
<file path=[Content_Types].xml><?xml version="1.0" encoding="utf-8"?>
<Types xmlns="http://schemas.openxmlformats.org/package/2006/content-types">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701" r:id="rId4"/>
  </p:sldMasterIdLst>
  <p:notesMasterIdLst>
    <p:notesMasterId r:id="rId26"/>
  </p:notesMasterIdLst>
  <p:handoutMasterIdLst>
    <p:handoutMasterId r:id="rId27"/>
  </p:handoutMasterIdLst>
  <p:sldIdLst>
    <p:sldId id="3400" r:id="rId5"/>
    <p:sldId id="3393" r:id="rId6"/>
    <p:sldId id="3404" r:id="rId7"/>
    <p:sldId id="3394" r:id="rId8"/>
    <p:sldId id="3399" r:id="rId9"/>
    <p:sldId id="3352" r:id="rId10"/>
    <p:sldId id="3303" r:id="rId11"/>
    <p:sldId id="3356" r:id="rId12"/>
    <p:sldId id="3413" r:id="rId13"/>
    <p:sldId id="3379" r:id="rId14"/>
    <p:sldId id="3357" r:id="rId15"/>
    <p:sldId id="3415" r:id="rId16"/>
    <p:sldId id="3380" r:id="rId17"/>
    <p:sldId id="3358" r:id="rId18"/>
    <p:sldId id="3416" r:id="rId19"/>
    <p:sldId id="3324" r:id="rId20"/>
    <p:sldId id="3359" r:id="rId21"/>
    <p:sldId id="3403" r:id="rId22"/>
    <p:sldId id="3412" r:id="rId23"/>
    <p:sldId id="3360" r:id="rId24"/>
    <p:sldId id="3383" r:id="rId25"/>
  </p:sldIdLst>
  <p:sldSz cx="12192000" cy="6858000"/>
  <p:notesSz cx="6889750" cy="10021888"/>
  <p:embeddedFontLst>
    <p:embeddedFont>
      <p:font typeface="Calibri" panose="020F0502020204030204" pitchFamily="34" charset="0"/>
      <p:regular r:id="rId28"/>
      <p:bold r:id="rId29"/>
      <p:italic r:id="rId30"/>
      <p:boldItalic r:id="rId31"/>
    </p:embeddedFont>
    <p:embeddedFont>
      <p:font typeface="Network Rail Sans" panose="02000000040000020004" pitchFamily="2" charset="0"/>
      <p:regular r:id="rId32"/>
      <p:bold r:id="rId33"/>
      <p:italic r:id="rId34"/>
      <p:boldItalic r:id="rId3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Electrical Safety Step Up AC (EXT)" id="{C5BB9270-E2E1-474E-8C4E-470F069B7877}">
          <p14:sldIdLst>
            <p14:sldId id="3400"/>
            <p14:sldId id="3393"/>
            <p14:sldId id="3404"/>
            <p14:sldId id="3394"/>
            <p14:sldId id="3399"/>
            <p14:sldId id="3352"/>
            <p14:sldId id="3303"/>
            <p14:sldId id="3356"/>
            <p14:sldId id="3413"/>
            <p14:sldId id="3379"/>
            <p14:sldId id="3357"/>
            <p14:sldId id="3415"/>
            <p14:sldId id="3380"/>
            <p14:sldId id="3358"/>
            <p14:sldId id="3416"/>
            <p14:sldId id="3324"/>
            <p14:sldId id="3359"/>
            <p14:sldId id="3403"/>
            <p14:sldId id="3412"/>
            <p14:sldId id="3360"/>
            <p14:sldId id="3383"/>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7E23"/>
    <a:srgbClr val="456B8C"/>
    <a:srgbClr val="01476B"/>
    <a:srgbClr val="898989"/>
    <a:srgbClr val="951B81"/>
    <a:srgbClr val="482683"/>
    <a:srgbClr val="007981"/>
    <a:srgbClr val="51ACB8"/>
    <a:srgbClr val="004D6F"/>
    <a:srgbClr val="70B39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84AF0E-69CC-4E5B-98C2-F8E72D583C97}" v="1" dt="2024-11-25T15:07:01.8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91" autoAdjust="0"/>
    <p:restoredTop sz="73377" autoAdjust="0"/>
  </p:normalViewPr>
  <p:slideViewPr>
    <p:cSldViewPr snapToGrid="0">
      <p:cViewPr varScale="1">
        <p:scale>
          <a:sx n="55" d="100"/>
          <a:sy n="55" d="100"/>
        </p:scale>
        <p:origin x="864" y="44"/>
      </p:cViewPr>
      <p:guideLst/>
    </p:cSldViewPr>
  </p:slideViewPr>
  <p:notesTextViewPr>
    <p:cViewPr>
      <p:scale>
        <a:sx n="1" d="1"/>
        <a:sy n="1" d="1"/>
      </p:scale>
      <p:origin x="0" y="0"/>
    </p:cViewPr>
  </p:notesTextViewPr>
  <p:sorterViewPr>
    <p:cViewPr varScale="1">
      <p:scale>
        <a:sx n="100" d="100"/>
        <a:sy n="100" d="100"/>
      </p:scale>
      <p:origin x="0" y="-4804"/>
    </p:cViewPr>
  </p:sorterViewPr>
  <p:notesViewPr>
    <p:cSldViewPr snapToGrid="0">
      <p:cViewPr varScale="1">
        <p:scale>
          <a:sx n="59" d="100"/>
          <a:sy n="59" d="100"/>
        </p:scale>
        <p:origin x="3221"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font" Target="fonts/font7.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6.fntdata"/><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2.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5.fntdata"/><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1.fntdata"/><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4.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font" Target="fonts/font3.fntdata"/><Relationship Id="rId35" Type="http://schemas.openxmlformats.org/officeDocument/2006/relationships/font" Target="fonts/font8.fntdata"/></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E120EF-3483-4682-A406-3B47C067F017}" type="doc">
      <dgm:prSet loTypeId="urn:microsoft.com/office/officeart/2005/8/layout/process1" loCatId="process" qsTypeId="urn:microsoft.com/office/officeart/2005/8/quickstyle/simple1" qsCatId="simple" csTypeId="urn:microsoft.com/office/officeart/2005/8/colors/accent1_2" csCatId="accent1" phldr="1"/>
      <dgm:spPr/>
    </dgm:pt>
    <dgm:pt modelId="{C6E00A44-70E4-4154-AFF9-A1F214F85C25}">
      <dgm:prSet/>
      <dgm:spPr>
        <a:solidFill>
          <a:schemeClr val="accent2">
            <a:lumMod val="75000"/>
          </a:schemeClr>
        </a:solidFill>
      </dgm:spPr>
      <dgm:t>
        <a:bodyPr/>
        <a:lstStyle/>
        <a:p>
          <a:r>
            <a:rPr lang="en-GB" b="0" dirty="0">
              <a:solidFill>
                <a:schemeClr val="bg1"/>
              </a:solidFill>
              <a:latin typeface="Network Rail Sans"/>
            </a:rPr>
            <a:t>Overhead Line Equipment Scenarios</a:t>
          </a:r>
        </a:p>
        <a:p>
          <a:r>
            <a:rPr lang="en-GB" dirty="0">
              <a:solidFill>
                <a:schemeClr val="bg1"/>
              </a:solidFill>
            </a:rPr>
            <a:t>(Videos)</a:t>
          </a:r>
        </a:p>
      </dgm:t>
    </dgm:pt>
    <dgm:pt modelId="{8DD9CB83-CE0D-4F4B-A6B6-9B5AD3B0B9EC}" type="parTrans" cxnId="{9DC5C86C-75C0-488D-B026-9C4C7306B7FB}">
      <dgm:prSet/>
      <dgm:spPr/>
      <dgm:t>
        <a:bodyPr/>
        <a:lstStyle/>
        <a:p>
          <a:endParaRPr lang="en-GB"/>
        </a:p>
      </dgm:t>
    </dgm:pt>
    <dgm:pt modelId="{E87817B9-0142-4907-BBB2-D568DB4290E7}" type="sibTrans" cxnId="{9DC5C86C-75C0-488D-B026-9C4C7306B7FB}">
      <dgm:prSet/>
      <dgm:spPr>
        <a:solidFill>
          <a:schemeClr val="tx1"/>
        </a:solidFill>
      </dgm:spPr>
      <dgm:t>
        <a:bodyPr/>
        <a:lstStyle/>
        <a:p>
          <a:endParaRPr lang="en-GB"/>
        </a:p>
      </dgm:t>
    </dgm:pt>
    <dgm:pt modelId="{D7E89926-CDC7-4510-BBEC-8554BE8548AA}">
      <dgm:prSet phldrT="[Text]"/>
      <dgm:spPr>
        <a:solidFill>
          <a:schemeClr val="accent2">
            <a:lumMod val="75000"/>
          </a:schemeClr>
        </a:solidFill>
      </dgm:spPr>
      <dgm:t>
        <a:bodyPr/>
        <a:lstStyle/>
        <a:p>
          <a:r>
            <a:rPr lang="en-GB" dirty="0">
              <a:solidFill>
                <a:schemeClr val="bg1"/>
              </a:solidFill>
            </a:rPr>
            <a:t>Group Discussion How will you challenge?</a:t>
          </a:r>
        </a:p>
      </dgm:t>
    </dgm:pt>
    <dgm:pt modelId="{9FA3169B-9FC7-435C-84EE-77756ACBE091}" type="parTrans" cxnId="{F39412C8-6574-403F-87B4-0C571B5F8FAE}">
      <dgm:prSet/>
      <dgm:spPr/>
      <dgm:t>
        <a:bodyPr/>
        <a:lstStyle/>
        <a:p>
          <a:endParaRPr lang="en-GB"/>
        </a:p>
      </dgm:t>
    </dgm:pt>
    <dgm:pt modelId="{A7F7D945-E1DD-4AFF-8C60-70FFBF8A4EA1}" type="sibTrans" cxnId="{F39412C8-6574-403F-87B4-0C571B5F8FAE}">
      <dgm:prSet/>
      <dgm:spPr>
        <a:solidFill>
          <a:schemeClr val="tx1"/>
        </a:solidFill>
      </dgm:spPr>
      <dgm:t>
        <a:bodyPr/>
        <a:lstStyle/>
        <a:p>
          <a:endParaRPr lang="en-GB"/>
        </a:p>
      </dgm:t>
    </dgm:pt>
    <dgm:pt modelId="{0D976B91-EA49-4CCF-BABE-25892EAE7E6D}">
      <dgm:prSet phldrT="[Text]"/>
      <dgm:spPr>
        <a:solidFill>
          <a:schemeClr val="accent2">
            <a:lumMod val="75000"/>
          </a:schemeClr>
        </a:solidFill>
      </dgm:spPr>
      <dgm:t>
        <a:bodyPr/>
        <a:lstStyle/>
        <a:p>
          <a:r>
            <a:rPr lang="en-GB" dirty="0">
              <a:solidFill>
                <a:schemeClr val="bg1"/>
              </a:solidFill>
            </a:rPr>
            <a:t>Call to Action</a:t>
          </a:r>
        </a:p>
        <a:p>
          <a:r>
            <a:rPr lang="en-GB" dirty="0">
              <a:solidFill>
                <a:schemeClr val="bg1"/>
              </a:solidFill>
            </a:rPr>
            <a:t>Make a safety pledge</a:t>
          </a:r>
        </a:p>
      </dgm:t>
    </dgm:pt>
    <dgm:pt modelId="{7225B449-D5D6-40D2-A8FF-6B22C8B1BB24}" type="parTrans" cxnId="{8D8B8C88-E8D9-4721-A87A-778D24DCB7D8}">
      <dgm:prSet/>
      <dgm:spPr/>
      <dgm:t>
        <a:bodyPr/>
        <a:lstStyle/>
        <a:p>
          <a:endParaRPr lang="en-GB"/>
        </a:p>
      </dgm:t>
    </dgm:pt>
    <dgm:pt modelId="{0557182A-6AD5-4277-B4C5-EF22B007AB2D}" type="sibTrans" cxnId="{8D8B8C88-E8D9-4721-A87A-778D24DCB7D8}">
      <dgm:prSet/>
      <dgm:spPr/>
      <dgm:t>
        <a:bodyPr/>
        <a:lstStyle/>
        <a:p>
          <a:endParaRPr lang="en-GB"/>
        </a:p>
      </dgm:t>
    </dgm:pt>
    <dgm:pt modelId="{4FC02AF6-8E44-4DCE-8A75-C49656E2EC57}" type="pres">
      <dgm:prSet presAssocID="{0DE120EF-3483-4682-A406-3B47C067F017}" presName="Name0" presStyleCnt="0">
        <dgm:presLayoutVars>
          <dgm:dir/>
          <dgm:resizeHandles val="exact"/>
        </dgm:presLayoutVars>
      </dgm:prSet>
      <dgm:spPr/>
    </dgm:pt>
    <dgm:pt modelId="{84E02261-9710-4B83-A647-7482E2E5FD26}" type="pres">
      <dgm:prSet presAssocID="{C6E00A44-70E4-4154-AFF9-A1F214F85C25}" presName="node" presStyleLbl="node1" presStyleIdx="0" presStyleCnt="3">
        <dgm:presLayoutVars>
          <dgm:bulletEnabled val="1"/>
        </dgm:presLayoutVars>
      </dgm:prSet>
      <dgm:spPr/>
    </dgm:pt>
    <dgm:pt modelId="{36DDCA6F-C8B6-4925-8B5D-3E495933FD26}" type="pres">
      <dgm:prSet presAssocID="{E87817B9-0142-4907-BBB2-D568DB4290E7}" presName="sibTrans" presStyleLbl="sibTrans2D1" presStyleIdx="0" presStyleCnt="2"/>
      <dgm:spPr/>
    </dgm:pt>
    <dgm:pt modelId="{0451FFE3-E744-446F-B8D4-CA23A31AC040}" type="pres">
      <dgm:prSet presAssocID="{E87817B9-0142-4907-BBB2-D568DB4290E7}" presName="connectorText" presStyleLbl="sibTrans2D1" presStyleIdx="0" presStyleCnt="2"/>
      <dgm:spPr/>
    </dgm:pt>
    <dgm:pt modelId="{F2FC32AE-58A3-477D-91B8-D11FE595DFD8}" type="pres">
      <dgm:prSet presAssocID="{D7E89926-CDC7-4510-BBEC-8554BE8548AA}" presName="node" presStyleLbl="node1" presStyleIdx="1" presStyleCnt="3">
        <dgm:presLayoutVars>
          <dgm:bulletEnabled val="1"/>
        </dgm:presLayoutVars>
      </dgm:prSet>
      <dgm:spPr/>
    </dgm:pt>
    <dgm:pt modelId="{17E2C6E9-5628-46FE-8162-A8BF582541CB}" type="pres">
      <dgm:prSet presAssocID="{A7F7D945-E1DD-4AFF-8C60-70FFBF8A4EA1}" presName="sibTrans" presStyleLbl="sibTrans2D1" presStyleIdx="1" presStyleCnt="2"/>
      <dgm:spPr/>
    </dgm:pt>
    <dgm:pt modelId="{115DF0B6-CDAA-4D6B-A3BA-06301508F370}" type="pres">
      <dgm:prSet presAssocID="{A7F7D945-E1DD-4AFF-8C60-70FFBF8A4EA1}" presName="connectorText" presStyleLbl="sibTrans2D1" presStyleIdx="1" presStyleCnt="2"/>
      <dgm:spPr/>
    </dgm:pt>
    <dgm:pt modelId="{82870419-1D8F-4341-8947-F540334D2B39}" type="pres">
      <dgm:prSet presAssocID="{0D976B91-EA49-4CCF-BABE-25892EAE7E6D}" presName="node" presStyleLbl="node1" presStyleIdx="2" presStyleCnt="3">
        <dgm:presLayoutVars>
          <dgm:bulletEnabled val="1"/>
        </dgm:presLayoutVars>
      </dgm:prSet>
      <dgm:spPr/>
    </dgm:pt>
  </dgm:ptLst>
  <dgm:cxnLst>
    <dgm:cxn modelId="{A49E312B-8E4C-4AF0-A00A-09E219398E99}" type="presOf" srcId="{A7F7D945-E1DD-4AFF-8C60-70FFBF8A4EA1}" destId="{115DF0B6-CDAA-4D6B-A3BA-06301508F370}" srcOrd="1" destOrd="0" presId="urn:microsoft.com/office/officeart/2005/8/layout/process1"/>
    <dgm:cxn modelId="{8D263238-937D-4ADE-BCC1-32D7D9C91A1D}" type="presOf" srcId="{0D976B91-EA49-4CCF-BABE-25892EAE7E6D}" destId="{82870419-1D8F-4341-8947-F540334D2B39}" srcOrd="0" destOrd="0" presId="urn:microsoft.com/office/officeart/2005/8/layout/process1"/>
    <dgm:cxn modelId="{9DC5C86C-75C0-488D-B026-9C4C7306B7FB}" srcId="{0DE120EF-3483-4682-A406-3B47C067F017}" destId="{C6E00A44-70E4-4154-AFF9-A1F214F85C25}" srcOrd="0" destOrd="0" parTransId="{8DD9CB83-CE0D-4F4B-A6B6-9B5AD3B0B9EC}" sibTransId="{E87817B9-0142-4907-BBB2-D568DB4290E7}"/>
    <dgm:cxn modelId="{1EAEFA76-7C1B-41EF-9ACB-C50497F7187B}" type="presOf" srcId="{D7E89926-CDC7-4510-BBEC-8554BE8548AA}" destId="{F2FC32AE-58A3-477D-91B8-D11FE595DFD8}" srcOrd="0" destOrd="0" presId="urn:microsoft.com/office/officeart/2005/8/layout/process1"/>
    <dgm:cxn modelId="{8D8B8C88-E8D9-4721-A87A-778D24DCB7D8}" srcId="{0DE120EF-3483-4682-A406-3B47C067F017}" destId="{0D976B91-EA49-4CCF-BABE-25892EAE7E6D}" srcOrd="2" destOrd="0" parTransId="{7225B449-D5D6-40D2-A8FF-6B22C8B1BB24}" sibTransId="{0557182A-6AD5-4277-B4C5-EF22B007AB2D}"/>
    <dgm:cxn modelId="{E22C8897-616D-436D-837E-39EBA356E47C}" type="presOf" srcId="{0DE120EF-3483-4682-A406-3B47C067F017}" destId="{4FC02AF6-8E44-4DCE-8A75-C49656E2EC57}" srcOrd="0" destOrd="0" presId="urn:microsoft.com/office/officeart/2005/8/layout/process1"/>
    <dgm:cxn modelId="{F39412C8-6574-403F-87B4-0C571B5F8FAE}" srcId="{0DE120EF-3483-4682-A406-3B47C067F017}" destId="{D7E89926-CDC7-4510-BBEC-8554BE8548AA}" srcOrd="1" destOrd="0" parTransId="{9FA3169B-9FC7-435C-84EE-77756ACBE091}" sibTransId="{A7F7D945-E1DD-4AFF-8C60-70FFBF8A4EA1}"/>
    <dgm:cxn modelId="{0B94D0D6-56DE-4CE2-A42A-802278E29B10}" type="presOf" srcId="{E87817B9-0142-4907-BBB2-D568DB4290E7}" destId="{36DDCA6F-C8B6-4925-8B5D-3E495933FD26}" srcOrd="0" destOrd="0" presId="urn:microsoft.com/office/officeart/2005/8/layout/process1"/>
    <dgm:cxn modelId="{590D2FE1-386D-49CE-98F7-06F3AEA6DDB7}" type="presOf" srcId="{C6E00A44-70E4-4154-AFF9-A1F214F85C25}" destId="{84E02261-9710-4B83-A647-7482E2E5FD26}" srcOrd="0" destOrd="0" presId="urn:microsoft.com/office/officeart/2005/8/layout/process1"/>
    <dgm:cxn modelId="{FF6B2DE3-1F4D-42DC-8061-CDCC6695103A}" type="presOf" srcId="{A7F7D945-E1DD-4AFF-8C60-70FFBF8A4EA1}" destId="{17E2C6E9-5628-46FE-8162-A8BF582541CB}" srcOrd="0" destOrd="0" presId="urn:microsoft.com/office/officeart/2005/8/layout/process1"/>
    <dgm:cxn modelId="{46C1FBF8-0995-4194-B97B-EB81C8B07832}" type="presOf" srcId="{E87817B9-0142-4907-BBB2-D568DB4290E7}" destId="{0451FFE3-E744-446F-B8D4-CA23A31AC040}" srcOrd="1" destOrd="0" presId="urn:microsoft.com/office/officeart/2005/8/layout/process1"/>
    <dgm:cxn modelId="{B3EB046A-37B1-4154-9252-C5E41A746B0E}" type="presParOf" srcId="{4FC02AF6-8E44-4DCE-8A75-C49656E2EC57}" destId="{84E02261-9710-4B83-A647-7482E2E5FD26}" srcOrd="0" destOrd="0" presId="urn:microsoft.com/office/officeart/2005/8/layout/process1"/>
    <dgm:cxn modelId="{317D3B43-3801-4C50-984E-0C73869C51DC}" type="presParOf" srcId="{4FC02AF6-8E44-4DCE-8A75-C49656E2EC57}" destId="{36DDCA6F-C8B6-4925-8B5D-3E495933FD26}" srcOrd="1" destOrd="0" presId="urn:microsoft.com/office/officeart/2005/8/layout/process1"/>
    <dgm:cxn modelId="{37829008-C3C1-4BFE-BA93-D39F275F4620}" type="presParOf" srcId="{36DDCA6F-C8B6-4925-8B5D-3E495933FD26}" destId="{0451FFE3-E744-446F-B8D4-CA23A31AC040}" srcOrd="0" destOrd="0" presId="urn:microsoft.com/office/officeart/2005/8/layout/process1"/>
    <dgm:cxn modelId="{13D6FA59-29A7-455F-A362-DD78542248A7}" type="presParOf" srcId="{4FC02AF6-8E44-4DCE-8A75-C49656E2EC57}" destId="{F2FC32AE-58A3-477D-91B8-D11FE595DFD8}" srcOrd="2" destOrd="0" presId="urn:microsoft.com/office/officeart/2005/8/layout/process1"/>
    <dgm:cxn modelId="{F04C83DE-B470-4DC3-9B99-CE2D7FF2FF96}" type="presParOf" srcId="{4FC02AF6-8E44-4DCE-8A75-C49656E2EC57}" destId="{17E2C6E9-5628-46FE-8162-A8BF582541CB}" srcOrd="3" destOrd="0" presId="urn:microsoft.com/office/officeart/2005/8/layout/process1"/>
    <dgm:cxn modelId="{282230D3-4820-40D8-B197-D0196BEAD370}" type="presParOf" srcId="{17E2C6E9-5628-46FE-8162-A8BF582541CB}" destId="{115DF0B6-CDAA-4D6B-A3BA-06301508F370}" srcOrd="0" destOrd="0" presId="urn:microsoft.com/office/officeart/2005/8/layout/process1"/>
    <dgm:cxn modelId="{0916B460-2896-4772-924E-42BB6571AA05}" type="presParOf" srcId="{4FC02AF6-8E44-4DCE-8A75-C49656E2EC57}" destId="{82870419-1D8F-4341-8947-F540334D2B39}"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FCFB16-8F63-4C35-934E-3D1764CB1628}" type="doc">
      <dgm:prSet loTypeId="urn:microsoft.com/office/officeart/2011/layout/CircleProcess" loCatId="officeonline" qsTypeId="urn:microsoft.com/office/officeart/2005/8/quickstyle/simple1" qsCatId="simple" csTypeId="urn:microsoft.com/office/officeart/2005/8/colors/accent1_2" csCatId="accent1" phldr="1"/>
      <dgm:spPr/>
      <dgm:t>
        <a:bodyPr/>
        <a:lstStyle/>
        <a:p>
          <a:endParaRPr lang="en-GB"/>
        </a:p>
      </dgm:t>
    </dgm:pt>
    <dgm:pt modelId="{DA1EE29E-135D-4DD6-BCE8-018C531F5CF8}">
      <dgm:prSet phldrT="[Text]"/>
      <dgm:spPr>
        <a:solidFill>
          <a:schemeClr val="accent2">
            <a:lumMod val="60000"/>
            <a:lumOff val="40000"/>
          </a:schemeClr>
        </a:solidFill>
        <a:ln>
          <a:solidFill>
            <a:srgbClr val="CFB545"/>
          </a:solidFill>
        </a:ln>
      </dgm:spPr>
      <dgm:t>
        <a:bodyPr/>
        <a:lstStyle/>
        <a:p>
          <a:r>
            <a:rPr lang="en-GB" b="1" dirty="0">
              <a:effectLst/>
              <a:latin typeface="+mj-lt"/>
              <a:ea typeface="Times New Roman" panose="02020603050405020304" pitchFamily="18" charset="0"/>
            </a:rPr>
            <a:t> Understanding the Importance of Effective Communication </a:t>
          </a:r>
          <a:endParaRPr lang="en-GB" dirty="0"/>
        </a:p>
      </dgm:t>
    </dgm:pt>
    <dgm:pt modelId="{A6B85AAE-5981-4134-AD1A-F64CD2478CA3}" type="parTrans" cxnId="{D10E18EB-8983-490A-8B2E-DD970C160D7E}">
      <dgm:prSet/>
      <dgm:spPr/>
      <dgm:t>
        <a:bodyPr/>
        <a:lstStyle/>
        <a:p>
          <a:endParaRPr lang="en-GB"/>
        </a:p>
      </dgm:t>
    </dgm:pt>
    <dgm:pt modelId="{C72A4476-8BBD-46CC-A0C6-71AA76914FC5}" type="sibTrans" cxnId="{D10E18EB-8983-490A-8B2E-DD970C160D7E}">
      <dgm:prSet/>
      <dgm:spPr/>
      <dgm:t>
        <a:bodyPr/>
        <a:lstStyle/>
        <a:p>
          <a:endParaRPr lang="en-GB"/>
        </a:p>
      </dgm:t>
    </dgm:pt>
    <dgm:pt modelId="{0D8387A2-BD71-4C76-A285-385DA4F76F93}">
      <dgm:prSet phldrT="[Text]"/>
      <dgm:spPr>
        <a:solidFill>
          <a:schemeClr val="accent2">
            <a:lumMod val="60000"/>
            <a:lumOff val="40000"/>
          </a:schemeClr>
        </a:solidFill>
        <a:ln>
          <a:solidFill>
            <a:srgbClr val="CFB545"/>
          </a:solidFill>
        </a:ln>
      </dgm:spPr>
      <dgm:t>
        <a:bodyPr/>
        <a:lstStyle/>
        <a:p>
          <a:r>
            <a:rPr lang="en-GB" b="1" dirty="0">
              <a:effectLst/>
              <a:latin typeface="+mj-lt"/>
              <a:ea typeface="Times New Roman" panose="02020603050405020304" pitchFamily="18" charset="0"/>
            </a:rPr>
            <a:t>Understanding Permit Limits </a:t>
          </a:r>
          <a:r>
            <a:rPr lang="en-GB" b="1" dirty="0"/>
            <a:t>as part of your Safe System of Work</a:t>
          </a:r>
          <a:endParaRPr lang="en-GB" dirty="0"/>
        </a:p>
      </dgm:t>
    </dgm:pt>
    <dgm:pt modelId="{60C66B49-9CC4-4BAB-942B-77CC3D2E51FA}" type="parTrans" cxnId="{182F2382-69D2-4E1B-9D6A-E6BA705C87BE}">
      <dgm:prSet/>
      <dgm:spPr/>
      <dgm:t>
        <a:bodyPr/>
        <a:lstStyle/>
        <a:p>
          <a:endParaRPr lang="en-GB"/>
        </a:p>
      </dgm:t>
    </dgm:pt>
    <dgm:pt modelId="{0E42A151-EEEB-477E-9CC9-A7DEA4B7DC4F}" type="sibTrans" cxnId="{182F2382-69D2-4E1B-9D6A-E6BA705C87BE}">
      <dgm:prSet/>
      <dgm:spPr/>
      <dgm:t>
        <a:bodyPr/>
        <a:lstStyle/>
        <a:p>
          <a:endParaRPr lang="en-GB"/>
        </a:p>
      </dgm:t>
    </dgm:pt>
    <dgm:pt modelId="{C231F922-B37E-43C4-A01E-9C56AAE1CE9E}">
      <dgm:prSet phldrT="[Text]"/>
      <dgm:spPr>
        <a:solidFill>
          <a:schemeClr val="accent2">
            <a:lumMod val="60000"/>
            <a:lumOff val="40000"/>
          </a:schemeClr>
        </a:solidFill>
        <a:ln>
          <a:solidFill>
            <a:srgbClr val="CFB545"/>
          </a:solidFill>
        </a:ln>
      </dgm:spPr>
      <dgm:t>
        <a:bodyPr/>
        <a:lstStyle/>
        <a:p>
          <a:r>
            <a:rPr lang="en-GB" b="1" dirty="0">
              <a:effectLst/>
              <a:latin typeface="+mj-lt"/>
              <a:ea typeface="Times New Roman" panose="02020603050405020304" pitchFamily="18" charset="0"/>
            </a:rPr>
            <a:t>Recognising and Responding to Safety Concerns</a:t>
          </a:r>
          <a:endParaRPr lang="en-GB" dirty="0"/>
        </a:p>
      </dgm:t>
    </dgm:pt>
    <dgm:pt modelId="{CE3381CE-A5D4-4442-93AA-10CE52F5DCDB}" type="parTrans" cxnId="{BC06E2C4-64BD-4CDB-A507-0D4ABDCC1ADB}">
      <dgm:prSet/>
      <dgm:spPr/>
      <dgm:t>
        <a:bodyPr/>
        <a:lstStyle/>
        <a:p>
          <a:endParaRPr lang="en-GB"/>
        </a:p>
      </dgm:t>
    </dgm:pt>
    <dgm:pt modelId="{3590A03F-2B3F-429A-84A2-79421E6D6D22}" type="sibTrans" cxnId="{BC06E2C4-64BD-4CDB-A507-0D4ABDCC1ADB}">
      <dgm:prSet/>
      <dgm:spPr/>
      <dgm:t>
        <a:bodyPr/>
        <a:lstStyle/>
        <a:p>
          <a:endParaRPr lang="en-GB"/>
        </a:p>
      </dgm:t>
    </dgm:pt>
    <dgm:pt modelId="{694FEE33-E9D5-4ADC-818E-417929613378}" type="pres">
      <dgm:prSet presAssocID="{66FCFB16-8F63-4C35-934E-3D1764CB1628}" presName="Name0" presStyleCnt="0">
        <dgm:presLayoutVars>
          <dgm:chMax val="11"/>
          <dgm:chPref val="11"/>
          <dgm:dir/>
          <dgm:resizeHandles/>
        </dgm:presLayoutVars>
      </dgm:prSet>
      <dgm:spPr/>
    </dgm:pt>
    <dgm:pt modelId="{60992EAA-1762-46B0-88F9-D7F410218EAF}" type="pres">
      <dgm:prSet presAssocID="{C231F922-B37E-43C4-A01E-9C56AAE1CE9E}" presName="Accent3" presStyleCnt="0"/>
      <dgm:spPr/>
    </dgm:pt>
    <dgm:pt modelId="{DC20C82F-DD84-438C-8FF9-C0D2067F9006}" type="pres">
      <dgm:prSet presAssocID="{C231F922-B37E-43C4-A01E-9C56AAE1CE9E}" presName="Accent" presStyleLbl="node1" presStyleIdx="0" presStyleCnt="3"/>
      <dgm:spPr>
        <a:solidFill>
          <a:schemeClr val="accent2">
            <a:lumMod val="75000"/>
          </a:schemeClr>
        </a:solidFill>
        <a:ln>
          <a:solidFill>
            <a:schemeClr val="tx1"/>
          </a:solidFill>
        </a:ln>
      </dgm:spPr>
    </dgm:pt>
    <dgm:pt modelId="{67975FFA-6182-4ADD-97C3-4B027AF80EC5}" type="pres">
      <dgm:prSet presAssocID="{C231F922-B37E-43C4-A01E-9C56AAE1CE9E}" presName="ParentBackground3" presStyleCnt="0"/>
      <dgm:spPr/>
    </dgm:pt>
    <dgm:pt modelId="{8D16AC39-82D8-40C8-91A3-CE6934CB9B6C}" type="pres">
      <dgm:prSet presAssocID="{C231F922-B37E-43C4-A01E-9C56AAE1CE9E}" presName="ParentBackground" presStyleLbl="fgAcc1" presStyleIdx="0" presStyleCnt="3" custLinFactNeighborX="-309" custLinFactNeighborY="-9"/>
      <dgm:spPr/>
    </dgm:pt>
    <dgm:pt modelId="{8D2ECC56-19CA-471C-BB8A-45BF59C785B3}" type="pres">
      <dgm:prSet presAssocID="{C231F922-B37E-43C4-A01E-9C56AAE1CE9E}" presName="Parent3" presStyleLbl="revTx" presStyleIdx="0" presStyleCnt="0">
        <dgm:presLayoutVars>
          <dgm:chMax val="1"/>
          <dgm:chPref val="1"/>
          <dgm:bulletEnabled val="1"/>
        </dgm:presLayoutVars>
      </dgm:prSet>
      <dgm:spPr/>
    </dgm:pt>
    <dgm:pt modelId="{3E876E48-1ECB-49A4-B7D8-C3518359A8E3}" type="pres">
      <dgm:prSet presAssocID="{0D8387A2-BD71-4C76-A285-385DA4F76F93}" presName="Accent2" presStyleCnt="0"/>
      <dgm:spPr/>
    </dgm:pt>
    <dgm:pt modelId="{870BC8E9-B810-446F-BBC4-EA27A19AE958}" type="pres">
      <dgm:prSet presAssocID="{0D8387A2-BD71-4C76-A285-385DA4F76F93}" presName="Accent" presStyleLbl="node1" presStyleIdx="1" presStyleCnt="3"/>
      <dgm:spPr>
        <a:solidFill>
          <a:schemeClr val="accent2">
            <a:lumMod val="75000"/>
          </a:schemeClr>
        </a:solidFill>
        <a:ln>
          <a:solidFill>
            <a:srgbClr val="CFB545"/>
          </a:solidFill>
        </a:ln>
      </dgm:spPr>
    </dgm:pt>
    <dgm:pt modelId="{236F831D-B1B2-4DE8-BB65-7B0A415BBAB6}" type="pres">
      <dgm:prSet presAssocID="{0D8387A2-BD71-4C76-A285-385DA4F76F93}" presName="ParentBackground2" presStyleCnt="0"/>
      <dgm:spPr/>
    </dgm:pt>
    <dgm:pt modelId="{043F11D7-1720-4ECE-BCD2-156476C1CA93}" type="pres">
      <dgm:prSet presAssocID="{0D8387A2-BD71-4C76-A285-385DA4F76F93}" presName="ParentBackground" presStyleLbl="fgAcc1" presStyleIdx="1" presStyleCnt="3"/>
      <dgm:spPr/>
    </dgm:pt>
    <dgm:pt modelId="{A863AA51-E125-44CF-BE2C-792A0C6DAE76}" type="pres">
      <dgm:prSet presAssocID="{0D8387A2-BD71-4C76-A285-385DA4F76F93}" presName="Parent2" presStyleLbl="revTx" presStyleIdx="0" presStyleCnt="0">
        <dgm:presLayoutVars>
          <dgm:chMax val="1"/>
          <dgm:chPref val="1"/>
          <dgm:bulletEnabled val="1"/>
        </dgm:presLayoutVars>
      </dgm:prSet>
      <dgm:spPr/>
    </dgm:pt>
    <dgm:pt modelId="{58E2298A-69EC-4607-8127-E54DD33DC1BC}" type="pres">
      <dgm:prSet presAssocID="{DA1EE29E-135D-4DD6-BCE8-018C531F5CF8}" presName="Accent1" presStyleCnt="0"/>
      <dgm:spPr/>
    </dgm:pt>
    <dgm:pt modelId="{DF6D1B06-7690-4238-84D3-9DDA719E0CA7}" type="pres">
      <dgm:prSet presAssocID="{DA1EE29E-135D-4DD6-BCE8-018C531F5CF8}" presName="Accent" presStyleLbl="node1" presStyleIdx="2" presStyleCnt="3"/>
      <dgm:spPr>
        <a:solidFill>
          <a:schemeClr val="accent2">
            <a:lumMod val="75000"/>
          </a:schemeClr>
        </a:solidFill>
      </dgm:spPr>
    </dgm:pt>
    <dgm:pt modelId="{606BC969-05FE-4978-9EC5-E51446079BEF}" type="pres">
      <dgm:prSet presAssocID="{DA1EE29E-135D-4DD6-BCE8-018C531F5CF8}" presName="ParentBackground1" presStyleCnt="0"/>
      <dgm:spPr/>
    </dgm:pt>
    <dgm:pt modelId="{50B1A3A9-C294-42B3-886E-2EA8DEE0F5EC}" type="pres">
      <dgm:prSet presAssocID="{DA1EE29E-135D-4DD6-BCE8-018C531F5CF8}" presName="ParentBackground" presStyleLbl="fgAcc1" presStyleIdx="2" presStyleCnt="3"/>
      <dgm:spPr/>
    </dgm:pt>
    <dgm:pt modelId="{A29969AE-D4B7-4B25-82AF-DF39CCF3FF12}" type="pres">
      <dgm:prSet presAssocID="{DA1EE29E-135D-4DD6-BCE8-018C531F5CF8}" presName="Parent1" presStyleLbl="revTx" presStyleIdx="0" presStyleCnt="0">
        <dgm:presLayoutVars>
          <dgm:chMax val="1"/>
          <dgm:chPref val="1"/>
          <dgm:bulletEnabled val="1"/>
        </dgm:presLayoutVars>
      </dgm:prSet>
      <dgm:spPr/>
    </dgm:pt>
  </dgm:ptLst>
  <dgm:cxnLst>
    <dgm:cxn modelId="{7E706F18-E900-416C-9A30-931D803BC79E}" type="presOf" srcId="{0D8387A2-BD71-4C76-A285-385DA4F76F93}" destId="{A863AA51-E125-44CF-BE2C-792A0C6DAE76}" srcOrd="1" destOrd="0" presId="urn:microsoft.com/office/officeart/2011/layout/CircleProcess"/>
    <dgm:cxn modelId="{2C71FA1C-3431-462A-B723-C02BF799BE42}" type="presOf" srcId="{C231F922-B37E-43C4-A01E-9C56AAE1CE9E}" destId="{8D2ECC56-19CA-471C-BB8A-45BF59C785B3}" srcOrd="1" destOrd="0" presId="urn:microsoft.com/office/officeart/2011/layout/CircleProcess"/>
    <dgm:cxn modelId="{FB17C661-5517-4FC9-AF0D-0DC4D6ED7AF4}" type="presOf" srcId="{0D8387A2-BD71-4C76-A285-385DA4F76F93}" destId="{043F11D7-1720-4ECE-BCD2-156476C1CA93}" srcOrd="0" destOrd="0" presId="urn:microsoft.com/office/officeart/2011/layout/CircleProcess"/>
    <dgm:cxn modelId="{009E4E48-4535-4E1D-B4C1-B105757A5E81}" type="presOf" srcId="{C231F922-B37E-43C4-A01E-9C56AAE1CE9E}" destId="{8D16AC39-82D8-40C8-91A3-CE6934CB9B6C}" srcOrd="0" destOrd="0" presId="urn:microsoft.com/office/officeart/2011/layout/CircleProcess"/>
    <dgm:cxn modelId="{EABC744B-CB5E-4E4C-B69B-D882BC889A64}" type="presOf" srcId="{DA1EE29E-135D-4DD6-BCE8-018C531F5CF8}" destId="{A29969AE-D4B7-4B25-82AF-DF39CCF3FF12}" srcOrd="1" destOrd="0" presId="urn:microsoft.com/office/officeart/2011/layout/CircleProcess"/>
    <dgm:cxn modelId="{182F2382-69D2-4E1B-9D6A-E6BA705C87BE}" srcId="{66FCFB16-8F63-4C35-934E-3D1764CB1628}" destId="{0D8387A2-BD71-4C76-A285-385DA4F76F93}" srcOrd="1" destOrd="0" parTransId="{60C66B49-9CC4-4BAB-942B-77CC3D2E51FA}" sibTransId="{0E42A151-EEEB-477E-9CC9-A7DEA4B7DC4F}"/>
    <dgm:cxn modelId="{02C62ABB-0B0F-4722-AA02-93304BFD9657}" type="presOf" srcId="{DA1EE29E-135D-4DD6-BCE8-018C531F5CF8}" destId="{50B1A3A9-C294-42B3-886E-2EA8DEE0F5EC}" srcOrd="0" destOrd="0" presId="urn:microsoft.com/office/officeart/2011/layout/CircleProcess"/>
    <dgm:cxn modelId="{BC06E2C4-64BD-4CDB-A507-0D4ABDCC1ADB}" srcId="{66FCFB16-8F63-4C35-934E-3D1764CB1628}" destId="{C231F922-B37E-43C4-A01E-9C56AAE1CE9E}" srcOrd="2" destOrd="0" parTransId="{CE3381CE-A5D4-4442-93AA-10CE52F5DCDB}" sibTransId="{3590A03F-2B3F-429A-84A2-79421E6D6D22}"/>
    <dgm:cxn modelId="{D41EE1D5-5513-45ED-9CF1-44AE73FE8D13}" type="presOf" srcId="{66FCFB16-8F63-4C35-934E-3D1764CB1628}" destId="{694FEE33-E9D5-4ADC-818E-417929613378}" srcOrd="0" destOrd="0" presId="urn:microsoft.com/office/officeart/2011/layout/CircleProcess"/>
    <dgm:cxn modelId="{D10E18EB-8983-490A-8B2E-DD970C160D7E}" srcId="{66FCFB16-8F63-4C35-934E-3D1764CB1628}" destId="{DA1EE29E-135D-4DD6-BCE8-018C531F5CF8}" srcOrd="0" destOrd="0" parTransId="{A6B85AAE-5981-4134-AD1A-F64CD2478CA3}" sibTransId="{C72A4476-8BBD-46CC-A0C6-71AA76914FC5}"/>
    <dgm:cxn modelId="{33165B55-DBDA-4E27-B05E-98CB2B59A329}" type="presParOf" srcId="{694FEE33-E9D5-4ADC-818E-417929613378}" destId="{60992EAA-1762-46B0-88F9-D7F410218EAF}" srcOrd="0" destOrd="0" presId="urn:microsoft.com/office/officeart/2011/layout/CircleProcess"/>
    <dgm:cxn modelId="{08153A8A-DBE4-405E-BE8A-85DBEF533191}" type="presParOf" srcId="{60992EAA-1762-46B0-88F9-D7F410218EAF}" destId="{DC20C82F-DD84-438C-8FF9-C0D2067F9006}" srcOrd="0" destOrd="0" presId="urn:microsoft.com/office/officeart/2011/layout/CircleProcess"/>
    <dgm:cxn modelId="{AE89D12F-2CC7-4F9F-A8D1-57FC3DE39D66}" type="presParOf" srcId="{694FEE33-E9D5-4ADC-818E-417929613378}" destId="{67975FFA-6182-4ADD-97C3-4B027AF80EC5}" srcOrd="1" destOrd="0" presId="urn:microsoft.com/office/officeart/2011/layout/CircleProcess"/>
    <dgm:cxn modelId="{C1CCFCB8-6750-4A7F-BE8D-11A90BA1FC69}" type="presParOf" srcId="{67975FFA-6182-4ADD-97C3-4B027AF80EC5}" destId="{8D16AC39-82D8-40C8-91A3-CE6934CB9B6C}" srcOrd="0" destOrd="0" presId="urn:microsoft.com/office/officeart/2011/layout/CircleProcess"/>
    <dgm:cxn modelId="{7675DD00-B04A-4E75-8D93-318F6ED97AA2}" type="presParOf" srcId="{694FEE33-E9D5-4ADC-818E-417929613378}" destId="{8D2ECC56-19CA-471C-BB8A-45BF59C785B3}" srcOrd="2" destOrd="0" presId="urn:microsoft.com/office/officeart/2011/layout/CircleProcess"/>
    <dgm:cxn modelId="{E524C39F-CBBD-4470-AFB1-70E47B07407F}" type="presParOf" srcId="{694FEE33-E9D5-4ADC-818E-417929613378}" destId="{3E876E48-1ECB-49A4-B7D8-C3518359A8E3}" srcOrd="3" destOrd="0" presId="urn:microsoft.com/office/officeart/2011/layout/CircleProcess"/>
    <dgm:cxn modelId="{D33B1195-9CBC-44E0-BA95-00B2879DAC2A}" type="presParOf" srcId="{3E876E48-1ECB-49A4-B7D8-C3518359A8E3}" destId="{870BC8E9-B810-446F-BBC4-EA27A19AE958}" srcOrd="0" destOrd="0" presId="urn:microsoft.com/office/officeart/2011/layout/CircleProcess"/>
    <dgm:cxn modelId="{E73F1561-A930-4BAB-85D7-FB84AD19072E}" type="presParOf" srcId="{694FEE33-E9D5-4ADC-818E-417929613378}" destId="{236F831D-B1B2-4DE8-BB65-7B0A415BBAB6}" srcOrd="4" destOrd="0" presId="urn:microsoft.com/office/officeart/2011/layout/CircleProcess"/>
    <dgm:cxn modelId="{9B75D2C1-2D32-4AF0-8666-417D7BFA63C0}" type="presParOf" srcId="{236F831D-B1B2-4DE8-BB65-7B0A415BBAB6}" destId="{043F11D7-1720-4ECE-BCD2-156476C1CA93}" srcOrd="0" destOrd="0" presId="urn:microsoft.com/office/officeart/2011/layout/CircleProcess"/>
    <dgm:cxn modelId="{240C2989-F47C-430E-8248-C37F80388EEA}" type="presParOf" srcId="{694FEE33-E9D5-4ADC-818E-417929613378}" destId="{A863AA51-E125-44CF-BE2C-792A0C6DAE76}" srcOrd="5" destOrd="0" presId="urn:microsoft.com/office/officeart/2011/layout/CircleProcess"/>
    <dgm:cxn modelId="{570848B4-DEF3-4632-8477-4DA4160A3BF9}" type="presParOf" srcId="{694FEE33-E9D5-4ADC-818E-417929613378}" destId="{58E2298A-69EC-4607-8127-E54DD33DC1BC}" srcOrd="6" destOrd="0" presId="urn:microsoft.com/office/officeart/2011/layout/CircleProcess"/>
    <dgm:cxn modelId="{C6B823A5-07A1-4EA5-9EC9-79FEC1B1201B}" type="presParOf" srcId="{58E2298A-69EC-4607-8127-E54DD33DC1BC}" destId="{DF6D1B06-7690-4238-84D3-9DDA719E0CA7}" srcOrd="0" destOrd="0" presId="urn:microsoft.com/office/officeart/2011/layout/CircleProcess"/>
    <dgm:cxn modelId="{0C79B475-FFCA-4AD3-8C51-4E6E8ED4E69C}" type="presParOf" srcId="{694FEE33-E9D5-4ADC-818E-417929613378}" destId="{606BC969-05FE-4978-9EC5-E51446079BEF}" srcOrd="7" destOrd="0" presId="urn:microsoft.com/office/officeart/2011/layout/CircleProcess"/>
    <dgm:cxn modelId="{4DD8477B-F9BB-425E-B09B-657A5AF469B2}" type="presParOf" srcId="{606BC969-05FE-4978-9EC5-E51446079BEF}" destId="{50B1A3A9-C294-42B3-886E-2EA8DEE0F5EC}" srcOrd="0" destOrd="0" presId="urn:microsoft.com/office/officeart/2011/layout/CircleProcess"/>
    <dgm:cxn modelId="{E50E9F7F-8343-493A-95E2-ADF58E402382}" type="presParOf" srcId="{694FEE33-E9D5-4ADC-818E-417929613378}" destId="{A29969AE-D4B7-4B25-82AF-DF39CCF3FF12}" srcOrd="8" destOrd="0" presId="urn:microsoft.com/office/officeart/2011/layout/Circle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E02261-9710-4B83-A647-7482E2E5FD26}">
      <dsp:nvSpPr>
        <dsp:cNvPr id="0" name=""/>
        <dsp:cNvSpPr/>
      </dsp:nvSpPr>
      <dsp:spPr>
        <a:xfrm>
          <a:off x="9361" y="2953441"/>
          <a:ext cx="2798082" cy="1678849"/>
        </a:xfrm>
        <a:prstGeom prst="roundRect">
          <a:avLst>
            <a:gd name="adj" fmla="val 1000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bg1"/>
              </a:solidFill>
              <a:latin typeface="Network Rail Sans"/>
            </a:rPr>
            <a:t>Overhead Line Equipment Scenarios</a:t>
          </a:r>
        </a:p>
        <a:p>
          <a:pPr marL="0" lvl="0" indent="0" algn="ctr" defTabSz="1066800">
            <a:lnSpc>
              <a:spcPct val="90000"/>
            </a:lnSpc>
            <a:spcBef>
              <a:spcPct val="0"/>
            </a:spcBef>
            <a:spcAft>
              <a:spcPct val="35000"/>
            </a:spcAft>
            <a:buNone/>
          </a:pPr>
          <a:r>
            <a:rPr lang="en-GB" sz="2400" kern="1200" dirty="0">
              <a:solidFill>
                <a:schemeClr val="bg1"/>
              </a:solidFill>
            </a:rPr>
            <a:t>(Videos)</a:t>
          </a:r>
        </a:p>
      </dsp:txBody>
      <dsp:txXfrm>
        <a:off x="58533" y="3002613"/>
        <a:ext cx="2699738" cy="1580505"/>
      </dsp:txXfrm>
    </dsp:sp>
    <dsp:sp modelId="{36DDCA6F-C8B6-4925-8B5D-3E495933FD26}">
      <dsp:nvSpPr>
        <dsp:cNvPr id="0" name=""/>
        <dsp:cNvSpPr/>
      </dsp:nvSpPr>
      <dsp:spPr>
        <a:xfrm>
          <a:off x="3087252" y="3445903"/>
          <a:ext cx="593193" cy="693924"/>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3087252" y="3584688"/>
        <a:ext cx="415235" cy="416354"/>
      </dsp:txXfrm>
    </dsp:sp>
    <dsp:sp modelId="{F2FC32AE-58A3-477D-91B8-D11FE595DFD8}">
      <dsp:nvSpPr>
        <dsp:cNvPr id="0" name=""/>
        <dsp:cNvSpPr/>
      </dsp:nvSpPr>
      <dsp:spPr>
        <a:xfrm>
          <a:off x="3926676" y="2953441"/>
          <a:ext cx="2798082" cy="1678849"/>
        </a:xfrm>
        <a:prstGeom prst="roundRect">
          <a:avLst>
            <a:gd name="adj" fmla="val 1000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rPr>
            <a:t>Group Discussion How will you challenge?</a:t>
          </a:r>
        </a:p>
      </dsp:txBody>
      <dsp:txXfrm>
        <a:off x="3975848" y="3002613"/>
        <a:ext cx="2699738" cy="1580505"/>
      </dsp:txXfrm>
    </dsp:sp>
    <dsp:sp modelId="{17E2C6E9-5628-46FE-8162-A8BF582541CB}">
      <dsp:nvSpPr>
        <dsp:cNvPr id="0" name=""/>
        <dsp:cNvSpPr/>
      </dsp:nvSpPr>
      <dsp:spPr>
        <a:xfrm>
          <a:off x="7004567" y="3445903"/>
          <a:ext cx="593193" cy="693924"/>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7004567" y="3584688"/>
        <a:ext cx="415235" cy="416354"/>
      </dsp:txXfrm>
    </dsp:sp>
    <dsp:sp modelId="{82870419-1D8F-4341-8947-F540334D2B39}">
      <dsp:nvSpPr>
        <dsp:cNvPr id="0" name=""/>
        <dsp:cNvSpPr/>
      </dsp:nvSpPr>
      <dsp:spPr>
        <a:xfrm>
          <a:off x="7843992" y="2953441"/>
          <a:ext cx="2798082" cy="1678849"/>
        </a:xfrm>
        <a:prstGeom prst="roundRect">
          <a:avLst>
            <a:gd name="adj" fmla="val 1000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rPr>
            <a:t>Call to Action</a:t>
          </a:r>
        </a:p>
        <a:p>
          <a:pPr marL="0" lvl="0" indent="0" algn="ctr" defTabSz="1066800">
            <a:lnSpc>
              <a:spcPct val="90000"/>
            </a:lnSpc>
            <a:spcBef>
              <a:spcPct val="0"/>
            </a:spcBef>
            <a:spcAft>
              <a:spcPct val="35000"/>
            </a:spcAft>
            <a:buNone/>
          </a:pPr>
          <a:r>
            <a:rPr lang="en-GB" sz="2400" kern="1200" dirty="0">
              <a:solidFill>
                <a:schemeClr val="bg1"/>
              </a:solidFill>
            </a:rPr>
            <a:t>Make a safety pledge</a:t>
          </a:r>
        </a:p>
      </dsp:txBody>
      <dsp:txXfrm>
        <a:off x="7893164" y="3002613"/>
        <a:ext cx="2699738" cy="15805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20C82F-DD84-438C-8FF9-C0D2067F9006}">
      <dsp:nvSpPr>
        <dsp:cNvPr id="0" name=""/>
        <dsp:cNvSpPr/>
      </dsp:nvSpPr>
      <dsp:spPr>
        <a:xfrm>
          <a:off x="6379320" y="1278612"/>
          <a:ext cx="2782772" cy="2783287"/>
        </a:xfrm>
        <a:prstGeom prst="ellipse">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16AC39-82D8-40C8-91A3-CE6934CB9B6C}">
      <dsp:nvSpPr>
        <dsp:cNvPr id="0" name=""/>
        <dsp:cNvSpPr/>
      </dsp:nvSpPr>
      <dsp:spPr>
        <a:xfrm>
          <a:off x="6463689" y="1371170"/>
          <a:ext cx="2597978" cy="2597702"/>
        </a:xfrm>
        <a:prstGeom prst="ellipse">
          <a:avLst/>
        </a:prstGeom>
        <a:solidFill>
          <a:schemeClr val="accent2">
            <a:lumMod val="60000"/>
            <a:lumOff val="40000"/>
          </a:schemeClr>
        </a:solidFill>
        <a:ln w="12700" cap="flat" cmpd="sng" algn="ctr">
          <a:solidFill>
            <a:srgbClr val="CFB545"/>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effectLst/>
              <a:latin typeface="+mj-lt"/>
              <a:ea typeface="Times New Roman" panose="02020603050405020304" pitchFamily="18" charset="0"/>
            </a:rPr>
            <a:t>Recognising and Responding to Safety Concerns</a:t>
          </a:r>
          <a:endParaRPr lang="en-GB" sz="2000" kern="1200" dirty="0"/>
        </a:p>
      </dsp:txBody>
      <dsp:txXfrm>
        <a:off x="6835088" y="1742340"/>
        <a:ext cx="1855181" cy="1855362"/>
      </dsp:txXfrm>
    </dsp:sp>
    <dsp:sp modelId="{870BC8E9-B810-446F-BBC4-EA27A19AE958}">
      <dsp:nvSpPr>
        <dsp:cNvPr id="0" name=""/>
        <dsp:cNvSpPr/>
      </dsp:nvSpPr>
      <dsp:spPr>
        <a:xfrm rot="2700000">
          <a:off x="3506597" y="1281976"/>
          <a:ext cx="2776069" cy="2776069"/>
        </a:xfrm>
        <a:prstGeom prst="teardrop">
          <a:avLst>
            <a:gd name="adj" fmla="val 100000"/>
          </a:avLst>
        </a:prstGeom>
        <a:solidFill>
          <a:schemeClr val="accent2">
            <a:lumMod val="75000"/>
          </a:schemeClr>
        </a:solidFill>
        <a:ln w="12700" cap="flat" cmpd="sng" algn="ctr">
          <a:solidFill>
            <a:srgbClr val="CFB545"/>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3F11D7-1720-4ECE-BCD2-156476C1CA93}">
      <dsp:nvSpPr>
        <dsp:cNvPr id="0" name=""/>
        <dsp:cNvSpPr/>
      </dsp:nvSpPr>
      <dsp:spPr>
        <a:xfrm>
          <a:off x="3595642" y="1371404"/>
          <a:ext cx="2597978" cy="2597702"/>
        </a:xfrm>
        <a:prstGeom prst="ellipse">
          <a:avLst/>
        </a:prstGeom>
        <a:solidFill>
          <a:schemeClr val="accent2">
            <a:lumMod val="60000"/>
            <a:lumOff val="40000"/>
          </a:schemeClr>
        </a:solidFill>
        <a:ln w="12700" cap="flat" cmpd="sng" algn="ctr">
          <a:solidFill>
            <a:srgbClr val="CFB545"/>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effectLst/>
              <a:latin typeface="+mj-lt"/>
              <a:ea typeface="Times New Roman" panose="02020603050405020304" pitchFamily="18" charset="0"/>
            </a:rPr>
            <a:t>Understanding Permit Limits </a:t>
          </a:r>
          <a:r>
            <a:rPr lang="en-GB" sz="2000" b="1" kern="1200" dirty="0"/>
            <a:t>as part of your Safe System of Work</a:t>
          </a:r>
          <a:endParaRPr lang="en-GB" sz="2000" kern="1200" dirty="0"/>
        </a:p>
      </dsp:txBody>
      <dsp:txXfrm>
        <a:off x="3967041" y="1742574"/>
        <a:ext cx="1855181" cy="1855362"/>
      </dsp:txXfrm>
    </dsp:sp>
    <dsp:sp modelId="{DF6D1B06-7690-4238-84D3-9DDA719E0CA7}">
      <dsp:nvSpPr>
        <dsp:cNvPr id="0" name=""/>
        <dsp:cNvSpPr/>
      </dsp:nvSpPr>
      <dsp:spPr>
        <a:xfrm rot="2700000">
          <a:off x="630522" y="1281976"/>
          <a:ext cx="2776069" cy="2776069"/>
        </a:xfrm>
        <a:prstGeom prst="teardrop">
          <a:avLst>
            <a:gd name="adj" fmla="val 10000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B1A3A9-C294-42B3-886E-2EA8DEE0F5EC}">
      <dsp:nvSpPr>
        <dsp:cNvPr id="0" name=""/>
        <dsp:cNvSpPr/>
      </dsp:nvSpPr>
      <dsp:spPr>
        <a:xfrm>
          <a:off x="719568" y="1371404"/>
          <a:ext cx="2597978" cy="2597702"/>
        </a:xfrm>
        <a:prstGeom prst="ellipse">
          <a:avLst/>
        </a:prstGeom>
        <a:solidFill>
          <a:schemeClr val="accent2">
            <a:lumMod val="60000"/>
            <a:lumOff val="40000"/>
          </a:schemeClr>
        </a:solidFill>
        <a:ln w="12700" cap="flat" cmpd="sng" algn="ctr">
          <a:solidFill>
            <a:srgbClr val="CFB545"/>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effectLst/>
              <a:latin typeface="+mj-lt"/>
              <a:ea typeface="Times New Roman" panose="02020603050405020304" pitchFamily="18" charset="0"/>
            </a:rPr>
            <a:t> Understanding the Importance of Effective Communication </a:t>
          </a:r>
          <a:endParaRPr lang="en-GB" sz="2000" kern="1200" dirty="0"/>
        </a:p>
      </dsp:txBody>
      <dsp:txXfrm>
        <a:off x="1090966" y="1742574"/>
        <a:ext cx="1855181" cy="185536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dirty="0"/>
          </a:p>
        </p:txBody>
      </p:sp>
      <p:sp>
        <p:nvSpPr>
          <p:cNvPr id="3" name="Date Placeholder 2"/>
          <p:cNvSpPr>
            <a:spLocks noGrp="1"/>
          </p:cNvSpPr>
          <p:nvPr>
            <p:ph type="dt" sz="quarter" idx="1"/>
          </p:nvPr>
        </p:nvSpPr>
        <p:spPr>
          <a:xfrm>
            <a:off x="3902597" y="0"/>
            <a:ext cx="2985558" cy="502835"/>
          </a:xfrm>
          <a:prstGeom prst="rect">
            <a:avLst/>
          </a:prstGeom>
        </p:spPr>
        <p:txBody>
          <a:bodyPr vert="horz" lIns="96634" tIns="48317" rIns="96634" bIns="48317" rtlCol="0"/>
          <a:lstStyle>
            <a:lvl1pPr algn="r">
              <a:defRPr sz="1300"/>
            </a:lvl1pPr>
          </a:lstStyle>
          <a:p>
            <a:fld id="{A0747234-F741-423B-B336-1B8A9B2BAFB1}" type="datetimeFigureOut">
              <a:rPr lang="en-GB" smtClean="0"/>
              <a:t>08/01/2025</a:t>
            </a:fld>
            <a:endParaRPr lang="en-GB" dirty="0"/>
          </a:p>
        </p:txBody>
      </p:sp>
      <p:sp>
        <p:nvSpPr>
          <p:cNvPr id="4" name="Footer Placeholder 3"/>
          <p:cNvSpPr>
            <a:spLocks noGrp="1"/>
          </p:cNvSpPr>
          <p:nvPr>
            <p:ph type="ftr" sz="quarter" idx="2"/>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dirty="0"/>
          </a:p>
        </p:txBody>
      </p:sp>
      <p:sp>
        <p:nvSpPr>
          <p:cNvPr id="5" name="Slide Number Placeholder 4"/>
          <p:cNvSpPr>
            <a:spLocks noGrp="1"/>
          </p:cNvSpPr>
          <p:nvPr>
            <p:ph type="sldNum" sz="quarter" idx="3"/>
          </p:nvPr>
        </p:nvSpPr>
        <p:spPr>
          <a:xfrm>
            <a:off x="3902597" y="9519055"/>
            <a:ext cx="2985558" cy="502834"/>
          </a:xfrm>
          <a:prstGeom prst="rect">
            <a:avLst/>
          </a:prstGeom>
        </p:spPr>
        <p:txBody>
          <a:bodyPr vert="horz" lIns="96634" tIns="48317" rIns="96634" bIns="48317" rtlCol="0" anchor="b"/>
          <a:lstStyle>
            <a:lvl1pPr algn="r">
              <a:defRPr sz="1300"/>
            </a:lvl1pPr>
          </a:lstStyle>
          <a:p>
            <a:fld id="{D903AEB3-B81B-4ED9-B214-8605DB9A6A2D}" type="slidenum">
              <a:rPr lang="en-GB" smtClean="0"/>
              <a:t>‹#›</a:t>
            </a:fld>
            <a:endParaRPr lang="en-GB" dirty="0"/>
          </a:p>
        </p:txBody>
      </p:sp>
    </p:spTree>
    <p:extLst>
      <p:ext uri="{BB962C8B-B14F-4D97-AF65-F5344CB8AC3E}">
        <p14:creationId xmlns:p14="http://schemas.microsoft.com/office/powerpoint/2010/main" val="35978830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dirty="0"/>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2B15424F-E449-4824-921F-55F0BB15E53D}" type="datetimeFigureOut">
              <a:rPr lang="en-GB" smtClean="0"/>
              <a:t>08/01/2025</a:t>
            </a:fld>
            <a:endParaRPr lang="en-GB" dirty="0"/>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dirty="0"/>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dirty="0"/>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E6605F73-A141-4BC2-903A-E12D05ECF9E0}" type="slidenum">
              <a:rPr lang="en-GB" smtClean="0"/>
              <a:t>‹#›</a:t>
            </a:fld>
            <a:endParaRPr lang="en-GB" dirty="0"/>
          </a:p>
        </p:txBody>
      </p:sp>
    </p:spTree>
    <p:extLst>
      <p:ext uri="{BB962C8B-B14F-4D97-AF65-F5344CB8AC3E}">
        <p14:creationId xmlns:p14="http://schemas.microsoft.com/office/powerpoint/2010/main" val="3752073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44384" y="4809506"/>
            <a:ext cx="6107215" cy="5212382"/>
          </a:xfrm>
        </p:spPr>
        <p:txBody>
          <a:bodyPr/>
          <a:lstStyle/>
          <a:p>
            <a:r>
              <a:rPr lang="en-GB" sz="1100" b="1" dirty="0">
                <a:solidFill>
                  <a:schemeClr val="accent2"/>
                </a:solidFill>
                <a:effectLst/>
                <a:latin typeface="Network Rail Sans" panose="02000000040000020004" pitchFamily="2" charset="0"/>
                <a:ea typeface="Times New Roman" panose="02020603050405020304" pitchFamily="18" charset="0"/>
              </a:rPr>
              <a:t>Facilitators Guide: Overview of Electrical Safety Discussion Session</a:t>
            </a:r>
          </a:p>
          <a:p>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Duration</a:t>
            </a:r>
            <a:r>
              <a:rPr lang="en-GB" sz="1100" dirty="0">
                <a:effectLst/>
                <a:latin typeface="Network Rail Sans" panose="02000000040000020004" pitchFamily="2" charset="0"/>
                <a:ea typeface="Times New Roman" panose="02020603050405020304" pitchFamily="18" charset="0"/>
              </a:rPr>
              <a:t>: 1 Hour</a:t>
            </a:r>
          </a:p>
          <a:p>
            <a:br>
              <a:rPr lang="en-GB" sz="1100" dirty="0">
                <a:effectLst/>
                <a:latin typeface="Network Rail Sans" panose="02000000040000020004" pitchFamily="2" charset="0"/>
                <a:ea typeface="Times New Roman" panose="02020603050405020304" pitchFamily="18" charset="0"/>
              </a:rPr>
            </a:br>
            <a:r>
              <a:rPr lang="en-GB" sz="1100" b="1" dirty="0">
                <a:effectLst/>
                <a:latin typeface="Network Rail Sans" panose="02000000040000020004" pitchFamily="2" charset="0"/>
                <a:ea typeface="Times New Roman" panose="02020603050405020304" pitchFamily="18" charset="0"/>
              </a:rPr>
              <a:t>Format</a:t>
            </a:r>
            <a:r>
              <a:rPr lang="en-GB" sz="1100" dirty="0">
                <a:effectLst/>
                <a:latin typeface="Network Rail Sans" panose="02000000040000020004" pitchFamily="2" charset="0"/>
                <a:ea typeface="Times New Roman" panose="02020603050405020304" pitchFamily="18" charset="0"/>
              </a:rPr>
              <a:t>: The session is a discussion and not a traditional style briefing.  </a:t>
            </a:r>
          </a:p>
          <a:p>
            <a:endParaRPr lang="en-GB" sz="1100" dirty="0">
              <a:effectLst/>
              <a:latin typeface="Network Rail Sans" panose="02000000040000020004" pitchFamily="2" charset="0"/>
              <a:ea typeface="Times New Roman" panose="02020603050405020304" pitchFamily="18" charset="0"/>
            </a:endParaRPr>
          </a:p>
          <a:p>
            <a:r>
              <a:rPr lang="en-GB" sz="1100" dirty="0">
                <a:effectLst/>
                <a:latin typeface="Network Rail Sans" panose="02000000040000020004" pitchFamily="2" charset="0"/>
                <a:ea typeface="Times New Roman" panose="02020603050405020304" pitchFamily="18" charset="0"/>
              </a:rPr>
              <a:t>Why are we here? Because working</a:t>
            </a:r>
            <a:r>
              <a:rPr lang="en-GB" sz="1100" dirty="0"/>
              <a:t> safely isn’t just about protecting yourself—it’s about looking out for your colleagues and ensuring that everyone returns home safely at the end of the day. Every safety measure you follow, every step you take to stay safe, helps create a culture of care that keeps everyone in the team protected. When we all stay safe, we ensure that no one gets hurt, and that everyone can go home to their families, safe and sound. Safety is a shared responsibility, and it starts with each of us. </a:t>
            </a:r>
            <a:endParaRPr lang="en-GB" sz="1100" dirty="0">
              <a:effectLst/>
              <a:latin typeface="Network Rail Sans" panose="02000000040000020004" pitchFamily="2" charset="0"/>
              <a:ea typeface="Times New Roman" panose="02020603050405020304" pitchFamily="18" charset="0"/>
            </a:endParaRPr>
          </a:p>
          <a:p>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Discussion-based, guided by a safety film depicting a night-shift scenario</a:t>
            </a:r>
          </a:p>
          <a:p>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Session Flow (suggested timings)</a:t>
            </a:r>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Introduction </a:t>
            </a:r>
            <a:r>
              <a:rPr lang="en-GB" sz="1100" b="0" dirty="0">
                <a:effectLst/>
                <a:latin typeface="Network Rail Sans" panose="02000000040000020004" pitchFamily="2" charset="0"/>
                <a:ea typeface="Times New Roman" panose="02020603050405020304" pitchFamily="18" charset="0"/>
              </a:rPr>
              <a:t>(5 minutes)</a:t>
            </a:r>
            <a:br>
              <a:rPr lang="en-GB" sz="1100" dirty="0">
                <a:effectLst/>
                <a:latin typeface="Network Rail Sans" panose="02000000040000020004" pitchFamily="2" charset="0"/>
                <a:ea typeface="Times New Roman" panose="02020603050405020304" pitchFamily="18" charset="0"/>
              </a:rPr>
            </a:br>
            <a:r>
              <a:rPr lang="en-GB" sz="1100" dirty="0">
                <a:effectLst/>
                <a:latin typeface="Network Rail Sans" panose="02000000040000020004" pitchFamily="2" charset="0"/>
                <a:ea typeface="Times New Roman" panose="02020603050405020304" pitchFamily="18" charset="0"/>
              </a:rPr>
              <a:t>Briefly set the session’s purpose and encourage open dialogue about electrical safety on night shifts.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Film Viewing</a:t>
            </a:r>
            <a:br>
              <a:rPr lang="en-GB" sz="1100" dirty="0">
                <a:effectLst/>
                <a:latin typeface="Network Rail Sans" panose="02000000040000020004" pitchFamily="2" charset="0"/>
                <a:ea typeface="Times New Roman" panose="02020603050405020304" pitchFamily="18" charset="0"/>
              </a:rPr>
            </a:br>
            <a:r>
              <a:rPr lang="en-GB" sz="1100" dirty="0">
                <a:effectLst/>
                <a:latin typeface="Network Rail Sans" panose="02000000040000020004" pitchFamily="2" charset="0"/>
                <a:ea typeface="Times New Roman" panose="02020603050405020304" pitchFamily="18" charset="0"/>
              </a:rPr>
              <a:t>Watch a safety film focused on electrical hazards and protocols, highlighting unique risks associated with night shifts.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Guided Discussion</a:t>
            </a:r>
            <a:endParaRPr lang="en-GB" sz="1100" b="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Discuss key observations and reactions to the film.</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Identify electrical hazards shown in the film and compare them to those in your own environment.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Talk through safe response strategies, procedures, and team communication for managing these risks.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Wrap-Up </a:t>
            </a:r>
            <a:r>
              <a:rPr lang="en-GB" sz="1100" b="0" dirty="0">
                <a:effectLst/>
                <a:latin typeface="Network Rail Sans" panose="02000000040000020004" pitchFamily="2" charset="0"/>
                <a:ea typeface="Times New Roman" panose="02020603050405020304" pitchFamily="18" charset="0"/>
              </a:rPr>
              <a:t>(5 minutes)</a:t>
            </a:r>
            <a:br>
              <a:rPr lang="en-GB" sz="1100" dirty="0">
                <a:effectLst/>
                <a:latin typeface="Network Rail Sans" panose="02000000040000020004" pitchFamily="2" charset="0"/>
                <a:ea typeface="Times New Roman" panose="02020603050405020304" pitchFamily="18" charset="0"/>
              </a:rPr>
            </a:br>
            <a:r>
              <a:rPr lang="en-GB" sz="1100" dirty="0">
                <a:effectLst/>
                <a:latin typeface="Network Rail Sans" panose="02000000040000020004" pitchFamily="2" charset="0"/>
                <a:ea typeface="Times New Roman" panose="02020603050405020304" pitchFamily="18" charset="0"/>
              </a:rPr>
              <a:t>Recap key points and reinforce the importance of vigilance in electrical safety, especially on night shifts.</a:t>
            </a:r>
          </a:p>
          <a:p>
            <a:pPr defTabSz="966338">
              <a:lnSpc>
                <a:spcPct val="107000"/>
              </a:lnSpc>
              <a:spcAft>
                <a:spcPts val="845"/>
              </a:spcAft>
              <a:defRPr/>
            </a:pPr>
            <a:endParaRPr lang="en-GB" dirty="0"/>
          </a:p>
        </p:txBody>
      </p:sp>
      <p:sp>
        <p:nvSpPr>
          <p:cNvPr id="4" name="Slide Number Placeholder 3"/>
          <p:cNvSpPr>
            <a:spLocks noGrp="1"/>
          </p:cNvSpPr>
          <p:nvPr>
            <p:ph type="sldNum" sz="quarter" idx="5"/>
          </p:nvPr>
        </p:nvSpPr>
        <p:spPr/>
        <p:txBody>
          <a:bodyPr/>
          <a:lstStyle/>
          <a:p>
            <a:fld id="{E6605F73-A141-4BC2-903A-E12D05ECF9E0}" type="slidenum">
              <a:rPr lang="en-GB" smtClean="0"/>
              <a:t>1</a:t>
            </a:fld>
            <a:endParaRPr lang="en-GB" dirty="0"/>
          </a:p>
        </p:txBody>
      </p:sp>
    </p:spTree>
    <p:extLst>
      <p:ext uri="{BB962C8B-B14F-4D97-AF65-F5344CB8AC3E}">
        <p14:creationId xmlns:p14="http://schemas.microsoft.com/office/powerpoint/2010/main" val="1934212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73223" y="4701360"/>
            <a:ext cx="6543303" cy="5069112"/>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Facilitator Guide: </a:t>
            </a:r>
            <a:r>
              <a:rPr lang="en-GB" sz="1100" b="1" dirty="0">
                <a:solidFill>
                  <a:schemeClr val="accent2"/>
                </a:solidFill>
                <a:effectLst/>
                <a:latin typeface="Network Rail Sans" panose="02000000040000020004" pitchFamily="2" charset="0"/>
                <a:ea typeface="Times New Roman" panose="02020603050405020304" pitchFamily="18" charset="0"/>
              </a:rPr>
              <a:t>Session Focus: </a:t>
            </a:r>
          </a:p>
          <a:p>
            <a:r>
              <a:rPr lang="en-GB" sz="1100" dirty="0">
                <a:effectLst/>
                <a:latin typeface="Network Rail Sans" panose="02000000040000020004" pitchFamily="2" charset="0"/>
                <a:ea typeface="Times New Roman" panose="02020603050405020304" pitchFamily="18" charset="0"/>
              </a:rPr>
              <a:t>A one-hour interactive safety session, led by Tony Bowers, Lead Union H&amp;S representative, with a focus on overhead line equipment safety, winter readiness, and a closing by Tom Kemp, Network Technical Head of Contact Systems (AC/DC).</a:t>
            </a:r>
          </a:p>
          <a:p>
            <a:r>
              <a:rPr lang="en-GB" sz="1100" b="1" dirty="0">
                <a:effectLst/>
                <a:latin typeface="Network Rail Sans" panose="02000000040000020004" pitchFamily="2" charset="0"/>
                <a:ea typeface="Times New Roman" panose="02020603050405020304" pitchFamily="18" charset="0"/>
              </a:rPr>
              <a:t>Agenda Overview</a:t>
            </a:r>
          </a:p>
          <a:p>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Introduction by Tony Bowers </a:t>
            </a:r>
            <a:r>
              <a:rPr lang="en-GB" sz="1100" b="0" dirty="0">
                <a:effectLst/>
                <a:latin typeface="Network Rail Sans" panose="02000000040000020004" pitchFamily="2" charset="0"/>
                <a:ea typeface="Times New Roman" panose="02020603050405020304" pitchFamily="18" charset="0"/>
              </a:rPr>
              <a:t>(5 minutes)</a:t>
            </a:r>
          </a:p>
          <a:p>
            <a:pPr marL="628650" lvl="1" indent="-171450">
              <a:buSzPts val="1000"/>
              <a:buFont typeface="Arial" panose="020B0604020202020204" pitchFamily="34" charset="0"/>
              <a:buChar char="•"/>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Welcome and Purpose</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Tony Bowers opens, highlighting the goal of proactive safety and the importance of winter safety awareness.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Overhead Line Equipment Scenario (Film Viewing)</a:t>
            </a:r>
            <a:endParaRPr lang="en-GB" sz="1100" b="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Film Viewing</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Watch a film showing risks with overhead line equipment in winter, pausing for observations on positive and negative safety behaviours.</a:t>
            </a:r>
          </a:p>
          <a:p>
            <a:pPr marL="628650" lvl="1" indent="-171450">
              <a:buSzPts val="1000"/>
              <a:buFont typeface="Arial" panose="020B0604020202020204" pitchFamily="34" charset="0"/>
              <a:buChar char="•"/>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Reflection Prompt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“How would you respond in this situation? What actions promote safety, and where could improvements be made?”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Guided Discussion: "How Will You Ask, Check and Challenge?"</a:t>
            </a:r>
            <a:endParaRPr lang="en-GB" sz="1100" b="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Application Focus</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a:t>
            </a:r>
          </a:p>
          <a:p>
            <a:pPr marL="1085850" lvl="2" indent="-171450">
              <a:buSzPts val="1000"/>
              <a:buFont typeface="Arial" panose="020B0604020202020204" pitchFamily="34" charset="0"/>
              <a:buChar char="•"/>
              <a:tabLst>
                <a:tab pos="1371600" algn="l"/>
              </a:tabLst>
            </a:pPr>
            <a:r>
              <a:rPr lang="en-GB" sz="1100" dirty="0">
                <a:effectLst/>
                <a:latin typeface="Network Rail Sans" panose="02000000040000020004" pitchFamily="2" charset="0"/>
                <a:ea typeface="Times New Roman" panose="02020603050405020304" pitchFamily="18" charset="0"/>
              </a:rPr>
              <a:t>“What risks need addressing here, and how would you step in to ensure safety?”</a:t>
            </a:r>
          </a:p>
          <a:p>
            <a:pPr marL="628650" lvl="1" indent="-171450">
              <a:buSzPts val="1000"/>
              <a:buFont typeface="Arial" panose="020B0604020202020204" pitchFamily="34" charset="0"/>
              <a:buChar char="•"/>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Goal</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Encourage assertive communication and proactive intervention.</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Personal Reflection: "What Will You Do?" </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Action Planning</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Have each person commit to a specific safety practice.</a:t>
            </a:r>
          </a:p>
          <a:p>
            <a:pPr marL="628650" lvl="1" indent="-171450">
              <a:buSzPts val="1000"/>
              <a:buFont typeface="Arial" panose="020B0604020202020204" pitchFamily="34" charset="0"/>
              <a:buChar char="•"/>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Specific Focus</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Highlight seasonal precautions, like equipment checks, heightened awareness and challenging when something feels wrong.</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Call to Action (5 minutes)</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Summary</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Reinforce proactive safety, communication, and personal accountability.</a:t>
            </a:r>
          </a:p>
          <a:p>
            <a:pPr marL="628650" lvl="1" indent="-171450">
              <a:buSzPts val="1000"/>
              <a:buFont typeface="Arial" panose="020B0604020202020204" pitchFamily="34" charset="0"/>
              <a:buChar char="•"/>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Commitment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Encourage each participant to commit to a specific action for winter safety.</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Closing by Tom Kemp (5 minutes)</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Final Remarks</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Tom Kemp closes with a reminder that safety is everyone’s responsibility, encouraging all to apply today’s insights.</a:t>
            </a:r>
          </a:p>
          <a:p>
            <a:r>
              <a:rPr lang="en-GB" sz="1100" b="1" dirty="0">
                <a:effectLst/>
                <a:latin typeface="Network Rail Sans" panose="02000000040000020004" pitchFamily="2" charset="0"/>
                <a:ea typeface="Times New Roman" panose="02020603050405020304" pitchFamily="18" charset="0"/>
              </a:rPr>
              <a:t>End the session</a:t>
            </a:r>
            <a:r>
              <a:rPr lang="en-GB" sz="1100" dirty="0">
                <a:effectLst/>
                <a:latin typeface="Network Rail Sans" panose="02000000040000020004" pitchFamily="2" charset="0"/>
                <a:ea typeface="Times New Roman" panose="02020603050405020304" pitchFamily="18" charset="0"/>
              </a:rPr>
              <a:t> with thanks, and a call for continued vigilance and teamwork. </a:t>
            </a:r>
          </a:p>
          <a:p>
            <a:endParaRPr lang="en-GB" dirty="0"/>
          </a:p>
        </p:txBody>
      </p:sp>
      <p:sp>
        <p:nvSpPr>
          <p:cNvPr id="4" name="Slide Number Placeholder 3"/>
          <p:cNvSpPr>
            <a:spLocks noGrp="1"/>
          </p:cNvSpPr>
          <p:nvPr>
            <p:ph type="sldNum" sz="quarter" idx="5"/>
          </p:nvPr>
        </p:nvSpPr>
        <p:spPr/>
        <p:txBody>
          <a:bodyPr/>
          <a:lstStyle/>
          <a:p>
            <a:fld id="{E6605F73-A141-4BC2-903A-E12D05ECF9E0}" type="slidenum">
              <a:rPr lang="en-GB" smtClean="0"/>
              <a:t>2</a:t>
            </a:fld>
            <a:endParaRPr lang="en-GB" dirty="0"/>
          </a:p>
        </p:txBody>
      </p:sp>
    </p:spTree>
    <p:extLst>
      <p:ext uri="{BB962C8B-B14F-4D97-AF65-F5344CB8AC3E}">
        <p14:creationId xmlns:p14="http://schemas.microsoft.com/office/powerpoint/2010/main" val="30348532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38150" y="4823034"/>
            <a:ext cx="6117029" cy="3946118"/>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Facilitator Guide: </a:t>
            </a:r>
            <a:r>
              <a:rPr lang="en-GB" sz="1100" b="1" dirty="0">
                <a:solidFill>
                  <a:schemeClr val="accent2"/>
                </a:solidFill>
                <a:effectLst/>
                <a:latin typeface="Network Rail Sans" panose="02000000040000020004" pitchFamily="2" charset="0"/>
                <a:ea typeface="Times New Roman" panose="02020603050405020304" pitchFamily="18" charset="0"/>
              </a:rPr>
              <a:t>Facilitator’s Brief Explanation of Ground Rules</a:t>
            </a:r>
          </a:p>
          <a:p>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Participate in All Discussions</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Why it’s Important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Everyone’s input adds value. Your experiences and ideas make this session more practical and impactful for everyone.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Microsoft Teams: Camera On, Mic Muted</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Why it’s Important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Turning on your camera helps us connect and makes the session more interactive, while muting when not speaking keeps the discussion clear.</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Stay Engaged</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Why it’s Important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Actively participating helps create a meaningful discussion. Share your thoughts and experiences to make this hour worthwhile.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Respect Each Other</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Why it’s Important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Listening without interrupting builds a respectful environment where everyone feels safe to share.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Be Open and Honest</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Why it’s Important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This is a safe space for dialogue, so share any concerns or questions freely. Open discussion leads to better solutions.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Stay on Topic</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Why it’s Important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Focusing on safety keeps our discussion productive and ensures we cover what’s most important.</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Challenge Constructively</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Why it’s Important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If you see something that could be improved, speak up respectfully. Constructive challenges make us all safer.</a:t>
            </a:r>
          </a:p>
          <a:p>
            <a:r>
              <a:rPr lang="en-GB" sz="1100" b="1" dirty="0">
                <a:effectLst/>
                <a:latin typeface="Network Rail Sans" panose="02000000040000020004" pitchFamily="2" charset="0"/>
                <a:ea typeface="Times New Roman" panose="02020603050405020304" pitchFamily="18" charset="0"/>
              </a:rPr>
              <a:t>Closing Note</a:t>
            </a:r>
            <a:r>
              <a:rPr lang="en-GB" sz="1100" dirty="0">
                <a:effectLst/>
                <a:latin typeface="Network Rail Sans" panose="02000000040000020004" pitchFamily="2" charset="0"/>
                <a:ea typeface="Times New Roman" panose="02020603050405020304" pitchFamily="18" charset="0"/>
              </a:rPr>
              <a:t>: </a:t>
            </a:r>
          </a:p>
          <a:p>
            <a:r>
              <a:rPr lang="en-GB" sz="1100" dirty="0">
                <a:effectLst/>
                <a:latin typeface="Network Rail Sans" panose="02000000040000020004" pitchFamily="2" charset="0"/>
                <a:ea typeface="Times New Roman" panose="02020603050405020304" pitchFamily="18" charset="0"/>
              </a:rPr>
              <a:t>Following these rules will help us make the most of this session. Let’s work together to create a productive, open, and safety-focused hour</a:t>
            </a:r>
            <a:r>
              <a:rPr lang="en-GB" sz="1200" dirty="0">
                <a:effectLst/>
                <a:latin typeface="Network Rail Sans" panose="02000000040000020004" pitchFamily="2" charset="0"/>
                <a:ea typeface="Times New Roman" panose="02020603050405020304" pitchFamily="18" charset="0"/>
              </a:rPr>
              <a:t>.</a:t>
            </a:r>
          </a:p>
          <a:p>
            <a:endParaRPr lang="en-GB" dirty="0"/>
          </a:p>
        </p:txBody>
      </p:sp>
    </p:spTree>
    <p:extLst>
      <p:ext uri="{BB962C8B-B14F-4D97-AF65-F5344CB8AC3E}">
        <p14:creationId xmlns:p14="http://schemas.microsoft.com/office/powerpoint/2010/main" val="1896600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38150" y="4823034"/>
            <a:ext cx="6013450" cy="3946118"/>
          </a:xfrm>
        </p:spPr>
        <p:txBody>
          <a:bodyPr/>
          <a:lstStyle/>
          <a:p>
            <a:pPr>
              <a:lnSpc>
                <a:spcPct val="107000"/>
              </a:lnSpc>
              <a:spcAft>
                <a:spcPts val="800"/>
              </a:spcAft>
            </a:pPr>
            <a:r>
              <a:rPr lang="en-GB" sz="1100" b="1" dirty="0">
                <a:solidFill>
                  <a:srgbClr val="ED7D31"/>
                </a:solidFill>
                <a:effectLst/>
                <a:latin typeface="Network Rail Sans" panose="02000000040000020004" pitchFamily="2" charset="0"/>
                <a:ea typeface="Times New Roman" panose="02020603050405020304" pitchFamily="18" charset="0"/>
              </a:rPr>
              <a:t>Facilitator Guide: </a:t>
            </a:r>
            <a:r>
              <a:rPr lang="en-GB" sz="1100" b="1" dirty="0">
                <a:solidFill>
                  <a:schemeClr val="accent2"/>
                </a:solidFill>
                <a:effectLst/>
                <a:latin typeface="Network Rail Sans" panose="02000000040000020004" pitchFamily="2" charset="0"/>
                <a:ea typeface="Times New Roman" panose="02020603050405020304" pitchFamily="18" charset="0"/>
              </a:rPr>
              <a:t>Guide to Safety Hour Learning Outcomes</a:t>
            </a:r>
          </a:p>
          <a:p>
            <a:pPr>
              <a:lnSpc>
                <a:spcPct val="107000"/>
              </a:lnSpc>
              <a:spcAft>
                <a:spcPts val="800"/>
              </a:spcAft>
            </a:pPr>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Effective Communication</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Learning</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Understand the crucial role of clear and concise communication in safety. In fast-paced situations, it’s vital to communicate effectively to prevent accidents.</a:t>
            </a:r>
          </a:p>
          <a:p>
            <a:pPr marL="628650" lvl="1" indent="-171450">
              <a:buSzPts val="1000"/>
              <a:buFont typeface="Arial" panose="020B0604020202020204" pitchFamily="34" charset="0"/>
              <a:buChar char="•"/>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Detail</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Situations can escalate quickly, and miscommunication can make risks worse. Always feel empowered to ask questions or clarify information to ensure safety.</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Permit Limits and Compliance</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Learning</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Identify the importance of permit limits in maintaining safety. Permits define what’s safe to do and when.</a:t>
            </a:r>
          </a:p>
          <a:p>
            <a:pPr marL="628650" lvl="1" indent="-171450">
              <a:buSzPts val="1000"/>
              <a:buFont typeface="Arial" panose="020B0604020202020204" pitchFamily="34" charset="0"/>
              <a:buChar char="•"/>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Detail</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Accurate information on permits is essential. By following the limits outlined, we create a safer work environment and reduce the risk of unsafe practices.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Recognising and Responding to Safety Concerns</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Learning</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Gain the confidence to challenge perceived dangers and the humility to accept feedback on safety concerns.</a:t>
            </a:r>
          </a:p>
          <a:p>
            <a:pPr marL="628650" lvl="1" indent="-171450">
              <a:buSzPts val="1000"/>
              <a:buFont typeface="Arial" panose="020B0604020202020204" pitchFamily="34" charset="0"/>
              <a:buChar char="•"/>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Detail</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Many avoid speaking up due to fear of negative responses. Encouraging open dialogue and responding positively to safety challenges is essential for a safe workplace.</a:t>
            </a:r>
          </a:p>
          <a:p>
            <a:r>
              <a:rPr lang="en-GB" sz="1100" b="1" dirty="0">
                <a:effectLst/>
                <a:latin typeface="Network Rail Sans" panose="02000000040000020004" pitchFamily="2" charset="0"/>
                <a:ea typeface="Times New Roman" panose="02020603050405020304" pitchFamily="18" charset="0"/>
              </a:rPr>
              <a:t>Closing Note</a:t>
            </a:r>
            <a:r>
              <a:rPr lang="en-GB" sz="1100" dirty="0">
                <a:effectLst/>
                <a:latin typeface="Network Rail Sans" panose="02000000040000020004" pitchFamily="2" charset="0"/>
                <a:ea typeface="Times New Roman" panose="02020603050405020304" pitchFamily="18" charset="0"/>
              </a:rPr>
              <a:t>: </a:t>
            </a:r>
          </a:p>
          <a:p>
            <a:endParaRPr lang="en-GB" sz="1100" dirty="0">
              <a:effectLst/>
              <a:latin typeface="Network Rail Sans" panose="02000000040000020004" pitchFamily="2" charset="0"/>
              <a:ea typeface="Times New Roman" panose="02020603050405020304" pitchFamily="18" charset="0"/>
            </a:endParaRPr>
          </a:p>
          <a:p>
            <a:r>
              <a:rPr lang="en-GB" sz="1100" dirty="0">
                <a:effectLst/>
                <a:latin typeface="Network Rail Sans" panose="02000000040000020004" pitchFamily="2" charset="0"/>
                <a:ea typeface="Times New Roman" panose="02020603050405020304" pitchFamily="18" charset="0"/>
              </a:rPr>
              <a:t>These outcomes are designed to enhance safety by promoting effective communication, compliance with safety protocols, and a culture of openness where safety concerns are addressed proactively.</a:t>
            </a:r>
          </a:p>
          <a:p>
            <a:endParaRPr lang="en-GB" dirty="0"/>
          </a:p>
        </p:txBody>
      </p:sp>
      <p:sp>
        <p:nvSpPr>
          <p:cNvPr id="4" name="Slide Number Placeholder 3"/>
          <p:cNvSpPr>
            <a:spLocks noGrp="1"/>
          </p:cNvSpPr>
          <p:nvPr>
            <p:ph type="sldNum" sz="quarter" idx="5"/>
          </p:nvPr>
        </p:nvSpPr>
        <p:spPr/>
        <p:txBody>
          <a:bodyPr/>
          <a:lstStyle/>
          <a:p>
            <a:fld id="{A5328D72-C289-41FD-950D-79EE57D1566B}" type="slidenum">
              <a:rPr lang="en-GB" smtClean="0"/>
              <a:t>4</a:t>
            </a:fld>
            <a:endParaRPr lang="en-GB" dirty="0"/>
          </a:p>
        </p:txBody>
      </p:sp>
    </p:spTree>
    <p:extLst>
      <p:ext uri="{BB962C8B-B14F-4D97-AF65-F5344CB8AC3E}">
        <p14:creationId xmlns:p14="http://schemas.microsoft.com/office/powerpoint/2010/main" val="4029477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8150" y="958850"/>
            <a:ext cx="6013450" cy="3382963"/>
          </a:xfrm>
        </p:spPr>
      </p:sp>
      <p:sp>
        <p:nvSpPr>
          <p:cNvPr id="3" name="Notes Placeholder 2"/>
          <p:cNvSpPr>
            <a:spLocks noGrp="1"/>
          </p:cNvSpPr>
          <p:nvPr>
            <p:ph type="body" idx="1"/>
          </p:nvPr>
        </p:nvSpPr>
        <p:spPr>
          <a:xfrm>
            <a:off x="176371" y="4461192"/>
            <a:ext cx="6638306" cy="4938483"/>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Facilitator Guide: Tom Kemp, Head of Contact Systems at Network Rail – Opening the Session</a:t>
            </a: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Tom Kemp will explain the importance of this Safety Hour and introduce the "Ask, Check, Challenge" approach to improve safety.</a:t>
            </a:r>
            <a:br>
              <a:rPr lang="en-GB" sz="1100" dirty="0">
                <a:effectLst/>
                <a:latin typeface="Network Rail Sans" panose="02000000040000020004" pitchFamily="2" charset="0"/>
                <a:ea typeface="Times New Roman" panose="02020603050405020304" pitchFamily="18" charset="0"/>
              </a:rPr>
            </a:br>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Facilitator’s Script:</a:t>
            </a:r>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Introduction to Tom Kemp</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"Next, we’re pleased to have Tom Kemp open the session today, Tom is Network Rail’s Head of Contact Systems, who will explain why this Safety Hour is so important and introduce the 'Ask, Check, Challenge' approach to help improve safety across all our teams."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Tom Kemp’s Explanation</a:t>
            </a:r>
            <a:r>
              <a:rPr lang="en-GB" sz="1100" dirty="0">
                <a:effectLst/>
                <a:latin typeface="Network Rail Sans" panose="02000000040000020004" pitchFamily="2" charset="0"/>
                <a:ea typeface="Times New Roman" panose="02020603050405020304" pitchFamily="18" charset="0"/>
              </a:rPr>
              <a:t>:</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Why This Safety Hour Matters</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a:t>
            </a:r>
          </a:p>
          <a:p>
            <a:pPr marL="1143000" lvl="2" indent="-228600">
              <a:buSzPts val="1000"/>
              <a:buFont typeface="Wingdings" panose="05000000000000000000" pitchFamily="2" charset="2"/>
              <a:buChar char=""/>
              <a:tabLst>
                <a:tab pos="1371600" algn="l"/>
              </a:tabLst>
            </a:pPr>
            <a:r>
              <a:rPr lang="en-GB" sz="1100" dirty="0">
                <a:effectLst/>
                <a:latin typeface="Network Rail Sans" panose="02000000040000020004" pitchFamily="2" charset="0"/>
                <a:ea typeface="Times New Roman" panose="02020603050405020304" pitchFamily="18" charset="0"/>
              </a:rPr>
              <a:t>"This session is about ensuring we all go home safe. Safety isn’t just about following rules; it’s about actively identifying and addressing risks before they become incidents.</a:t>
            </a:r>
          </a:p>
          <a:p>
            <a:pPr marL="1143000" lvl="2" indent="-228600">
              <a:buSzPts val="1000"/>
              <a:buFont typeface="Wingdings" panose="05000000000000000000" pitchFamily="2" charset="2"/>
              <a:buChar char=""/>
              <a:tabLst>
                <a:tab pos="1371600" algn="l"/>
              </a:tabLst>
            </a:pPr>
            <a:r>
              <a:rPr lang="en-GB" sz="1100" dirty="0">
                <a:effectLst/>
                <a:latin typeface="Network Rail Sans" panose="02000000040000020004" pitchFamily="2" charset="0"/>
                <a:ea typeface="Times New Roman" panose="02020603050405020304" pitchFamily="18" charset="0"/>
              </a:rPr>
              <a:t>At Network Rail, safety is a priority, and it’s something we all have a role in—no matter our position. We need to stay vigilant and proactive."</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Introducing 'Ask, Check, Challenge'</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a:t>
            </a:r>
          </a:p>
          <a:p>
            <a:pPr marL="1143000" lvl="2" indent="-228600">
              <a:buSzPts val="1000"/>
              <a:buFont typeface="Wingdings" panose="05000000000000000000" pitchFamily="2" charset="2"/>
              <a:buChar char=""/>
              <a:tabLst>
                <a:tab pos="1371600" algn="l"/>
              </a:tabLst>
            </a:pPr>
            <a:r>
              <a:rPr lang="en-GB" sz="1100" dirty="0">
                <a:effectLst/>
                <a:latin typeface="Network Rail Sans" panose="02000000040000020004" pitchFamily="2" charset="0"/>
                <a:ea typeface="Times New Roman" panose="02020603050405020304" pitchFamily="18" charset="0"/>
              </a:rPr>
              <a:t>"The 'Ask, Check, Challenge' approach is simple but incredibly effective in managing risks and maintaining safety standards. Here’s how it works:</a:t>
            </a:r>
          </a:p>
          <a:p>
            <a:pPr marL="1600200" lvl="3" indent="-228600">
              <a:buSzPts val="1000"/>
              <a:buFont typeface="Wingdings" panose="05000000000000000000" pitchFamily="2" charset="2"/>
              <a:buChar char=""/>
              <a:tabLst>
                <a:tab pos="1828800" algn="l"/>
              </a:tabLst>
            </a:pPr>
            <a:r>
              <a:rPr lang="en-GB" sz="1100" b="1" dirty="0">
                <a:effectLst/>
                <a:latin typeface="Network Rail Sans" panose="02000000040000020004" pitchFamily="2" charset="0"/>
                <a:ea typeface="Times New Roman" panose="02020603050405020304" pitchFamily="18" charset="0"/>
              </a:rPr>
              <a:t>Ask</a:t>
            </a:r>
            <a:r>
              <a:rPr lang="en-GB" sz="1100" dirty="0">
                <a:effectLst/>
                <a:latin typeface="Network Rail Sans" panose="02000000040000020004" pitchFamily="2" charset="0"/>
                <a:ea typeface="Times New Roman" panose="02020603050405020304" pitchFamily="18" charset="0"/>
              </a:rPr>
              <a:t>: If you’re unsure, always ask questions to clarify.</a:t>
            </a:r>
          </a:p>
          <a:p>
            <a:pPr marL="1600200" lvl="3" indent="-228600">
              <a:buSzPts val="1000"/>
              <a:buFont typeface="Wingdings" panose="05000000000000000000" pitchFamily="2" charset="2"/>
              <a:buChar char=""/>
              <a:tabLst>
                <a:tab pos="1828800" algn="l"/>
              </a:tabLst>
            </a:pPr>
            <a:r>
              <a:rPr lang="en-GB" sz="1100" b="1" dirty="0">
                <a:effectLst/>
                <a:latin typeface="Network Rail Sans" panose="02000000040000020004" pitchFamily="2" charset="0"/>
                <a:ea typeface="Times New Roman" panose="02020603050405020304" pitchFamily="18" charset="0"/>
              </a:rPr>
              <a:t>Check</a:t>
            </a:r>
            <a:r>
              <a:rPr lang="en-GB" sz="1100" dirty="0">
                <a:effectLst/>
                <a:latin typeface="Network Rail Sans" panose="02000000040000020004" pitchFamily="2" charset="0"/>
                <a:ea typeface="Times New Roman" panose="02020603050405020304" pitchFamily="18" charset="0"/>
              </a:rPr>
              <a:t>: Ensure that everything around you—tools, equipment, and processes—is safe and ready for use.</a:t>
            </a:r>
          </a:p>
          <a:p>
            <a:pPr marL="1600200" lvl="3" indent="-228600">
              <a:buSzPts val="1000"/>
              <a:buFont typeface="Wingdings" panose="05000000000000000000" pitchFamily="2" charset="2"/>
              <a:buChar char=""/>
              <a:tabLst>
                <a:tab pos="1828800" algn="l"/>
              </a:tabLst>
            </a:pPr>
            <a:r>
              <a:rPr lang="en-GB" sz="1100" b="1" dirty="0">
                <a:effectLst/>
                <a:latin typeface="Network Rail Sans" panose="02000000040000020004" pitchFamily="2" charset="0"/>
                <a:ea typeface="Times New Roman" panose="02020603050405020304" pitchFamily="18" charset="0"/>
              </a:rPr>
              <a:t>Challenge</a:t>
            </a:r>
            <a:r>
              <a:rPr lang="en-GB" sz="1100" dirty="0">
                <a:effectLst/>
                <a:latin typeface="Network Rail Sans" panose="02000000040000020004" pitchFamily="2" charset="0"/>
                <a:ea typeface="Times New Roman" panose="02020603050405020304" pitchFamily="18" charset="0"/>
              </a:rPr>
              <a:t>: If something doesn’t seem right, speak up. Don’t be afraid to challenge the status quo. Safety is everyone’s responsibility."</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Highlight Active Participation</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a:t>
            </a:r>
          </a:p>
          <a:p>
            <a:pPr marL="1143000" lvl="2" indent="-228600">
              <a:buSzPts val="1000"/>
              <a:buFont typeface="Wingdings" panose="05000000000000000000" pitchFamily="2" charset="2"/>
              <a:buChar char=""/>
              <a:tabLst>
                <a:tab pos="1371600" algn="l"/>
              </a:tabLst>
            </a:pPr>
            <a:r>
              <a:rPr lang="en-GB" sz="1100" dirty="0">
                <a:effectLst/>
                <a:latin typeface="Network Rail Sans" panose="02000000040000020004" pitchFamily="2" charset="0"/>
                <a:ea typeface="Times New Roman" panose="02020603050405020304" pitchFamily="18" charset="0"/>
              </a:rPr>
              <a:t>"We want this to be an interactive session, and it’s vital that everyone engages with the 'Ask, Check, Challenge' approach in their daily work. By doing so, we create a culture where safety comes first, and everyone feels empowered to speak up."</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Conclusion of Tom’s Segment</a:t>
            </a:r>
            <a:r>
              <a:rPr lang="en-GB" sz="1100" dirty="0">
                <a:effectLst/>
                <a:latin typeface="Network Rail Sans" panose="02000000040000020004" pitchFamily="2" charset="0"/>
                <a:ea typeface="Times New Roman" panose="02020603050405020304" pitchFamily="18" charset="0"/>
              </a:rPr>
              <a:t>:</a:t>
            </a: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"Thank you, Tom, for that important introduction. Let’s now dive into how we can apply the 'Ask, Check, Challenge' approach in real-life situations and scenarios to ensure we all stay safe on the job."</a:t>
            </a:r>
          </a:p>
          <a:p>
            <a:pPr defTabSz="966338">
              <a:lnSpc>
                <a:spcPct val="107000"/>
              </a:lnSpc>
              <a:spcAft>
                <a:spcPts val="845"/>
              </a:spcAf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605F73-A141-4BC2-903A-E12D05ECF9E0}"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6628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38150" y="4731594"/>
            <a:ext cx="6013450" cy="3946118"/>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Facilitator Guide</a:t>
            </a:r>
            <a:r>
              <a:rPr lang="en-GB" sz="1100" b="1" dirty="0">
                <a:solidFill>
                  <a:schemeClr val="accent2"/>
                </a:solidFill>
                <a:effectLst/>
                <a:latin typeface="Network Rail Sans" panose="02000000040000020004" pitchFamily="2" charset="0"/>
                <a:ea typeface="Times New Roman" panose="02020603050405020304" pitchFamily="18" charset="0"/>
              </a:rPr>
              <a:t>: </a:t>
            </a:r>
            <a:r>
              <a:rPr lang="en-GB" sz="1100" b="1" dirty="0">
                <a:solidFill>
                  <a:schemeClr val="accent2"/>
                </a:solidFill>
                <a:latin typeface="Network Rail Sans" panose="02000000040000020004" pitchFamily="2" charset="0"/>
                <a:ea typeface="Calibri" panose="020F0502020204030204" pitchFamily="34" charset="0"/>
              </a:rPr>
              <a:t>Objectives: </a:t>
            </a:r>
            <a:r>
              <a:rPr lang="en-GB" sz="1200" b="1" kern="1200" dirty="0">
                <a:solidFill>
                  <a:srgbClr val="ED7D31"/>
                </a:solidFill>
                <a:effectLst/>
                <a:latin typeface="Network Rail Sans" panose="02000000040000020004" pitchFamily="2" charset="0"/>
                <a:ea typeface="Times New Roman" panose="02020603050405020304" pitchFamily="18" charset="0"/>
                <a:cs typeface="Times New Roman" panose="02020603050405020304" pitchFamily="18" charset="0"/>
              </a:rPr>
              <a:t>Facilitators Guide: Working Near OLE Rail Scenario – Character Roles and Responsibilities</a:t>
            </a:r>
            <a:br>
              <a:rPr lang="en-GB" sz="1200" b="1" kern="1200" dirty="0">
                <a:solidFill>
                  <a:srgbClr val="ED7D31"/>
                </a:solidFill>
                <a:effectLst/>
                <a:latin typeface="Network Rail Sans" panose="02000000040000020004" pitchFamily="2" charset="0"/>
                <a:ea typeface="Times New Roman" panose="02020603050405020304" pitchFamily="18" charset="0"/>
                <a:cs typeface="Times New Roman" panose="02020603050405020304" pitchFamily="18" charset="0"/>
              </a:rPr>
            </a:br>
            <a:endParaRPr lang="en-GB" sz="1200" dirty="0">
              <a:effectLst/>
              <a:latin typeface="Network Rail Sans" panose="02000000040000020004" pitchFamily="2" charset="0"/>
              <a:ea typeface="Times New Roman" panose="02020603050405020304" pitchFamily="18" charset="0"/>
            </a:endParaRPr>
          </a:p>
          <a:p>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Objective</a:t>
            </a: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 Help participants understand the roles and responsibilities of each character in the scenario to emphasise the importance of teamwork and safety and how we all play a collective part in keeping each other safe.</a:t>
            </a:r>
            <a:b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br>
            <a:endParaRPr lang="en-GB" sz="1200" dirty="0">
              <a:effectLst/>
              <a:latin typeface="Network Rail Sans" panose="02000000040000020004" pitchFamily="2" charset="0"/>
              <a:ea typeface="Times New Roman" panose="02020603050405020304" pitchFamily="18" charset="0"/>
            </a:endParaRPr>
          </a:p>
          <a:p>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Facilitator’s Script:</a:t>
            </a:r>
            <a:endParaRPr lang="en-GB" sz="1200" dirty="0">
              <a:effectLst/>
              <a:latin typeface="Network Rail Sans" panose="02000000040000020004" pitchFamily="2" charset="0"/>
              <a:ea typeface="Times New Roman" panose="02020603050405020304" pitchFamily="18" charset="0"/>
            </a:endParaRPr>
          </a:p>
          <a:p>
            <a:pPr marL="342900" lvl="0" indent="-342900">
              <a:tabLst>
                <a:tab pos="457200" algn="l"/>
              </a:tabLst>
            </a:pPr>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Introduction to the Scenario</a:t>
            </a: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a:t>
            </a:r>
            <a:endParaRPr lang="en-GB" sz="1200" dirty="0">
              <a:effectLst/>
              <a:latin typeface="Network Rail Sans" panose="02000000040000020004" pitchFamily="2" charset="0"/>
              <a:ea typeface="Times New Roman" panose="02020603050405020304" pitchFamily="18" charset="0"/>
            </a:endParaRPr>
          </a:p>
          <a:p>
            <a:pPr marL="628650" lvl="1" indent="-171450">
              <a:buFont typeface="Arial" panose="020B0604020202020204" pitchFamily="34" charset="0"/>
              <a:buChar char="•"/>
              <a:tabLst>
                <a:tab pos="9144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"In this scenario, we have several key roles. Each character plays a critical part in ensuring safety and smooth execution of the task.“</a:t>
            </a:r>
            <a:b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br>
            <a:endParaRPr lang="en-GB" sz="12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342900" lvl="0" indent="-342900">
              <a:tabLst>
                <a:tab pos="457200" algn="l"/>
              </a:tabLst>
            </a:pPr>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Introduce the Characters and Their Roles</a:t>
            </a: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a:t>
            </a:r>
          </a:p>
          <a:p>
            <a:r>
              <a:rPr lang="en-GB" sz="1200" dirty="0">
                <a:latin typeface="Network Rail Sans" panose="02000000040000020004" pitchFamily="2" charset="0"/>
              </a:rPr>
              <a:t>“In this scenario, each person on the nightshift plays a vital role in ensuring safety while working in AC Electrified Areas. Here’s a quick overview of each character and their responsibilities:</a:t>
            </a:r>
          </a:p>
          <a:p>
            <a:pPr marL="171450" indent="-171450">
              <a:buFont typeface="Arial" panose="020B0604020202020204" pitchFamily="34" charset="0"/>
              <a:buChar char="•"/>
            </a:pPr>
            <a:r>
              <a:rPr lang="en-GB" sz="1200" dirty="0">
                <a:latin typeface="Network Rail Sans" panose="02000000040000020004" pitchFamily="2" charset="0"/>
              </a:rPr>
              <a:t>Dani (Nominated Person)</a:t>
            </a:r>
          </a:p>
          <a:p>
            <a:pPr marL="171450" indent="-171450">
              <a:buFont typeface="Arial" panose="020B0604020202020204" pitchFamily="34" charset="0"/>
              <a:buChar char="•"/>
            </a:pPr>
            <a:r>
              <a:rPr lang="en-GB" sz="1200" dirty="0">
                <a:latin typeface="Network Rail Sans" panose="02000000040000020004" pitchFamily="2" charset="0"/>
              </a:rPr>
              <a:t>Billy (Authorised Person)</a:t>
            </a:r>
          </a:p>
          <a:p>
            <a:pPr marL="171450" indent="-171450">
              <a:buFont typeface="Arial" panose="020B0604020202020204" pitchFamily="34" charset="0"/>
              <a:buChar char="•"/>
            </a:pPr>
            <a:r>
              <a:rPr lang="en-GB" sz="1200" dirty="0">
                <a:latin typeface="Network Rail Sans" panose="02000000040000020004" pitchFamily="2" charset="0"/>
              </a:rPr>
              <a:t>John (P-way COSS OLP)</a:t>
            </a:r>
          </a:p>
          <a:p>
            <a:pPr marL="171450" indent="-171450">
              <a:buFont typeface="Arial" panose="020B0604020202020204" pitchFamily="34" charset="0"/>
              <a:buChar char="•"/>
            </a:pPr>
            <a:r>
              <a:rPr lang="en-GB" sz="1200" dirty="0">
                <a:latin typeface="Network Rail Sans" panose="02000000040000020004" pitchFamily="2" charset="0"/>
              </a:rPr>
              <a:t>Otis (P-way Apprentice)”</a:t>
            </a:r>
          </a:p>
          <a:p>
            <a:pPr marL="171450" indent="-171450">
              <a:buFont typeface="Arial" panose="020B0604020202020204" pitchFamily="34" charset="0"/>
              <a:buChar char="•"/>
            </a:pPr>
            <a:endParaRPr lang="en-GB" sz="1200" dirty="0">
              <a:latin typeface="Network Rail Sans" panose="02000000040000020004" pitchFamily="2" charset="0"/>
            </a:endParaRPr>
          </a:p>
          <a:p>
            <a:pPr marL="342900" lvl="0" indent="-342900">
              <a:tabLst>
                <a:tab pos="457200" algn="l"/>
              </a:tabLst>
            </a:pPr>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Emphasise the Importance of Understanding Each Role</a:t>
            </a: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a:t>
            </a:r>
            <a:endParaRPr lang="en-GB" sz="1200" dirty="0">
              <a:effectLst/>
              <a:latin typeface="Network Rail Sans" panose="02000000040000020004" pitchFamily="2" charset="0"/>
              <a:ea typeface="Times New Roman" panose="02020603050405020304" pitchFamily="18" charset="0"/>
            </a:endParaRPr>
          </a:p>
          <a:p>
            <a:pPr marL="628650" lvl="1" indent="-171450">
              <a:buFont typeface="Arial" panose="020B0604020202020204" pitchFamily="34" charset="0"/>
              <a:buChar char="•"/>
              <a:tabLst>
                <a:tab pos="9144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"Understanding the role of each person ensures safety procedures are followed and that everyone knows their responsibility in the process."</a:t>
            </a:r>
            <a:endParaRPr lang="en-GB" sz="1200" dirty="0">
              <a:effectLst/>
              <a:latin typeface="Network Rail Sans" panose="02000000040000020004" pitchFamily="2"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6605F73-A141-4BC2-903A-E12D05ECF9E0}" type="slidenum">
              <a:rPr lang="en-GB" smtClean="0"/>
              <a:t>6</a:t>
            </a:fld>
            <a:endParaRPr lang="en-GB" dirty="0"/>
          </a:p>
        </p:txBody>
      </p:sp>
    </p:spTree>
    <p:extLst>
      <p:ext uri="{BB962C8B-B14F-4D97-AF65-F5344CB8AC3E}">
        <p14:creationId xmlns:p14="http://schemas.microsoft.com/office/powerpoint/2010/main" val="8969529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38150" y="4823034"/>
            <a:ext cx="6105154" cy="3946118"/>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Facilitators Guide: Film Segment: Discussion Point 1 – Understanding the Importance of Effective Communication in Working on OLE</a:t>
            </a:r>
          </a:p>
          <a:p>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Introduce the film segment and set the stage for discussing the critical role of communication in safety, particularly in the context of working on OLE. You access each film by clicking on the image the slide deck. </a:t>
            </a:r>
          </a:p>
          <a:p>
            <a:endParaRPr lang="en-GB" sz="1100" b="1"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Facilitator’s Script:</a:t>
            </a:r>
          </a:p>
          <a:p>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Introduce the Film Segment</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"In this segment of the film, we’ll focus on how communication impacts safety when working on OLE, a high-risk environment. Pay attention to how the team communicates and coordinates throughout the scenario."</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Play the Film Segment</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"Let’s start the film now. I will pause at key moments to discuss the role of communication in ensuring safety."</a:t>
            </a:r>
          </a:p>
          <a:p>
            <a:endParaRPr lang="en-GB" sz="1100" b="1"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Facilitator Notes:</a:t>
            </a:r>
          </a:p>
          <a:p>
            <a:endParaRPr lang="en-GB" sz="1100" dirty="0">
              <a:effectLst/>
              <a:latin typeface="Network Rail Sans" panose="02000000040000020004" pitchFamily="2"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The primary goal is to show the film segment and prepare the group for an upcoming discussion about the communication in the scenario.</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Be ready to pause at key moments where communication, or lack thereof, stands out to set up a discussion on its impact on safety.</a:t>
            </a:r>
            <a:endParaRPr lang="en-GB" sz="1100" dirty="0"/>
          </a:p>
        </p:txBody>
      </p:sp>
      <p:sp>
        <p:nvSpPr>
          <p:cNvPr id="4" name="Slide Number Placeholder 3"/>
          <p:cNvSpPr>
            <a:spLocks noGrp="1"/>
          </p:cNvSpPr>
          <p:nvPr>
            <p:ph type="sldNum" sz="quarter" idx="5"/>
          </p:nvPr>
        </p:nvSpPr>
        <p:spPr/>
        <p:txBody>
          <a:bodyPr/>
          <a:lstStyle/>
          <a:p>
            <a:fld id="{E6605F73-A141-4BC2-903A-E12D05ECF9E0}" type="slidenum">
              <a:rPr lang="en-GB" smtClean="0"/>
              <a:t>7</a:t>
            </a:fld>
            <a:endParaRPr lang="en-GB" dirty="0"/>
          </a:p>
        </p:txBody>
      </p:sp>
    </p:spTree>
    <p:extLst>
      <p:ext uri="{BB962C8B-B14F-4D97-AF65-F5344CB8AC3E}">
        <p14:creationId xmlns:p14="http://schemas.microsoft.com/office/powerpoint/2010/main" val="8028523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66255" y="4823034"/>
            <a:ext cx="6495802" cy="3946118"/>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Facilitators Guide: Discussion Point 1: Understanding the Importance of Effective Communication</a:t>
            </a:r>
          </a:p>
          <a:p>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Use Slide 9 to guide the conversation on effective communication in safety.</a:t>
            </a:r>
          </a:p>
          <a:p>
            <a:endParaRPr lang="en-GB" sz="1100" b="1"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Facilitator’s Script:</a:t>
            </a:r>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endParaRPr lang="en-GB" sz="1100" b="1"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Introduce Slide 9</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"Let’s reflect on the film segment using Slide 9 to guide our discussion on effective communication and its role in safety."</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Ask Initial Thoughts</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stands out to you about the communication in the film? Any moments that highlight the importance or failure of communication?</a:t>
            </a:r>
          </a:p>
          <a:p>
            <a:pPr marL="628650" lvl="1" indent="-171450">
              <a:buSzPts val="1000"/>
              <a:buFont typeface="Arial" panose="020B0604020202020204" pitchFamily="34" charset="0"/>
              <a:buChar char="•"/>
              <a:tabLst>
                <a:tab pos="914400" algn="l"/>
              </a:tabLst>
            </a:pPr>
            <a:r>
              <a:rPr lang="en-GB" sz="1100" b="0" dirty="0">
                <a:latin typeface="Network Rail Sans" panose="02000000040000020004" pitchFamily="2" charset="0"/>
              </a:rPr>
              <a:t>What do you feel caused the failure to crucially understand the specific work limits considering the high-risk nature of electrical hazards? </a:t>
            </a:r>
          </a:p>
          <a:p>
            <a:pPr marL="628650" lvl="1" indent="-171450">
              <a:buSzPts val="1000"/>
              <a:buFont typeface="Arial" panose="020B0604020202020204" pitchFamily="34" charset="0"/>
              <a:buChar char="•"/>
              <a:tabLst>
                <a:tab pos="914400" algn="l"/>
              </a:tabLst>
            </a:pPr>
            <a:r>
              <a:rPr lang="en-GB" sz="1100" b="0" dirty="0">
                <a:latin typeface="Network Rail Sans" panose="02000000040000020004" pitchFamily="2" charset="0"/>
              </a:rPr>
              <a:t>Where did the night start to lead to serious safety risks for both individuals and the broader team on the OLE Network?”</a:t>
            </a:r>
          </a:p>
          <a:p>
            <a:pPr marL="742950" lvl="1" indent="-285750">
              <a:buSzPts val="1000"/>
              <a:buFont typeface="Courier New" panose="02070309020205020404" pitchFamily="49" charset="0"/>
              <a:buChar char="o"/>
              <a:tabLst>
                <a:tab pos="914400" algn="l"/>
              </a:tabLst>
            </a:pPr>
            <a:endParaRPr lang="en-GB" sz="11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Prompt Key Issues</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"Think about the following:</a:t>
            </a:r>
          </a:p>
          <a:p>
            <a:pPr marL="1085850" lvl="2" indent="-171450">
              <a:buSzPts val="1000"/>
              <a:buFont typeface="Arial" panose="020B0604020202020204" pitchFamily="34" charset="0"/>
              <a:buChar char="•"/>
              <a:tabLst>
                <a:tab pos="1371600" algn="l"/>
              </a:tabLst>
            </a:pPr>
            <a:r>
              <a:rPr lang="en-GB" sz="1100" dirty="0">
                <a:effectLst/>
                <a:latin typeface="Network Rail Sans" panose="02000000040000020004" pitchFamily="2" charset="0"/>
                <a:ea typeface="Times New Roman" panose="02020603050405020304" pitchFamily="18" charset="0"/>
              </a:rPr>
              <a:t>Were there moments where clear communication prevented risks or confusion?</a:t>
            </a:r>
          </a:p>
          <a:p>
            <a:pPr marL="1085850" lvl="2" indent="-171450">
              <a:buSzPts val="1000"/>
              <a:buFont typeface="Arial" panose="020B0604020202020204" pitchFamily="34" charset="0"/>
              <a:buChar char="•"/>
              <a:tabLst>
                <a:tab pos="1371600" algn="l"/>
              </a:tabLst>
            </a:pPr>
            <a:r>
              <a:rPr lang="en-GB" sz="1100" dirty="0">
                <a:effectLst/>
                <a:latin typeface="Network Rail Sans" panose="02000000040000020004" pitchFamily="2" charset="0"/>
                <a:ea typeface="Times New Roman" panose="02020603050405020304" pitchFamily="18" charset="0"/>
              </a:rPr>
              <a:t>Did any miscommunication lead to problems or danger?</a:t>
            </a:r>
          </a:p>
          <a:p>
            <a:pPr marL="1085850" lvl="2" indent="-171450">
              <a:buSzPts val="1000"/>
              <a:buFont typeface="Arial" panose="020B0604020202020204" pitchFamily="34" charset="0"/>
              <a:buChar char="•"/>
              <a:tabLst>
                <a:tab pos="1371600" algn="l"/>
              </a:tabLst>
            </a:pPr>
            <a:r>
              <a:rPr lang="en-GB" sz="1100" dirty="0">
                <a:effectLst/>
                <a:latin typeface="Network Rail Sans" panose="02000000040000020004" pitchFamily="2" charset="0"/>
                <a:ea typeface="Times New Roman" panose="02020603050405020304" pitchFamily="18" charset="0"/>
              </a:rPr>
              <a:t>How did non-verbal cues, like body language, affect the safety of the team?"</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Wrap Up</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"Remember, clear communication is key to staying safe. One missed or unclear message can have serious consequences."</a:t>
            </a:r>
          </a:p>
          <a:p>
            <a:r>
              <a:rPr lang="en-GB" sz="1100" b="1" dirty="0">
                <a:effectLst/>
                <a:latin typeface="Network Rail Sans" panose="02000000040000020004" pitchFamily="2" charset="0"/>
                <a:ea typeface="Times New Roman" panose="02020603050405020304" pitchFamily="18" charset="0"/>
              </a:rPr>
              <a:t>Facilitator Notes:</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Focus on both verbal and non-verbal communication in the film.</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Encourage participants to share real-life examples of how communication impacts safety.</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Move onto slide 9 which has more structured discussion points- These are aimed and more tailored discussions. </a:t>
            </a:r>
          </a:p>
          <a:p>
            <a:r>
              <a:rPr lang="en-GB" sz="1100" dirty="0">
                <a:effectLst/>
                <a:latin typeface="Network Rail Sans" panose="02000000040000020004" pitchFamily="2" charset="0"/>
                <a:ea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E6605F73-A141-4BC2-903A-E12D05ECF9E0}" type="slidenum">
              <a:rPr lang="en-GB" smtClean="0"/>
              <a:t>8</a:t>
            </a:fld>
            <a:endParaRPr lang="en-GB" dirty="0"/>
          </a:p>
        </p:txBody>
      </p:sp>
    </p:spTree>
    <p:extLst>
      <p:ext uri="{BB962C8B-B14F-4D97-AF65-F5344CB8AC3E}">
        <p14:creationId xmlns:p14="http://schemas.microsoft.com/office/powerpoint/2010/main" val="231531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23C6B0-F5CC-2EE0-D8A9-40A7C48FAC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EACCA0-F344-B10F-1349-3CEED1DA4E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AF88D1-B575-09F8-9090-82F60B3C153E}"/>
              </a:ext>
            </a:extLst>
          </p:cNvPr>
          <p:cNvSpPr>
            <a:spLocks noGrp="1"/>
          </p:cNvSpPr>
          <p:nvPr>
            <p:ph type="body" idx="1"/>
          </p:nvPr>
        </p:nvSpPr>
        <p:spPr>
          <a:xfrm>
            <a:off x="338667" y="4823033"/>
            <a:ext cx="6231466" cy="5026523"/>
          </a:xfrm>
        </p:spPr>
        <p:txBody>
          <a:bodyPr/>
          <a:lstStyle/>
          <a:p>
            <a:pPr>
              <a:lnSpc>
                <a:spcPct val="107000"/>
              </a:lnSpc>
              <a:spcAft>
                <a:spcPts val="800"/>
              </a:spcAft>
            </a:pPr>
            <a:r>
              <a:rPr lang="en-GB" sz="1100" b="1" dirty="0">
                <a:solidFill>
                  <a:srgbClr val="ED7D31"/>
                </a:solidFill>
                <a:effectLst/>
                <a:latin typeface="Network Rail Sans" panose="02000000040000020004" pitchFamily="2" charset="0"/>
                <a:ea typeface="Times New Roman" panose="02020603050405020304" pitchFamily="18" charset="0"/>
              </a:rPr>
              <a:t>Facilitator Guide: Pause Moment: Understanding effective Communications and Changes to Possession Time</a:t>
            </a:r>
          </a:p>
          <a:p>
            <a:pPr>
              <a:lnSpc>
                <a:spcPct val="107000"/>
              </a:lnSpc>
              <a:spcAft>
                <a:spcPts val="800"/>
              </a:spcAft>
            </a:pPr>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Reflect on the impact of changes to possession time and how failure to update permits and communicate can increase risks.</a:t>
            </a:r>
          </a:p>
          <a:p>
            <a:pPr marL="342900" lvl="0" indent="-342900">
              <a:lnSpc>
                <a:spcPct val="107000"/>
              </a:lnSpc>
              <a:spcAft>
                <a:spcPts val="800"/>
              </a:spcAft>
              <a:tabLst>
                <a:tab pos="457200" algn="l"/>
              </a:tabLst>
            </a:pPr>
            <a:r>
              <a:rPr lang="en-GB" sz="1100" b="1" dirty="0">
                <a:effectLst/>
                <a:latin typeface="Network Rail Sans" panose="02000000040000020004" pitchFamily="2" charset="0"/>
                <a:ea typeface="Times New Roman" panose="02020603050405020304" pitchFamily="18" charset="0"/>
              </a:rPr>
              <a:t>Pause Moment</a:t>
            </a:r>
            <a:r>
              <a:rPr lang="en-GB" sz="1100" dirty="0">
                <a:effectLst/>
                <a:latin typeface="Network Rail Sans" panose="02000000040000020004" pitchFamily="2" charset="0"/>
                <a:ea typeface="Times New Roman" panose="02020603050405020304" pitchFamily="18" charset="0"/>
              </a:rPr>
              <a:t>: </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"Let’s pause here. In this scene, Danny receives a call from John about a shortened possession time. This leads to changes in the isolation limits. Let’s take a moment to discuss this.“</a:t>
            </a:r>
          </a:p>
          <a:p>
            <a:pPr marL="342900" lvl="0" indent="-342900">
              <a:lnSpc>
                <a:spcPct val="107000"/>
              </a:lnSpc>
              <a:spcAft>
                <a:spcPts val="800"/>
              </a:spcAft>
              <a:tabLst>
                <a:tab pos="457200" algn="l"/>
              </a:tabLst>
            </a:pPr>
            <a:r>
              <a:rPr lang="en-GB" sz="1100" b="1" dirty="0">
                <a:effectLst/>
                <a:latin typeface="Network Rail Sans" panose="02000000040000020004" pitchFamily="2" charset="0"/>
                <a:ea typeface="Times New Roman" panose="02020603050405020304" pitchFamily="18" charset="0"/>
              </a:rPr>
              <a:t>Understanding the Scenario</a:t>
            </a:r>
          </a:p>
          <a:p>
            <a:pPr marL="171450" lvl="0" indent="-171450">
              <a:lnSpc>
                <a:spcPct val="107000"/>
              </a:lnSpc>
              <a:spcAft>
                <a:spcPts val="800"/>
              </a:spcAft>
              <a:buFont typeface="Arial" panose="020B0604020202020204" pitchFamily="34" charset="0"/>
              <a:buChar char="•"/>
              <a:tabLst>
                <a:tab pos="4572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happened in this scene regarding the changes to the possession time and the impact on the isolation limits?”</a:t>
            </a:r>
            <a:b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br>
            <a:r>
              <a:rPr lang="en-GB" sz="1100" b="1" i="1" dirty="0">
                <a:effectLst/>
                <a:latin typeface="Network Rail Sans" panose="02000000040000020004" pitchFamily="2" charset="0"/>
                <a:ea typeface="Times New Roman" panose="02020603050405020304" pitchFamily="18" charset="0"/>
              </a:rPr>
              <a:t>Purpose</a:t>
            </a:r>
            <a:r>
              <a:rPr lang="en-GB" sz="1100" b="1" dirty="0">
                <a:effectLst/>
                <a:latin typeface="Network Rail Sans" panose="02000000040000020004" pitchFamily="2" charset="0"/>
                <a:ea typeface="Times New Roman" panose="02020603050405020304" pitchFamily="18" charset="0"/>
              </a:rPr>
              <a:t>: </a:t>
            </a:r>
            <a:r>
              <a:rPr lang="en-GB" sz="1100" dirty="0">
                <a:effectLst/>
                <a:latin typeface="Network Rail Sans" panose="02000000040000020004" pitchFamily="2" charset="0"/>
                <a:ea typeface="Times New Roman" panose="02020603050405020304" pitchFamily="18" charset="0"/>
              </a:rPr>
              <a:t>Focus the group on the sequence of events and how these changes affected safety protocols.</a:t>
            </a:r>
          </a:p>
          <a:p>
            <a:pPr marL="171450" lvl="0" indent="-171450">
              <a:lnSpc>
                <a:spcPct val="107000"/>
              </a:lnSpc>
              <a:spcAft>
                <a:spcPts val="800"/>
              </a:spcAft>
              <a:buSzPts val="1000"/>
              <a:buFont typeface="Arial" panose="020B0604020202020204" pitchFamily="34" charset="0"/>
              <a:buChar char="•"/>
              <a:tabLst>
                <a:tab pos="13716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didn’t Danny do that he should have done? Why is it critical to update permits and communicate changes immediately?“</a:t>
            </a:r>
            <a:b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br>
            <a:r>
              <a:rPr lang="en-GB" sz="1100" b="1" i="1" dirty="0">
                <a:effectLst/>
                <a:latin typeface="Network Rail Sans" panose="02000000040000020004" pitchFamily="2" charset="0"/>
                <a:ea typeface="Times New Roman" panose="02020603050405020304" pitchFamily="18" charset="0"/>
              </a:rPr>
              <a:t>Purpose</a:t>
            </a:r>
            <a:r>
              <a:rPr lang="en-GB" sz="1100" b="1" dirty="0">
                <a:effectLst/>
                <a:latin typeface="Network Rail Sans" panose="02000000040000020004" pitchFamily="2" charset="0"/>
                <a:ea typeface="Times New Roman" panose="02020603050405020304" pitchFamily="18" charset="0"/>
              </a:rPr>
              <a:t>: </a:t>
            </a:r>
            <a:r>
              <a:rPr lang="en-GB" sz="1100" dirty="0">
                <a:effectLst/>
                <a:latin typeface="Network Rail Sans" panose="02000000040000020004" pitchFamily="2" charset="0"/>
                <a:ea typeface="Times New Roman" panose="02020603050405020304" pitchFamily="18" charset="0"/>
              </a:rPr>
              <a:t>Emphasise the importance of permit updates and communication in managing safety.</a:t>
            </a:r>
          </a:p>
          <a:p>
            <a:pPr marL="171450" lvl="0" indent="-171450">
              <a:lnSpc>
                <a:spcPct val="107000"/>
              </a:lnSpc>
              <a:spcAft>
                <a:spcPts val="800"/>
              </a:spcAft>
              <a:buSzPts val="1000"/>
              <a:buFont typeface="Arial" panose="020B0604020202020204" pitchFamily="34" charset="0"/>
              <a:buChar char="•"/>
              <a:tabLst>
                <a:tab pos="13716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are your experiences of late changes increasing risks on site?“</a:t>
            </a:r>
            <a:b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br>
            <a:r>
              <a:rPr lang="en-GB" sz="1100" b="1" i="1" dirty="0">
                <a:effectLst/>
                <a:latin typeface="Network Rail Sans" panose="02000000040000020004" pitchFamily="2" charset="0"/>
                <a:ea typeface="Times New Roman" panose="02020603050405020304" pitchFamily="18" charset="0"/>
              </a:rPr>
              <a:t>Purpose</a:t>
            </a:r>
            <a:r>
              <a:rPr lang="en-GB" sz="1100" b="1" dirty="0">
                <a:effectLst/>
                <a:latin typeface="Network Rail Sans" panose="02000000040000020004" pitchFamily="2" charset="0"/>
                <a:ea typeface="Times New Roman" panose="02020603050405020304" pitchFamily="18" charset="0"/>
              </a:rPr>
              <a:t>: </a:t>
            </a:r>
            <a:r>
              <a:rPr lang="en-GB" sz="1100" dirty="0">
                <a:effectLst/>
                <a:latin typeface="Network Rail Sans" panose="02000000040000020004" pitchFamily="2" charset="0"/>
                <a:ea typeface="Times New Roman" panose="02020603050405020304" pitchFamily="18" charset="0"/>
              </a:rPr>
              <a:t>Encourage participants to share personal experiences of last-minute changes leading to safety risks.</a:t>
            </a:r>
          </a:p>
          <a:p>
            <a:pPr marL="342900" lvl="0" indent="-342900">
              <a:lnSpc>
                <a:spcPct val="107000"/>
              </a:lnSpc>
              <a:spcAft>
                <a:spcPts val="800"/>
              </a:spcAft>
              <a:tabLst>
                <a:tab pos="4572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Exploring alternatives</a:t>
            </a:r>
          </a:p>
          <a:p>
            <a:pPr marL="342900" lvl="0" indent="-342900">
              <a:lnSpc>
                <a:spcPct val="107000"/>
              </a:lnSpc>
              <a:spcAft>
                <a:spcPts val="800"/>
              </a:spcAft>
              <a:buFont typeface="Arial" panose="020B0604020202020204" pitchFamily="34" charset="0"/>
              <a:buChar char="•"/>
              <a:tabLst>
                <a:tab pos="4572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"Let’s share our thoughts. Can anyone give an example of a time when a last-minute change led to critical information being missed? What was the impact?</a:t>
            </a:r>
          </a:p>
          <a:p>
            <a:pPr marL="342900" lvl="0" indent="-342900">
              <a:lnSpc>
                <a:spcPct val="107000"/>
              </a:lnSpc>
              <a:spcAft>
                <a:spcPts val="800"/>
              </a:spcAft>
              <a:buFont typeface="Arial" panose="020B0604020202020204" pitchFamily="34" charset="0"/>
              <a:buChar char="•"/>
              <a:tabLst>
                <a:tab pos="4572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can we all do to ensure all team members are aware of changes and that the correct information is passed on?”</a:t>
            </a:r>
          </a:p>
          <a:p>
            <a:pPr marL="0" lvl="0" indent="0">
              <a:lnSpc>
                <a:spcPct val="107000"/>
              </a:lnSpc>
              <a:spcAft>
                <a:spcPts val="800"/>
              </a:spcAft>
              <a:buFont typeface="Arial" panose="020B0604020202020204" pitchFamily="34" charset="0"/>
              <a:buNone/>
              <a:tabLst>
                <a:tab pos="457200" algn="l"/>
              </a:tabLst>
            </a:pPr>
            <a:r>
              <a:rPr lang="en-GB" sz="1100" i="1" dirty="0">
                <a:effectLst/>
                <a:latin typeface="Network Rail Sans" panose="02000000040000020004" pitchFamily="2" charset="0"/>
                <a:ea typeface="Times New Roman" panose="02020603050405020304" pitchFamily="18" charset="0"/>
              </a:rPr>
              <a:t>	</a:t>
            </a:r>
            <a:endParaRPr lang="en-GB" sz="1100" dirty="0">
              <a:effectLst/>
              <a:latin typeface="Network Rail Sans" panose="02000000040000020004" pitchFamily="2" charset="0"/>
              <a:ea typeface="Times New Roman" panose="02020603050405020304" pitchFamily="18" charset="0"/>
            </a:endParaRPr>
          </a:p>
          <a:p>
            <a:pPr marL="1143000" lvl="2" indent="-228600">
              <a:lnSpc>
                <a:spcPct val="107000"/>
              </a:lnSpc>
              <a:spcAft>
                <a:spcPts val="800"/>
              </a:spcAft>
              <a:buSzPts val="1000"/>
              <a:buFont typeface="Wingdings" panose="05000000000000000000" pitchFamily="2" charset="2"/>
              <a:buChar char=""/>
              <a:tabLst>
                <a:tab pos="1371600" algn="l"/>
              </a:tabLst>
            </a:pPr>
            <a:endParaRPr lang="en-GB" sz="1100" dirty="0">
              <a:effectLst/>
              <a:latin typeface="Network Rail Sans" panose="02000000040000020004" pitchFamily="2"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B0C30487-2029-3A49-885A-38C1A1F11261}"/>
              </a:ext>
            </a:extLst>
          </p:cNvPr>
          <p:cNvSpPr>
            <a:spLocks noGrp="1"/>
          </p:cNvSpPr>
          <p:nvPr>
            <p:ph type="sldNum" sz="quarter" idx="5"/>
          </p:nvPr>
        </p:nvSpPr>
        <p:spPr/>
        <p:txBody>
          <a:bodyPr/>
          <a:lstStyle/>
          <a:p>
            <a:fld id="{A5328D72-C289-41FD-950D-79EE57D1566B}" type="slidenum">
              <a:rPr lang="en-GB" smtClean="0"/>
              <a:t>9</a:t>
            </a:fld>
            <a:endParaRPr lang="en-GB" dirty="0"/>
          </a:p>
        </p:txBody>
      </p:sp>
    </p:spTree>
    <p:extLst>
      <p:ext uri="{BB962C8B-B14F-4D97-AF65-F5344CB8AC3E}">
        <p14:creationId xmlns:p14="http://schemas.microsoft.com/office/powerpoint/2010/main" val="12087637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38150" y="4823033"/>
            <a:ext cx="6013450" cy="4908795"/>
          </a:xfrm>
        </p:spPr>
        <p:txBody>
          <a:bodyPr/>
          <a:lstStyle/>
          <a:p>
            <a:pPr>
              <a:lnSpc>
                <a:spcPct val="107000"/>
              </a:lnSpc>
              <a:spcAft>
                <a:spcPts val="800"/>
              </a:spcAft>
            </a:pPr>
            <a:r>
              <a:rPr lang="en-GB" sz="1100" b="1" dirty="0">
                <a:solidFill>
                  <a:srgbClr val="ED7D31"/>
                </a:solidFill>
                <a:effectLst/>
                <a:latin typeface="Network Rail Sans" panose="02000000040000020004" pitchFamily="2" charset="0"/>
                <a:ea typeface="Times New Roman" panose="02020603050405020304" pitchFamily="18" charset="0"/>
              </a:rPr>
              <a:t>Film Segment - Discussion Point 2: Understanding Permit Limits and Compliance</a:t>
            </a:r>
          </a:p>
          <a:p>
            <a:pPr>
              <a:lnSpc>
                <a:spcPct val="107000"/>
              </a:lnSpc>
              <a:spcAft>
                <a:spcPts val="800"/>
              </a:spcAft>
            </a:pPr>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a:t>
            </a:r>
            <a:r>
              <a:rPr lang="en-GB" sz="1100" dirty="0">
                <a:latin typeface="Network Rail Sans" panose="02000000040000020004" pitchFamily="2" charset="0"/>
              </a:rPr>
              <a:t>To explore how understanding permit limits and complying with safety procedures protect you and your teammates in high-risk environments. We will focus on how the role of compliance in maintaining a safe workplace.</a:t>
            </a:r>
          </a:p>
          <a:p>
            <a:pPr>
              <a:lnSpc>
                <a:spcPct val="107000"/>
              </a:lnSpc>
              <a:spcAft>
                <a:spcPts val="800"/>
              </a:spcAft>
            </a:pPr>
            <a:r>
              <a:rPr lang="en-GB" sz="1100" dirty="0">
                <a:effectLst/>
                <a:latin typeface="Network Rail Sans" panose="02000000040000020004" pitchFamily="2" charset="0"/>
                <a:ea typeface="Times New Roman" panose="02020603050405020304" pitchFamily="18" charset="0"/>
              </a:rPr>
              <a:t>Before you click on the image introduce the film segment and guide a discussion on permit limits and compliance in safety.</a:t>
            </a:r>
          </a:p>
          <a:p>
            <a:pPr>
              <a:lnSpc>
                <a:spcPct val="107000"/>
              </a:lnSpc>
              <a:spcAft>
                <a:spcPts val="800"/>
              </a:spcAft>
            </a:pPr>
            <a:r>
              <a:rPr lang="en-GB" sz="1100" b="1" dirty="0">
                <a:effectLst/>
                <a:latin typeface="Network Rail Sans" panose="02000000040000020004" pitchFamily="2" charset="0"/>
                <a:ea typeface="Times New Roman" panose="02020603050405020304" pitchFamily="18" charset="0"/>
              </a:rPr>
              <a:t>Facilitator’s Script:</a:t>
            </a:r>
          </a:p>
          <a:p>
            <a:pPr marL="342900" lvl="0" indent="-342900">
              <a:lnSpc>
                <a:spcPct val="107000"/>
              </a:lnSpc>
              <a:spcAft>
                <a:spcPts val="800"/>
              </a:spcAft>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Introduce the Film Segment</a:t>
            </a:r>
            <a:r>
              <a:rPr lang="en-GB" sz="1100" dirty="0">
                <a:effectLst/>
                <a:latin typeface="Network Rail Sans" panose="02000000040000020004" pitchFamily="2" charset="0"/>
                <a:ea typeface="Times New Roman" panose="02020603050405020304" pitchFamily="18" charset="0"/>
              </a:rPr>
              <a:t>:</a:t>
            </a:r>
          </a:p>
          <a:p>
            <a:pPr marL="628650" lvl="1" indent="-171450">
              <a:lnSpc>
                <a:spcPct val="107000"/>
              </a:lnSpc>
              <a:spcAft>
                <a:spcPts val="800"/>
              </a:spcAft>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"In this segment, we’ll focus on permit limits and compliance. Pay attention to how permits are managed and whether the limits are followed correctly in this high-risk environment."</a:t>
            </a:r>
          </a:p>
          <a:p>
            <a:pPr marL="342900" lvl="0" indent="-342900">
              <a:lnSpc>
                <a:spcPct val="107000"/>
              </a:lnSpc>
              <a:spcAft>
                <a:spcPts val="800"/>
              </a:spcAft>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Play the Film Segment</a:t>
            </a:r>
            <a:r>
              <a:rPr lang="en-GB" sz="1100" dirty="0">
                <a:effectLst/>
                <a:latin typeface="Network Rail Sans" panose="02000000040000020004" pitchFamily="2" charset="0"/>
                <a:ea typeface="Times New Roman" panose="02020603050405020304" pitchFamily="18" charset="0"/>
              </a:rPr>
              <a:t>:</a:t>
            </a:r>
          </a:p>
          <a:p>
            <a:pPr marL="628650" lvl="1" indent="-171450">
              <a:lnSpc>
                <a:spcPct val="107000"/>
              </a:lnSpc>
              <a:spcAft>
                <a:spcPts val="800"/>
              </a:spcAft>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"Let’s begin the film now. I’ll pause at key moments to highlight how permit limits and compliance impact safety."</a:t>
            </a:r>
          </a:p>
          <a:p>
            <a:pPr>
              <a:lnSpc>
                <a:spcPct val="107000"/>
              </a:lnSpc>
              <a:spcAft>
                <a:spcPts val="800"/>
              </a:spcAft>
            </a:pPr>
            <a:r>
              <a:rPr lang="en-GB" sz="1100" b="1" dirty="0">
                <a:effectLst/>
                <a:latin typeface="Network Rail Sans" panose="02000000040000020004" pitchFamily="2" charset="0"/>
                <a:ea typeface="Times New Roman" panose="02020603050405020304" pitchFamily="18" charset="0"/>
              </a:rPr>
              <a:t>Facilitator Notes:</a:t>
            </a:r>
          </a:p>
          <a:p>
            <a:pPr marL="342900" lvl="0" indent="-342900">
              <a:lnSpc>
                <a:spcPct val="107000"/>
              </a:lnSpc>
              <a:spcAft>
                <a:spcPts val="800"/>
              </a:spcAft>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Play the segment, preparing to pause at moments where permit limits are crucial for safety.</a:t>
            </a:r>
          </a:p>
          <a:p>
            <a:pPr marL="342900" lvl="0" indent="-342900">
              <a:lnSpc>
                <a:spcPct val="107000"/>
              </a:lnSpc>
              <a:spcAft>
                <a:spcPts val="800"/>
              </a:spcAft>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Be ready to connect these moments to the importance of compliance in the discussion that follows.</a:t>
            </a:r>
          </a:p>
          <a:p>
            <a:endParaRPr lang="en-GB" dirty="0"/>
          </a:p>
        </p:txBody>
      </p:sp>
      <p:sp>
        <p:nvSpPr>
          <p:cNvPr id="4" name="Slide Number Placeholder 3"/>
          <p:cNvSpPr>
            <a:spLocks noGrp="1"/>
          </p:cNvSpPr>
          <p:nvPr>
            <p:ph type="sldNum" sz="quarter" idx="5"/>
          </p:nvPr>
        </p:nvSpPr>
        <p:spPr/>
        <p:txBody>
          <a:bodyPr/>
          <a:lstStyle/>
          <a:p>
            <a:fld id="{E6605F73-A141-4BC2-903A-E12D05ECF9E0}" type="slidenum">
              <a:rPr lang="en-GB" smtClean="0"/>
              <a:t>10</a:t>
            </a:fld>
            <a:endParaRPr lang="en-GB" dirty="0"/>
          </a:p>
        </p:txBody>
      </p:sp>
    </p:spTree>
    <p:extLst>
      <p:ext uri="{BB962C8B-B14F-4D97-AF65-F5344CB8AC3E}">
        <p14:creationId xmlns:p14="http://schemas.microsoft.com/office/powerpoint/2010/main" val="17337500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38150" y="4823034"/>
            <a:ext cx="6013450" cy="3946118"/>
          </a:xfrm>
        </p:spPr>
        <p:txBody>
          <a:bodyPr/>
          <a:lstStyle/>
          <a:p>
            <a:r>
              <a:rPr lang="en-GB" sz="1100" b="1" dirty="0">
                <a:solidFill>
                  <a:schemeClr val="accent2"/>
                </a:solidFill>
                <a:effectLst/>
                <a:latin typeface="Network Rail Sans" panose="02000000040000020004" pitchFamily="2" charset="0"/>
                <a:ea typeface="Times New Roman" panose="02020603050405020304" pitchFamily="18" charset="0"/>
              </a:rPr>
              <a:t>Discussion Point: P</a:t>
            </a:r>
            <a:r>
              <a:rPr lang="en-GB" sz="1100" b="1" dirty="0">
                <a:solidFill>
                  <a:schemeClr val="accent2"/>
                </a:solidFill>
                <a:latin typeface="Network Rail Sans" panose="02000000040000020004" pitchFamily="2" charset="0"/>
              </a:rPr>
              <a:t>ermit limits and compliance </a:t>
            </a:r>
            <a:endParaRPr lang="en-GB" sz="1100" b="1" dirty="0">
              <a:solidFill>
                <a:schemeClr val="accent2"/>
              </a:solidFill>
              <a:effectLst/>
              <a:latin typeface="Network Rail Sans" panose="02000000040000020004" pitchFamily="2" charset="0"/>
              <a:ea typeface="Times New Roman" panose="02020603050405020304" pitchFamily="18" charset="0"/>
            </a:endParaRPr>
          </a:p>
          <a:p>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a:t>
            </a:r>
            <a:r>
              <a:rPr lang="en-GB" sz="1100" dirty="0">
                <a:latin typeface="Network Rail Sans" panose="02000000040000020004" pitchFamily="2" charset="0"/>
              </a:rPr>
              <a:t>The objective of this discussion is to help participants understand the importance of </a:t>
            </a:r>
            <a:r>
              <a:rPr lang="en-GB" sz="1100" b="1" dirty="0">
                <a:latin typeface="Network Rail Sans" panose="02000000040000020004" pitchFamily="2" charset="0"/>
              </a:rPr>
              <a:t>permit limits and compliance</a:t>
            </a:r>
            <a:r>
              <a:rPr lang="en-GB" sz="1100" dirty="0">
                <a:latin typeface="Network Rail Sans" panose="02000000040000020004" pitchFamily="2" charset="0"/>
              </a:rPr>
              <a:t> in high-risk environments. By reflecting on the film and using the guidance of </a:t>
            </a:r>
            <a:r>
              <a:rPr lang="en-GB" sz="1100" b="1" dirty="0">
                <a:latin typeface="Network Rail Sans" panose="02000000040000020004" pitchFamily="2" charset="0"/>
              </a:rPr>
              <a:t>Slide 12.</a:t>
            </a:r>
            <a:endParaRPr lang="en-GB" sz="1100" dirty="0">
              <a:effectLst/>
              <a:latin typeface="Network Rail Sans" panose="02000000040000020004" pitchFamily="2" charset="0"/>
              <a:ea typeface="Times New Roman" panose="02020603050405020304" pitchFamily="18" charset="0"/>
            </a:endParaRPr>
          </a:p>
          <a:p>
            <a:endParaRPr lang="en-GB" sz="1100" dirty="0">
              <a:effectLst/>
              <a:latin typeface="Network Rail Sans" panose="02000000040000020004" pitchFamily="2" charset="0"/>
              <a:ea typeface="Times New Roman" panose="02020603050405020304" pitchFamily="18" charset="0"/>
            </a:endParaRPr>
          </a:p>
          <a:p>
            <a:r>
              <a:rPr lang="en-GB" sz="1100" b="1" dirty="0">
                <a:latin typeface="Network Rail Sans" panose="02000000040000020004" pitchFamily="2" charset="0"/>
              </a:rPr>
              <a:t>Facilitator’s Script:</a:t>
            </a:r>
          </a:p>
          <a:p>
            <a:endParaRPr lang="en-GB" sz="1100" dirty="0">
              <a:latin typeface="Network Rail Sans" panose="02000000040000020004" pitchFamily="2" charset="0"/>
            </a:endParaRPr>
          </a:p>
          <a:p>
            <a:r>
              <a:rPr lang="en-GB" sz="1100" b="1" dirty="0">
                <a:latin typeface="Network Rail Sans" panose="02000000040000020004" pitchFamily="2" charset="0"/>
              </a:rPr>
              <a:t>Introduce Slide 12:</a:t>
            </a:r>
            <a:r>
              <a:rPr lang="en-GB" sz="1100" dirty="0">
                <a:latin typeface="Network Rail Sans" panose="02000000040000020004" pitchFamily="2" charset="0"/>
              </a:rPr>
              <a:t> "Let’s use Slide 12 to guide our discussion on permit limits and compliance. This is crucial in high-risk environments, as recognising and addressing limits and ensuring compliance helps prevent incidents."</a:t>
            </a:r>
          </a:p>
          <a:p>
            <a:r>
              <a:rPr lang="en-GB" sz="1100" b="1" dirty="0">
                <a:latin typeface="Network Rail Sans" panose="02000000040000020004" pitchFamily="2" charset="0"/>
              </a:rPr>
              <a:t>Ask Initial Thoughts:</a:t>
            </a:r>
            <a:r>
              <a:rPr lang="en-GB" sz="1100" dirty="0">
                <a:latin typeface="Network Rail Sans" panose="02000000040000020004" pitchFamily="2" charset="0"/>
              </a:rPr>
              <a:t> "What stands out to you about how well the team adhered to permit limits and compliance in the film? Were there moments when compliance was overlooked?"</a:t>
            </a:r>
          </a:p>
          <a:p>
            <a:endParaRPr lang="en-GB" sz="1100" b="1" dirty="0">
              <a:latin typeface="Network Rail Sans" panose="02000000040000020004" pitchFamily="2" charset="0"/>
            </a:endParaRPr>
          </a:p>
          <a:p>
            <a:r>
              <a:rPr lang="en-GB" sz="1100" b="1" dirty="0">
                <a:latin typeface="Network Rail Sans" panose="02000000040000020004" pitchFamily="2" charset="0"/>
              </a:rPr>
              <a:t>Prompt Key Issues:</a:t>
            </a:r>
            <a:r>
              <a:rPr lang="en-GB" sz="1100" dirty="0">
                <a:latin typeface="Network Rail Sans" panose="02000000040000020004" pitchFamily="2" charset="0"/>
              </a:rPr>
              <a:t> "Consider the following:</a:t>
            </a:r>
          </a:p>
          <a:p>
            <a:pPr>
              <a:buFont typeface="Arial" panose="020B0604020202020204" pitchFamily="34" charset="0"/>
              <a:buChar char="•"/>
            </a:pPr>
            <a:r>
              <a:rPr lang="en-GB" sz="1100" dirty="0">
                <a:latin typeface="Network Rail Sans" panose="02000000040000020004" pitchFamily="2" charset="0"/>
              </a:rPr>
              <a:t>Were permit limits or compliance concerns raised? How did others respond?</a:t>
            </a:r>
          </a:p>
          <a:p>
            <a:pPr>
              <a:buFont typeface="Arial" panose="020B0604020202020204" pitchFamily="34" charset="0"/>
              <a:buChar char="•"/>
            </a:pPr>
            <a:r>
              <a:rPr lang="en-GB" sz="1100" dirty="0">
                <a:latin typeface="Network Rail Sans" panose="02000000040000020004" pitchFamily="2" charset="0"/>
              </a:rPr>
              <a:t>Did any signs of non-compliance go unaddressed?</a:t>
            </a:r>
          </a:p>
          <a:p>
            <a:pPr>
              <a:buFont typeface="Arial" panose="020B0604020202020204" pitchFamily="34" charset="0"/>
              <a:buChar char="•"/>
            </a:pPr>
            <a:r>
              <a:rPr lang="en-GB" sz="1100" dirty="0">
                <a:latin typeface="Network Rail Sans" panose="02000000040000020004" pitchFamily="2" charset="0"/>
              </a:rPr>
              <a:t>How did actions or inactions affect safety and compliance?"</a:t>
            </a:r>
          </a:p>
          <a:p>
            <a:endParaRPr lang="en-GB" sz="1100" b="1" dirty="0">
              <a:latin typeface="Network Rail Sans" panose="02000000040000020004" pitchFamily="2" charset="0"/>
            </a:endParaRPr>
          </a:p>
          <a:p>
            <a:r>
              <a:rPr lang="en-GB" sz="1100" b="1" dirty="0">
                <a:latin typeface="Network Rail Sans" panose="02000000040000020004" pitchFamily="2" charset="0"/>
              </a:rPr>
              <a:t>Wrap Up:</a:t>
            </a:r>
            <a:r>
              <a:rPr lang="en-GB" sz="1100" dirty="0">
                <a:latin typeface="Network Rail Sans" panose="02000000040000020004" pitchFamily="2" charset="0"/>
              </a:rPr>
              <a:t> "Recognising and responding to permit limits early is essential for safety. Everyone must feel empowered to speak up and ensure compliance is maintained.“</a:t>
            </a:r>
          </a:p>
          <a:p>
            <a:endParaRPr lang="en-GB" sz="1100" dirty="0">
              <a:latin typeface="Network Rail Sans" panose="02000000040000020004" pitchFamily="2" charset="0"/>
            </a:endParaRPr>
          </a:p>
          <a:p>
            <a:r>
              <a:rPr lang="en-GB" sz="1100" b="1" dirty="0">
                <a:latin typeface="Network Rail Sans" panose="02000000040000020004" pitchFamily="2" charset="0"/>
              </a:rPr>
              <a:t>Move onto Slide 12:</a:t>
            </a:r>
            <a:r>
              <a:rPr lang="en-GB" sz="1100" dirty="0">
                <a:latin typeface="Network Rail Sans" panose="02000000040000020004" pitchFamily="2" charset="0"/>
              </a:rPr>
              <a:t> "Now, let's move to Slide 12 for more structured discussion points."</a:t>
            </a:r>
          </a:p>
          <a:p>
            <a:endParaRPr lang="en-GB" sz="1100" b="1" dirty="0">
              <a:latin typeface="Network Rail Sans" panose="02000000040000020004" pitchFamily="2" charset="0"/>
            </a:endParaRPr>
          </a:p>
          <a:p>
            <a:r>
              <a:rPr lang="en-GB" sz="1100" b="1" dirty="0">
                <a:latin typeface="Network Rail Sans" panose="02000000040000020004" pitchFamily="2" charset="0"/>
              </a:rPr>
              <a:t>Facilitator Notes:</a:t>
            </a:r>
            <a:endParaRPr lang="en-GB" sz="1100" dirty="0">
              <a:latin typeface="Network Rail Sans" panose="02000000040000020004" pitchFamily="2" charset="0"/>
            </a:endParaRPr>
          </a:p>
          <a:p>
            <a:pPr marL="171450" indent="-171450">
              <a:buFont typeface="Arial" panose="020B0604020202020204" pitchFamily="34" charset="0"/>
              <a:buChar char="•"/>
            </a:pPr>
            <a:r>
              <a:rPr lang="en-GB" sz="1100" dirty="0">
                <a:latin typeface="Network Rail Sans" panose="02000000040000020004" pitchFamily="2" charset="0"/>
              </a:rPr>
              <a:t>Highlight the importance of understanding and respecting permit limits as part of a proactive safety culture.</a:t>
            </a:r>
          </a:p>
          <a:p>
            <a:pPr marL="171450" indent="-171450">
              <a:buFont typeface="Arial" panose="020B0604020202020204" pitchFamily="34" charset="0"/>
              <a:buChar char="•"/>
            </a:pPr>
            <a:r>
              <a:rPr lang="en-GB" sz="1100" dirty="0">
                <a:latin typeface="Network Rail Sans" panose="02000000040000020004" pitchFamily="2" charset="0"/>
              </a:rPr>
              <a:t>Encourage participants to be more alert to compliance issues and respond appropriately.</a:t>
            </a:r>
          </a:p>
          <a:p>
            <a:pPr marL="171450" indent="-171450">
              <a:buFont typeface="Arial" panose="020B0604020202020204" pitchFamily="34" charset="0"/>
              <a:buChar char="•"/>
            </a:pPr>
            <a:r>
              <a:rPr lang="en-GB" sz="1100" dirty="0">
                <a:latin typeface="Network Rail Sans" panose="02000000040000020004" pitchFamily="2" charset="0"/>
              </a:rPr>
              <a:t>Stress that maintaining compliance is everyone’s responsibility to ensure a safe work environment.</a:t>
            </a:r>
          </a:p>
          <a:p>
            <a:endParaRPr lang="en-GB" dirty="0"/>
          </a:p>
        </p:txBody>
      </p:sp>
    </p:spTree>
    <p:extLst>
      <p:ext uri="{BB962C8B-B14F-4D97-AF65-F5344CB8AC3E}">
        <p14:creationId xmlns:p14="http://schemas.microsoft.com/office/powerpoint/2010/main" val="935530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7F473-3FE8-B9D3-145F-E45BA94B76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7C1A7E-74DE-23EF-892E-78E02D0B7C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528B6A-BEDF-6FBC-DC1C-51E231116024}"/>
              </a:ext>
            </a:extLst>
          </p:cNvPr>
          <p:cNvSpPr>
            <a:spLocks noGrp="1"/>
          </p:cNvSpPr>
          <p:nvPr>
            <p:ph type="body" idx="1"/>
          </p:nvPr>
        </p:nvSpPr>
        <p:spPr>
          <a:xfrm>
            <a:off x="438150" y="4823232"/>
            <a:ext cx="6013450" cy="3946118"/>
          </a:xfrm>
        </p:spPr>
        <p:txBody>
          <a:bodyPr/>
          <a:lstStyle/>
          <a:p>
            <a:r>
              <a:rPr lang="en-GB" sz="1100" b="1" dirty="0">
                <a:solidFill>
                  <a:schemeClr val="accent2"/>
                </a:solidFill>
                <a:effectLst/>
                <a:latin typeface="Network Rail Sans" panose="02000000040000020004" pitchFamily="2" charset="0"/>
                <a:ea typeface="Times New Roman" panose="02020603050405020304" pitchFamily="18" charset="0"/>
              </a:rPr>
              <a:t>Use these questions to help facilitate a discussion about the scenario</a:t>
            </a:r>
          </a:p>
          <a:p>
            <a:endParaRPr lang="en-GB" sz="1100" b="1" dirty="0">
              <a:solidFill>
                <a:schemeClr val="accent2"/>
              </a:solidFill>
              <a:effectLst/>
              <a:latin typeface="Network Rail Sans" panose="02000000040000020004" pitchFamily="2"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dirty="0">
              <a:latin typeface="Network Rail Sans" panose="02000000040000020004"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Network Rail Sans" panose="02000000040000020004" pitchFamily="2" charset="0"/>
              </a:rPr>
              <a:t>Context</a:t>
            </a:r>
            <a:r>
              <a:rPr lang="en-GB" sz="1100" dirty="0">
                <a:latin typeface="Network Rail Sans" panose="02000000040000020004" pitchFamily="2" charset="0"/>
              </a:rPr>
              <a:t>: Otis raises a concern about the RoLE (Reminder of Live Exposed) equipment at Farm Lane, questioning the safety of continuing work.</a:t>
            </a:r>
            <a:br>
              <a:rPr lang="en-GB" sz="1100" b="1" dirty="0">
                <a:solidFill>
                  <a:schemeClr val="accent2"/>
                </a:solidFill>
                <a:effectLst/>
                <a:latin typeface="Network Rail Sans" panose="02000000040000020004" pitchFamily="2" charset="0"/>
                <a:ea typeface="Times New Roman" panose="02020603050405020304" pitchFamily="18" charset="0"/>
              </a:rPr>
            </a:br>
            <a:br>
              <a:rPr lang="en-GB" sz="1100" b="1" dirty="0">
                <a:solidFill>
                  <a:schemeClr val="accent2"/>
                </a:solidFill>
                <a:effectLst/>
                <a:latin typeface="Network Rail Sans" panose="02000000040000020004" pitchFamily="2" charset="0"/>
                <a:ea typeface="Times New Roman" panose="02020603050405020304" pitchFamily="18" charset="0"/>
              </a:rPr>
            </a:br>
            <a:r>
              <a:rPr lang="en-GB" sz="1100" b="1" dirty="0">
                <a:solidFill>
                  <a:schemeClr val="accent2"/>
                </a:solidFill>
                <a:effectLst/>
                <a:latin typeface="Network Rail Sans" panose="02000000040000020004" pitchFamily="2" charset="0"/>
                <a:ea typeface="Times New Roman" panose="02020603050405020304" pitchFamily="18" charset="0"/>
              </a:rPr>
              <a:t>Understanding the scenario</a:t>
            </a:r>
            <a:endParaRPr lang="en-GB" sz="1100" b="1" dirty="0">
              <a:solidFill>
                <a:schemeClr val="accent2"/>
              </a:solidFill>
              <a:effectLst/>
              <a:latin typeface="Network Rail Sans" panose="02000000040000020004" pitchFamily="2" charset="0"/>
              <a:ea typeface="Calibri" panose="020F0502020204030204" pitchFamily="34" charset="0"/>
            </a:endParaRPr>
          </a:p>
          <a:p>
            <a:pPr marL="342900" indent="-342900">
              <a:lnSpc>
                <a:spcPct val="107000"/>
              </a:lnSpc>
              <a:spcAft>
                <a:spcPts val="800"/>
              </a:spcAft>
              <a:buFont typeface="Arial" panose="020B0604020202020204" pitchFamily="34" charset="0"/>
              <a:buChar char="•"/>
            </a:pPr>
            <a:r>
              <a:rPr lang="en-GB" sz="1100" kern="0" dirty="0">
                <a:effectLst/>
                <a:latin typeface="Network Rail Sans" panose="02000000040000020004" pitchFamily="2" charset="0"/>
                <a:ea typeface="Times New Roman" panose="02020603050405020304" pitchFamily="18" charset="0"/>
                <a:cs typeface="Calibri" panose="020F0502020204030204" pitchFamily="34" charset="0"/>
              </a:rPr>
              <a:t>“What leads John to think it’s safe to carry on working?</a:t>
            </a:r>
            <a:endParaRPr lang="en-GB" sz="1100" kern="100" dirty="0">
              <a:effectLst/>
              <a:latin typeface="Network Rail Sans" panose="02000000040000020004" pitchFamily="2"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1100" kern="0" dirty="0">
                <a:effectLst/>
                <a:latin typeface="Network Rail Sans" panose="02000000040000020004" pitchFamily="2" charset="0"/>
                <a:ea typeface="Times New Roman" panose="02020603050405020304" pitchFamily="18" charset="0"/>
                <a:cs typeface="Calibri" panose="020F0502020204030204" pitchFamily="34" charset="0"/>
              </a:rPr>
              <a:t>What does the </a:t>
            </a:r>
            <a:r>
              <a:rPr lang="en-GB" sz="1100" kern="0" dirty="0" err="1">
                <a:effectLst/>
                <a:latin typeface="Network Rail Sans" panose="02000000040000020004" pitchFamily="2" charset="0"/>
                <a:ea typeface="Times New Roman" panose="02020603050405020304" pitchFamily="18" charset="0"/>
                <a:cs typeface="Calibri" panose="020F0502020204030204" pitchFamily="34" charset="0"/>
              </a:rPr>
              <a:t>RoLE</a:t>
            </a:r>
            <a:r>
              <a:rPr lang="en-GB" sz="1100" kern="0" dirty="0">
                <a:effectLst/>
                <a:latin typeface="Network Rail Sans" panose="02000000040000020004" pitchFamily="2" charset="0"/>
                <a:ea typeface="Times New Roman" panose="02020603050405020304" pitchFamily="18" charset="0"/>
                <a:cs typeface="Calibri" panose="020F0502020204030204" pitchFamily="34" charset="0"/>
              </a:rPr>
              <a:t> equipment indicate?</a:t>
            </a:r>
            <a:endParaRPr lang="en-GB" sz="1100" kern="100" dirty="0">
              <a:effectLst/>
              <a:latin typeface="Network Rail Sans" panose="02000000040000020004" pitchFamily="2"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1100" kern="0" dirty="0">
                <a:effectLst/>
                <a:latin typeface="Network Rail Sans" panose="02000000040000020004" pitchFamily="2" charset="0"/>
                <a:ea typeface="Times New Roman" panose="02020603050405020304" pitchFamily="18" charset="0"/>
                <a:cs typeface="Calibri" panose="020F0502020204030204" pitchFamily="34" charset="0"/>
              </a:rPr>
              <a:t>Why does Otis </a:t>
            </a:r>
            <a:r>
              <a:rPr lang="en-GB" sz="1100" kern="0" dirty="0">
                <a:latin typeface="Network Rail Sans" panose="02000000040000020004" pitchFamily="2" charset="0"/>
                <a:ea typeface="Times New Roman" panose="02020603050405020304" pitchFamily="18" charset="0"/>
                <a:cs typeface="Calibri" panose="020F0502020204030204" pitchFamily="34" charset="0"/>
              </a:rPr>
              <a:t>feel </a:t>
            </a:r>
            <a:r>
              <a:rPr lang="en-GB" sz="1100" kern="0" dirty="0">
                <a:effectLst/>
                <a:latin typeface="Network Rail Sans" panose="02000000040000020004" pitchFamily="2" charset="0"/>
                <a:ea typeface="Times New Roman" panose="02020603050405020304" pitchFamily="18" charset="0"/>
                <a:cs typeface="Calibri" panose="020F0502020204030204" pitchFamily="34" charset="0"/>
              </a:rPr>
              <a:t>that something’s wrong?”</a:t>
            </a:r>
          </a:p>
          <a:p>
            <a:r>
              <a:rPr lang="en-GB" sz="1100" b="1" dirty="0">
                <a:solidFill>
                  <a:schemeClr val="accent2"/>
                </a:solidFill>
                <a:effectLst/>
                <a:latin typeface="Network Rail Sans" panose="02000000040000020004" pitchFamily="2" charset="0"/>
                <a:ea typeface="Times New Roman" panose="02020603050405020304" pitchFamily="18" charset="0"/>
              </a:rPr>
              <a:t>Exploring personal experience and potential alternatives</a:t>
            </a:r>
          </a:p>
          <a:p>
            <a:endParaRPr lang="en-GB" sz="1100" dirty="0">
              <a:effectLst/>
              <a:latin typeface="Network Rail Sans" panose="02000000040000020004" pitchFamily="2" charset="0"/>
              <a:ea typeface="Calibri" panose="020F0502020204030204" pitchFamily="34" charset="0"/>
            </a:endParaRPr>
          </a:p>
          <a:p>
            <a:pPr marL="285750" indent="-285750">
              <a:lnSpc>
                <a:spcPct val="107000"/>
              </a:lnSpc>
              <a:spcAft>
                <a:spcPts val="800"/>
              </a:spcAft>
              <a:buFont typeface="Arial" panose="020B0604020202020204" pitchFamily="34" charset="0"/>
              <a:buChar char="•"/>
            </a:pPr>
            <a:r>
              <a:rPr lang="en-GB" sz="1100" kern="0" dirty="0">
                <a:effectLst/>
                <a:latin typeface="Network Rail Sans" panose="02000000040000020004" pitchFamily="2" charset="0"/>
                <a:ea typeface="Times New Roman" panose="02020603050405020304" pitchFamily="18" charset="0"/>
                <a:cs typeface="Calibri" panose="020F0502020204030204" pitchFamily="34" charset="0"/>
              </a:rPr>
              <a:t>“Let’s talk about the importance of stopping and checking what you’re doin</a:t>
            </a:r>
            <a:r>
              <a:rPr lang="en-GB" sz="1100" kern="0" dirty="0">
                <a:latin typeface="Network Rail Sans" panose="02000000040000020004" pitchFamily="2" charset="0"/>
                <a:ea typeface="Times New Roman" panose="02020603050405020304" pitchFamily="18" charset="0"/>
                <a:cs typeface="Calibri" panose="020F0502020204030204" pitchFamily="34" charset="0"/>
              </a:rPr>
              <a:t>g. </a:t>
            </a:r>
          </a:p>
          <a:p>
            <a:pPr marL="285750" indent="-285750">
              <a:lnSpc>
                <a:spcPct val="107000"/>
              </a:lnSpc>
              <a:spcAft>
                <a:spcPts val="800"/>
              </a:spcAft>
              <a:buFont typeface="Arial" panose="020B0604020202020204" pitchFamily="34" charset="0"/>
              <a:buChar char="•"/>
            </a:pPr>
            <a:r>
              <a:rPr lang="en-GB" sz="1100" kern="0" dirty="0">
                <a:effectLst/>
                <a:latin typeface="Network Rail Sans" panose="02000000040000020004" pitchFamily="2" charset="0"/>
                <a:ea typeface="Times New Roman" panose="02020603050405020304" pitchFamily="18" charset="0"/>
                <a:cs typeface="Calibri" panose="020F0502020204030204" pitchFamily="34" charset="0"/>
              </a:rPr>
              <a:t>Encourage discussion on the importance of taking a moment.</a:t>
            </a:r>
          </a:p>
          <a:p>
            <a:pPr marL="285750" indent="-285750">
              <a:lnSpc>
                <a:spcPct val="107000"/>
              </a:lnSpc>
              <a:spcAft>
                <a:spcPts val="800"/>
              </a:spcAft>
              <a:buFont typeface="Arial" panose="020B0604020202020204" pitchFamily="34" charset="0"/>
              <a:buChar char="•"/>
            </a:pPr>
            <a:r>
              <a:rPr lang="en-GB" sz="1100" kern="0" dirty="0">
                <a:effectLst/>
                <a:latin typeface="Network Rail Sans" panose="02000000040000020004" pitchFamily="2" charset="0"/>
                <a:ea typeface="Times New Roman" panose="02020603050405020304" pitchFamily="18" charset="0"/>
                <a:cs typeface="Calibri" panose="020F0502020204030204" pitchFamily="34" charset="0"/>
              </a:rPr>
              <a:t>How can we empower people to express their concerns about safety and to check that documentation is correct, escalating their concerns if necessary?”</a:t>
            </a:r>
          </a:p>
          <a:p>
            <a:pPr marL="0" indent="0">
              <a:lnSpc>
                <a:spcPct val="107000"/>
              </a:lnSpc>
              <a:spcAft>
                <a:spcPts val="800"/>
              </a:spcAft>
              <a:buFontTx/>
              <a:buNone/>
            </a:pPr>
            <a:endParaRPr lang="en-GB" sz="1100" kern="100" dirty="0">
              <a:effectLst/>
              <a:latin typeface="Network Rail Sans" panose="02000000040000020004" pitchFamily="2" charset="0"/>
              <a:ea typeface="Calibri" panose="020F0502020204030204" pitchFamily="34" charset="0"/>
              <a:cs typeface="Times New Roman" panose="02020603050405020304" pitchFamily="18" charset="0"/>
            </a:endParaRPr>
          </a:p>
          <a:p>
            <a:pPr marL="0" indent="0">
              <a:buFont typeface="Arial" panose="020B0604020202020204" pitchFamily="34" charset="0"/>
              <a:buNone/>
            </a:pPr>
            <a:endParaRPr lang="en-GB" sz="1100" dirty="0">
              <a:effectLst/>
              <a:latin typeface="Network Rail Sans" panose="02000000040000020004" pitchFamily="2" charset="0"/>
              <a:ea typeface="Calibri" panose="020F0502020204030204" pitchFamily="34" charset="0"/>
            </a:endParaRPr>
          </a:p>
          <a:p>
            <a:pPr marL="0" indent="0">
              <a:buNone/>
            </a:pPr>
            <a:endParaRPr lang="en-GB" sz="1100" dirty="0">
              <a:effectLst/>
              <a:latin typeface="Network Rail Sans" panose="02000000040000020004" pitchFamily="2" charset="0"/>
              <a:ea typeface="Calibri" panose="020F0502020204030204" pitchFamily="34" charset="0"/>
            </a:endParaRPr>
          </a:p>
          <a:p>
            <a:endParaRPr lang="en-GB" sz="1100" dirty="0">
              <a:solidFill>
                <a:srgbClr val="000000"/>
              </a:solidFill>
              <a:latin typeface="Network Rail Sans" panose="02000000040000020004" pitchFamily="2" charset="0"/>
              <a:ea typeface="Calibri" panose="020F0502020204030204" pitchFamily="34" charset="0"/>
            </a:endParaRPr>
          </a:p>
          <a:p>
            <a:endParaRPr lang="en-GB" dirty="0"/>
          </a:p>
        </p:txBody>
      </p:sp>
    </p:spTree>
    <p:extLst>
      <p:ext uri="{BB962C8B-B14F-4D97-AF65-F5344CB8AC3E}">
        <p14:creationId xmlns:p14="http://schemas.microsoft.com/office/powerpoint/2010/main" val="36349787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38150" y="4823034"/>
            <a:ext cx="6013450" cy="3946118"/>
          </a:xfrm>
        </p:spPr>
        <p:txBody>
          <a:bodyPr/>
          <a:lstStyle/>
          <a:p>
            <a:r>
              <a:rPr lang="en-GB" sz="1100" b="1" dirty="0">
                <a:solidFill>
                  <a:schemeClr val="accent2"/>
                </a:solidFill>
                <a:latin typeface="Network Rail Sans" panose="02000000040000020004" pitchFamily="2" charset="0"/>
              </a:rPr>
              <a:t>Discussion Point 3: Recognising and Responding to Safety Concerns</a:t>
            </a:r>
          </a:p>
          <a:p>
            <a:endParaRPr lang="en-GB" sz="1100" b="1" dirty="0">
              <a:latin typeface="Network Rail Sans" panose="02000000040000020004" pitchFamily="2" charset="0"/>
            </a:endParaRPr>
          </a:p>
          <a:p>
            <a:pPr>
              <a:lnSpc>
                <a:spcPct val="107000"/>
              </a:lnSpc>
              <a:spcAft>
                <a:spcPts val="800"/>
              </a:spcAft>
            </a:pPr>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a:t>
            </a:r>
            <a:r>
              <a:rPr lang="en-GB" sz="1100" dirty="0">
                <a:latin typeface="Network Rail Sans" panose="02000000040000020004" pitchFamily="2" charset="0"/>
              </a:rPr>
              <a:t>Before you click on the film, let's set the stage for the film segment. In this discussion, we’ll focus on how team members </a:t>
            </a:r>
            <a:r>
              <a:rPr lang="en-GB" sz="1100" b="1" dirty="0">
                <a:latin typeface="Network Rail Sans" panose="02000000040000020004" pitchFamily="2" charset="0"/>
              </a:rPr>
              <a:t>recognise and respond</a:t>
            </a:r>
            <a:r>
              <a:rPr lang="en-GB" sz="1100" dirty="0">
                <a:latin typeface="Network Rail Sans" panose="02000000040000020004" pitchFamily="2" charset="0"/>
              </a:rPr>
              <a:t> to safety concerns. It's critical that we understand the importance of addressing challenges head-on to </a:t>
            </a:r>
            <a:r>
              <a:rPr lang="en-GB" sz="1100" b="1" dirty="0">
                <a:latin typeface="Network Rail Sans" panose="02000000040000020004" pitchFamily="2" charset="0"/>
              </a:rPr>
              <a:t>prevent potential risks</a:t>
            </a:r>
            <a:r>
              <a:rPr lang="en-GB" sz="1100" dirty="0">
                <a:latin typeface="Network Rail Sans" panose="02000000040000020004" pitchFamily="2" charset="0"/>
              </a:rPr>
              <a:t>. Our ability to respond to safety issues promptly and effectively can be the difference between a safe outcome and a preventable incident.</a:t>
            </a:r>
            <a:endParaRPr lang="en-GB" sz="1100" b="1" dirty="0">
              <a:latin typeface="Network Rail Sans" panose="02000000040000020004" pitchFamily="2" charset="0"/>
            </a:endParaRPr>
          </a:p>
          <a:p>
            <a:pPr>
              <a:lnSpc>
                <a:spcPct val="107000"/>
              </a:lnSpc>
              <a:spcAft>
                <a:spcPts val="800"/>
              </a:spcAft>
            </a:pPr>
            <a:r>
              <a:rPr lang="en-GB" sz="1100" b="1" dirty="0">
                <a:effectLst/>
                <a:latin typeface="Network Rail Sans" panose="02000000040000020004" pitchFamily="2" charset="0"/>
                <a:ea typeface="Times New Roman" panose="02020603050405020304" pitchFamily="18" charset="0"/>
              </a:rPr>
              <a:t>Facilitator’s Script:</a:t>
            </a:r>
            <a:endParaRPr lang="en-GB" sz="1100" b="1" dirty="0">
              <a:latin typeface="Network Rail Sans" panose="02000000040000020004" pitchFamily="2" charset="0"/>
              <a:ea typeface="Times New Roman" panose="02020603050405020304" pitchFamily="18" charset="0"/>
            </a:endParaRPr>
          </a:p>
          <a:p>
            <a:pPr>
              <a:lnSpc>
                <a:spcPct val="107000"/>
              </a:lnSpc>
              <a:spcAft>
                <a:spcPts val="800"/>
              </a:spcAft>
            </a:pPr>
            <a:r>
              <a:rPr lang="en-GB" sz="1100" b="1" dirty="0">
                <a:effectLst/>
                <a:latin typeface="Network Rail Sans" panose="02000000040000020004" pitchFamily="2" charset="0"/>
                <a:ea typeface="Times New Roman" panose="02020603050405020304" pitchFamily="18" charset="0"/>
              </a:rPr>
              <a:t>Introduce and play Film Segment</a:t>
            </a:r>
            <a:r>
              <a:rPr lang="en-GB" sz="1100" dirty="0">
                <a:effectLst/>
                <a:latin typeface="Network Rail Sans" panose="02000000040000020004" pitchFamily="2" charset="0"/>
                <a:ea typeface="Times New Roman" panose="02020603050405020304" pitchFamily="18" charset="0"/>
              </a:rPr>
              <a:t>:</a:t>
            </a:r>
            <a:endParaRPr lang="en-GB" sz="1100" dirty="0">
              <a:latin typeface="Network Rail Sans" panose="02000000040000020004" pitchFamily="2" charset="0"/>
              <a:ea typeface="Times New Roman" panose="02020603050405020304" pitchFamily="18"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"Let’s begin the film now. </a:t>
            </a:r>
            <a:r>
              <a:rPr lang="en-GB" sz="1100" dirty="0">
                <a:latin typeface="Network Rail Sans" panose="02000000040000020004" pitchFamily="2" charset="0"/>
              </a:rPr>
              <a:t>In this segment, we’ll see how different team members respond to safety concerns. Pay attention to how these concerns are handled, as their reactions can significantly impact safety on the job. </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I’ll pause at key moments to highlight how safety moments were, questioned and challenged”</a:t>
            </a:r>
          </a:p>
          <a:p>
            <a:pPr>
              <a:lnSpc>
                <a:spcPct val="107000"/>
              </a:lnSpc>
              <a:spcAft>
                <a:spcPts val="800"/>
              </a:spcAft>
              <a:tabLst>
                <a:tab pos="457200" algn="l"/>
              </a:tabLst>
            </a:pPr>
            <a:r>
              <a:rPr lang="en-GB" sz="1100" b="1" dirty="0">
                <a:effectLst/>
                <a:latin typeface="Network Rail Sans" panose="02000000040000020004" pitchFamily="2" charset="0"/>
                <a:ea typeface="Times New Roman" panose="02020603050405020304" pitchFamily="18" charset="0"/>
              </a:rPr>
              <a:t>Facilitator Notes:</a:t>
            </a:r>
          </a:p>
          <a:p>
            <a:pPr marL="342900" lvl="0" indent="-342900">
              <a:lnSpc>
                <a:spcPct val="107000"/>
              </a:lnSpc>
              <a:spcAft>
                <a:spcPts val="800"/>
              </a:spcAft>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Play the segment, preparing to pause at moments when the team has crucial concerns for safety.</a:t>
            </a:r>
          </a:p>
          <a:p>
            <a:pPr marL="342900" lvl="0" indent="-342900">
              <a:lnSpc>
                <a:spcPct val="107000"/>
              </a:lnSpc>
              <a:spcAft>
                <a:spcPts val="800"/>
              </a:spcAft>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Be ready to connect these moments on the importance of raising challenging, asking, and checking when people feel uneasy about safety.</a:t>
            </a:r>
          </a:p>
          <a:p>
            <a:endParaRPr lang="en-GB" dirty="0">
              <a:latin typeface="Network Rail Sans" panose="02000000040000020004" pitchFamily="2" charset="0"/>
            </a:endParaRPr>
          </a:p>
          <a:p>
            <a:endParaRPr lang="en-GB" dirty="0">
              <a:latin typeface="Network Rail Sans" panose="02000000040000020004" pitchFamily="2" charset="0"/>
            </a:endParaRPr>
          </a:p>
          <a:p>
            <a:endParaRPr lang="en-GB" dirty="0">
              <a:latin typeface="Network Rail Sans" panose="02000000040000020004" pitchFamily="2" charset="0"/>
            </a:endParaRPr>
          </a:p>
          <a:p>
            <a:endParaRPr lang="en-GB" dirty="0">
              <a:latin typeface="Network Rail Sans" panose="02000000040000020004" pitchFamily="2" charset="0"/>
            </a:endParaRPr>
          </a:p>
          <a:p>
            <a:endParaRPr lang="en-GB" dirty="0">
              <a:latin typeface="Network Rail Sans" panose="02000000040000020004" pitchFamily="2" charset="0"/>
            </a:endParaRPr>
          </a:p>
          <a:p>
            <a:endParaRPr lang="en-GB" dirty="0">
              <a:latin typeface="Network Rail Sans" panose="02000000040000020004" pitchFamily="2" charset="0"/>
            </a:endParaRPr>
          </a:p>
          <a:p>
            <a:endParaRPr lang="en-GB" b="1" dirty="0">
              <a:latin typeface="Network Rail Sans" panose="02000000040000020004" pitchFamily="2" charset="0"/>
            </a:endParaRPr>
          </a:p>
          <a:p>
            <a:endParaRPr lang="en-GB" dirty="0">
              <a:latin typeface="Network Rail Sans" panose="02000000040000020004" pitchFamily="2" charset="0"/>
            </a:endParaRPr>
          </a:p>
        </p:txBody>
      </p:sp>
      <p:sp>
        <p:nvSpPr>
          <p:cNvPr id="4" name="Slide Number Placeholder 3"/>
          <p:cNvSpPr>
            <a:spLocks noGrp="1"/>
          </p:cNvSpPr>
          <p:nvPr>
            <p:ph type="sldNum" sz="quarter" idx="5"/>
          </p:nvPr>
        </p:nvSpPr>
        <p:spPr/>
        <p:txBody>
          <a:bodyPr/>
          <a:lstStyle/>
          <a:p>
            <a:fld id="{E6605F73-A141-4BC2-903A-E12D05ECF9E0}" type="slidenum">
              <a:rPr lang="en-GB" smtClean="0"/>
              <a:t>13</a:t>
            </a:fld>
            <a:endParaRPr lang="en-GB" dirty="0"/>
          </a:p>
        </p:txBody>
      </p:sp>
    </p:spTree>
    <p:extLst>
      <p:ext uri="{BB962C8B-B14F-4D97-AF65-F5344CB8AC3E}">
        <p14:creationId xmlns:p14="http://schemas.microsoft.com/office/powerpoint/2010/main" val="4836000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72628" y="4731594"/>
            <a:ext cx="6620057" cy="3946118"/>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chemeClr val="accent2"/>
                </a:solidFill>
                <a:effectLst/>
                <a:latin typeface="Network Rail Sans" panose="02000000040000020004" pitchFamily="2" charset="0"/>
                <a:ea typeface="Times New Roman" panose="02020603050405020304" pitchFamily="18" charset="0"/>
              </a:rPr>
              <a:t>Facilitators Guide: Discussion Point 3: Understanding the Importance of </a:t>
            </a:r>
            <a:r>
              <a:rPr kumimoji="0" lang="en-GB" sz="1100" b="1" i="0" u="none" strike="noStrike" kern="1200" cap="none" spc="0" normalizeH="0" baseline="0" noProof="0" dirty="0">
                <a:ln>
                  <a:noFill/>
                </a:ln>
                <a:solidFill>
                  <a:schemeClr val="accent2"/>
                </a:solidFill>
                <a:effectLst/>
                <a:uLnTx/>
                <a:uFillTx/>
                <a:latin typeface="Network Rail Sans"/>
                <a:ea typeface="Times New Roman" panose="02020603050405020304" pitchFamily="18" charset="0"/>
                <a:cs typeface="+mn-cs"/>
              </a:rPr>
              <a:t>Recognising and responding to Safety Concerns. </a:t>
            </a:r>
            <a:br>
              <a:rPr kumimoji="0" lang="en-GB" sz="1100" b="1" i="0" u="none" strike="noStrike" kern="1200" cap="none" spc="0" normalizeH="0" baseline="0" noProof="0" dirty="0">
                <a:ln>
                  <a:noFill/>
                </a:ln>
                <a:solidFill>
                  <a:schemeClr val="accent2"/>
                </a:solidFill>
                <a:effectLst/>
                <a:uLnTx/>
                <a:uFillTx/>
                <a:latin typeface="Network Rail Sans"/>
                <a:ea typeface="Times New Roman" panose="02020603050405020304" pitchFamily="18" charset="0"/>
                <a:cs typeface="+mn-cs"/>
              </a:rPr>
            </a:br>
            <a:endParaRPr kumimoji="0" lang="en-GB" sz="1100" b="1" i="0" u="none" strike="noStrike" kern="1200" cap="none" spc="0" normalizeH="0" baseline="0" noProof="0" dirty="0">
              <a:ln>
                <a:noFill/>
              </a:ln>
              <a:solidFill>
                <a:schemeClr val="accent2"/>
              </a:solidFill>
              <a:effectLst/>
              <a:uLnTx/>
              <a:uFillTx/>
              <a:latin typeface="Network Rail Sans"/>
              <a:ea typeface="+mn-ea"/>
              <a:cs typeface="+mn-cs"/>
            </a:endParaRP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a:t>
            </a:r>
            <a:r>
              <a:rPr lang="en-GB" sz="1100" dirty="0"/>
              <a:t>Let's use </a:t>
            </a:r>
            <a:r>
              <a:rPr lang="en-GB" sz="1100" b="1" dirty="0"/>
              <a:t>Slide 15</a:t>
            </a:r>
            <a:r>
              <a:rPr lang="en-GB" sz="1100" dirty="0"/>
              <a:t> to guide our conversation on the importance of </a:t>
            </a:r>
            <a:r>
              <a:rPr lang="en-GB" sz="1100" b="0" dirty="0">
                <a:effectLst/>
                <a:latin typeface="Network Rail Sans" panose="02000000040000020004" pitchFamily="2" charset="0"/>
              </a:rPr>
              <a:t>u</a:t>
            </a:r>
            <a:r>
              <a:rPr lang="en-GB" sz="1100" b="0" dirty="0">
                <a:effectLst/>
                <a:latin typeface="Network Rail Sans" panose="02000000040000020004" pitchFamily="2" charset="0"/>
                <a:ea typeface="Times New Roman" panose="02020603050405020304" pitchFamily="18" charset="0"/>
              </a:rPr>
              <a:t>nderstanding the Importance of </a:t>
            </a:r>
            <a:r>
              <a:rPr kumimoji="0" lang="en-GB" sz="1100" b="0" i="0" u="none" strike="noStrike" kern="1200" cap="none" spc="0" normalizeH="0" baseline="0" noProof="0" dirty="0">
                <a:ln>
                  <a:noFill/>
                </a:ln>
                <a:effectLst/>
                <a:uLnTx/>
                <a:uFillTx/>
                <a:latin typeface="Network Rail Sans"/>
                <a:ea typeface="Times New Roman" panose="02020603050405020304" pitchFamily="18" charset="0"/>
                <a:cs typeface="+mn-cs"/>
              </a:rPr>
              <a:t>recognising and responding to Safety Concerns </a:t>
            </a:r>
            <a:r>
              <a:rPr lang="en-GB" sz="1100" b="0" dirty="0"/>
              <a:t>with humility when someone raises a safety concern. </a:t>
            </a:r>
            <a:r>
              <a:rPr lang="en-GB" sz="1100" dirty="0"/>
              <a:t>H</a:t>
            </a:r>
            <a:r>
              <a:rPr lang="en-GB" sz="1100" b="0" dirty="0"/>
              <a:t>ow we respond to safety challenges is just as critical as raising them in the first place. A humble </a:t>
            </a:r>
            <a:r>
              <a:rPr lang="en-GB" sz="1100" dirty="0"/>
              <a:t>and open-minded approach fosters trust, encourages more people to speak up, and ultimately helps prevent accidents. This slide will help us explore how responding with humility can strengthen our safety culture and ensure that all concerns are addressed effectively.</a:t>
            </a:r>
            <a:br>
              <a:rPr lang="en-GB" sz="1100" dirty="0"/>
            </a:br>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Facilitator’s Script:</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Introduce Slide 15</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"Let’s reflect on the film segment using Slide 15 to guide our discussion on effective communication and its role in safety.</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Ask Initial Thoughts</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stands out to you about the responding to the safety concern Otis raised in the film? Any moments that highlight the importance of challenging Otis did.</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Prompt Key Issues</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"Think about the following:</a:t>
            </a:r>
          </a:p>
          <a:p>
            <a:pPr marL="1143000" lvl="2" indent="-228600">
              <a:buSzPts val="1000"/>
              <a:buFont typeface="Wingdings" panose="05000000000000000000" pitchFamily="2" charset="2"/>
              <a:buChar char=""/>
              <a:tabLst>
                <a:tab pos="1371600" algn="l"/>
              </a:tabLst>
            </a:pPr>
            <a:r>
              <a:rPr lang="en-GB" sz="1100" dirty="0">
                <a:effectLst/>
                <a:latin typeface="Network Rail Sans" panose="02000000040000020004" pitchFamily="2" charset="0"/>
                <a:ea typeface="Times New Roman" panose="02020603050405020304" pitchFamily="18" charset="0"/>
              </a:rPr>
              <a:t>Were there moments where there was real concerns or confusion?</a:t>
            </a:r>
          </a:p>
          <a:p>
            <a:pPr marL="1143000" lvl="2" indent="-228600">
              <a:buSzPts val="1000"/>
              <a:buFont typeface="Wingdings" panose="05000000000000000000" pitchFamily="2" charset="2"/>
              <a:buChar char=""/>
              <a:tabLst>
                <a:tab pos="1371600" algn="l"/>
              </a:tabLst>
            </a:pPr>
            <a:r>
              <a:rPr lang="en-GB" sz="1100" dirty="0">
                <a:effectLst/>
                <a:latin typeface="Network Rail Sans" panose="02000000040000020004" pitchFamily="2" charset="0"/>
                <a:ea typeface="Times New Roman" panose="02020603050405020304" pitchFamily="18" charset="0"/>
              </a:rPr>
              <a:t>Why did Otis raise the concern, would you have raised the concern?</a:t>
            </a:r>
          </a:p>
          <a:p>
            <a:pPr marL="1143000" lvl="2" indent="-228600">
              <a:buSzPts val="1000"/>
              <a:buFont typeface="Wingdings" panose="05000000000000000000" pitchFamily="2" charset="2"/>
              <a:buChar char=""/>
              <a:tabLst>
                <a:tab pos="1371600" algn="l"/>
              </a:tabLst>
            </a:pPr>
            <a:r>
              <a:rPr lang="en-GB" sz="1100" dirty="0">
                <a:effectLst/>
                <a:latin typeface="Network Rail Sans" panose="02000000040000020004" pitchFamily="2" charset="0"/>
                <a:ea typeface="Times New Roman" panose="02020603050405020304" pitchFamily="18" charset="0"/>
              </a:rPr>
              <a:t>Did we see and non-verbal cues, like body language, affect the safety of the team?“</a:t>
            </a:r>
          </a:p>
          <a:p>
            <a:pPr marL="1143000" lvl="2" indent="-228600">
              <a:buSzPts val="1000"/>
              <a:buFont typeface="Wingdings" panose="05000000000000000000" pitchFamily="2" charset="2"/>
              <a:buChar char=""/>
              <a:tabLst>
                <a:tab pos="1371600" algn="l"/>
              </a:tabLst>
            </a:pPr>
            <a:r>
              <a:rPr lang="en-GB" sz="1100" dirty="0">
                <a:effectLst/>
                <a:latin typeface="Network Rail Sans" panose="02000000040000020004" pitchFamily="2" charset="0"/>
                <a:ea typeface="Times New Roman" panose="02020603050405020304" pitchFamily="18" charset="0"/>
              </a:rPr>
              <a:t>How did John handle Otis’s initial concern?”</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Wrap Up</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"Remember, Asking, Checking and Challenging is key to staying safe. One missed or unclear thought or message can have serious consequences."</a:t>
            </a:r>
          </a:p>
          <a:p>
            <a:r>
              <a:rPr lang="en-GB" sz="1100" b="1" dirty="0">
                <a:effectLst/>
                <a:latin typeface="Network Rail Sans" panose="02000000040000020004" pitchFamily="2" charset="0"/>
                <a:ea typeface="Times New Roman" panose="02020603050405020304" pitchFamily="18" charset="0"/>
              </a:rPr>
              <a:t>Facilitator Notes:</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Move </a:t>
            </a:r>
            <a:r>
              <a:rPr lang="en-GB" sz="1100" dirty="0">
                <a:effectLst/>
                <a:latin typeface="Network Rail Sans" panose="02000000040000020004" pitchFamily="2" charset="0"/>
                <a:ea typeface="Times New Roman" panose="02020603050405020304" pitchFamily="18" charset="0"/>
              </a:rPr>
              <a:t>onto slide </a:t>
            </a:r>
            <a:r>
              <a:rPr lang="en-GB" sz="1100" b="1" dirty="0">
                <a:effectLst/>
                <a:latin typeface="Network Rail Sans" panose="02000000040000020004" pitchFamily="2" charset="0"/>
                <a:ea typeface="Times New Roman" panose="02020603050405020304" pitchFamily="18" charset="0"/>
              </a:rPr>
              <a:t>15</a:t>
            </a:r>
            <a:r>
              <a:rPr lang="en-GB" sz="1100" dirty="0">
                <a:effectLst/>
                <a:latin typeface="Network Rail Sans" panose="02000000040000020004" pitchFamily="2" charset="0"/>
                <a:ea typeface="Times New Roman" panose="02020603050405020304" pitchFamily="18" charset="0"/>
              </a:rPr>
              <a:t> which has more structured discussion points- These are aimed and more tailored discussions. </a:t>
            </a:r>
          </a:p>
          <a:p>
            <a:r>
              <a:rPr lang="en-GB" sz="1100" dirty="0">
                <a:effectLst/>
                <a:latin typeface="Network Rail Sans" panose="02000000040000020004" pitchFamily="2" charset="0"/>
                <a:ea typeface="Times New Roman" panose="02020603050405020304" pitchFamily="18" charset="0"/>
              </a:rPr>
              <a:t> </a:t>
            </a:r>
          </a:p>
          <a:p>
            <a:pPr marL="342900" lvl="0" indent="-342900">
              <a:buSzPts val="1000"/>
              <a:buFont typeface="Symbol" panose="05050102010706020507" pitchFamily="18" charset="2"/>
              <a:buChar char=""/>
              <a:tabLst>
                <a:tab pos="457200" algn="l"/>
              </a:tabLst>
            </a:pPr>
            <a:endParaRPr lang="en-GB" sz="1200" dirty="0">
              <a:effectLst/>
              <a:latin typeface="Network Rail Sans" panose="02000000040000020004" pitchFamily="2" charset="0"/>
              <a:ea typeface="Times New Roman" panose="02020603050405020304" pitchFamily="18" charset="0"/>
            </a:endParaRPr>
          </a:p>
          <a:p>
            <a:endParaRPr lang="en-GB" sz="1200" b="1" dirty="0">
              <a:latin typeface="Network Rail Sans" panose="02000000040000020004" pitchFamily="2" charset="0"/>
            </a:endParaRPr>
          </a:p>
          <a:p>
            <a:endParaRPr lang="en-GB" dirty="0"/>
          </a:p>
        </p:txBody>
      </p:sp>
      <p:sp>
        <p:nvSpPr>
          <p:cNvPr id="4" name="Slide Number Placeholder 3"/>
          <p:cNvSpPr>
            <a:spLocks noGrp="1"/>
          </p:cNvSpPr>
          <p:nvPr>
            <p:ph type="sldNum" sz="quarter" idx="5"/>
          </p:nvPr>
        </p:nvSpPr>
        <p:spPr/>
        <p:txBody>
          <a:bodyPr/>
          <a:lstStyle/>
          <a:p>
            <a:fld id="{E6605F73-A141-4BC2-903A-E12D05ECF9E0}" type="slidenum">
              <a:rPr lang="en-GB" smtClean="0"/>
              <a:t>14</a:t>
            </a:fld>
            <a:endParaRPr lang="en-GB" dirty="0"/>
          </a:p>
        </p:txBody>
      </p:sp>
    </p:spTree>
    <p:extLst>
      <p:ext uri="{BB962C8B-B14F-4D97-AF65-F5344CB8AC3E}">
        <p14:creationId xmlns:p14="http://schemas.microsoft.com/office/powerpoint/2010/main" val="36514426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ABC0F-D850-0469-9E4C-47EA1B311E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27D5F7-4030-CED1-1EC9-9C5D3B9293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3F7420-92CF-828F-A16D-67CDD8C7C489}"/>
              </a:ext>
            </a:extLst>
          </p:cNvPr>
          <p:cNvSpPr>
            <a:spLocks noGrp="1"/>
          </p:cNvSpPr>
          <p:nvPr>
            <p:ph type="body" idx="1"/>
          </p:nvPr>
        </p:nvSpPr>
        <p:spPr/>
        <p:txBody>
          <a:bodyPr/>
          <a:lstStyle/>
          <a:p>
            <a:r>
              <a:rPr lang="en-GB" sz="1100" b="1" dirty="0">
                <a:solidFill>
                  <a:schemeClr val="accent2"/>
                </a:solidFill>
                <a:effectLst/>
                <a:latin typeface="Network Rail Sans" panose="02000000040000020004" pitchFamily="2" charset="0"/>
                <a:ea typeface="Times New Roman" panose="02020603050405020304" pitchFamily="18" charset="0"/>
              </a:rPr>
              <a:t>Use these questions to help facilitate a discussion about the scenario</a:t>
            </a:r>
            <a:br>
              <a:rPr lang="en-GB" sz="1100" b="1" dirty="0">
                <a:solidFill>
                  <a:schemeClr val="accent2"/>
                </a:solidFill>
                <a:effectLst/>
                <a:latin typeface="Network Rail Sans" panose="02000000040000020004" pitchFamily="2" charset="0"/>
                <a:ea typeface="Times New Roman" panose="02020603050405020304" pitchFamily="18" charset="0"/>
              </a:rPr>
            </a:br>
            <a:br>
              <a:rPr lang="en-GB" sz="1100" b="1" dirty="0">
                <a:solidFill>
                  <a:schemeClr val="accent2"/>
                </a:solidFill>
                <a:effectLst/>
                <a:latin typeface="Network Rail Sans" panose="02000000040000020004" pitchFamily="2" charset="0"/>
                <a:ea typeface="Times New Roman" panose="02020603050405020304" pitchFamily="18" charset="0"/>
              </a:rPr>
            </a:br>
            <a:r>
              <a:rPr lang="en-GB" sz="1100" b="1" dirty="0">
                <a:solidFill>
                  <a:schemeClr val="accent2"/>
                </a:solidFill>
                <a:effectLst/>
                <a:latin typeface="Network Rail Sans" panose="02000000040000020004" pitchFamily="2" charset="0"/>
                <a:ea typeface="Times New Roman" panose="02020603050405020304" pitchFamily="18" charset="0"/>
              </a:rPr>
              <a:t>Let’s explore  the scenario:</a:t>
            </a:r>
            <a:endParaRPr lang="en-GB" sz="1100" b="1" dirty="0">
              <a:solidFill>
                <a:schemeClr val="accent2"/>
              </a:solidFill>
              <a:effectLst/>
              <a:latin typeface="Network Rail Sans" panose="02000000040000020004" pitchFamily="2" charset="0"/>
              <a:ea typeface="Calibri" panose="020F0502020204030204" pitchFamily="34" charset="0"/>
            </a:endParaRPr>
          </a:p>
          <a:p>
            <a:pPr marL="342900" indent="-342900">
              <a:buFont typeface="Arial" panose="020B0604020202020204" pitchFamily="34" charset="0"/>
              <a:buChar char="•"/>
            </a:pPr>
            <a:r>
              <a:rPr lang="en-GB" sz="1100" dirty="0">
                <a:latin typeface="Network Rail Sans" panose="02000000040000020004" pitchFamily="2" charset="0"/>
              </a:rPr>
              <a:t>“How did John react to Otis’ concern?</a:t>
            </a:r>
          </a:p>
          <a:p>
            <a:pPr marL="342900" indent="-342900">
              <a:buFont typeface="Arial" panose="020B0604020202020204" pitchFamily="34" charset="0"/>
              <a:buChar char="•"/>
            </a:pPr>
            <a:r>
              <a:rPr lang="en-GB" sz="1100" dirty="0">
                <a:latin typeface="Network Rail Sans" panose="02000000040000020004" pitchFamily="2" charset="0"/>
              </a:rPr>
              <a:t>What mistake did Danny acknowledge, and why was it significant?</a:t>
            </a:r>
          </a:p>
          <a:p>
            <a:pPr marL="342900" indent="-342900">
              <a:buFont typeface="Arial" panose="020B0604020202020204" pitchFamily="34" charset="0"/>
              <a:buChar char="•"/>
            </a:pPr>
            <a:r>
              <a:rPr lang="en-GB" sz="1100" dirty="0">
                <a:effectLst/>
                <a:latin typeface="Network Rail Sans" panose="02000000040000020004" pitchFamily="2" charset="0"/>
                <a:ea typeface="Times New Roman" panose="02020603050405020304" pitchFamily="18" charset="0"/>
              </a:rPr>
              <a:t>Why is it important to acknowledge Otis’ persistence in raising his challenge?</a:t>
            </a:r>
            <a:endParaRPr lang="en-GB" sz="1100" dirty="0">
              <a:effectLst/>
              <a:latin typeface="Network Rail Sans" panose="02000000040000020004" pitchFamily="2" charset="0"/>
              <a:ea typeface="Calibri" panose="020F0502020204030204" pitchFamily="34" charset="0"/>
            </a:endParaRPr>
          </a:p>
          <a:p>
            <a:pPr marL="342900" indent="-342900">
              <a:buFont typeface="Arial" panose="020B0604020202020204" pitchFamily="34" charset="0"/>
              <a:buChar char="•"/>
            </a:pPr>
            <a:r>
              <a:rPr lang="en-GB" sz="1100" dirty="0">
                <a:effectLst/>
                <a:latin typeface="Network Rail Sans" panose="02000000040000020004" pitchFamily="2" charset="0"/>
                <a:ea typeface="Times New Roman" panose="02020603050405020304" pitchFamily="18" charset="0"/>
              </a:rPr>
              <a:t>Why is John’s reflection and honest acknowledgement of Otis’ challenge so powerful?</a:t>
            </a:r>
          </a:p>
          <a:p>
            <a:pPr marL="342900" indent="-342900">
              <a:buFont typeface="Arial" panose="020B0604020202020204" pitchFamily="34" charset="0"/>
              <a:buChar char="•"/>
            </a:pPr>
            <a:r>
              <a:rPr lang="en-GB" sz="1100" dirty="0">
                <a:latin typeface="Network Rail Sans" panose="02000000040000020004" pitchFamily="2" charset="0"/>
                <a:ea typeface="Calibri" panose="020F0502020204030204" pitchFamily="34" charset="0"/>
              </a:rPr>
              <a:t>How can we encourage positive outcomes by our response to challenge?”</a:t>
            </a:r>
            <a:endParaRPr lang="en-GB" sz="1100" dirty="0">
              <a:effectLst/>
              <a:latin typeface="Network Rail Sans" panose="02000000040000020004" pitchFamily="2" charset="0"/>
              <a:ea typeface="Calibri" panose="020F0502020204030204" pitchFamily="34" charset="0"/>
            </a:endParaRPr>
          </a:p>
          <a:p>
            <a:pPr marL="0" indent="0">
              <a:buNone/>
            </a:pPr>
            <a:endParaRPr lang="en-GB" sz="1100" dirty="0">
              <a:effectLst/>
              <a:latin typeface="Network Rail Sans" panose="02000000040000020004" pitchFamily="2" charset="0"/>
              <a:ea typeface="Calibri" panose="020F0502020204030204" pitchFamily="34" charset="0"/>
            </a:endParaRPr>
          </a:p>
          <a:p>
            <a:r>
              <a:rPr lang="en-GB" sz="1100" b="1" dirty="0">
                <a:solidFill>
                  <a:schemeClr val="accent2"/>
                </a:solidFill>
                <a:effectLst/>
                <a:latin typeface="Network Rail Sans" panose="02000000040000020004" pitchFamily="2" charset="0"/>
                <a:ea typeface="Times New Roman" panose="02020603050405020304" pitchFamily="18" charset="0"/>
              </a:rPr>
              <a:t>Exploring personal experience and potential alternatives</a:t>
            </a:r>
            <a:endParaRPr lang="en-GB" sz="1100" dirty="0">
              <a:effectLst/>
              <a:latin typeface="Network Rail Sans" panose="02000000040000020004" pitchFamily="2" charset="0"/>
              <a:ea typeface="Calibri" panose="020F0502020204030204" pitchFamily="34" charset="0"/>
            </a:endParaRPr>
          </a:p>
          <a:p>
            <a:pPr marL="285750" indent="-285750">
              <a:buFont typeface="Arial" panose="020B0604020202020204" pitchFamily="34" charset="0"/>
              <a:buChar char="•"/>
            </a:pPr>
            <a:r>
              <a:rPr lang="en-GB" sz="1100" dirty="0">
                <a:effectLst/>
                <a:latin typeface="Network Rail Sans" panose="02000000040000020004" pitchFamily="2" charset="0"/>
                <a:ea typeface="Times New Roman" panose="02020603050405020304" pitchFamily="18" charset="0"/>
              </a:rPr>
              <a:t>“Let’s discuss the culture of safety within our team. How do we currently handle mistakes? What can we do to improve this?</a:t>
            </a:r>
            <a:endParaRPr lang="en-GB" sz="1100" dirty="0">
              <a:latin typeface="Network Rail Sans" panose="02000000040000020004" pitchFamily="2" charset="0"/>
              <a:ea typeface="Times New Roman" panose="02020603050405020304" pitchFamily="18" charset="0"/>
            </a:endParaRPr>
          </a:p>
          <a:p>
            <a:pPr marL="285750" indent="-285750">
              <a:buFont typeface="Arial" panose="020B0604020202020204" pitchFamily="34" charset="0"/>
              <a:buChar char="•"/>
            </a:pPr>
            <a:r>
              <a:rPr lang="en-GB" sz="1100" dirty="0">
                <a:effectLst/>
                <a:latin typeface="Network Rail Sans" panose="02000000040000020004" pitchFamily="2" charset="0"/>
                <a:ea typeface="Times New Roman" panose="02020603050405020304" pitchFamily="18" charset="0"/>
              </a:rPr>
              <a:t>Encourage team members to share their thoughts on learning from mistakes.</a:t>
            </a:r>
            <a:endParaRPr lang="en-GB" sz="1100" dirty="0">
              <a:latin typeface="Network Rail Sans" panose="02000000040000020004" pitchFamily="2" charset="0"/>
              <a:ea typeface="Times New Roman" panose="02020603050405020304" pitchFamily="18" charset="0"/>
            </a:endParaRPr>
          </a:p>
          <a:p>
            <a:pPr marL="285750" indent="-285750">
              <a:buFont typeface="Arial" panose="020B0604020202020204" pitchFamily="34" charset="0"/>
              <a:buChar char="•"/>
            </a:pPr>
            <a:r>
              <a:rPr lang="en-GB" sz="1100" dirty="0">
                <a:effectLst/>
                <a:latin typeface="Network Rail Sans" panose="02000000040000020004" pitchFamily="2" charset="0"/>
                <a:ea typeface="Times New Roman" panose="02020603050405020304" pitchFamily="18" charset="0"/>
              </a:rPr>
              <a:t>Can anyone share an experience where learning from a mistake led to a positive change in their work process?”</a:t>
            </a:r>
          </a:p>
          <a:p>
            <a:pPr marL="0" indent="0">
              <a:buFont typeface="Arial" panose="020B0604020202020204" pitchFamily="34" charset="0"/>
              <a:buNone/>
            </a:pPr>
            <a:endParaRPr lang="en-GB" sz="1100" b="1" dirty="0">
              <a:effectLst/>
              <a:latin typeface="Network Rail Sans" panose="02000000040000020004" pitchFamily="2" charset="0"/>
              <a:ea typeface="Calibri" panose="020F0502020204030204" pitchFamily="34" charset="0"/>
            </a:endParaRPr>
          </a:p>
          <a:p>
            <a:endParaRPr lang="en-GB" dirty="0"/>
          </a:p>
        </p:txBody>
      </p:sp>
      <p:sp>
        <p:nvSpPr>
          <p:cNvPr id="4" name="Slide Number Placeholder 3">
            <a:extLst>
              <a:ext uri="{FF2B5EF4-FFF2-40B4-BE49-F238E27FC236}">
                <a16:creationId xmlns:a16="http://schemas.microsoft.com/office/drawing/2014/main" id="{C80C340D-581E-6F8E-07FC-E0B84EF3F56E}"/>
              </a:ext>
            </a:extLst>
          </p:cNvPr>
          <p:cNvSpPr>
            <a:spLocks noGrp="1"/>
          </p:cNvSpPr>
          <p:nvPr>
            <p:ph type="sldNum" sz="quarter" idx="5"/>
          </p:nvPr>
        </p:nvSpPr>
        <p:spPr/>
        <p:txBody>
          <a:bodyPr/>
          <a:lstStyle/>
          <a:p>
            <a:fld id="{A5328D72-C289-41FD-950D-79EE57D1566B}" type="slidenum">
              <a:rPr lang="en-GB" smtClean="0"/>
              <a:t>15</a:t>
            </a:fld>
            <a:endParaRPr lang="en-GB" dirty="0"/>
          </a:p>
        </p:txBody>
      </p:sp>
    </p:spTree>
    <p:extLst>
      <p:ext uri="{BB962C8B-B14F-4D97-AF65-F5344CB8AC3E}">
        <p14:creationId xmlns:p14="http://schemas.microsoft.com/office/powerpoint/2010/main" val="20987937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69817" y="4823232"/>
            <a:ext cx="6492240" cy="3946118"/>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Facilitators Guide: Session – How Can We Prevent a Similar Incident?</a:t>
            </a:r>
          </a:p>
          <a:p>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a:t>
            </a:r>
            <a:r>
              <a:rPr lang="en-GB" sz="1100" dirty="0">
                <a:latin typeface="Network Rail Sans" panose="02000000040000020004" pitchFamily="2" charset="0"/>
              </a:rPr>
              <a:t>To spark an in-depth conversation on effective, proactive measures we can take to reduce the risk of similar incidents happening again.</a:t>
            </a:r>
          </a:p>
          <a:p>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Introduction</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"Now that we’ve discussed the film and the safety concerns raised, let’s focus on how we can prevent similar incidents from happening. Prevention is key to maintaining a safe working environment, and it starts with each of us."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Facilitator Questions</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b="1" dirty="0">
                <a:latin typeface="Network Rail Sans" panose="02000000040000020004" pitchFamily="2" charset="0"/>
                <a:ea typeface="Times New Roman" panose="02020603050405020304" pitchFamily="18" charset="0"/>
                <a:cs typeface="Times New Roman" panose="02020603050405020304" pitchFamily="18" charset="0"/>
              </a:rPr>
              <a: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key lessons can we learn from this incident that could have helped prevent it?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safety measures should be in place to avoid these types of situations in the future?</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How can we improve communication and ensure that everyone is aware of changes, potential hazards, and updates to safety protocols?</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role does accountability play in preventing incidents, and how can we hold ourselves and each other accountable for safety?"</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Guided Conversation</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"Let’s brainstorm some practical steps we can take. For example, how can we improve our safety checks, communication, and decision-making on the job site?</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are some proactive measures we can implement to reduce risks and address concerns before they escalate into incidents?"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Wrap Up</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"By being proactive, staying informed, and holding ourselves accountable, we can prevent incidents and create a safer work environment for everyone."</a:t>
            </a:r>
          </a:p>
          <a:p>
            <a:r>
              <a:rPr lang="en-GB" sz="1100" b="1" dirty="0">
                <a:effectLst/>
                <a:latin typeface="Network Rail Sans" panose="02000000040000020004" pitchFamily="2" charset="0"/>
                <a:ea typeface="Times New Roman" panose="02020603050405020304" pitchFamily="18" charset="0"/>
              </a:rPr>
              <a:t>Facilitator Notes:</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Encourage participants to focus on practical and actionable steps.</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Reinforce the idea that preventing incidents is a shared responsibility.</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Foster a collaborative environment where team members feel comfortable suggesting improvements.</a:t>
            </a:r>
          </a:p>
          <a:p>
            <a:endParaRPr lang="en-GB" dirty="0">
              <a:latin typeface="Network Rail Sans" panose="02000000040000020004" pitchFamily="2" charset="0"/>
            </a:endParaRPr>
          </a:p>
        </p:txBody>
      </p:sp>
      <p:sp>
        <p:nvSpPr>
          <p:cNvPr id="4" name="Slide Number Placeholder 3"/>
          <p:cNvSpPr>
            <a:spLocks noGrp="1"/>
          </p:cNvSpPr>
          <p:nvPr>
            <p:ph type="sldNum" sz="quarter" idx="5"/>
          </p:nvPr>
        </p:nvSpPr>
        <p:spPr/>
        <p:txBody>
          <a:bodyPr/>
          <a:lstStyle/>
          <a:p>
            <a:fld id="{A5328D72-C289-41FD-950D-79EE57D1566B}" type="slidenum">
              <a:rPr lang="en-GB" smtClean="0"/>
              <a:t>16</a:t>
            </a:fld>
            <a:endParaRPr lang="en-GB" dirty="0"/>
          </a:p>
        </p:txBody>
      </p:sp>
    </p:spTree>
    <p:extLst>
      <p:ext uri="{BB962C8B-B14F-4D97-AF65-F5344CB8AC3E}">
        <p14:creationId xmlns:p14="http://schemas.microsoft.com/office/powerpoint/2010/main" val="40371121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61789" y="4731594"/>
            <a:ext cx="6566172" cy="3946118"/>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A Challenge to You: Committing to Ask, Check, and Challenge</a:t>
            </a:r>
          </a:p>
          <a:p>
            <a:endParaRPr lang="en-GB" sz="1100" dirty="0">
              <a:effectLst/>
              <a:latin typeface="Times New Roman" panose="02020603050405020304" pitchFamily="18"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a:t>
            </a:r>
            <a:r>
              <a:rPr lang="en-GB" sz="1100" dirty="0"/>
              <a:t>"Encourage the team to commit personally to using the 'Ask, Check, and Challenge' principle daily to promote a culture of safety and accountability."</a:t>
            </a:r>
            <a:endParaRPr lang="en-GB" sz="1100" dirty="0">
              <a:effectLst/>
              <a:latin typeface="Network Rail Sans" panose="02000000040000020004" pitchFamily="2" charset="0"/>
              <a:ea typeface="Times New Roman" panose="02020603050405020304" pitchFamily="18" charset="0"/>
            </a:endParaRPr>
          </a:p>
          <a:p>
            <a:endParaRPr lang="en-GB" sz="11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Introduction</a:t>
            </a:r>
            <a:r>
              <a:rPr lang="en-GB" sz="1100" dirty="0">
                <a:effectLst/>
                <a:latin typeface="Network Rail Sans" panose="02000000040000020004" pitchFamily="2" charset="0"/>
                <a:ea typeface="Times New Roman" panose="02020603050405020304" pitchFamily="18" charset="0"/>
              </a:rPr>
              <a:t>:</a:t>
            </a:r>
            <a:endParaRPr lang="en-GB" sz="1100" dirty="0">
              <a:effectLst/>
              <a:latin typeface="Times New Roman" panose="02020603050405020304" pitchFamily="18"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"Now that we’ve watched the film and discussed the key safety issues, it’s time for us to think about what we will </a:t>
            </a: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do</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to ensure that we all go home safe each day. Today, I challenge you to think about how you can apply the principles of ‘Ask, Check, and Challenge’ in your own work.“</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What I’ll Do</a:t>
            </a:r>
            <a:r>
              <a:rPr lang="en-GB" sz="1100" dirty="0">
                <a:effectLst/>
                <a:latin typeface="Network Rail Sans" panose="02000000040000020004" pitchFamily="2" charset="0"/>
                <a:ea typeface="Times New Roman" panose="02020603050405020304" pitchFamily="18" charset="0"/>
              </a:rPr>
              <a:t>:</a:t>
            </a:r>
            <a:endParaRPr lang="en-GB" sz="1100" dirty="0">
              <a:effectLst/>
              <a:latin typeface="Times New Roman" panose="02020603050405020304" pitchFamily="18"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"I’ll be asking myself and my team: 'Is this the safest way to do this?' I’ll check in with my colleagues to ensure we’re all on the same page with the procedures. And I’ll challenge anything that feels unsafe or doesn’t follow procedure. I’ll encourage others to do the same, and I’ll create an environment where it’s okay to speak up about safety concerns."</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"I’ll commit to always following safety procedures and life-saving rules, and I will hold myself and my team accountable for doing the same.“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Facilitator Questions</a:t>
            </a:r>
            <a:r>
              <a:rPr lang="en-GB" sz="1100" dirty="0">
                <a:effectLst/>
                <a:latin typeface="Network Rail Sans" panose="02000000040000020004" pitchFamily="2" charset="0"/>
                <a:ea typeface="Times New Roman" panose="02020603050405020304" pitchFamily="18" charset="0"/>
              </a:rPr>
              <a:t>:</a:t>
            </a:r>
            <a:endParaRPr lang="en-GB" sz="1100" dirty="0">
              <a:effectLst/>
              <a:latin typeface="Times New Roman" panose="02020603050405020304" pitchFamily="18"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Question 1</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"What steps will you personally take to ask, check, and challenge safety concerns on-site?"</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Question 2</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"How will you ensure you are following and enforcing safety procedures, even in challenging or time-pressured situations?"</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Question 3</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"What life-saving rules will you commit to following every single day to keep yourself and others safe?“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Guided Conversation</a:t>
            </a:r>
            <a:r>
              <a:rPr lang="en-GB" sz="1100" dirty="0">
                <a:effectLst/>
                <a:latin typeface="Network Rail Sans" panose="02000000040000020004" pitchFamily="2" charset="0"/>
                <a:ea typeface="Times New Roman" panose="02020603050405020304" pitchFamily="18" charset="0"/>
              </a:rPr>
              <a:t>:</a:t>
            </a:r>
            <a:endParaRPr lang="en-GB" sz="1100" dirty="0">
              <a:effectLst/>
              <a:latin typeface="Times New Roman" panose="02020603050405020304" pitchFamily="18"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"Take a moment to think about what </a:t>
            </a: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you</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will do differently. How will you model safety for others and encourage your team to stay vigilant?"</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can you do to make sure everyone feels comfortable speaking up about safety issues?“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Wrap Up</a:t>
            </a:r>
            <a:r>
              <a:rPr lang="en-GB" sz="1100" dirty="0">
                <a:effectLst/>
                <a:latin typeface="Network Rail Sans" panose="02000000040000020004" pitchFamily="2" charset="0"/>
                <a:ea typeface="Times New Roman" panose="02020603050405020304" pitchFamily="18" charset="0"/>
              </a:rPr>
              <a:t>:</a:t>
            </a:r>
            <a:endParaRPr lang="en-GB" sz="1100" dirty="0">
              <a:effectLst/>
              <a:latin typeface="Times New Roman" panose="02020603050405020304" pitchFamily="18"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"Let's take a moment to commit to these actions. Remember, it’s our shared responsibility to ask, check, and challenge—together we ensure that everyone goes home safe every day. By holding each other accountable, we build a culture of safety."</a:t>
            </a:r>
            <a:endParaRPr lang="en-GB" sz="11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6605F73-A141-4BC2-903A-E12D05ECF9E0}" type="slidenum">
              <a:rPr lang="en-GB" smtClean="0"/>
              <a:t>17</a:t>
            </a:fld>
            <a:endParaRPr lang="en-GB" dirty="0"/>
          </a:p>
        </p:txBody>
      </p:sp>
    </p:spTree>
    <p:extLst>
      <p:ext uri="{BB962C8B-B14F-4D97-AF65-F5344CB8AC3E}">
        <p14:creationId xmlns:p14="http://schemas.microsoft.com/office/powerpoint/2010/main" val="22868805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07315" y="4635500"/>
            <a:ext cx="6675120" cy="3946118"/>
          </a:xfrm>
        </p:spPr>
        <p:txBody>
          <a:bodyPr/>
          <a:lstStyle/>
          <a:p>
            <a:r>
              <a:rPr lang="en-GB" sz="900" b="1" dirty="0">
                <a:solidFill>
                  <a:srgbClr val="ED7D31"/>
                </a:solidFill>
                <a:effectLst/>
                <a:latin typeface="Network Rail Sans" panose="02000000040000020004" pitchFamily="2" charset="0"/>
                <a:ea typeface="Times New Roman" panose="02020603050405020304" pitchFamily="18" charset="0"/>
              </a:rPr>
              <a:t>Facilitators Guide: Using Post-It Notes to Commit to Safety Actions</a:t>
            </a:r>
          </a:p>
          <a:p>
            <a:r>
              <a:rPr lang="en-GB" sz="900" b="1" dirty="0">
                <a:effectLst/>
                <a:latin typeface="Network Rail Sans" panose="02000000040000020004" pitchFamily="2" charset="0"/>
                <a:ea typeface="Times New Roman" panose="02020603050405020304" pitchFamily="18" charset="0"/>
              </a:rPr>
              <a:t>Objective</a:t>
            </a:r>
            <a:r>
              <a:rPr lang="en-GB" sz="900" dirty="0">
                <a:effectLst/>
                <a:latin typeface="Network Rail Sans" panose="02000000040000020004" pitchFamily="2" charset="0"/>
                <a:ea typeface="Times New Roman" panose="02020603050405020304" pitchFamily="18" charset="0"/>
              </a:rPr>
              <a:t>: </a:t>
            </a:r>
          </a:p>
          <a:p>
            <a:r>
              <a:rPr lang="en-GB" sz="900" dirty="0">
                <a:latin typeface="Network Rail Sans" panose="02000000040000020004" pitchFamily="2" charset="0"/>
              </a:rPr>
              <a:t>Encourage teams to take a moment for personal reflection on the importance of safety and accountability. Ask them to use </a:t>
            </a:r>
            <a:r>
              <a:rPr lang="en-GB" sz="900" dirty="0" err="1">
                <a:latin typeface="Network Rail Sans" panose="02000000040000020004" pitchFamily="2" charset="0"/>
              </a:rPr>
              <a:t>post-it</a:t>
            </a:r>
            <a:r>
              <a:rPr lang="en-GB" sz="900" dirty="0">
                <a:latin typeface="Network Rail Sans" panose="02000000040000020004" pitchFamily="2" charset="0"/>
              </a:rPr>
              <a:t> notes to capture key insights, thoughts, or specific commitments they are willing to make to improve safety in their daily work. </a:t>
            </a:r>
            <a:r>
              <a:rPr lang="en-GB" sz="900" dirty="0">
                <a:effectLst/>
                <a:latin typeface="Network Rail Sans" panose="02000000040000020004" pitchFamily="2" charset="0"/>
                <a:ea typeface="Times New Roman" panose="02020603050405020304" pitchFamily="18" charset="0"/>
              </a:rPr>
              <a:t> </a:t>
            </a:r>
          </a:p>
          <a:p>
            <a:pPr marL="342900" lvl="0" indent="-342900">
              <a:buFont typeface="+mj-lt"/>
              <a:buAutoNum type="arabicPeriod"/>
              <a:tabLst>
                <a:tab pos="457200" algn="l"/>
              </a:tabLst>
            </a:pPr>
            <a:r>
              <a:rPr lang="en-GB" sz="900" b="1" dirty="0">
                <a:effectLst/>
                <a:latin typeface="Network Rail Sans" panose="02000000040000020004" pitchFamily="2" charset="0"/>
                <a:ea typeface="Times New Roman" panose="02020603050405020304" pitchFamily="18" charset="0"/>
              </a:rPr>
              <a:t>Introduction</a:t>
            </a:r>
            <a:r>
              <a:rPr lang="en-GB" sz="9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"Now that we've discussed the importance of safety and how we can all contribute to a safer work environment, I want you to think about </a:t>
            </a:r>
            <a:r>
              <a:rPr lang="en-GB" sz="900" i="1" dirty="0">
                <a:effectLst/>
                <a:latin typeface="Network Rail Sans" panose="02000000040000020004" pitchFamily="2" charset="0"/>
                <a:ea typeface="Times New Roman" panose="02020603050405020304" pitchFamily="18" charset="0"/>
                <a:cs typeface="Times New Roman" panose="02020603050405020304" pitchFamily="18" charset="0"/>
              </a:rPr>
              <a:t>what you will do personally</a:t>
            </a: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 to ensure safety on the job. This is a chance for each of us to make a clear, personal commitment.</a:t>
            </a:r>
            <a:endParaRPr lang="en-GB" sz="900" dirty="0">
              <a:latin typeface="Network Rail Sans" panose="02000000040000020004" pitchFamily="2" charset="0"/>
              <a:ea typeface="Times New Roman" panose="02020603050405020304" pitchFamily="18" charset="0"/>
              <a:cs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We’re going to use </a:t>
            </a:r>
            <a:r>
              <a:rPr lang="en-GB" sz="900" dirty="0" err="1">
                <a:effectLst/>
                <a:latin typeface="Network Rail Sans" panose="02000000040000020004" pitchFamily="2" charset="0"/>
                <a:ea typeface="Times New Roman" panose="02020603050405020304" pitchFamily="18" charset="0"/>
                <a:cs typeface="Times New Roman" panose="02020603050405020304" pitchFamily="18" charset="0"/>
              </a:rPr>
              <a:t>post-it</a:t>
            </a: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 note to reflect on our own actions. I encourage you to write down what you will commit to doing and why it’s important.“</a:t>
            </a:r>
          </a:p>
          <a:p>
            <a:pPr marL="342900" lvl="0" indent="-342900">
              <a:buFont typeface="+mj-lt"/>
              <a:buAutoNum type="arabicPeriod"/>
              <a:tabLst>
                <a:tab pos="457200" algn="l"/>
              </a:tabLst>
            </a:pPr>
            <a:r>
              <a:rPr lang="en-GB" sz="900" b="1" dirty="0">
                <a:effectLst/>
                <a:latin typeface="Network Rail Sans" panose="02000000040000020004" pitchFamily="2" charset="0"/>
                <a:ea typeface="Times New Roman" panose="02020603050405020304" pitchFamily="18" charset="0"/>
              </a:rPr>
              <a:t>Instructions</a:t>
            </a:r>
            <a:r>
              <a:rPr lang="en-GB" sz="9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"On one </a:t>
            </a:r>
            <a:r>
              <a:rPr lang="en-GB" sz="900" dirty="0" err="1">
                <a:effectLst/>
                <a:latin typeface="Network Rail Sans" panose="02000000040000020004" pitchFamily="2" charset="0"/>
                <a:ea typeface="Times New Roman" panose="02020603050405020304" pitchFamily="18" charset="0"/>
                <a:cs typeface="Times New Roman" panose="02020603050405020304" pitchFamily="18" charset="0"/>
              </a:rPr>
              <a:t>post-it</a:t>
            </a: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 note, write down a specific action you will take to ensure safety or improve safety processes at work. Be clear and specific.</a:t>
            </a:r>
            <a:endParaRPr lang="en-GB" sz="900" dirty="0">
              <a:latin typeface="Network Rail Sans" panose="02000000040000020004" pitchFamily="2" charset="0"/>
              <a:ea typeface="Times New Roman" panose="02020603050405020304" pitchFamily="18" charset="0"/>
              <a:cs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On another </a:t>
            </a:r>
            <a:r>
              <a:rPr lang="en-GB" sz="900" dirty="0" err="1">
                <a:effectLst/>
                <a:latin typeface="Network Rail Sans" panose="02000000040000020004" pitchFamily="2" charset="0"/>
                <a:ea typeface="Times New Roman" panose="02020603050405020304" pitchFamily="18" charset="0"/>
                <a:cs typeface="Times New Roman" panose="02020603050405020304" pitchFamily="18" charset="0"/>
              </a:rPr>
              <a:t>post-it</a:t>
            </a: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 note, write down why this action is important to you. This helps reinforce your commitment and helps us understand each other’s motivations.</a:t>
            </a:r>
            <a:endParaRPr lang="en-GB" sz="900" dirty="0">
              <a:latin typeface="Network Rail Sans" panose="02000000040000020004" pitchFamily="2" charset="0"/>
              <a:ea typeface="Times New Roman" panose="02020603050405020304" pitchFamily="18" charset="0"/>
              <a:cs typeface="Times New Roman" panose="02020603050405020304" pitchFamily="18" charset="0"/>
            </a:endParaRPr>
          </a:p>
          <a:p>
            <a:pPr marL="342900" lvl="0" indent="-342900">
              <a:buFont typeface="+mj-lt"/>
              <a:buAutoNum type="arabicPeriod"/>
              <a:tabLst>
                <a:tab pos="457200" algn="l"/>
              </a:tabLst>
            </a:pPr>
            <a:r>
              <a:rPr lang="en-GB" sz="900" b="1" dirty="0">
                <a:effectLst/>
                <a:latin typeface="Network Rail Sans" panose="02000000040000020004" pitchFamily="2" charset="0"/>
                <a:ea typeface="Times New Roman" panose="02020603050405020304" pitchFamily="18" charset="0"/>
              </a:rPr>
              <a:t>What I’ll Do</a:t>
            </a:r>
            <a:r>
              <a:rPr lang="en-GB" sz="9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"I’m going to lead by example, so I will also write down my commitment. For me, I’m committing to always asking if I’m unsure about safety procedures and checking in with my team to make sure everyone is aware of any changes. The reason for this is that open communication ensures we don’t miss crucial safety information, and it fosters trust within the team.“</a:t>
            </a:r>
          </a:p>
          <a:p>
            <a:pPr marL="342900" lvl="0" indent="-342900">
              <a:buFont typeface="+mj-lt"/>
              <a:buAutoNum type="arabicPeriod"/>
              <a:tabLst>
                <a:tab pos="457200" algn="l"/>
              </a:tabLst>
            </a:pPr>
            <a:r>
              <a:rPr lang="en-GB" sz="900" b="1" dirty="0">
                <a:effectLst/>
                <a:latin typeface="Network Rail Sans" panose="02000000040000020004" pitchFamily="2" charset="0"/>
                <a:ea typeface="Times New Roman" panose="02020603050405020304" pitchFamily="18" charset="0"/>
              </a:rPr>
              <a:t>Facilitator Questions (While Participants Write)</a:t>
            </a:r>
            <a:r>
              <a:rPr lang="en-GB" sz="9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“How will these actions help keep everyone safe?</a:t>
            </a:r>
            <a:endParaRPr lang="en-GB" sz="900" dirty="0">
              <a:latin typeface="Network Rail Sans" panose="02000000040000020004" pitchFamily="2" charset="0"/>
              <a:ea typeface="Times New Roman" panose="02020603050405020304" pitchFamily="18" charset="0"/>
              <a:cs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What motivates you to commit to this action—whether for your team, your family, or yourself?“</a:t>
            </a:r>
          </a:p>
          <a:p>
            <a:pPr marL="742950" lvl="1" indent="-285750">
              <a:buSzPts val="1000"/>
              <a:buFont typeface="Courier New" panose="02070309020205020404" pitchFamily="49" charset="0"/>
              <a:buChar char="o"/>
              <a:tabLst>
                <a:tab pos="914400" algn="l"/>
              </a:tabLst>
            </a:pPr>
            <a:endParaRPr lang="en-GB" sz="9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342900" lvl="0" indent="-342900">
              <a:buFont typeface="+mj-lt"/>
              <a:buAutoNum type="arabicPeriod"/>
              <a:tabLst>
                <a:tab pos="457200" algn="l"/>
              </a:tabLst>
            </a:pPr>
            <a:r>
              <a:rPr lang="en-GB" sz="900" b="1" dirty="0">
                <a:effectLst/>
                <a:latin typeface="Network Rail Sans" panose="02000000040000020004" pitchFamily="2" charset="0"/>
                <a:ea typeface="Times New Roman" panose="02020603050405020304" pitchFamily="18" charset="0"/>
              </a:rPr>
              <a:t>Sharing</a:t>
            </a:r>
            <a:r>
              <a:rPr lang="en-GB" sz="9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Once you’ve written both notes, please keep one note with you and place the other on the board so we can share our commitments with the group. It can be helpful to hear what others are committing to and why.</a:t>
            </a: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Let’s go around and share why we made these commitments. How can we all hold each other accountable and support these actions?“</a:t>
            </a:r>
          </a:p>
          <a:p>
            <a:pPr marL="742950" lvl="1" indent="-285750">
              <a:buSzPts val="1000"/>
              <a:buFont typeface="Courier New" panose="02070309020205020404" pitchFamily="49" charset="0"/>
              <a:buChar char="o"/>
              <a:tabLst>
                <a:tab pos="914400" algn="l"/>
              </a:tabLst>
            </a:pPr>
            <a:endParaRPr lang="en-GB" sz="9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342900" lvl="0" indent="-342900">
              <a:buFont typeface="+mj-lt"/>
              <a:buAutoNum type="arabicPeriod"/>
              <a:tabLst>
                <a:tab pos="457200" algn="l"/>
              </a:tabLst>
            </a:pPr>
            <a:r>
              <a:rPr lang="en-GB" sz="900" b="1" dirty="0">
                <a:effectLst/>
                <a:latin typeface="Network Rail Sans" panose="02000000040000020004" pitchFamily="2" charset="0"/>
                <a:ea typeface="Times New Roman" panose="02020603050405020304" pitchFamily="18" charset="0"/>
              </a:rPr>
              <a:t>Wrap Up</a:t>
            </a:r>
            <a:r>
              <a:rPr lang="en-GB" sz="9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"Thank you for sharing. By committing to these actions, we are all taking responsibility for our own safety and the safety of our team.”</a:t>
            </a:r>
            <a:endParaRPr lang="en-GB" sz="900" b="1" dirty="0">
              <a:effectLst/>
              <a:latin typeface="Network Rail Sans" panose="02000000040000020004" pitchFamily="2" charset="0"/>
              <a:ea typeface="Times New Roman" panose="02020603050405020304" pitchFamily="18" charset="0"/>
            </a:endParaRPr>
          </a:p>
          <a:p>
            <a:r>
              <a:rPr lang="en-GB" sz="900" b="1" dirty="0">
                <a:effectLst/>
                <a:latin typeface="Network Rail Sans" panose="02000000040000020004" pitchFamily="2" charset="0"/>
                <a:ea typeface="Times New Roman" panose="02020603050405020304" pitchFamily="18" charset="0"/>
              </a:rPr>
              <a:t>Facilitator Notes:</a:t>
            </a:r>
          </a:p>
          <a:p>
            <a:pPr marL="342900" lvl="0" indent="-342900">
              <a:buSzPts val="1000"/>
              <a:buFont typeface="Symbol" panose="05050102010706020507" pitchFamily="18" charset="2"/>
              <a:buChar char=""/>
              <a:tabLst>
                <a:tab pos="457200" algn="l"/>
              </a:tabLst>
            </a:pPr>
            <a:r>
              <a:rPr lang="en-GB" sz="900" dirty="0">
                <a:effectLst/>
                <a:latin typeface="Network Rail Sans" panose="02000000040000020004" pitchFamily="2" charset="0"/>
                <a:ea typeface="Times New Roman" panose="02020603050405020304" pitchFamily="18" charset="0"/>
              </a:rPr>
              <a:t>Encourage participants to be honest and specific in their commitments.</a:t>
            </a:r>
          </a:p>
          <a:p>
            <a:pPr marL="342900" lvl="0" indent="-342900">
              <a:buSzPts val="1000"/>
              <a:buFont typeface="Symbol" panose="05050102010706020507" pitchFamily="18" charset="2"/>
              <a:buChar char=""/>
              <a:tabLst>
                <a:tab pos="457200" algn="l"/>
              </a:tabLst>
            </a:pPr>
            <a:r>
              <a:rPr lang="en-GB" sz="900" dirty="0">
                <a:effectLst/>
                <a:latin typeface="Network Rail Sans" panose="02000000040000020004" pitchFamily="2" charset="0"/>
                <a:ea typeface="Times New Roman" panose="02020603050405020304" pitchFamily="18" charset="0"/>
              </a:rPr>
              <a:t>Emphasise the importance of both individual and collective responsibility in maintaining safety.</a:t>
            </a:r>
          </a:p>
          <a:p>
            <a:pPr marL="342900" lvl="0" indent="-342900">
              <a:buSzPts val="1000"/>
              <a:buFont typeface="Symbol" panose="05050102010706020507" pitchFamily="18" charset="2"/>
              <a:buChar char=""/>
              <a:tabLst>
                <a:tab pos="457200" algn="l"/>
              </a:tabLst>
            </a:pPr>
            <a:r>
              <a:rPr lang="en-GB" sz="900" dirty="0">
                <a:effectLst/>
                <a:latin typeface="Network Rail Sans" panose="02000000040000020004" pitchFamily="2" charset="0"/>
                <a:ea typeface="Times New Roman" panose="02020603050405020304" pitchFamily="18" charset="0"/>
              </a:rPr>
              <a:t>Use the </a:t>
            </a:r>
            <a:r>
              <a:rPr lang="en-GB" sz="900" dirty="0" err="1">
                <a:effectLst/>
                <a:latin typeface="Network Rail Sans" panose="02000000040000020004" pitchFamily="2" charset="0"/>
                <a:ea typeface="Times New Roman" panose="02020603050405020304" pitchFamily="18" charset="0"/>
              </a:rPr>
              <a:t>post-it</a:t>
            </a:r>
            <a:r>
              <a:rPr lang="en-GB" sz="900" dirty="0">
                <a:effectLst/>
                <a:latin typeface="Network Rail Sans" panose="02000000040000020004" pitchFamily="2" charset="0"/>
                <a:ea typeface="Times New Roman" panose="02020603050405020304" pitchFamily="18" charset="0"/>
              </a:rPr>
              <a:t> notes as a visual reminder of everyone’s personal commitment to safety.</a:t>
            </a:r>
          </a:p>
          <a:p>
            <a:endParaRPr lang="en-GB" dirty="0">
              <a:highlight>
                <a:srgbClr val="FFFF00"/>
              </a:highlight>
            </a:endParaRPr>
          </a:p>
        </p:txBody>
      </p:sp>
    </p:spTree>
    <p:extLst>
      <p:ext uri="{BB962C8B-B14F-4D97-AF65-F5344CB8AC3E}">
        <p14:creationId xmlns:p14="http://schemas.microsoft.com/office/powerpoint/2010/main" val="472317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BC7870-E764-2AAE-E7D3-34E726FAF4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F428CC-0FA8-73DF-DDCD-D23A05182C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55C86F-2286-D71C-6792-3FFDB22D8990}"/>
              </a:ext>
            </a:extLst>
          </p:cNvPr>
          <p:cNvSpPr>
            <a:spLocks noGrp="1"/>
          </p:cNvSpPr>
          <p:nvPr>
            <p:ph type="body" idx="1"/>
          </p:nvPr>
        </p:nvSpPr>
        <p:spPr>
          <a:xfrm>
            <a:off x="290195" y="4823231"/>
            <a:ext cx="6309360" cy="4373019"/>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rgbClr val="ED7D31"/>
                </a:solidFill>
                <a:effectLst/>
                <a:latin typeface="Network Rail Sans" panose="02000000040000020004" pitchFamily="2" charset="0"/>
                <a:ea typeface="Times New Roman" panose="02020603050405020304" pitchFamily="18" charset="0"/>
              </a:rPr>
              <a:t>Facilitators Guide: Learning Summary Recap for Facilitators</a:t>
            </a:r>
            <a:endParaRPr lang="en-GB" sz="1100" dirty="0">
              <a:effectLst/>
              <a:latin typeface="Network Rail Sans" panose="02000000040000020004" pitchFamily="2" charset="0"/>
              <a:ea typeface="Times New Roman" panose="02020603050405020304" pitchFamily="18" charset="0"/>
            </a:endParaRPr>
          </a:p>
          <a:p>
            <a:endParaRPr lang="en-GB" sz="1100" b="1"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Reinforce the key learning points on safety practices and communication to enhance workplace safety culture.</a:t>
            </a:r>
          </a:p>
          <a:p>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Effective Communication</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Emphasised the role of clear, precise communication during safety briefings. The group discussed how incomplete or unclear information can lead to misunderstandings and increase accident risk.</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Recognising and Responding to Safety Concerns</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Addressed the importance of empowering team members to speak up about potential hazards. Participants saw how noticing issues but hesitating to act can compromise safety.</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Understanding Permit Limits and Compliance</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Highlighted the necessity of fully understanding and adhering to permit limits to maintain safe boundaries in high-risk environments.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Developing Situational Awareness</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Discussed techniques for situational awareness, like regular safety checks and staying alert to surroundings, as a means to identify and manage risks proactively.</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Conducting Effective Safety Briefings</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Reviewed components of successful briefings, including clarity, engagement, and feedback, and practiced these skills with role-playing exercises.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Learning from Mistakes and Creating a Culture of Safety</a:t>
            </a:r>
            <a:endParaRPr lang="en-GB" sz="1100" dirty="0">
              <a:effectLst/>
              <a:latin typeface="Network Rail Sans" panose="02000000040000020004" pitchFamily="2" charset="0"/>
              <a:ea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Focused on building an environment where open communication about mistakes is encouraged, leading to continual improvements in safety practices.</a:t>
            </a:r>
          </a:p>
          <a:p>
            <a:endParaRPr lang="en-GB" sz="1100" b="1" dirty="0">
              <a:effectLst/>
              <a:latin typeface="Network Rail Sans" panose="02000000040000020004" pitchFamily="2" charset="0"/>
              <a:ea typeface="Times New Roman" panose="02020603050405020304" pitchFamily="18" charset="0"/>
            </a:endParaRPr>
          </a:p>
        </p:txBody>
      </p:sp>
    </p:spTree>
    <p:extLst>
      <p:ext uri="{BB962C8B-B14F-4D97-AF65-F5344CB8AC3E}">
        <p14:creationId xmlns:p14="http://schemas.microsoft.com/office/powerpoint/2010/main" val="27654601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38150" y="4823034"/>
            <a:ext cx="6013450" cy="3946118"/>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Facilitators Guide: Feedback and Sign-In</a:t>
            </a:r>
          </a:p>
          <a:p>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a:t>
            </a:r>
            <a:r>
              <a:rPr lang="en-GB" sz="1100" dirty="0">
                <a:latin typeface="Network Rail Sans" panose="02000000040000020004" pitchFamily="2" charset="0"/>
              </a:rPr>
              <a:t>Encourage teams to share their feedback on this session to help enhance future safety training programs. Their insights are invaluable for making these sessions more impactful and relevant. Additionally, ask them to confirm their attendance to ensure accurate records and support ongoing improvements in our safety efforts.</a:t>
            </a:r>
            <a:endParaRPr lang="en-GB" sz="1100" dirty="0">
              <a:effectLst/>
              <a:latin typeface="Network Rail Sans" panose="02000000040000020004" pitchFamily="2" charset="0"/>
              <a:ea typeface="Times New Roman" panose="02020603050405020304" pitchFamily="18" charset="0"/>
            </a:endParaRPr>
          </a:p>
          <a:p>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Introduction to Feedback</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"Before we wrap up, I want to ask for your feedback on today’s session. Your thoughts are really valuable in helping us improve and make these sessions as useful as possible."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Instructions</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"Please use the QR code displayed on the screen to fill out a brief feedback form on your phone. It’s quick, confidential, and will only take a few minutes.</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If you don’t have a mobile device, please use the paper forms that have been provided to you. We appreciate you taking the time to fill them out.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The feedback you provide will remain confidential and won’t cost you anything if you're using your own phone."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Sign-In</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"I also need everyone to sign in on the register to confirm that you’ve attended this session. It’s important for our records and ensures you’re credited for participating."</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Wrap-Up</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"Thank you in advance for your feedback. It’s crucial to improving our safety culture and making sure that everyone benefits from these sessions. And thank you for attending today—let’s all commit to making safety our priority every day.“</a:t>
            </a:r>
          </a:p>
          <a:p>
            <a:pPr marL="742950" lvl="1" indent="-285750">
              <a:buSzPts val="1000"/>
              <a:buFont typeface="Courier New" panose="02070309020205020404" pitchFamily="49" charset="0"/>
              <a:buChar char="o"/>
              <a:tabLst>
                <a:tab pos="914400" algn="l"/>
              </a:tabLst>
            </a:pPr>
            <a:endParaRPr lang="en-GB" sz="1100" dirty="0">
              <a:effectLst/>
              <a:latin typeface="Network Rail Sans" panose="02000000040000020004" pitchFamily="2" charset="0"/>
              <a:ea typeface="Times New Roman" panose="02020603050405020304" pitchFamily="18" charset="0"/>
              <a:cs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Facilitator Notes:</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Ensure the QR code is visible to everyone and that they understand how to use it.</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Provide paper feedback forms for those without mobile devices.</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Monitor the sign-in process to make sure all participants are recorded.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29115446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30629" y="4823034"/>
            <a:ext cx="6757526" cy="3946118"/>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Facilitators Guide: Closing the Session</a:t>
            </a:r>
          </a:p>
          <a:p>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Transition smoothly from the session content to the closing remarks, reinforcing the importance of safety and introducing the final speaker.</a:t>
            </a:r>
          </a:p>
          <a:p>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Closing by Tom Kemp</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"As we come to the end of today's safety hour, Tom Kemp, Head of Contact Systems, will close the session and provide some final thoughts. Tom has a wealth of experience in safety, and his insights will help us take everything we’ve discussed today and apply it in our day-to-day work."</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Transition to Tom Kemp</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Play the clip </a:t>
            </a:r>
          </a:p>
          <a:p>
            <a:endParaRPr lang="en-GB" sz="1100" b="1"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Final Closing by Facilitator:</a:t>
            </a:r>
          </a:p>
          <a:p>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startAt="3"/>
              <a:tabLst>
                <a:tab pos="457200" algn="l"/>
              </a:tabLst>
            </a:pPr>
            <a:r>
              <a:rPr lang="en-GB" sz="1100" b="1" dirty="0">
                <a:effectLst/>
                <a:latin typeface="Network Rail Sans" panose="02000000040000020004" pitchFamily="2" charset="0"/>
                <a:ea typeface="Times New Roman" panose="02020603050405020304" pitchFamily="18" charset="0"/>
              </a:rPr>
              <a:t>Wrap-Up Statement</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After Tom Kemp speaks, you’ll close with a bold and impactful statement: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"Thank you, Tom, for those powerful words. As we finish this session today, I want to leave you with one thought: the safety of our team and ourselves is in our hands. We all have a responsibility to apply what we’ve discussed today—whether it’s asking, checking, or challenging—because when we take action and own our safety, we ensure that everyone goes home safely. Let’s not forget, one small mistake or overlooked detail can have serious consequences. Stay vigilant, stay committed, and together, we will make our work environment a safer place for everyone."</a:t>
            </a:r>
          </a:p>
          <a:p>
            <a:pPr marL="342900" lvl="0" indent="-342900">
              <a:buFont typeface="+mj-lt"/>
              <a:buAutoNum type="arabicPeriod" startAt="3"/>
              <a:tabLst>
                <a:tab pos="457200" algn="l"/>
              </a:tabLst>
            </a:pPr>
            <a:r>
              <a:rPr lang="en-GB" sz="1100" b="1" dirty="0">
                <a:effectLst/>
                <a:latin typeface="Network Rail Sans" panose="02000000040000020004" pitchFamily="2" charset="0"/>
                <a:ea typeface="Times New Roman" panose="02020603050405020304" pitchFamily="18" charset="0"/>
              </a:rPr>
              <a:t>Final Reminder</a:t>
            </a:r>
            <a:r>
              <a:rPr lang="en-GB" sz="1100" dirty="0">
                <a:effectLst/>
                <a:latin typeface="Network Rail Sans" panose="02000000040000020004" pitchFamily="2" charset="0"/>
                <a:ea typeface="Times New Roman" panose="02020603050405020304" pitchFamily="18" charset="0"/>
              </a:rPr>
              <a:t>:</a:t>
            </a:r>
          </a:p>
          <a:p>
            <a:pPr marL="628650" marR="0" lvl="1" indent="-171450" algn="l" defTabSz="914400" rtl="0" eaLnBrk="1" fontAlgn="auto" latinLnBrk="0" hangingPunct="1">
              <a:lnSpc>
                <a:spcPct val="100000"/>
              </a:lnSpc>
              <a:spcBef>
                <a:spcPts val="0"/>
              </a:spcBef>
              <a:spcAft>
                <a:spcPts val="0"/>
              </a:spcAft>
              <a:buClrTx/>
              <a:buSzPts val="1000"/>
              <a:buFont typeface="Arial" panose="020B0604020202020204" pitchFamily="34" charset="0"/>
              <a:buChar char="•"/>
              <a:tabLst>
                <a:tab pos="914400" algn="l"/>
              </a:tabLst>
              <a:defRPr/>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"Remember, safety isn’t just a policy; it’s a mindset. It’s up to each of us to apply the lessons learned and lead by example. Thank you for your participation today. Stay safe, and let’s all make sure we go home safe every day. Remember the power of three actions Ask, Check, Challenge they may just save a life. </a:t>
            </a:r>
          </a:p>
          <a:p>
            <a:r>
              <a:rPr lang="en-GB" sz="1100" b="1" dirty="0">
                <a:effectLst/>
                <a:latin typeface="Network Rail Sans" panose="02000000040000020004" pitchFamily="2" charset="0"/>
                <a:ea typeface="Times New Roman" panose="02020603050405020304" pitchFamily="18" charset="0"/>
              </a:rPr>
              <a:t>Facilitator Notes:</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Reinforce the importance of applying the session’s learnings in the real world.</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End with a strong call to action for participants to take ownership of their safety and the safety of others.</a:t>
            </a:r>
          </a:p>
          <a:p>
            <a:pPr defTabSz="966338">
              <a:lnSpc>
                <a:spcPct val="107000"/>
              </a:lnSpc>
              <a:spcAft>
                <a:spcPts val="845"/>
              </a:spcAft>
              <a:defRPr/>
            </a:pPr>
            <a:endParaRPr lang="en-GB" dirty="0"/>
          </a:p>
        </p:txBody>
      </p:sp>
      <p:sp>
        <p:nvSpPr>
          <p:cNvPr id="4" name="Slide Number Placeholder 3"/>
          <p:cNvSpPr>
            <a:spLocks noGrp="1"/>
          </p:cNvSpPr>
          <p:nvPr>
            <p:ph type="sldNum" sz="quarter" idx="5"/>
          </p:nvPr>
        </p:nvSpPr>
        <p:spPr/>
        <p:txBody>
          <a:bodyPr/>
          <a:lstStyle/>
          <a:p>
            <a:fld id="{E6605F73-A141-4BC2-903A-E12D05ECF9E0}" type="slidenum">
              <a:rPr lang="en-GB" smtClean="0"/>
              <a:t>21</a:t>
            </a:fld>
            <a:endParaRPr lang="en-GB" dirty="0"/>
          </a:p>
        </p:txBody>
      </p:sp>
    </p:spTree>
    <p:extLst>
      <p:ext uri="{BB962C8B-B14F-4D97-AF65-F5344CB8AC3E}">
        <p14:creationId xmlns:p14="http://schemas.microsoft.com/office/powerpoint/2010/main" val="339772168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 Id="rId5" Type="http://schemas.openxmlformats.org/officeDocument/2006/relationships/image" Target="../media/image15.png"/><Relationship Id="rId4" Type="http://schemas.openxmlformats.org/officeDocument/2006/relationships/image" Target="../media/image14.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Rail Centre - With Titl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206680" y="0"/>
            <a:ext cx="1985319" cy="911499"/>
          </a:xfrm>
          <a:prstGeom prst="rect">
            <a:avLst/>
          </a:prstGeom>
        </p:spPr>
      </p:pic>
      <p:sp>
        <p:nvSpPr>
          <p:cNvPr id="8" name="Slide Number Placeholder 9"/>
          <p:cNvSpPr>
            <a:spLocks noGrp="1"/>
          </p:cNvSpPr>
          <p:nvPr>
            <p:ph type="sldNum" sz="quarter" idx="15"/>
          </p:nvPr>
        </p:nvSpPr>
        <p:spPr>
          <a:xfrm>
            <a:off x="11092443" y="653280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grpSp>
        <p:nvGrpSpPr>
          <p:cNvPr id="2" name="Group 1"/>
          <p:cNvGrpSpPr>
            <a:grpSpLocks noChangeAspect="1"/>
          </p:cNvGrpSpPr>
          <p:nvPr userDrawn="1"/>
        </p:nvGrpSpPr>
        <p:grpSpPr>
          <a:xfrm>
            <a:off x="0" y="3085472"/>
            <a:ext cx="12188080" cy="1273356"/>
            <a:chOff x="1" y="2707477"/>
            <a:chExt cx="11904616" cy="1243741"/>
          </a:xfrm>
        </p:grpSpPr>
        <p:pic>
          <p:nvPicPr>
            <p:cNvPr id="35" name="Picture 34"/>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rot="5400000">
              <a:off x="1146282" y="1561197"/>
              <a:ext cx="1243739" cy="3536302"/>
            </a:xfrm>
            <a:prstGeom prst="rect">
              <a:avLst/>
            </a:prstGeom>
          </p:spPr>
        </p:pic>
        <p:pic>
          <p:nvPicPr>
            <p:cNvPr id="9" name="Picture 8"/>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rot="5400000">
              <a:off x="10634893" y="2681494"/>
              <a:ext cx="1243739" cy="1295709"/>
            </a:xfrm>
            <a:prstGeom prst="rect">
              <a:avLst/>
            </a:prstGeom>
          </p:spPr>
        </p:pic>
        <p:pic>
          <p:nvPicPr>
            <p:cNvPr id="11" name="Picture 10"/>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rot="5400000">
              <a:off x="4682585" y="1561196"/>
              <a:ext cx="1243739" cy="3536302"/>
            </a:xfrm>
            <a:prstGeom prst="rect">
              <a:avLst/>
            </a:prstGeom>
          </p:spPr>
        </p:pic>
        <p:pic>
          <p:nvPicPr>
            <p:cNvPr id="12" name="Picture 11"/>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rot="5400000">
              <a:off x="8218887" y="1561196"/>
              <a:ext cx="1243739" cy="3536302"/>
            </a:xfrm>
            <a:prstGeom prst="rect">
              <a:avLst/>
            </a:prstGeom>
          </p:spPr>
        </p:pic>
      </p:grpSp>
      <p:sp>
        <p:nvSpPr>
          <p:cNvPr id="10" name="Text Placeholder 19">
            <a:extLst>
              <a:ext uri="{FF2B5EF4-FFF2-40B4-BE49-F238E27FC236}">
                <a16:creationId xmlns:a16="http://schemas.microsoft.com/office/drawing/2014/main" id="{73914A46-E48C-4791-BB70-79C401EB7A80}"/>
              </a:ext>
            </a:extLst>
          </p:cNvPr>
          <p:cNvSpPr>
            <a:spLocks noGrp="1"/>
          </p:cNvSpPr>
          <p:nvPr>
            <p:ph type="body" sz="quarter" idx="10" hasCustomPrompt="1"/>
          </p:nvPr>
        </p:nvSpPr>
        <p:spPr>
          <a:xfrm>
            <a:off x="3614171" y="1501151"/>
            <a:ext cx="4963658" cy="4320073"/>
          </a:xfrm>
          <a:prstGeom prst="rect">
            <a:avLst/>
          </a:prstGeom>
          <a:solidFill>
            <a:schemeClr val="bg1"/>
          </a:solidFill>
        </p:spPr>
        <p:txBody>
          <a:bodyPr anchor="ctr">
            <a:normAutofit/>
          </a:bodyPr>
          <a:lstStyle>
            <a:lvl1pPr marL="0" indent="0" algn="ctr">
              <a:buNone/>
              <a:defRPr sz="6600" baseline="0">
                <a:solidFill>
                  <a:srgbClr val="005172"/>
                </a:solidFill>
                <a:latin typeface="Arial" panose="020B0604020202020204" pitchFamily="34" charset="0"/>
                <a:cs typeface="Arial" panose="020B0604020202020204" pitchFamily="34" charset="0"/>
              </a:defRPr>
            </a:lvl1pPr>
          </a:lstStyle>
          <a:p>
            <a:pPr lvl="0"/>
            <a:r>
              <a:rPr lang="en-GB"/>
              <a:t>This is an example of a headline.</a:t>
            </a:r>
          </a:p>
        </p:txBody>
      </p:sp>
    </p:spTree>
    <p:extLst>
      <p:ext uri="{BB962C8B-B14F-4D97-AF65-F5344CB8AC3E}">
        <p14:creationId xmlns:p14="http://schemas.microsoft.com/office/powerpoint/2010/main" val="2456694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Rail Left">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C25FB2B-6E07-4ADC-4912-AFD1FC2AFA7A}"/>
              </a:ext>
            </a:extLst>
          </p:cNvPr>
          <p:cNvSpPr/>
          <p:nvPr userDrawn="1"/>
        </p:nvSpPr>
        <p:spPr>
          <a:xfrm>
            <a:off x="71824" y="192072"/>
            <a:ext cx="12057088" cy="6575988"/>
          </a:xfrm>
          <a:prstGeom prst="rect">
            <a:avLst/>
          </a:prstGeom>
          <a:noFill/>
          <a:ln w="479425"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Slide Number Placeholder 9"/>
          <p:cNvSpPr>
            <a:spLocks noGrp="1"/>
          </p:cNvSpPr>
          <p:nvPr>
            <p:ph type="sldNum" sz="quarter" idx="15"/>
          </p:nvPr>
        </p:nvSpPr>
        <p:spPr>
          <a:xfrm>
            <a:off x="11092443" y="661029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pic>
        <p:nvPicPr>
          <p:cNvPr id="11" name="Picture 10">
            <a:extLst>
              <a:ext uri="{FF2B5EF4-FFF2-40B4-BE49-F238E27FC236}">
                <a16:creationId xmlns:a16="http://schemas.microsoft.com/office/drawing/2014/main" id="{6E8316F2-A1EE-C206-507C-5E623AE8F96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206680" y="0"/>
            <a:ext cx="1985319" cy="911499"/>
          </a:xfrm>
          <a:prstGeom prst="rect">
            <a:avLst/>
          </a:prstGeom>
        </p:spPr>
      </p:pic>
      <p:sp>
        <p:nvSpPr>
          <p:cNvPr id="9" name="TextBox 8">
            <a:extLst>
              <a:ext uri="{FF2B5EF4-FFF2-40B4-BE49-F238E27FC236}">
                <a16:creationId xmlns:a16="http://schemas.microsoft.com/office/drawing/2014/main" id="{EEB7013E-D4E9-22EB-88E2-3E651073E3DC}"/>
              </a:ext>
            </a:extLst>
          </p:cNvPr>
          <p:cNvSpPr txBox="1"/>
          <p:nvPr userDrawn="1"/>
        </p:nvSpPr>
        <p:spPr>
          <a:xfrm>
            <a:off x="-154983" y="6537122"/>
            <a:ext cx="12491634" cy="305233"/>
          </a:xfrm>
          <a:prstGeom prst="rect">
            <a:avLst/>
          </a:prstGeom>
          <a:noFill/>
        </p:spPr>
        <p:txBody>
          <a:bodyPr wrap="square">
            <a:spAutoFit/>
          </a:bodyPr>
          <a:lstStyle/>
          <a:p>
            <a:pPr algn="ctr"/>
            <a:r>
              <a:rPr lang="en-GB" sz="1800" dirty="0">
                <a:solidFill>
                  <a:srgbClr val="F07E23"/>
                </a:solidFill>
              </a:rPr>
              <a:t>#</a:t>
            </a:r>
            <a:r>
              <a:rPr lang="en-GB" sz="1800" dirty="0">
                <a:solidFill>
                  <a:srgbClr val="F07E23"/>
                </a:solidFill>
                <a:latin typeface="Network Rail Sans" panose="02000000040000020004" pitchFamily="2" charset="0"/>
              </a:rPr>
              <a:t>electricalsafety</a:t>
            </a:r>
          </a:p>
        </p:txBody>
      </p:sp>
    </p:spTree>
    <p:extLst>
      <p:ext uri="{BB962C8B-B14F-4D97-AF65-F5344CB8AC3E}">
        <p14:creationId xmlns:p14="http://schemas.microsoft.com/office/powerpoint/2010/main" val="2394084337"/>
      </p:ext>
    </p:extLst>
  </p:cSld>
  <p:clrMapOvr>
    <a:masterClrMapping/>
  </p:clrMapOvr>
  <p:extLst>
    <p:ext uri="{DCECCB84-F9BA-43D5-87BE-67443E8EF086}">
      <p15:sldGuideLst xmlns:p15="http://schemas.microsoft.com/office/powerpoint/2012/main">
        <p15:guide id="1" orient="horz" pos="3974">
          <p15:clr>
            <a:srgbClr val="FBAE40"/>
          </p15:clr>
        </p15:guide>
        <p15:guide id="2" orient="horz" pos="39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Rail Left">
    <p:spTree>
      <p:nvGrpSpPr>
        <p:cNvPr id="1" name=""/>
        <p:cNvGrpSpPr/>
        <p:nvPr/>
      </p:nvGrpSpPr>
      <p:grpSpPr>
        <a:xfrm>
          <a:off x="0" y="0"/>
          <a:ext cx="0" cy="0"/>
          <a:chOff x="0" y="0"/>
          <a:chExt cx="0" cy="0"/>
        </a:xfrm>
      </p:grpSpPr>
      <p:sp>
        <p:nvSpPr>
          <p:cNvPr id="8" name="Right Triangle 7">
            <a:extLst>
              <a:ext uri="{FF2B5EF4-FFF2-40B4-BE49-F238E27FC236}">
                <a16:creationId xmlns:a16="http://schemas.microsoft.com/office/drawing/2014/main" id="{B6F95BCF-BC83-0BEE-C607-A397D0EEF9E9}"/>
              </a:ext>
            </a:extLst>
          </p:cNvPr>
          <p:cNvSpPr/>
          <p:nvPr userDrawn="1"/>
        </p:nvSpPr>
        <p:spPr>
          <a:xfrm rot="5400000" flipV="1">
            <a:off x="9725023" y="-28573"/>
            <a:ext cx="2438403" cy="2495550"/>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206680" y="0"/>
            <a:ext cx="1985319" cy="911499"/>
          </a:xfrm>
          <a:prstGeom prst="rect">
            <a:avLst/>
          </a:prstGeom>
        </p:spPr>
      </p:pic>
      <p:sp>
        <p:nvSpPr>
          <p:cNvPr id="6" name="Rectangle 5">
            <a:extLst>
              <a:ext uri="{FF2B5EF4-FFF2-40B4-BE49-F238E27FC236}">
                <a16:creationId xmlns:a16="http://schemas.microsoft.com/office/drawing/2014/main" id="{7A95A976-0FAC-EDB4-BBCF-36A4AB0DF981}"/>
              </a:ext>
            </a:extLst>
          </p:cNvPr>
          <p:cNvSpPr/>
          <p:nvPr userDrawn="1"/>
        </p:nvSpPr>
        <p:spPr>
          <a:xfrm>
            <a:off x="0" y="0"/>
            <a:ext cx="906979" cy="6858000"/>
          </a:xfrm>
          <a:prstGeom prst="rect">
            <a:avLst/>
          </a:prstGeom>
          <a:solidFill>
            <a:srgbClr val="F07E23"/>
          </a:solidFill>
          <a:ln w="57150">
            <a:solidFill>
              <a:srgbClr val="F07E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descr="Text&#10;&#10;Description automatically generated with medium confidence">
            <a:extLst>
              <a:ext uri="{FF2B5EF4-FFF2-40B4-BE49-F238E27FC236}">
                <a16:creationId xmlns:a16="http://schemas.microsoft.com/office/drawing/2014/main" id="{A8D934F6-802A-5A59-3BCF-4915C5682C0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5250" y="4152900"/>
            <a:ext cx="754579" cy="2131884"/>
          </a:xfrm>
          <a:prstGeom prst="rect">
            <a:avLst/>
          </a:prstGeom>
        </p:spPr>
      </p:pic>
      <p:sp>
        <p:nvSpPr>
          <p:cNvPr id="7" name="Slide Number Placeholder 9">
            <a:extLst>
              <a:ext uri="{FF2B5EF4-FFF2-40B4-BE49-F238E27FC236}">
                <a16:creationId xmlns:a16="http://schemas.microsoft.com/office/drawing/2014/main" id="{258847D8-FFC6-ED46-86D1-AFEBD7926A6F}"/>
              </a:ext>
            </a:extLst>
          </p:cNvPr>
          <p:cNvSpPr>
            <a:spLocks noGrp="1"/>
          </p:cNvSpPr>
          <p:nvPr>
            <p:ph type="sldNum" sz="quarter" idx="15"/>
          </p:nvPr>
        </p:nvSpPr>
        <p:spPr>
          <a:xfrm>
            <a:off x="11092443" y="6548300"/>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sp>
        <p:nvSpPr>
          <p:cNvPr id="9" name="TextBox 8">
            <a:extLst>
              <a:ext uri="{FF2B5EF4-FFF2-40B4-BE49-F238E27FC236}">
                <a16:creationId xmlns:a16="http://schemas.microsoft.com/office/drawing/2014/main" id="{317A66A7-3D98-31FB-D5E3-4F9ABD0E23D0}"/>
              </a:ext>
            </a:extLst>
          </p:cNvPr>
          <p:cNvSpPr txBox="1"/>
          <p:nvPr userDrawn="1"/>
        </p:nvSpPr>
        <p:spPr>
          <a:xfrm>
            <a:off x="0" y="6455311"/>
            <a:ext cx="12192000" cy="369332"/>
          </a:xfrm>
          <a:prstGeom prst="rect">
            <a:avLst/>
          </a:prstGeom>
          <a:noFill/>
        </p:spPr>
        <p:txBody>
          <a:bodyPr wrap="square">
            <a:spAutoFit/>
          </a:bodyPr>
          <a:lstStyle/>
          <a:p>
            <a:pPr algn="ctr"/>
            <a:r>
              <a:rPr lang="en-GB" sz="1800" dirty="0">
                <a:solidFill>
                  <a:srgbClr val="F07E23"/>
                </a:solidFill>
              </a:rPr>
              <a:t>#</a:t>
            </a:r>
            <a:r>
              <a:rPr lang="en-GB" sz="1800" dirty="0">
                <a:solidFill>
                  <a:srgbClr val="F07E23"/>
                </a:solidFill>
                <a:latin typeface="Network Rail Sans" panose="02000000040000020004" pitchFamily="2" charset="0"/>
              </a:rPr>
              <a:t>electricalsafety</a:t>
            </a:r>
          </a:p>
        </p:txBody>
      </p:sp>
    </p:spTree>
    <p:extLst>
      <p:ext uri="{BB962C8B-B14F-4D97-AF65-F5344CB8AC3E}">
        <p14:creationId xmlns:p14="http://schemas.microsoft.com/office/powerpoint/2010/main" val="393994442"/>
      </p:ext>
    </p:extLst>
  </p:cSld>
  <p:clrMapOvr>
    <a:masterClrMapping/>
  </p:clrMapOvr>
  <p:extLst>
    <p:ext uri="{DCECCB84-F9BA-43D5-87BE-67443E8EF086}">
      <p15:sldGuideLst xmlns:p15="http://schemas.microsoft.com/office/powerpoint/2012/main">
        <p15:guide id="1" orient="horz" pos="3974" userDrawn="1">
          <p15:clr>
            <a:srgbClr val="FBAE40"/>
          </p15:clr>
        </p15:guide>
        <p15:guide id="2" orient="horz" pos="368"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Rail Left">
    <p:spTree>
      <p:nvGrpSpPr>
        <p:cNvPr id="1" name=""/>
        <p:cNvGrpSpPr/>
        <p:nvPr/>
      </p:nvGrpSpPr>
      <p:grpSpPr>
        <a:xfrm>
          <a:off x="0" y="0"/>
          <a:ext cx="0" cy="0"/>
          <a:chOff x="0" y="0"/>
          <a:chExt cx="0" cy="0"/>
        </a:xfrm>
      </p:grpSpPr>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206680" y="0"/>
            <a:ext cx="1985319" cy="911499"/>
          </a:xfrm>
          <a:prstGeom prst="rect">
            <a:avLst/>
          </a:prstGeom>
        </p:spPr>
      </p:pic>
      <p:grpSp>
        <p:nvGrpSpPr>
          <p:cNvPr id="21" name="Group 20"/>
          <p:cNvGrpSpPr/>
          <p:nvPr userDrawn="1"/>
        </p:nvGrpSpPr>
        <p:grpSpPr>
          <a:xfrm>
            <a:off x="346345" y="0"/>
            <a:ext cx="413030" cy="6862274"/>
            <a:chOff x="346345" y="0"/>
            <a:chExt cx="413030" cy="6862274"/>
          </a:xfrm>
        </p:grpSpPr>
        <p:pic>
          <p:nvPicPr>
            <p:cNvPr id="22" name="Picture 21"/>
            <p:cNvPicPr>
              <a:picLocks noChangeAspect="1"/>
            </p:cNvPicPr>
            <p:nvPr userDrawn="1"/>
          </p:nvPicPr>
          <p:blipFill rotWithShape="1">
            <a:blip r:embed="rId3" cstate="screen">
              <a:extLst>
                <a:ext uri="{28A0092B-C50C-407E-A947-70E740481C1C}">
                  <a14:useLocalDpi xmlns:a14="http://schemas.microsoft.com/office/drawing/2010/main"/>
                </a:ext>
              </a:extLst>
            </a:blip>
            <a:srcRect l="-5546" r="-2857"/>
            <a:stretch/>
          </p:blipFill>
          <p:spPr>
            <a:xfrm rot="10800000">
              <a:off x="346345" y="0"/>
              <a:ext cx="413030" cy="3527576"/>
            </a:xfrm>
            <a:prstGeom prst="rect">
              <a:avLst/>
            </a:prstGeom>
          </p:spPr>
        </p:pic>
        <p:pic>
          <p:nvPicPr>
            <p:cNvPr id="23" name="Picture 22"/>
            <p:cNvPicPr>
              <a:picLocks noChangeAspect="1"/>
            </p:cNvPicPr>
            <p:nvPr userDrawn="1"/>
          </p:nvPicPr>
          <p:blipFill rotWithShape="1">
            <a:blip r:embed="rId4" cstate="screen">
              <a:extLst>
                <a:ext uri="{28A0092B-C50C-407E-A947-70E740481C1C}">
                  <a14:useLocalDpi xmlns:a14="http://schemas.microsoft.com/office/drawing/2010/main"/>
                </a:ext>
              </a:extLst>
            </a:blip>
            <a:srcRect l="-5546" r="-2857"/>
            <a:stretch/>
          </p:blipFill>
          <p:spPr>
            <a:xfrm rot="10800000">
              <a:off x="346345" y="3493393"/>
              <a:ext cx="413030" cy="3368881"/>
            </a:xfrm>
            <a:prstGeom prst="rect">
              <a:avLst/>
            </a:prstGeom>
          </p:spPr>
        </p:pic>
      </p:grpSp>
      <p:sp>
        <p:nvSpPr>
          <p:cNvPr id="17" name="Slide Number Placeholder 9"/>
          <p:cNvSpPr>
            <a:spLocks noGrp="1"/>
          </p:cNvSpPr>
          <p:nvPr>
            <p:ph type="sldNum" sz="quarter" idx="15"/>
          </p:nvPr>
        </p:nvSpPr>
        <p:spPr>
          <a:xfrm>
            <a:off x="11092443" y="6548400"/>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spTree>
    <p:extLst>
      <p:ext uri="{BB962C8B-B14F-4D97-AF65-F5344CB8AC3E}">
        <p14:creationId xmlns:p14="http://schemas.microsoft.com/office/powerpoint/2010/main" val="2017712098"/>
      </p:ext>
    </p:extLst>
  </p:cSld>
  <p:clrMapOvr>
    <a:masterClrMapping/>
  </p:clrMapOvr>
  <p:extLst>
    <p:ext uri="{DCECCB84-F9BA-43D5-87BE-67443E8EF086}">
      <p15:sldGuideLst xmlns:p15="http://schemas.microsoft.com/office/powerpoint/2012/main">
        <p15:guide id="1" orient="horz" pos="3974" userDrawn="1">
          <p15:clr>
            <a:srgbClr val="FBAE40"/>
          </p15:clr>
        </p15:guide>
        <p15:guide id="2" orient="horz" pos="34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Rail Right">
    <p:spTree>
      <p:nvGrpSpPr>
        <p:cNvPr id="1" name=""/>
        <p:cNvGrpSpPr/>
        <p:nvPr/>
      </p:nvGrpSpPr>
      <p:grpSpPr>
        <a:xfrm>
          <a:off x="0" y="0"/>
          <a:ext cx="0" cy="0"/>
          <a:chOff x="0" y="0"/>
          <a:chExt cx="0" cy="0"/>
        </a:xfrm>
      </p:grpSpPr>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206680" y="0"/>
            <a:ext cx="1985319" cy="911499"/>
          </a:xfrm>
          <a:prstGeom prst="rect">
            <a:avLst/>
          </a:prstGeom>
        </p:spPr>
      </p:pic>
      <p:grpSp>
        <p:nvGrpSpPr>
          <p:cNvPr id="21" name="Group 20"/>
          <p:cNvGrpSpPr/>
          <p:nvPr userDrawn="1"/>
        </p:nvGrpSpPr>
        <p:grpSpPr>
          <a:xfrm>
            <a:off x="11431437" y="928688"/>
            <a:ext cx="413030" cy="5181555"/>
            <a:chOff x="11431437" y="928688"/>
            <a:chExt cx="413030" cy="5181555"/>
          </a:xfrm>
        </p:grpSpPr>
        <p:pic>
          <p:nvPicPr>
            <p:cNvPr id="22" name="Picture 21"/>
            <p:cNvPicPr>
              <a:picLocks noChangeAspect="1"/>
            </p:cNvPicPr>
            <p:nvPr userDrawn="1"/>
          </p:nvPicPr>
          <p:blipFill rotWithShape="1">
            <a:blip r:embed="rId3" cstate="screen">
              <a:extLst>
                <a:ext uri="{28A0092B-C50C-407E-A947-70E740481C1C}">
                  <a14:useLocalDpi xmlns:a14="http://schemas.microsoft.com/office/drawing/2010/main"/>
                </a:ext>
              </a:extLst>
            </a:blip>
            <a:srcRect l="-5546" r="-2857"/>
            <a:stretch/>
          </p:blipFill>
          <p:spPr>
            <a:xfrm rot="10800000">
              <a:off x="11431437" y="928688"/>
              <a:ext cx="413030" cy="2598888"/>
            </a:xfrm>
            <a:prstGeom prst="rect">
              <a:avLst/>
            </a:prstGeom>
          </p:spPr>
        </p:pic>
        <p:pic>
          <p:nvPicPr>
            <p:cNvPr id="23" name="Picture 22"/>
            <p:cNvPicPr>
              <a:picLocks noChangeAspect="1"/>
            </p:cNvPicPr>
            <p:nvPr userDrawn="1"/>
          </p:nvPicPr>
          <p:blipFill rotWithShape="1">
            <a:blip r:embed="rId4" cstate="screen">
              <a:extLst>
                <a:ext uri="{28A0092B-C50C-407E-A947-70E740481C1C}">
                  <a14:useLocalDpi xmlns:a14="http://schemas.microsoft.com/office/drawing/2010/main"/>
                </a:ext>
              </a:extLst>
            </a:blip>
            <a:srcRect l="-5546" r="-2857"/>
            <a:stretch/>
          </p:blipFill>
          <p:spPr>
            <a:xfrm rot="10800000">
              <a:off x="11431437" y="3493392"/>
              <a:ext cx="413030" cy="2616851"/>
            </a:xfrm>
            <a:prstGeom prst="rect">
              <a:avLst/>
            </a:prstGeom>
          </p:spPr>
        </p:pic>
      </p:grpSp>
      <p:sp>
        <p:nvSpPr>
          <p:cNvPr id="31" name="Slide Number Placeholder 9"/>
          <p:cNvSpPr>
            <a:spLocks noGrp="1"/>
          </p:cNvSpPr>
          <p:nvPr>
            <p:ph type="sldNum" sz="quarter" idx="15"/>
          </p:nvPr>
        </p:nvSpPr>
        <p:spPr>
          <a:xfrm>
            <a:off x="11092443" y="653280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spTree>
    <p:extLst>
      <p:ext uri="{BB962C8B-B14F-4D97-AF65-F5344CB8AC3E}">
        <p14:creationId xmlns:p14="http://schemas.microsoft.com/office/powerpoint/2010/main" val="40841060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Rail Centre">
    <p:spTree>
      <p:nvGrpSpPr>
        <p:cNvPr id="1" name=""/>
        <p:cNvGrpSpPr/>
        <p:nvPr/>
      </p:nvGrpSpPr>
      <p:grpSpPr>
        <a:xfrm>
          <a:off x="0" y="0"/>
          <a:ext cx="0" cy="0"/>
          <a:chOff x="0" y="0"/>
          <a:chExt cx="0" cy="0"/>
        </a:xfrm>
      </p:grpSpPr>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206680" y="0"/>
            <a:ext cx="1985319" cy="911499"/>
          </a:xfrm>
          <a:prstGeom prst="rect">
            <a:avLst/>
          </a:prstGeom>
        </p:spPr>
      </p:pic>
      <p:grpSp>
        <p:nvGrpSpPr>
          <p:cNvPr id="25" name="Group 24"/>
          <p:cNvGrpSpPr/>
          <p:nvPr userDrawn="1"/>
        </p:nvGrpSpPr>
        <p:grpSpPr>
          <a:xfrm>
            <a:off x="5882866" y="0"/>
            <a:ext cx="413030" cy="6862274"/>
            <a:chOff x="346345" y="0"/>
            <a:chExt cx="413030" cy="6862274"/>
          </a:xfrm>
        </p:grpSpPr>
        <p:pic>
          <p:nvPicPr>
            <p:cNvPr id="26" name="Picture 25"/>
            <p:cNvPicPr>
              <a:picLocks noChangeAspect="1"/>
            </p:cNvPicPr>
            <p:nvPr userDrawn="1"/>
          </p:nvPicPr>
          <p:blipFill rotWithShape="1">
            <a:blip r:embed="rId3" cstate="screen">
              <a:extLst>
                <a:ext uri="{28A0092B-C50C-407E-A947-70E740481C1C}">
                  <a14:useLocalDpi xmlns:a14="http://schemas.microsoft.com/office/drawing/2010/main"/>
                </a:ext>
              </a:extLst>
            </a:blip>
            <a:srcRect l="-5546" r="-2857"/>
            <a:stretch/>
          </p:blipFill>
          <p:spPr>
            <a:xfrm rot="10800000">
              <a:off x="346345" y="0"/>
              <a:ext cx="413030" cy="3527576"/>
            </a:xfrm>
            <a:prstGeom prst="rect">
              <a:avLst/>
            </a:prstGeom>
          </p:spPr>
        </p:pic>
        <p:pic>
          <p:nvPicPr>
            <p:cNvPr id="27" name="Picture 26"/>
            <p:cNvPicPr>
              <a:picLocks noChangeAspect="1"/>
            </p:cNvPicPr>
            <p:nvPr userDrawn="1"/>
          </p:nvPicPr>
          <p:blipFill rotWithShape="1">
            <a:blip r:embed="rId4" cstate="screen">
              <a:extLst>
                <a:ext uri="{28A0092B-C50C-407E-A947-70E740481C1C}">
                  <a14:useLocalDpi xmlns:a14="http://schemas.microsoft.com/office/drawing/2010/main"/>
                </a:ext>
              </a:extLst>
            </a:blip>
            <a:srcRect l="-5546" r="-2857"/>
            <a:stretch/>
          </p:blipFill>
          <p:spPr>
            <a:xfrm rot="10800000">
              <a:off x="346345" y="3493393"/>
              <a:ext cx="413030" cy="3368881"/>
            </a:xfrm>
            <a:prstGeom prst="rect">
              <a:avLst/>
            </a:prstGeom>
          </p:spPr>
        </p:pic>
      </p:grpSp>
      <p:sp>
        <p:nvSpPr>
          <p:cNvPr id="23" name="Slide Number Placeholder 9"/>
          <p:cNvSpPr>
            <a:spLocks noGrp="1"/>
          </p:cNvSpPr>
          <p:nvPr>
            <p:ph type="sldNum" sz="quarter" idx="15"/>
          </p:nvPr>
        </p:nvSpPr>
        <p:spPr>
          <a:xfrm>
            <a:off x="11092443" y="653280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spTree>
    <p:extLst>
      <p:ext uri="{BB962C8B-B14F-4D97-AF65-F5344CB8AC3E}">
        <p14:creationId xmlns:p14="http://schemas.microsoft.com/office/powerpoint/2010/main" val="3136088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Rail Below">
    <p:spTree>
      <p:nvGrpSpPr>
        <p:cNvPr id="1" name=""/>
        <p:cNvGrpSpPr/>
        <p:nvPr/>
      </p:nvGrpSpPr>
      <p:grpSpPr>
        <a:xfrm>
          <a:off x="0" y="0"/>
          <a:ext cx="0" cy="0"/>
          <a:chOff x="0" y="0"/>
          <a:chExt cx="0" cy="0"/>
        </a:xfrm>
      </p:grpSpPr>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206680" y="0"/>
            <a:ext cx="1985319" cy="911499"/>
          </a:xfrm>
          <a:prstGeom prst="rect">
            <a:avLst/>
          </a:prstGeom>
        </p:spPr>
      </p:pic>
      <p:grpSp>
        <p:nvGrpSpPr>
          <p:cNvPr id="2" name="Group 1"/>
          <p:cNvGrpSpPr/>
          <p:nvPr userDrawn="1"/>
        </p:nvGrpSpPr>
        <p:grpSpPr>
          <a:xfrm>
            <a:off x="9408" y="5731445"/>
            <a:ext cx="12182592" cy="415480"/>
            <a:chOff x="9408" y="5628893"/>
            <a:chExt cx="12182592" cy="415480"/>
          </a:xfrm>
        </p:grpSpPr>
        <p:pic>
          <p:nvPicPr>
            <p:cNvPr id="9" name="Picture 8"/>
            <p:cNvPicPr>
              <a:picLocks noChangeAspect="1"/>
            </p:cNvPicPr>
            <p:nvPr userDrawn="1"/>
          </p:nvPicPr>
          <p:blipFill rotWithShape="1">
            <a:blip r:embed="rId3" cstate="screen">
              <a:extLst>
                <a:ext uri="{28A0092B-C50C-407E-A947-70E740481C1C}">
                  <a14:useLocalDpi xmlns:a14="http://schemas.microsoft.com/office/drawing/2010/main"/>
                </a:ext>
              </a:extLst>
            </a:blip>
            <a:srcRect l="-5546" r="-2857"/>
            <a:stretch/>
          </p:blipFill>
          <p:spPr>
            <a:xfrm rot="5400000">
              <a:off x="1566681" y="4071620"/>
              <a:ext cx="413030" cy="3527576"/>
            </a:xfrm>
            <a:prstGeom prst="rect">
              <a:avLst/>
            </a:prstGeom>
          </p:spPr>
        </p:pic>
        <p:pic>
          <p:nvPicPr>
            <p:cNvPr id="11" name="Picture 10"/>
            <p:cNvPicPr>
              <a:picLocks noChangeAspect="1"/>
            </p:cNvPicPr>
            <p:nvPr userDrawn="1"/>
          </p:nvPicPr>
          <p:blipFill rotWithShape="1">
            <a:blip r:embed="rId3" cstate="screen">
              <a:extLst>
                <a:ext uri="{28A0092B-C50C-407E-A947-70E740481C1C}">
                  <a14:useLocalDpi xmlns:a14="http://schemas.microsoft.com/office/drawing/2010/main"/>
                </a:ext>
              </a:extLst>
            </a:blip>
            <a:srcRect l="-5546" r="-2857"/>
            <a:stretch/>
          </p:blipFill>
          <p:spPr>
            <a:xfrm rot="5400000">
              <a:off x="5060073" y="4071620"/>
              <a:ext cx="413030" cy="3527576"/>
            </a:xfrm>
            <a:prstGeom prst="rect">
              <a:avLst/>
            </a:prstGeom>
          </p:spPr>
        </p:pic>
        <p:pic>
          <p:nvPicPr>
            <p:cNvPr id="16" name="Picture 15"/>
            <p:cNvPicPr>
              <a:picLocks noChangeAspect="1"/>
            </p:cNvPicPr>
            <p:nvPr userDrawn="1"/>
          </p:nvPicPr>
          <p:blipFill rotWithShape="1">
            <a:blip r:embed="rId3" cstate="screen">
              <a:extLst>
                <a:ext uri="{28A0092B-C50C-407E-A947-70E740481C1C}">
                  <a14:useLocalDpi xmlns:a14="http://schemas.microsoft.com/office/drawing/2010/main"/>
                </a:ext>
              </a:extLst>
            </a:blip>
            <a:srcRect l="-5546" r="-2857"/>
            <a:stretch/>
          </p:blipFill>
          <p:spPr>
            <a:xfrm rot="5400000">
              <a:off x="8549745" y="4074070"/>
              <a:ext cx="413030" cy="3527576"/>
            </a:xfrm>
            <a:prstGeom prst="rect">
              <a:avLst/>
            </a:prstGeom>
          </p:spPr>
        </p:pic>
        <p:pic>
          <p:nvPicPr>
            <p:cNvPr id="17" name="Picture 16"/>
            <p:cNvPicPr>
              <a:picLocks noChangeAspect="1"/>
            </p:cNvPicPr>
            <p:nvPr userDrawn="1"/>
          </p:nvPicPr>
          <p:blipFill rotWithShape="1">
            <a:blip r:embed="rId4" cstate="screen">
              <a:extLst>
                <a:ext uri="{28A0092B-C50C-407E-A947-70E740481C1C}">
                  <a14:useLocalDpi xmlns:a14="http://schemas.microsoft.com/office/drawing/2010/main"/>
                </a:ext>
              </a:extLst>
            </a:blip>
            <a:srcRect l="-5547" r="-3336"/>
            <a:stretch/>
          </p:blipFill>
          <p:spPr>
            <a:xfrm rot="5400000">
              <a:off x="11131178" y="4982927"/>
              <a:ext cx="414856" cy="1706788"/>
            </a:xfrm>
            <a:prstGeom prst="rect">
              <a:avLst/>
            </a:prstGeom>
          </p:spPr>
        </p:pic>
      </p:grpSp>
      <p:sp>
        <p:nvSpPr>
          <p:cNvPr id="15" name="Slide Number Placeholder 9"/>
          <p:cNvSpPr>
            <a:spLocks noGrp="1"/>
          </p:cNvSpPr>
          <p:nvPr>
            <p:ph type="sldNum" sz="quarter" idx="15"/>
          </p:nvPr>
        </p:nvSpPr>
        <p:spPr>
          <a:xfrm>
            <a:off x="11092443" y="653280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spTree>
    <p:extLst>
      <p:ext uri="{BB962C8B-B14F-4D97-AF65-F5344CB8AC3E}">
        <p14:creationId xmlns:p14="http://schemas.microsoft.com/office/powerpoint/2010/main" val="662690994"/>
      </p:ext>
    </p:extLst>
  </p:cSld>
  <p:clrMapOvr>
    <a:masterClrMapping/>
  </p:clrMapOvr>
  <p:extLst>
    <p:ext uri="{DCECCB84-F9BA-43D5-87BE-67443E8EF086}">
      <p15:sldGuideLst xmlns:p15="http://schemas.microsoft.com/office/powerpoint/2012/main">
        <p15:guide id="1" orient="horz" pos="346"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Rail Below 2">
    <p:spTree>
      <p:nvGrpSpPr>
        <p:cNvPr id="1" name=""/>
        <p:cNvGrpSpPr/>
        <p:nvPr/>
      </p:nvGrpSpPr>
      <p:grpSpPr>
        <a:xfrm>
          <a:off x="0" y="0"/>
          <a:ext cx="0" cy="0"/>
          <a:chOff x="0" y="0"/>
          <a:chExt cx="0" cy="0"/>
        </a:xfrm>
      </p:grpSpPr>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206680" y="0"/>
            <a:ext cx="1985319" cy="911499"/>
          </a:xfrm>
          <a:prstGeom prst="rect">
            <a:avLst/>
          </a:prstGeom>
        </p:spPr>
      </p:pic>
      <p:grpSp>
        <p:nvGrpSpPr>
          <p:cNvPr id="2" name="Group 1"/>
          <p:cNvGrpSpPr/>
          <p:nvPr userDrawn="1"/>
        </p:nvGrpSpPr>
        <p:grpSpPr>
          <a:xfrm>
            <a:off x="9408" y="4279047"/>
            <a:ext cx="12182592" cy="415480"/>
            <a:chOff x="9408" y="5628893"/>
            <a:chExt cx="12182592" cy="415480"/>
          </a:xfrm>
        </p:grpSpPr>
        <p:pic>
          <p:nvPicPr>
            <p:cNvPr id="9" name="Picture 8"/>
            <p:cNvPicPr>
              <a:picLocks noChangeAspect="1"/>
            </p:cNvPicPr>
            <p:nvPr userDrawn="1"/>
          </p:nvPicPr>
          <p:blipFill rotWithShape="1">
            <a:blip r:embed="rId3" cstate="screen">
              <a:extLst>
                <a:ext uri="{28A0092B-C50C-407E-A947-70E740481C1C}">
                  <a14:useLocalDpi xmlns:a14="http://schemas.microsoft.com/office/drawing/2010/main"/>
                </a:ext>
              </a:extLst>
            </a:blip>
            <a:srcRect l="-5546" r="-2857"/>
            <a:stretch/>
          </p:blipFill>
          <p:spPr>
            <a:xfrm rot="5400000">
              <a:off x="1566681" y="4071620"/>
              <a:ext cx="413030" cy="3527576"/>
            </a:xfrm>
            <a:prstGeom prst="rect">
              <a:avLst/>
            </a:prstGeom>
          </p:spPr>
        </p:pic>
        <p:pic>
          <p:nvPicPr>
            <p:cNvPr id="11" name="Picture 10"/>
            <p:cNvPicPr>
              <a:picLocks noChangeAspect="1"/>
            </p:cNvPicPr>
            <p:nvPr userDrawn="1"/>
          </p:nvPicPr>
          <p:blipFill rotWithShape="1">
            <a:blip r:embed="rId3" cstate="screen">
              <a:extLst>
                <a:ext uri="{28A0092B-C50C-407E-A947-70E740481C1C}">
                  <a14:useLocalDpi xmlns:a14="http://schemas.microsoft.com/office/drawing/2010/main"/>
                </a:ext>
              </a:extLst>
            </a:blip>
            <a:srcRect l="-5546" r="-2857"/>
            <a:stretch/>
          </p:blipFill>
          <p:spPr>
            <a:xfrm rot="5400000">
              <a:off x="5060073" y="4071620"/>
              <a:ext cx="413030" cy="3527576"/>
            </a:xfrm>
            <a:prstGeom prst="rect">
              <a:avLst/>
            </a:prstGeom>
          </p:spPr>
        </p:pic>
        <p:pic>
          <p:nvPicPr>
            <p:cNvPr id="16" name="Picture 15"/>
            <p:cNvPicPr>
              <a:picLocks noChangeAspect="1"/>
            </p:cNvPicPr>
            <p:nvPr userDrawn="1"/>
          </p:nvPicPr>
          <p:blipFill rotWithShape="1">
            <a:blip r:embed="rId3" cstate="screen">
              <a:extLst>
                <a:ext uri="{28A0092B-C50C-407E-A947-70E740481C1C}">
                  <a14:useLocalDpi xmlns:a14="http://schemas.microsoft.com/office/drawing/2010/main"/>
                </a:ext>
              </a:extLst>
            </a:blip>
            <a:srcRect l="-5546" r="-2857"/>
            <a:stretch/>
          </p:blipFill>
          <p:spPr>
            <a:xfrm rot="5400000">
              <a:off x="8549745" y="4074070"/>
              <a:ext cx="413030" cy="3527576"/>
            </a:xfrm>
            <a:prstGeom prst="rect">
              <a:avLst/>
            </a:prstGeom>
          </p:spPr>
        </p:pic>
        <p:pic>
          <p:nvPicPr>
            <p:cNvPr id="17" name="Picture 16"/>
            <p:cNvPicPr>
              <a:picLocks noChangeAspect="1"/>
            </p:cNvPicPr>
            <p:nvPr userDrawn="1"/>
          </p:nvPicPr>
          <p:blipFill rotWithShape="1">
            <a:blip r:embed="rId4" cstate="screen">
              <a:extLst>
                <a:ext uri="{28A0092B-C50C-407E-A947-70E740481C1C}">
                  <a14:useLocalDpi xmlns:a14="http://schemas.microsoft.com/office/drawing/2010/main"/>
                </a:ext>
              </a:extLst>
            </a:blip>
            <a:srcRect l="-5547" r="-3336"/>
            <a:stretch/>
          </p:blipFill>
          <p:spPr>
            <a:xfrm rot="5400000">
              <a:off x="11131178" y="4982927"/>
              <a:ext cx="414856" cy="1706788"/>
            </a:xfrm>
            <a:prstGeom prst="rect">
              <a:avLst/>
            </a:prstGeom>
          </p:spPr>
        </p:pic>
      </p:grpSp>
      <p:sp>
        <p:nvSpPr>
          <p:cNvPr id="12" name="Slide Number Placeholder 9"/>
          <p:cNvSpPr>
            <a:spLocks noGrp="1"/>
          </p:cNvSpPr>
          <p:nvPr>
            <p:ph type="sldNum" sz="quarter" idx="15"/>
          </p:nvPr>
        </p:nvSpPr>
        <p:spPr>
          <a:xfrm>
            <a:off x="11092443" y="653280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spTree>
    <p:extLst>
      <p:ext uri="{BB962C8B-B14F-4D97-AF65-F5344CB8AC3E}">
        <p14:creationId xmlns:p14="http://schemas.microsoft.com/office/powerpoint/2010/main" val="1709646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userDrawn="1">
  <p:cSld name="1_Title and Text">
    <p:spTree>
      <p:nvGrpSpPr>
        <p:cNvPr id="1" name=""/>
        <p:cNvGrpSpPr/>
        <p:nvPr/>
      </p:nvGrpSpPr>
      <p:grpSpPr>
        <a:xfrm>
          <a:off x="0" y="0"/>
          <a:ext cx="0" cy="0"/>
          <a:chOff x="0" y="0"/>
          <a:chExt cx="0" cy="0"/>
        </a:xfrm>
      </p:grpSpPr>
      <p:sp>
        <p:nvSpPr>
          <p:cNvPr id="2" name="Title 1"/>
          <p:cNvSpPr>
            <a:spLocks noGrp="1"/>
          </p:cNvSpPr>
          <p:nvPr>
            <p:ph type="title"/>
          </p:nvPr>
        </p:nvSpPr>
        <p:spPr>
          <a:xfrm>
            <a:off x="970116" y="365863"/>
            <a:ext cx="10800776" cy="831500"/>
          </a:xfrm>
          <a:prstGeom prst="rect">
            <a:avLst/>
          </a:prstGeom>
        </p:spPr>
        <p:txBody>
          <a:bodyPr lIns="0" rIns="0"/>
          <a:lstStyle>
            <a:lvl1pPr algn="l">
              <a:defRPr sz="3200" b="1" baseline="0">
                <a:solidFill>
                  <a:srgbClr val="8DC055"/>
                </a:solidFill>
                <a:latin typeface="Network Rail Sans" charset="0"/>
                <a:ea typeface="Network Rail Sans" charset="0"/>
                <a:cs typeface="Network Rail Sans" charset="0"/>
              </a:defRPr>
            </a:lvl1pPr>
          </a:lstStyle>
          <a:p>
            <a:r>
              <a:rPr lang="en-US"/>
              <a:t>Click to edit Master title style</a:t>
            </a:r>
          </a:p>
        </p:txBody>
      </p:sp>
      <p:sp>
        <p:nvSpPr>
          <p:cNvPr id="4" name="Text Placeholder 3"/>
          <p:cNvSpPr>
            <a:spLocks noGrp="1"/>
          </p:cNvSpPr>
          <p:nvPr>
            <p:ph type="body" sz="quarter" idx="10"/>
          </p:nvPr>
        </p:nvSpPr>
        <p:spPr>
          <a:xfrm>
            <a:off x="971477" y="1441045"/>
            <a:ext cx="10799411" cy="4486967"/>
          </a:xfrm>
          <a:prstGeom prst="rect">
            <a:avLst/>
          </a:prstGeom>
        </p:spPr>
        <p:txBody>
          <a:bodyPr lIns="0" rIns="0"/>
          <a:lstStyle>
            <a:lvl1pPr marL="0" indent="0">
              <a:buClr>
                <a:schemeClr val="bg2"/>
              </a:buClr>
              <a:buNone/>
              <a:defRPr sz="2800">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buClr>
                <a:schemeClr val="bg2"/>
              </a:buClr>
              <a:buNone/>
              <a:defRPr sz="2400">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buClr>
                <a:schemeClr val="bg2"/>
              </a:buClr>
              <a:buNone/>
              <a:defRPr sz="2000">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buClr>
                <a:schemeClr val="bg2"/>
              </a:buClr>
              <a:buNone/>
              <a:defRPr sz="1800">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buClr>
                <a:schemeClr val="bg2"/>
              </a:buClr>
              <a:buNone/>
              <a:defRPr sz="1800">
                <a:latin typeface="Network Rail Sans" panose="02000000040000020004" pitchFamily="2" charset="0"/>
                <a:ea typeface="Network Rail Sans" panose="02000000040000020004" pitchFamily="2" charset="0"/>
                <a:cs typeface="Network Rail Sans" panose="02000000040000020004"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Box 11">
            <a:extLst>
              <a:ext uri="{FF2B5EF4-FFF2-40B4-BE49-F238E27FC236}">
                <a16:creationId xmlns:a16="http://schemas.microsoft.com/office/drawing/2014/main" id="{E951385A-697D-4D36-A427-870F4F0695A6}"/>
              </a:ext>
            </a:extLst>
          </p:cNvPr>
          <p:cNvSpPr txBox="1"/>
          <p:nvPr userDrawn="1"/>
        </p:nvSpPr>
        <p:spPr>
          <a:xfrm>
            <a:off x="10712566" y="6410309"/>
            <a:ext cx="1479447" cy="169277"/>
          </a:xfrm>
          <a:prstGeom prst="rect">
            <a:avLst/>
          </a:prstGeom>
          <a:noFill/>
        </p:spPr>
        <p:txBody>
          <a:bodyPr wrap="square" lIns="0" tIns="0" rIns="0" bIns="0" rtlCol="0">
            <a:spAutoFit/>
          </a:bodyPr>
          <a:lstStyle/>
          <a:p>
            <a:pPr algn="ctr"/>
            <a:r>
              <a:rPr lang="en-US" sz="1100" b="1" dirty="0">
                <a:latin typeface="Network Rail Sans" charset="0"/>
                <a:ea typeface="Network Rail Sans" charset="0"/>
                <a:cs typeface="Network Rail Sans" charset="0"/>
              </a:rPr>
              <a:t>Page </a:t>
            </a:r>
            <a:fld id="{D6E52CD9-265F-0944-8D35-37F9AE352F10}" type="slidenum">
              <a:rPr lang="en-US" sz="1100" b="1" smtClean="0">
                <a:latin typeface="Network Rail Sans" charset="0"/>
                <a:ea typeface="Network Rail Sans" charset="0"/>
                <a:cs typeface="Network Rail Sans" charset="0"/>
              </a:rPr>
              <a:pPr algn="ctr"/>
              <a:t>‹#›</a:t>
            </a:fld>
            <a:endParaRPr lang="en-US" sz="1100" b="1" dirty="0">
              <a:latin typeface="Network Rail Sans" charset="0"/>
              <a:ea typeface="Network Rail Sans" charset="0"/>
              <a:cs typeface="Network Rail Sans" charset="0"/>
            </a:endParaRPr>
          </a:p>
        </p:txBody>
      </p:sp>
      <p:sp>
        <p:nvSpPr>
          <p:cNvPr id="13" name="Rectangle 12">
            <a:extLst>
              <a:ext uri="{FF2B5EF4-FFF2-40B4-BE49-F238E27FC236}">
                <a16:creationId xmlns:a16="http://schemas.microsoft.com/office/drawing/2014/main" id="{8DEF24D4-6467-4BF3-B9E2-D39492541358}"/>
              </a:ext>
            </a:extLst>
          </p:cNvPr>
          <p:cNvSpPr/>
          <p:nvPr userDrawn="1"/>
        </p:nvSpPr>
        <p:spPr>
          <a:xfrm>
            <a:off x="-6332" y="0"/>
            <a:ext cx="779357" cy="6858000"/>
          </a:xfrm>
          <a:prstGeom prst="rect">
            <a:avLst/>
          </a:prstGeom>
          <a:solidFill>
            <a:srgbClr val="7DC356"/>
          </a:solidFill>
          <a:ln>
            <a:solidFill>
              <a:srgbClr val="7DC35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dirty="0"/>
          </a:p>
        </p:txBody>
      </p:sp>
      <p:pic>
        <p:nvPicPr>
          <p:cNvPr id="7" name="Picture 6" descr="A picture containing logo&#10;&#10;Description automatically generated">
            <a:extLst>
              <a:ext uri="{FF2B5EF4-FFF2-40B4-BE49-F238E27FC236}">
                <a16:creationId xmlns:a16="http://schemas.microsoft.com/office/drawing/2014/main" id="{66D89075-9ECA-41BF-9265-F3765D66AA7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3302" y="6056955"/>
            <a:ext cx="700088" cy="706707"/>
          </a:xfrm>
          <a:prstGeom prst="flowChartConnector">
            <a:avLst/>
          </a:prstGeom>
        </p:spPr>
      </p:pic>
      <p:pic>
        <p:nvPicPr>
          <p:cNvPr id="11" name="Picture 10" descr="Logo&#10;&#10;Description automatically generated">
            <a:extLst>
              <a:ext uri="{FF2B5EF4-FFF2-40B4-BE49-F238E27FC236}">
                <a16:creationId xmlns:a16="http://schemas.microsoft.com/office/drawing/2014/main" id="{1FACAC13-4F24-40BD-B4D7-8779F42C704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994899" y="104017"/>
            <a:ext cx="2040987" cy="767545"/>
          </a:xfrm>
          <a:prstGeom prst="rect">
            <a:avLst/>
          </a:prstGeom>
        </p:spPr>
      </p:pic>
    </p:spTree>
    <p:extLst>
      <p:ext uri="{BB962C8B-B14F-4D97-AF65-F5344CB8AC3E}">
        <p14:creationId xmlns:p14="http://schemas.microsoft.com/office/powerpoint/2010/main" val="4259529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userDrawn="1">
  <p:cSld name="Back Cover_Opt1">
    <p:spTree>
      <p:nvGrpSpPr>
        <p:cNvPr id="1" name=""/>
        <p:cNvGrpSpPr/>
        <p:nvPr/>
      </p:nvGrpSpPr>
      <p:grpSpPr>
        <a:xfrm>
          <a:off x="0" y="0"/>
          <a:ext cx="0" cy="0"/>
          <a:chOff x="0" y="0"/>
          <a:chExt cx="0" cy="0"/>
        </a:xfrm>
      </p:grpSpPr>
      <p:sp>
        <p:nvSpPr>
          <p:cNvPr id="154" name="Rectangle 153">
            <a:extLst>
              <a:ext uri="{FF2B5EF4-FFF2-40B4-BE49-F238E27FC236}">
                <a16:creationId xmlns:a16="http://schemas.microsoft.com/office/drawing/2014/main" id="{74A6032A-1E8B-4F16-9956-FEBCE25D9AA2}"/>
              </a:ext>
            </a:extLst>
          </p:cNvPr>
          <p:cNvSpPr/>
          <p:nvPr userDrawn="1"/>
        </p:nvSpPr>
        <p:spPr>
          <a:xfrm>
            <a:off x="206429" y="371474"/>
            <a:ext cx="11779143" cy="6331251"/>
          </a:xfrm>
          <a:prstGeom prst="rect">
            <a:avLst/>
          </a:prstGeom>
          <a:solidFill>
            <a:srgbClr val="7DC3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itle 1">
            <a:extLst>
              <a:ext uri="{FF2B5EF4-FFF2-40B4-BE49-F238E27FC236}">
                <a16:creationId xmlns:a16="http://schemas.microsoft.com/office/drawing/2014/main" id="{2CA8DC52-5927-4967-8721-F632D40EBB71}"/>
              </a:ext>
            </a:extLst>
          </p:cNvPr>
          <p:cNvSpPr>
            <a:spLocks noGrp="1"/>
          </p:cNvSpPr>
          <p:nvPr>
            <p:ph type="title" hasCustomPrompt="1"/>
          </p:nvPr>
        </p:nvSpPr>
        <p:spPr>
          <a:xfrm>
            <a:off x="754486" y="2121703"/>
            <a:ext cx="10681631" cy="2138067"/>
          </a:xfrm>
          <a:prstGeom prst="rect">
            <a:avLst/>
          </a:prstGeom>
        </p:spPr>
        <p:txBody>
          <a:bodyPr lIns="0" rIns="0"/>
          <a:lstStyle>
            <a:lvl1pPr algn="l">
              <a:defRPr sz="4800" b="1">
                <a:solidFill>
                  <a:schemeClr val="bg1"/>
                </a:solidFill>
                <a:latin typeface="Network Rail Sans" charset="0"/>
                <a:ea typeface="Network Rail Sans" charset="0"/>
                <a:cs typeface="Network Rail Sans" charset="0"/>
              </a:defRPr>
            </a:lvl1pPr>
          </a:lstStyle>
          <a:p>
            <a:r>
              <a:rPr lang="en-GB"/>
              <a:t>Click to edit main heading text</a:t>
            </a:r>
            <a:endParaRPr lang="en-US"/>
          </a:p>
        </p:txBody>
      </p:sp>
      <p:sp>
        <p:nvSpPr>
          <p:cNvPr id="16" name="Text Placeholder 3">
            <a:extLst>
              <a:ext uri="{FF2B5EF4-FFF2-40B4-BE49-F238E27FC236}">
                <a16:creationId xmlns:a16="http://schemas.microsoft.com/office/drawing/2014/main" id="{1318CA4E-D1D5-4C52-AD16-6FFAC43C20A4}"/>
              </a:ext>
            </a:extLst>
          </p:cNvPr>
          <p:cNvSpPr>
            <a:spLocks noGrp="1"/>
          </p:cNvSpPr>
          <p:nvPr>
            <p:ph type="body" sz="quarter" idx="10" hasCustomPrompt="1"/>
          </p:nvPr>
        </p:nvSpPr>
        <p:spPr>
          <a:xfrm>
            <a:off x="755903" y="3542812"/>
            <a:ext cx="10681631" cy="2138067"/>
          </a:xfrm>
          <a:prstGeom prst="rect">
            <a:avLst/>
          </a:prstGeom>
        </p:spPr>
        <p:txBody>
          <a:bodyPr lIns="0" rIns="0"/>
          <a:lstStyle>
            <a:lvl1pPr marL="0" indent="0">
              <a:buNone/>
              <a:defRPr sz="2800">
                <a:latin typeface="Network Rail Sans" charset="0"/>
                <a:ea typeface="Network Rail Sans" charset="0"/>
                <a:cs typeface="Network Rail Sans" charset="0"/>
              </a:defRPr>
            </a:lvl1pPr>
            <a:lvl2pPr>
              <a:defRPr sz="2400">
                <a:latin typeface="Network Rail Sans" charset="0"/>
                <a:ea typeface="Network Rail Sans" charset="0"/>
                <a:cs typeface="Network Rail Sans" charset="0"/>
              </a:defRPr>
            </a:lvl2pPr>
            <a:lvl3pPr>
              <a:defRPr sz="2400">
                <a:latin typeface="Network Rail Sans" charset="0"/>
                <a:ea typeface="Network Rail Sans" charset="0"/>
                <a:cs typeface="Network Rail Sans" charset="0"/>
              </a:defRPr>
            </a:lvl3pPr>
            <a:lvl4pPr>
              <a:defRPr sz="1800">
                <a:latin typeface="Network Rail Sans" charset="0"/>
                <a:ea typeface="Network Rail Sans" charset="0"/>
                <a:cs typeface="Network Rail Sans" charset="0"/>
              </a:defRPr>
            </a:lvl4pPr>
            <a:lvl5pPr>
              <a:defRPr sz="1800">
                <a:latin typeface="Network Rail Sans" charset="0"/>
                <a:ea typeface="Network Rail Sans" charset="0"/>
                <a:cs typeface="Network Rail Sans" charset="0"/>
              </a:defRPr>
            </a:lvl5pPr>
          </a:lstStyle>
          <a:p>
            <a:pPr lvl="0"/>
            <a:r>
              <a:rPr lang="en-US"/>
              <a:t>Click to edit sub heading text</a:t>
            </a:r>
          </a:p>
        </p:txBody>
      </p:sp>
      <p:pic>
        <p:nvPicPr>
          <p:cNvPr id="155" name="Picture 154" descr="A picture containing icon&#10;&#10;Description automatically generated">
            <a:extLst>
              <a:ext uri="{FF2B5EF4-FFF2-40B4-BE49-F238E27FC236}">
                <a16:creationId xmlns:a16="http://schemas.microsoft.com/office/drawing/2014/main" id="{2718516B-2BD4-45A1-8ABA-F91F54608AF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878071" y="104017"/>
            <a:ext cx="2157816" cy="819558"/>
          </a:xfrm>
          <a:prstGeom prst="rect">
            <a:avLst/>
          </a:prstGeom>
        </p:spPr>
      </p:pic>
      <p:sp>
        <p:nvSpPr>
          <p:cNvPr id="156" name="TextBox 155">
            <a:extLst>
              <a:ext uri="{FF2B5EF4-FFF2-40B4-BE49-F238E27FC236}">
                <a16:creationId xmlns:a16="http://schemas.microsoft.com/office/drawing/2014/main" id="{9AFC5CED-630B-4223-A97C-FA917273DC21}"/>
              </a:ext>
            </a:extLst>
          </p:cNvPr>
          <p:cNvSpPr txBox="1"/>
          <p:nvPr userDrawn="1"/>
        </p:nvSpPr>
        <p:spPr>
          <a:xfrm>
            <a:off x="5481153" y="5981782"/>
            <a:ext cx="6135949" cy="276999"/>
          </a:xfrm>
          <a:prstGeom prst="rect">
            <a:avLst/>
          </a:prstGeom>
          <a:noFill/>
        </p:spPr>
        <p:txBody>
          <a:bodyPr wrap="square" rtlCol="0">
            <a:spAutoFit/>
          </a:bodyPr>
          <a:lstStyle/>
          <a:p>
            <a:pPr algn="r"/>
            <a:r>
              <a:rPr lang="en-GB" sz="1200" dirty="0">
                <a:solidFill>
                  <a:schemeClr val="bg1"/>
                </a:solidFill>
                <a:latin typeface="Network Rail Sans" panose="02000000040000020004" pitchFamily="50" charset="0"/>
              </a:rPr>
              <a:t>Providing technical leadership</a:t>
            </a:r>
          </a:p>
        </p:txBody>
      </p:sp>
      <p:pic>
        <p:nvPicPr>
          <p:cNvPr id="157" name="Picture 156" descr="A picture containing logo&#10;&#10;Description automatically generated">
            <a:extLst>
              <a:ext uri="{FF2B5EF4-FFF2-40B4-BE49-F238E27FC236}">
                <a16:creationId xmlns:a16="http://schemas.microsoft.com/office/drawing/2014/main" id="{C3A4FA49-F7B3-4766-B50C-5C86029A79B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29278" y="5810424"/>
            <a:ext cx="1787362" cy="830949"/>
          </a:xfrm>
          <a:prstGeom prst="rect">
            <a:avLst/>
          </a:prstGeom>
        </p:spPr>
      </p:pic>
      <p:pic>
        <p:nvPicPr>
          <p:cNvPr id="158" name="Picture 157">
            <a:extLst>
              <a:ext uri="{FF2B5EF4-FFF2-40B4-BE49-F238E27FC236}">
                <a16:creationId xmlns:a16="http://schemas.microsoft.com/office/drawing/2014/main" id="{CFC101FE-4BCD-4364-B76A-C4687768416F}"/>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2539374" y="5949192"/>
            <a:ext cx="5146617" cy="480707"/>
          </a:xfrm>
          <a:prstGeom prst="rect">
            <a:avLst/>
          </a:prstGeom>
        </p:spPr>
      </p:pic>
    </p:spTree>
    <p:extLst>
      <p:ext uri="{BB962C8B-B14F-4D97-AF65-F5344CB8AC3E}">
        <p14:creationId xmlns:p14="http://schemas.microsoft.com/office/powerpoint/2010/main" val="25747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Back Cover_Opt2">
    <p:spTree>
      <p:nvGrpSpPr>
        <p:cNvPr id="1" name=""/>
        <p:cNvGrpSpPr/>
        <p:nvPr/>
      </p:nvGrpSpPr>
      <p:grpSpPr>
        <a:xfrm>
          <a:off x="0" y="0"/>
          <a:ext cx="0" cy="0"/>
          <a:chOff x="0" y="0"/>
          <a:chExt cx="0" cy="0"/>
        </a:xfrm>
      </p:grpSpPr>
      <p:sp>
        <p:nvSpPr>
          <p:cNvPr id="157" name="Rectangle 156">
            <a:extLst>
              <a:ext uri="{FF2B5EF4-FFF2-40B4-BE49-F238E27FC236}">
                <a16:creationId xmlns:a16="http://schemas.microsoft.com/office/drawing/2014/main" id="{06CFC0B2-D7AB-4D37-9841-9F023D1DF97D}"/>
              </a:ext>
            </a:extLst>
          </p:cNvPr>
          <p:cNvSpPr/>
          <p:nvPr userDrawn="1"/>
        </p:nvSpPr>
        <p:spPr>
          <a:xfrm>
            <a:off x="206429" y="371474"/>
            <a:ext cx="11779143" cy="6331251"/>
          </a:xfrm>
          <a:prstGeom prst="rect">
            <a:avLst/>
          </a:prstGeom>
          <a:solidFill>
            <a:srgbClr val="7DC3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9" name="Picture 158" descr="A picture containing icon&#10;&#10;Description automatically generated">
            <a:extLst>
              <a:ext uri="{FF2B5EF4-FFF2-40B4-BE49-F238E27FC236}">
                <a16:creationId xmlns:a16="http://schemas.microsoft.com/office/drawing/2014/main" id="{CC951F37-0863-4AEF-B07B-CFA1FD8F92E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878071" y="104017"/>
            <a:ext cx="2157816" cy="819558"/>
          </a:xfrm>
          <a:prstGeom prst="rect">
            <a:avLst/>
          </a:prstGeom>
        </p:spPr>
      </p:pic>
      <p:sp>
        <p:nvSpPr>
          <p:cNvPr id="160" name="TextBox 159">
            <a:extLst>
              <a:ext uri="{FF2B5EF4-FFF2-40B4-BE49-F238E27FC236}">
                <a16:creationId xmlns:a16="http://schemas.microsoft.com/office/drawing/2014/main" id="{128F7FA1-AA1D-446A-88F6-1E0CDF115B1B}"/>
              </a:ext>
            </a:extLst>
          </p:cNvPr>
          <p:cNvSpPr txBox="1"/>
          <p:nvPr userDrawn="1"/>
        </p:nvSpPr>
        <p:spPr>
          <a:xfrm>
            <a:off x="5481153" y="5981782"/>
            <a:ext cx="6135949" cy="276999"/>
          </a:xfrm>
          <a:prstGeom prst="rect">
            <a:avLst/>
          </a:prstGeom>
          <a:noFill/>
        </p:spPr>
        <p:txBody>
          <a:bodyPr wrap="square" rtlCol="0">
            <a:spAutoFit/>
          </a:bodyPr>
          <a:lstStyle/>
          <a:p>
            <a:pPr algn="r"/>
            <a:r>
              <a:rPr lang="en-GB" sz="1200" dirty="0">
                <a:solidFill>
                  <a:schemeClr val="bg1"/>
                </a:solidFill>
                <a:latin typeface="Network Rail Sans" panose="02000000040000020004" pitchFamily="50" charset="0"/>
              </a:rPr>
              <a:t>Providing technical leadership</a:t>
            </a:r>
          </a:p>
        </p:txBody>
      </p:sp>
      <p:pic>
        <p:nvPicPr>
          <p:cNvPr id="161" name="Picture 160" descr="A picture containing logo&#10;&#10;Description automatically generated">
            <a:extLst>
              <a:ext uri="{FF2B5EF4-FFF2-40B4-BE49-F238E27FC236}">
                <a16:creationId xmlns:a16="http://schemas.microsoft.com/office/drawing/2014/main" id="{DA39E52D-A7E4-4D95-9464-E44AA732344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29278" y="5810424"/>
            <a:ext cx="1787362" cy="830949"/>
          </a:xfrm>
          <a:prstGeom prst="rect">
            <a:avLst/>
          </a:prstGeom>
        </p:spPr>
      </p:pic>
      <p:pic>
        <p:nvPicPr>
          <p:cNvPr id="162" name="Picture 161">
            <a:extLst>
              <a:ext uri="{FF2B5EF4-FFF2-40B4-BE49-F238E27FC236}">
                <a16:creationId xmlns:a16="http://schemas.microsoft.com/office/drawing/2014/main" id="{EFADBF73-1897-48D5-9AD0-F29832E30548}"/>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2539374" y="5949192"/>
            <a:ext cx="5146617" cy="480707"/>
          </a:xfrm>
          <a:prstGeom prst="rect">
            <a:avLst/>
          </a:prstGeom>
        </p:spPr>
      </p:pic>
      <p:sp>
        <p:nvSpPr>
          <p:cNvPr id="2" name="Flowchart: Connector 1">
            <a:extLst>
              <a:ext uri="{FF2B5EF4-FFF2-40B4-BE49-F238E27FC236}">
                <a16:creationId xmlns:a16="http://schemas.microsoft.com/office/drawing/2014/main" id="{B9219215-9993-47ED-84DB-8B1A960379C1}"/>
              </a:ext>
            </a:extLst>
          </p:cNvPr>
          <p:cNvSpPr/>
          <p:nvPr userDrawn="1"/>
        </p:nvSpPr>
        <p:spPr>
          <a:xfrm>
            <a:off x="4959350" y="2316028"/>
            <a:ext cx="2273300" cy="2273300"/>
          </a:xfrm>
          <a:prstGeom prst="flowChartConnector">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Picture 3" descr="A picture containing icon&#10;&#10;Description automatically generated">
            <a:extLst>
              <a:ext uri="{FF2B5EF4-FFF2-40B4-BE49-F238E27FC236}">
                <a16:creationId xmlns:a16="http://schemas.microsoft.com/office/drawing/2014/main" id="{B9601201-4AD5-40BC-A529-2A1F389EB5AB}"/>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5306914" y="2565043"/>
            <a:ext cx="1412973" cy="1595420"/>
          </a:xfrm>
          <a:prstGeom prst="rect">
            <a:avLst/>
          </a:prstGeom>
        </p:spPr>
      </p:pic>
    </p:spTree>
    <p:extLst>
      <p:ext uri="{BB962C8B-B14F-4D97-AF65-F5344CB8AC3E}">
        <p14:creationId xmlns:p14="http://schemas.microsoft.com/office/powerpoint/2010/main" val="788514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4028B7B-11F0-4B21-9921-6AC4570BEF2C}"/>
              </a:ext>
            </a:extLst>
          </p:cNvPr>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0206680" y="0"/>
            <a:ext cx="1985319" cy="911499"/>
          </a:xfrm>
          <a:prstGeom prst="rect">
            <a:avLst/>
          </a:prstGeom>
        </p:spPr>
      </p:pic>
      <p:sp>
        <p:nvSpPr>
          <p:cNvPr id="9" name="Slide Number Placeholder 9">
            <a:extLst>
              <a:ext uri="{FF2B5EF4-FFF2-40B4-BE49-F238E27FC236}">
                <a16:creationId xmlns:a16="http://schemas.microsoft.com/office/drawing/2014/main" id="{87B6480D-97D3-4468-A736-594677F85D89}"/>
              </a:ext>
            </a:extLst>
          </p:cNvPr>
          <p:cNvSpPr>
            <a:spLocks noGrp="1"/>
          </p:cNvSpPr>
          <p:nvPr>
            <p:ph type="sldNum" sz="quarter" idx="4"/>
          </p:nvPr>
        </p:nvSpPr>
        <p:spPr>
          <a:xfrm>
            <a:off x="11092443" y="6532802"/>
            <a:ext cx="850268" cy="184192"/>
          </a:xfrm>
          <a:prstGeom prst="rect">
            <a:avLst/>
          </a:prstGeom>
        </p:spPr>
        <p:txBody>
          <a:bodyPr anchor="ctr" anchorCtr="0"/>
          <a:lstStyle>
            <a:lvl1pPr algn="r">
              <a:defRPr sz="1200">
                <a:solidFill>
                  <a:srgbClr val="898989"/>
                </a:solidFill>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sp>
        <p:nvSpPr>
          <p:cNvPr id="6" name="Rectangle 5">
            <a:extLst>
              <a:ext uri="{FF2B5EF4-FFF2-40B4-BE49-F238E27FC236}">
                <a16:creationId xmlns:a16="http://schemas.microsoft.com/office/drawing/2014/main" id="{7F20E629-38C3-49E6-8411-165FE28F0FB3}"/>
              </a:ext>
            </a:extLst>
          </p:cNvPr>
          <p:cNvSpPr/>
          <p:nvPr userDrawn="1"/>
        </p:nvSpPr>
        <p:spPr>
          <a:xfrm>
            <a:off x="1960" y="-2006571"/>
            <a:ext cx="12188080" cy="1895095"/>
          </a:xfrm>
          <a:prstGeom prst="rect">
            <a:avLst/>
          </a:prstGeom>
          <a:solidFill>
            <a:srgbClr val="005172"/>
          </a:solidFill>
          <a:ln w="12700" cap="flat" cmpd="sng" algn="ctr">
            <a:noFill/>
            <a:prstDash val="solid"/>
            <a:miter lim="800000"/>
          </a:ln>
          <a:effectLst/>
        </p:spPr>
        <p:txBody>
          <a:bodyPr lIns="1080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2000" marR="0" lvl="0" indent="0" defTabSz="91440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white"/>
                </a:solidFill>
                <a:effectLst/>
                <a:uLnTx/>
                <a:uFillTx/>
                <a:latin typeface="Arial" panose="020B0604020202020204"/>
                <a:ea typeface="+mn-ea"/>
                <a:cs typeface="+mn-cs"/>
              </a:rPr>
              <a:t>USER NOTE:</a:t>
            </a:r>
            <a:r>
              <a:rPr kumimoji="0" lang="en-US" sz="1800" b="0" i="0" u="none" strike="noStrike" kern="0" cap="none" spc="0" normalizeH="0" baseline="0" noProof="0" dirty="0">
                <a:ln>
                  <a:noFill/>
                </a:ln>
                <a:solidFill>
                  <a:prstClr val="white"/>
                </a:solidFill>
                <a:effectLst/>
                <a:uLnTx/>
                <a:uFillTx/>
                <a:latin typeface="Arial" panose="020B0604020202020204"/>
                <a:ea typeface="+mn-ea"/>
                <a:cs typeface="+mn-cs"/>
              </a:rPr>
              <a:t> </a:t>
            </a:r>
            <a:r>
              <a:rPr kumimoji="0" lang="en-GB" sz="1800" b="0" i="0" u="none" strike="noStrike" kern="0" cap="none" spc="0" normalizeH="0" baseline="0" noProof="0" dirty="0">
                <a:ln>
                  <a:noFill/>
                </a:ln>
                <a:solidFill>
                  <a:prstClr val="white"/>
                </a:solidFill>
                <a:effectLst/>
                <a:uLnTx/>
                <a:uFillTx/>
                <a:latin typeface="+mn-lt"/>
                <a:ea typeface="+mn-ea"/>
                <a:cs typeface="+mn-cs"/>
              </a:rPr>
              <a:t>If you want to copy content in from another deck you will need to change the background layout.  </a:t>
            </a:r>
          </a:p>
          <a:p>
            <a:pPr marL="7200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mn-lt"/>
              <a:ea typeface="+mn-ea"/>
              <a:cs typeface="+mn-cs"/>
            </a:endParaRPr>
          </a:p>
          <a:p>
            <a:pPr marL="7200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latin typeface="+mn-lt"/>
                <a:ea typeface="+mn-ea"/>
                <a:cs typeface="+mn-cs"/>
              </a:rPr>
              <a:t>To do this:</a:t>
            </a:r>
          </a:p>
          <a:p>
            <a:pPr marL="7200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latin typeface="+mn-lt"/>
                <a:ea typeface="+mn-ea"/>
                <a:cs typeface="+mn-cs"/>
              </a:rPr>
              <a:t>• cut and paste your content into the slide deck</a:t>
            </a:r>
          </a:p>
          <a:p>
            <a:pPr marL="7200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latin typeface="+mn-lt"/>
                <a:ea typeface="+mn-ea"/>
                <a:cs typeface="+mn-cs"/>
              </a:rPr>
              <a:t>• right-click and hover over the ‘layout’ option on the drop-down menu</a:t>
            </a:r>
          </a:p>
          <a:p>
            <a:pPr marL="7200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latin typeface="+mn-lt"/>
                <a:ea typeface="+mn-ea"/>
                <a:cs typeface="+mn-cs"/>
              </a:rPr>
              <a:t>• select one of the track-based backgrounds available</a:t>
            </a:r>
            <a:endParaRPr kumimoji="0" lang="en-GB" sz="1800" b="0" i="0" u="none" strike="noStrike" kern="0" cap="none" spc="0" normalizeH="0" baseline="0" noProof="0" dirty="0">
              <a:ln>
                <a:noFill/>
              </a:ln>
              <a:solidFill>
                <a:prstClr val="white"/>
              </a:solidFill>
              <a:effectLst/>
              <a:uLnTx/>
              <a:uFillTx/>
              <a:latin typeface="Arial" panose="020B0604020202020204"/>
              <a:ea typeface="+mn-ea"/>
              <a:cs typeface="+mn-cs"/>
            </a:endParaRPr>
          </a:p>
        </p:txBody>
      </p:sp>
      <p:sp>
        <p:nvSpPr>
          <p:cNvPr id="2" name="MSIPCMContentMarking" descr="{&quot;HashCode&quot;:-1288984879,&quot;Placement&quot;:&quot;Header&quot;,&quot;Top&quot;:0.0,&quot;Left&quot;:451.105438,&quot;SlideWidth&quot;:960,&quot;SlideHeight&quot;:540}">
            <a:extLst>
              <a:ext uri="{FF2B5EF4-FFF2-40B4-BE49-F238E27FC236}">
                <a16:creationId xmlns:a16="http://schemas.microsoft.com/office/drawing/2014/main" id="{F6B4416D-10F0-43F8-A771-3423A8925419}"/>
              </a:ext>
            </a:extLst>
          </p:cNvPr>
          <p:cNvSpPr txBox="1"/>
          <p:nvPr userDrawn="1"/>
        </p:nvSpPr>
        <p:spPr>
          <a:xfrm>
            <a:off x="5729039" y="0"/>
            <a:ext cx="733923" cy="262344"/>
          </a:xfrm>
          <a:prstGeom prst="rect">
            <a:avLst/>
          </a:prstGeom>
          <a:noFill/>
        </p:spPr>
        <p:txBody>
          <a:bodyPr vert="horz" wrap="square" lIns="0" tIns="0" rIns="0" bIns="0" rtlCol="0" anchor="ctr" anchorCtr="1">
            <a:spAutoFit/>
          </a:bodyPr>
          <a:lstStyle/>
          <a:p>
            <a:pPr algn="ctr">
              <a:spcBef>
                <a:spcPts val="0"/>
              </a:spcBef>
              <a:spcAft>
                <a:spcPts val="0"/>
              </a:spcAft>
            </a:pPr>
            <a:r>
              <a:rPr lang="en-GB" sz="1000" dirty="0">
                <a:solidFill>
                  <a:srgbClr val="000000"/>
                </a:solidFill>
                <a:latin typeface="Calibri" panose="020F0502020204030204" pitchFamily="34" charset="0"/>
              </a:rPr>
              <a:t>OFFICIAL</a:t>
            </a:r>
          </a:p>
        </p:txBody>
      </p:sp>
    </p:spTree>
    <p:extLst>
      <p:ext uri="{BB962C8B-B14F-4D97-AF65-F5344CB8AC3E}">
        <p14:creationId xmlns:p14="http://schemas.microsoft.com/office/powerpoint/2010/main" val="130197669"/>
      </p:ext>
    </p:extLst>
  </p:cSld>
  <p:clrMap bg1="lt1" tx1="dk1" bg2="lt2" tx2="dk2" accent1="accent1" accent2="accent2" accent3="accent3" accent4="accent4" accent5="accent5" accent6="accent6" hlink="hlink" folHlink="folHlink"/>
  <p:sldLayoutIdLst>
    <p:sldLayoutId id="2147483702" r:id="rId1"/>
    <p:sldLayoutId id="2147483720" r:id="rId2"/>
    <p:sldLayoutId id="2147483705" r:id="rId3"/>
    <p:sldLayoutId id="2147483721" r:id="rId4"/>
    <p:sldLayoutId id="2147483708" r:id="rId5"/>
    <p:sldLayoutId id="2147483709" r:id="rId6"/>
    <p:sldLayoutId id="2147483714" r:id="rId7"/>
    <p:sldLayoutId id="2147483716" r:id="rId8"/>
    <p:sldLayoutId id="2147483717" r:id="rId9"/>
    <p:sldLayoutId id="2147483718" r:id="rId10"/>
    <p:sldLayoutId id="214748371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65">
          <p15:clr>
            <a:srgbClr val="F26B43"/>
          </p15:clr>
        </p15:guide>
        <p15:guide id="2" pos="7469">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17.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7.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17.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7.pn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9.jp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1.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7.png"/><Relationship Id="rId5" Type="http://schemas.openxmlformats.org/officeDocument/2006/relationships/image" Target="../media/image20.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5.jpe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6.jpe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7.png"/><Relationship Id="rId5" Type="http://schemas.openxmlformats.org/officeDocument/2006/relationships/image" Target="../media/image20.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2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30.jpe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7.png"/><Relationship Id="rId5" Type="http://schemas.openxmlformats.org/officeDocument/2006/relationships/image" Target="../media/image29.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33.jpe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7.png"/><Relationship Id="rId5" Type="http://schemas.openxmlformats.org/officeDocument/2006/relationships/image" Target="../media/image3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microsoft.com/office/2007/relationships/hdphoto" Target="../media/hdphoto3.wdp"/></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28.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3.xml"/><Relationship Id="rId4" Type="http://schemas.openxmlformats.org/officeDocument/2006/relationships/image" Target="../media/image35.jpeg"/></Relationships>
</file>

<file path=ppt/slides/_rels/slide1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8.xml"/><Relationship Id="rId1" Type="http://schemas.openxmlformats.org/officeDocument/2006/relationships/slideLayout" Target="../slideLayouts/slideLayout3.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1.jpe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7.png"/><Relationship Id="rId5" Type="http://schemas.openxmlformats.org/officeDocument/2006/relationships/image" Target="../media/image20.png"/><Relationship Id="rId4" Type="http://schemas.openxmlformats.org/officeDocument/2006/relationships/notesSlide" Target="../notesSlides/notesSlide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40770241-6ABC-C9D0-779A-CEA53317AC30}"/>
              </a:ext>
            </a:extLst>
          </p:cNvPr>
          <p:cNvSpPr/>
          <p:nvPr/>
        </p:nvSpPr>
        <p:spPr>
          <a:xfrm>
            <a:off x="976173" y="448570"/>
            <a:ext cx="10930980" cy="6084232"/>
          </a:xfrm>
          <a:custGeom>
            <a:avLst/>
            <a:gdLst>
              <a:gd name="connsiteX0" fmla="*/ 0 w 11563035"/>
              <a:gd name="connsiteY0" fmla="*/ 0 h 6098852"/>
              <a:gd name="connsiteX1" fmla="*/ 11563035 w 11563035"/>
              <a:gd name="connsiteY1" fmla="*/ 0 h 6098852"/>
              <a:gd name="connsiteX2" fmla="*/ 11563035 w 11563035"/>
              <a:gd name="connsiteY2" fmla="*/ 6098852 h 6098852"/>
              <a:gd name="connsiteX3" fmla="*/ 0 w 11563035"/>
              <a:gd name="connsiteY3" fmla="*/ 6098852 h 6098852"/>
              <a:gd name="connsiteX4" fmla="*/ 0 w 11563035"/>
              <a:gd name="connsiteY4" fmla="*/ 0 h 6098852"/>
              <a:gd name="connsiteX0" fmla="*/ 0 w 11563035"/>
              <a:gd name="connsiteY0" fmla="*/ 347 h 6099199"/>
              <a:gd name="connsiteX1" fmla="*/ 9651452 w 11563035"/>
              <a:gd name="connsiteY1" fmla="*/ 340917 h 6099199"/>
              <a:gd name="connsiteX2" fmla="*/ 11563035 w 11563035"/>
              <a:gd name="connsiteY2" fmla="*/ 347 h 6099199"/>
              <a:gd name="connsiteX3" fmla="*/ 11563035 w 11563035"/>
              <a:gd name="connsiteY3" fmla="*/ 6099199 h 6099199"/>
              <a:gd name="connsiteX4" fmla="*/ 0 w 11563035"/>
              <a:gd name="connsiteY4" fmla="*/ 6099199 h 6099199"/>
              <a:gd name="connsiteX5" fmla="*/ 0 w 11563035"/>
              <a:gd name="connsiteY5" fmla="*/ 347 h 6099199"/>
              <a:gd name="connsiteX0" fmla="*/ 0 w 11563035"/>
              <a:gd name="connsiteY0" fmla="*/ 8751 h 6107603"/>
              <a:gd name="connsiteX1" fmla="*/ 10144612 w 11563035"/>
              <a:gd name="connsiteY1" fmla="*/ 0 h 6107603"/>
              <a:gd name="connsiteX2" fmla="*/ 11563035 w 11563035"/>
              <a:gd name="connsiteY2" fmla="*/ 8751 h 6107603"/>
              <a:gd name="connsiteX3" fmla="*/ 11563035 w 11563035"/>
              <a:gd name="connsiteY3" fmla="*/ 6107603 h 6107603"/>
              <a:gd name="connsiteX4" fmla="*/ 0 w 11563035"/>
              <a:gd name="connsiteY4" fmla="*/ 6107603 h 6107603"/>
              <a:gd name="connsiteX5" fmla="*/ 0 w 11563035"/>
              <a:gd name="connsiteY5" fmla="*/ 8751 h 6107603"/>
              <a:gd name="connsiteX0" fmla="*/ 0 w 11573310"/>
              <a:gd name="connsiteY0" fmla="*/ 8751 h 6107603"/>
              <a:gd name="connsiteX1" fmla="*/ 10144612 w 11573310"/>
              <a:gd name="connsiteY1" fmla="*/ 0 h 6107603"/>
              <a:gd name="connsiteX2" fmla="*/ 11573310 w 11573310"/>
              <a:gd name="connsiteY2" fmla="*/ 666297 h 6107603"/>
              <a:gd name="connsiteX3" fmla="*/ 11563035 w 11573310"/>
              <a:gd name="connsiteY3" fmla="*/ 6107603 h 6107603"/>
              <a:gd name="connsiteX4" fmla="*/ 0 w 11573310"/>
              <a:gd name="connsiteY4" fmla="*/ 6107603 h 6107603"/>
              <a:gd name="connsiteX5" fmla="*/ 0 w 11573310"/>
              <a:gd name="connsiteY5" fmla="*/ 8751 h 6107603"/>
              <a:gd name="connsiteX0" fmla="*/ 0 w 11563035"/>
              <a:gd name="connsiteY0" fmla="*/ 8751 h 6107603"/>
              <a:gd name="connsiteX1" fmla="*/ 10144612 w 11563035"/>
              <a:gd name="connsiteY1" fmla="*/ 0 h 6107603"/>
              <a:gd name="connsiteX2" fmla="*/ 11511665 w 11563035"/>
              <a:gd name="connsiteY2" fmla="*/ 388895 h 6107603"/>
              <a:gd name="connsiteX3" fmla="*/ 11563035 w 11563035"/>
              <a:gd name="connsiteY3" fmla="*/ 6107603 h 6107603"/>
              <a:gd name="connsiteX4" fmla="*/ 0 w 11563035"/>
              <a:gd name="connsiteY4" fmla="*/ 6107603 h 6107603"/>
              <a:gd name="connsiteX5" fmla="*/ 0 w 11563035"/>
              <a:gd name="connsiteY5" fmla="*/ 8751 h 6107603"/>
              <a:gd name="connsiteX0" fmla="*/ 0 w 11573310"/>
              <a:gd name="connsiteY0" fmla="*/ 8751 h 6107603"/>
              <a:gd name="connsiteX1" fmla="*/ 10144612 w 11573310"/>
              <a:gd name="connsiteY1" fmla="*/ 0 h 6107603"/>
              <a:gd name="connsiteX2" fmla="*/ 11573310 w 11573310"/>
              <a:gd name="connsiteY2" fmla="*/ 409443 h 6107603"/>
              <a:gd name="connsiteX3" fmla="*/ 11563035 w 11573310"/>
              <a:gd name="connsiteY3" fmla="*/ 6107603 h 6107603"/>
              <a:gd name="connsiteX4" fmla="*/ 0 w 11573310"/>
              <a:gd name="connsiteY4" fmla="*/ 6107603 h 6107603"/>
              <a:gd name="connsiteX5" fmla="*/ 0 w 11573310"/>
              <a:gd name="connsiteY5" fmla="*/ 8751 h 6107603"/>
              <a:gd name="connsiteX0" fmla="*/ 0 w 11573310"/>
              <a:gd name="connsiteY0" fmla="*/ 0 h 6098852"/>
              <a:gd name="connsiteX1" fmla="*/ 10072693 w 11573310"/>
              <a:gd name="connsiteY1" fmla="*/ 1524 h 6098852"/>
              <a:gd name="connsiteX2" fmla="*/ 11573310 w 11573310"/>
              <a:gd name="connsiteY2" fmla="*/ 400692 h 6098852"/>
              <a:gd name="connsiteX3" fmla="*/ 11563035 w 11573310"/>
              <a:gd name="connsiteY3" fmla="*/ 6098852 h 6098852"/>
              <a:gd name="connsiteX4" fmla="*/ 0 w 11573310"/>
              <a:gd name="connsiteY4" fmla="*/ 6098852 h 6098852"/>
              <a:gd name="connsiteX5" fmla="*/ 0 w 11573310"/>
              <a:gd name="connsiteY5" fmla="*/ 0 h 6098852"/>
              <a:gd name="connsiteX0" fmla="*/ 0 w 11573310"/>
              <a:gd name="connsiteY0" fmla="*/ 0 h 6098852"/>
              <a:gd name="connsiteX1" fmla="*/ 10091743 w 11573310"/>
              <a:gd name="connsiteY1" fmla="*/ 52324 h 6098852"/>
              <a:gd name="connsiteX2" fmla="*/ 11573310 w 11573310"/>
              <a:gd name="connsiteY2" fmla="*/ 400692 h 6098852"/>
              <a:gd name="connsiteX3" fmla="*/ 11563035 w 11573310"/>
              <a:gd name="connsiteY3" fmla="*/ 6098852 h 6098852"/>
              <a:gd name="connsiteX4" fmla="*/ 0 w 11573310"/>
              <a:gd name="connsiteY4" fmla="*/ 6098852 h 6098852"/>
              <a:gd name="connsiteX5" fmla="*/ 0 w 11573310"/>
              <a:gd name="connsiteY5" fmla="*/ 0 h 6098852"/>
              <a:gd name="connsiteX0" fmla="*/ 0 w 11573310"/>
              <a:gd name="connsiteY0" fmla="*/ 11176 h 6110028"/>
              <a:gd name="connsiteX1" fmla="*/ 10123493 w 11573310"/>
              <a:gd name="connsiteY1" fmla="*/ 0 h 6110028"/>
              <a:gd name="connsiteX2" fmla="*/ 11573310 w 11573310"/>
              <a:gd name="connsiteY2" fmla="*/ 411868 h 6110028"/>
              <a:gd name="connsiteX3" fmla="*/ 11563035 w 11573310"/>
              <a:gd name="connsiteY3" fmla="*/ 6110028 h 6110028"/>
              <a:gd name="connsiteX4" fmla="*/ 0 w 11573310"/>
              <a:gd name="connsiteY4" fmla="*/ 6110028 h 6110028"/>
              <a:gd name="connsiteX5" fmla="*/ 0 w 11573310"/>
              <a:gd name="connsiteY5" fmla="*/ 11176 h 6110028"/>
              <a:gd name="connsiteX0" fmla="*/ 0 w 11566960"/>
              <a:gd name="connsiteY0" fmla="*/ 11176 h 6110028"/>
              <a:gd name="connsiteX1" fmla="*/ 10123493 w 11566960"/>
              <a:gd name="connsiteY1" fmla="*/ 0 h 6110028"/>
              <a:gd name="connsiteX2" fmla="*/ 11566960 w 11566960"/>
              <a:gd name="connsiteY2" fmla="*/ 399168 h 6110028"/>
              <a:gd name="connsiteX3" fmla="*/ 11563035 w 11566960"/>
              <a:gd name="connsiteY3" fmla="*/ 6110028 h 6110028"/>
              <a:gd name="connsiteX4" fmla="*/ 0 w 11566960"/>
              <a:gd name="connsiteY4" fmla="*/ 6110028 h 6110028"/>
              <a:gd name="connsiteX5" fmla="*/ 0 w 11566960"/>
              <a:gd name="connsiteY5" fmla="*/ 11176 h 6110028"/>
              <a:gd name="connsiteX0" fmla="*/ 0 w 11566960"/>
              <a:gd name="connsiteY0" fmla="*/ 0 h 6098852"/>
              <a:gd name="connsiteX1" fmla="*/ 10117143 w 11566960"/>
              <a:gd name="connsiteY1" fmla="*/ 7874 h 6098852"/>
              <a:gd name="connsiteX2" fmla="*/ 11566960 w 11566960"/>
              <a:gd name="connsiteY2" fmla="*/ 387992 h 6098852"/>
              <a:gd name="connsiteX3" fmla="*/ 11563035 w 11566960"/>
              <a:gd name="connsiteY3" fmla="*/ 6098852 h 6098852"/>
              <a:gd name="connsiteX4" fmla="*/ 0 w 11566960"/>
              <a:gd name="connsiteY4" fmla="*/ 6098852 h 6098852"/>
              <a:gd name="connsiteX5" fmla="*/ 0 w 11566960"/>
              <a:gd name="connsiteY5" fmla="*/ 0 h 6098852"/>
              <a:gd name="connsiteX0" fmla="*/ 0 w 11563077"/>
              <a:gd name="connsiteY0" fmla="*/ 0 h 6098852"/>
              <a:gd name="connsiteX1" fmla="*/ 10117143 w 11563077"/>
              <a:gd name="connsiteY1" fmla="*/ 7874 h 6098852"/>
              <a:gd name="connsiteX2" fmla="*/ 11536654 w 11563077"/>
              <a:gd name="connsiteY2" fmla="*/ 387992 h 6098852"/>
              <a:gd name="connsiteX3" fmla="*/ 11563035 w 11563077"/>
              <a:gd name="connsiteY3" fmla="*/ 6098852 h 6098852"/>
              <a:gd name="connsiteX4" fmla="*/ 0 w 11563077"/>
              <a:gd name="connsiteY4" fmla="*/ 6098852 h 6098852"/>
              <a:gd name="connsiteX5" fmla="*/ 0 w 11563077"/>
              <a:gd name="connsiteY5" fmla="*/ 0 h 6098852"/>
              <a:gd name="connsiteX0" fmla="*/ 0 w 11563077"/>
              <a:gd name="connsiteY0" fmla="*/ 2277 h 6101129"/>
              <a:gd name="connsiteX1" fmla="*/ 10056531 w 11563077"/>
              <a:gd name="connsiteY1" fmla="*/ 0 h 6101129"/>
              <a:gd name="connsiteX2" fmla="*/ 11536654 w 11563077"/>
              <a:gd name="connsiteY2" fmla="*/ 390269 h 6101129"/>
              <a:gd name="connsiteX3" fmla="*/ 11563035 w 11563077"/>
              <a:gd name="connsiteY3" fmla="*/ 6101129 h 6101129"/>
              <a:gd name="connsiteX4" fmla="*/ 0 w 11563077"/>
              <a:gd name="connsiteY4" fmla="*/ 6101129 h 6101129"/>
              <a:gd name="connsiteX5" fmla="*/ 0 w 11563077"/>
              <a:gd name="connsiteY5" fmla="*/ 2277 h 6101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63077" h="6101129">
                <a:moveTo>
                  <a:pt x="0" y="2277"/>
                </a:moveTo>
                <a:lnTo>
                  <a:pt x="10056531" y="0"/>
                </a:lnTo>
                <a:lnTo>
                  <a:pt x="11536654" y="390269"/>
                </a:lnTo>
                <a:cubicBezTo>
                  <a:pt x="11535346" y="2293889"/>
                  <a:pt x="11564343" y="4197509"/>
                  <a:pt x="11563035" y="6101129"/>
                </a:cubicBezTo>
                <a:lnTo>
                  <a:pt x="0" y="6101129"/>
                </a:lnTo>
                <a:lnTo>
                  <a:pt x="0" y="2277"/>
                </a:lnTo>
                <a:close/>
              </a:path>
            </a:pathLst>
          </a:custGeom>
          <a:blipFill>
            <a:blip r:embed="rId3" cstate="screen">
              <a:extLst>
                <a:ext uri="{28A0092B-C50C-407E-A947-70E740481C1C}">
                  <a14:useLocalDpi xmlns:a14="http://schemas.microsoft.com/office/drawing/2010/main"/>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Slide Number Placeholder 1">
            <a:extLst>
              <a:ext uri="{FF2B5EF4-FFF2-40B4-BE49-F238E27FC236}">
                <a16:creationId xmlns:a16="http://schemas.microsoft.com/office/drawing/2014/main" id="{750EA2AC-0431-42F5-B2CA-08AF4922C643}"/>
              </a:ext>
            </a:extLst>
          </p:cNvPr>
          <p:cNvSpPr>
            <a:spLocks noGrp="1"/>
          </p:cNvSpPr>
          <p:nvPr>
            <p:ph type="sldNum" sz="quarter" idx="15"/>
          </p:nvPr>
        </p:nvSpPr>
        <p:spPr>
          <a:xfrm>
            <a:off x="11092443" y="6532802"/>
            <a:ext cx="850268" cy="184192"/>
          </a:xfrm>
        </p:spPr>
        <p:txBody>
          <a:bodyPr/>
          <a:lstStyle/>
          <a:p>
            <a:r>
              <a:rPr lang="en-GB" dirty="0"/>
              <a:t>2</a:t>
            </a:r>
          </a:p>
        </p:txBody>
      </p:sp>
      <p:grpSp>
        <p:nvGrpSpPr>
          <p:cNvPr id="7" name="Group 6">
            <a:extLst>
              <a:ext uri="{FF2B5EF4-FFF2-40B4-BE49-F238E27FC236}">
                <a16:creationId xmlns:a16="http://schemas.microsoft.com/office/drawing/2014/main" id="{E09873A9-2057-5205-554B-3EB3E8F09B91}"/>
              </a:ext>
            </a:extLst>
          </p:cNvPr>
          <p:cNvGrpSpPr/>
          <p:nvPr/>
        </p:nvGrpSpPr>
        <p:grpSpPr>
          <a:xfrm>
            <a:off x="0" y="204399"/>
            <a:ext cx="928365" cy="6449202"/>
            <a:chOff x="0" y="204399"/>
            <a:chExt cx="928365" cy="6449202"/>
          </a:xfrm>
        </p:grpSpPr>
        <p:pic>
          <p:nvPicPr>
            <p:cNvPr id="8" name="Picture 7">
              <a:extLst>
                <a:ext uri="{FF2B5EF4-FFF2-40B4-BE49-F238E27FC236}">
                  <a16:creationId xmlns:a16="http://schemas.microsoft.com/office/drawing/2014/main" id="{DD9D1980-35F2-9E91-A056-185624DBC815}"/>
                </a:ext>
              </a:extLst>
            </p:cNvPr>
            <p:cNvPicPr>
              <a:picLocks noChangeAspect="1"/>
            </p:cNvPicPr>
            <p:nvPr/>
          </p:nvPicPr>
          <p:blipFill>
            <a:blip r:embed="rId4"/>
            <a:stretch>
              <a:fillRect/>
            </a:stretch>
          </p:blipFill>
          <p:spPr>
            <a:xfrm>
              <a:off x="0" y="3982356"/>
              <a:ext cx="928365" cy="2432957"/>
            </a:xfrm>
            <a:prstGeom prst="rect">
              <a:avLst/>
            </a:prstGeom>
          </p:spPr>
        </p:pic>
        <p:sp>
          <p:nvSpPr>
            <p:cNvPr id="15" name="Rectangle 14">
              <a:extLst>
                <a:ext uri="{FF2B5EF4-FFF2-40B4-BE49-F238E27FC236}">
                  <a16:creationId xmlns:a16="http://schemas.microsoft.com/office/drawing/2014/main" id="{196FE2E1-0382-397F-F7D7-4615A4614152}"/>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grpSp>
        <p:nvGrpSpPr>
          <p:cNvPr id="3" name="Group 2">
            <a:extLst>
              <a:ext uri="{FF2B5EF4-FFF2-40B4-BE49-F238E27FC236}">
                <a16:creationId xmlns:a16="http://schemas.microsoft.com/office/drawing/2014/main" id="{DA8F192D-CF39-3512-2E69-F7A6B2275CD7}"/>
              </a:ext>
            </a:extLst>
          </p:cNvPr>
          <p:cNvGrpSpPr/>
          <p:nvPr/>
        </p:nvGrpSpPr>
        <p:grpSpPr>
          <a:xfrm>
            <a:off x="2066673" y="3101110"/>
            <a:ext cx="9719550" cy="3523788"/>
            <a:chOff x="1259850" y="3129054"/>
            <a:chExt cx="9719550" cy="3523788"/>
          </a:xfrm>
        </p:grpSpPr>
        <p:sp>
          <p:nvSpPr>
            <p:cNvPr id="6" name="Text Placeholder 2">
              <a:extLst>
                <a:ext uri="{FF2B5EF4-FFF2-40B4-BE49-F238E27FC236}">
                  <a16:creationId xmlns:a16="http://schemas.microsoft.com/office/drawing/2014/main" id="{60B5CA86-CB7A-F283-8AD4-9D639122FEC5}"/>
                </a:ext>
              </a:extLst>
            </p:cNvPr>
            <p:cNvSpPr txBox="1">
              <a:spLocks/>
            </p:cNvSpPr>
            <p:nvPr/>
          </p:nvSpPr>
          <p:spPr>
            <a:xfrm>
              <a:off x="1259850" y="4514775"/>
              <a:ext cx="3683666" cy="2138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3200" dirty="0"/>
            </a:p>
            <a:p>
              <a:pPr marL="0" indent="0">
                <a:buNone/>
              </a:pPr>
              <a:r>
                <a:rPr lang="en-GB" sz="3200" b="1" dirty="0">
                  <a:solidFill>
                    <a:schemeClr val="bg1"/>
                  </a:solidFill>
                </a:rPr>
                <a:t>#electricalsafety</a:t>
              </a:r>
            </a:p>
            <a:p>
              <a:endParaRPr lang="en-GB" sz="3200" dirty="0"/>
            </a:p>
          </p:txBody>
        </p:sp>
        <p:sp>
          <p:nvSpPr>
            <p:cNvPr id="5" name="Rectangle: Diagonal Corners Snipped 4">
              <a:extLst>
                <a:ext uri="{FF2B5EF4-FFF2-40B4-BE49-F238E27FC236}">
                  <a16:creationId xmlns:a16="http://schemas.microsoft.com/office/drawing/2014/main" id="{7F538DFD-238C-7223-8D64-60B632EE973F}"/>
                </a:ext>
              </a:extLst>
            </p:cNvPr>
            <p:cNvSpPr/>
            <p:nvPr/>
          </p:nvSpPr>
          <p:spPr>
            <a:xfrm>
              <a:off x="4196269" y="3129054"/>
              <a:ext cx="6783131" cy="2138067"/>
            </a:xfrm>
            <a:prstGeom prst="snip2DiagRect">
              <a:avLst/>
            </a:prstGeom>
            <a:solidFill>
              <a:srgbClr val="456B8C"/>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7000"/>
                </a:lnSpc>
                <a:spcBef>
                  <a:spcPts val="0"/>
                </a:spcBef>
                <a:spcAft>
                  <a:spcPts val="800"/>
                </a:spcAft>
                <a:buClrTx/>
                <a:buSzTx/>
                <a:buFontTx/>
                <a:buNone/>
                <a:tabLst/>
                <a:defRPr/>
              </a:pPr>
              <a:endParaRPr lang="en-GB" sz="4400" b="1" dirty="0">
                <a:solidFill>
                  <a:schemeClr val="bg1"/>
                </a:solidFill>
                <a:latin typeface="Network Rail Sans" panose="02000000040000020004" pitchFamily="2"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3600" b="1" dirty="0">
                  <a:solidFill>
                    <a:schemeClr val="bg1"/>
                  </a:solidFill>
                  <a:latin typeface="+mn-lt"/>
                </a:rPr>
                <a:t>Working </a:t>
              </a:r>
              <a:r>
                <a:rPr lang="en-GB" sz="3600" b="1" dirty="0">
                  <a:solidFill>
                    <a:schemeClr val="bg1"/>
                  </a:solidFill>
                </a:rPr>
                <a:t>near</a:t>
              </a:r>
              <a:r>
                <a:rPr lang="en-GB" sz="3600" b="1" dirty="0">
                  <a:solidFill>
                    <a:schemeClr val="bg1"/>
                  </a:solidFill>
                  <a:latin typeface="+mn-lt"/>
                </a:rPr>
                <a:t> OLE Electrified Areas - </a:t>
              </a:r>
              <a:r>
                <a:rPr lang="en-GB" sz="3600" b="1" dirty="0">
                  <a:solidFill>
                    <a:schemeClr val="bg1"/>
                  </a:solidFill>
                  <a:latin typeface="Network Rail Sans" panose="02000000040000020004" pitchFamily="2" charset="0"/>
                </a:rPr>
                <a:t>Safety Hour</a:t>
              </a:r>
            </a:p>
            <a:p>
              <a:pPr>
                <a:lnSpc>
                  <a:spcPct val="107000"/>
                </a:lnSpc>
                <a:spcAft>
                  <a:spcPts val="800"/>
                </a:spcAft>
                <a:defRPr/>
              </a:pPr>
              <a:r>
                <a:rPr lang="en-GB" b="1" kern="0" dirty="0">
                  <a:solidFill>
                    <a:prstClr val="white"/>
                  </a:solidFill>
                  <a:latin typeface="Network Rail Sans"/>
                  <a:cs typeface="Calibri" panose="020F0502020204030204" pitchFamily="34" charset="0"/>
                </a:rPr>
                <a:t>Make a Challenge. Save a life</a:t>
              </a:r>
              <a:br>
                <a:rPr lang="en-GB" sz="4400" b="1" dirty="0">
                  <a:latin typeface="Network Rail Sans" panose="02000000040000020004" pitchFamily="2" charset="0"/>
                </a:rPr>
              </a:br>
              <a:endParaRPr lang="en-GB" sz="4400" dirty="0"/>
            </a:p>
          </p:txBody>
        </p:sp>
      </p:grpSp>
    </p:spTree>
    <p:extLst>
      <p:ext uri="{BB962C8B-B14F-4D97-AF65-F5344CB8AC3E}">
        <p14:creationId xmlns:p14="http://schemas.microsoft.com/office/powerpoint/2010/main" val="91711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0EA2AC-0431-42F5-B2CA-08AF4922C643}"/>
              </a:ext>
            </a:extLst>
          </p:cNvPr>
          <p:cNvSpPr>
            <a:spLocks noGrp="1"/>
          </p:cNvSpPr>
          <p:nvPr>
            <p:ph type="sldNum" sz="quarter" idx="15"/>
          </p:nvPr>
        </p:nvSpPr>
        <p:spPr>
          <a:xfrm>
            <a:off x="11092443" y="6532802"/>
            <a:ext cx="850268" cy="184192"/>
          </a:xfrm>
        </p:spPr>
        <p:txBody>
          <a:bodyPr/>
          <a:lstStyle/>
          <a:p>
            <a:r>
              <a:rPr lang="en-GB" dirty="0"/>
              <a:t>2</a:t>
            </a:r>
          </a:p>
        </p:txBody>
      </p:sp>
      <p:sp>
        <p:nvSpPr>
          <p:cNvPr id="6" name="Title 1">
            <a:extLst>
              <a:ext uri="{FF2B5EF4-FFF2-40B4-BE49-F238E27FC236}">
                <a16:creationId xmlns:a16="http://schemas.microsoft.com/office/drawing/2014/main" id="{3086E735-FB32-4FD8-AC9A-8CA079A65B1E}"/>
              </a:ext>
            </a:extLst>
          </p:cNvPr>
          <p:cNvSpPr txBox="1">
            <a:spLocks/>
          </p:cNvSpPr>
          <p:nvPr/>
        </p:nvSpPr>
        <p:spPr>
          <a:xfrm>
            <a:off x="970116" y="281728"/>
            <a:ext cx="10800776" cy="831500"/>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solidFill>
                  <a:srgbClr val="F07E23"/>
                </a:solidFill>
                <a:latin typeface="Network Rail Sans" panose="02000000040000020004" pitchFamily="2" charset="0"/>
              </a:rPr>
              <a:t>Today’s Agenda:</a:t>
            </a:r>
          </a:p>
        </p:txBody>
      </p:sp>
      <p:grpSp>
        <p:nvGrpSpPr>
          <p:cNvPr id="4" name="Group 3">
            <a:extLst>
              <a:ext uri="{FF2B5EF4-FFF2-40B4-BE49-F238E27FC236}">
                <a16:creationId xmlns:a16="http://schemas.microsoft.com/office/drawing/2014/main" id="{C238CDFB-7C8E-268F-F77D-0C050630DF52}"/>
              </a:ext>
            </a:extLst>
          </p:cNvPr>
          <p:cNvGrpSpPr/>
          <p:nvPr/>
        </p:nvGrpSpPr>
        <p:grpSpPr>
          <a:xfrm>
            <a:off x="0" y="204399"/>
            <a:ext cx="928365" cy="6449202"/>
            <a:chOff x="0" y="204399"/>
            <a:chExt cx="928365" cy="6449202"/>
          </a:xfrm>
        </p:grpSpPr>
        <p:pic>
          <p:nvPicPr>
            <p:cNvPr id="5" name="Picture 4">
              <a:extLst>
                <a:ext uri="{FF2B5EF4-FFF2-40B4-BE49-F238E27FC236}">
                  <a16:creationId xmlns:a16="http://schemas.microsoft.com/office/drawing/2014/main" id="{1D380C64-0F7F-408E-1C13-172501339016}"/>
                </a:ext>
              </a:extLst>
            </p:cNvPr>
            <p:cNvPicPr>
              <a:picLocks noChangeAspect="1"/>
            </p:cNvPicPr>
            <p:nvPr/>
          </p:nvPicPr>
          <p:blipFill>
            <a:blip r:embed="rId3"/>
            <a:stretch>
              <a:fillRect/>
            </a:stretch>
          </p:blipFill>
          <p:spPr>
            <a:xfrm>
              <a:off x="0" y="3982356"/>
              <a:ext cx="928365" cy="2432957"/>
            </a:xfrm>
            <a:prstGeom prst="rect">
              <a:avLst/>
            </a:prstGeom>
          </p:spPr>
        </p:pic>
        <p:sp>
          <p:nvSpPr>
            <p:cNvPr id="7" name="Rectangle 6">
              <a:extLst>
                <a:ext uri="{FF2B5EF4-FFF2-40B4-BE49-F238E27FC236}">
                  <a16:creationId xmlns:a16="http://schemas.microsoft.com/office/drawing/2014/main" id="{1B03BF30-804B-794C-3EF1-AE5A63733298}"/>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graphicFrame>
        <p:nvGraphicFramePr>
          <p:cNvPr id="3" name="Diagram 2">
            <a:extLst>
              <a:ext uri="{FF2B5EF4-FFF2-40B4-BE49-F238E27FC236}">
                <a16:creationId xmlns:a16="http://schemas.microsoft.com/office/drawing/2014/main" id="{AA06293A-756B-CFA9-AC33-FF63E83939F8}"/>
              </a:ext>
            </a:extLst>
          </p:cNvPr>
          <p:cNvGraphicFramePr/>
          <p:nvPr>
            <p:extLst>
              <p:ext uri="{D42A27DB-BD31-4B8C-83A1-F6EECF244321}">
                <p14:modId xmlns:p14="http://schemas.microsoft.com/office/powerpoint/2010/main" val="3312473016"/>
              </p:ext>
            </p:extLst>
          </p:nvPr>
        </p:nvGraphicFramePr>
        <p:xfrm>
          <a:off x="1119456" y="-643065"/>
          <a:ext cx="10651436" cy="75857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3927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iterate type="wd">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CBC6C-20B4-4CA8-A608-CCF1C8A04BCE}"/>
              </a:ext>
            </a:extLst>
          </p:cNvPr>
          <p:cNvSpPr>
            <a:spLocks noGrp="1"/>
          </p:cNvSpPr>
          <p:nvPr>
            <p:ph type="title" idx="4294967295"/>
          </p:nvPr>
        </p:nvSpPr>
        <p:spPr>
          <a:xfrm>
            <a:off x="1007825" y="154173"/>
            <a:ext cx="6665531" cy="831850"/>
          </a:xfrm>
          <a:prstGeom prst="rect">
            <a:avLst/>
          </a:prstGeom>
        </p:spPr>
        <p:txBody>
          <a:bodyPr/>
          <a:lstStyle/>
          <a:p>
            <a:r>
              <a:rPr lang="en-GB" sz="3200" b="1" dirty="0">
                <a:solidFill>
                  <a:srgbClr val="F07E23"/>
                </a:solidFill>
                <a:latin typeface="Network Rail Sans" panose="02000000040000020004" pitchFamily="2" charset="0"/>
              </a:rPr>
              <a:t>Safety Hour Ground Rules:</a:t>
            </a:r>
          </a:p>
        </p:txBody>
      </p:sp>
      <p:sp>
        <p:nvSpPr>
          <p:cNvPr id="7" name="TextBox 6">
            <a:extLst>
              <a:ext uri="{FF2B5EF4-FFF2-40B4-BE49-F238E27FC236}">
                <a16:creationId xmlns:a16="http://schemas.microsoft.com/office/drawing/2014/main" id="{B201CB07-BFA0-4B2A-B252-E6CC48124E58}"/>
              </a:ext>
            </a:extLst>
          </p:cNvPr>
          <p:cNvSpPr txBox="1"/>
          <p:nvPr/>
        </p:nvSpPr>
        <p:spPr>
          <a:xfrm>
            <a:off x="4340590" y="1308099"/>
            <a:ext cx="7213279" cy="5216813"/>
          </a:xfrm>
          <a:prstGeom prst="rect">
            <a:avLst/>
          </a:prstGeom>
          <a:noFill/>
        </p:spPr>
        <p:txBody>
          <a:bodyPr wrap="square">
            <a:spAutoFit/>
          </a:bodyPr>
          <a:lstStyle/>
          <a:p>
            <a:pPr marL="342900" indent="-342900">
              <a:lnSpc>
                <a:spcPct val="150000"/>
              </a:lnSpc>
              <a:buClr>
                <a:srgbClr val="F07E23"/>
              </a:buClr>
              <a:buFont typeface="Wingdings" panose="05000000000000000000" pitchFamily="2" charset="2"/>
              <a:buChar char="Ø"/>
            </a:pPr>
            <a:r>
              <a:rPr lang="en-GB" sz="2400" b="1" dirty="0">
                <a:solidFill>
                  <a:schemeClr val="accent2"/>
                </a:solidFill>
                <a:latin typeface="+mj-lt"/>
              </a:rPr>
              <a:t>Please participate in all the discussions</a:t>
            </a:r>
            <a:endParaRPr lang="en-GB" sz="2400" dirty="0">
              <a:latin typeface="+mj-lt"/>
            </a:endParaRPr>
          </a:p>
          <a:p>
            <a:pPr marL="342900" indent="-342900">
              <a:lnSpc>
                <a:spcPct val="150000"/>
              </a:lnSpc>
              <a:buClr>
                <a:srgbClr val="F07E23"/>
              </a:buClr>
              <a:buFont typeface="Wingdings" panose="05000000000000000000" pitchFamily="2" charset="2"/>
              <a:buChar char="Ø"/>
            </a:pPr>
            <a:r>
              <a:rPr lang="en-GB" sz="2400" b="1" dirty="0">
                <a:solidFill>
                  <a:schemeClr val="accent2"/>
                </a:solidFill>
                <a:latin typeface="+mj-lt"/>
              </a:rPr>
              <a:t>Microsoft Teams Protocol</a:t>
            </a:r>
            <a:endParaRPr lang="en-GB" sz="2400" dirty="0">
              <a:latin typeface="+mj-lt"/>
            </a:endParaRPr>
          </a:p>
          <a:p>
            <a:pPr marL="342900" indent="-342900">
              <a:lnSpc>
                <a:spcPct val="150000"/>
              </a:lnSpc>
              <a:buClr>
                <a:srgbClr val="F07E23"/>
              </a:buClr>
              <a:buFont typeface="Wingdings" panose="05000000000000000000" pitchFamily="2" charset="2"/>
              <a:buChar char="Ø"/>
            </a:pPr>
            <a:r>
              <a:rPr lang="en-GB" sz="2400" dirty="0">
                <a:latin typeface="+mj-lt"/>
              </a:rPr>
              <a:t> </a:t>
            </a:r>
            <a:r>
              <a:rPr lang="en-GB" sz="2400" b="1" dirty="0">
                <a:solidFill>
                  <a:schemeClr val="accent2"/>
                </a:solidFill>
                <a:latin typeface="+mj-lt"/>
              </a:rPr>
              <a:t>Stay Engaged</a:t>
            </a:r>
            <a:endParaRPr lang="en-GB" sz="2400" dirty="0">
              <a:latin typeface="+mj-lt"/>
            </a:endParaRPr>
          </a:p>
          <a:p>
            <a:pPr marL="342900" indent="-342900">
              <a:lnSpc>
                <a:spcPct val="150000"/>
              </a:lnSpc>
              <a:buClr>
                <a:srgbClr val="F07E23"/>
              </a:buClr>
              <a:buFont typeface="Wingdings" panose="05000000000000000000" pitchFamily="2" charset="2"/>
              <a:buChar char="Ø"/>
            </a:pPr>
            <a:r>
              <a:rPr lang="en-GB" sz="2400" b="1" dirty="0">
                <a:solidFill>
                  <a:schemeClr val="accent2"/>
                </a:solidFill>
                <a:latin typeface="+mj-lt"/>
              </a:rPr>
              <a:t>Respect Each Other</a:t>
            </a:r>
          </a:p>
          <a:p>
            <a:pPr marL="342900" indent="-342900">
              <a:lnSpc>
                <a:spcPct val="150000"/>
              </a:lnSpc>
              <a:buClr>
                <a:srgbClr val="F07E23"/>
              </a:buClr>
              <a:buFont typeface="Wingdings" panose="05000000000000000000" pitchFamily="2" charset="2"/>
              <a:buChar char="Ø"/>
            </a:pPr>
            <a:r>
              <a:rPr lang="en-GB" sz="2400" b="1" dirty="0">
                <a:solidFill>
                  <a:schemeClr val="accent2"/>
                </a:solidFill>
                <a:latin typeface="+mj-lt"/>
              </a:rPr>
              <a:t>Be Open and Honest</a:t>
            </a:r>
            <a:endParaRPr lang="en-GB" sz="2400" dirty="0">
              <a:latin typeface="+mj-lt"/>
            </a:endParaRPr>
          </a:p>
          <a:p>
            <a:pPr marL="342900" indent="-342900">
              <a:lnSpc>
                <a:spcPct val="150000"/>
              </a:lnSpc>
              <a:buClr>
                <a:srgbClr val="F07E23"/>
              </a:buClr>
              <a:buFont typeface="Wingdings" panose="05000000000000000000" pitchFamily="2" charset="2"/>
              <a:buChar char="Ø"/>
            </a:pPr>
            <a:r>
              <a:rPr lang="en-GB" sz="2400" b="1" dirty="0">
                <a:solidFill>
                  <a:schemeClr val="accent2"/>
                </a:solidFill>
                <a:latin typeface="+mj-lt"/>
              </a:rPr>
              <a:t>Stay on Topic</a:t>
            </a:r>
            <a:endParaRPr lang="en-GB" sz="2400" dirty="0">
              <a:latin typeface="+mj-lt"/>
            </a:endParaRPr>
          </a:p>
          <a:p>
            <a:pPr marL="342900" indent="-342900">
              <a:lnSpc>
                <a:spcPct val="150000"/>
              </a:lnSpc>
              <a:buClr>
                <a:srgbClr val="F07E23"/>
              </a:buClr>
              <a:buFont typeface="Wingdings" panose="05000000000000000000" pitchFamily="2" charset="2"/>
              <a:buChar char="Ø"/>
            </a:pPr>
            <a:r>
              <a:rPr lang="en-GB" sz="2400" b="1" dirty="0">
                <a:solidFill>
                  <a:schemeClr val="accent2"/>
                </a:solidFill>
                <a:latin typeface="+mj-lt"/>
              </a:rPr>
              <a:t>Challenge Constructively</a:t>
            </a:r>
          </a:p>
          <a:p>
            <a:pPr marL="342900" indent="-342900">
              <a:lnSpc>
                <a:spcPct val="150000"/>
              </a:lnSpc>
              <a:buClr>
                <a:srgbClr val="F07E23"/>
              </a:buClr>
              <a:buFont typeface="Wingdings" panose="05000000000000000000" pitchFamily="2" charset="2"/>
              <a:buChar char="Ø"/>
            </a:pPr>
            <a:r>
              <a:rPr lang="en-GB" sz="2400" b="1" dirty="0">
                <a:solidFill>
                  <a:schemeClr val="accent2"/>
                </a:solidFill>
                <a:latin typeface="+mj-lt"/>
              </a:rPr>
              <a:t>Anything to Add?</a:t>
            </a:r>
            <a:endParaRPr lang="en-GB" sz="2400" dirty="0">
              <a:latin typeface="+mj-lt"/>
            </a:endParaRPr>
          </a:p>
          <a:p>
            <a:pPr marL="342900" indent="-342900">
              <a:lnSpc>
                <a:spcPct val="150000"/>
              </a:lnSpc>
              <a:buClr>
                <a:srgbClr val="F07E23"/>
              </a:buClr>
              <a:buFont typeface="Wingdings" panose="05000000000000000000" pitchFamily="2" charset="2"/>
              <a:buChar char="Ø"/>
            </a:pPr>
            <a:endParaRPr lang="en-GB" dirty="0"/>
          </a:p>
          <a:p>
            <a:endParaRPr lang="en-GB" dirty="0"/>
          </a:p>
        </p:txBody>
      </p:sp>
      <p:sp>
        <p:nvSpPr>
          <p:cNvPr id="3" name="Slide Number Placeholder 2">
            <a:extLst>
              <a:ext uri="{FF2B5EF4-FFF2-40B4-BE49-F238E27FC236}">
                <a16:creationId xmlns:a16="http://schemas.microsoft.com/office/drawing/2014/main" id="{AAABBDCF-86BE-AD23-29A4-A81881B6F475}"/>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3</a:t>
            </a:fld>
            <a:endParaRPr lang="en-GB" dirty="0"/>
          </a:p>
        </p:txBody>
      </p:sp>
      <p:grpSp>
        <p:nvGrpSpPr>
          <p:cNvPr id="11" name="Group 10">
            <a:extLst>
              <a:ext uri="{FF2B5EF4-FFF2-40B4-BE49-F238E27FC236}">
                <a16:creationId xmlns:a16="http://schemas.microsoft.com/office/drawing/2014/main" id="{93643F52-2430-C795-EC7C-96F682BA5136}"/>
              </a:ext>
            </a:extLst>
          </p:cNvPr>
          <p:cNvGrpSpPr/>
          <p:nvPr/>
        </p:nvGrpSpPr>
        <p:grpSpPr>
          <a:xfrm>
            <a:off x="1116622" y="1889244"/>
            <a:ext cx="2754909" cy="2763439"/>
            <a:chOff x="1545021" y="2087997"/>
            <a:chExt cx="3083093" cy="3083093"/>
          </a:xfrm>
          <a:solidFill>
            <a:schemeClr val="accent2"/>
          </a:solidFill>
        </p:grpSpPr>
        <p:sp>
          <p:nvSpPr>
            <p:cNvPr id="10" name="Oval 9">
              <a:extLst>
                <a:ext uri="{FF2B5EF4-FFF2-40B4-BE49-F238E27FC236}">
                  <a16:creationId xmlns:a16="http://schemas.microsoft.com/office/drawing/2014/main" id="{1BCEDA48-69B7-356E-0C90-C652C36FE477}"/>
                </a:ext>
              </a:extLst>
            </p:cNvPr>
            <p:cNvSpPr/>
            <p:nvPr/>
          </p:nvSpPr>
          <p:spPr>
            <a:xfrm>
              <a:off x="1545021" y="2087997"/>
              <a:ext cx="3083093" cy="3083093"/>
            </a:xfrm>
            <a:prstGeom prst="ellips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descr="Icon&#10;&#10;Description automatically generated">
              <a:extLst>
                <a:ext uri="{FF2B5EF4-FFF2-40B4-BE49-F238E27FC236}">
                  <a16:creationId xmlns:a16="http://schemas.microsoft.com/office/drawing/2014/main" id="{9CCC6160-01E6-2675-EAAF-9CE38868B73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060248" y="2721845"/>
              <a:ext cx="2139899" cy="1892575"/>
            </a:xfrm>
            <a:prstGeom prst="rect">
              <a:avLst/>
            </a:prstGeom>
            <a:grpFill/>
          </p:spPr>
        </p:pic>
      </p:grpSp>
      <p:grpSp>
        <p:nvGrpSpPr>
          <p:cNvPr id="4" name="Group 3">
            <a:extLst>
              <a:ext uri="{FF2B5EF4-FFF2-40B4-BE49-F238E27FC236}">
                <a16:creationId xmlns:a16="http://schemas.microsoft.com/office/drawing/2014/main" id="{54E4AD94-7773-5D8C-49F7-722B6F0A5D5F}"/>
              </a:ext>
            </a:extLst>
          </p:cNvPr>
          <p:cNvGrpSpPr/>
          <p:nvPr/>
        </p:nvGrpSpPr>
        <p:grpSpPr>
          <a:xfrm>
            <a:off x="0" y="204399"/>
            <a:ext cx="928365" cy="6449202"/>
            <a:chOff x="0" y="204399"/>
            <a:chExt cx="928365" cy="6449202"/>
          </a:xfrm>
        </p:grpSpPr>
        <p:pic>
          <p:nvPicPr>
            <p:cNvPr id="6" name="Picture 5">
              <a:extLst>
                <a:ext uri="{FF2B5EF4-FFF2-40B4-BE49-F238E27FC236}">
                  <a16:creationId xmlns:a16="http://schemas.microsoft.com/office/drawing/2014/main" id="{2E64907D-2352-D834-B404-2AD399D05DF6}"/>
                </a:ext>
              </a:extLst>
            </p:cNvPr>
            <p:cNvPicPr>
              <a:picLocks noChangeAspect="1"/>
            </p:cNvPicPr>
            <p:nvPr/>
          </p:nvPicPr>
          <p:blipFill>
            <a:blip r:embed="rId4"/>
            <a:stretch>
              <a:fillRect/>
            </a:stretch>
          </p:blipFill>
          <p:spPr>
            <a:xfrm>
              <a:off x="0" y="3982356"/>
              <a:ext cx="928365" cy="2432957"/>
            </a:xfrm>
            <a:prstGeom prst="rect">
              <a:avLst/>
            </a:prstGeom>
          </p:spPr>
        </p:pic>
        <p:sp>
          <p:nvSpPr>
            <p:cNvPr id="8" name="Rectangle 7">
              <a:extLst>
                <a:ext uri="{FF2B5EF4-FFF2-40B4-BE49-F238E27FC236}">
                  <a16:creationId xmlns:a16="http://schemas.microsoft.com/office/drawing/2014/main" id="{5BBB7562-648D-186B-25A1-C6264F1D8E36}"/>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spTree>
    <p:extLst>
      <p:ext uri="{BB962C8B-B14F-4D97-AF65-F5344CB8AC3E}">
        <p14:creationId xmlns:p14="http://schemas.microsoft.com/office/powerpoint/2010/main" val="965736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iterate type="wd">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par>
                          <p:cTn id="15" fill="hold">
                            <p:stCondLst>
                              <p:cond delay="1400"/>
                            </p:stCondLst>
                            <p:childTnLst>
                              <p:par>
                                <p:cTn id="16" presetID="10" presetClass="entr" presetSubtype="0" fill="hold" nodeType="afterEffect">
                                  <p:stCondLst>
                                    <p:cond delay="250"/>
                                  </p:stCondLst>
                                  <p:childTnLst>
                                    <p:set>
                                      <p:cBhvr>
                                        <p:cTn id="17" dur="1" fill="hold">
                                          <p:stCondLst>
                                            <p:cond delay="0"/>
                                          </p:stCondLst>
                                        </p:cTn>
                                        <p:tgtEl>
                                          <p:spTgt spid="7">
                                            <p:txEl>
                                              <p:pRg st="0" end="0"/>
                                            </p:txEl>
                                          </p:spTgt>
                                        </p:tgtEl>
                                        <p:attrNameLst>
                                          <p:attrName>style.visibility</p:attrName>
                                        </p:attrNameLst>
                                      </p:cBhvr>
                                      <p:to>
                                        <p:strVal val="visible"/>
                                      </p:to>
                                    </p:set>
                                    <p:animEffect transition="in" filter="fade">
                                      <p:cBhvr>
                                        <p:cTn id="18" dur="1000"/>
                                        <p:tgtEl>
                                          <p:spTgt spid="7">
                                            <p:txEl>
                                              <p:pRg st="0" end="0"/>
                                            </p:txEl>
                                          </p:spTgt>
                                        </p:tgtEl>
                                      </p:cBhvr>
                                    </p:animEffect>
                                  </p:childTnLst>
                                </p:cTn>
                              </p:par>
                            </p:childTnLst>
                          </p:cTn>
                        </p:par>
                        <p:par>
                          <p:cTn id="19" fill="hold">
                            <p:stCondLst>
                              <p:cond delay="2650"/>
                            </p:stCondLst>
                            <p:childTnLst>
                              <p:par>
                                <p:cTn id="20" presetID="10" presetClass="entr" presetSubtype="0" fill="hold" nodeType="afterEffect">
                                  <p:stCondLst>
                                    <p:cond delay="1000"/>
                                  </p:stCondLst>
                                  <p:childTnLst>
                                    <p:set>
                                      <p:cBhvr>
                                        <p:cTn id="21" dur="1" fill="hold">
                                          <p:stCondLst>
                                            <p:cond delay="0"/>
                                          </p:stCondLst>
                                        </p:cTn>
                                        <p:tgtEl>
                                          <p:spTgt spid="7">
                                            <p:txEl>
                                              <p:pRg st="1" end="1"/>
                                            </p:txEl>
                                          </p:spTgt>
                                        </p:tgtEl>
                                        <p:attrNameLst>
                                          <p:attrName>style.visibility</p:attrName>
                                        </p:attrNameLst>
                                      </p:cBhvr>
                                      <p:to>
                                        <p:strVal val="visible"/>
                                      </p:to>
                                    </p:set>
                                    <p:animEffect transition="in" filter="fade">
                                      <p:cBhvr>
                                        <p:cTn id="22" dur="1000"/>
                                        <p:tgtEl>
                                          <p:spTgt spid="7">
                                            <p:txEl>
                                              <p:pRg st="1" end="1"/>
                                            </p:txEl>
                                          </p:spTgt>
                                        </p:tgtEl>
                                      </p:cBhvr>
                                    </p:animEffect>
                                  </p:childTnLst>
                                </p:cTn>
                              </p:par>
                            </p:childTnLst>
                          </p:cTn>
                        </p:par>
                        <p:par>
                          <p:cTn id="23" fill="hold">
                            <p:stCondLst>
                              <p:cond delay="4650"/>
                            </p:stCondLst>
                            <p:childTnLst>
                              <p:par>
                                <p:cTn id="24" presetID="10" presetClass="entr" presetSubtype="0" fill="hold" nodeType="afterEffect">
                                  <p:stCondLst>
                                    <p:cond delay="1000"/>
                                  </p:stCondLst>
                                  <p:childTnLst>
                                    <p:set>
                                      <p:cBhvr>
                                        <p:cTn id="25" dur="1" fill="hold">
                                          <p:stCondLst>
                                            <p:cond delay="0"/>
                                          </p:stCondLst>
                                        </p:cTn>
                                        <p:tgtEl>
                                          <p:spTgt spid="7">
                                            <p:txEl>
                                              <p:pRg st="2" end="2"/>
                                            </p:txEl>
                                          </p:spTgt>
                                        </p:tgtEl>
                                        <p:attrNameLst>
                                          <p:attrName>style.visibility</p:attrName>
                                        </p:attrNameLst>
                                      </p:cBhvr>
                                      <p:to>
                                        <p:strVal val="visible"/>
                                      </p:to>
                                    </p:set>
                                    <p:animEffect transition="in" filter="fade">
                                      <p:cBhvr>
                                        <p:cTn id="26" dur="1000"/>
                                        <p:tgtEl>
                                          <p:spTgt spid="7">
                                            <p:txEl>
                                              <p:pRg st="2" end="2"/>
                                            </p:txEl>
                                          </p:spTgt>
                                        </p:tgtEl>
                                      </p:cBhvr>
                                    </p:animEffect>
                                  </p:childTnLst>
                                </p:cTn>
                              </p:par>
                            </p:childTnLst>
                          </p:cTn>
                        </p:par>
                        <p:par>
                          <p:cTn id="27" fill="hold">
                            <p:stCondLst>
                              <p:cond delay="6650"/>
                            </p:stCondLst>
                            <p:childTnLst>
                              <p:par>
                                <p:cTn id="28" presetID="10" presetClass="entr" presetSubtype="0" fill="hold" nodeType="afterEffect">
                                  <p:stCondLst>
                                    <p:cond delay="1000"/>
                                  </p:stCondLst>
                                  <p:childTnLst>
                                    <p:set>
                                      <p:cBhvr>
                                        <p:cTn id="29" dur="1" fill="hold">
                                          <p:stCondLst>
                                            <p:cond delay="0"/>
                                          </p:stCondLst>
                                        </p:cTn>
                                        <p:tgtEl>
                                          <p:spTgt spid="7">
                                            <p:txEl>
                                              <p:pRg st="3" end="3"/>
                                            </p:txEl>
                                          </p:spTgt>
                                        </p:tgtEl>
                                        <p:attrNameLst>
                                          <p:attrName>style.visibility</p:attrName>
                                        </p:attrNameLst>
                                      </p:cBhvr>
                                      <p:to>
                                        <p:strVal val="visible"/>
                                      </p:to>
                                    </p:set>
                                    <p:animEffect transition="in" filter="fade">
                                      <p:cBhvr>
                                        <p:cTn id="30" dur="1000"/>
                                        <p:tgtEl>
                                          <p:spTgt spid="7">
                                            <p:txEl>
                                              <p:pRg st="3" end="3"/>
                                            </p:txEl>
                                          </p:spTgt>
                                        </p:tgtEl>
                                      </p:cBhvr>
                                    </p:animEffect>
                                  </p:childTnLst>
                                </p:cTn>
                              </p:par>
                            </p:childTnLst>
                          </p:cTn>
                        </p:par>
                        <p:par>
                          <p:cTn id="31" fill="hold">
                            <p:stCondLst>
                              <p:cond delay="8650"/>
                            </p:stCondLst>
                            <p:childTnLst>
                              <p:par>
                                <p:cTn id="32" presetID="10" presetClass="entr" presetSubtype="0" fill="hold" nodeType="afterEffect">
                                  <p:stCondLst>
                                    <p:cond delay="1000"/>
                                  </p:stCondLst>
                                  <p:childTnLst>
                                    <p:set>
                                      <p:cBhvr>
                                        <p:cTn id="33" dur="1" fill="hold">
                                          <p:stCondLst>
                                            <p:cond delay="0"/>
                                          </p:stCondLst>
                                        </p:cTn>
                                        <p:tgtEl>
                                          <p:spTgt spid="7">
                                            <p:txEl>
                                              <p:pRg st="4" end="4"/>
                                            </p:txEl>
                                          </p:spTgt>
                                        </p:tgtEl>
                                        <p:attrNameLst>
                                          <p:attrName>style.visibility</p:attrName>
                                        </p:attrNameLst>
                                      </p:cBhvr>
                                      <p:to>
                                        <p:strVal val="visible"/>
                                      </p:to>
                                    </p:set>
                                    <p:animEffect transition="in" filter="fade">
                                      <p:cBhvr>
                                        <p:cTn id="34" dur="1000"/>
                                        <p:tgtEl>
                                          <p:spTgt spid="7">
                                            <p:txEl>
                                              <p:pRg st="4" end="4"/>
                                            </p:txEl>
                                          </p:spTgt>
                                        </p:tgtEl>
                                      </p:cBhvr>
                                    </p:animEffect>
                                  </p:childTnLst>
                                </p:cTn>
                              </p:par>
                            </p:childTnLst>
                          </p:cTn>
                        </p:par>
                        <p:par>
                          <p:cTn id="35" fill="hold">
                            <p:stCondLst>
                              <p:cond delay="10650"/>
                            </p:stCondLst>
                            <p:childTnLst>
                              <p:par>
                                <p:cTn id="36" presetID="10" presetClass="entr" presetSubtype="0" fill="hold" nodeType="afterEffect">
                                  <p:stCondLst>
                                    <p:cond delay="1000"/>
                                  </p:stCondLst>
                                  <p:childTnLst>
                                    <p:set>
                                      <p:cBhvr>
                                        <p:cTn id="37" dur="1" fill="hold">
                                          <p:stCondLst>
                                            <p:cond delay="0"/>
                                          </p:stCondLst>
                                        </p:cTn>
                                        <p:tgtEl>
                                          <p:spTgt spid="7">
                                            <p:txEl>
                                              <p:pRg st="5" end="5"/>
                                            </p:txEl>
                                          </p:spTgt>
                                        </p:tgtEl>
                                        <p:attrNameLst>
                                          <p:attrName>style.visibility</p:attrName>
                                        </p:attrNameLst>
                                      </p:cBhvr>
                                      <p:to>
                                        <p:strVal val="visible"/>
                                      </p:to>
                                    </p:set>
                                    <p:animEffect transition="in" filter="fade">
                                      <p:cBhvr>
                                        <p:cTn id="38" dur="1000"/>
                                        <p:tgtEl>
                                          <p:spTgt spid="7">
                                            <p:txEl>
                                              <p:pRg st="5" end="5"/>
                                            </p:txEl>
                                          </p:spTgt>
                                        </p:tgtEl>
                                      </p:cBhvr>
                                    </p:animEffect>
                                  </p:childTnLst>
                                </p:cTn>
                              </p:par>
                            </p:childTnLst>
                          </p:cTn>
                        </p:par>
                        <p:par>
                          <p:cTn id="39" fill="hold">
                            <p:stCondLst>
                              <p:cond delay="12650"/>
                            </p:stCondLst>
                            <p:childTnLst>
                              <p:par>
                                <p:cTn id="40" presetID="10" presetClass="entr" presetSubtype="0" fill="hold" nodeType="afterEffect">
                                  <p:stCondLst>
                                    <p:cond delay="1000"/>
                                  </p:stCondLst>
                                  <p:childTnLst>
                                    <p:set>
                                      <p:cBhvr>
                                        <p:cTn id="41" dur="1" fill="hold">
                                          <p:stCondLst>
                                            <p:cond delay="0"/>
                                          </p:stCondLst>
                                        </p:cTn>
                                        <p:tgtEl>
                                          <p:spTgt spid="7">
                                            <p:txEl>
                                              <p:pRg st="6" end="6"/>
                                            </p:txEl>
                                          </p:spTgt>
                                        </p:tgtEl>
                                        <p:attrNameLst>
                                          <p:attrName>style.visibility</p:attrName>
                                        </p:attrNameLst>
                                      </p:cBhvr>
                                      <p:to>
                                        <p:strVal val="visible"/>
                                      </p:to>
                                    </p:set>
                                    <p:animEffect transition="in" filter="fade">
                                      <p:cBhvr>
                                        <p:cTn id="42" dur="1000"/>
                                        <p:tgtEl>
                                          <p:spTgt spid="7">
                                            <p:txEl>
                                              <p:pRg st="6" end="6"/>
                                            </p:txEl>
                                          </p:spTgt>
                                        </p:tgtEl>
                                      </p:cBhvr>
                                    </p:animEffect>
                                  </p:childTnLst>
                                </p:cTn>
                              </p:par>
                            </p:childTnLst>
                          </p:cTn>
                        </p:par>
                        <p:par>
                          <p:cTn id="43" fill="hold">
                            <p:stCondLst>
                              <p:cond delay="14650"/>
                            </p:stCondLst>
                            <p:childTnLst>
                              <p:par>
                                <p:cTn id="44" presetID="10" presetClass="entr" presetSubtype="0" fill="hold" nodeType="afterEffect">
                                  <p:stCondLst>
                                    <p:cond delay="1000"/>
                                  </p:stCondLst>
                                  <p:childTnLst>
                                    <p:set>
                                      <p:cBhvr>
                                        <p:cTn id="45" dur="1" fill="hold">
                                          <p:stCondLst>
                                            <p:cond delay="0"/>
                                          </p:stCondLst>
                                        </p:cTn>
                                        <p:tgtEl>
                                          <p:spTgt spid="7">
                                            <p:txEl>
                                              <p:pRg st="7" end="7"/>
                                            </p:txEl>
                                          </p:spTgt>
                                        </p:tgtEl>
                                        <p:attrNameLst>
                                          <p:attrName>style.visibility</p:attrName>
                                        </p:attrNameLst>
                                      </p:cBhvr>
                                      <p:to>
                                        <p:strVal val="visible"/>
                                      </p:to>
                                    </p:set>
                                    <p:animEffect transition="in" filter="fade">
                                      <p:cBhvr>
                                        <p:cTn id="46" dur="1000"/>
                                        <p:tgtEl>
                                          <p:spTgt spid="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A3410-6844-40C2-922A-EDAB9AB05C8C}"/>
              </a:ext>
            </a:extLst>
          </p:cNvPr>
          <p:cNvSpPr>
            <a:spLocks noGrp="1"/>
          </p:cNvSpPr>
          <p:nvPr>
            <p:ph type="title" idx="4294967295"/>
          </p:nvPr>
        </p:nvSpPr>
        <p:spPr>
          <a:xfrm>
            <a:off x="994270" y="496216"/>
            <a:ext cx="11018707" cy="831850"/>
          </a:xfrm>
          <a:prstGeom prst="rect">
            <a:avLst/>
          </a:prstGeom>
        </p:spPr>
        <p:txBody>
          <a:bodyPr>
            <a:normAutofit/>
          </a:bodyPr>
          <a:lstStyle/>
          <a:p>
            <a:r>
              <a:rPr lang="en-GB" sz="3200" b="1" dirty="0">
                <a:solidFill>
                  <a:srgbClr val="F07E23"/>
                </a:solidFill>
                <a:latin typeface="Network Rail Sans" panose="02000000040000020004" pitchFamily="2" charset="0"/>
              </a:rPr>
              <a:t>Today’s Learning Outcomes</a:t>
            </a:r>
          </a:p>
        </p:txBody>
      </p:sp>
      <p:sp>
        <p:nvSpPr>
          <p:cNvPr id="20" name="Slide Number Placeholder 19">
            <a:extLst>
              <a:ext uri="{FF2B5EF4-FFF2-40B4-BE49-F238E27FC236}">
                <a16:creationId xmlns:a16="http://schemas.microsoft.com/office/drawing/2014/main" id="{984CAE60-25FA-99CE-C0BE-DD5F4CFF9E08}"/>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4</a:t>
            </a:fld>
            <a:endParaRPr lang="en-GB" dirty="0"/>
          </a:p>
        </p:txBody>
      </p:sp>
      <p:sp>
        <p:nvSpPr>
          <p:cNvPr id="22" name="TextBox 21">
            <a:extLst>
              <a:ext uri="{FF2B5EF4-FFF2-40B4-BE49-F238E27FC236}">
                <a16:creationId xmlns:a16="http://schemas.microsoft.com/office/drawing/2014/main" id="{273ECB6E-C8B7-9963-FA23-7F1F07D2DD99}"/>
              </a:ext>
            </a:extLst>
          </p:cNvPr>
          <p:cNvSpPr txBox="1"/>
          <p:nvPr/>
        </p:nvSpPr>
        <p:spPr>
          <a:xfrm>
            <a:off x="1158071" y="4222183"/>
            <a:ext cx="2876278" cy="261610"/>
          </a:xfrm>
          <a:prstGeom prst="rect">
            <a:avLst/>
          </a:prstGeom>
          <a:noFill/>
        </p:spPr>
        <p:txBody>
          <a:bodyPr wrap="square">
            <a:spAutoFit/>
          </a:bodyPr>
          <a:lstStyle/>
          <a:p>
            <a:r>
              <a:rPr lang="en-GB" sz="1100" dirty="0">
                <a:effectLst/>
                <a:latin typeface="Calibri" panose="020F0502020204030204" pitchFamily="34" charset="0"/>
                <a:ea typeface="Times New Roman" panose="02020603050405020304" pitchFamily="18" charset="0"/>
              </a:rPr>
              <a:t> </a:t>
            </a:r>
            <a:endParaRPr lang="en-GB" sz="1100" dirty="0">
              <a:effectLst/>
              <a:latin typeface="Calibri" panose="020F0502020204030204" pitchFamily="34" charset="0"/>
              <a:ea typeface="Calibri" panose="020F0502020204030204" pitchFamily="34" charset="0"/>
            </a:endParaRPr>
          </a:p>
        </p:txBody>
      </p:sp>
      <p:sp>
        <p:nvSpPr>
          <p:cNvPr id="26" name="TextBox 25">
            <a:extLst>
              <a:ext uri="{FF2B5EF4-FFF2-40B4-BE49-F238E27FC236}">
                <a16:creationId xmlns:a16="http://schemas.microsoft.com/office/drawing/2014/main" id="{BC1C292B-0BCC-78D3-53A3-FFD03E561912}"/>
              </a:ext>
            </a:extLst>
          </p:cNvPr>
          <p:cNvSpPr txBox="1"/>
          <p:nvPr/>
        </p:nvSpPr>
        <p:spPr>
          <a:xfrm>
            <a:off x="8877008" y="4144277"/>
            <a:ext cx="2967404" cy="276999"/>
          </a:xfrm>
          <a:prstGeom prst="rect">
            <a:avLst/>
          </a:prstGeom>
          <a:noFill/>
        </p:spPr>
        <p:txBody>
          <a:bodyPr wrap="square">
            <a:spAutoFit/>
          </a:bodyPr>
          <a:lstStyle/>
          <a:p>
            <a:endParaRPr lang="en-GB" sz="1200" b="1" dirty="0">
              <a:effectLst/>
              <a:latin typeface="+mj-lt"/>
              <a:ea typeface="Times New Roman" panose="02020603050405020304" pitchFamily="18" charset="0"/>
            </a:endParaRPr>
          </a:p>
        </p:txBody>
      </p:sp>
      <p:grpSp>
        <p:nvGrpSpPr>
          <p:cNvPr id="3" name="Group 2">
            <a:extLst>
              <a:ext uri="{FF2B5EF4-FFF2-40B4-BE49-F238E27FC236}">
                <a16:creationId xmlns:a16="http://schemas.microsoft.com/office/drawing/2014/main" id="{79CBB6D5-508A-FAA6-631C-5A6004CECCBF}"/>
              </a:ext>
            </a:extLst>
          </p:cNvPr>
          <p:cNvGrpSpPr/>
          <p:nvPr/>
        </p:nvGrpSpPr>
        <p:grpSpPr>
          <a:xfrm>
            <a:off x="0" y="204399"/>
            <a:ext cx="928365" cy="6449202"/>
            <a:chOff x="0" y="204399"/>
            <a:chExt cx="928365" cy="6449202"/>
          </a:xfrm>
        </p:grpSpPr>
        <p:pic>
          <p:nvPicPr>
            <p:cNvPr id="8" name="Picture 7">
              <a:extLst>
                <a:ext uri="{FF2B5EF4-FFF2-40B4-BE49-F238E27FC236}">
                  <a16:creationId xmlns:a16="http://schemas.microsoft.com/office/drawing/2014/main" id="{97EA212E-8914-3A87-4248-E3388684282D}"/>
                </a:ext>
              </a:extLst>
            </p:cNvPr>
            <p:cNvPicPr>
              <a:picLocks noChangeAspect="1"/>
            </p:cNvPicPr>
            <p:nvPr/>
          </p:nvPicPr>
          <p:blipFill>
            <a:blip r:embed="rId3"/>
            <a:stretch>
              <a:fillRect/>
            </a:stretch>
          </p:blipFill>
          <p:spPr>
            <a:xfrm>
              <a:off x="0" y="3982356"/>
              <a:ext cx="928365" cy="2432957"/>
            </a:xfrm>
            <a:prstGeom prst="rect">
              <a:avLst/>
            </a:prstGeom>
          </p:spPr>
        </p:pic>
        <p:sp>
          <p:nvSpPr>
            <p:cNvPr id="10" name="Rectangle 9">
              <a:extLst>
                <a:ext uri="{FF2B5EF4-FFF2-40B4-BE49-F238E27FC236}">
                  <a16:creationId xmlns:a16="http://schemas.microsoft.com/office/drawing/2014/main" id="{344110E5-5770-E550-1448-5A5C26E53564}"/>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pic>
        <p:nvPicPr>
          <p:cNvPr id="7" name="Picture 6" descr="A black and white text&#10;&#10;Description automatically generated">
            <a:extLst>
              <a:ext uri="{FF2B5EF4-FFF2-40B4-BE49-F238E27FC236}">
                <a16:creationId xmlns:a16="http://schemas.microsoft.com/office/drawing/2014/main" id="{C57D1E4D-2928-78E9-714A-87AEA78CDEB6}"/>
              </a:ext>
            </a:extLst>
          </p:cNvPr>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1809458" y="4862585"/>
            <a:ext cx="9282985" cy="1363673"/>
          </a:xfrm>
          <a:prstGeom prst="rect">
            <a:avLst/>
          </a:prstGeom>
          <a:noFill/>
          <a:ln>
            <a:noFill/>
          </a:ln>
        </p:spPr>
      </p:pic>
      <p:graphicFrame>
        <p:nvGraphicFramePr>
          <p:cNvPr id="11" name="Diagram 10">
            <a:extLst>
              <a:ext uri="{FF2B5EF4-FFF2-40B4-BE49-F238E27FC236}">
                <a16:creationId xmlns:a16="http://schemas.microsoft.com/office/drawing/2014/main" id="{E5151159-3FFE-F76B-C2BC-39722659AC3C}"/>
              </a:ext>
            </a:extLst>
          </p:cNvPr>
          <p:cNvGraphicFramePr/>
          <p:nvPr>
            <p:extLst>
              <p:ext uri="{D42A27DB-BD31-4B8C-83A1-F6EECF244321}">
                <p14:modId xmlns:p14="http://schemas.microsoft.com/office/powerpoint/2010/main" val="123305230"/>
              </p:ext>
            </p:extLst>
          </p:nvPr>
        </p:nvGraphicFramePr>
        <p:xfrm>
          <a:off x="1247126" y="204398"/>
          <a:ext cx="9217673" cy="53400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0664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iterate type="wd">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Tom Kemp Intro (EXT)">
            <a:hlinkClick r:id="" action="ppaction://media"/>
            <a:extLst>
              <a:ext uri="{FF2B5EF4-FFF2-40B4-BE49-F238E27FC236}">
                <a16:creationId xmlns:a16="http://schemas.microsoft.com/office/drawing/2014/main" id="{B17E1596-7653-2FBC-79CF-B4A6FA0BF9F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352451" y="2518749"/>
            <a:ext cx="3236444" cy="1820500"/>
          </a:xfrm>
          <a:prstGeom prst="rect">
            <a:avLst/>
          </a:prstGeom>
        </p:spPr>
      </p:pic>
      <p:sp>
        <p:nvSpPr>
          <p:cNvPr id="2" name="Slide Number Placeholder 1">
            <a:extLst>
              <a:ext uri="{FF2B5EF4-FFF2-40B4-BE49-F238E27FC236}">
                <a16:creationId xmlns:a16="http://schemas.microsoft.com/office/drawing/2014/main" id="{750EA2AC-0431-42F5-B2CA-08AF4922C643}"/>
              </a:ext>
            </a:extLst>
          </p:cNvPr>
          <p:cNvSpPr>
            <a:spLocks noGrp="1"/>
          </p:cNvSpPr>
          <p:nvPr>
            <p:ph type="sldNum" sz="quarter" idx="15"/>
          </p:nvPr>
        </p:nvSpPr>
        <p:spPr>
          <a:xfrm>
            <a:off x="11092443" y="6532802"/>
            <a:ext cx="850268" cy="184192"/>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898989"/>
                </a:solidFill>
                <a:effectLst/>
                <a:uLnTx/>
                <a:uFillTx/>
                <a:latin typeface="Arial" panose="020B0604020202020204" pitchFamily="34" charset="0"/>
                <a:ea typeface="+mn-ea"/>
                <a:cs typeface="Arial" panose="020B0604020202020204" pitchFamily="34" charset="0"/>
              </a:rPr>
              <a:t>2</a:t>
            </a:r>
          </a:p>
        </p:txBody>
      </p:sp>
      <p:grpSp>
        <p:nvGrpSpPr>
          <p:cNvPr id="7" name="Group 6">
            <a:extLst>
              <a:ext uri="{FF2B5EF4-FFF2-40B4-BE49-F238E27FC236}">
                <a16:creationId xmlns:a16="http://schemas.microsoft.com/office/drawing/2014/main" id="{E09873A9-2057-5205-554B-3EB3E8F09B91}"/>
              </a:ext>
            </a:extLst>
          </p:cNvPr>
          <p:cNvGrpSpPr/>
          <p:nvPr/>
        </p:nvGrpSpPr>
        <p:grpSpPr>
          <a:xfrm>
            <a:off x="0" y="204399"/>
            <a:ext cx="928365" cy="6449202"/>
            <a:chOff x="0" y="204399"/>
            <a:chExt cx="928365" cy="6449202"/>
          </a:xfrm>
        </p:grpSpPr>
        <p:pic>
          <p:nvPicPr>
            <p:cNvPr id="8" name="Picture 7">
              <a:extLst>
                <a:ext uri="{FF2B5EF4-FFF2-40B4-BE49-F238E27FC236}">
                  <a16:creationId xmlns:a16="http://schemas.microsoft.com/office/drawing/2014/main" id="{DD9D1980-35F2-9E91-A056-185624DBC815}"/>
                </a:ext>
              </a:extLst>
            </p:cNvPr>
            <p:cNvPicPr>
              <a:picLocks noChangeAspect="1"/>
            </p:cNvPicPr>
            <p:nvPr/>
          </p:nvPicPr>
          <p:blipFill>
            <a:blip r:embed="rId6"/>
            <a:stretch>
              <a:fillRect/>
            </a:stretch>
          </p:blipFill>
          <p:spPr>
            <a:xfrm>
              <a:off x="0" y="3982356"/>
              <a:ext cx="928365" cy="2432957"/>
            </a:xfrm>
            <a:prstGeom prst="rect">
              <a:avLst/>
            </a:prstGeom>
          </p:spPr>
        </p:pic>
        <p:sp>
          <p:nvSpPr>
            <p:cNvPr id="15" name="Rectangle 14">
              <a:extLst>
                <a:ext uri="{FF2B5EF4-FFF2-40B4-BE49-F238E27FC236}">
                  <a16:creationId xmlns:a16="http://schemas.microsoft.com/office/drawing/2014/main" id="{196FE2E1-0382-397F-F7D7-4615A4614152}"/>
                </a:ext>
              </a:extLst>
            </p:cNvPr>
            <p:cNvSpPr/>
            <p:nvPr/>
          </p:nvSpPr>
          <p:spPr>
            <a:xfrm rot="16200000">
              <a:off x="-2760419" y="3044279"/>
              <a:ext cx="6449202" cy="769441"/>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Network Rail Sans"/>
                  <a:ea typeface="+mn-ea"/>
                  <a:cs typeface="+mn-cs"/>
                </a:rPr>
                <a:t>ASK, CHECK, CHALLENGE</a:t>
              </a:r>
            </a:p>
          </p:txBody>
        </p:sp>
      </p:grpSp>
      <p:sp>
        <p:nvSpPr>
          <p:cNvPr id="6" name="Text Placeholder 2">
            <a:extLst>
              <a:ext uri="{FF2B5EF4-FFF2-40B4-BE49-F238E27FC236}">
                <a16:creationId xmlns:a16="http://schemas.microsoft.com/office/drawing/2014/main" id="{60B5CA86-CB7A-F283-8AD4-9D639122FEC5}"/>
              </a:ext>
            </a:extLst>
          </p:cNvPr>
          <p:cNvSpPr txBox="1">
            <a:spLocks/>
          </p:cNvSpPr>
          <p:nvPr/>
        </p:nvSpPr>
        <p:spPr>
          <a:xfrm>
            <a:off x="2066673" y="4486831"/>
            <a:ext cx="3683666" cy="2138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Network Rail Sans"/>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Network Rail Sans"/>
                <a:ea typeface="+mn-ea"/>
                <a:cs typeface="+mn-cs"/>
              </a:rPr>
              <a:t>#electricalsafety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Network Rail Sans"/>
              <a:ea typeface="+mn-ea"/>
              <a:cs typeface="+mn-cs"/>
            </a:endParaRPr>
          </a:p>
        </p:txBody>
      </p:sp>
      <p:sp>
        <p:nvSpPr>
          <p:cNvPr id="4" name="Title 1">
            <a:extLst>
              <a:ext uri="{FF2B5EF4-FFF2-40B4-BE49-F238E27FC236}">
                <a16:creationId xmlns:a16="http://schemas.microsoft.com/office/drawing/2014/main" id="{F04262CA-3230-6E99-D4D7-19E962988DE1}"/>
              </a:ext>
            </a:extLst>
          </p:cNvPr>
          <p:cNvSpPr txBox="1">
            <a:spLocks/>
          </p:cNvSpPr>
          <p:nvPr/>
        </p:nvSpPr>
        <p:spPr>
          <a:xfrm>
            <a:off x="994270" y="496216"/>
            <a:ext cx="11018707" cy="831850"/>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none" spc="0" normalizeH="0" baseline="0" noProof="0" dirty="0">
                <a:ln>
                  <a:noFill/>
                </a:ln>
                <a:solidFill>
                  <a:srgbClr val="F07E23"/>
                </a:solidFill>
                <a:effectLst/>
                <a:uLnTx/>
                <a:uFillTx/>
                <a:latin typeface="Network Rail Sans" panose="02000000040000020004" pitchFamily="2" charset="0"/>
                <a:ea typeface="+mj-ea"/>
                <a:cs typeface="+mj-cs"/>
              </a:rPr>
              <a:t>Tom Kemp Opens the Safety Hour</a:t>
            </a:r>
            <a:endParaRPr kumimoji="0" lang="en-US" sz="3200" b="1" i="0" u="none" strike="noStrike" kern="1200" cap="none" spc="0" normalizeH="0" baseline="0" noProof="0" dirty="0">
              <a:ln>
                <a:noFill/>
              </a:ln>
              <a:solidFill>
                <a:srgbClr val="F07E23"/>
              </a:solidFill>
              <a:effectLst/>
              <a:uLnTx/>
              <a:uFillTx/>
              <a:latin typeface="Network Rail Sans" panose="02000000040000020004" pitchFamily="2" charset="0"/>
              <a:ea typeface="+mj-ea"/>
              <a:cs typeface="+mj-cs"/>
            </a:endParaRPr>
          </a:p>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GB" sz="3200" b="1" i="0" u="none" strike="noStrike" kern="1200" cap="none" spc="0" normalizeH="0" baseline="0" noProof="0" dirty="0">
              <a:ln>
                <a:noFill/>
              </a:ln>
              <a:solidFill>
                <a:srgbClr val="F07E23"/>
              </a:solidFill>
              <a:effectLst/>
              <a:uLnTx/>
              <a:uFillTx/>
              <a:latin typeface="Network Rail Sans" panose="02000000040000020004" pitchFamily="2" charset="0"/>
              <a:ea typeface="+mj-ea"/>
              <a:cs typeface="+mj-cs"/>
            </a:endParaRPr>
          </a:p>
        </p:txBody>
      </p:sp>
      <p:pic>
        <p:nvPicPr>
          <p:cNvPr id="5" name="Picture 4">
            <a:extLst>
              <a:ext uri="{FF2B5EF4-FFF2-40B4-BE49-F238E27FC236}">
                <a16:creationId xmlns:a16="http://schemas.microsoft.com/office/drawing/2014/main" id="{01A1124A-7783-591B-9095-B184B2AA9FD8}"/>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2722998" y="1568769"/>
            <a:ext cx="7561249" cy="4242139"/>
          </a:xfrm>
          <a:prstGeom prst="snip2DiagRect">
            <a:avLst>
              <a:gd name="adj1" fmla="val 0"/>
              <a:gd name="adj2" fmla="val 15296"/>
            </a:avLst>
          </a:prstGeom>
          <a:ln w="76200">
            <a:solidFill>
              <a:srgbClr val="F07E23"/>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571750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iterate type="wd">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5015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showWhenStopped="0">
                <p:cTn id="19" fill="hold" display="0">
                  <p:stCondLst>
                    <p:cond delay="indefinite"/>
                  </p:stCondLst>
                </p:cTn>
                <p:tgtEl>
                  <p:spTgt spid="3"/>
                </p:tgtEl>
              </p:cMediaNode>
            </p:video>
            <p:seq concurrent="1" nextAc="seek">
              <p:cTn id="20" restart="whenNotActive" fill="hold" evtFilter="cancelBubble" nodeType="interactiveSeq">
                <p:stCondLst>
                  <p:cond evt="onClick" delay="0">
                    <p:tgtEl>
                      <p:spTgt spid="3"/>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3"/>
                                        </p:tgtEl>
                                      </p:cBhvr>
                                    </p:cmd>
                                  </p:childTnLst>
                                </p:cTn>
                              </p:par>
                            </p:childTnLst>
                          </p:cTn>
                        </p:par>
                      </p:childTnLst>
                    </p:cTn>
                  </p:par>
                </p:childTnLst>
              </p:cTn>
              <p:nextCondLst>
                <p:cond evt="onClick" delay="0">
                  <p:tgtEl>
                    <p:spTgt spid="3"/>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4339E8-D119-45F6-AA8C-462C98A8B476}"/>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6</a:t>
            </a:fld>
            <a:endParaRPr lang="en-GB" dirty="0"/>
          </a:p>
        </p:txBody>
      </p:sp>
      <p:sp>
        <p:nvSpPr>
          <p:cNvPr id="9" name="Title 1">
            <a:extLst>
              <a:ext uri="{FF2B5EF4-FFF2-40B4-BE49-F238E27FC236}">
                <a16:creationId xmlns:a16="http://schemas.microsoft.com/office/drawing/2014/main" id="{AAB513E8-5BF8-4016-9D5A-E6A59FD86469}"/>
              </a:ext>
            </a:extLst>
          </p:cNvPr>
          <p:cNvSpPr txBox="1">
            <a:spLocks/>
          </p:cNvSpPr>
          <p:nvPr/>
        </p:nvSpPr>
        <p:spPr>
          <a:xfrm>
            <a:off x="1483128" y="4233797"/>
            <a:ext cx="10144992" cy="184491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2"/>
                </a:solidFill>
              </a:rPr>
              <a:t>Working in AC Electrified Areas Scenario</a:t>
            </a:r>
            <a:r>
              <a:rPr lang="en-GB" sz="2800" b="1" dirty="0">
                <a:solidFill>
                  <a:schemeClr val="accent2"/>
                </a:solidFill>
              </a:rPr>
              <a:t> Character’s Roles and Responsibilities</a:t>
            </a:r>
            <a:r>
              <a:rPr lang="en-GB" sz="4400" b="1" dirty="0">
                <a:solidFill>
                  <a:schemeClr val="accent2"/>
                </a:solidFill>
              </a:rPr>
              <a:t>  </a:t>
            </a:r>
            <a:endParaRPr lang="en-GB" b="1" dirty="0">
              <a:solidFill>
                <a:schemeClr val="accent2"/>
              </a:solidFill>
            </a:endParaRPr>
          </a:p>
        </p:txBody>
      </p:sp>
      <p:grpSp>
        <p:nvGrpSpPr>
          <p:cNvPr id="4" name="Group 3">
            <a:extLst>
              <a:ext uri="{FF2B5EF4-FFF2-40B4-BE49-F238E27FC236}">
                <a16:creationId xmlns:a16="http://schemas.microsoft.com/office/drawing/2014/main" id="{A3E302B2-BC94-3E05-BDF1-06DC720B4D40}"/>
              </a:ext>
            </a:extLst>
          </p:cNvPr>
          <p:cNvGrpSpPr/>
          <p:nvPr/>
        </p:nvGrpSpPr>
        <p:grpSpPr>
          <a:xfrm>
            <a:off x="0" y="204399"/>
            <a:ext cx="928365" cy="6449202"/>
            <a:chOff x="0" y="204399"/>
            <a:chExt cx="928365" cy="6449202"/>
          </a:xfrm>
        </p:grpSpPr>
        <p:pic>
          <p:nvPicPr>
            <p:cNvPr id="5" name="Picture 4">
              <a:extLst>
                <a:ext uri="{FF2B5EF4-FFF2-40B4-BE49-F238E27FC236}">
                  <a16:creationId xmlns:a16="http://schemas.microsoft.com/office/drawing/2014/main" id="{EA892625-44C5-3F04-163F-4BA8DB3B3D6F}"/>
                </a:ext>
              </a:extLst>
            </p:cNvPr>
            <p:cNvPicPr>
              <a:picLocks noChangeAspect="1"/>
            </p:cNvPicPr>
            <p:nvPr/>
          </p:nvPicPr>
          <p:blipFill>
            <a:blip r:embed="rId3"/>
            <a:stretch>
              <a:fillRect/>
            </a:stretch>
          </p:blipFill>
          <p:spPr>
            <a:xfrm>
              <a:off x="0" y="3982356"/>
              <a:ext cx="928365" cy="2432957"/>
            </a:xfrm>
            <a:prstGeom prst="rect">
              <a:avLst/>
            </a:prstGeom>
          </p:spPr>
        </p:pic>
        <p:sp>
          <p:nvSpPr>
            <p:cNvPr id="6" name="Rectangle 5">
              <a:extLst>
                <a:ext uri="{FF2B5EF4-FFF2-40B4-BE49-F238E27FC236}">
                  <a16:creationId xmlns:a16="http://schemas.microsoft.com/office/drawing/2014/main" id="{F92C2AAC-4866-C801-0B22-5F95EEB262AB}"/>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sp>
        <p:nvSpPr>
          <p:cNvPr id="21" name="Oval 20">
            <a:extLst>
              <a:ext uri="{FF2B5EF4-FFF2-40B4-BE49-F238E27FC236}">
                <a16:creationId xmlns:a16="http://schemas.microsoft.com/office/drawing/2014/main" id="{0AEBE0F1-CBF7-3CD3-A88A-B26B8F405526}"/>
              </a:ext>
            </a:extLst>
          </p:cNvPr>
          <p:cNvSpPr/>
          <p:nvPr/>
        </p:nvSpPr>
        <p:spPr>
          <a:xfrm>
            <a:off x="1796204" y="556842"/>
            <a:ext cx="1637414" cy="138865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Danny</a:t>
            </a:r>
          </a:p>
          <a:p>
            <a:pPr algn="ctr"/>
            <a:r>
              <a:rPr lang="en-GB" sz="1600" dirty="0"/>
              <a:t>Nominated Person</a:t>
            </a:r>
          </a:p>
        </p:txBody>
      </p:sp>
      <p:sp>
        <p:nvSpPr>
          <p:cNvPr id="22" name="Oval 21">
            <a:extLst>
              <a:ext uri="{FF2B5EF4-FFF2-40B4-BE49-F238E27FC236}">
                <a16:creationId xmlns:a16="http://schemas.microsoft.com/office/drawing/2014/main" id="{0E80A1C8-188D-FA77-3A3E-0843D4E68435}"/>
              </a:ext>
            </a:extLst>
          </p:cNvPr>
          <p:cNvSpPr/>
          <p:nvPr/>
        </p:nvSpPr>
        <p:spPr>
          <a:xfrm>
            <a:off x="6410535" y="556843"/>
            <a:ext cx="1637414" cy="138865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John</a:t>
            </a:r>
          </a:p>
          <a:p>
            <a:pPr algn="ctr"/>
            <a:r>
              <a:rPr lang="en-GB" sz="1600" dirty="0"/>
              <a:t>P-way COSS OLP</a:t>
            </a:r>
          </a:p>
        </p:txBody>
      </p:sp>
      <p:sp>
        <p:nvSpPr>
          <p:cNvPr id="23" name="Oval 22">
            <a:extLst>
              <a:ext uri="{FF2B5EF4-FFF2-40B4-BE49-F238E27FC236}">
                <a16:creationId xmlns:a16="http://schemas.microsoft.com/office/drawing/2014/main" id="{95C1C446-B0CB-4C83-6099-2CD385CEA77F}"/>
              </a:ext>
            </a:extLst>
          </p:cNvPr>
          <p:cNvSpPr/>
          <p:nvPr/>
        </p:nvSpPr>
        <p:spPr>
          <a:xfrm>
            <a:off x="4050187" y="556843"/>
            <a:ext cx="1637414" cy="138865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Billy</a:t>
            </a:r>
          </a:p>
          <a:p>
            <a:pPr algn="ctr"/>
            <a:r>
              <a:rPr lang="en-GB" sz="1600" dirty="0"/>
              <a:t>Authorised Person</a:t>
            </a:r>
          </a:p>
        </p:txBody>
      </p:sp>
      <p:sp>
        <p:nvSpPr>
          <p:cNvPr id="24" name="Oval 23">
            <a:extLst>
              <a:ext uri="{FF2B5EF4-FFF2-40B4-BE49-F238E27FC236}">
                <a16:creationId xmlns:a16="http://schemas.microsoft.com/office/drawing/2014/main" id="{B9E0BCA9-264E-41F6-AF9F-B31DEBE4231E}"/>
              </a:ext>
            </a:extLst>
          </p:cNvPr>
          <p:cNvSpPr/>
          <p:nvPr/>
        </p:nvSpPr>
        <p:spPr>
          <a:xfrm>
            <a:off x="8777531" y="629260"/>
            <a:ext cx="1637414" cy="138865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Otis</a:t>
            </a:r>
          </a:p>
          <a:p>
            <a:pPr algn="ctr"/>
            <a:r>
              <a:rPr lang="en-GB" sz="1600" dirty="0"/>
              <a:t>P-way apprentice</a:t>
            </a:r>
          </a:p>
        </p:txBody>
      </p:sp>
      <p:pic>
        <p:nvPicPr>
          <p:cNvPr id="26" name="Picture 25">
            <a:extLst>
              <a:ext uri="{FF2B5EF4-FFF2-40B4-BE49-F238E27FC236}">
                <a16:creationId xmlns:a16="http://schemas.microsoft.com/office/drawing/2014/main" id="{1FCFD82D-0C88-92F0-930E-8260D523411D}"/>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1654499" y="2213915"/>
            <a:ext cx="1920824" cy="1844914"/>
          </a:xfrm>
          <a:prstGeom prst="flowChartConnector">
            <a:avLst/>
          </a:prstGeom>
        </p:spPr>
      </p:pic>
      <p:pic>
        <p:nvPicPr>
          <p:cNvPr id="25" name="Picture 24">
            <a:extLst>
              <a:ext uri="{FF2B5EF4-FFF2-40B4-BE49-F238E27FC236}">
                <a16:creationId xmlns:a16="http://schemas.microsoft.com/office/drawing/2014/main" id="{6D1BA53C-1C94-82D5-37D4-2F647B7DD0F3}"/>
              </a:ext>
            </a:extLst>
          </p:cNvPr>
          <p:cNvPicPr>
            <a:picLocks noChangeAspect="1"/>
          </p:cNvPicPr>
          <p:nvPr/>
        </p:nvPicPr>
        <p:blipFill>
          <a:blip r:embed="rId5" cstate="screen">
            <a:extLst>
              <a:ext uri="{28A0092B-C50C-407E-A947-70E740481C1C}">
                <a14:useLocalDpi xmlns:a14="http://schemas.microsoft.com/office/drawing/2010/main"/>
              </a:ext>
            </a:extLst>
          </a:blip>
          <a:srcRect b="-165"/>
          <a:stretch/>
        </p:blipFill>
        <p:spPr>
          <a:xfrm>
            <a:off x="3886402" y="2179003"/>
            <a:ext cx="1951458" cy="1914739"/>
          </a:xfrm>
          <a:prstGeom prst="flowChartConnector">
            <a:avLst/>
          </a:prstGeom>
        </p:spPr>
      </p:pic>
      <p:pic>
        <p:nvPicPr>
          <p:cNvPr id="28" name="Picture 27">
            <a:extLst>
              <a:ext uri="{FF2B5EF4-FFF2-40B4-BE49-F238E27FC236}">
                <a16:creationId xmlns:a16="http://schemas.microsoft.com/office/drawing/2014/main" id="{04C7FF8A-928C-03EB-EEE2-4C0C9A6F899C}"/>
              </a:ext>
            </a:extLst>
          </p:cNvPr>
          <p:cNvPicPr>
            <a:picLocks noChangeAspect="1"/>
          </p:cNvPicPr>
          <p:nvPr/>
        </p:nvPicPr>
        <p:blipFill>
          <a:blip r:embed="rId6" cstate="screen">
            <a:extLst>
              <a:ext uri="{28A0092B-C50C-407E-A947-70E740481C1C}">
                <a14:useLocalDpi xmlns:a14="http://schemas.microsoft.com/office/drawing/2010/main"/>
              </a:ext>
            </a:extLst>
          </a:blip>
          <a:srcRect b="-157"/>
          <a:stretch/>
        </p:blipFill>
        <p:spPr>
          <a:xfrm>
            <a:off x="6222282" y="2179003"/>
            <a:ext cx="2013921" cy="1966243"/>
          </a:xfrm>
          <a:prstGeom prst="flowChartConnector">
            <a:avLst/>
          </a:prstGeom>
        </p:spPr>
      </p:pic>
      <p:pic>
        <p:nvPicPr>
          <p:cNvPr id="27" name="Picture 26">
            <a:extLst>
              <a:ext uri="{FF2B5EF4-FFF2-40B4-BE49-F238E27FC236}">
                <a16:creationId xmlns:a16="http://schemas.microsoft.com/office/drawing/2014/main" id="{24E3B54A-1FC7-5977-1A66-5ED863002407}"/>
              </a:ext>
            </a:extLst>
          </p:cNvPr>
          <p:cNvPicPr>
            <a:picLocks noChangeAspect="1"/>
          </p:cNvPicPr>
          <p:nvPr/>
        </p:nvPicPr>
        <p:blipFill>
          <a:blip r:embed="rId7" cstate="screen">
            <a:extLst>
              <a:ext uri="{28A0092B-C50C-407E-A947-70E740481C1C}">
                <a14:useLocalDpi xmlns:a14="http://schemas.microsoft.com/office/drawing/2010/main"/>
              </a:ext>
            </a:extLst>
          </a:blip>
          <a:srcRect b="-514"/>
          <a:stretch/>
        </p:blipFill>
        <p:spPr>
          <a:xfrm>
            <a:off x="8620509" y="2179003"/>
            <a:ext cx="1951458" cy="1966244"/>
          </a:xfrm>
          <a:prstGeom prst="flowChartConnector">
            <a:avLst/>
          </a:prstGeom>
        </p:spPr>
      </p:pic>
    </p:spTree>
    <p:extLst>
      <p:ext uri="{BB962C8B-B14F-4D97-AF65-F5344CB8AC3E}">
        <p14:creationId xmlns:p14="http://schemas.microsoft.com/office/powerpoint/2010/main" val="283076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250"/>
                                  </p:stCondLst>
                                  <p:iterate type="lt">
                                    <p:tmPct val="10000"/>
                                  </p:iterate>
                                  <p:childTnLst>
                                    <p:set>
                                      <p:cBhvr>
                                        <p:cTn id="6" dur="1" fill="hold">
                                          <p:stCondLst>
                                            <p:cond delay="0"/>
                                          </p:stCondLst>
                                        </p:cTn>
                                        <p:tgtEl>
                                          <p:spTgt spid="9"/>
                                        </p:tgtEl>
                                        <p:attrNameLst>
                                          <p:attrName>style.visibility</p:attrName>
                                        </p:attrNameLst>
                                      </p:cBhvr>
                                      <p:to>
                                        <p:strVal val="visible"/>
                                      </p:to>
                                    </p:set>
                                    <p:animEffect transition="in" filter="barn(inVertical)">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AC Film Part 01">
            <a:hlinkClick r:id="" action="ppaction://media"/>
            <a:extLst>
              <a:ext uri="{FF2B5EF4-FFF2-40B4-BE49-F238E27FC236}">
                <a16:creationId xmlns:a16="http://schemas.microsoft.com/office/drawing/2014/main" id="{353EA2F8-E89E-7661-9179-70940D17A9D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562039" y="2304695"/>
            <a:ext cx="3351621" cy="1885287"/>
          </a:xfrm>
          <a:prstGeom prst="rect">
            <a:avLst/>
          </a:prstGeom>
        </p:spPr>
      </p:pic>
      <p:sp>
        <p:nvSpPr>
          <p:cNvPr id="2" name="Slide Number Placeholder 1">
            <a:extLst>
              <a:ext uri="{FF2B5EF4-FFF2-40B4-BE49-F238E27FC236}">
                <a16:creationId xmlns:a16="http://schemas.microsoft.com/office/drawing/2014/main" id="{704339E8-D119-45F6-AA8C-462C98A8B476}"/>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7</a:t>
            </a:fld>
            <a:endParaRPr lang="en-GB" dirty="0"/>
          </a:p>
        </p:txBody>
      </p:sp>
      <p:sp>
        <p:nvSpPr>
          <p:cNvPr id="9" name="Title 1">
            <a:extLst>
              <a:ext uri="{FF2B5EF4-FFF2-40B4-BE49-F238E27FC236}">
                <a16:creationId xmlns:a16="http://schemas.microsoft.com/office/drawing/2014/main" id="{AAB513E8-5BF8-4016-9D5A-E6A59FD86469}"/>
              </a:ext>
            </a:extLst>
          </p:cNvPr>
          <p:cNvSpPr txBox="1">
            <a:spLocks/>
          </p:cNvSpPr>
          <p:nvPr/>
        </p:nvSpPr>
        <p:spPr>
          <a:xfrm>
            <a:off x="6459367" y="2304695"/>
            <a:ext cx="5029728" cy="194489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400" b="1" dirty="0">
                <a:solidFill>
                  <a:srgbClr val="F07E23"/>
                </a:solidFill>
                <a:latin typeface="+mn-lt"/>
              </a:rPr>
              <a:t>Working in AC </a:t>
            </a:r>
            <a:r>
              <a:rPr lang="en-GB" b="1" dirty="0">
                <a:solidFill>
                  <a:srgbClr val="F07E23"/>
                </a:solidFill>
                <a:latin typeface="+mn-lt"/>
              </a:rPr>
              <a:t>E</a:t>
            </a:r>
            <a:r>
              <a:rPr lang="en-GB" sz="4400" b="1" dirty="0">
                <a:solidFill>
                  <a:srgbClr val="F07E23"/>
                </a:solidFill>
                <a:latin typeface="+mn-lt"/>
              </a:rPr>
              <a:t>lectrified </a:t>
            </a:r>
            <a:r>
              <a:rPr lang="en-GB" b="1" dirty="0">
                <a:solidFill>
                  <a:srgbClr val="F07E23"/>
                </a:solidFill>
                <a:latin typeface="+mn-lt"/>
              </a:rPr>
              <a:t>A</a:t>
            </a:r>
            <a:r>
              <a:rPr lang="en-GB" sz="4400" b="1" dirty="0">
                <a:solidFill>
                  <a:srgbClr val="F07E23"/>
                </a:solidFill>
                <a:latin typeface="+mn-lt"/>
              </a:rPr>
              <a:t>reas Scenario</a:t>
            </a:r>
            <a:endParaRPr lang="en-GB" b="1" dirty="0">
              <a:latin typeface="+mn-lt"/>
            </a:endParaRPr>
          </a:p>
        </p:txBody>
      </p:sp>
      <p:grpSp>
        <p:nvGrpSpPr>
          <p:cNvPr id="4" name="Group 3">
            <a:extLst>
              <a:ext uri="{FF2B5EF4-FFF2-40B4-BE49-F238E27FC236}">
                <a16:creationId xmlns:a16="http://schemas.microsoft.com/office/drawing/2014/main" id="{A3E302B2-BC94-3E05-BDF1-06DC720B4D40}"/>
              </a:ext>
            </a:extLst>
          </p:cNvPr>
          <p:cNvGrpSpPr/>
          <p:nvPr/>
        </p:nvGrpSpPr>
        <p:grpSpPr>
          <a:xfrm>
            <a:off x="0" y="204399"/>
            <a:ext cx="928365" cy="6449202"/>
            <a:chOff x="0" y="204399"/>
            <a:chExt cx="928365" cy="6449202"/>
          </a:xfrm>
        </p:grpSpPr>
        <p:pic>
          <p:nvPicPr>
            <p:cNvPr id="5" name="Picture 4">
              <a:extLst>
                <a:ext uri="{FF2B5EF4-FFF2-40B4-BE49-F238E27FC236}">
                  <a16:creationId xmlns:a16="http://schemas.microsoft.com/office/drawing/2014/main" id="{EA892625-44C5-3F04-163F-4BA8DB3B3D6F}"/>
                </a:ext>
              </a:extLst>
            </p:cNvPr>
            <p:cNvPicPr>
              <a:picLocks noChangeAspect="1"/>
            </p:cNvPicPr>
            <p:nvPr/>
          </p:nvPicPr>
          <p:blipFill>
            <a:blip r:embed="rId6"/>
            <a:stretch>
              <a:fillRect/>
            </a:stretch>
          </p:blipFill>
          <p:spPr>
            <a:xfrm>
              <a:off x="0" y="3982356"/>
              <a:ext cx="928365" cy="2432957"/>
            </a:xfrm>
            <a:prstGeom prst="rect">
              <a:avLst/>
            </a:prstGeom>
          </p:spPr>
        </p:pic>
        <p:sp>
          <p:nvSpPr>
            <p:cNvPr id="6" name="Rectangle 5">
              <a:extLst>
                <a:ext uri="{FF2B5EF4-FFF2-40B4-BE49-F238E27FC236}">
                  <a16:creationId xmlns:a16="http://schemas.microsoft.com/office/drawing/2014/main" id="{F92C2AAC-4866-C801-0B22-5F95EEB262AB}"/>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38100" dir="2700000" algn="tl">
                      <a:srgbClr val="000000">
                        <a:alpha val="43137"/>
                      </a:srgbClr>
                    </a:outerShdw>
                  </a:effectLst>
                </a:rPr>
                <a:t>ASK, CHECK, CHALLENGE</a:t>
              </a:r>
            </a:p>
          </p:txBody>
        </p:sp>
      </p:grpSp>
      <p:pic>
        <p:nvPicPr>
          <p:cNvPr id="14" name="Picture 13">
            <a:extLst>
              <a:ext uri="{FF2B5EF4-FFF2-40B4-BE49-F238E27FC236}">
                <a16:creationId xmlns:a16="http://schemas.microsoft.com/office/drawing/2014/main" id="{51F0B850-0B9A-22BA-78A9-FFE7C62114F0}"/>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1393693" y="1419298"/>
            <a:ext cx="4863999" cy="3390274"/>
          </a:xfrm>
          <a:prstGeom prst="snip2DiagRect">
            <a:avLst/>
          </a:prstGeom>
          <a:solidFill>
            <a:srgbClr val="FFFFFF">
              <a:shade val="85000"/>
            </a:srgbClr>
          </a:solidFill>
          <a:ln w="88900" cap="sq">
            <a:solidFill>
              <a:srgbClr val="F07E23"/>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841457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250"/>
                                  </p:stCondLst>
                                  <p:iterate type="lt">
                                    <p:tmPct val="10000"/>
                                  </p:iterate>
                                  <p:childTnLst>
                                    <p:set>
                                      <p:cBhvr>
                                        <p:cTn id="6" dur="1" fill="hold">
                                          <p:stCondLst>
                                            <p:cond delay="0"/>
                                          </p:stCondLst>
                                        </p:cTn>
                                        <p:tgtEl>
                                          <p:spTgt spid="9"/>
                                        </p:tgtEl>
                                        <p:attrNameLst>
                                          <p:attrName>style.visibility</p:attrName>
                                        </p:attrNameLst>
                                      </p:cBhvr>
                                      <p:to>
                                        <p:strVal val="visible"/>
                                      </p:to>
                                    </p:set>
                                    <p:animEffect transition="in" filter="barn(inVertical)">
                                      <p:cBhvr>
                                        <p:cTn id="7" dur="1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0382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showWhenStopped="0">
                <p:cTn id="12" fill="hold" display="0">
                  <p:stCondLst>
                    <p:cond delay="indefinite"/>
                  </p:stCondLst>
                </p:cTn>
                <p:tgtEl>
                  <p:spTgt spid="8"/>
                </p:tgtEl>
              </p:cMediaNode>
            </p:video>
            <p:seq concurrent="1" nextAc="seek">
              <p:cTn id="13" restart="whenNotActive" fill="hold" evtFilter="cancelBubble" nodeType="interactiveSeq">
                <p:stCondLst>
                  <p:cond evt="onClick" delay="0">
                    <p:tgtEl>
                      <p:spTgt spid="8"/>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8"/>
                                        </p:tgtEl>
                                      </p:cBhvr>
                                    </p:cmd>
                                  </p:childTnLst>
                                </p:cTn>
                              </p:par>
                            </p:childTnLst>
                          </p:cTn>
                        </p:par>
                      </p:childTnLst>
                    </p:cTn>
                  </p:par>
                </p:childTnLst>
              </p:cTn>
              <p:nextCondLst>
                <p:cond evt="onClick" delay="0">
                  <p:tgtEl>
                    <p:spTgt spid="8"/>
                  </p:tgtEl>
                </p:cond>
              </p:nextCondLst>
            </p:seq>
          </p:childTnLst>
        </p:cTn>
      </p:par>
    </p:tnLst>
    <p:bldLst>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0000"/>
            <a:extLst>
              <a:ext uri="{BEBA8EAE-BF5A-486C-A8C5-ECC9F3942E4B}">
                <a14:imgProps xmlns:a14="http://schemas.microsoft.com/office/drawing/2010/main">
                  <a14:imgLayer r:embed="rId4">
                    <a14:imgEffect>
                      <a14:saturation sat="7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8B81CAD-DFE9-F973-01F0-8396C00389CF}"/>
              </a:ext>
            </a:extLst>
          </p:cNvPr>
          <p:cNvSpPr>
            <a:spLocks noGrp="1"/>
          </p:cNvSpPr>
          <p:nvPr>
            <p:ph type="sldNum" sz="quarter" idx="15"/>
          </p:nvPr>
        </p:nvSpPr>
        <p:spPr/>
        <p:txBody>
          <a:bodyPr/>
          <a:lstStyle/>
          <a:p>
            <a:fld id="{229EAAAC-928A-40C1-AC39-D34FD1799CA9}" type="slidenum">
              <a:rPr lang="en-GB" smtClean="0"/>
              <a:pPr/>
              <a:t>8</a:t>
            </a:fld>
            <a:endParaRPr lang="en-GB" dirty="0"/>
          </a:p>
        </p:txBody>
      </p:sp>
      <p:sp>
        <p:nvSpPr>
          <p:cNvPr id="3" name="Rectangle 2">
            <a:extLst>
              <a:ext uri="{FF2B5EF4-FFF2-40B4-BE49-F238E27FC236}">
                <a16:creationId xmlns:a16="http://schemas.microsoft.com/office/drawing/2014/main" id="{BC5913D5-4658-20CA-835E-6DEB4F2F02EC}"/>
              </a:ext>
            </a:extLst>
          </p:cNvPr>
          <p:cNvSpPr/>
          <p:nvPr/>
        </p:nvSpPr>
        <p:spPr>
          <a:xfrm>
            <a:off x="1473439" y="4768131"/>
            <a:ext cx="9475678" cy="1418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Slide Number Placeholder 1">
            <a:extLst>
              <a:ext uri="{FF2B5EF4-FFF2-40B4-BE49-F238E27FC236}">
                <a16:creationId xmlns:a16="http://schemas.microsoft.com/office/drawing/2014/main" id="{52FC6A54-8145-ED12-5093-35C21AB251D9}"/>
              </a:ext>
            </a:extLst>
          </p:cNvPr>
          <p:cNvSpPr txBox="1">
            <a:spLocks/>
          </p:cNvSpPr>
          <p:nvPr/>
        </p:nvSpPr>
        <p:spPr>
          <a:xfrm>
            <a:off x="11092443" y="6610292"/>
            <a:ext cx="850268" cy="184192"/>
          </a:xfrm>
          <a:prstGeom prst="rect">
            <a:avLst/>
          </a:prstGeom>
        </p:spPr>
        <p:txBody>
          <a:bodyPr anchor="ctr" anchorCtr="0"/>
          <a:lstStyle>
            <a:defPPr>
              <a:defRPr lang="en-US"/>
            </a:defPPr>
            <a:lvl1pPr marL="0" algn="r" defTabSz="914400" rtl="0" eaLnBrk="1" latinLnBrk="0" hangingPunct="1">
              <a:defRPr sz="1200" kern="1200">
                <a:solidFill>
                  <a:srgbClr val="898989"/>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29EAAAC-928A-40C1-AC39-D34FD1799CA9}" type="slidenum">
              <a:rPr lang="en-GB" smtClean="0"/>
              <a:pPr/>
              <a:t>8</a:t>
            </a:fld>
            <a:endParaRPr lang="en-GB" dirty="0"/>
          </a:p>
        </p:txBody>
      </p:sp>
      <p:sp>
        <p:nvSpPr>
          <p:cNvPr id="5" name="Title 1">
            <a:extLst>
              <a:ext uri="{FF2B5EF4-FFF2-40B4-BE49-F238E27FC236}">
                <a16:creationId xmlns:a16="http://schemas.microsoft.com/office/drawing/2014/main" id="{6B9E8480-9690-AC1B-CDED-3C67DD1E0B10}"/>
              </a:ext>
            </a:extLst>
          </p:cNvPr>
          <p:cNvSpPr txBox="1">
            <a:spLocks/>
          </p:cNvSpPr>
          <p:nvPr/>
        </p:nvSpPr>
        <p:spPr>
          <a:xfrm>
            <a:off x="1764544" y="4768131"/>
            <a:ext cx="9014104" cy="13445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400" b="1" dirty="0">
                <a:solidFill>
                  <a:srgbClr val="F07E23"/>
                </a:solidFill>
              </a:rPr>
              <a:t>Discuss what you just saw, what are </a:t>
            </a:r>
          </a:p>
          <a:p>
            <a:r>
              <a:rPr lang="en-GB" sz="4400" b="1" dirty="0">
                <a:solidFill>
                  <a:srgbClr val="F07E23"/>
                </a:solidFill>
              </a:rPr>
              <a:t>your thoughts on what happened?</a:t>
            </a:r>
            <a:br>
              <a:rPr lang="en-GB" sz="4800" b="1" dirty="0">
                <a:latin typeface="Network Rail Sans" panose="02000000040000020004" pitchFamily="2" charset="0"/>
              </a:rPr>
            </a:br>
            <a:endParaRPr lang="en-GB" dirty="0"/>
          </a:p>
        </p:txBody>
      </p:sp>
      <p:sp>
        <p:nvSpPr>
          <p:cNvPr id="7" name="Oval 6">
            <a:extLst>
              <a:ext uri="{FF2B5EF4-FFF2-40B4-BE49-F238E27FC236}">
                <a16:creationId xmlns:a16="http://schemas.microsoft.com/office/drawing/2014/main" id="{BBC25883-9F68-5833-724D-242D00F70AEC}"/>
              </a:ext>
            </a:extLst>
          </p:cNvPr>
          <p:cNvSpPr/>
          <p:nvPr/>
        </p:nvSpPr>
        <p:spPr>
          <a:xfrm>
            <a:off x="7512873" y="1166340"/>
            <a:ext cx="3579570" cy="2376813"/>
          </a:xfrm>
          <a:prstGeom prst="ellipse">
            <a:avLst/>
          </a:prstGeom>
          <a:solidFill>
            <a:srgbClr val="F07E2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Discussion Point 1: </a:t>
            </a:r>
            <a:r>
              <a:rPr lang="en-GB" sz="1800" dirty="0">
                <a:effectLst/>
                <a:latin typeface="+mj-lt"/>
                <a:ea typeface="Times New Roman" panose="02020603050405020304" pitchFamily="18" charset="0"/>
              </a:rPr>
              <a:t>Understanding the Importance of Effective Communication</a:t>
            </a:r>
            <a:endParaRPr lang="en-GB" dirty="0"/>
          </a:p>
        </p:txBody>
      </p:sp>
    </p:spTree>
    <p:extLst>
      <p:ext uri="{BB962C8B-B14F-4D97-AF65-F5344CB8AC3E}">
        <p14:creationId xmlns:p14="http://schemas.microsoft.com/office/powerpoint/2010/main" val="1436833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childTnLst>
                                </p:cTn>
                              </p:par>
                            </p:childTnLst>
                          </p:cTn>
                        </p:par>
                        <p:par>
                          <p:cTn id="8" fill="hold">
                            <p:stCondLst>
                              <p:cond delay="1250"/>
                            </p:stCondLst>
                            <p:childTnLst>
                              <p:par>
                                <p:cTn id="9" presetID="16" presetClass="entr" presetSubtype="21" fill="hold" grpId="0" nodeType="afterEffect">
                                  <p:stCondLst>
                                    <p:cond delay="0"/>
                                  </p:stCondLst>
                                  <p:iterate type="lt">
                                    <p:tmPct val="10000"/>
                                  </p:iterate>
                                  <p:childTnLst>
                                    <p:set>
                                      <p:cBhvr>
                                        <p:cTn id="10" dur="1" fill="hold">
                                          <p:stCondLst>
                                            <p:cond delay="0"/>
                                          </p:stCondLst>
                                        </p:cTn>
                                        <p:tgtEl>
                                          <p:spTgt spid="5"/>
                                        </p:tgtEl>
                                        <p:attrNameLst>
                                          <p:attrName>style.visibility</p:attrName>
                                        </p:attrNameLst>
                                      </p:cBhvr>
                                      <p:to>
                                        <p:strVal val="visible"/>
                                      </p:to>
                                    </p:set>
                                    <p:animEffect transition="in" filter="barn(inVertical)">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742D4-43EA-721C-7534-963BC4EF4220}"/>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C73E2DB-B195-B66B-B212-78BC49959016}"/>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9</a:t>
            </a:fld>
            <a:endParaRPr lang="en-GB" dirty="0"/>
          </a:p>
        </p:txBody>
      </p:sp>
      <p:sp>
        <p:nvSpPr>
          <p:cNvPr id="7" name="Title 1">
            <a:extLst>
              <a:ext uri="{FF2B5EF4-FFF2-40B4-BE49-F238E27FC236}">
                <a16:creationId xmlns:a16="http://schemas.microsoft.com/office/drawing/2014/main" id="{7F03AD8A-EB11-A4EA-8915-8E3B0B74B93D}"/>
              </a:ext>
            </a:extLst>
          </p:cNvPr>
          <p:cNvSpPr txBox="1">
            <a:spLocks/>
          </p:cNvSpPr>
          <p:nvPr/>
        </p:nvSpPr>
        <p:spPr>
          <a:xfrm>
            <a:off x="1013959" y="299743"/>
            <a:ext cx="10164081" cy="41592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dirty="0">
                <a:solidFill>
                  <a:srgbClr val="F07E23"/>
                </a:solidFill>
              </a:rPr>
              <a:t>Discussion Point One: </a:t>
            </a:r>
            <a:r>
              <a:rPr lang="en-GB" sz="2400" b="1" dirty="0">
                <a:solidFill>
                  <a:srgbClr val="F07E23"/>
                </a:solidFill>
              </a:rPr>
              <a:t>Working in AC Electrified Areas </a:t>
            </a:r>
          </a:p>
        </p:txBody>
      </p:sp>
      <p:grpSp>
        <p:nvGrpSpPr>
          <p:cNvPr id="5" name="Group 4">
            <a:extLst>
              <a:ext uri="{FF2B5EF4-FFF2-40B4-BE49-F238E27FC236}">
                <a16:creationId xmlns:a16="http://schemas.microsoft.com/office/drawing/2014/main" id="{27FB291A-3C1B-0C1C-E4B1-14680A13F052}"/>
              </a:ext>
            </a:extLst>
          </p:cNvPr>
          <p:cNvGrpSpPr/>
          <p:nvPr/>
        </p:nvGrpSpPr>
        <p:grpSpPr>
          <a:xfrm>
            <a:off x="0" y="204399"/>
            <a:ext cx="928365" cy="6449202"/>
            <a:chOff x="0" y="204399"/>
            <a:chExt cx="928365" cy="6449202"/>
          </a:xfrm>
        </p:grpSpPr>
        <p:pic>
          <p:nvPicPr>
            <p:cNvPr id="6" name="Picture 5">
              <a:extLst>
                <a:ext uri="{FF2B5EF4-FFF2-40B4-BE49-F238E27FC236}">
                  <a16:creationId xmlns:a16="http://schemas.microsoft.com/office/drawing/2014/main" id="{AA32823B-4AAA-D8C8-9A37-DDFE4084B049}"/>
                </a:ext>
              </a:extLst>
            </p:cNvPr>
            <p:cNvPicPr>
              <a:picLocks noChangeAspect="1"/>
            </p:cNvPicPr>
            <p:nvPr/>
          </p:nvPicPr>
          <p:blipFill>
            <a:blip r:embed="rId3"/>
            <a:stretch>
              <a:fillRect/>
            </a:stretch>
          </p:blipFill>
          <p:spPr>
            <a:xfrm>
              <a:off x="0" y="3982356"/>
              <a:ext cx="928365" cy="2432957"/>
            </a:xfrm>
            <a:prstGeom prst="rect">
              <a:avLst/>
            </a:prstGeom>
          </p:spPr>
        </p:pic>
        <p:sp>
          <p:nvSpPr>
            <p:cNvPr id="8" name="Rectangle 7">
              <a:extLst>
                <a:ext uri="{FF2B5EF4-FFF2-40B4-BE49-F238E27FC236}">
                  <a16:creationId xmlns:a16="http://schemas.microsoft.com/office/drawing/2014/main" id="{9458C925-F0BA-420F-30FD-9E01E2ACD019}"/>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pic>
        <p:nvPicPr>
          <p:cNvPr id="10" name="Picture 9">
            <a:extLst>
              <a:ext uri="{FF2B5EF4-FFF2-40B4-BE49-F238E27FC236}">
                <a16:creationId xmlns:a16="http://schemas.microsoft.com/office/drawing/2014/main" id="{50B54F08-EE7F-699B-91BE-19AF5ECDFFE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532853" y="957979"/>
            <a:ext cx="1250064" cy="1142125"/>
          </a:xfrm>
          <a:prstGeom prst="rect">
            <a:avLst/>
          </a:prstGeom>
        </p:spPr>
      </p:pic>
      <p:sp>
        <p:nvSpPr>
          <p:cNvPr id="11" name="Text Placeholder 2">
            <a:extLst>
              <a:ext uri="{FF2B5EF4-FFF2-40B4-BE49-F238E27FC236}">
                <a16:creationId xmlns:a16="http://schemas.microsoft.com/office/drawing/2014/main" id="{93E864AA-03E3-5F61-D3C4-052FD761639D}"/>
              </a:ext>
            </a:extLst>
          </p:cNvPr>
          <p:cNvSpPr txBox="1">
            <a:spLocks/>
          </p:cNvSpPr>
          <p:nvPr/>
        </p:nvSpPr>
        <p:spPr>
          <a:xfrm>
            <a:off x="10451922" y="2134453"/>
            <a:ext cx="1740078" cy="37881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solidFill>
                  <a:srgbClr val="F07E23"/>
                </a:solidFill>
              </a:rPr>
              <a:t>First Pause  </a:t>
            </a:r>
          </a:p>
          <a:p>
            <a:endParaRPr lang="en-GB" sz="1400" dirty="0"/>
          </a:p>
        </p:txBody>
      </p:sp>
      <p:sp>
        <p:nvSpPr>
          <p:cNvPr id="27" name="TextBox 26">
            <a:extLst>
              <a:ext uri="{FF2B5EF4-FFF2-40B4-BE49-F238E27FC236}">
                <a16:creationId xmlns:a16="http://schemas.microsoft.com/office/drawing/2014/main" id="{55C4A5B3-8838-04EB-AF09-990A745FD14E}"/>
              </a:ext>
            </a:extLst>
          </p:cNvPr>
          <p:cNvSpPr txBox="1"/>
          <p:nvPr/>
        </p:nvSpPr>
        <p:spPr>
          <a:xfrm>
            <a:off x="1028961" y="940236"/>
            <a:ext cx="9323833" cy="830997"/>
          </a:xfrm>
          <a:prstGeom prst="rect">
            <a:avLst/>
          </a:prstGeom>
          <a:noFill/>
        </p:spPr>
        <p:txBody>
          <a:bodyPr wrap="square">
            <a:spAutoFit/>
          </a:bodyPr>
          <a:lstStyle/>
          <a:p>
            <a:r>
              <a:rPr lang="en-GB" sz="1600" b="1" dirty="0">
                <a:solidFill>
                  <a:schemeClr val="accent2"/>
                </a:solidFill>
              </a:rPr>
              <a:t>What Went Wrong?</a:t>
            </a:r>
          </a:p>
          <a:p>
            <a:r>
              <a:rPr lang="en-GB" sz="1600" dirty="0"/>
              <a:t>As a group, </a:t>
            </a:r>
            <a:r>
              <a:rPr lang="en-GB" sz="1600" dirty="0">
                <a:latin typeface="Network Rail Sans" panose="02000000040000020004" pitchFamily="2" charset="0"/>
              </a:rPr>
              <a:t>l</a:t>
            </a:r>
            <a:r>
              <a:rPr lang="en-GB" sz="1600" dirty="0">
                <a:effectLst/>
                <a:latin typeface="Network Rail Sans" panose="02000000040000020004" pitchFamily="2" charset="0"/>
                <a:ea typeface="Times New Roman" panose="02020603050405020304" pitchFamily="18" charset="0"/>
              </a:rPr>
              <a:t>et’s take a moment to discuss what happened in the scenario, and why this is so important for safety.</a:t>
            </a:r>
            <a:endParaRPr lang="en-GB" sz="1400" dirty="0">
              <a:effectLst/>
              <a:ea typeface="Times New Roman" panose="02020603050405020304" pitchFamily="18" charset="0"/>
            </a:endParaRPr>
          </a:p>
        </p:txBody>
      </p:sp>
      <p:sp>
        <p:nvSpPr>
          <p:cNvPr id="3" name="TextBox 2">
            <a:extLst>
              <a:ext uri="{FF2B5EF4-FFF2-40B4-BE49-F238E27FC236}">
                <a16:creationId xmlns:a16="http://schemas.microsoft.com/office/drawing/2014/main" id="{3D0ED5B3-39A8-3ED9-35A1-E465B60D771C}"/>
              </a:ext>
            </a:extLst>
          </p:cNvPr>
          <p:cNvSpPr txBox="1"/>
          <p:nvPr/>
        </p:nvSpPr>
        <p:spPr>
          <a:xfrm>
            <a:off x="1161280" y="2145992"/>
            <a:ext cx="4339941" cy="338554"/>
          </a:xfrm>
          <a:prstGeom prst="rect">
            <a:avLst/>
          </a:prstGeom>
          <a:noFill/>
        </p:spPr>
        <p:txBody>
          <a:bodyPr wrap="square" rtlCol="0">
            <a:spAutoFit/>
          </a:bodyPr>
          <a:lstStyle/>
          <a:p>
            <a:pPr algn="ctr"/>
            <a:r>
              <a:rPr lang="en-GB" sz="1600" dirty="0"/>
              <a:t>Understanding the scenario</a:t>
            </a:r>
          </a:p>
        </p:txBody>
      </p:sp>
      <p:sp>
        <p:nvSpPr>
          <p:cNvPr id="12" name="Rectangle: Rounded Corners 11">
            <a:extLst>
              <a:ext uri="{FF2B5EF4-FFF2-40B4-BE49-F238E27FC236}">
                <a16:creationId xmlns:a16="http://schemas.microsoft.com/office/drawing/2014/main" id="{0C00A4CA-759E-9FE7-1C48-CD452E8397AC}"/>
              </a:ext>
            </a:extLst>
          </p:cNvPr>
          <p:cNvSpPr/>
          <p:nvPr/>
        </p:nvSpPr>
        <p:spPr>
          <a:xfrm>
            <a:off x="1097636" y="2555539"/>
            <a:ext cx="4403585" cy="3677993"/>
          </a:xfrm>
          <a:prstGeom prst="round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566ED0-3F30-67D7-ECB9-C4B07BE367C4}"/>
              </a:ext>
            </a:extLst>
          </p:cNvPr>
          <p:cNvSpPr txBox="1"/>
          <p:nvPr/>
        </p:nvSpPr>
        <p:spPr>
          <a:xfrm>
            <a:off x="1097636" y="3053932"/>
            <a:ext cx="4403585" cy="2859501"/>
          </a:xfrm>
          <a:prstGeom prst="rect">
            <a:avLst/>
          </a:prstGeom>
          <a:noFill/>
        </p:spPr>
        <p:txBody>
          <a:bodyPr wrap="square" rtlCol="0">
            <a:spAutoFit/>
          </a:bodyPr>
          <a:lstStyle/>
          <a:p>
            <a:pPr marL="342900" indent="-342900">
              <a:buFont typeface="Arial" panose="020B0604020202020204" pitchFamily="34" charset="0"/>
              <a:buChar char="•"/>
            </a:pPr>
            <a:r>
              <a:rPr lang="en-GB" sz="1600" kern="0" dirty="0">
                <a:solidFill>
                  <a:schemeClr val="bg1"/>
                </a:solidFill>
                <a:effectLst/>
                <a:ea typeface="Times New Roman" panose="02020603050405020304" pitchFamily="18" charset="0"/>
                <a:cs typeface="Calibri" panose="020F0502020204030204" pitchFamily="34" charset="0"/>
              </a:rPr>
              <a:t>What happened in this scene regarding the changes to the possession time and the impact on the safe working limits detailed of the Overhead Line Permit?</a:t>
            </a:r>
            <a:br>
              <a:rPr lang="en-GB" sz="1600" kern="0" dirty="0">
                <a:solidFill>
                  <a:schemeClr val="bg1"/>
                </a:solidFill>
                <a:effectLst/>
                <a:ea typeface="Times New Roman" panose="02020603050405020304" pitchFamily="18" charset="0"/>
                <a:cs typeface="Calibri" panose="020F0502020204030204" pitchFamily="34" charset="0"/>
              </a:rPr>
            </a:br>
            <a:endParaRPr lang="en-GB" sz="1600" kern="100" dirty="0">
              <a:solidFill>
                <a:schemeClr val="bg1"/>
              </a:solidFill>
              <a:effectLst/>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1600" kern="0" dirty="0">
                <a:solidFill>
                  <a:schemeClr val="bg1"/>
                </a:solidFill>
                <a:effectLst/>
                <a:ea typeface="Times New Roman" panose="02020603050405020304" pitchFamily="18" charset="0"/>
                <a:cs typeface="Calibri" panose="020F0502020204030204" pitchFamily="34" charset="0"/>
              </a:rPr>
              <a:t>What didn’t Danny do that he should have done? </a:t>
            </a:r>
          </a:p>
          <a:p>
            <a:pPr marL="342900" indent="-342900">
              <a:lnSpc>
                <a:spcPct val="107000"/>
              </a:lnSpc>
              <a:spcAft>
                <a:spcPts val="800"/>
              </a:spcAft>
              <a:buFont typeface="Arial" panose="020B0604020202020204" pitchFamily="34" charset="0"/>
              <a:buChar char="•"/>
            </a:pPr>
            <a:r>
              <a:rPr lang="en-GB" sz="1600" kern="0" dirty="0">
                <a:solidFill>
                  <a:schemeClr val="bg1"/>
                </a:solidFill>
                <a:effectLst/>
                <a:ea typeface="Times New Roman" panose="02020603050405020304" pitchFamily="18" charset="0"/>
                <a:cs typeface="Calibri" panose="020F0502020204030204" pitchFamily="34" charset="0"/>
              </a:rPr>
              <a:t>What are your experiences of late changes increasing risks on site?</a:t>
            </a:r>
            <a:endParaRPr lang="en-GB" sz="1600" kern="100" dirty="0">
              <a:solidFill>
                <a:schemeClr val="bg1"/>
              </a:solidFill>
              <a:effectLst/>
              <a:ea typeface="Calibri" panose="020F0502020204030204" pitchFamily="34" charset="0"/>
              <a:cs typeface="Times New Roman" panose="02020603050405020304" pitchFamily="18" charset="0"/>
            </a:endParaRPr>
          </a:p>
          <a:p>
            <a:endParaRPr lang="en-GB" dirty="0"/>
          </a:p>
        </p:txBody>
      </p:sp>
      <p:sp>
        <p:nvSpPr>
          <p:cNvPr id="14" name="Rectangle: Rounded Corners 13">
            <a:extLst>
              <a:ext uri="{FF2B5EF4-FFF2-40B4-BE49-F238E27FC236}">
                <a16:creationId xmlns:a16="http://schemas.microsoft.com/office/drawing/2014/main" id="{E6D923A7-477C-7FFD-DEBB-4A3CC9134F37}"/>
              </a:ext>
            </a:extLst>
          </p:cNvPr>
          <p:cNvSpPr/>
          <p:nvPr/>
        </p:nvSpPr>
        <p:spPr>
          <a:xfrm>
            <a:off x="5813598" y="2555539"/>
            <a:ext cx="4403585" cy="3677993"/>
          </a:xfrm>
          <a:prstGeom prst="roundRect">
            <a:avLst/>
          </a:prstGeom>
          <a:no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9E091D40-E59F-0546-2B9C-2225597EEE5F}"/>
              </a:ext>
            </a:extLst>
          </p:cNvPr>
          <p:cNvSpPr txBox="1"/>
          <p:nvPr/>
        </p:nvSpPr>
        <p:spPr>
          <a:xfrm>
            <a:off x="5813598" y="3015956"/>
            <a:ext cx="4463809" cy="3017173"/>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sz="1600" kern="0" dirty="0">
                <a:effectLst/>
                <a:ea typeface="Times New Roman" panose="02020603050405020304" pitchFamily="18" charset="0"/>
                <a:cs typeface="Calibri" panose="020F0502020204030204" pitchFamily="34" charset="0"/>
              </a:rPr>
              <a:t>Let’s share our thoughts. Can anyone give an example of a time when a last-minute change led to critical information being missed? What was the impact?</a:t>
            </a:r>
            <a:endParaRPr lang="en-GB" sz="1600" kern="100" dirty="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kern="0" dirty="0">
                <a:effectLst/>
                <a:ea typeface="Times New Roman" panose="02020603050405020304" pitchFamily="18" charset="0"/>
                <a:cs typeface="Calibri" panose="020F0502020204030204" pitchFamily="34" charset="0"/>
              </a:rPr>
              <a:t>What things could we all do to ensure all team members are aware of changes and that the correct information is passed on?</a:t>
            </a:r>
          </a:p>
          <a:p>
            <a:pPr marL="285750" indent="-285750">
              <a:lnSpc>
                <a:spcPct val="107000"/>
              </a:lnSpc>
              <a:spcAft>
                <a:spcPts val="800"/>
              </a:spcAft>
              <a:buFont typeface="Arial" panose="020B0604020202020204" pitchFamily="34" charset="0"/>
              <a:buChar char="•"/>
            </a:pPr>
            <a:r>
              <a:rPr lang="en-GB" sz="1600" b="0" dirty="0">
                <a:effectLst/>
                <a:ea typeface="Calibri" panose="020F0502020204030204" pitchFamily="34" charset="0"/>
              </a:rPr>
              <a:t>What are the consequences of not speaking up, or not listening to people's concerns? </a:t>
            </a:r>
          </a:p>
          <a:p>
            <a:pPr>
              <a:lnSpc>
                <a:spcPct val="107000"/>
              </a:lnSpc>
              <a:spcAft>
                <a:spcPts val="800"/>
              </a:spcAft>
            </a:pPr>
            <a:endParaRPr lang="en-GB" sz="1600" kern="100" dirty="0">
              <a:effectLst/>
              <a:ea typeface="Calibri" panose="020F050202020403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7E5C4982-5E77-47C5-CDFF-0FD7BBB0AE8B}"/>
              </a:ext>
            </a:extLst>
          </p:cNvPr>
          <p:cNvSpPr txBox="1"/>
          <p:nvPr/>
        </p:nvSpPr>
        <p:spPr>
          <a:xfrm>
            <a:off x="5657410" y="2174714"/>
            <a:ext cx="4339941" cy="338554"/>
          </a:xfrm>
          <a:prstGeom prst="rect">
            <a:avLst/>
          </a:prstGeom>
          <a:noFill/>
        </p:spPr>
        <p:txBody>
          <a:bodyPr wrap="square" rtlCol="0">
            <a:spAutoFit/>
          </a:bodyPr>
          <a:lstStyle/>
          <a:p>
            <a:pPr algn="ctr"/>
            <a:r>
              <a:rPr lang="en-GB" sz="1600" dirty="0"/>
              <a:t>Exploring alternatives</a:t>
            </a:r>
          </a:p>
        </p:txBody>
      </p:sp>
    </p:spTree>
    <p:extLst>
      <p:ext uri="{BB962C8B-B14F-4D97-AF65-F5344CB8AC3E}">
        <p14:creationId xmlns:p14="http://schemas.microsoft.com/office/powerpoint/2010/main" val="781054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AC Film Part 02">
            <a:hlinkClick r:id="" action="ppaction://media"/>
            <a:extLst>
              <a:ext uri="{FF2B5EF4-FFF2-40B4-BE49-F238E27FC236}">
                <a16:creationId xmlns:a16="http://schemas.microsoft.com/office/drawing/2014/main" id="{6290A42E-DAB0-12B9-F438-1FF91B7F916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73147" y="2373802"/>
            <a:ext cx="2871470" cy="1615202"/>
          </a:xfrm>
          <a:prstGeom prst="rect">
            <a:avLst/>
          </a:prstGeom>
        </p:spPr>
      </p:pic>
      <p:sp>
        <p:nvSpPr>
          <p:cNvPr id="2" name="Slide Number Placeholder 1">
            <a:extLst>
              <a:ext uri="{FF2B5EF4-FFF2-40B4-BE49-F238E27FC236}">
                <a16:creationId xmlns:a16="http://schemas.microsoft.com/office/drawing/2014/main" id="{704339E8-D119-45F6-AA8C-462C98A8B476}"/>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10</a:t>
            </a:fld>
            <a:endParaRPr lang="en-GB" dirty="0"/>
          </a:p>
        </p:txBody>
      </p:sp>
      <p:sp>
        <p:nvSpPr>
          <p:cNvPr id="9" name="Title 1">
            <a:extLst>
              <a:ext uri="{FF2B5EF4-FFF2-40B4-BE49-F238E27FC236}">
                <a16:creationId xmlns:a16="http://schemas.microsoft.com/office/drawing/2014/main" id="{AAB513E8-5BF8-4016-9D5A-E6A59FD86469}"/>
              </a:ext>
            </a:extLst>
          </p:cNvPr>
          <p:cNvSpPr txBox="1">
            <a:spLocks/>
          </p:cNvSpPr>
          <p:nvPr/>
        </p:nvSpPr>
        <p:spPr>
          <a:xfrm>
            <a:off x="6622206" y="2373802"/>
            <a:ext cx="5029728" cy="194489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400" b="1" dirty="0">
                <a:solidFill>
                  <a:srgbClr val="F07E23"/>
                </a:solidFill>
                <a:latin typeface="+mn-lt"/>
              </a:rPr>
              <a:t>Working in AC </a:t>
            </a:r>
            <a:r>
              <a:rPr lang="en-GB" b="1" dirty="0">
                <a:solidFill>
                  <a:srgbClr val="F07E23"/>
                </a:solidFill>
                <a:latin typeface="+mn-lt"/>
              </a:rPr>
              <a:t>E</a:t>
            </a:r>
            <a:r>
              <a:rPr lang="en-GB" sz="4400" b="1" dirty="0">
                <a:solidFill>
                  <a:srgbClr val="F07E23"/>
                </a:solidFill>
                <a:latin typeface="+mn-lt"/>
              </a:rPr>
              <a:t>lectrified </a:t>
            </a:r>
            <a:r>
              <a:rPr lang="en-GB" b="1" dirty="0">
                <a:solidFill>
                  <a:srgbClr val="F07E23"/>
                </a:solidFill>
                <a:latin typeface="+mn-lt"/>
              </a:rPr>
              <a:t>A</a:t>
            </a:r>
            <a:r>
              <a:rPr lang="en-GB" sz="4400" b="1" dirty="0">
                <a:solidFill>
                  <a:srgbClr val="F07E23"/>
                </a:solidFill>
                <a:latin typeface="+mn-lt"/>
              </a:rPr>
              <a:t>reas Scenario</a:t>
            </a:r>
            <a:endParaRPr lang="en-GB" b="1" dirty="0">
              <a:latin typeface="+mn-lt"/>
            </a:endParaRPr>
          </a:p>
        </p:txBody>
      </p:sp>
      <p:sp>
        <p:nvSpPr>
          <p:cNvPr id="8" name="Text Placeholder 2">
            <a:extLst>
              <a:ext uri="{FF2B5EF4-FFF2-40B4-BE49-F238E27FC236}">
                <a16:creationId xmlns:a16="http://schemas.microsoft.com/office/drawing/2014/main" id="{DD8E2A8C-69E1-8360-FE2E-59DCF3B9747F}"/>
              </a:ext>
            </a:extLst>
          </p:cNvPr>
          <p:cNvSpPr txBox="1">
            <a:spLocks/>
          </p:cNvSpPr>
          <p:nvPr/>
        </p:nvSpPr>
        <p:spPr>
          <a:xfrm>
            <a:off x="4868894" y="5173847"/>
            <a:ext cx="4208797" cy="11718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a:p>
            <a:pPr marL="0" indent="0">
              <a:buNone/>
            </a:pPr>
            <a:r>
              <a:rPr lang="en-GB" sz="3200" dirty="0">
                <a:solidFill>
                  <a:srgbClr val="F07E23"/>
                </a:solidFill>
              </a:rPr>
              <a:t>#electricalsafety</a:t>
            </a:r>
          </a:p>
          <a:p>
            <a:endParaRPr lang="en-GB" dirty="0"/>
          </a:p>
        </p:txBody>
      </p:sp>
      <p:grpSp>
        <p:nvGrpSpPr>
          <p:cNvPr id="4" name="Group 3">
            <a:extLst>
              <a:ext uri="{FF2B5EF4-FFF2-40B4-BE49-F238E27FC236}">
                <a16:creationId xmlns:a16="http://schemas.microsoft.com/office/drawing/2014/main" id="{A3E302B2-BC94-3E05-BDF1-06DC720B4D40}"/>
              </a:ext>
            </a:extLst>
          </p:cNvPr>
          <p:cNvGrpSpPr/>
          <p:nvPr/>
        </p:nvGrpSpPr>
        <p:grpSpPr>
          <a:xfrm>
            <a:off x="0" y="204399"/>
            <a:ext cx="928365" cy="6449202"/>
            <a:chOff x="0" y="204399"/>
            <a:chExt cx="928365" cy="6449202"/>
          </a:xfrm>
        </p:grpSpPr>
        <p:pic>
          <p:nvPicPr>
            <p:cNvPr id="5" name="Picture 4">
              <a:extLst>
                <a:ext uri="{FF2B5EF4-FFF2-40B4-BE49-F238E27FC236}">
                  <a16:creationId xmlns:a16="http://schemas.microsoft.com/office/drawing/2014/main" id="{EA892625-44C5-3F04-163F-4BA8DB3B3D6F}"/>
                </a:ext>
              </a:extLst>
            </p:cNvPr>
            <p:cNvPicPr>
              <a:picLocks noChangeAspect="1"/>
            </p:cNvPicPr>
            <p:nvPr/>
          </p:nvPicPr>
          <p:blipFill>
            <a:blip r:embed="rId6"/>
            <a:stretch>
              <a:fillRect/>
            </a:stretch>
          </p:blipFill>
          <p:spPr>
            <a:xfrm>
              <a:off x="0" y="3982356"/>
              <a:ext cx="928365" cy="2432957"/>
            </a:xfrm>
            <a:prstGeom prst="rect">
              <a:avLst/>
            </a:prstGeom>
          </p:spPr>
        </p:pic>
        <p:sp>
          <p:nvSpPr>
            <p:cNvPr id="6" name="Rectangle 5">
              <a:extLst>
                <a:ext uri="{FF2B5EF4-FFF2-40B4-BE49-F238E27FC236}">
                  <a16:creationId xmlns:a16="http://schemas.microsoft.com/office/drawing/2014/main" id="{F92C2AAC-4866-C801-0B22-5F95EEB262AB}"/>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pic>
        <p:nvPicPr>
          <p:cNvPr id="14" name="Picture 13">
            <a:extLst>
              <a:ext uri="{FF2B5EF4-FFF2-40B4-BE49-F238E27FC236}">
                <a16:creationId xmlns:a16="http://schemas.microsoft.com/office/drawing/2014/main" id="{51F0B850-0B9A-22BA-78A9-FFE7C62114F0}"/>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1493685" y="1651112"/>
            <a:ext cx="4863999" cy="3390274"/>
          </a:xfrm>
          <a:prstGeom prst="snip2DiagRect">
            <a:avLst/>
          </a:prstGeom>
          <a:solidFill>
            <a:srgbClr val="FFFFFF">
              <a:shade val="85000"/>
            </a:srgbClr>
          </a:solidFill>
          <a:ln w="88900" cap="sq">
            <a:solidFill>
              <a:srgbClr val="F07E23"/>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84614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250"/>
                                  </p:stCondLst>
                                  <p:iterate type="lt">
                                    <p:tmPct val="10000"/>
                                  </p:iterate>
                                  <p:childTnLst>
                                    <p:set>
                                      <p:cBhvr>
                                        <p:cTn id="6" dur="1" fill="hold">
                                          <p:stCondLst>
                                            <p:cond delay="0"/>
                                          </p:stCondLst>
                                        </p:cTn>
                                        <p:tgtEl>
                                          <p:spTgt spid="9"/>
                                        </p:tgtEl>
                                        <p:attrNameLst>
                                          <p:attrName>style.visibility</p:attrName>
                                        </p:attrNameLst>
                                      </p:cBhvr>
                                      <p:to>
                                        <p:strVal val="visible"/>
                                      </p:to>
                                    </p:set>
                                    <p:animEffect transition="in" filter="barn(inVertical)">
                                      <p:cBhvr>
                                        <p:cTn id="7" dur="1000"/>
                                        <p:tgtEl>
                                          <p:spTgt spid="9"/>
                                        </p:tgtEl>
                                      </p:cBhvr>
                                    </p:animEffect>
                                  </p:childTnLst>
                                </p:cTn>
                              </p:par>
                            </p:childTnLst>
                          </p:cTn>
                        </p:par>
                        <p:par>
                          <p:cTn id="8" fill="hold">
                            <p:stCondLst>
                              <p:cond delay="4650"/>
                            </p:stCondLst>
                            <p:childTnLst>
                              <p:par>
                                <p:cTn id="9" presetID="10" presetClass="entr" presetSubtype="0" fill="hold" grpId="0" nodeType="afterEffect">
                                  <p:stCondLst>
                                    <p:cond delay="50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75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mediacall" presetSubtype="0" fill="hold" nodeType="clickEffect">
                                  <p:stCondLst>
                                    <p:cond delay="0"/>
                                  </p:stCondLst>
                                  <p:childTnLst>
                                    <p:cmd type="call" cmd="playFrom(0.0)">
                                      <p:cBhvr>
                                        <p:cTn id="15" dur="5843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showWhenStopped="0">
                <p:cTn id="16" fill="hold" display="0">
                  <p:stCondLst>
                    <p:cond delay="indefinite"/>
                  </p:stCondLst>
                </p:cTn>
                <p:tgtEl>
                  <p:spTgt spid="7"/>
                </p:tgtEl>
              </p:cMediaNode>
            </p:video>
            <p:seq concurrent="1" nextAc="seek">
              <p:cTn id="17" restart="whenNotActive" fill="hold" evtFilter="cancelBubble" nodeType="interactiveSeq">
                <p:stCondLst>
                  <p:cond evt="onClick" delay="0">
                    <p:tgtEl>
                      <p:spTgt spid="7"/>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7"/>
                                        </p:tgtEl>
                                      </p:cBhvr>
                                    </p:cmd>
                                  </p:childTnLst>
                                </p:cTn>
                              </p:par>
                            </p:childTnLst>
                          </p:cTn>
                        </p:par>
                      </p:childTnLst>
                    </p:cTn>
                  </p:par>
                </p:childTnLst>
              </p:cTn>
              <p:nextCondLst>
                <p:cond evt="onClick" delay="0">
                  <p:tgtEl>
                    <p:spTgt spid="7"/>
                  </p:tgtEl>
                </p:cond>
              </p:nextCondLst>
            </p:seq>
          </p:childTnLst>
        </p:cTn>
      </p:par>
    </p:tnLst>
    <p:bldLst>
      <p:bldP spid="9"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2000"/>
            <a:lum/>
            <a:extLst>
              <a:ext uri="{BEBA8EAE-BF5A-486C-A8C5-ECC9F3942E4B}">
                <a14:imgProps xmlns:a14="http://schemas.microsoft.com/office/drawing/2010/main">
                  <a14:imgLayer r:embed="rId4">
                    <a14:imgEffect>
                      <a14:saturation sat="14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AB49E1D-7189-DE67-2523-1981D9744ED3}"/>
              </a:ext>
            </a:extLst>
          </p:cNvPr>
          <p:cNvSpPr>
            <a:spLocks noGrp="1"/>
          </p:cNvSpPr>
          <p:nvPr>
            <p:ph type="sldNum" sz="quarter" idx="15"/>
          </p:nvPr>
        </p:nvSpPr>
        <p:spPr/>
        <p:txBody>
          <a:bodyPr/>
          <a:lstStyle/>
          <a:p>
            <a:fld id="{229EAAAC-928A-40C1-AC39-D34FD1799CA9}" type="slidenum">
              <a:rPr lang="en-GB" smtClean="0"/>
              <a:pPr/>
              <a:t>11</a:t>
            </a:fld>
            <a:endParaRPr lang="en-GB" dirty="0"/>
          </a:p>
        </p:txBody>
      </p:sp>
      <p:sp>
        <p:nvSpPr>
          <p:cNvPr id="3" name="Slide Number Placeholder 1">
            <a:extLst>
              <a:ext uri="{FF2B5EF4-FFF2-40B4-BE49-F238E27FC236}">
                <a16:creationId xmlns:a16="http://schemas.microsoft.com/office/drawing/2014/main" id="{7F198ECF-C519-45FB-7816-AFD2B9F8982E}"/>
              </a:ext>
            </a:extLst>
          </p:cNvPr>
          <p:cNvSpPr txBox="1">
            <a:spLocks/>
          </p:cNvSpPr>
          <p:nvPr/>
        </p:nvSpPr>
        <p:spPr>
          <a:xfrm>
            <a:off x="11092443" y="6610292"/>
            <a:ext cx="850268" cy="184192"/>
          </a:xfrm>
          <a:prstGeom prst="rect">
            <a:avLst/>
          </a:prstGeom>
        </p:spPr>
        <p:txBody>
          <a:bodyPr anchor="ctr" anchorCtr="0"/>
          <a:lstStyle>
            <a:defPPr>
              <a:defRPr lang="en-US"/>
            </a:defPPr>
            <a:lvl1pPr marL="0" algn="r" defTabSz="914400" rtl="0" eaLnBrk="1" latinLnBrk="0" hangingPunct="1">
              <a:defRPr sz="1200" kern="1200">
                <a:solidFill>
                  <a:srgbClr val="898989"/>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29EAAAC-928A-40C1-AC39-D34FD1799CA9}" type="slidenum">
              <a:rPr lang="en-GB" smtClean="0"/>
              <a:pPr/>
              <a:t>11</a:t>
            </a:fld>
            <a:endParaRPr lang="en-GB" dirty="0"/>
          </a:p>
        </p:txBody>
      </p:sp>
      <p:sp>
        <p:nvSpPr>
          <p:cNvPr id="4" name="Rectangle 3">
            <a:extLst>
              <a:ext uri="{FF2B5EF4-FFF2-40B4-BE49-F238E27FC236}">
                <a16:creationId xmlns:a16="http://schemas.microsoft.com/office/drawing/2014/main" id="{741013D1-B8E1-798A-5DF6-8576929DD7FB}"/>
              </a:ext>
            </a:extLst>
          </p:cNvPr>
          <p:cNvSpPr/>
          <p:nvPr/>
        </p:nvSpPr>
        <p:spPr>
          <a:xfrm>
            <a:off x="1377473" y="4341383"/>
            <a:ext cx="9437053" cy="18338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itle 1">
            <a:extLst>
              <a:ext uri="{FF2B5EF4-FFF2-40B4-BE49-F238E27FC236}">
                <a16:creationId xmlns:a16="http://schemas.microsoft.com/office/drawing/2014/main" id="{90B836BA-1910-29C8-B343-0661E5F61834}"/>
              </a:ext>
            </a:extLst>
          </p:cNvPr>
          <p:cNvSpPr txBox="1">
            <a:spLocks/>
          </p:cNvSpPr>
          <p:nvPr/>
        </p:nvSpPr>
        <p:spPr>
          <a:xfrm>
            <a:off x="1659066" y="4606635"/>
            <a:ext cx="8937954" cy="143717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400" b="1" dirty="0">
                <a:solidFill>
                  <a:srgbClr val="F07E23"/>
                </a:solidFill>
              </a:rPr>
              <a:t>Discuss what you just saw, what are </a:t>
            </a:r>
          </a:p>
          <a:p>
            <a:r>
              <a:rPr lang="en-GB" sz="4400" b="1" dirty="0">
                <a:solidFill>
                  <a:srgbClr val="F07E23"/>
                </a:solidFill>
              </a:rPr>
              <a:t>your thoughts on what happened?</a:t>
            </a:r>
            <a:br>
              <a:rPr lang="en-GB" sz="4800" b="1" dirty="0">
                <a:latin typeface="Network Rail Sans" panose="02000000040000020004" pitchFamily="2" charset="0"/>
              </a:rPr>
            </a:br>
            <a:endParaRPr lang="en-GB" b="1" dirty="0"/>
          </a:p>
        </p:txBody>
      </p:sp>
      <p:sp>
        <p:nvSpPr>
          <p:cNvPr id="7" name="Oval 6">
            <a:extLst>
              <a:ext uri="{FF2B5EF4-FFF2-40B4-BE49-F238E27FC236}">
                <a16:creationId xmlns:a16="http://schemas.microsoft.com/office/drawing/2014/main" id="{59EA87BD-0F49-4A68-5AE8-B7A4411737C6}"/>
              </a:ext>
            </a:extLst>
          </p:cNvPr>
          <p:cNvSpPr/>
          <p:nvPr/>
        </p:nvSpPr>
        <p:spPr>
          <a:xfrm>
            <a:off x="7901332" y="959111"/>
            <a:ext cx="3339101" cy="2376813"/>
          </a:xfrm>
          <a:prstGeom prst="ellipse">
            <a:avLst/>
          </a:prstGeom>
          <a:solidFill>
            <a:srgbClr val="F07E2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Discussion Point 2: </a:t>
            </a:r>
          </a:p>
          <a:p>
            <a:pPr algn="ctr"/>
            <a:r>
              <a:rPr lang="en-GB" dirty="0"/>
              <a:t>Understanding Permit Limits and Compliance</a:t>
            </a:r>
          </a:p>
        </p:txBody>
      </p:sp>
    </p:spTree>
    <p:extLst>
      <p:ext uri="{BB962C8B-B14F-4D97-AF65-F5344CB8AC3E}">
        <p14:creationId xmlns:p14="http://schemas.microsoft.com/office/powerpoint/2010/main" val="580567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750"/>
                                        <p:tgtEl>
                                          <p:spTgt spid="4"/>
                                        </p:tgtEl>
                                      </p:cBhvr>
                                    </p:animEffect>
                                  </p:childTnLst>
                                </p:cTn>
                              </p:par>
                            </p:childTnLst>
                          </p:cTn>
                        </p:par>
                        <p:par>
                          <p:cTn id="8" fill="hold">
                            <p:stCondLst>
                              <p:cond delay="1250"/>
                            </p:stCondLst>
                            <p:childTnLst>
                              <p:par>
                                <p:cTn id="9" presetID="16" presetClass="entr" presetSubtype="21" fill="hold" grpId="0" nodeType="afterEffect">
                                  <p:stCondLst>
                                    <p:cond delay="500"/>
                                  </p:stCondLst>
                                  <p:iterate type="lt">
                                    <p:tmPct val="10000"/>
                                  </p:iterate>
                                  <p:childTnLst>
                                    <p:set>
                                      <p:cBhvr>
                                        <p:cTn id="10" dur="1" fill="hold">
                                          <p:stCondLst>
                                            <p:cond delay="0"/>
                                          </p:stCondLst>
                                        </p:cTn>
                                        <p:tgtEl>
                                          <p:spTgt spid="5"/>
                                        </p:tgtEl>
                                        <p:attrNameLst>
                                          <p:attrName>style.visibility</p:attrName>
                                        </p:attrNameLst>
                                      </p:cBhvr>
                                      <p:to>
                                        <p:strVal val="visible"/>
                                      </p:to>
                                    </p:set>
                                    <p:animEffect transition="in" filter="barn(inVertical)">
                                      <p:cBhvr>
                                        <p:cTn id="1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B57256-6BBD-92D9-7931-8C612341847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D96E5D7-4417-401A-1100-B611399B3062}"/>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12</a:t>
            </a:fld>
            <a:endParaRPr lang="en-GB" dirty="0"/>
          </a:p>
        </p:txBody>
      </p:sp>
      <p:sp>
        <p:nvSpPr>
          <p:cNvPr id="7" name="Title 1">
            <a:extLst>
              <a:ext uri="{FF2B5EF4-FFF2-40B4-BE49-F238E27FC236}">
                <a16:creationId xmlns:a16="http://schemas.microsoft.com/office/drawing/2014/main" id="{988A6C0A-436E-CE2F-EE64-6C49F2E8DFD7}"/>
              </a:ext>
            </a:extLst>
          </p:cNvPr>
          <p:cNvSpPr txBox="1">
            <a:spLocks/>
          </p:cNvSpPr>
          <p:nvPr/>
        </p:nvSpPr>
        <p:spPr>
          <a:xfrm>
            <a:off x="1013959" y="299743"/>
            <a:ext cx="10164081" cy="41592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dirty="0">
                <a:solidFill>
                  <a:srgbClr val="F07E23"/>
                </a:solidFill>
              </a:rPr>
              <a:t>Discussion Point Two: </a:t>
            </a:r>
            <a:r>
              <a:rPr lang="en-GB" sz="2400" b="1" dirty="0">
                <a:solidFill>
                  <a:srgbClr val="F07E23"/>
                </a:solidFill>
              </a:rPr>
              <a:t>Working on OLE Electrified Areas </a:t>
            </a:r>
          </a:p>
          <a:p>
            <a:endParaRPr lang="en-GB" sz="2400" b="1" dirty="0">
              <a:solidFill>
                <a:srgbClr val="F07E23"/>
              </a:solidFill>
            </a:endParaRPr>
          </a:p>
        </p:txBody>
      </p:sp>
      <p:grpSp>
        <p:nvGrpSpPr>
          <p:cNvPr id="5" name="Group 4">
            <a:extLst>
              <a:ext uri="{FF2B5EF4-FFF2-40B4-BE49-F238E27FC236}">
                <a16:creationId xmlns:a16="http://schemas.microsoft.com/office/drawing/2014/main" id="{F7628FA2-EB1C-9625-4E18-F95877A8BC1E}"/>
              </a:ext>
            </a:extLst>
          </p:cNvPr>
          <p:cNvGrpSpPr/>
          <p:nvPr/>
        </p:nvGrpSpPr>
        <p:grpSpPr>
          <a:xfrm>
            <a:off x="0" y="204399"/>
            <a:ext cx="928365" cy="6449202"/>
            <a:chOff x="0" y="204399"/>
            <a:chExt cx="928365" cy="6449202"/>
          </a:xfrm>
        </p:grpSpPr>
        <p:pic>
          <p:nvPicPr>
            <p:cNvPr id="6" name="Picture 5">
              <a:extLst>
                <a:ext uri="{FF2B5EF4-FFF2-40B4-BE49-F238E27FC236}">
                  <a16:creationId xmlns:a16="http://schemas.microsoft.com/office/drawing/2014/main" id="{A5B60299-3E8C-6137-3B33-AD95A8EB5229}"/>
                </a:ext>
              </a:extLst>
            </p:cNvPr>
            <p:cNvPicPr>
              <a:picLocks noChangeAspect="1"/>
            </p:cNvPicPr>
            <p:nvPr/>
          </p:nvPicPr>
          <p:blipFill>
            <a:blip r:embed="rId3"/>
            <a:stretch>
              <a:fillRect/>
            </a:stretch>
          </p:blipFill>
          <p:spPr>
            <a:xfrm>
              <a:off x="0" y="3982356"/>
              <a:ext cx="928365" cy="2432957"/>
            </a:xfrm>
            <a:prstGeom prst="rect">
              <a:avLst/>
            </a:prstGeom>
          </p:spPr>
        </p:pic>
        <p:sp>
          <p:nvSpPr>
            <p:cNvPr id="8" name="Rectangle 7">
              <a:extLst>
                <a:ext uri="{FF2B5EF4-FFF2-40B4-BE49-F238E27FC236}">
                  <a16:creationId xmlns:a16="http://schemas.microsoft.com/office/drawing/2014/main" id="{F068F40B-5983-83B2-DE3C-D05453670710}"/>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pic>
        <p:nvPicPr>
          <p:cNvPr id="10" name="Picture 9">
            <a:extLst>
              <a:ext uri="{FF2B5EF4-FFF2-40B4-BE49-F238E27FC236}">
                <a16:creationId xmlns:a16="http://schemas.microsoft.com/office/drawing/2014/main" id="{B690265C-3D84-9CE7-1BF8-82728BD9FC0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532853" y="957979"/>
            <a:ext cx="1250064" cy="1142125"/>
          </a:xfrm>
          <a:prstGeom prst="rect">
            <a:avLst/>
          </a:prstGeom>
        </p:spPr>
      </p:pic>
      <p:sp>
        <p:nvSpPr>
          <p:cNvPr id="11" name="Text Placeholder 2">
            <a:extLst>
              <a:ext uri="{FF2B5EF4-FFF2-40B4-BE49-F238E27FC236}">
                <a16:creationId xmlns:a16="http://schemas.microsoft.com/office/drawing/2014/main" id="{590F9364-50C1-BA00-6DC3-309253E2D945}"/>
              </a:ext>
            </a:extLst>
          </p:cNvPr>
          <p:cNvSpPr txBox="1">
            <a:spLocks/>
          </p:cNvSpPr>
          <p:nvPr/>
        </p:nvSpPr>
        <p:spPr>
          <a:xfrm>
            <a:off x="10337792" y="2134452"/>
            <a:ext cx="1774748" cy="41592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solidFill>
                  <a:srgbClr val="F07E23"/>
                </a:solidFill>
              </a:rPr>
              <a:t>Second Pause  </a:t>
            </a:r>
          </a:p>
          <a:p>
            <a:endParaRPr lang="en-GB" sz="1400" dirty="0"/>
          </a:p>
        </p:txBody>
      </p:sp>
      <p:sp>
        <p:nvSpPr>
          <p:cNvPr id="27" name="TextBox 26">
            <a:extLst>
              <a:ext uri="{FF2B5EF4-FFF2-40B4-BE49-F238E27FC236}">
                <a16:creationId xmlns:a16="http://schemas.microsoft.com/office/drawing/2014/main" id="{F945F489-A32D-4897-8250-6BC97E57A691}"/>
              </a:ext>
            </a:extLst>
          </p:cNvPr>
          <p:cNvSpPr txBox="1"/>
          <p:nvPr/>
        </p:nvSpPr>
        <p:spPr>
          <a:xfrm>
            <a:off x="1013959" y="984946"/>
            <a:ext cx="9323833" cy="830997"/>
          </a:xfrm>
          <a:prstGeom prst="rect">
            <a:avLst/>
          </a:prstGeom>
          <a:noFill/>
        </p:spPr>
        <p:txBody>
          <a:bodyPr wrap="square">
            <a:spAutoFit/>
          </a:bodyPr>
          <a:lstStyle/>
          <a:p>
            <a:r>
              <a:rPr lang="en-GB" sz="1600" b="1" dirty="0">
                <a:solidFill>
                  <a:schemeClr val="accent2"/>
                </a:solidFill>
              </a:rPr>
              <a:t>What Went Wrong?</a:t>
            </a:r>
          </a:p>
          <a:p>
            <a:r>
              <a:rPr lang="en-GB" sz="1600" dirty="0">
                <a:effectLst/>
                <a:latin typeface="Network Rail Sans" panose="02000000040000020004" pitchFamily="2" charset="0"/>
                <a:ea typeface="Times New Roman" panose="02020603050405020304" pitchFamily="18" charset="0"/>
              </a:rPr>
              <a:t>As a group, let’s take a moment to reflect and discuss what happened in the scenario, and why this is so important for safety.</a:t>
            </a:r>
            <a:endParaRPr lang="en-GB" sz="1400" dirty="0">
              <a:effectLst/>
              <a:ea typeface="Times New Roman" panose="02020603050405020304" pitchFamily="18" charset="0"/>
            </a:endParaRPr>
          </a:p>
        </p:txBody>
      </p:sp>
      <p:sp>
        <p:nvSpPr>
          <p:cNvPr id="3" name="TextBox 2">
            <a:extLst>
              <a:ext uri="{FF2B5EF4-FFF2-40B4-BE49-F238E27FC236}">
                <a16:creationId xmlns:a16="http://schemas.microsoft.com/office/drawing/2014/main" id="{C3F51A5F-B79D-4078-D206-A5B41A84A368}"/>
              </a:ext>
            </a:extLst>
          </p:cNvPr>
          <p:cNvSpPr txBox="1"/>
          <p:nvPr/>
        </p:nvSpPr>
        <p:spPr>
          <a:xfrm>
            <a:off x="1161280" y="2145992"/>
            <a:ext cx="4339941" cy="338554"/>
          </a:xfrm>
          <a:prstGeom prst="rect">
            <a:avLst/>
          </a:prstGeom>
          <a:noFill/>
        </p:spPr>
        <p:txBody>
          <a:bodyPr wrap="square" rtlCol="0">
            <a:spAutoFit/>
          </a:bodyPr>
          <a:lstStyle/>
          <a:p>
            <a:pPr algn="ctr"/>
            <a:r>
              <a:rPr lang="en-GB" sz="1600" dirty="0"/>
              <a:t>Understanding the scenario</a:t>
            </a:r>
          </a:p>
        </p:txBody>
      </p:sp>
      <p:sp>
        <p:nvSpPr>
          <p:cNvPr id="12" name="Rectangle: Rounded Corners 11">
            <a:extLst>
              <a:ext uri="{FF2B5EF4-FFF2-40B4-BE49-F238E27FC236}">
                <a16:creationId xmlns:a16="http://schemas.microsoft.com/office/drawing/2014/main" id="{0BBBAD34-8F73-1D1B-B966-64F91F2D9B48}"/>
              </a:ext>
            </a:extLst>
          </p:cNvPr>
          <p:cNvSpPr/>
          <p:nvPr/>
        </p:nvSpPr>
        <p:spPr>
          <a:xfrm>
            <a:off x="1097636" y="2555539"/>
            <a:ext cx="4403585" cy="2274727"/>
          </a:xfrm>
          <a:prstGeom prst="round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4E983B0A-71D1-8BD3-CA6C-738D7765A23C}"/>
              </a:ext>
            </a:extLst>
          </p:cNvPr>
          <p:cNvSpPr txBox="1"/>
          <p:nvPr/>
        </p:nvSpPr>
        <p:spPr>
          <a:xfrm>
            <a:off x="1161280" y="2998487"/>
            <a:ext cx="4291042" cy="1730987"/>
          </a:xfrm>
          <a:prstGeom prst="rect">
            <a:avLst/>
          </a:prstGeom>
          <a:noFill/>
        </p:spPr>
        <p:txBody>
          <a:bodyPr wrap="square" rtlCol="0">
            <a:spAutoFit/>
          </a:bodyPr>
          <a:lstStyle/>
          <a:p>
            <a:pPr marL="342900" indent="-342900">
              <a:lnSpc>
                <a:spcPct val="107000"/>
              </a:lnSpc>
              <a:spcAft>
                <a:spcPts val="800"/>
              </a:spcAft>
              <a:buFont typeface="Arial" panose="020B0604020202020204" pitchFamily="34" charset="0"/>
              <a:buChar char="•"/>
            </a:pPr>
            <a:r>
              <a:rPr lang="en-GB" sz="1600" kern="0" dirty="0">
                <a:solidFill>
                  <a:schemeClr val="bg1"/>
                </a:solidFill>
                <a:effectLst/>
                <a:latin typeface="+mj-lt"/>
                <a:ea typeface="Times New Roman" panose="02020603050405020304" pitchFamily="18" charset="0"/>
                <a:cs typeface="Calibri" panose="020F0502020204030204" pitchFamily="34" charset="0"/>
              </a:rPr>
              <a:t>What leads John to think it’s safe to carry on working?</a:t>
            </a:r>
            <a:endParaRPr lang="en-GB" sz="1600" kern="100" dirty="0">
              <a:solidFill>
                <a:schemeClr val="bg1"/>
              </a:solidFill>
              <a:effectLst/>
              <a:latin typeface="+mj-lt"/>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1600" kern="0" dirty="0">
                <a:solidFill>
                  <a:schemeClr val="bg1"/>
                </a:solidFill>
                <a:effectLst/>
                <a:latin typeface="+mj-lt"/>
                <a:ea typeface="Times New Roman" panose="02020603050405020304" pitchFamily="18" charset="0"/>
                <a:cs typeface="Calibri" panose="020F0502020204030204" pitchFamily="34" charset="0"/>
              </a:rPr>
              <a:t>What does the </a:t>
            </a:r>
            <a:r>
              <a:rPr lang="en-GB" sz="1600" kern="0" dirty="0" err="1">
                <a:solidFill>
                  <a:schemeClr val="bg1"/>
                </a:solidFill>
                <a:effectLst/>
                <a:latin typeface="+mj-lt"/>
                <a:ea typeface="Times New Roman" panose="02020603050405020304" pitchFamily="18" charset="0"/>
                <a:cs typeface="Calibri" panose="020F0502020204030204" pitchFamily="34" charset="0"/>
              </a:rPr>
              <a:t>RoLE</a:t>
            </a:r>
            <a:r>
              <a:rPr lang="en-GB" sz="1600" kern="0" dirty="0">
                <a:solidFill>
                  <a:schemeClr val="bg1"/>
                </a:solidFill>
                <a:effectLst/>
                <a:latin typeface="+mj-lt"/>
                <a:ea typeface="Times New Roman" panose="02020603050405020304" pitchFamily="18" charset="0"/>
                <a:cs typeface="Calibri" panose="020F0502020204030204" pitchFamily="34" charset="0"/>
              </a:rPr>
              <a:t> equipment indicate?</a:t>
            </a:r>
            <a:endParaRPr lang="en-GB" sz="1600" kern="100" dirty="0">
              <a:solidFill>
                <a:schemeClr val="bg1"/>
              </a:solidFill>
              <a:effectLst/>
              <a:latin typeface="+mj-lt"/>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1600" kern="0" dirty="0">
                <a:solidFill>
                  <a:schemeClr val="bg1"/>
                </a:solidFill>
                <a:effectLst/>
                <a:latin typeface="+mj-lt"/>
                <a:ea typeface="Times New Roman" panose="02020603050405020304" pitchFamily="18" charset="0"/>
                <a:cs typeface="Calibri" panose="020F0502020204030204" pitchFamily="34" charset="0"/>
              </a:rPr>
              <a:t>Why does Otis </a:t>
            </a:r>
            <a:r>
              <a:rPr lang="en-GB" sz="1600" kern="0" dirty="0">
                <a:solidFill>
                  <a:schemeClr val="bg1"/>
                </a:solidFill>
                <a:latin typeface="+mj-lt"/>
                <a:ea typeface="Times New Roman" panose="02020603050405020304" pitchFamily="18" charset="0"/>
                <a:cs typeface="Calibri" panose="020F0502020204030204" pitchFamily="34" charset="0"/>
              </a:rPr>
              <a:t>feel </a:t>
            </a:r>
            <a:r>
              <a:rPr lang="en-GB" sz="1600" kern="0" dirty="0">
                <a:solidFill>
                  <a:schemeClr val="bg1"/>
                </a:solidFill>
                <a:effectLst/>
                <a:latin typeface="+mj-lt"/>
                <a:ea typeface="Times New Roman" panose="02020603050405020304" pitchFamily="18" charset="0"/>
                <a:cs typeface="Calibri" panose="020F0502020204030204" pitchFamily="34" charset="0"/>
              </a:rPr>
              <a:t>that something’s wrong?</a:t>
            </a:r>
          </a:p>
          <a:p>
            <a:endParaRPr lang="en-GB" dirty="0"/>
          </a:p>
        </p:txBody>
      </p:sp>
      <p:sp>
        <p:nvSpPr>
          <p:cNvPr id="14" name="Rectangle: Rounded Corners 13">
            <a:extLst>
              <a:ext uri="{FF2B5EF4-FFF2-40B4-BE49-F238E27FC236}">
                <a16:creationId xmlns:a16="http://schemas.microsoft.com/office/drawing/2014/main" id="{84FE3319-2D3C-2AB0-E9F2-877E15843BD5}"/>
              </a:ext>
            </a:extLst>
          </p:cNvPr>
          <p:cNvSpPr/>
          <p:nvPr/>
        </p:nvSpPr>
        <p:spPr>
          <a:xfrm>
            <a:off x="5813598" y="2555539"/>
            <a:ext cx="4403585" cy="2274727"/>
          </a:xfrm>
          <a:prstGeom prst="roundRect">
            <a:avLst/>
          </a:prstGeom>
          <a:no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4275DDE4-D733-7F11-EC20-B04C1FF483EB}"/>
              </a:ext>
            </a:extLst>
          </p:cNvPr>
          <p:cNvSpPr txBox="1"/>
          <p:nvPr/>
        </p:nvSpPr>
        <p:spPr>
          <a:xfrm>
            <a:off x="5873821" y="2971364"/>
            <a:ext cx="4202080" cy="1758110"/>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sz="1600" kern="0" dirty="0">
                <a:effectLst/>
                <a:latin typeface="+mj-lt"/>
                <a:ea typeface="Times New Roman" panose="02020603050405020304" pitchFamily="18" charset="0"/>
                <a:cs typeface="Calibri" panose="020F0502020204030204" pitchFamily="34" charset="0"/>
              </a:rPr>
              <a:t>Discuss the importance of stopping and checking what you’re doin</a:t>
            </a:r>
            <a:r>
              <a:rPr lang="en-GB" sz="1600" kern="0" dirty="0">
                <a:latin typeface="+mj-lt"/>
                <a:ea typeface="Times New Roman" panose="02020603050405020304" pitchFamily="18" charset="0"/>
                <a:cs typeface="Calibri" panose="020F0502020204030204" pitchFamily="34" charset="0"/>
              </a:rPr>
              <a:t>g. </a:t>
            </a:r>
          </a:p>
          <a:p>
            <a:pPr marL="285750" indent="-285750">
              <a:lnSpc>
                <a:spcPct val="107000"/>
              </a:lnSpc>
              <a:spcAft>
                <a:spcPts val="800"/>
              </a:spcAft>
              <a:buFont typeface="Arial" panose="020B0604020202020204" pitchFamily="34" charset="0"/>
              <a:buChar char="•"/>
            </a:pPr>
            <a:r>
              <a:rPr lang="en-GB" sz="1600" kern="0" dirty="0">
                <a:effectLst/>
                <a:latin typeface="+mj-lt"/>
                <a:ea typeface="Times New Roman" panose="02020603050405020304" pitchFamily="18" charset="0"/>
                <a:cs typeface="Calibri" panose="020F0502020204030204" pitchFamily="34" charset="0"/>
              </a:rPr>
              <a:t>How can we empower people to express their concerns about safety and to check that documentation is correct, escalating their concerns if necessary? </a:t>
            </a:r>
          </a:p>
        </p:txBody>
      </p:sp>
      <p:sp>
        <p:nvSpPr>
          <p:cNvPr id="18" name="TextBox 17">
            <a:extLst>
              <a:ext uri="{FF2B5EF4-FFF2-40B4-BE49-F238E27FC236}">
                <a16:creationId xmlns:a16="http://schemas.microsoft.com/office/drawing/2014/main" id="{4D0F3791-412C-B6C6-789C-EE55D7E0A5ED}"/>
              </a:ext>
            </a:extLst>
          </p:cNvPr>
          <p:cNvSpPr txBox="1"/>
          <p:nvPr/>
        </p:nvSpPr>
        <p:spPr>
          <a:xfrm>
            <a:off x="5735960" y="2145992"/>
            <a:ext cx="4339941" cy="338554"/>
          </a:xfrm>
          <a:prstGeom prst="rect">
            <a:avLst/>
          </a:prstGeom>
          <a:noFill/>
        </p:spPr>
        <p:txBody>
          <a:bodyPr wrap="square" rtlCol="0">
            <a:spAutoFit/>
          </a:bodyPr>
          <a:lstStyle/>
          <a:p>
            <a:pPr algn="ctr"/>
            <a:r>
              <a:rPr lang="en-GB" sz="1600" dirty="0"/>
              <a:t>Exploring alternatives</a:t>
            </a:r>
          </a:p>
        </p:txBody>
      </p:sp>
    </p:spTree>
    <p:extLst>
      <p:ext uri="{BB962C8B-B14F-4D97-AF65-F5344CB8AC3E}">
        <p14:creationId xmlns:p14="http://schemas.microsoft.com/office/powerpoint/2010/main" val="2710507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AC Film Part 03">
            <a:hlinkClick r:id="" action="ppaction://media"/>
            <a:extLst>
              <a:ext uri="{FF2B5EF4-FFF2-40B4-BE49-F238E27FC236}">
                <a16:creationId xmlns:a16="http://schemas.microsoft.com/office/drawing/2014/main" id="{7891FBA9-E7F2-47A0-FB4E-4E80252C39D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026054" y="2298646"/>
            <a:ext cx="2596709" cy="1460649"/>
          </a:xfrm>
          <a:prstGeom prst="rect">
            <a:avLst/>
          </a:prstGeom>
        </p:spPr>
      </p:pic>
      <p:sp>
        <p:nvSpPr>
          <p:cNvPr id="2" name="Slide Number Placeholder 1">
            <a:extLst>
              <a:ext uri="{FF2B5EF4-FFF2-40B4-BE49-F238E27FC236}">
                <a16:creationId xmlns:a16="http://schemas.microsoft.com/office/drawing/2014/main" id="{704339E8-D119-45F6-AA8C-462C98A8B476}"/>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13</a:t>
            </a:fld>
            <a:endParaRPr lang="en-GB" dirty="0"/>
          </a:p>
        </p:txBody>
      </p:sp>
      <p:sp>
        <p:nvSpPr>
          <p:cNvPr id="9" name="Title 1">
            <a:extLst>
              <a:ext uri="{FF2B5EF4-FFF2-40B4-BE49-F238E27FC236}">
                <a16:creationId xmlns:a16="http://schemas.microsoft.com/office/drawing/2014/main" id="{AAB513E8-5BF8-4016-9D5A-E6A59FD86469}"/>
              </a:ext>
            </a:extLst>
          </p:cNvPr>
          <p:cNvSpPr txBox="1">
            <a:spLocks/>
          </p:cNvSpPr>
          <p:nvPr/>
        </p:nvSpPr>
        <p:spPr>
          <a:xfrm>
            <a:off x="6509471" y="2298646"/>
            <a:ext cx="5029728" cy="194489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400" b="1" dirty="0">
                <a:solidFill>
                  <a:srgbClr val="F07E23"/>
                </a:solidFill>
                <a:latin typeface="+mn-lt"/>
              </a:rPr>
              <a:t>Working in AC </a:t>
            </a:r>
            <a:r>
              <a:rPr lang="en-GB" b="1" dirty="0">
                <a:solidFill>
                  <a:srgbClr val="F07E23"/>
                </a:solidFill>
                <a:latin typeface="+mn-lt"/>
              </a:rPr>
              <a:t>E</a:t>
            </a:r>
            <a:r>
              <a:rPr lang="en-GB" sz="4400" b="1" dirty="0">
                <a:solidFill>
                  <a:srgbClr val="F07E23"/>
                </a:solidFill>
                <a:latin typeface="+mn-lt"/>
              </a:rPr>
              <a:t>lectrified </a:t>
            </a:r>
            <a:r>
              <a:rPr lang="en-GB" b="1" dirty="0">
                <a:solidFill>
                  <a:srgbClr val="F07E23"/>
                </a:solidFill>
                <a:latin typeface="+mn-lt"/>
              </a:rPr>
              <a:t>A</a:t>
            </a:r>
            <a:r>
              <a:rPr lang="en-GB" sz="4400" b="1" dirty="0">
                <a:solidFill>
                  <a:srgbClr val="F07E23"/>
                </a:solidFill>
                <a:latin typeface="+mn-lt"/>
              </a:rPr>
              <a:t>reas Scenario</a:t>
            </a:r>
            <a:endParaRPr lang="en-GB" b="1" dirty="0">
              <a:latin typeface="+mn-lt"/>
            </a:endParaRPr>
          </a:p>
        </p:txBody>
      </p:sp>
      <p:grpSp>
        <p:nvGrpSpPr>
          <p:cNvPr id="4" name="Group 3">
            <a:extLst>
              <a:ext uri="{FF2B5EF4-FFF2-40B4-BE49-F238E27FC236}">
                <a16:creationId xmlns:a16="http://schemas.microsoft.com/office/drawing/2014/main" id="{A3E302B2-BC94-3E05-BDF1-06DC720B4D40}"/>
              </a:ext>
            </a:extLst>
          </p:cNvPr>
          <p:cNvGrpSpPr/>
          <p:nvPr/>
        </p:nvGrpSpPr>
        <p:grpSpPr>
          <a:xfrm>
            <a:off x="0" y="204399"/>
            <a:ext cx="928365" cy="6449202"/>
            <a:chOff x="0" y="204399"/>
            <a:chExt cx="928365" cy="6449202"/>
          </a:xfrm>
        </p:grpSpPr>
        <p:pic>
          <p:nvPicPr>
            <p:cNvPr id="5" name="Picture 4">
              <a:extLst>
                <a:ext uri="{FF2B5EF4-FFF2-40B4-BE49-F238E27FC236}">
                  <a16:creationId xmlns:a16="http://schemas.microsoft.com/office/drawing/2014/main" id="{EA892625-44C5-3F04-163F-4BA8DB3B3D6F}"/>
                </a:ext>
              </a:extLst>
            </p:cNvPr>
            <p:cNvPicPr>
              <a:picLocks noChangeAspect="1"/>
            </p:cNvPicPr>
            <p:nvPr/>
          </p:nvPicPr>
          <p:blipFill>
            <a:blip r:embed="rId6"/>
            <a:stretch>
              <a:fillRect/>
            </a:stretch>
          </p:blipFill>
          <p:spPr>
            <a:xfrm>
              <a:off x="0" y="3982356"/>
              <a:ext cx="928365" cy="2432957"/>
            </a:xfrm>
            <a:prstGeom prst="rect">
              <a:avLst/>
            </a:prstGeom>
          </p:spPr>
        </p:pic>
        <p:sp>
          <p:nvSpPr>
            <p:cNvPr id="6" name="Rectangle 5">
              <a:extLst>
                <a:ext uri="{FF2B5EF4-FFF2-40B4-BE49-F238E27FC236}">
                  <a16:creationId xmlns:a16="http://schemas.microsoft.com/office/drawing/2014/main" id="{F92C2AAC-4866-C801-0B22-5F95EEB262AB}"/>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pic>
        <p:nvPicPr>
          <p:cNvPr id="14" name="Picture 13">
            <a:extLst>
              <a:ext uri="{FF2B5EF4-FFF2-40B4-BE49-F238E27FC236}">
                <a16:creationId xmlns:a16="http://schemas.microsoft.com/office/drawing/2014/main" id="{51F0B850-0B9A-22BA-78A9-FFE7C62114F0}"/>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1326649" y="1575956"/>
            <a:ext cx="4863999" cy="3390274"/>
          </a:xfrm>
          <a:prstGeom prst="snip2DiagRect">
            <a:avLst/>
          </a:prstGeom>
          <a:solidFill>
            <a:srgbClr val="FFFFFF">
              <a:shade val="85000"/>
            </a:srgbClr>
          </a:solidFill>
          <a:ln w="88900" cap="sq">
            <a:solidFill>
              <a:srgbClr val="F07E23"/>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942446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250"/>
                                  </p:stCondLst>
                                  <p:iterate type="lt">
                                    <p:tmPct val="10000"/>
                                  </p:iterate>
                                  <p:childTnLst>
                                    <p:set>
                                      <p:cBhvr>
                                        <p:cTn id="6" dur="1" fill="hold">
                                          <p:stCondLst>
                                            <p:cond delay="0"/>
                                          </p:stCondLst>
                                        </p:cTn>
                                        <p:tgtEl>
                                          <p:spTgt spid="9"/>
                                        </p:tgtEl>
                                        <p:attrNameLst>
                                          <p:attrName>style.visibility</p:attrName>
                                        </p:attrNameLst>
                                      </p:cBhvr>
                                      <p:to>
                                        <p:strVal val="visible"/>
                                      </p:to>
                                    </p:set>
                                    <p:animEffect transition="in" filter="barn(inVertical)">
                                      <p:cBhvr>
                                        <p:cTn id="7" dur="1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5758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showWhenStopped="0">
                <p:cTn id="12" fill="hold" display="0">
                  <p:stCondLst>
                    <p:cond delay="indefinite"/>
                  </p:stCondLst>
                </p:cTn>
                <p:tgtEl>
                  <p:spTgt spid="7"/>
                </p:tgtEl>
              </p:cMediaNode>
            </p:video>
            <p:seq concurrent="1" nextAc="seek">
              <p:cTn id="13" restart="whenNotActive" fill="hold" evtFilter="cancelBubble" nodeType="interactiveSeq">
                <p:stCondLst>
                  <p:cond evt="onClick" delay="0">
                    <p:tgtEl>
                      <p:spTgt spid="7"/>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7"/>
                                        </p:tgtEl>
                                      </p:cBhvr>
                                    </p:cmd>
                                  </p:childTnLst>
                                </p:cTn>
                              </p:par>
                            </p:childTnLst>
                          </p:cTn>
                        </p:par>
                      </p:childTnLst>
                    </p:cTn>
                  </p:par>
                </p:childTnLst>
              </p:cTn>
              <p:nextCondLst>
                <p:cond evt="onClick" delay="0">
                  <p:tgtEl>
                    <p:spTgt spid="7"/>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0000"/>
            <a:lum/>
            <a:extLst>
              <a:ext uri="{BEBA8EAE-BF5A-486C-A8C5-ECC9F3942E4B}">
                <a14:imgProps xmlns:a14="http://schemas.microsoft.com/office/drawing/2010/main">
                  <a14:imgLayer r:embed="rId4">
                    <a14:imgEffect>
                      <a14:saturation sat="7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E968FC-3242-1BBA-2B5B-7AE7C6810D2D}"/>
              </a:ext>
            </a:extLst>
          </p:cNvPr>
          <p:cNvSpPr>
            <a:spLocks noGrp="1"/>
          </p:cNvSpPr>
          <p:nvPr>
            <p:ph type="sldNum" sz="quarter" idx="15"/>
          </p:nvPr>
        </p:nvSpPr>
        <p:spPr/>
        <p:txBody>
          <a:bodyPr/>
          <a:lstStyle/>
          <a:p>
            <a:fld id="{229EAAAC-928A-40C1-AC39-D34FD1799CA9}" type="slidenum">
              <a:rPr lang="en-GB" smtClean="0"/>
              <a:pPr/>
              <a:t>14</a:t>
            </a:fld>
            <a:endParaRPr lang="en-GB" dirty="0"/>
          </a:p>
        </p:txBody>
      </p:sp>
      <p:sp>
        <p:nvSpPr>
          <p:cNvPr id="3" name="Rectangle 2">
            <a:extLst>
              <a:ext uri="{FF2B5EF4-FFF2-40B4-BE49-F238E27FC236}">
                <a16:creationId xmlns:a16="http://schemas.microsoft.com/office/drawing/2014/main" id="{E0358999-B514-2A43-C15B-A0436DDB1C76}"/>
              </a:ext>
            </a:extLst>
          </p:cNvPr>
          <p:cNvSpPr/>
          <p:nvPr/>
        </p:nvSpPr>
        <p:spPr>
          <a:xfrm>
            <a:off x="1293682" y="4679194"/>
            <a:ext cx="9475678" cy="16164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Slide Number Placeholder 1">
            <a:extLst>
              <a:ext uri="{FF2B5EF4-FFF2-40B4-BE49-F238E27FC236}">
                <a16:creationId xmlns:a16="http://schemas.microsoft.com/office/drawing/2014/main" id="{8F1E61D0-9646-CBF6-B21A-F1744E2AE546}"/>
              </a:ext>
            </a:extLst>
          </p:cNvPr>
          <p:cNvSpPr txBox="1">
            <a:spLocks/>
          </p:cNvSpPr>
          <p:nvPr/>
        </p:nvSpPr>
        <p:spPr>
          <a:xfrm>
            <a:off x="11092443" y="6610292"/>
            <a:ext cx="850268" cy="184192"/>
          </a:xfrm>
          <a:prstGeom prst="rect">
            <a:avLst/>
          </a:prstGeom>
        </p:spPr>
        <p:txBody>
          <a:bodyPr anchor="ctr" anchorCtr="0"/>
          <a:lstStyle>
            <a:defPPr>
              <a:defRPr lang="en-US"/>
            </a:defPPr>
            <a:lvl1pPr marL="0" algn="r" defTabSz="914400" rtl="0" eaLnBrk="1" latinLnBrk="0" hangingPunct="1">
              <a:defRPr sz="1200" kern="1200">
                <a:solidFill>
                  <a:srgbClr val="898989"/>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29EAAAC-928A-40C1-AC39-D34FD1799CA9}" type="slidenum">
              <a:rPr lang="en-GB" smtClean="0"/>
              <a:pPr/>
              <a:t>14</a:t>
            </a:fld>
            <a:endParaRPr lang="en-GB" dirty="0"/>
          </a:p>
        </p:txBody>
      </p:sp>
      <p:sp>
        <p:nvSpPr>
          <p:cNvPr id="5" name="Title 1">
            <a:extLst>
              <a:ext uri="{FF2B5EF4-FFF2-40B4-BE49-F238E27FC236}">
                <a16:creationId xmlns:a16="http://schemas.microsoft.com/office/drawing/2014/main" id="{D81BD341-6146-AD7C-DB56-F0AB2A6A0C3F}"/>
              </a:ext>
            </a:extLst>
          </p:cNvPr>
          <p:cNvSpPr txBox="1">
            <a:spLocks/>
          </p:cNvSpPr>
          <p:nvPr/>
        </p:nvSpPr>
        <p:spPr>
          <a:xfrm>
            <a:off x="1499074" y="4816753"/>
            <a:ext cx="9085419" cy="137110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400" b="1" dirty="0">
                <a:solidFill>
                  <a:srgbClr val="F07E23"/>
                </a:solidFill>
              </a:rPr>
              <a:t>Discuss what you just saw, what are </a:t>
            </a:r>
          </a:p>
          <a:p>
            <a:r>
              <a:rPr lang="en-GB" sz="4400" b="1" dirty="0">
                <a:solidFill>
                  <a:srgbClr val="F07E23"/>
                </a:solidFill>
              </a:rPr>
              <a:t>your thoughts on what happened?</a:t>
            </a:r>
            <a:br>
              <a:rPr lang="en-GB" sz="4800" b="1" dirty="0">
                <a:latin typeface="Network Rail Sans" panose="02000000040000020004" pitchFamily="2" charset="0"/>
              </a:rPr>
            </a:br>
            <a:endParaRPr lang="en-GB" dirty="0"/>
          </a:p>
        </p:txBody>
      </p:sp>
      <p:sp>
        <p:nvSpPr>
          <p:cNvPr id="7" name="Oval 6">
            <a:extLst>
              <a:ext uri="{FF2B5EF4-FFF2-40B4-BE49-F238E27FC236}">
                <a16:creationId xmlns:a16="http://schemas.microsoft.com/office/drawing/2014/main" id="{152A6F73-B00C-B3EE-2A7B-38FB6A74DC79}"/>
              </a:ext>
            </a:extLst>
          </p:cNvPr>
          <p:cNvSpPr/>
          <p:nvPr/>
        </p:nvSpPr>
        <p:spPr>
          <a:xfrm>
            <a:off x="8195694" y="1487471"/>
            <a:ext cx="3339101" cy="2376813"/>
          </a:xfrm>
          <a:prstGeom prst="ellipse">
            <a:avLst/>
          </a:prstGeom>
          <a:solidFill>
            <a:srgbClr val="F07E2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Final Discussion Point: </a:t>
            </a:r>
            <a:r>
              <a:rPr lang="en-GB" dirty="0"/>
              <a:t>R</a:t>
            </a:r>
            <a:r>
              <a:rPr lang="en-GB" sz="1800" dirty="0">
                <a:effectLst/>
                <a:latin typeface="+mj-lt"/>
                <a:ea typeface="Times New Roman" panose="02020603050405020304" pitchFamily="18" charset="0"/>
              </a:rPr>
              <a:t>ecognising and Responding to Safety Concerns </a:t>
            </a:r>
            <a:endParaRPr lang="en-GB" dirty="0"/>
          </a:p>
        </p:txBody>
      </p:sp>
    </p:spTree>
    <p:extLst>
      <p:ext uri="{BB962C8B-B14F-4D97-AF65-F5344CB8AC3E}">
        <p14:creationId xmlns:p14="http://schemas.microsoft.com/office/powerpoint/2010/main" val="3675127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childTnLst>
                                </p:cTn>
                              </p:par>
                            </p:childTnLst>
                          </p:cTn>
                        </p:par>
                        <p:par>
                          <p:cTn id="8" fill="hold">
                            <p:stCondLst>
                              <p:cond delay="1250"/>
                            </p:stCondLst>
                            <p:childTnLst>
                              <p:par>
                                <p:cTn id="9" presetID="16" presetClass="entr" presetSubtype="21" fill="hold" grpId="0" nodeType="afterEffect">
                                  <p:stCondLst>
                                    <p:cond delay="0"/>
                                  </p:stCondLst>
                                  <p:iterate type="lt">
                                    <p:tmPct val="10000"/>
                                  </p:iterate>
                                  <p:childTnLst>
                                    <p:set>
                                      <p:cBhvr>
                                        <p:cTn id="10" dur="1" fill="hold">
                                          <p:stCondLst>
                                            <p:cond delay="0"/>
                                          </p:stCondLst>
                                        </p:cTn>
                                        <p:tgtEl>
                                          <p:spTgt spid="5"/>
                                        </p:tgtEl>
                                        <p:attrNameLst>
                                          <p:attrName>style.visibility</p:attrName>
                                        </p:attrNameLst>
                                      </p:cBhvr>
                                      <p:to>
                                        <p:strVal val="visible"/>
                                      </p:to>
                                    </p:set>
                                    <p:animEffect transition="in" filter="barn(inVertical)">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7FBA54-1064-F00C-1EDB-10D2E1BBA6C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0D8D36F-2EA6-3BD4-F11F-3B06EA8B363A}"/>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15</a:t>
            </a:fld>
            <a:endParaRPr lang="en-GB" dirty="0"/>
          </a:p>
        </p:txBody>
      </p:sp>
      <p:sp>
        <p:nvSpPr>
          <p:cNvPr id="7" name="Title 1">
            <a:extLst>
              <a:ext uri="{FF2B5EF4-FFF2-40B4-BE49-F238E27FC236}">
                <a16:creationId xmlns:a16="http://schemas.microsoft.com/office/drawing/2014/main" id="{F7FDAA77-E22A-663E-F8DC-0E4D67F03081}"/>
              </a:ext>
            </a:extLst>
          </p:cNvPr>
          <p:cNvSpPr txBox="1">
            <a:spLocks/>
          </p:cNvSpPr>
          <p:nvPr/>
        </p:nvSpPr>
        <p:spPr>
          <a:xfrm>
            <a:off x="1013959" y="299743"/>
            <a:ext cx="10164081" cy="41592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dirty="0">
                <a:solidFill>
                  <a:srgbClr val="F07E23"/>
                </a:solidFill>
              </a:rPr>
              <a:t>Final Discussion Point: </a:t>
            </a:r>
            <a:r>
              <a:rPr lang="en-GB" sz="2400" b="1" dirty="0">
                <a:solidFill>
                  <a:schemeClr val="accent2"/>
                </a:solidFill>
              </a:rPr>
              <a:t>Working </a:t>
            </a:r>
            <a:r>
              <a:rPr lang="en-GB" sz="2400" b="1" dirty="0">
                <a:solidFill>
                  <a:srgbClr val="F07E23"/>
                </a:solidFill>
              </a:rPr>
              <a:t>on OLE </a:t>
            </a:r>
            <a:r>
              <a:rPr lang="en-GB" sz="2400" b="1" dirty="0">
                <a:solidFill>
                  <a:schemeClr val="accent2"/>
                </a:solidFill>
              </a:rPr>
              <a:t>Electrified Areas </a:t>
            </a:r>
          </a:p>
          <a:p>
            <a:endParaRPr lang="en-GB" sz="2400" b="1" dirty="0">
              <a:solidFill>
                <a:srgbClr val="F07E23"/>
              </a:solidFill>
            </a:endParaRPr>
          </a:p>
        </p:txBody>
      </p:sp>
      <p:grpSp>
        <p:nvGrpSpPr>
          <p:cNvPr id="5" name="Group 4">
            <a:extLst>
              <a:ext uri="{FF2B5EF4-FFF2-40B4-BE49-F238E27FC236}">
                <a16:creationId xmlns:a16="http://schemas.microsoft.com/office/drawing/2014/main" id="{48B0D77A-2722-B12A-F035-EBDBEDF5EB27}"/>
              </a:ext>
            </a:extLst>
          </p:cNvPr>
          <p:cNvGrpSpPr/>
          <p:nvPr/>
        </p:nvGrpSpPr>
        <p:grpSpPr>
          <a:xfrm>
            <a:off x="0" y="204399"/>
            <a:ext cx="928365" cy="6449202"/>
            <a:chOff x="0" y="204399"/>
            <a:chExt cx="928365" cy="6449202"/>
          </a:xfrm>
        </p:grpSpPr>
        <p:pic>
          <p:nvPicPr>
            <p:cNvPr id="6" name="Picture 5">
              <a:extLst>
                <a:ext uri="{FF2B5EF4-FFF2-40B4-BE49-F238E27FC236}">
                  <a16:creationId xmlns:a16="http://schemas.microsoft.com/office/drawing/2014/main" id="{0AB63204-E8E6-E27E-A5A5-974913D5A76F}"/>
                </a:ext>
              </a:extLst>
            </p:cNvPr>
            <p:cNvPicPr>
              <a:picLocks noChangeAspect="1"/>
            </p:cNvPicPr>
            <p:nvPr/>
          </p:nvPicPr>
          <p:blipFill>
            <a:blip r:embed="rId3"/>
            <a:stretch>
              <a:fillRect/>
            </a:stretch>
          </p:blipFill>
          <p:spPr>
            <a:xfrm>
              <a:off x="0" y="3982356"/>
              <a:ext cx="928365" cy="2432957"/>
            </a:xfrm>
            <a:prstGeom prst="rect">
              <a:avLst/>
            </a:prstGeom>
          </p:spPr>
        </p:pic>
        <p:sp>
          <p:nvSpPr>
            <p:cNvPr id="8" name="Rectangle 7">
              <a:extLst>
                <a:ext uri="{FF2B5EF4-FFF2-40B4-BE49-F238E27FC236}">
                  <a16:creationId xmlns:a16="http://schemas.microsoft.com/office/drawing/2014/main" id="{8F984283-6682-7913-9EE0-07F40829D4BB}"/>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pic>
        <p:nvPicPr>
          <p:cNvPr id="10" name="Picture 9">
            <a:extLst>
              <a:ext uri="{FF2B5EF4-FFF2-40B4-BE49-F238E27FC236}">
                <a16:creationId xmlns:a16="http://schemas.microsoft.com/office/drawing/2014/main" id="{D866F526-C6DE-29DC-137E-8D3EFF6ABD1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532853" y="957979"/>
            <a:ext cx="1250064" cy="1142125"/>
          </a:xfrm>
          <a:prstGeom prst="rect">
            <a:avLst/>
          </a:prstGeom>
        </p:spPr>
      </p:pic>
      <p:sp>
        <p:nvSpPr>
          <p:cNvPr id="11" name="Text Placeholder 2">
            <a:extLst>
              <a:ext uri="{FF2B5EF4-FFF2-40B4-BE49-F238E27FC236}">
                <a16:creationId xmlns:a16="http://schemas.microsoft.com/office/drawing/2014/main" id="{2F0E122D-0C53-1927-1B71-E67428240B52}"/>
              </a:ext>
            </a:extLst>
          </p:cNvPr>
          <p:cNvSpPr txBox="1">
            <a:spLocks/>
          </p:cNvSpPr>
          <p:nvPr/>
        </p:nvSpPr>
        <p:spPr>
          <a:xfrm>
            <a:off x="10455477" y="2134452"/>
            <a:ext cx="1445125" cy="41592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solidFill>
                  <a:srgbClr val="F07E23"/>
                </a:solidFill>
              </a:rPr>
              <a:t>Final Pause  </a:t>
            </a:r>
          </a:p>
          <a:p>
            <a:endParaRPr lang="en-GB" sz="1400" dirty="0"/>
          </a:p>
        </p:txBody>
      </p:sp>
      <p:sp>
        <p:nvSpPr>
          <p:cNvPr id="27" name="TextBox 26">
            <a:extLst>
              <a:ext uri="{FF2B5EF4-FFF2-40B4-BE49-F238E27FC236}">
                <a16:creationId xmlns:a16="http://schemas.microsoft.com/office/drawing/2014/main" id="{75E34434-313E-F2D3-CD38-7AE1421AE058}"/>
              </a:ext>
            </a:extLst>
          </p:cNvPr>
          <p:cNvSpPr txBox="1"/>
          <p:nvPr/>
        </p:nvSpPr>
        <p:spPr>
          <a:xfrm>
            <a:off x="1013958" y="745609"/>
            <a:ext cx="9323833" cy="1323439"/>
          </a:xfrm>
          <a:prstGeom prst="rect">
            <a:avLst/>
          </a:prstGeom>
          <a:noFill/>
        </p:spPr>
        <p:txBody>
          <a:bodyPr wrap="square">
            <a:spAutoFit/>
          </a:bodyPr>
          <a:lstStyle/>
          <a:p>
            <a:r>
              <a:rPr lang="en-GB" sz="1600" b="1" dirty="0">
                <a:solidFill>
                  <a:schemeClr val="accent2"/>
                </a:solidFill>
              </a:rPr>
              <a:t>What Went Wrong?</a:t>
            </a:r>
          </a:p>
          <a:p>
            <a:r>
              <a:rPr lang="en-GB" sz="1600" dirty="0">
                <a:effectLst/>
                <a:latin typeface="Network Rail Sans" panose="02000000040000020004" pitchFamily="2" charset="0"/>
                <a:ea typeface="Times New Roman" panose="02020603050405020304" pitchFamily="18" charset="0"/>
              </a:rPr>
              <a:t>In this scene t</a:t>
            </a:r>
            <a:r>
              <a:rPr lang="en-GB" sz="1600" dirty="0"/>
              <a:t>he team were heading towards the safe working limits of the Overhead Line Permit due to miscommunication, and Otis raised his concerns.</a:t>
            </a:r>
            <a:endParaRPr lang="en-GB" sz="1600" dirty="0">
              <a:effectLst/>
              <a:highlight>
                <a:srgbClr val="FFFF00"/>
              </a:highlight>
              <a:latin typeface="Network Rail Sans" panose="02000000040000020004" pitchFamily="2" charset="0"/>
              <a:ea typeface="Times New Roman" panose="02020603050405020304" pitchFamily="18" charset="0"/>
            </a:endParaRPr>
          </a:p>
          <a:p>
            <a:endParaRPr lang="en-GB" sz="1600" dirty="0">
              <a:latin typeface="Network Rail Sans" panose="02000000040000020004" pitchFamily="2" charset="0"/>
              <a:ea typeface="Times New Roman" panose="02020603050405020304" pitchFamily="18" charset="0"/>
            </a:endParaRPr>
          </a:p>
          <a:p>
            <a:r>
              <a:rPr lang="en-GB" sz="1600" dirty="0">
                <a:effectLst/>
                <a:latin typeface="Network Rail Sans" panose="02000000040000020004" pitchFamily="2" charset="0"/>
                <a:ea typeface="Times New Roman" panose="02020603050405020304" pitchFamily="18" charset="0"/>
              </a:rPr>
              <a:t>As a group, let’s take a moment to discuss what happened, and why this is so important for safety.</a:t>
            </a:r>
            <a:endParaRPr lang="en-GB" sz="1600" dirty="0">
              <a:effectLst/>
              <a:ea typeface="Times New Roman" panose="02020603050405020304" pitchFamily="18" charset="0"/>
            </a:endParaRPr>
          </a:p>
        </p:txBody>
      </p:sp>
      <p:sp>
        <p:nvSpPr>
          <p:cNvPr id="3" name="TextBox 2">
            <a:extLst>
              <a:ext uri="{FF2B5EF4-FFF2-40B4-BE49-F238E27FC236}">
                <a16:creationId xmlns:a16="http://schemas.microsoft.com/office/drawing/2014/main" id="{64D7880F-55F3-FB29-02DA-3ACC10A72FB0}"/>
              </a:ext>
            </a:extLst>
          </p:cNvPr>
          <p:cNvSpPr txBox="1"/>
          <p:nvPr/>
        </p:nvSpPr>
        <p:spPr>
          <a:xfrm>
            <a:off x="1161280" y="2145992"/>
            <a:ext cx="4339941" cy="338554"/>
          </a:xfrm>
          <a:prstGeom prst="rect">
            <a:avLst/>
          </a:prstGeom>
          <a:noFill/>
        </p:spPr>
        <p:txBody>
          <a:bodyPr wrap="square" rtlCol="0">
            <a:spAutoFit/>
          </a:bodyPr>
          <a:lstStyle/>
          <a:p>
            <a:pPr algn="ctr"/>
            <a:r>
              <a:rPr lang="en-GB" sz="1600" dirty="0"/>
              <a:t>Understanding the scenario</a:t>
            </a:r>
          </a:p>
        </p:txBody>
      </p:sp>
      <p:sp>
        <p:nvSpPr>
          <p:cNvPr id="12" name="Rectangle: Rounded Corners 11">
            <a:extLst>
              <a:ext uri="{FF2B5EF4-FFF2-40B4-BE49-F238E27FC236}">
                <a16:creationId xmlns:a16="http://schemas.microsoft.com/office/drawing/2014/main" id="{9F52B1A1-9492-C85C-F127-4F3007F545D8}"/>
              </a:ext>
            </a:extLst>
          </p:cNvPr>
          <p:cNvSpPr/>
          <p:nvPr/>
        </p:nvSpPr>
        <p:spPr>
          <a:xfrm>
            <a:off x="1097636" y="2555539"/>
            <a:ext cx="4403585" cy="3938008"/>
          </a:xfrm>
          <a:prstGeom prst="round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D8593F9E-5F94-394E-2346-2FB4C52507F9}"/>
              </a:ext>
            </a:extLst>
          </p:cNvPr>
          <p:cNvSpPr txBox="1"/>
          <p:nvPr/>
        </p:nvSpPr>
        <p:spPr>
          <a:xfrm>
            <a:off x="1097636" y="2782521"/>
            <a:ext cx="4403585" cy="3816429"/>
          </a:xfrm>
          <a:prstGeom prst="rect">
            <a:avLst/>
          </a:prstGeom>
          <a:noFill/>
        </p:spPr>
        <p:txBody>
          <a:bodyPr wrap="square" rtlCol="0">
            <a:spAutoFit/>
          </a:bodyPr>
          <a:lstStyle/>
          <a:p>
            <a:pPr marL="342900" indent="-342900">
              <a:buFont typeface="Arial" panose="020B0604020202020204" pitchFamily="34" charset="0"/>
              <a:buChar char="•"/>
            </a:pPr>
            <a:r>
              <a:rPr lang="en-GB" sz="1600" dirty="0">
                <a:solidFill>
                  <a:schemeClr val="bg1"/>
                </a:solidFill>
              </a:rPr>
              <a:t>How did John react to Otis’ concern?</a:t>
            </a:r>
            <a:br>
              <a:rPr lang="en-GB" sz="1600" dirty="0">
                <a:solidFill>
                  <a:schemeClr val="bg1"/>
                </a:solidFill>
              </a:rPr>
            </a:br>
            <a:endParaRPr lang="en-GB" sz="1600" dirty="0">
              <a:solidFill>
                <a:schemeClr val="bg1"/>
              </a:solidFill>
            </a:endParaRPr>
          </a:p>
          <a:p>
            <a:pPr marL="342900" indent="-342900">
              <a:buFont typeface="Arial" panose="020B0604020202020204" pitchFamily="34" charset="0"/>
              <a:buChar char="•"/>
            </a:pPr>
            <a:r>
              <a:rPr lang="en-GB" sz="1600" dirty="0">
                <a:solidFill>
                  <a:schemeClr val="bg1"/>
                </a:solidFill>
              </a:rPr>
              <a:t>What mistake did Danny acknowledge, and why was it significant?</a:t>
            </a:r>
            <a:br>
              <a:rPr lang="en-GB" sz="1600" dirty="0">
                <a:solidFill>
                  <a:schemeClr val="bg1"/>
                </a:solidFill>
              </a:rPr>
            </a:br>
            <a:endParaRPr lang="en-GB" sz="1600" dirty="0">
              <a:solidFill>
                <a:schemeClr val="bg1"/>
              </a:solidFill>
            </a:endParaRPr>
          </a:p>
          <a:p>
            <a:pPr marL="342900" indent="-342900">
              <a:buFont typeface="Arial" panose="020B0604020202020204" pitchFamily="34" charset="0"/>
              <a:buChar char="•"/>
            </a:pPr>
            <a:r>
              <a:rPr lang="en-GB" sz="1600" dirty="0">
                <a:solidFill>
                  <a:schemeClr val="bg1"/>
                </a:solidFill>
                <a:effectLst/>
                <a:ea typeface="Times New Roman" panose="02020603050405020304" pitchFamily="18" charset="0"/>
              </a:rPr>
              <a:t>Why is it important to acknowledge Otis’ persistence in raising his challenge?</a:t>
            </a:r>
            <a:br>
              <a:rPr lang="en-GB" sz="1600" dirty="0">
                <a:solidFill>
                  <a:schemeClr val="bg1"/>
                </a:solidFill>
                <a:effectLst/>
                <a:ea typeface="Times New Roman" panose="02020603050405020304" pitchFamily="18" charset="0"/>
              </a:rPr>
            </a:br>
            <a:endParaRPr lang="en-GB" sz="1600" dirty="0">
              <a:solidFill>
                <a:schemeClr val="bg1"/>
              </a:solidFill>
              <a:effectLst/>
              <a:ea typeface="Calibri" panose="020F0502020204030204" pitchFamily="34" charset="0"/>
            </a:endParaRPr>
          </a:p>
          <a:p>
            <a:pPr marL="342900" indent="-342900">
              <a:buFont typeface="Arial" panose="020B0604020202020204" pitchFamily="34" charset="0"/>
              <a:buChar char="•"/>
            </a:pPr>
            <a:r>
              <a:rPr lang="en-GB" sz="1600" dirty="0">
                <a:solidFill>
                  <a:schemeClr val="bg1"/>
                </a:solidFill>
                <a:effectLst/>
                <a:ea typeface="Times New Roman" panose="02020603050405020304" pitchFamily="18" charset="0"/>
              </a:rPr>
              <a:t>Why is John’s reflection and honest acknowledgement of Otis’ challenge so powerful?</a:t>
            </a:r>
            <a:br>
              <a:rPr lang="en-GB" sz="1600" dirty="0">
                <a:solidFill>
                  <a:schemeClr val="bg1"/>
                </a:solidFill>
                <a:effectLst/>
                <a:ea typeface="Times New Roman" panose="02020603050405020304" pitchFamily="18" charset="0"/>
              </a:rPr>
            </a:br>
            <a:endParaRPr lang="en-GB" sz="1600" dirty="0">
              <a:solidFill>
                <a:schemeClr val="bg1"/>
              </a:solidFill>
              <a:effectLst/>
              <a:ea typeface="Times New Roman" panose="02020603050405020304" pitchFamily="18" charset="0"/>
            </a:endParaRPr>
          </a:p>
          <a:p>
            <a:pPr marL="342900" indent="-342900">
              <a:buFont typeface="Arial" panose="020B0604020202020204" pitchFamily="34" charset="0"/>
              <a:buChar char="•"/>
            </a:pPr>
            <a:r>
              <a:rPr lang="en-GB" sz="1600" dirty="0">
                <a:solidFill>
                  <a:schemeClr val="bg1"/>
                </a:solidFill>
                <a:ea typeface="Calibri" panose="020F0502020204030204" pitchFamily="34" charset="0"/>
              </a:rPr>
              <a:t>How can we encourage positive outcomes by our response to challenge?</a:t>
            </a:r>
            <a:endParaRPr lang="en-GB" sz="1600" dirty="0">
              <a:solidFill>
                <a:schemeClr val="bg1"/>
              </a:solidFill>
              <a:effectLst/>
              <a:ea typeface="Calibri" panose="020F0502020204030204" pitchFamily="34" charset="0"/>
            </a:endParaRPr>
          </a:p>
          <a:p>
            <a:endParaRPr lang="en-GB" dirty="0"/>
          </a:p>
        </p:txBody>
      </p:sp>
      <p:sp>
        <p:nvSpPr>
          <p:cNvPr id="14" name="Rectangle: Rounded Corners 13">
            <a:extLst>
              <a:ext uri="{FF2B5EF4-FFF2-40B4-BE49-F238E27FC236}">
                <a16:creationId xmlns:a16="http://schemas.microsoft.com/office/drawing/2014/main" id="{7781F52E-D3BD-265D-036B-2D728389BCFF}"/>
              </a:ext>
            </a:extLst>
          </p:cNvPr>
          <p:cNvSpPr/>
          <p:nvPr/>
        </p:nvSpPr>
        <p:spPr>
          <a:xfrm>
            <a:off x="5813598" y="2555539"/>
            <a:ext cx="4403585" cy="3938008"/>
          </a:xfrm>
          <a:prstGeom prst="roundRect">
            <a:avLst/>
          </a:prstGeom>
          <a:no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718D3967-2FDB-66E6-9353-BA90F8D9AE8F}"/>
              </a:ext>
            </a:extLst>
          </p:cNvPr>
          <p:cNvSpPr txBox="1"/>
          <p:nvPr/>
        </p:nvSpPr>
        <p:spPr>
          <a:xfrm>
            <a:off x="5873821" y="3124159"/>
            <a:ext cx="4463970" cy="2554545"/>
          </a:xfrm>
          <a:prstGeom prst="rect">
            <a:avLst/>
          </a:prstGeom>
          <a:noFill/>
        </p:spPr>
        <p:txBody>
          <a:bodyPr wrap="square" rtlCol="0">
            <a:spAutoFit/>
          </a:bodyPr>
          <a:lstStyle/>
          <a:p>
            <a:pPr marL="285750" indent="-285750">
              <a:buFont typeface="Arial" panose="020B0604020202020204" pitchFamily="34" charset="0"/>
              <a:buChar char="•"/>
            </a:pPr>
            <a:r>
              <a:rPr lang="en-GB" sz="1600" dirty="0">
                <a:effectLst/>
                <a:ea typeface="Times New Roman" panose="02020603050405020304" pitchFamily="18" charset="0"/>
              </a:rPr>
              <a:t>Let’s discuss the culture of safety within our team. How do we currently handle mistakes? What can we do to improve this?</a:t>
            </a:r>
            <a:br>
              <a:rPr lang="en-GB" sz="1600" dirty="0">
                <a:effectLst/>
                <a:ea typeface="Times New Roman" panose="02020603050405020304" pitchFamily="18" charset="0"/>
              </a:rPr>
            </a:br>
            <a:endParaRPr lang="en-GB" sz="1600" dirty="0">
              <a:ea typeface="Times New Roman" panose="02020603050405020304" pitchFamily="18" charset="0"/>
            </a:endParaRPr>
          </a:p>
          <a:p>
            <a:pPr marL="285750" indent="-285750">
              <a:buFont typeface="Arial" panose="020B0604020202020204" pitchFamily="34" charset="0"/>
              <a:buChar char="•"/>
            </a:pPr>
            <a:r>
              <a:rPr lang="en-GB" sz="1600" dirty="0">
                <a:effectLst/>
                <a:ea typeface="Times New Roman" panose="02020603050405020304" pitchFamily="18" charset="0"/>
              </a:rPr>
              <a:t>Encourage team members to share their thoughts on learning from </a:t>
            </a:r>
            <a:r>
              <a:rPr lang="en-GB" sz="1600">
                <a:effectLst/>
                <a:ea typeface="Times New Roman" panose="02020603050405020304" pitchFamily="18" charset="0"/>
              </a:rPr>
              <a:t>mistakes.</a:t>
            </a:r>
            <a:br>
              <a:rPr lang="en-GB" sz="1600">
                <a:effectLst/>
                <a:ea typeface="Times New Roman" panose="02020603050405020304" pitchFamily="18" charset="0"/>
              </a:rPr>
            </a:br>
            <a:endParaRPr lang="en-GB" sz="1600" dirty="0">
              <a:ea typeface="Times New Roman" panose="02020603050405020304" pitchFamily="18" charset="0"/>
            </a:endParaRPr>
          </a:p>
          <a:p>
            <a:pPr marL="285750" indent="-285750">
              <a:buFont typeface="Arial" panose="020B0604020202020204" pitchFamily="34" charset="0"/>
              <a:buChar char="•"/>
            </a:pPr>
            <a:r>
              <a:rPr lang="en-GB" sz="1600" dirty="0">
                <a:effectLst/>
                <a:ea typeface="Times New Roman" panose="02020603050405020304" pitchFamily="18" charset="0"/>
              </a:rPr>
              <a:t>Can anyone share an experience where learning from a mistake led to a positive change in their work process?</a:t>
            </a:r>
          </a:p>
        </p:txBody>
      </p:sp>
      <p:sp>
        <p:nvSpPr>
          <p:cNvPr id="18" name="TextBox 17">
            <a:extLst>
              <a:ext uri="{FF2B5EF4-FFF2-40B4-BE49-F238E27FC236}">
                <a16:creationId xmlns:a16="http://schemas.microsoft.com/office/drawing/2014/main" id="{E31E0CE2-9560-FB0F-FC15-7205C05F42EB}"/>
              </a:ext>
            </a:extLst>
          </p:cNvPr>
          <p:cNvSpPr txBox="1"/>
          <p:nvPr/>
        </p:nvSpPr>
        <p:spPr>
          <a:xfrm>
            <a:off x="5735960" y="2145992"/>
            <a:ext cx="4339941" cy="338554"/>
          </a:xfrm>
          <a:prstGeom prst="rect">
            <a:avLst/>
          </a:prstGeom>
          <a:noFill/>
        </p:spPr>
        <p:txBody>
          <a:bodyPr wrap="square" rtlCol="0">
            <a:spAutoFit/>
          </a:bodyPr>
          <a:lstStyle/>
          <a:p>
            <a:pPr algn="ctr"/>
            <a:r>
              <a:rPr lang="en-GB" sz="1600" dirty="0"/>
              <a:t>Exploring alternatives</a:t>
            </a:r>
          </a:p>
        </p:txBody>
      </p:sp>
    </p:spTree>
    <p:extLst>
      <p:ext uri="{BB962C8B-B14F-4D97-AF65-F5344CB8AC3E}">
        <p14:creationId xmlns:p14="http://schemas.microsoft.com/office/powerpoint/2010/main" val="2348403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E722488-7934-40F1-9158-8324B1CE8125}"/>
              </a:ext>
            </a:extLst>
          </p:cNvPr>
          <p:cNvSpPr txBox="1">
            <a:spLocks/>
          </p:cNvSpPr>
          <p:nvPr/>
        </p:nvSpPr>
        <p:spPr>
          <a:xfrm>
            <a:off x="7162854" y="1035648"/>
            <a:ext cx="5487310" cy="3129827"/>
          </a:xfrm>
          <a:prstGeom prst="rect">
            <a:avLst/>
          </a:prstGeom>
        </p:spPr>
        <p:txBody>
          <a:bodyPr vert="horz" lIns="91440" tIns="45720" rIns="91440" bIns="45720" rtlCol="0" anchor="b">
            <a:normAutofit/>
          </a:bodyPr>
          <a:lstStyle>
            <a:lvl1pPr algn="l" defTabSz="914377" rtl="0" eaLnBrk="1" latinLnBrk="0" hangingPunct="1">
              <a:lnSpc>
                <a:spcPct val="90000"/>
              </a:lnSpc>
              <a:spcBef>
                <a:spcPct val="0"/>
              </a:spcBef>
              <a:buNone/>
              <a:defRPr sz="3200" b="1" kern="1200" baseline="0">
                <a:solidFill>
                  <a:srgbClr val="8DC055"/>
                </a:solidFill>
                <a:latin typeface="Network Rail Sans" charset="0"/>
                <a:ea typeface="Network Rail Sans" charset="0"/>
                <a:cs typeface="Network Rail Sans" charset="0"/>
              </a:defRPr>
            </a:lvl1pPr>
          </a:lstStyle>
          <a:p>
            <a:pPr defTabSz="914400"/>
            <a:r>
              <a:rPr lang="en-US" sz="4400" dirty="0">
                <a:solidFill>
                  <a:srgbClr val="F07E23"/>
                </a:solidFill>
                <a:latin typeface="Network Rail Sans" panose="02000000040000020004" pitchFamily="2" charset="0"/>
                <a:ea typeface="+mj-ea"/>
                <a:cs typeface="+mj-cs"/>
              </a:rPr>
              <a:t>How Can We </a:t>
            </a:r>
          </a:p>
          <a:p>
            <a:pPr defTabSz="914400"/>
            <a:r>
              <a:rPr lang="en-US" sz="4400" dirty="0">
                <a:solidFill>
                  <a:srgbClr val="F07E23"/>
                </a:solidFill>
                <a:latin typeface="Network Rail Sans" panose="02000000040000020004" pitchFamily="2" charset="0"/>
                <a:ea typeface="+mj-ea"/>
                <a:cs typeface="+mj-cs"/>
              </a:rPr>
              <a:t>Prevent a Similar Incident?</a:t>
            </a:r>
          </a:p>
        </p:txBody>
      </p:sp>
      <p:sp>
        <p:nvSpPr>
          <p:cNvPr id="10" name="Text Placeholder 2">
            <a:extLst>
              <a:ext uri="{FF2B5EF4-FFF2-40B4-BE49-F238E27FC236}">
                <a16:creationId xmlns:a16="http://schemas.microsoft.com/office/drawing/2014/main" id="{3C03840D-5E57-45DD-8F18-03874E908111}"/>
              </a:ext>
            </a:extLst>
          </p:cNvPr>
          <p:cNvSpPr txBox="1">
            <a:spLocks/>
          </p:cNvSpPr>
          <p:nvPr/>
        </p:nvSpPr>
        <p:spPr>
          <a:xfrm>
            <a:off x="7238028" y="4463456"/>
            <a:ext cx="6551988" cy="1923891"/>
          </a:xfrm>
          <a:prstGeom prst="rect">
            <a:avLst/>
          </a:prstGeom>
        </p:spPr>
        <p:txBody>
          <a:bodyPr vert="horz" lIns="91440" tIns="45720" rIns="91440" bIns="45720" rtlCol="0">
            <a:normAutofit/>
          </a:bodyPr>
          <a:lstStyle>
            <a:lvl1pPr marL="0" indent="0" algn="l" defTabSz="914377" rtl="0" eaLnBrk="1" latinLnBrk="0" hangingPunct="1">
              <a:lnSpc>
                <a:spcPct val="90000"/>
              </a:lnSpc>
              <a:spcBef>
                <a:spcPts val="1000"/>
              </a:spcBef>
              <a:buClr>
                <a:schemeClr val="bg2"/>
              </a:buClr>
              <a:buFont typeface="Arial" panose="020B0604020202020204" pitchFamily="34" charset="0"/>
              <a:buNone/>
              <a:defRPr sz="2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lgn="l" defTabSz="914377" rtl="0" eaLnBrk="1" latinLnBrk="0" hangingPunct="1">
              <a:lnSpc>
                <a:spcPct val="90000"/>
              </a:lnSpc>
              <a:spcBef>
                <a:spcPts val="500"/>
              </a:spcBef>
              <a:buClr>
                <a:schemeClr val="bg2"/>
              </a:buClr>
              <a:buFont typeface="Arial" panose="020B0604020202020204" pitchFamily="34" charset="0"/>
              <a:buNone/>
              <a:defRPr sz="24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lgn="l" defTabSz="914377" rtl="0" eaLnBrk="1" latinLnBrk="0" hangingPunct="1">
              <a:lnSpc>
                <a:spcPct val="90000"/>
              </a:lnSpc>
              <a:spcBef>
                <a:spcPts val="500"/>
              </a:spcBef>
              <a:buClr>
                <a:schemeClr val="bg2"/>
              </a:buClr>
              <a:buFont typeface="Arial" panose="020B0604020202020204" pitchFamily="34" charset="0"/>
              <a:buNone/>
              <a:defRPr sz="20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lgn="l" defTabSz="914377" rtl="0" eaLnBrk="1" latinLnBrk="0" hangingPunct="1">
              <a:lnSpc>
                <a:spcPct val="90000"/>
              </a:lnSpc>
              <a:spcBef>
                <a:spcPts val="500"/>
              </a:spcBef>
              <a:buClr>
                <a:schemeClr val="bg2"/>
              </a:buClr>
              <a:buFont typeface="Arial" panose="020B0604020202020204" pitchFamily="34" charset="0"/>
              <a:buNone/>
              <a:defRPr sz="1800" kern="1200">
                <a:solidFill>
                  <a:schemeClr val="tx1"/>
                </a:solidFill>
                <a:latin typeface="Network Rail Sans" panose="02000000040000020004" pitchFamily="2" charset="0"/>
                <a:ea typeface="Network Rail Sans" panose="02000000040000020004" pitchFamily="2" charset="0"/>
                <a:cs typeface="Network Rail Sans" panose="02000000040000020004" pitchFamily="2"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914400"/>
            <a:r>
              <a:rPr lang="en-US" sz="2400" dirty="0">
                <a:solidFill>
                  <a:srgbClr val="F07E23"/>
                </a:solidFill>
                <a:ea typeface="+mn-ea"/>
                <a:cs typeface="+mn-cs"/>
              </a:rPr>
              <a:t>#electricalsafety</a:t>
            </a:r>
          </a:p>
        </p:txBody>
      </p:sp>
      <p:sp>
        <p:nvSpPr>
          <p:cNvPr id="2" name="Slide Number Placeholder 1">
            <a:extLst>
              <a:ext uri="{FF2B5EF4-FFF2-40B4-BE49-F238E27FC236}">
                <a16:creationId xmlns:a16="http://schemas.microsoft.com/office/drawing/2014/main" id="{CC8DB8C8-AE73-D30F-C19A-68A0CCD9CA91}"/>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16</a:t>
            </a:fld>
            <a:endParaRPr lang="en-GB" dirty="0"/>
          </a:p>
        </p:txBody>
      </p:sp>
      <p:grpSp>
        <p:nvGrpSpPr>
          <p:cNvPr id="3" name="Group 2">
            <a:extLst>
              <a:ext uri="{FF2B5EF4-FFF2-40B4-BE49-F238E27FC236}">
                <a16:creationId xmlns:a16="http://schemas.microsoft.com/office/drawing/2014/main" id="{D9655BC7-F733-8249-C79F-F2BE51964D02}"/>
              </a:ext>
            </a:extLst>
          </p:cNvPr>
          <p:cNvGrpSpPr/>
          <p:nvPr/>
        </p:nvGrpSpPr>
        <p:grpSpPr>
          <a:xfrm>
            <a:off x="0" y="204399"/>
            <a:ext cx="928365" cy="6449202"/>
            <a:chOff x="0" y="204399"/>
            <a:chExt cx="928365" cy="6449202"/>
          </a:xfrm>
        </p:grpSpPr>
        <p:pic>
          <p:nvPicPr>
            <p:cNvPr id="8" name="Picture 7">
              <a:extLst>
                <a:ext uri="{FF2B5EF4-FFF2-40B4-BE49-F238E27FC236}">
                  <a16:creationId xmlns:a16="http://schemas.microsoft.com/office/drawing/2014/main" id="{D87941BE-1C04-026C-4803-6034C308A880}"/>
                </a:ext>
              </a:extLst>
            </p:cNvPr>
            <p:cNvPicPr>
              <a:picLocks noChangeAspect="1"/>
            </p:cNvPicPr>
            <p:nvPr/>
          </p:nvPicPr>
          <p:blipFill>
            <a:blip r:embed="rId3"/>
            <a:stretch>
              <a:fillRect/>
            </a:stretch>
          </p:blipFill>
          <p:spPr>
            <a:xfrm>
              <a:off x="0" y="3982356"/>
              <a:ext cx="928365" cy="2432957"/>
            </a:xfrm>
            <a:prstGeom prst="rect">
              <a:avLst/>
            </a:prstGeom>
          </p:spPr>
        </p:pic>
        <p:sp>
          <p:nvSpPr>
            <p:cNvPr id="11" name="Rectangle 10">
              <a:extLst>
                <a:ext uri="{FF2B5EF4-FFF2-40B4-BE49-F238E27FC236}">
                  <a16:creationId xmlns:a16="http://schemas.microsoft.com/office/drawing/2014/main" id="{519A8EEE-333A-1D5B-73FE-BB63F38106FC}"/>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grpSp>
        <p:nvGrpSpPr>
          <p:cNvPr id="13" name="Group 12">
            <a:extLst>
              <a:ext uri="{FF2B5EF4-FFF2-40B4-BE49-F238E27FC236}">
                <a16:creationId xmlns:a16="http://schemas.microsoft.com/office/drawing/2014/main" id="{4EDE37A8-5135-EABC-0E22-654A2D904E90}"/>
              </a:ext>
            </a:extLst>
          </p:cNvPr>
          <p:cNvGrpSpPr/>
          <p:nvPr/>
        </p:nvGrpSpPr>
        <p:grpSpPr>
          <a:xfrm>
            <a:off x="1085685" y="1607750"/>
            <a:ext cx="10762886" cy="3868452"/>
            <a:chOff x="1094152" y="1556950"/>
            <a:chExt cx="10762886" cy="3868452"/>
          </a:xfrm>
        </p:grpSpPr>
        <p:sp>
          <p:nvSpPr>
            <p:cNvPr id="12" name="Rectangle 11">
              <a:extLst>
                <a:ext uri="{FF2B5EF4-FFF2-40B4-BE49-F238E27FC236}">
                  <a16:creationId xmlns:a16="http://schemas.microsoft.com/office/drawing/2014/main" id="{BD5C5A77-23A0-444C-A367-BD0CB117C548}"/>
                </a:ext>
              </a:extLst>
            </p:cNvPr>
            <p:cNvSpPr/>
            <p:nvPr/>
          </p:nvSpPr>
          <p:spPr>
            <a:xfrm>
              <a:off x="1113875" y="1591606"/>
              <a:ext cx="5005832" cy="3799137"/>
            </a:xfrm>
            <a:custGeom>
              <a:avLst/>
              <a:gdLst>
                <a:gd name="connsiteX0" fmla="*/ 0 w 4849615"/>
                <a:gd name="connsiteY0" fmla="*/ 0 h 3001055"/>
                <a:gd name="connsiteX1" fmla="*/ 4849615 w 4849615"/>
                <a:gd name="connsiteY1" fmla="*/ 0 h 3001055"/>
                <a:gd name="connsiteX2" fmla="*/ 4849615 w 4849615"/>
                <a:gd name="connsiteY2" fmla="*/ 3001055 h 3001055"/>
                <a:gd name="connsiteX3" fmla="*/ 0 w 4849615"/>
                <a:gd name="connsiteY3" fmla="*/ 3001055 h 3001055"/>
                <a:gd name="connsiteX4" fmla="*/ 0 w 4849615"/>
                <a:gd name="connsiteY4" fmla="*/ 0 h 3001055"/>
                <a:gd name="connsiteX0" fmla="*/ 0 w 4849615"/>
                <a:gd name="connsiteY0" fmla="*/ 0 h 3001055"/>
                <a:gd name="connsiteX1" fmla="*/ 4849615 w 4849615"/>
                <a:gd name="connsiteY1" fmla="*/ 0 h 3001055"/>
                <a:gd name="connsiteX2" fmla="*/ 3390685 w 4849615"/>
                <a:gd name="connsiteY2" fmla="*/ 2877765 h 3001055"/>
                <a:gd name="connsiteX3" fmla="*/ 0 w 4849615"/>
                <a:gd name="connsiteY3" fmla="*/ 3001055 h 3001055"/>
                <a:gd name="connsiteX4" fmla="*/ 0 w 4849615"/>
                <a:gd name="connsiteY4" fmla="*/ 0 h 3001055"/>
                <a:gd name="connsiteX0" fmla="*/ 0 w 4079053"/>
                <a:gd name="connsiteY0" fmla="*/ 0 h 3001055"/>
                <a:gd name="connsiteX1" fmla="*/ 4079053 w 4079053"/>
                <a:gd name="connsiteY1" fmla="*/ 20548 h 3001055"/>
                <a:gd name="connsiteX2" fmla="*/ 3390685 w 4079053"/>
                <a:gd name="connsiteY2" fmla="*/ 2877765 h 3001055"/>
                <a:gd name="connsiteX3" fmla="*/ 0 w 4079053"/>
                <a:gd name="connsiteY3" fmla="*/ 3001055 h 3001055"/>
                <a:gd name="connsiteX4" fmla="*/ 0 w 4079053"/>
                <a:gd name="connsiteY4" fmla="*/ 0 h 3001055"/>
                <a:gd name="connsiteX0" fmla="*/ 0 w 4079053"/>
                <a:gd name="connsiteY0" fmla="*/ 0 h 3001055"/>
                <a:gd name="connsiteX1" fmla="*/ 4079053 w 4079053"/>
                <a:gd name="connsiteY1" fmla="*/ 20548 h 3001055"/>
                <a:gd name="connsiteX2" fmla="*/ 3390685 w 4079053"/>
                <a:gd name="connsiteY2" fmla="*/ 2877765 h 3001055"/>
                <a:gd name="connsiteX3" fmla="*/ 0 w 4079053"/>
                <a:gd name="connsiteY3" fmla="*/ 3001055 h 3001055"/>
                <a:gd name="connsiteX4" fmla="*/ 0 w 4079053"/>
                <a:gd name="connsiteY4" fmla="*/ 0 h 3001055"/>
                <a:gd name="connsiteX0" fmla="*/ 0 w 4079053"/>
                <a:gd name="connsiteY0" fmla="*/ 0 h 3001055"/>
                <a:gd name="connsiteX1" fmla="*/ 4079053 w 4079053"/>
                <a:gd name="connsiteY1" fmla="*/ 20548 h 3001055"/>
                <a:gd name="connsiteX2" fmla="*/ 3525306 w 4079053"/>
                <a:gd name="connsiteY2" fmla="*/ 2941530 h 3001055"/>
                <a:gd name="connsiteX3" fmla="*/ 0 w 4079053"/>
                <a:gd name="connsiteY3" fmla="*/ 3001055 h 3001055"/>
                <a:gd name="connsiteX4" fmla="*/ 0 w 4079053"/>
                <a:gd name="connsiteY4" fmla="*/ 0 h 3001055"/>
                <a:gd name="connsiteX0" fmla="*/ 0 w 4053811"/>
                <a:gd name="connsiteY0" fmla="*/ 0 h 3001055"/>
                <a:gd name="connsiteX1" fmla="*/ 4053811 w 4053811"/>
                <a:gd name="connsiteY1" fmla="*/ 52430 h 3001055"/>
                <a:gd name="connsiteX2" fmla="*/ 3525306 w 4053811"/>
                <a:gd name="connsiteY2" fmla="*/ 2941530 h 3001055"/>
                <a:gd name="connsiteX3" fmla="*/ 0 w 4053811"/>
                <a:gd name="connsiteY3" fmla="*/ 3001055 h 3001055"/>
                <a:gd name="connsiteX4" fmla="*/ 0 w 4053811"/>
                <a:gd name="connsiteY4" fmla="*/ 0 h 3001055"/>
                <a:gd name="connsiteX0" fmla="*/ 0 w 4053811"/>
                <a:gd name="connsiteY0" fmla="*/ 0 h 3001055"/>
                <a:gd name="connsiteX1" fmla="*/ 4053811 w 4053811"/>
                <a:gd name="connsiteY1" fmla="*/ 52430 h 3001055"/>
                <a:gd name="connsiteX2" fmla="*/ 3567375 w 4053811"/>
                <a:gd name="connsiteY2" fmla="*/ 2965442 h 3001055"/>
                <a:gd name="connsiteX3" fmla="*/ 0 w 4053811"/>
                <a:gd name="connsiteY3" fmla="*/ 3001055 h 3001055"/>
                <a:gd name="connsiteX4" fmla="*/ 0 w 4053811"/>
                <a:gd name="connsiteY4" fmla="*/ 0 h 3001055"/>
                <a:gd name="connsiteX0" fmla="*/ 0 w 4089834"/>
                <a:gd name="connsiteY0" fmla="*/ 41816 h 3042871"/>
                <a:gd name="connsiteX1" fmla="*/ 4089834 w 4089834"/>
                <a:gd name="connsiteY1" fmla="*/ 0 h 3042871"/>
                <a:gd name="connsiteX2" fmla="*/ 3567375 w 4089834"/>
                <a:gd name="connsiteY2" fmla="*/ 3007258 h 3042871"/>
                <a:gd name="connsiteX3" fmla="*/ 0 w 4089834"/>
                <a:gd name="connsiteY3" fmla="*/ 3042871 h 3042871"/>
                <a:gd name="connsiteX4" fmla="*/ 0 w 4089834"/>
                <a:gd name="connsiteY4" fmla="*/ 41816 h 3042871"/>
                <a:gd name="connsiteX0" fmla="*/ 0 w 4133062"/>
                <a:gd name="connsiteY0" fmla="*/ 1425 h 3042871"/>
                <a:gd name="connsiteX1" fmla="*/ 4133062 w 4133062"/>
                <a:gd name="connsiteY1" fmla="*/ 0 h 3042871"/>
                <a:gd name="connsiteX2" fmla="*/ 3610603 w 4133062"/>
                <a:gd name="connsiteY2" fmla="*/ 3007258 h 3042871"/>
                <a:gd name="connsiteX3" fmla="*/ 43228 w 4133062"/>
                <a:gd name="connsiteY3" fmla="*/ 3042871 h 3042871"/>
                <a:gd name="connsiteX4" fmla="*/ 0 w 4133062"/>
                <a:gd name="connsiteY4" fmla="*/ 1425 h 3042871"/>
                <a:gd name="connsiteX0" fmla="*/ 0 w 4118653"/>
                <a:gd name="connsiteY0" fmla="*/ 1425 h 3042871"/>
                <a:gd name="connsiteX1" fmla="*/ 4118653 w 4118653"/>
                <a:gd name="connsiteY1" fmla="*/ 0 h 3042871"/>
                <a:gd name="connsiteX2" fmla="*/ 3596194 w 4118653"/>
                <a:gd name="connsiteY2" fmla="*/ 3007258 h 3042871"/>
                <a:gd name="connsiteX3" fmla="*/ 28819 w 4118653"/>
                <a:gd name="connsiteY3" fmla="*/ 3042871 h 3042871"/>
                <a:gd name="connsiteX4" fmla="*/ 0 w 4118653"/>
                <a:gd name="connsiteY4" fmla="*/ 1425 h 3042871"/>
                <a:gd name="connsiteX0" fmla="*/ 0 w 4118653"/>
                <a:gd name="connsiteY0" fmla="*/ 1425 h 3015943"/>
                <a:gd name="connsiteX1" fmla="*/ 4118653 w 4118653"/>
                <a:gd name="connsiteY1" fmla="*/ 0 h 3015943"/>
                <a:gd name="connsiteX2" fmla="*/ 3596194 w 4118653"/>
                <a:gd name="connsiteY2" fmla="*/ 3007258 h 3015943"/>
                <a:gd name="connsiteX3" fmla="*/ 14409 w 4118653"/>
                <a:gd name="connsiteY3" fmla="*/ 3015943 h 3015943"/>
                <a:gd name="connsiteX4" fmla="*/ 0 w 4118653"/>
                <a:gd name="connsiteY4" fmla="*/ 1425 h 3015943"/>
                <a:gd name="connsiteX0" fmla="*/ 0 w 4118653"/>
                <a:gd name="connsiteY0" fmla="*/ 1425 h 3015943"/>
                <a:gd name="connsiteX1" fmla="*/ 4118653 w 4118653"/>
                <a:gd name="connsiteY1" fmla="*/ 0 h 3015943"/>
                <a:gd name="connsiteX2" fmla="*/ 3646626 w 4118653"/>
                <a:gd name="connsiteY2" fmla="*/ 2987062 h 3015943"/>
                <a:gd name="connsiteX3" fmla="*/ 14409 w 4118653"/>
                <a:gd name="connsiteY3" fmla="*/ 3015943 h 3015943"/>
                <a:gd name="connsiteX4" fmla="*/ 0 w 4118653"/>
                <a:gd name="connsiteY4" fmla="*/ 1425 h 3015943"/>
                <a:gd name="connsiteX0" fmla="*/ 0 w 4118653"/>
                <a:gd name="connsiteY0" fmla="*/ 1425 h 3020722"/>
                <a:gd name="connsiteX1" fmla="*/ 4118653 w 4118653"/>
                <a:gd name="connsiteY1" fmla="*/ 0 h 3020722"/>
                <a:gd name="connsiteX2" fmla="*/ 3668240 w 4118653"/>
                <a:gd name="connsiteY2" fmla="*/ 3020722 h 3020722"/>
                <a:gd name="connsiteX3" fmla="*/ 14409 w 4118653"/>
                <a:gd name="connsiteY3" fmla="*/ 3015943 h 3020722"/>
                <a:gd name="connsiteX4" fmla="*/ 0 w 4118653"/>
                <a:gd name="connsiteY4" fmla="*/ 1425 h 3020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8653" h="3020722">
                  <a:moveTo>
                    <a:pt x="0" y="1425"/>
                  </a:moveTo>
                  <a:lnTo>
                    <a:pt x="4118653" y="0"/>
                  </a:lnTo>
                  <a:lnTo>
                    <a:pt x="3668240" y="3020722"/>
                  </a:lnTo>
                  <a:lnTo>
                    <a:pt x="14409" y="3015943"/>
                  </a:lnTo>
                  <a:lnTo>
                    <a:pt x="0" y="1425"/>
                  </a:lnTo>
                  <a:close/>
                </a:path>
              </a:pathLst>
            </a:custGeom>
            <a:blipFill>
              <a:blip r:embed="rId4" cstate="screen">
                <a:extLst>
                  <a:ext uri="{28A0092B-C50C-407E-A947-70E740481C1C}">
                    <a14:useLocalDpi xmlns:a14="http://schemas.microsoft.com/office/drawing/2010/main"/>
                  </a:ext>
                </a:extLst>
              </a:blip>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7" name="Group 6">
              <a:extLst>
                <a:ext uri="{FF2B5EF4-FFF2-40B4-BE49-F238E27FC236}">
                  <a16:creationId xmlns:a16="http://schemas.microsoft.com/office/drawing/2014/main" id="{61D9B7FB-026A-A589-DEA2-352FC5FF2222}"/>
                </a:ext>
              </a:extLst>
            </p:cNvPr>
            <p:cNvGrpSpPr/>
            <p:nvPr/>
          </p:nvGrpSpPr>
          <p:grpSpPr>
            <a:xfrm>
              <a:off x="1094152" y="1556950"/>
              <a:ext cx="10762886" cy="3868452"/>
              <a:chOff x="1094152" y="1556950"/>
              <a:chExt cx="10762886" cy="3868452"/>
            </a:xfrm>
          </p:grpSpPr>
          <p:sp>
            <p:nvSpPr>
              <p:cNvPr id="6" name="Parallelogram 5">
                <a:extLst>
                  <a:ext uri="{FF2B5EF4-FFF2-40B4-BE49-F238E27FC236}">
                    <a16:creationId xmlns:a16="http://schemas.microsoft.com/office/drawing/2014/main" id="{F80324D9-8898-BBA9-8434-E47AEB1B57EF}"/>
                  </a:ext>
                </a:extLst>
              </p:cNvPr>
              <p:cNvSpPr/>
              <p:nvPr/>
            </p:nvSpPr>
            <p:spPr>
              <a:xfrm>
                <a:off x="5444182" y="1556950"/>
                <a:ext cx="1595102" cy="3868451"/>
              </a:xfrm>
              <a:prstGeom prst="parallelogram">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2DA25E40-F45E-961E-5421-DEB8DB7142D6}"/>
                  </a:ext>
                </a:extLst>
              </p:cNvPr>
              <p:cNvSpPr/>
              <p:nvPr/>
            </p:nvSpPr>
            <p:spPr>
              <a:xfrm>
                <a:off x="1094152" y="1556951"/>
                <a:ext cx="10762886" cy="3868451"/>
              </a:xfrm>
              <a:prstGeom prst="rect">
                <a:avLst/>
              </a:prstGeom>
              <a:noFill/>
              <a:ln w="57150">
                <a:solidFill>
                  <a:srgbClr val="F07E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spTree>
    <p:extLst>
      <p:ext uri="{BB962C8B-B14F-4D97-AF65-F5344CB8AC3E}">
        <p14:creationId xmlns:p14="http://schemas.microsoft.com/office/powerpoint/2010/main" val="3400786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42" presetClass="entr" presetSubtype="0" fill="hold" grpId="0" nodeType="withEffect">
                                  <p:stCondLst>
                                    <p:cond delay="500"/>
                                  </p:stCondLst>
                                  <p:iterate type="wd">
                                    <p:tmPct val="10000"/>
                                  </p:iterate>
                                  <p:childTnLst>
                                    <p:set>
                                      <p:cBhvr>
                                        <p:cTn id="9" dur="1" fill="hold">
                                          <p:stCondLst>
                                            <p:cond delay="0"/>
                                          </p:stCondLst>
                                        </p:cTn>
                                        <p:tgtEl>
                                          <p:spTgt spid="9"/>
                                        </p:tgtEl>
                                        <p:attrNameLst>
                                          <p:attrName>style.visibility</p:attrName>
                                        </p:attrNameLst>
                                      </p:cBhvr>
                                      <p:to>
                                        <p:strVal val="visible"/>
                                      </p:to>
                                    </p:set>
                                    <p:animEffect transition="in" filter="fade">
                                      <p:cBhvr>
                                        <p:cTn id="10" dur="1000"/>
                                        <p:tgtEl>
                                          <p:spTgt spid="9"/>
                                        </p:tgtEl>
                                      </p:cBhvr>
                                    </p:animEffect>
                                    <p:anim calcmode="lin" valueType="num">
                                      <p:cBhvr>
                                        <p:cTn id="11" dur="1000" fill="hold"/>
                                        <p:tgtEl>
                                          <p:spTgt spid="9"/>
                                        </p:tgtEl>
                                        <p:attrNameLst>
                                          <p:attrName>ppt_x</p:attrName>
                                        </p:attrNameLst>
                                      </p:cBhvr>
                                      <p:tavLst>
                                        <p:tav tm="0">
                                          <p:val>
                                            <p:strVal val="#ppt_x"/>
                                          </p:val>
                                        </p:tav>
                                        <p:tav tm="100000">
                                          <p:val>
                                            <p:strVal val="#ppt_x"/>
                                          </p:val>
                                        </p:tav>
                                      </p:tavLst>
                                    </p:anim>
                                    <p:anim calcmode="lin" valueType="num">
                                      <p:cBhvr>
                                        <p:cTn id="12" dur="1000" fill="hold"/>
                                        <p:tgtEl>
                                          <p:spTgt spid="9"/>
                                        </p:tgtEl>
                                        <p:attrNameLst>
                                          <p:attrName>ppt_y</p:attrName>
                                        </p:attrNameLst>
                                      </p:cBhvr>
                                      <p:tavLst>
                                        <p:tav tm="0">
                                          <p:val>
                                            <p:strVal val="#ppt_y+.1"/>
                                          </p:val>
                                        </p:tav>
                                        <p:tav tm="100000">
                                          <p:val>
                                            <p:strVal val="#ppt_y"/>
                                          </p:val>
                                        </p:tav>
                                      </p:tavLst>
                                    </p:anim>
                                  </p:childTnLst>
                                </p:cTn>
                              </p:par>
                            </p:childTnLst>
                          </p:cTn>
                        </p:par>
                        <p:par>
                          <p:cTn id="13" fill="hold">
                            <p:stCondLst>
                              <p:cond delay="2200"/>
                            </p:stCondLst>
                            <p:childTnLst>
                              <p:par>
                                <p:cTn id="14" presetID="42" presetClass="entr" presetSubtype="0" fill="hold" grpId="0" nodeType="after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1000"/>
                                        <p:tgtEl>
                                          <p:spTgt spid="10"/>
                                        </p:tgtEl>
                                      </p:cBhvr>
                                    </p:animEffect>
                                    <p:anim calcmode="lin" valueType="num">
                                      <p:cBhvr>
                                        <p:cTn id="17" dur="1000" fill="hold"/>
                                        <p:tgtEl>
                                          <p:spTgt spid="10"/>
                                        </p:tgtEl>
                                        <p:attrNameLst>
                                          <p:attrName>ppt_x</p:attrName>
                                        </p:attrNameLst>
                                      </p:cBhvr>
                                      <p:tavLst>
                                        <p:tav tm="0">
                                          <p:val>
                                            <p:strVal val="#ppt_x"/>
                                          </p:val>
                                        </p:tav>
                                        <p:tav tm="100000">
                                          <p:val>
                                            <p:strVal val="#ppt_x"/>
                                          </p:val>
                                        </p:tav>
                                      </p:tavLst>
                                    </p:anim>
                                    <p:anim calcmode="lin" valueType="num">
                                      <p:cBhvr>
                                        <p:cTn id="1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Single Corner Snipped 4">
            <a:extLst>
              <a:ext uri="{FF2B5EF4-FFF2-40B4-BE49-F238E27FC236}">
                <a16:creationId xmlns:a16="http://schemas.microsoft.com/office/drawing/2014/main" id="{B3122558-1404-9DCF-F7BF-D2926C122842}"/>
              </a:ext>
            </a:extLst>
          </p:cNvPr>
          <p:cNvSpPr>
            <a:spLocks/>
          </p:cNvSpPr>
          <p:nvPr/>
        </p:nvSpPr>
        <p:spPr>
          <a:xfrm>
            <a:off x="314482" y="440266"/>
            <a:ext cx="11563035" cy="6098852"/>
          </a:xfrm>
          <a:custGeom>
            <a:avLst/>
            <a:gdLst>
              <a:gd name="connsiteX0" fmla="*/ 0 w 11777133"/>
              <a:gd name="connsiteY0" fmla="*/ 0 h 4512733"/>
              <a:gd name="connsiteX1" fmla="*/ 10550843 w 11777133"/>
              <a:gd name="connsiteY1" fmla="*/ 0 h 4512733"/>
              <a:gd name="connsiteX2" fmla="*/ 11777133 w 11777133"/>
              <a:gd name="connsiteY2" fmla="*/ 1226290 h 4512733"/>
              <a:gd name="connsiteX3" fmla="*/ 11777133 w 11777133"/>
              <a:gd name="connsiteY3" fmla="*/ 4512733 h 4512733"/>
              <a:gd name="connsiteX4" fmla="*/ 0 w 11777133"/>
              <a:gd name="connsiteY4" fmla="*/ 4512733 h 4512733"/>
              <a:gd name="connsiteX5" fmla="*/ 0 w 11777133"/>
              <a:gd name="connsiteY5" fmla="*/ 0 h 4512733"/>
              <a:gd name="connsiteX0" fmla="*/ 0 w 11870266"/>
              <a:gd name="connsiteY0" fmla="*/ 0 h 4512733"/>
              <a:gd name="connsiteX1" fmla="*/ 10550843 w 11870266"/>
              <a:gd name="connsiteY1" fmla="*/ 0 h 4512733"/>
              <a:gd name="connsiteX2" fmla="*/ 11870266 w 11870266"/>
              <a:gd name="connsiteY2" fmla="*/ 413490 h 4512733"/>
              <a:gd name="connsiteX3" fmla="*/ 11777133 w 11870266"/>
              <a:gd name="connsiteY3" fmla="*/ 4512733 h 4512733"/>
              <a:gd name="connsiteX4" fmla="*/ 0 w 11870266"/>
              <a:gd name="connsiteY4" fmla="*/ 4512733 h 4512733"/>
              <a:gd name="connsiteX5" fmla="*/ 0 w 11870266"/>
              <a:gd name="connsiteY5" fmla="*/ 0 h 4512733"/>
              <a:gd name="connsiteX0" fmla="*/ 0 w 11870266"/>
              <a:gd name="connsiteY0" fmla="*/ 33867 h 4546600"/>
              <a:gd name="connsiteX1" fmla="*/ 10533910 w 11870266"/>
              <a:gd name="connsiteY1" fmla="*/ 0 h 4546600"/>
              <a:gd name="connsiteX2" fmla="*/ 11870266 w 11870266"/>
              <a:gd name="connsiteY2" fmla="*/ 447357 h 4546600"/>
              <a:gd name="connsiteX3" fmla="*/ 11777133 w 11870266"/>
              <a:gd name="connsiteY3" fmla="*/ 4546600 h 4546600"/>
              <a:gd name="connsiteX4" fmla="*/ 0 w 11870266"/>
              <a:gd name="connsiteY4" fmla="*/ 4546600 h 4546600"/>
              <a:gd name="connsiteX5" fmla="*/ 0 w 11870266"/>
              <a:gd name="connsiteY5" fmla="*/ 33867 h 4546600"/>
              <a:gd name="connsiteX0" fmla="*/ 0 w 11887199"/>
              <a:gd name="connsiteY0" fmla="*/ 33867 h 4546600"/>
              <a:gd name="connsiteX1" fmla="*/ 10533910 w 11887199"/>
              <a:gd name="connsiteY1" fmla="*/ 0 h 4546600"/>
              <a:gd name="connsiteX2" fmla="*/ 11887199 w 11887199"/>
              <a:gd name="connsiteY2" fmla="*/ 413491 h 4546600"/>
              <a:gd name="connsiteX3" fmla="*/ 11777133 w 11887199"/>
              <a:gd name="connsiteY3" fmla="*/ 4546600 h 4546600"/>
              <a:gd name="connsiteX4" fmla="*/ 0 w 11887199"/>
              <a:gd name="connsiteY4" fmla="*/ 4546600 h 4546600"/>
              <a:gd name="connsiteX5" fmla="*/ 0 w 11887199"/>
              <a:gd name="connsiteY5" fmla="*/ 33867 h 4546600"/>
              <a:gd name="connsiteX0" fmla="*/ 0 w 11878732"/>
              <a:gd name="connsiteY0" fmla="*/ 33867 h 4546600"/>
              <a:gd name="connsiteX1" fmla="*/ 10533910 w 11878732"/>
              <a:gd name="connsiteY1" fmla="*/ 0 h 4546600"/>
              <a:gd name="connsiteX2" fmla="*/ 11878732 w 11878732"/>
              <a:gd name="connsiteY2" fmla="*/ 371158 h 4546600"/>
              <a:gd name="connsiteX3" fmla="*/ 11777133 w 11878732"/>
              <a:gd name="connsiteY3" fmla="*/ 4546600 h 4546600"/>
              <a:gd name="connsiteX4" fmla="*/ 0 w 11878732"/>
              <a:gd name="connsiteY4" fmla="*/ 4546600 h 4546600"/>
              <a:gd name="connsiteX5" fmla="*/ 0 w 11878732"/>
              <a:gd name="connsiteY5" fmla="*/ 33867 h 4546600"/>
              <a:gd name="connsiteX0" fmla="*/ 0 w 11878732"/>
              <a:gd name="connsiteY0" fmla="*/ 10591 h 4523324"/>
              <a:gd name="connsiteX1" fmla="*/ 10391241 w 11878732"/>
              <a:gd name="connsiteY1" fmla="*/ 0 h 4523324"/>
              <a:gd name="connsiteX2" fmla="*/ 11878732 w 11878732"/>
              <a:gd name="connsiteY2" fmla="*/ 347882 h 4523324"/>
              <a:gd name="connsiteX3" fmla="*/ 11777133 w 11878732"/>
              <a:gd name="connsiteY3" fmla="*/ 4523324 h 4523324"/>
              <a:gd name="connsiteX4" fmla="*/ 0 w 11878732"/>
              <a:gd name="connsiteY4" fmla="*/ 4523324 h 4523324"/>
              <a:gd name="connsiteX5" fmla="*/ 0 w 11878732"/>
              <a:gd name="connsiteY5" fmla="*/ 10591 h 4523324"/>
              <a:gd name="connsiteX0" fmla="*/ 0 w 11878732"/>
              <a:gd name="connsiteY0" fmla="*/ 18350 h 4531083"/>
              <a:gd name="connsiteX1" fmla="*/ 10366064 w 11878732"/>
              <a:gd name="connsiteY1" fmla="*/ 0 h 4531083"/>
              <a:gd name="connsiteX2" fmla="*/ 11878732 w 11878732"/>
              <a:gd name="connsiteY2" fmla="*/ 355641 h 4531083"/>
              <a:gd name="connsiteX3" fmla="*/ 11777133 w 11878732"/>
              <a:gd name="connsiteY3" fmla="*/ 4531083 h 4531083"/>
              <a:gd name="connsiteX4" fmla="*/ 0 w 11878732"/>
              <a:gd name="connsiteY4" fmla="*/ 4531083 h 4531083"/>
              <a:gd name="connsiteX5" fmla="*/ 0 w 11878732"/>
              <a:gd name="connsiteY5" fmla="*/ 18350 h 4531083"/>
              <a:gd name="connsiteX0" fmla="*/ 0 w 11878732"/>
              <a:gd name="connsiteY0" fmla="*/ 12069 h 4524802"/>
              <a:gd name="connsiteX1" fmla="*/ 10400881 w 11878732"/>
              <a:gd name="connsiteY1" fmla="*/ 0 h 4524802"/>
              <a:gd name="connsiteX2" fmla="*/ 11878732 w 11878732"/>
              <a:gd name="connsiteY2" fmla="*/ 349360 h 4524802"/>
              <a:gd name="connsiteX3" fmla="*/ 11777133 w 11878732"/>
              <a:gd name="connsiteY3" fmla="*/ 4524802 h 4524802"/>
              <a:gd name="connsiteX4" fmla="*/ 0 w 11878732"/>
              <a:gd name="connsiteY4" fmla="*/ 4524802 h 4524802"/>
              <a:gd name="connsiteX5" fmla="*/ 0 w 11878732"/>
              <a:gd name="connsiteY5" fmla="*/ 12069 h 4524802"/>
              <a:gd name="connsiteX0" fmla="*/ 0 w 11887437"/>
              <a:gd name="connsiteY0" fmla="*/ 12069 h 4524802"/>
              <a:gd name="connsiteX1" fmla="*/ 10400881 w 11887437"/>
              <a:gd name="connsiteY1" fmla="*/ 0 h 4524802"/>
              <a:gd name="connsiteX2" fmla="*/ 11887437 w 11887437"/>
              <a:gd name="connsiteY2" fmla="*/ 299107 h 4524802"/>
              <a:gd name="connsiteX3" fmla="*/ 11777133 w 11887437"/>
              <a:gd name="connsiteY3" fmla="*/ 4524802 h 4524802"/>
              <a:gd name="connsiteX4" fmla="*/ 0 w 11887437"/>
              <a:gd name="connsiteY4" fmla="*/ 4524802 h 4524802"/>
              <a:gd name="connsiteX5" fmla="*/ 0 w 11887437"/>
              <a:gd name="connsiteY5" fmla="*/ 12069 h 452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887437" h="4524802">
                <a:moveTo>
                  <a:pt x="0" y="12069"/>
                </a:moveTo>
                <a:lnTo>
                  <a:pt x="10400881" y="0"/>
                </a:lnTo>
                <a:lnTo>
                  <a:pt x="11887437" y="299107"/>
                </a:lnTo>
                <a:lnTo>
                  <a:pt x="11777133" y="4524802"/>
                </a:lnTo>
                <a:lnTo>
                  <a:pt x="0" y="4524802"/>
                </a:lnTo>
                <a:lnTo>
                  <a:pt x="0" y="12069"/>
                </a:lnTo>
                <a:close/>
              </a:path>
            </a:pathLst>
          </a:custGeom>
          <a:blipFill>
            <a:blip r:embed="rId3" cstate="screen">
              <a:extLst>
                <a:ext uri="{28A0092B-C50C-407E-A947-70E740481C1C}">
                  <a14:useLocalDpi xmlns:a14="http://schemas.microsoft.com/office/drawing/2010/main"/>
                </a:ext>
              </a:extLst>
            </a:blip>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Slide Number Placeholder 1">
            <a:extLst>
              <a:ext uri="{FF2B5EF4-FFF2-40B4-BE49-F238E27FC236}">
                <a16:creationId xmlns:a16="http://schemas.microsoft.com/office/drawing/2014/main" id="{104AA8C7-34C8-4300-D596-16B890C6918D}"/>
              </a:ext>
            </a:extLst>
          </p:cNvPr>
          <p:cNvSpPr>
            <a:spLocks noGrp="1"/>
          </p:cNvSpPr>
          <p:nvPr>
            <p:ph type="sldNum" sz="quarter" idx="15"/>
          </p:nvPr>
        </p:nvSpPr>
        <p:spPr/>
        <p:txBody>
          <a:bodyPr/>
          <a:lstStyle/>
          <a:p>
            <a:fld id="{229EAAAC-928A-40C1-AC39-D34FD1799CA9}" type="slidenum">
              <a:rPr lang="en-GB" smtClean="0"/>
              <a:pPr/>
              <a:t>17</a:t>
            </a:fld>
            <a:endParaRPr lang="en-GB" dirty="0"/>
          </a:p>
        </p:txBody>
      </p:sp>
      <p:sp>
        <p:nvSpPr>
          <p:cNvPr id="7" name="Slide Number Placeholder 1">
            <a:extLst>
              <a:ext uri="{FF2B5EF4-FFF2-40B4-BE49-F238E27FC236}">
                <a16:creationId xmlns:a16="http://schemas.microsoft.com/office/drawing/2014/main" id="{383DC354-D6C3-D2BB-7A50-86BBC237DEF7}"/>
              </a:ext>
            </a:extLst>
          </p:cNvPr>
          <p:cNvSpPr txBox="1">
            <a:spLocks/>
          </p:cNvSpPr>
          <p:nvPr/>
        </p:nvSpPr>
        <p:spPr>
          <a:xfrm>
            <a:off x="11092443" y="6610292"/>
            <a:ext cx="850268" cy="184192"/>
          </a:xfrm>
          <a:prstGeom prst="rect">
            <a:avLst/>
          </a:prstGeom>
        </p:spPr>
        <p:txBody>
          <a:bodyPr anchor="ctr" anchorCtr="0"/>
          <a:lstStyle>
            <a:defPPr>
              <a:defRPr lang="en-US"/>
            </a:defPPr>
            <a:lvl1pPr marL="0" algn="r" defTabSz="914400" rtl="0" eaLnBrk="1" latinLnBrk="0" hangingPunct="1">
              <a:defRPr sz="1200" kern="1200">
                <a:solidFill>
                  <a:srgbClr val="898989"/>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29EAAAC-928A-40C1-AC39-D34FD1799CA9}" type="slidenum">
              <a:rPr lang="en-GB" smtClean="0"/>
              <a:pPr/>
              <a:t>17</a:t>
            </a:fld>
            <a:endParaRPr lang="en-GB" dirty="0"/>
          </a:p>
        </p:txBody>
      </p:sp>
      <p:sp>
        <p:nvSpPr>
          <p:cNvPr id="8" name="Title 1">
            <a:extLst>
              <a:ext uri="{FF2B5EF4-FFF2-40B4-BE49-F238E27FC236}">
                <a16:creationId xmlns:a16="http://schemas.microsoft.com/office/drawing/2014/main" id="{434E08F7-B16E-7127-3933-DC7951821631}"/>
              </a:ext>
            </a:extLst>
          </p:cNvPr>
          <p:cNvSpPr txBox="1">
            <a:spLocks/>
          </p:cNvSpPr>
          <p:nvPr/>
        </p:nvSpPr>
        <p:spPr>
          <a:xfrm>
            <a:off x="1338715" y="2361536"/>
            <a:ext cx="4895249" cy="2138067"/>
          </a:xfrm>
          <a:prstGeom prst="rect">
            <a:avLst/>
          </a:prstGeom>
          <a:effectLst>
            <a:outerShdw blurRad="520700" sx="102000" sy="102000" algn="ctr" rotWithShape="0">
              <a:prstClr val="black">
                <a:alpha val="40000"/>
              </a:prstClr>
            </a:outerShd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bg1"/>
                </a:solidFill>
                <a:latin typeface="Network Rail Sans" panose="02000000040000020004" pitchFamily="2" charset="0"/>
              </a:rPr>
              <a:t>A Challenge to </a:t>
            </a:r>
          </a:p>
          <a:p>
            <a:r>
              <a:rPr lang="en-GB" b="1" dirty="0">
                <a:solidFill>
                  <a:schemeClr val="bg1"/>
                </a:solidFill>
                <a:latin typeface="Network Rail Sans" panose="02000000040000020004" pitchFamily="2" charset="0"/>
              </a:rPr>
              <a:t>You</a:t>
            </a:r>
            <a:br>
              <a:rPr lang="en-GB" sz="4800" b="1" dirty="0">
                <a:solidFill>
                  <a:schemeClr val="bg1"/>
                </a:solidFill>
                <a:latin typeface="Network Rail Sans" panose="02000000040000020004" pitchFamily="2" charset="0"/>
              </a:rPr>
            </a:br>
            <a:endParaRPr lang="en-GB" dirty="0">
              <a:solidFill>
                <a:schemeClr val="bg1"/>
              </a:solidFill>
            </a:endParaRPr>
          </a:p>
        </p:txBody>
      </p:sp>
      <p:sp>
        <p:nvSpPr>
          <p:cNvPr id="9" name="Text Placeholder 2">
            <a:extLst>
              <a:ext uri="{FF2B5EF4-FFF2-40B4-BE49-F238E27FC236}">
                <a16:creationId xmlns:a16="http://schemas.microsoft.com/office/drawing/2014/main" id="{DB2E5219-0484-81A2-D195-6625334911B9}"/>
              </a:ext>
            </a:extLst>
          </p:cNvPr>
          <p:cNvSpPr txBox="1">
            <a:spLocks/>
          </p:cNvSpPr>
          <p:nvPr/>
        </p:nvSpPr>
        <p:spPr>
          <a:xfrm>
            <a:off x="1358021" y="3466935"/>
            <a:ext cx="10681631" cy="2138067"/>
          </a:xfrm>
          <a:prstGeom prst="rect">
            <a:avLst/>
          </a:prstGeom>
          <a:effectLst>
            <a:outerShdw blurRad="355600" sx="102000" sy="102000" algn="ctr" rotWithShape="0">
              <a:prstClr val="black">
                <a:alpha val="40000"/>
              </a:prstClr>
            </a:outerShdw>
          </a:effectLst>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bg1"/>
              </a:solidFill>
            </a:endParaRPr>
          </a:p>
          <a:p>
            <a:pPr marL="0" indent="0">
              <a:buNone/>
            </a:pPr>
            <a:r>
              <a:rPr lang="en-GB" dirty="0">
                <a:solidFill>
                  <a:srgbClr val="F07E23"/>
                </a:solidFill>
              </a:rPr>
              <a:t>#electricalsafety</a:t>
            </a:r>
          </a:p>
          <a:p>
            <a:endParaRPr lang="en-GB" dirty="0">
              <a:solidFill>
                <a:schemeClr val="bg1"/>
              </a:solidFill>
            </a:endParaRPr>
          </a:p>
        </p:txBody>
      </p:sp>
    </p:spTree>
    <p:extLst>
      <p:ext uri="{BB962C8B-B14F-4D97-AF65-F5344CB8AC3E}">
        <p14:creationId xmlns:p14="http://schemas.microsoft.com/office/powerpoint/2010/main" val="881497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250"/>
                                  </p:stCondLst>
                                  <p:iterate type="lt">
                                    <p:tmPct val="10000"/>
                                  </p:iterate>
                                  <p:childTnLst>
                                    <p:set>
                                      <p:cBhvr>
                                        <p:cTn id="6" dur="1" fill="hold">
                                          <p:stCondLst>
                                            <p:cond delay="0"/>
                                          </p:stCondLst>
                                        </p:cTn>
                                        <p:tgtEl>
                                          <p:spTgt spid="8"/>
                                        </p:tgtEl>
                                        <p:attrNameLst>
                                          <p:attrName>style.visibility</p:attrName>
                                        </p:attrNameLst>
                                      </p:cBhvr>
                                      <p:to>
                                        <p:strVal val="visible"/>
                                      </p:to>
                                    </p:set>
                                    <p:animEffect transition="in" filter="barn(inVertical)">
                                      <p:cBhvr>
                                        <p:cTn id="7" dur="1000"/>
                                        <p:tgtEl>
                                          <p:spTgt spid="8"/>
                                        </p:tgtEl>
                                      </p:cBhvr>
                                    </p:animEffect>
                                  </p:childTnLst>
                                </p:cTn>
                              </p:par>
                            </p:childTnLst>
                          </p:cTn>
                        </p:par>
                        <p:par>
                          <p:cTn id="8" fill="hold">
                            <p:stCondLst>
                              <p:cond delay="2650"/>
                            </p:stCondLst>
                            <p:childTnLst>
                              <p:par>
                                <p:cTn id="9" presetID="10" presetClass="entr" presetSubtype="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5535B2-6A56-4503-A54B-9E9424BF1A50}"/>
              </a:ext>
            </a:extLst>
          </p:cNvPr>
          <p:cNvSpPr/>
          <p:nvPr/>
        </p:nvSpPr>
        <p:spPr>
          <a:xfrm>
            <a:off x="1022018" y="965771"/>
            <a:ext cx="10516031" cy="5353456"/>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lvl="0"/>
            <a:r>
              <a:rPr lang="en-GB" dirty="0"/>
              <a:t>Personal Commitment Statements: Write down and share one, or more, specific safety changes you’re will to commit to </a:t>
            </a:r>
            <a:r>
              <a:rPr lang="en-GB"/>
              <a:t>right away.</a:t>
            </a:r>
            <a:endParaRPr lang="en-GB" dirty="0"/>
          </a:p>
          <a:p>
            <a:pPr lvl="0"/>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11" name="Title 1">
            <a:extLst>
              <a:ext uri="{FF2B5EF4-FFF2-40B4-BE49-F238E27FC236}">
                <a16:creationId xmlns:a16="http://schemas.microsoft.com/office/drawing/2014/main" id="{118EF642-1796-4CF2-9B92-949B42B59A35}"/>
              </a:ext>
            </a:extLst>
          </p:cNvPr>
          <p:cNvSpPr txBox="1">
            <a:spLocks/>
          </p:cNvSpPr>
          <p:nvPr/>
        </p:nvSpPr>
        <p:spPr>
          <a:xfrm>
            <a:off x="1022018" y="184178"/>
            <a:ext cx="9953197" cy="1222354"/>
          </a:xfrm>
          <a:prstGeom prst="rect">
            <a:avLst/>
          </a:prstGeom>
        </p:spPr>
        <p:txBody>
          <a:bodyPr vert="horz" lIns="0" tIns="45720" rIns="0" bIns="45720" rtlCol="0" anchor="ctr">
            <a:noAutofit/>
          </a:bodyPr>
          <a:lstStyle>
            <a:lvl1pPr algn="l" defTabSz="914377" rtl="0" eaLnBrk="1" latinLnBrk="0" hangingPunct="1">
              <a:lnSpc>
                <a:spcPct val="90000"/>
              </a:lnSpc>
              <a:spcBef>
                <a:spcPct val="0"/>
              </a:spcBef>
              <a:buNone/>
              <a:defRPr sz="3200" b="1" kern="1200" baseline="0">
                <a:solidFill>
                  <a:srgbClr val="8DC055"/>
                </a:solidFill>
                <a:latin typeface="Network Rail Sans" charset="0"/>
                <a:ea typeface="Network Rail Sans" charset="0"/>
                <a:cs typeface="Network Rail Sans" charset="0"/>
              </a:defRPr>
            </a:lvl1pPr>
          </a:lstStyle>
          <a:p>
            <a:r>
              <a:rPr lang="en-GB" dirty="0">
                <a:solidFill>
                  <a:srgbClr val="F07E23"/>
                </a:solidFill>
              </a:rPr>
              <a:t>What Will You Do?</a:t>
            </a:r>
          </a:p>
        </p:txBody>
      </p:sp>
      <p:pic>
        <p:nvPicPr>
          <p:cNvPr id="1030" name="Picture 6" descr="sticky notes group of blank post it notes copy space design post it stock illustrations">
            <a:extLst>
              <a:ext uri="{FF2B5EF4-FFF2-40B4-BE49-F238E27FC236}">
                <a16:creationId xmlns:a16="http://schemas.microsoft.com/office/drawing/2014/main" id="{39356C83-231A-4FFC-8AFC-B730317B975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215844" y="2431591"/>
            <a:ext cx="5291329" cy="3639951"/>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FF2C0B33-D890-C113-ED0C-FB50551E5C64}"/>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18</a:t>
            </a:fld>
            <a:endParaRPr lang="en-GB" dirty="0"/>
          </a:p>
        </p:txBody>
      </p:sp>
      <p:pic>
        <p:nvPicPr>
          <p:cNvPr id="4" name="Picture 3">
            <a:extLst>
              <a:ext uri="{FF2B5EF4-FFF2-40B4-BE49-F238E27FC236}">
                <a16:creationId xmlns:a16="http://schemas.microsoft.com/office/drawing/2014/main" id="{964351BF-7C6C-7F94-ED7F-DB6290F7C85D}"/>
              </a:ext>
            </a:extLst>
          </p:cNvPr>
          <p:cNvPicPr>
            <a:picLocks noChangeAspect="1"/>
          </p:cNvPicPr>
          <p:nvPr/>
        </p:nvPicPr>
        <p:blipFill>
          <a:blip r:embed="rId4"/>
          <a:stretch>
            <a:fillRect/>
          </a:stretch>
        </p:blipFill>
        <p:spPr>
          <a:xfrm>
            <a:off x="0" y="3982356"/>
            <a:ext cx="928365" cy="2432957"/>
          </a:xfrm>
          <a:prstGeom prst="rect">
            <a:avLst/>
          </a:prstGeom>
        </p:spPr>
      </p:pic>
      <p:sp>
        <p:nvSpPr>
          <p:cNvPr id="6" name="Rectangle 5">
            <a:extLst>
              <a:ext uri="{FF2B5EF4-FFF2-40B4-BE49-F238E27FC236}">
                <a16:creationId xmlns:a16="http://schemas.microsoft.com/office/drawing/2014/main" id="{79666A96-C68D-4CFF-DCAE-B0419C1EF580}"/>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spTree>
    <p:extLst>
      <p:ext uri="{BB962C8B-B14F-4D97-AF65-F5344CB8AC3E}">
        <p14:creationId xmlns:p14="http://schemas.microsoft.com/office/powerpoint/2010/main" val="2756414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iterate type="wd">
                                    <p:tmPct val="10000"/>
                                  </p:iterate>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par>
                          <p:cTn id="10" fill="hold">
                            <p:stCondLst>
                              <p:cond delay="1400"/>
                            </p:stCondLst>
                            <p:childTnLst>
                              <p:par>
                                <p:cTn id="11" presetID="10" presetClass="entr" presetSubtype="0"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par>
                          <p:cTn id="14" fill="hold">
                            <p:stCondLst>
                              <p:cond delay="1900"/>
                            </p:stCondLst>
                            <p:childTnLst>
                              <p:par>
                                <p:cTn id="15" presetID="10" presetClass="entr" presetSubtype="0" fill="hold" nodeType="afterEffect">
                                  <p:stCondLst>
                                    <p:cond delay="0"/>
                                  </p:stCondLst>
                                  <p:childTnLst>
                                    <p:set>
                                      <p:cBhvr>
                                        <p:cTn id="16" dur="1" fill="hold">
                                          <p:stCondLst>
                                            <p:cond delay="0"/>
                                          </p:stCondLst>
                                        </p:cTn>
                                        <p:tgtEl>
                                          <p:spTgt spid="1030"/>
                                        </p:tgtEl>
                                        <p:attrNameLst>
                                          <p:attrName>style.visibility</p:attrName>
                                        </p:attrNameLst>
                                      </p:cBhvr>
                                      <p:to>
                                        <p:strVal val="visible"/>
                                      </p:to>
                                    </p:set>
                                    <p:animEffect transition="in" filter="fade">
                                      <p:cBhvr>
                                        <p:cTn id="17" dur="5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6F9F80-EBE7-EBF5-F561-5F8BA96EADAF}"/>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93214689-8E3F-E3C5-C3D9-356C9B0C8A90}"/>
              </a:ext>
            </a:extLst>
          </p:cNvPr>
          <p:cNvSpPr/>
          <p:nvPr/>
        </p:nvSpPr>
        <p:spPr>
          <a:xfrm>
            <a:off x="2983345" y="1124691"/>
            <a:ext cx="6420485" cy="4925128"/>
          </a:xfrm>
          <a:prstGeom prst="round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itle 1">
            <a:extLst>
              <a:ext uri="{FF2B5EF4-FFF2-40B4-BE49-F238E27FC236}">
                <a16:creationId xmlns:a16="http://schemas.microsoft.com/office/drawing/2014/main" id="{D9799236-77B1-5C69-CDCE-6161E9AA2014}"/>
              </a:ext>
            </a:extLst>
          </p:cNvPr>
          <p:cNvSpPr txBox="1">
            <a:spLocks/>
          </p:cNvSpPr>
          <p:nvPr/>
        </p:nvSpPr>
        <p:spPr>
          <a:xfrm>
            <a:off x="1022018" y="0"/>
            <a:ext cx="9953197" cy="1222354"/>
          </a:xfrm>
          <a:prstGeom prst="rect">
            <a:avLst/>
          </a:prstGeom>
        </p:spPr>
        <p:txBody>
          <a:bodyPr vert="horz" lIns="0" tIns="45720" rIns="0" bIns="45720" rtlCol="0" anchor="ctr">
            <a:noAutofit/>
          </a:bodyPr>
          <a:lstStyle>
            <a:lvl1pPr algn="l" defTabSz="914377" rtl="0" eaLnBrk="1" latinLnBrk="0" hangingPunct="1">
              <a:lnSpc>
                <a:spcPct val="90000"/>
              </a:lnSpc>
              <a:spcBef>
                <a:spcPct val="0"/>
              </a:spcBef>
              <a:buNone/>
              <a:defRPr sz="3200" b="1" kern="1200" baseline="0">
                <a:solidFill>
                  <a:srgbClr val="8DC055"/>
                </a:solidFill>
                <a:latin typeface="Network Rail Sans" charset="0"/>
                <a:ea typeface="Network Rail Sans" charset="0"/>
                <a:cs typeface="Network Rail Sans" charset="0"/>
              </a:defRPr>
            </a:lvl1pPr>
          </a:lstStyle>
          <a:p>
            <a:endParaRPr lang="en-GB" dirty="0">
              <a:solidFill>
                <a:srgbClr val="F07E23"/>
              </a:solidFill>
            </a:endParaRPr>
          </a:p>
        </p:txBody>
      </p:sp>
      <p:sp>
        <p:nvSpPr>
          <p:cNvPr id="2" name="Slide Number Placeholder 1">
            <a:extLst>
              <a:ext uri="{FF2B5EF4-FFF2-40B4-BE49-F238E27FC236}">
                <a16:creationId xmlns:a16="http://schemas.microsoft.com/office/drawing/2014/main" id="{60BA6A11-FFDA-AAF4-AADF-08DE06F5C81F}"/>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19</a:t>
            </a:fld>
            <a:endParaRPr lang="en-GB" dirty="0"/>
          </a:p>
        </p:txBody>
      </p:sp>
      <p:pic>
        <p:nvPicPr>
          <p:cNvPr id="4" name="Picture 3">
            <a:extLst>
              <a:ext uri="{FF2B5EF4-FFF2-40B4-BE49-F238E27FC236}">
                <a16:creationId xmlns:a16="http://schemas.microsoft.com/office/drawing/2014/main" id="{776BC981-43E2-3121-003A-9951144E39EB}"/>
              </a:ext>
            </a:extLst>
          </p:cNvPr>
          <p:cNvPicPr>
            <a:picLocks noChangeAspect="1"/>
          </p:cNvPicPr>
          <p:nvPr/>
        </p:nvPicPr>
        <p:blipFill>
          <a:blip r:embed="rId3"/>
          <a:stretch>
            <a:fillRect/>
          </a:stretch>
        </p:blipFill>
        <p:spPr>
          <a:xfrm>
            <a:off x="0" y="3982356"/>
            <a:ext cx="928365" cy="2432957"/>
          </a:xfrm>
          <a:prstGeom prst="rect">
            <a:avLst/>
          </a:prstGeom>
        </p:spPr>
      </p:pic>
      <p:sp>
        <p:nvSpPr>
          <p:cNvPr id="6" name="Rectangle 5">
            <a:extLst>
              <a:ext uri="{FF2B5EF4-FFF2-40B4-BE49-F238E27FC236}">
                <a16:creationId xmlns:a16="http://schemas.microsoft.com/office/drawing/2014/main" id="{9497AADD-BA65-AAB1-E2E8-AA99925F76AF}"/>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sp>
        <p:nvSpPr>
          <p:cNvPr id="7" name="TextBox 6">
            <a:extLst>
              <a:ext uri="{FF2B5EF4-FFF2-40B4-BE49-F238E27FC236}">
                <a16:creationId xmlns:a16="http://schemas.microsoft.com/office/drawing/2014/main" id="{006404D4-D0B0-3A48-222D-9A84F4C2BA9D}"/>
              </a:ext>
            </a:extLst>
          </p:cNvPr>
          <p:cNvSpPr txBox="1"/>
          <p:nvPr/>
        </p:nvSpPr>
        <p:spPr>
          <a:xfrm>
            <a:off x="1216785" y="204398"/>
            <a:ext cx="8989397" cy="800219"/>
          </a:xfrm>
          <a:prstGeom prst="rect">
            <a:avLst/>
          </a:prstGeom>
          <a:noFill/>
        </p:spPr>
        <p:txBody>
          <a:bodyPr wrap="square" rtlCol="0">
            <a:spAutoFit/>
          </a:bodyPr>
          <a:lstStyle/>
          <a:p>
            <a:r>
              <a:rPr lang="en-GB" sz="2800" b="1" dirty="0">
                <a:solidFill>
                  <a:schemeClr val="accent2"/>
                </a:solidFill>
              </a:rPr>
              <a:t>One-Hour Safety Learning Summary</a:t>
            </a:r>
          </a:p>
          <a:p>
            <a:endParaRPr lang="en-GB" dirty="0"/>
          </a:p>
        </p:txBody>
      </p:sp>
      <p:sp>
        <p:nvSpPr>
          <p:cNvPr id="10" name="TextBox 9">
            <a:extLst>
              <a:ext uri="{FF2B5EF4-FFF2-40B4-BE49-F238E27FC236}">
                <a16:creationId xmlns:a16="http://schemas.microsoft.com/office/drawing/2014/main" id="{A6F953C4-56B7-88A6-6143-DE68737FF263}"/>
              </a:ext>
            </a:extLst>
          </p:cNvPr>
          <p:cNvSpPr txBox="1"/>
          <p:nvPr/>
        </p:nvSpPr>
        <p:spPr>
          <a:xfrm>
            <a:off x="2715491" y="1268179"/>
            <a:ext cx="6861455" cy="4307589"/>
          </a:xfrm>
          <a:prstGeom prst="rect">
            <a:avLst/>
          </a:prstGeom>
          <a:noFill/>
        </p:spPr>
        <p:txBody>
          <a:bodyPr wrap="square">
            <a:spAutoFit/>
          </a:bodyPr>
          <a:lstStyle/>
          <a:p>
            <a:pPr algn="ctr">
              <a:lnSpc>
                <a:spcPct val="200000"/>
              </a:lnSpc>
            </a:pPr>
            <a:r>
              <a:rPr lang="en-GB" sz="2000" dirty="0">
                <a:solidFill>
                  <a:schemeClr val="bg1"/>
                </a:solidFill>
              </a:rPr>
              <a:t> Effective Communication</a:t>
            </a:r>
          </a:p>
          <a:p>
            <a:pPr algn="ctr">
              <a:lnSpc>
                <a:spcPct val="200000"/>
              </a:lnSpc>
            </a:pPr>
            <a:r>
              <a:rPr lang="en-GB" sz="2000" dirty="0">
                <a:solidFill>
                  <a:schemeClr val="bg1"/>
                </a:solidFill>
              </a:rPr>
              <a:t>Recognising and Responding to Safety Concerns</a:t>
            </a:r>
          </a:p>
          <a:p>
            <a:pPr algn="ctr">
              <a:lnSpc>
                <a:spcPct val="200000"/>
              </a:lnSpc>
            </a:pPr>
            <a:r>
              <a:rPr lang="en-GB" sz="2000" dirty="0">
                <a:solidFill>
                  <a:schemeClr val="bg1"/>
                </a:solidFill>
              </a:rPr>
              <a:t>Understanding Permit Limits and Compliance</a:t>
            </a:r>
          </a:p>
          <a:p>
            <a:pPr algn="ctr">
              <a:lnSpc>
                <a:spcPct val="200000"/>
              </a:lnSpc>
            </a:pPr>
            <a:r>
              <a:rPr lang="en-GB" sz="2000" dirty="0">
                <a:solidFill>
                  <a:schemeClr val="bg1"/>
                </a:solidFill>
              </a:rPr>
              <a:t>Developing Situational Awareness</a:t>
            </a:r>
          </a:p>
          <a:p>
            <a:pPr algn="ctr">
              <a:lnSpc>
                <a:spcPct val="200000"/>
              </a:lnSpc>
            </a:pPr>
            <a:r>
              <a:rPr lang="en-GB" sz="2000" dirty="0">
                <a:solidFill>
                  <a:schemeClr val="bg1"/>
                </a:solidFill>
              </a:rPr>
              <a:t>Conducting Effective Safety Briefings</a:t>
            </a:r>
          </a:p>
          <a:p>
            <a:pPr algn="ctr">
              <a:lnSpc>
                <a:spcPct val="200000"/>
              </a:lnSpc>
            </a:pPr>
            <a:r>
              <a:rPr lang="en-GB" sz="2000" dirty="0">
                <a:solidFill>
                  <a:schemeClr val="bg1"/>
                </a:solidFill>
              </a:rPr>
              <a:t>Learning from Mistakes: Creating a Culture of Safety</a:t>
            </a:r>
          </a:p>
          <a:p>
            <a:pPr algn="ctr">
              <a:lnSpc>
                <a:spcPct val="200000"/>
              </a:lnSpc>
            </a:pPr>
            <a:r>
              <a:rPr lang="en-GB" sz="2000" dirty="0">
                <a:solidFill>
                  <a:schemeClr val="bg1"/>
                </a:solidFill>
              </a:rPr>
              <a:t>The Consequences of Safety Failures</a:t>
            </a:r>
          </a:p>
        </p:txBody>
      </p:sp>
    </p:spTree>
    <p:extLst>
      <p:ext uri="{BB962C8B-B14F-4D97-AF65-F5344CB8AC3E}">
        <p14:creationId xmlns:p14="http://schemas.microsoft.com/office/powerpoint/2010/main" val="3653697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iterate type="wd">
                                    <p:tmPct val="10000"/>
                                  </p:iterate>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2000" b="2000"/>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C466153-92C2-665E-EF0A-D08CF963D174}"/>
              </a:ext>
            </a:extLst>
          </p:cNvPr>
          <p:cNvSpPr>
            <a:spLocks noGrp="1"/>
          </p:cNvSpPr>
          <p:nvPr>
            <p:ph type="sldNum" sz="quarter" idx="15"/>
          </p:nvPr>
        </p:nvSpPr>
        <p:spPr/>
        <p:txBody>
          <a:bodyPr/>
          <a:lstStyle/>
          <a:p>
            <a:fld id="{229EAAAC-928A-40C1-AC39-D34FD1799CA9}" type="slidenum">
              <a:rPr lang="en-GB" smtClean="0"/>
              <a:pPr/>
              <a:t>20</a:t>
            </a:fld>
            <a:endParaRPr lang="en-GB" dirty="0"/>
          </a:p>
        </p:txBody>
      </p:sp>
      <p:sp>
        <p:nvSpPr>
          <p:cNvPr id="12" name="Slide Number Placeholder 1">
            <a:extLst>
              <a:ext uri="{FF2B5EF4-FFF2-40B4-BE49-F238E27FC236}">
                <a16:creationId xmlns:a16="http://schemas.microsoft.com/office/drawing/2014/main" id="{C7FC0D14-2B3B-5CC7-89A5-1C04DC8E5BB2}"/>
              </a:ext>
            </a:extLst>
          </p:cNvPr>
          <p:cNvSpPr txBox="1">
            <a:spLocks/>
          </p:cNvSpPr>
          <p:nvPr/>
        </p:nvSpPr>
        <p:spPr>
          <a:xfrm>
            <a:off x="11092443" y="6610292"/>
            <a:ext cx="850268" cy="184192"/>
          </a:xfrm>
          <a:prstGeom prst="rect">
            <a:avLst/>
          </a:prstGeom>
        </p:spPr>
        <p:txBody>
          <a:bodyPr anchor="ctr" anchorCtr="0"/>
          <a:lstStyle>
            <a:defPPr>
              <a:defRPr lang="en-US"/>
            </a:defPPr>
            <a:lvl1pPr marL="0" algn="r" defTabSz="914400" rtl="0" eaLnBrk="1" latinLnBrk="0" hangingPunct="1">
              <a:defRPr sz="1200" kern="1200">
                <a:solidFill>
                  <a:srgbClr val="898989"/>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29EAAAC-928A-40C1-AC39-D34FD1799CA9}" type="slidenum">
              <a:rPr lang="en-GB" smtClean="0"/>
              <a:pPr/>
              <a:t>20</a:t>
            </a:fld>
            <a:endParaRPr lang="en-GB" dirty="0"/>
          </a:p>
        </p:txBody>
      </p:sp>
      <p:sp>
        <p:nvSpPr>
          <p:cNvPr id="13" name="Title 1">
            <a:extLst>
              <a:ext uri="{FF2B5EF4-FFF2-40B4-BE49-F238E27FC236}">
                <a16:creationId xmlns:a16="http://schemas.microsoft.com/office/drawing/2014/main" id="{8CC4CD1F-1550-DB0A-1CCC-3B6AB285231F}"/>
              </a:ext>
            </a:extLst>
          </p:cNvPr>
          <p:cNvSpPr txBox="1">
            <a:spLocks/>
          </p:cNvSpPr>
          <p:nvPr/>
        </p:nvSpPr>
        <p:spPr>
          <a:xfrm>
            <a:off x="755184" y="779211"/>
            <a:ext cx="10681631" cy="2138067"/>
          </a:xfrm>
          <a:prstGeom prst="rect">
            <a:avLst/>
          </a:prstGeom>
          <a:effectLst>
            <a:outerShdw blurRad="342900" dist="38100" dir="13500000" algn="br" rotWithShape="0">
              <a:prstClr val="black">
                <a:alpha val="77000"/>
              </a:prstClr>
            </a:outerShd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bg1"/>
                </a:solidFill>
                <a:latin typeface="Network Rail Sans" panose="02000000040000020004" pitchFamily="2" charset="0"/>
              </a:rPr>
              <a:t>Thank You</a:t>
            </a:r>
          </a:p>
          <a:p>
            <a:pPr algn="ctr"/>
            <a:endParaRPr lang="en-GB" b="1" dirty="0">
              <a:solidFill>
                <a:schemeClr val="bg1"/>
              </a:solidFill>
              <a:latin typeface="Network Rail Sans" panose="02000000040000020004" pitchFamily="2" charset="0"/>
            </a:endParaRPr>
          </a:p>
          <a:p>
            <a:pPr algn="ctr"/>
            <a:r>
              <a:rPr lang="en-GB" b="1" dirty="0">
                <a:solidFill>
                  <a:schemeClr val="bg1"/>
                </a:solidFill>
                <a:latin typeface="Network Rail Sans" panose="02000000040000020004" pitchFamily="2" charset="0"/>
              </a:rPr>
              <a:t>Fill in the Feedback Form Here: </a:t>
            </a:r>
            <a:br>
              <a:rPr lang="en-GB" b="1" dirty="0">
                <a:latin typeface="Network Rail Sans" panose="02000000040000020004" pitchFamily="2" charset="0"/>
              </a:rPr>
            </a:br>
            <a:endParaRPr lang="en-GB" dirty="0"/>
          </a:p>
        </p:txBody>
      </p:sp>
      <p:pic>
        <p:nvPicPr>
          <p:cNvPr id="14" name="Picture 13">
            <a:extLst>
              <a:ext uri="{FF2B5EF4-FFF2-40B4-BE49-F238E27FC236}">
                <a16:creationId xmlns:a16="http://schemas.microsoft.com/office/drawing/2014/main" id="{6E84C668-0C57-BDED-33C5-94ABA1034B1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9648" y="4771572"/>
            <a:ext cx="1672393" cy="816598"/>
          </a:xfrm>
          <a:prstGeom prst="rect">
            <a:avLst/>
          </a:prstGeom>
        </p:spPr>
      </p:pic>
      <p:pic>
        <p:nvPicPr>
          <p:cNvPr id="15" name="Picture 14" descr="A black and yellow rectangles with white text&#10;&#10;Description automatically generated">
            <a:extLst>
              <a:ext uri="{FF2B5EF4-FFF2-40B4-BE49-F238E27FC236}">
                <a16:creationId xmlns:a16="http://schemas.microsoft.com/office/drawing/2014/main" id="{24FE419A-D9F3-50F1-7DA9-BE217B884BA2}"/>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2232041" y="4771572"/>
            <a:ext cx="1975352" cy="816598"/>
          </a:xfrm>
          <a:prstGeom prst="rect">
            <a:avLst/>
          </a:prstGeom>
        </p:spPr>
      </p:pic>
      <p:pic>
        <p:nvPicPr>
          <p:cNvPr id="16" name="Picture 15">
            <a:extLst>
              <a:ext uri="{FF2B5EF4-FFF2-40B4-BE49-F238E27FC236}">
                <a16:creationId xmlns:a16="http://schemas.microsoft.com/office/drawing/2014/main" id="{08A60F26-C0AE-BC67-A7CE-B29D8E8FA9A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577872" y="3067393"/>
            <a:ext cx="2939705" cy="2939705"/>
          </a:xfrm>
          <a:prstGeom prst="rect">
            <a:avLst/>
          </a:prstGeom>
        </p:spPr>
      </p:pic>
    </p:spTree>
    <p:extLst>
      <p:ext uri="{BB962C8B-B14F-4D97-AF65-F5344CB8AC3E}">
        <p14:creationId xmlns:p14="http://schemas.microsoft.com/office/powerpoint/2010/main" val="755013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withEffect">
                                  <p:stCondLst>
                                    <p:cond delay="500"/>
                                  </p:stCondLst>
                                  <p:childTnLst>
                                    <p:set>
                                      <p:cBhvr>
                                        <p:cTn id="6" dur="1" fill="hold">
                                          <p:stCondLst>
                                            <p:cond delay="0"/>
                                          </p:stCondLst>
                                        </p:cTn>
                                        <p:tgtEl>
                                          <p:spTgt spid="13"/>
                                        </p:tgtEl>
                                        <p:attrNameLst>
                                          <p:attrName>style.visibility</p:attrName>
                                        </p:attrNameLst>
                                      </p:cBhvr>
                                      <p:to>
                                        <p:strVal val="visible"/>
                                      </p:to>
                                    </p:set>
                                    <p:animEffect transition="in" filter="barn(outVertical)">
                                      <p:cBhvr>
                                        <p:cTn id="7" dur="1000"/>
                                        <p:tgtEl>
                                          <p:spTgt spid="13"/>
                                        </p:tgtEl>
                                      </p:cBhvr>
                                    </p:animEffect>
                                  </p:childTnLst>
                                </p:cTn>
                              </p:par>
                              <p:par>
                                <p:cTn id="8" presetID="10"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om Kemp Outro (EXT)">
            <a:hlinkClick r:id="" action="ppaction://media"/>
            <a:extLst>
              <a:ext uri="{FF2B5EF4-FFF2-40B4-BE49-F238E27FC236}">
                <a16:creationId xmlns:a16="http://schemas.microsoft.com/office/drawing/2014/main" id="{1F70F08C-7093-3540-7086-CEE8C5A0F1D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644538" y="2371169"/>
            <a:ext cx="2765380" cy="1555526"/>
          </a:xfrm>
          <a:prstGeom prst="rect">
            <a:avLst/>
          </a:prstGeom>
        </p:spPr>
      </p:pic>
      <p:sp>
        <p:nvSpPr>
          <p:cNvPr id="2" name="Slide Number Placeholder 1">
            <a:extLst>
              <a:ext uri="{FF2B5EF4-FFF2-40B4-BE49-F238E27FC236}">
                <a16:creationId xmlns:a16="http://schemas.microsoft.com/office/drawing/2014/main" id="{750EA2AC-0431-42F5-B2CA-08AF4922C643}"/>
              </a:ext>
            </a:extLst>
          </p:cNvPr>
          <p:cNvSpPr>
            <a:spLocks noGrp="1"/>
          </p:cNvSpPr>
          <p:nvPr>
            <p:ph type="sldNum" sz="quarter" idx="15"/>
          </p:nvPr>
        </p:nvSpPr>
        <p:spPr>
          <a:xfrm>
            <a:off x="11092443" y="6532802"/>
            <a:ext cx="850268" cy="184192"/>
          </a:xfrm>
        </p:spPr>
        <p:txBody>
          <a:bodyPr/>
          <a:lstStyle/>
          <a:p>
            <a:r>
              <a:rPr lang="en-GB" dirty="0"/>
              <a:t>2</a:t>
            </a:r>
          </a:p>
        </p:txBody>
      </p:sp>
      <p:grpSp>
        <p:nvGrpSpPr>
          <p:cNvPr id="7" name="Group 6">
            <a:extLst>
              <a:ext uri="{FF2B5EF4-FFF2-40B4-BE49-F238E27FC236}">
                <a16:creationId xmlns:a16="http://schemas.microsoft.com/office/drawing/2014/main" id="{E09873A9-2057-5205-554B-3EB3E8F09B91}"/>
              </a:ext>
            </a:extLst>
          </p:cNvPr>
          <p:cNvGrpSpPr/>
          <p:nvPr/>
        </p:nvGrpSpPr>
        <p:grpSpPr>
          <a:xfrm>
            <a:off x="0" y="204399"/>
            <a:ext cx="928365" cy="6449202"/>
            <a:chOff x="0" y="204399"/>
            <a:chExt cx="928365" cy="6449202"/>
          </a:xfrm>
        </p:grpSpPr>
        <p:pic>
          <p:nvPicPr>
            <p:cNvPr id="8" name="Picture 7">
              <a:extLst>
                <a:ext uri="{FF2B5EF4-FFF2-40B4-BE49-F238E27FC236}">
                  <a16:creationId xmlns:a16="http://schemas.microsoft.com/office/drawing/2014/main" id="{DD9D1980-35F2-9E91-A056-185624DBC815}"/>
                </a:ext>
              </a:extLst>
            </p:cNvPr>
            <p:cNvPicPr>
              <a:picLocks noChangeAspect="1"/>
            </p:cNvPicPr>
            <p:nvPr/>
          </p:nvPicPr>
          <p:blipFill>
            <a:blip r:embed="rId6"/>
            <a:stretch>
              <a:fillRect/>
            </a:stretch>
          </p:blipFill>
          <p:spPr>
            <a:xfrm>
              <a:off x="0" y="3982356"/>
              <a:ext cx="928365" cy="2432957"/>
            </a:xfrm>
            <a:prstGeom prst="rect">
              <a:avLst/>
            </a:prstGeom>
          </p:spPr>
        </p:pic>
        <p:sp>
          <p:nvSpPr>
            <p:cNvPr id="15" name="Rectangle 14">
              <a:extLst>
                <a:ext uri="{FF2B5EF4-FFF2-40B4-BE49-F238E27FC236}">
                  <a16:creationId xmlns:a16="http://schemas.microsoft.com/office/drawing/2014/main" id="{196FE2E1-0382-397F-F7D7-4615A4614152}"/>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sp>
        <p:nvSpPr>
          <p:cNvPr id="6" name="Text Placeholder 2">
            <a:extLst>
              <a:ext uri="{FF2B5EF4-FFF2-40B4-BE49-F238E27FC236}">
                <a16:creationId xmlns:a16="http://schemas.microsoft.com/office/drawing/2014/main" id="{60B5CA86-CB7A-F283-8AD4-9D639122FEC5}"/>
              </a:ext>
            </a:extLst>
          </p:cNvPr>
          <p:cNvSpPr txBox="1">
            <a:spLocks/>
          </p:cNvSpPr>
          <p:nvPr/>
        </p:nvSpPr>
        <p:spPr>
          <a:xfrm>
            <a:off x="2066673" y="4486831"/>
            <a:ext cx="3683666" cy="2138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3200" dirty="0"/>
          </a:p>
          <a:p>
            <a:pPr marL="0" indent="0">
              <a:buNone/>
            </a:pPr>
            <a:r>
              <a:rPr lang="en-GB" sz="3200" b="1" dirty="0">
                <a:solidFill>
                  <a:schemeClr val="bg1"/>
                </a:solidFill>
              </a:rPr>
              <a:t>#electricalsafety</a:t>
            </a:r>
          </a:p>
          <a:p>
            <a:endParaRPr lang="en-GB" sz="3200" dirty="0"/>
          </a:p>
        </p:txBody>
      </p:sp>
      <p:sp>
        <p:nvSpPr>
          <p:cNvPr id="4" name="Title 1">
            <a:extLst>
              <a:ext uri="{FF2B5EF4-FFF2-40B4-BE49-F238E27FC236}">
                <a16:creationId xmlns:a16="http://schemas.microsoft.com/office/drawing/2014/main" id="{F04262CA-3230-6E99-D4D7-19E962988DE1}"/>
              </a:ext>
            </a:extLst>
          </p:cNvPr>
          <p:cNvSpPr txBox="1">
            <a:spLocks/>
          </p:cNvSpPr>
          <p:nvPr/>
        </p:nvSpPr>
        <p:spPr>
          <a:xfrm>
            <a:off x="994270" y="496216"/>
            <a:ext cx="11018707" cy="831850"/>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solidFill>
                  <a:srgbClr val="F07E23"/>
                </a:solidFill>
                <a:latin typeface="Network Rail Sans" panose="02000000040000020004" pitchFamily="2" charset="0"/>
              </a:rPr>
              <a:t>Tom Kemp Closes the Safety Hour</a:t>
            </a:r>
            <a:endParaRPr lang="en-US" sz="3200" b="1" dirty="0">
              <a:solidFill>
                <a:srgbClr val="F07E23"/>
              </a:solidFill>
              <a:latin typeface="Network Rail Sans" panose="02000000040000020004" pitchFamily="2" charset="0"/>
            </a:endParaRPr>
          </a:p>
          <a:p>
            <a:endParaRPr lang="en-US" sz="3200" b="1" dirty="0">
              <a:solidFill>
                <a:srgbClr val="F07E23"/>
              </a:solidFill>
              <a:latin typeface="Network Rail Sans" panose="02000000040000020004" pitchFamily="2" charset="0"/>
            </a:endParaRPr>
          </a:p>
          <a:p>
            <a:endParaRPr lang="en-GB" sz="3200" b="1" dirty="0">
              <a:solidFill>
                <a:srgbClr val="F07E23"/>
              </a:solidFill>
              <a:latin typeface="Network Rail Sans" panose="02000000040000020004" pitchFamily="2" charset="0"/>
            </a:endParaRPr>
          </a:p>
        </p:txBody>
      </p:sp>
      <p:pic>
        <p:nvPicPr>
          <p:cNvPr id="3" name="Picture 2">
            <a:extLst>
              <a:ext uri="{FF2B5EF4-FFF2-40B4-BE49-F238E27FC236}">
                <a16:creationId xmlns:a16="http://schemas.microsoft.com/office/drawing/2014/main" id="{F307B0B7-A5A9-C803-8058-D9D6D527307B}"/>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2315375" y="1515750"/>
            <a:ext cx="7561249" cy="4242139"/>
          </a:xfrm>
          <a:prstGeom prst="snip2DiagRect">
            <a:avLst>
              <a:gd name="adj1" fmla="val 0"/>
              <a:gd name="adj2" fmla="val 15296"/>
            </a:avLst>
          </a:prstGeom>
          <a:ln w="76200">
            <a:solidFill>
              <a:srgbClr val="F07E23"/>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395317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iterate type="wd">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8251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showWhenStopped="0">
                <p:cTn id="19" fill="hold" display="0">
                  <p:stCondLst>
                    <p:cond delay="indefinite"/>
                  </p:stCondLst>
                </p:cTn>
                <p:tgtEl>
                  <p:spTgt spid="5"/>
                </p:tgtEl>
              </p:cMediaNode>
            </p:video>
            <p:seq concurrent="1" nextAc="seek">
              <p:cTn id="20" restart="whenNotActive" fill="hold" evtFilter="cancelBubble" nodeType="interactiveSeq">
                <p:stCondLst>
                  <p:cond evt="onClick" delay="0">
                    <p:tgtEl>
                      <p:spTgt spid="5"/>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5"/>
                                        </p:tgtEl>
                                      </p:cBhvr>
                                    </p:cmd>
                                  </p:childTnLst>
                                </p:cTn>
                              </p:par>
                            </p:childTnLst>
                          </p:cTn>
                        </p:par>
                      </p:childTnLst>
                    </p:cTn>
                  </p:par>
                </p:childTnLst>
              </p:cTn>
              <p:nextCondLst>
                <p:cond evt="onClick" delay="0">
                  <p:tgtEl>
                    <p:spTgt spid="5"/>
                  </p:tgtEl>
                </p:cond>
              </p:nextCondLst>
            </p:seq>
          </p:childTnLst>
        </p:cTn>
      </p:par>
    </p:tnLst>
    <p:bldLst>
      <p:bldP spid="4" grpId="0"/>
    </p:bldLst>
  </p:timing>
</p:sld>
</file>

<file path=ppt/theme/theme1.xml><?xml version="1.0" encoding="utf-8"?>
<a:theme xmlns:a="http://schemas.openxmlformats.org/drawingml/2006/main" name="1_Office Theme">
  <a:themeElements>
    <a:clrScheme name="Network Rail">
      <a:dk1>
        <a:sysClr val="windowText" lastClr="000000"/>
      </a:dk1>
      <a:lt1>
        <a:sysClr val="window" lastClr="FFFFFF"/>
      </a:lt1>
      <a:dk2>
        <a:srgbClr val="005172"/>
      </a:dk2>
      <a:lt2>
        <a:srgbClr val="E7E6E6"/>
      </a:lt2>
      <a:accent1>
        <a:srgbClr val="005172"/>
      </a:accent1>
      <a:accent2>
        <a:srgbClr val="F07E23"/>
      </a:accent2>
      <a:accent3>
        <a:srgbClr val="C3D3E1"/>
      </a:accent3>
      <a:accent4>
        <a:srgbClr val="003C55"/>
      </a:accent4>
      <a:accent5>
        <a:srgbClr val="11BAFF"/>
      </a:accent5>
      <a:accent6>
        <a:srgbClr val="456B8C"/>
      </a:accent6>
      <a:hlink>
        <a:srgbClr val="F07E23"/>
      </a:hlink>
      <a:folHlink>
        <a:srgbClr val="002839"/>
      </a:folHlink>
    </a:clrScheme>
    <a:fontScheme name="Custom 2">
      <a:majorFont>
        <a:latin typeface="Network Rail Sans"/>
        <a:ea typeface=""/>
        <a:cs typeface=""/>
      </a:majorFont>
      <a:minorFont>
        <a:latin typeface="Network Rail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ank.potx" id="{9AB99B49-7C51-4641-A658-12EAB32B26BF}" vid="{743D7A7F-C375-4659-AAD2-46A87105F41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9165B48E52E2F45B451B789EF379F54" ma:contentTypeVersion="16" ma:contentTypeDescription="Create a new document." ma:contentTypeScope="" ma:versionID="3aea4d7e4044054ce33b4d49de44c9a2">
  <xsd:schema xmlns:xsd="http://www.w3.org/2001/XMLSchema" xmlns:xs="http://www.w3.org/2001/XMLSchema" xmlns:p="http://schemas.microsoft.com/office/2006/metadata/properties" xmlns:ns2="721d449c-0bec-4bbb-9c09-6916382353d5" xmlns:ns3="f6769f6e-8b1e-40f1-829b-f72be5dc017c" targetNamespace="http://schemas.microsoft.com/office/2006/metadata/properties" ma:root="true" ma:fieldsID="12c8c8479b601019d33ac47b8d340de1" ns2:_="" ns3:_="">
    <xsd:import namespace="721d449c-0bec-4bbb-9c09-6916382353d5"/>
    <xsd:import namespace="f6769f6e-8b1e-40f1-829b-f72be5dc017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21d449c-0bec-4bbb-9c09-6916382353d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8e89bcca-d77b-429e-a31c-3f7c234e7016"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6769f6e-8b1e-40f1-829b-f72be5dc017c"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3a91b673-f7a6-4c10-9f06-9cd12565207b}" ma:internalName="TaxCatchAll" ma:showField="CatchAllData" ma:web="f6769f6e-8b1e-40f1-829b-f72be5dc017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f6769f6e-8b1e-40f1-829b-f72be5dc017c">
      <UserInfo>
        <DisplayName>Matt Skinner</DisplayName>
        <AccountId>73</AccountId>
        <AccountType/>
      </UserInfo>
      <UserInfo>
        <DisplayName>Tanya Chapman</DisplayName>
        <AccountId>74</AccountId>
        <AccountType/>
      </UserInfo>
      <UserInfo>
        <DisplayName>Dave Campbell</DisplayName>
        <AccountId>75</AccountId>
        <AccountType/>
      </UserInfo>
      <UserInfo>
        <DisplayName>Leon Barrett</DisplayName>
        <AccountId>76</AccountId>
        <AccountType/>
      </UserInfo>
      <UserInfo>
        <DisplayName>Olesia Cockerill</DisplayName>
        <AccountId>43</AccountId>
        <AccountType/>
      </UserInfo>
      <UserInfo>
        <DisplayName>Paula Hilliard</DisplayName>
        <AccountId>17</AccountId>
        <AccountType/>
      </UserInfo>
      <UserInfo>
        <DisplayName>Latham Bryant (Engineer Specialist) (1)</DisplayName>
        <AccountId>51</AccountId>
        <AccountType/>
      </UserInfo>
      <UserInfo>
        <DisplayName>Vanessa Chan</DisplayName>
        <AccountId>46</AccountId>
        <AccountType/>
      </UserInfo>
    </SharedWithUsers>
    <lcf76f155ced4ddcb4097134ff3c332f xmlns="721d449c-0bec-4bbb-9c09-6916382353d5">
      <Terms xmlns="http://schemas.microsoft.com/office/infopath/2007/PartnerControls"/>
    </lcf76f155ced4ddcb4097134ff3c332f>
    <TaxCatchAll xmlns="f6769f6e-8b1e-40f1-829b-f72be5dc017c" xsi:nil="true"/>
  </documentManagement>
</p:properties>
</file>

<file path=customXml/itemProps1.xml><?xml version="1.0" encoding="utf-8"?>
<ds:datastoreItem xmlns:ds="http://schemas.openxmlformats.org/officeDocument/2006/customXml" ds:itemID="{786A99B5-F1EC-4047-A945-BD07F51634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21d449c-0bec-4bbb-9c09-6916382353d5"/>
    <ds:schemaRef ds:uri="f6769f6e-8b1e-40f1-829b-f72be5dc017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FC1A91A-B13A-40E8-8248-4328CBDC7066}">
  <ds:schemaRefs>
    <ds:schemaRef ds:uri="http://schemas.microsoft.com/sharepoint/v3/contenttype/forms"/>
  </ds:schemaRefs>
</ds:datastoreItem>
</file>

<file path=customXml/itemProps3.xml><?xml version="1.0" encoding="utf-8"?>
<ds:datastoreItem xmlns:ds="http://schemas.openxmlformats.org/officeDocument/2006/customXml" ds:itemID="{DC8C5EDA-613B-484B-8ABD-518B6FB8A3CD}">
  <ds:schemaRefs>
    <ds:schemaRef ds:uri="f6769f6e-8b1e-40f1-829b-f72be5dc017c"/>
    <ds:schemaRef ds:uri="http://purl.org/dc/terms/"/>
    <ds:schemaRef ds:uri="http://purl.org/dc/dcmitype/"/>
    <ds:schemaRef ds:uri="http://schemas.microsoft.com/office/infopath/2007/PartnerControls"/>
    <ds:schemaRef ds:uri="http://schemas.openxmlformats.org/package/2006/metadata/core-properties"/>
    <ds:schemaRef ds:uri="http://purl.org/dc/elements/1.1/"/>
    <ds:schemaRef ds:uri="http://schemas.microsoft.com/office/2006/documentManagement/types"/>
    <ds:schemaRef ds:uri="721d449c-0bec-4bbb-9c09-6916382353d5"/>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blank</Template>
  <TotalTime>14007</TotalTime>
  <Words>6312</Words>
  <Application>Microsoft Office PowerPoint</Application>
  <PresentationFormat>Widescreen</PresentationFormat>
  <Paragraphs>549</Paragraphs>
  <Slides>21</Slides>
  <Notes>21</Notes>
  <HiddenSlides>0</HiddenSlides>
  <MMClips>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Network Rail Sans</vt:lpstr>
      <vt:lpstr>Times New Roman</vt:lpstr>
      <vt:lpstr>Symbol</vt:lpstr>
      <vt:lpstr>Calibri</vt:lpstr>
      <vt:lpstr>Wingdings</vt:lpstr>
      <vt:lpstr>Courier New</vt:lpstr>
      <vt:lpstr>1_Office Theme</vt:lpstr>
      <vt:lpstr>PowerPoint Presentation</vt:lpstr>
      <vt:lpstr>PowerPoint Presentation</vt:lpstr>
      <vt:lpstr>Safety Hour Ground Rules:</vt:lpstr>
      <vt:lpstr>Today’s Learning Outcomes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Vanessa Chan</dc:creator>
  <cp:keywords/>
  <dc:description/>
  <cp:lastModifiedBy>Paula Hilliard</cp:lastModifiedBy>
  <cp:revision>83</cp:revision>
  <dcterms:created xsi:type="dcterms:W3CDTF">2022-06-08T14:23:55Z</dcterms:created>
  <dcterms:modified xsi:type="dcterms:W3CDTF">2025-01-08T12:40:05Z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0x01010019165B48E52E2F45B451B789EF379F54</vt:lpwstr>
  </property>
  <property fmtid="{D5CDD505-2E9C-101B-9397-08002B2CF9AE}" pid="3" name="MSIP_Label_8577031b-11bc-4db9-b655-7d79027ad570_Enabled">
    <vt:lpwstr>true</vt:lpwstr>
  </property>
  <property fmtid="{D5CDD505-2E9C-101B-9397-08002B2CF9AE}" pid="4" name="MSIP_Label_8577031b-11bc-4db9-b655-7d79027ad570_SetDate">
    <vt:lpwstr>2022-09-01T10:08:31Z</vt:lpwstr>
  </property>
  <property fmtid="{D5CDD505-2E9C-101B-9397-08002B2CF9AE}" pid="5" name="MSIP_Label_8577031b-11bc-4db9-b655-7d79027ad570_Method">
    <vt:lpwstr>Standard</vt:lpwstr>
  </property>
  <property fmtid="{D5CDD505-2E9C-101B-9397-08002B2CF9AE}" pid="6" name="MSIP_Label_8577031b-11bc-4db9-b655-7d79027ad570_Name">
    <vt:lpwstr>8577031b-11bc-4db9-b655-7d79027ad570</vt:lpwstr>
  </property>
  <property fmtid="{D5CDD505-2E9C-101B-9397-08002B2CF9AE}" pid="7" name="MSIP_Label_8577031b-11bc-4db9-b655-7d79027ad570_SiteId">
    <vt:lpwstr>c22cc3e1-5d7f-4f4d-be03-d5a158cc9409</vt:lpwstr>
  </property>
  <property fmtid="{D5CDD505-2E9C-101B-9397-08002B2CF9AE}" pid="8" name="MSIP_Label_8577031b-11bc-4db9-b655-7d79027ad570_ActionId">
    <vt:lpwstr>d59882db-f36b-49cf-8934-f319ebd9c5f7</vt:lpwstr>
  </property>
  <property fmtid="{D5CDD505-2E9C-101B-9397-08002B2CF9AE}" pid="9" name="MSIP_Label_8577031b-11bc-4db9-b655-7d79027ad570_ContentBits">
    <vt:lpwstr>1</vt:lpwstr>
  </property>
  <property fmtid="{D5CDD505-2E9C-101B-9397-08002B2CF9AE}" pid="10" name="MediaServiceImageTags">
    <vt:lpwstr/>
  </property>
</Properties>
</file>