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3"/>
  </p:sldMasterIdLst>
  <p:notesMasterIdLst>
    <p:notesMasterId r:id="rId39"/>
  </p:notesMasterIdLst>
  <p:handoutMasterIdLst>
    <p:handoutMasterId r:id="rId40"/>
  </p:handoutMasterIdLst>
  <p:sldIdLst>
    <p:sldId id="274" r:id="rId4"/>
    <p:sldId id="310" r:id="rId5"/>
    <p:sldId id="276" r:id="rId6"/>
    <p:sldId id="277" r:id="rId7"/>
    <p:sldId id="278" r:id="rId8"/>
    <p:sldId id="279" r:id="rId9"/>
    <p:sldId id="280" r:id="rId10"/>
    <p:sldId id="281" r:id="rId11"/>
    <p:sldId id="282" r:id="rId12"/>
    <p:sldId id="283" r:id="rId13"/>
    <p:sldId id="284" r:id="rId14"/>
    <p:sldId id="285" r:id="rId15"/>
    <p:sldId id="286" r:id="rId16"/>
    <p:sldId id="287" r:id="rId17"/>
    <p:sldId id="288" r:id="rId18"/>
    <p:sldId id="289" r:id="rId19"/>
    <p:sldId id="290" r:id="rId20"/>
    <p:sldId id="291" r:id="rId21"/>
    <p:sldId id="292" r:id="rId22"/>
    <p:sldId id="293" r:id="rId23"/>
    <p:sldId id="294" r:id="rId24"/>
    <p:sldId id="295" r:id="rId25"/>
    <p:sldId id="296" r:id="rId26"/>
    <p:sldId id="297" r:id="rId27"/>
    <p:sldId id="298" r:id="rId28"/>
    <p:sldId id="299" r:id="rId29"/>
    <p:sldId id="300" r:id="rId30"/>
    <p:sldId id="301" r:id="rId31"/>
    <p:sldId id="302" r:id="rId32"/>
    <p:sldId id="303" r:id="rId33"/>
    <p:sldId id="304" r:id="rId34"/>
    <p:sldId id="305" r:id="rId35"/>
    <p:sldId id="306" r:id="rId36"/>
    <p:sldId id="307" r:id="rId37"/>
    <p:sldId id="30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C5BB9270-E2E1-474E-8C4E-470F069B7877}">
          <p14:sldIdLst>
            <p14:sldId id="274"/>
            <p14:sldId id="310"/>
            <p14:sldId id="276"/>
            <p14:sldId id="277"/>
            <p14:sldId id="278"/>
            <p14:sldId id="279"/>
            <p14:sldId id="280"/>
            <p14:sldId id="281"/>
          </p14:sldIdLst>
        </p14:section>
        <p14:section name="Module D general" id="{D4CE57A5-B98E-4115-BF32-4942E84A72FC}">
          <p14:sldIdLst>
            <p14:sldId id="282"/>
            <p14:sldId id="283"/>
            <p14:sldId id="284"/>
            <p14:sldId id="285"/>
          </p14:sldIdLst>
        </p14:section>
        <p14:section name="Lineside Track Feeder Disconnectors" id="{99B82BC4-068C-4A69-8B24-05A61EEFB12F}">
          <p14:sldIdLst>
            <p14:sldId id="286"/>
            <p14:sldId id="287"/>
            <p14:sldId id="288"/>
            <p14:sldId id="289"/>
            <p14:sldId id="290"/>
            <p14:sldId id="291"/>
            <p14:sldId id="292"/>
            <p14:sldId id="293"/>
            <p14:sldId id="294"/>
            <p14:sldId id="295"/>
            <p14:sldId id="296"/>
          </p14:sldIdLst>
        </p14:section>
        <p14:section name="Cabled circuits forming part of OLE" id="{0296CB62-1819-4035-B5A8-AAFAA376DBB1}">
          <p14:sldIdLst>
            <p14:sldId id="297"/>
            <p14:sldId id="298"/>
            <p14:sldId id="299"/>
            <p14:sldId id="300"/>
            <p14:sldId id="301"/>
            <p14:sldId id="302"/>
          </p14:sldIdLst>
        </p14:section>
        <p14:section name="Auxiliary supplies" id="{7B3005AA-D272-4938-91C9-C3BD71631072}">
          <p14:sldIdLst>
            <p14:sldId id="303"/>
            <p14:sldId id="304"/>
          </p14:sldIdLst>
        </p14:section>
        <p14:section name="Harmonic dampers" id="{F26A77E1-5481-4A00-8723-4B87A824A715}">
          <p14:sldIdLst>
            <p14:sldId id="305"/>
          </p14:sldIdLst>
        </p14:section>
        <p14:section name="Recap and outro" id="{68E3DB99-2885-4994-8416-79D36D021838}">
          <p14:sldIdLst>
            <p14:sldId id="306"/>
            <p14:sldId id="307"/>
            <p14:sldId id="30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951B81"/>
    <a:srgbClr val="482683"/>
    <a:srgbClr val="007981"/>
    <a:srgbClr val="51ACB8"/>
    <a:srgbClr val="004D6F"/>
    <a:srgbClr val="70B397"/>
    <a:srgbClr val="8B60A0"/>
    <a:srgbClr val="8DC055"/>
    <a:srgbClr val="00517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80"/>
    <p:restoredTop sz="94674"/>
  </p:normalViewPr>
  <p:slideViewPr>
    <p:cSldViewPr snapToGrid="0">
      <p:cViewPr varScale="1">
        <p:scale>
          <a:sx n="102" d="100"/>
          <a:sy n="102" d="100"/>
        </p:scale>
        <p:origin x="1216" y="192"/>
      </p:cViewPr>
      <p:guideLst/>
    </p:cSldViewPr>
  </p:slideViewPr>
  <p:notesTextViewPr>
    <p:cViewPr>
      <p:scale>
        <a:sx n="3" d="2"/>
        <a:sy n="3" d="2"/>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78CE36-9F07-4DB6-9F06-08B9BF720BA9}" type="doc">
      <dgm:prSet loTypeId="urn:microsoft.com/office/officeart/2005/8/layout/hierarchy6" loCatId="hierarchy" qsTypeId="urn:microsoft.com/office/officeart/2005/8/quickstyle/simple1" qsCatId="simple" csTypeId="urn:microsoft.com/office/officeart/2005/8/colors/accent0_1" csCatId="mainScheme" phldr="1"/>
      <dgm:spPr/>
      <dgm:t>
        <a:bodyPr/>
        <a:lstStyle/>
        <a:p>
          <a:endParaRPr lang="en-GB"/>
        </a:p>
      </dgm:t>
    </dgm:pt>
    <dgm:pt modelId="{6F3E203D-768A-4964-AA01-D8D9A3219BA6}">
      <dgm:prSet phldrT="[Text]"/>
      <dgm:spPr/>
      <dgm:t>
        <a:bodyPr/>
        <a:lstStyle/>
        <a:p>
          <a:r>
            <a:rPr lang="en-GB" b="0"/>
            <a:t>To work on a lineside track feeder disconnector a point of isolation is required to be established on distribution equipment</a:t>
          </a:r>
          <a:endParaRPr lang="en-GB"/>
        </a:p>
      </dgm:t>
    </dgm:pt>
    <dgm:pt modelId="{3C22C71C-2A20-40BD-9FD2-818117691DFB}" type="parTrans" cxnId="{773A744A-5643-445E-B3E0-E30253AFCFBF}">
      <dgm:prSet/>
      <dgm:spPr/>
      <dgm:t>
        <a:bodyPr/>
        <a:lstStyle/>
        <a:p>
          <a:endParaRPr lang="en-GB"/>
        </a:p>
      </dgm:t>
    </dgm:pt>
    <dgm:pt modelId="{18547EF8-1D44-43D8-A74F-83E6348C70D8}" type="sibTrans" cxnId="{773A744A-5643-445E-B3E0-E30253AFCFBF}">
      <dgm:prSet/>
      <dgm:spPr/>
      <dgm:t>
        <a:bodyPr/>
        <a:lstStyle/>
        <a:p>
          <a:endParaRPr lang="en-GB"/>
        </a:p>
      </dgm:t>
    </dgm:pt>
    <dgm:pt modelId="{D5C87C46-D026-45D9-AD7A-31B51DE1757C}">
      <dgm:prSet phldrT="[Text]"/>
      <dgm:spPr/>
      <dgm:t>
        <a:bodyPr/>
        <a:lstStyle/>
        <a:p>
          <a:pPr>
            <a:buNone/>
          </a:pPr>
          <a:r>
            <a:rPr lang="en-GB" b="0"/>
            <a:t>Distribution equipment comprises of circuit breaker </a:t>
          </a:r>
          <a:r>
            <a:rPr lang="en-GB"/>
            <a:t>only</a:t>
          </a:r>
        </a:p>
      </dgm:t>
    </dgm:pt>
    <dgm:pt modelId="{CE940126-20CB-4990-A047-B4A5A5D9A996}" type="parTrans" cxnId="{2B635434-2A5B-4C92-859B-B657DDD041D4}">
      <dgm:prSet/>
      <dgm:spPr/>
      <dgm:t>
        <a:bodyPr/>
        <a:lstStyle/>
        <a:p>
          <a:endParaRPr lang="en-GB"/>
        </a:p>
      </dgm:t>
    </dgm:pt>
    <dgm:pt modelId="{2B06AC07-71BA-4BAE-82BC-FE69CF426BB4}" type="sibTrans" cxnId="{2B635434-2A5B-4C92-859B-B657DDD041D4}">
      <dgm:prSet/>
      <dgm:spPr/>
      <dgm:t>
        <a:bodyPr/>
        <a:lstStyle/>
        <a:p>
          <a:endParaRPr lang="en-GB"/>
        </a:p>
      </dgm:t>
    </dgm:pt>
    <dgm:pt modelId="{5426C13E-9555-455F-BC6E-5EC67F31874C}">
      <dgm:prSet phldrT="[Text]"/>
      <dgm:spPr/>
      <dgm:t>
        <a:bodyPr/>
        <a:lstStyle/>
        <a:p>
          <a:pPr>
            <a:buNone/>
          </a:pPr>
          <a:r>
            <a:rPr lang="en-GB" b="0"/>
            <a:t>Distribution equipment comprises of circuit breaker and integral disconnector</a:t>
          </a:r>
          <a:endParaRPr lang="en-GB"/>
        </a:p>
      </dgm:t>
    </dgm:pt>
    <dgm:pt modelId="{EA095339-F516-488B-A628-CFC3112AB485}" type="parTrans" cxnId="{41A8D36C-14AF-4123-960C-AC2214FD03D3}">
      <dgm:prSet/>
      <dgm:spPr/>
      <dgm:t>
        <a:bodyPr/>
        <a:lstStyle/>
        <a:p>
          <a:endParaRPr lang="en-GB"/>
        </a:p>
      </dgm:t>
    </dgm:pt>
    <dgm:pt modelId="{ADF65C6D-639D-4BCD-9E1D-8F016FD68E4F}" type="sibTrans" cxnId="{41A8D36C-14AF-4123-960C-AC2214FD03D3}">
      <dgm:prSet/>
      <dgm:spPr/>
      <dgm:t>
        <a:bodyPr/>
        <a:lstStyle/>
        <a:p>
          <a:endParaRPr lang="en-GB"/>
        </a:p>
      </dgm:t>
    </dgm:pt>
    <dgm:pt modelId="{CF91AD70-AD14-4AA3-8FBF-C28ABC13BCDB}">
      <dgm:prSet phldrT="[Text]"/>
      <dgm:spPr/>
      <dgm:t>
        <a:bodyPr/>
        <a:lstStyle/>
        <a:p>
          <a:pPr>
            <a:buNone/>
          </a:pPr>
          <a:r>
            <a:rPr lang="en-GB" b="0"/>
            <a:t>Integral disconnector </a:t>
          </a:r>
          <a:r>
            <a:rPr lang="en-GB"/>
            <a:t>is not </a:t>
          </a:r>
          <a:r>
            <a:rPr lang="en-GB" b="0"/>
            <a:t>shown on OLE isolation diagrams</a:t>
          </a:r>
          <a:endParaRPr lang="en-GB"/>
        </a:p>
      </dgm:t>
    </dgm:pt>
    <dgm:pt modelId="{64284BFC-37FF-4757-B645-773D2B59BBA8}" type="parTrans" cxnId="{F4629B51-C5ED-483B-ABCE-856A96B0461F}">
      <dgm:prSet/>
      <dgm:spPr/>
      <dgm:t>
        <a:bodyPr/>
        <a:lstStyle/>
        <a:p>
          <a:endParaRPr lang="en-GB"/>
        </a:p>
      </dgm:t>
    </dgm:pt>
    <dgm:pt modelId="{5ECEEF79-62AB-49CB-BB77-AF13D705EC75}" type="sibTrans" cxnId="{F4629B51-C5ED-483B-ABCE-856A96B0461F}">
      <dgm:prSet/>
      <dgm:spPr/>
      <dgm:t>
        <a:bodyPr/>
        <a:lstStyle/>
        <a:p>
          <a:endParaRPr lang="en-GB"/>
        </a:p>
      </dgm:t>
    </dgm:pt>
    <dgm:pt modelId="{F3ADE401-2F57-45D1-803C-2D3304815144}">
      <dgm:prSet/>
      <dgm:spPr/>
      <dgm:t>
        <a:bodyPr/>
        <a:lstStyle/>
        <a:p>
          <a:r>
            <a:rPr lang="en-GB" b="1"/>
            <a:t>Process 2</a:t>
          </a:r>
        </a:p>
      </dgm:t>
    </dgm:pt>
    <dgm:pt modelId="{FF7C9FB5-C12E-4558-A102-DBE83E0C6D5D}" type="parTrans" cxnId="{A61E4517-D01C-4DB7-A74D-A26919922184}">
      <dgm:prSet/>
      <dgm:spPr/>
      <dgm:t>
        <a:bodyPr/>
        <a:lstStyle/>
        <a:p>
          <a:endParaRPr lang="en-GB"/>
        </a:p>
      </dgm:t>
    </dgm:pt>
    <dgm:pt modelId="{970DC21A-EB6F-4E05-BEB8-177A47052B59}" type="sibTrans" cxnId="{A61E4517-D01C-4DB7-A74D-A26919922184}">
      <dgm:prSet/>
      <dgm:spPr/>
      <dgm:t>
        <a:bodyPr/>
        <a:lstStyle/>
        <a:p>
          <a:endParaRPr lang="en-GB"/>
        </a:p>
      </dgm:t>
    </dgm:pt>
    <dgm:pt modelId="{7E9E3822-6E1C-4B73-A78F-2F04396E6A37}">
      <dgm:prSet/>
      <dgm:spPr/>
      <dgm:t>
        <a:bodyPr/>
        <a:lstStyle/>
        <a:p>
          <a:pPr>
            <a:buNone/>
          </a:pPr>
          <a:r>
            <a:rPr lang="en-GB" b="0"/>
            <a:t>Integral disconnector </a:t>
          </a:r>
          <a:r>
            <a:rPr lang="en-GB"/>
            <a:t>is</a:t>
          </a:r>
          <a:r>
            <a:rPr lang="en-GB" b="0"/>
            <a:t> shown on OLE isolation diagrams</a:t>
          </a:r>
          <a:endParaRPr lang="en-GB"/>
        </a:p>
      </dgm:t>
    </dgm:pt>
    <dgm:pt modelId="{AB318C59-C470-4DFC-94B9-C56BED063E7E}" type="parTrans" cxnId="{9BB1003C-1E58-4D00-A739-3E014ABEE3DB}">
      <dgm:prSet/>
      <dgm:spPr/>
      <dgm:t>
        <a:bodyPr/>
        <a:lstStyle/>
        <a:p>
          <a:endParaRPr lang="en-GB"/>
        </a:p>
      </dgm:t>
    </dgm:pt>
    <dgm:pt modelId="{608901D5-AB5E-4F18-B9E6-E5CFB79FE8E0}" type="sibTrans" cxnId="{9BB1003C-1E58-4D00-A739-3E014ABEE3DB}">
      <dgm:prSet/>
      <dgm:spPr/>
      <dgm:t>
        <a:bodyPr/>
        <a:lstStyle/>
        <a:p>
          <a:endParaRPr lang="en-GB"/>
        </a:p>
      </dgm:t>
    </dgm:pt>
    <dgm:pt modelId="{278675D0-608F-4D29-A0D1-C893CD11B188}">
      <dgm:prSet/>
      <dgm:spPr/>
      <dgm:t>
        <a:bodyPr/>
        <a:lstStyle/>
        <a:p>
          <a:r>
            <a:rPr lang="en-GB" b="1"/>
            <a:t>Process 3</a:t>
          </a:r>
        </a:p>
      </dgm:t>
    </dgm:pt>
    <dgm:pt modelId="{712E7E63-366F-4215-B70E-AA7AD8AEC959}" type="parTrans" cxnId="{CB74A0A4-13F2-4436-BED7-5368D263828F}">
      <dgm:prSet/>
      <dgm:spPr/>
      <dgm:t>
        <a:bodyPr/>
        <a:lstStyle/>
        <a:p>
          <a:endParaRPr lang="en-GB"/>
        </a:p>
      </dgm:t>
    </dgm:pt>
    <dgm:pt modelId="{DB3753C7-B13F-4E27-A70C-D264154B93CB}" type="sibTrans" cxnId="{CB74A0A4-13F2-4436-BED7-5368D263828F}">
      <dgm:prSet/>
      <dgm:spPr/>
      <dgm:t>
        <a:bodyPr/>
        <a:lstStyle/>
        <a:p>
          <a:endParaRPr lang="en-GB"/>
        </a:p>
      </dgm:t>
    </dgm:pt>
    <dgm:pt modelId="{9F5A5BE1-8A04-4116-806B-0A2101AE1DE6}">
      <dgm:prSet/>
      <dgm:spPr/>
      <dgm:t>
        <a:bodyPr/>
        <a:lstStyle/>
        <a:p>
          <a:r>
            <a:rPr lang="en-GB" b="1"/>
            <a:t>Process 1</a:t>
          </a:r>
        </a:p>
      </dgm:t>
    </dgm:pt>
    <dgm:pt modelId="{D1492F8E-C40B-49C3-8ED3-17216FD88DA5}" type="parTrans" cxnId="{9AF46D64-E089-41A1-9048-370730A37B96}">
      <dgm:prSet/>
      <dgm:spPr/>
      <dgm:t>
        <a:bodyPr/>
        <a:lstStyle/>
        <a:p>
          <a:endParaRPr lang="en-GB"/>
        </a:p>
      </dgm:t>
    </dgm:pt>
    <dgm:pt modelId="{20C39910-9C46-47FB-B6A9-94230A6A4099}" type="sibTrans" cxnId="{9AF46D64-E089-41A1-9048-370730A37B96}">
      <dgm:prSet/>
      <dgm:spPr/>
      <dgm:t>
        <a:bodyPr/>
        <a:lstStyle/>
        <a:p>
          <a:endParaRPr lang="en-GB"/>
        </a:p>
      </dgm:t>
    </dgm:pt>
    <dgm:pt modelId="{F027BD7B-D2F3-4CFF-88D9-0D2C453D3043}" type="pres">
      <dgm:prSet presAssocID="{5078CE36-9F07-4DB6-9F06-08B9BF720BA9}" presName="mainComposite" presStyleCnt="0">
        <dgm:presLayoutVars>
          <dgm:chPref val="1"/>
          <dgm:dir/>
          <dgm:animOne val="branch"/>
          <dgm:animLvl val="lvl"/>
          <dgm:resizeHandles val="exact"/>
        </dgm:presLayoutVars>
      </dgm:prSet>
      <dgm:spPr/>
    </dgm:pt>
    <dgm:pt modelId="{35A9F1C1-70FE-4F21-A602-07E27ABC3703}" type="pres">
      <dgm:prSet presAssocID="{5078CE36-9F07-4DB6-9F06-08B9BF720BA9}" presName="hierFlow" presStyleCnt="0"/>
      <dgm:spPr/>
    </dgm:pt>
    <dgm:pt modelId="{E1A9178B-A417-4B0D-BC57-F0DA3A973AD2}" type="pres">
      <dgm:prSet presAssocID="{5078CE36-9F07-4DB6-9F06-08B9BF720BA9}" presName="hierChild1" presStyleCnt="0">
        <dgm:presLayoutVars>
          <dgm:chPref val="1"/>
          <dgm:animOne val="branch"/>
          <dgm:animLvl val="lvl"/>
        </dgm:presLayoutVars>
      </dgm:prSet>
      <dgm:spPr/>
    </dgm:pt>
    <dgm:pt modelId="{DA40AAAD-ACD5-4A75-BCE5-758E6477B9F7}" type="pres">
      <dgm:prSet presAssocID="{6F3E203D-768A-4964-AA01-D8D9A3219BA6}" presName="Name14" presStyleCnt="0"/>
      <dgm:spPr/>
    </dgm:pt>
    <dgm:pt modelId="{D7D69E57-0FC4-459C-9CA5-F0F9D80588F3}" type="pres">
      <dgm:prSet presAssocID="{6F3E203D-768A-4964-AA01-D8D9A3219BA6}" presName="level1Shape" presStyleLbl="node0" presStyleIdx="0" presStyleCnt="1" custScaleX="675782" custScaleY="58955">
        <dgm:presLayoutVars>
          <dgm:chPref val="3"/>
        </dgm:presLayoutVars>
      </dgm:prSet>
      <dgm:spPr/>
    </dgm:pt>
    <dgm:pt modelId="{E9472ADE-290B-4E34-8DE1-B6957E7E7A23}" type="pres">
      <dgm:prSet presAssocID="{6F3E203D-768A-4964-AA01-D8D9A3219BA6}" presName="hierChild2" presStyleCnt="0"/>
      <dgm:spPr/>
    </dgm:pt>
    <dgm:pt modelId="{D965967B-A34F-4233-9C27-2658A8DEDA49}" type="pres">
      <dgm:prSet presAssocID="{CE940126-20CB-4990-A047-B4A5A5D9A996}" presName="Name19" presStyleLbl="parChTrans1D2" presStyleIdx="0" presStyleCnt="2"/>
      <dgm:spPr/>
    </dgm:pt>
    <dgm:pt modelId="{2ED78E14-3870-4B97-8C3E-6FD2FE7E622E}" type="pres">
      <dgm:prSet presAssocID="{D5C87C46-D026-45D9-AD7A-31B51DE1757C}" presName="Name21" presStyleCnt="0"/>
      <dgm:spPr/>
    </dgm:pt>
    <dgm:pt modelId="{B4A4B94B-A85C-4485-8DA7-F0BFCCEC6F14}" type="pres">
      <dgm:prSet presAssocID="{D5C87C46-D026-45D9-AD7A-31B51DE1757C}" presName="level2Shape" presStyleLbl="node2" presStyleIdx="0" presStyleCnt="2" custScaleX="205394"/>
      <dgm:spPr/>
    </dgm:pt>
    <dgm:pt modelId="{A14A5E78-DD81-447B-82FA-88E9410B6FC9}" type="pres">
      <dgm:prSet presAssocID="{D5C87C46-D026-45D9-AD7A-31B51DE1757C}" presName="hierChild3" presStyleCnt="0"/>
      <dgm:spPr/>
    </dgm:pt>
    <dgm:pt modelId="{EE69E81C-E169-412F-8094-4E72B4948977}" type="pres">
      <dgm:prSet presAssocID="{D1492F8E-C40B-49C3-8ED3-17216FD88DA5}" presName="Name19" presStyleLbl="parChTrans1D3" presStyleIdx="0" presStyleCnt="3"/>
      <dgm:spPr/>
    </dgm:pt>
    <dgm:pt modelId="{865FE985-141F-4F18-90F5-B58152948D9D}" type="pres">
      <dgm:prSet presAssocID="{9F5A5BE1-8A04-4116-806B-0A2101AE1DE6}" presName="Name21" presStyleCnt="0"/>
      <dgm:spPr/>
    </dgm:pt>
    <dgm:pt modelId="{9CEF47A5-8B27-411B-82E4-85E4C6F9AEC4}" type="pres">
      <dgm:prSet presAssocID="{9F5A5BE1-8A04-4116-806B-0A2101AE1DE6}" presName="level2Shape" presStyleLbl="node3" presStyleIdx="0" presStyleCnt="3" custScaleX="205394" custLinFactY="40216" custLinFactNeighborX="0" custLinFactNeighborY="100000"/>
      <dgm:spPr/>
    </dgm:pt>
    <dgm:pt modelId="{524CBE36-ADBD-42F0-946E-B7C50CC50209}" type="pres">
      <dgm:prSet presAssocID="{9F5A5BE1-8A04-4116-806B-0A2101AE1DE6}" presName="hierChild3" presStyleCnt="0"/>
      <dgm:spPr/>
    </dgm:pt>
    <dgm:pt modelId="{6664AA80-1FBC-4999-A458-61E79F9BA7F7}" type="pres">
      <dgm:prSet presAssocID="{EA095339-F516-488B-A628-CFC3112AB485}" presName="Name19" presStyleLbl="parChTrans1D2" presStyleIdx="1" presStyleCnt="2"/>
      <dgm:spPr/>
    </dgm:pt>
    <dgm:pt modelId="{48DF7A99-C752-48DF-ADCF-701D5353DB9F}" type="pres">
      <dgm:prSet presAssocID="{5426C13E-9555-455F-BC6E-5EC67F31874C}" presName="Name21" presStyleCnt="0"/>
      <dgm:spPr/>
    </dgm:pt>
    <dgm:pt modelId="{E08FCF2D-FE4C-469D-A838-5B0DE0AE32A3}" type="pres">
      <dgm:prSet presAssocID="{5426C13E-9555-455F-BC6E-5EC67F31874C}" presName="level2Shape" presStyleLbl="node2" presStyleIdx="1" presStyleCnt="2" custScaleX="442320"/>
      <dgm:spPr/>
    </dgm:pt>
    <dgm:pt modelId="{C788835A-623C-4D56-B280-5A2719CCB096}" type="pres">
      <dgm:prSet presAssocID="{5426C13E-9555-455F-BC6E-5EC67F31874C}" presName="hierChild3" presStyleCnt="0"/>
      <dgm:spPr/>
    </dgm:pt>
    <dgm:pt modelId="{F4600953-4654-4707-B0E3-72D94DDC761D}" type="pres">
      <dgm:prSet presAssocID="{64284BFC-37FF-4757-B645-773D2B59BBA8}" presName="Name19" presStyleLbl="parChTrans1D3" presStyleIdx="1" presStyleCnt="3"/>
      <dgm:spPr/>
    </dgm:pt>
    <dgm:pt modelId="{2BA541A8-8319-4F47-B5C7-9695A7C5DD8F}" type="pres">
      <dgm:prSet presAssocID="{CF91AD70-AD14-4AA3-8FBF-C28ABC13BCDB}" presName="Name21" presStyleCnt="0"/>
      <dgm:spPr/>
    </dgm:pt>
    <dgm:pt modelId="{392892AC-53C0-4C8D-B477-2E502CAF3626}" type="pres">
      <dgm:prSet presAssocID="{CF91AD70-AD14-4AA3-8FBF-C28ABC13BCDB}" presName="level2Shape" presStyleLbl="node3" presStyleIdx="1" presStyleCnt="3" custScaleX="205394"/>
      <dgm:spPr/>
    </dgm:pt>
    <dgm:pt modelId="{D4226798-01D2-488C-B290-091BAC94013B}" type="pres">
      <dgm:prSet presAssocID="{CF91AD70-AD14-4AA3-8FBF-C28ABC13BCDB}" presName="hierChild3" presStyleCnt="0"/>
      <dgm:spPr/>
    </dgm:pt>
    <dgm:pt modelId="{17CDE988-ACAA-46C3-B493-E7D36BEF32DE}" type="pres">
      <dgm:prSet presAssocID="{FF7C9FB5-C12E-4558-A102-DBE83E0C6D5D}" presName="Name19" presStyleLbl="parChTrans1D4" presStyleIdx="0" presStyleCnt="2"/>
      <dgm:spPr/>
    </dgm:pt>
    <dgm:pt modelId="{C144FC3D-64BD-4166-B9FB-143F5D86B359}" type="pres">
      <dgm:prSet presAssocID="{F3ADE401-2F57-45D1-803C-2D3304815144}" presName="Name21" presStyleCnt="0"/>
      <dgm:spPr/>
    </dgm:pt>
    <dgm:pt modelId="{F307E65F-CACC-488C-868D-9A9A9199326F}" type="pres">
      <dgm:prSet presAssocID="{F3ADE401-2F57-45D1-803C-2D3304815144}" presName="level2Shape" presStyleLbl="node4" presStyleIdx="0" presStyleCnt="2" custScaleX="205394"/>
      <dgm:spPr/>
    </dgm:pt>
    <dgm:pt modelId="{4325056D-D3AC-4F39-8394-7463429BBE5B}" type="pres">
      <dgm:prSet presAssocID="{F3ADE401-2F57-45D1-803C-2D3304815144}" presName="hierChild3" presStyleCnt="0"/>
      <dgm:spPr/>
    </dgm:pt>
    <dgm:pt modelId="{0A416D98-512F-4B18-94BF-6767093136A3}" type="pres">
      <dgm:prSet presAssocID="{AB318C59-C470-4DFC-94B9-C56BED063E7E}" presName="Name19" presStyleLbl="parChTrans1D3" presStyleIdx="2" presStyleCnt="3"/>
      <dgm:spPr/>
    </dgm:pt>
    <dgm:pt modelId="{FB3B213F-1CBA-4EB8-B8BE-EBA42755A201}" type="pres">
      <dgm:prSet presAssocID="{7E9E3822-6E1C-4B73-A78F-2F04396E6A37}" presName="Name21" presStyleCnt="0"/>
      <dgm:spPr/>
    </dgm:pt>
    <dgm:pt modelId="{38E1DE40-B313-4A1B-9915-3217726A8219}" type="pres">
      <dgm:prSet presAssocID="{7E9E3822-6E1C-4B73-A78F-2F04396E6A37}" presName="level2Shape" presStyleLbl="node3" presStyleIdx="2" presStyleCnt="3" custScaleX="205394"/>
      <dgm:spPr/>
    </dgm:pt>
    <dgm:pt modelId="{790EF7DB-C4A2-467F-9ECF-815927CEAF5A}" type="pres">
      <dgm:prSet presAssocID="{7E9E3822-6E1C-4B73-A78F-2F04396E6A37}" presName="hierChild3" presStyleCnt="0"/>
      <dgm:spPr/>
    </dgm:pt>
    <dgm:pt modelId="{B0259C53-C9C1-49E7-9AA0-D4E50010C526}" type="pres">
      <dgm:prSet presAssocID="{712E7E63-366F-4215-B70E-AA7AD8AEC959}" presName="Name19" presStyleLbl="parChTrans1D4" presStyleIdx="1" presStyleCnt="2"/>
      <dgm:spPr/>
    </dgm:pt>
    <dgm:pt modelId="{95CF6CA8-C250-4356-8562-8DD38E492D45}" type="pres">
      <dgm:prSet presAssocID="{278675D0-608F-4D29-A0D1-C893CD11B188}" presName="Name21" presStyleCnt="0"/>
      <dgm:spPr/>
    </dgm:pt>
    <dgm:pt modelId="{361AC590-C58D-477D-A13F-8836A1BB129A}" type="pres">
      <dgm:prSet presAssocID="{278675D0-608F-4D29-A0D1-C893CD11B188}" presName="level2Shape" presStyleLbl="node4" presStyleIdx="1" presStyleCnt="2" custScaleX="205394"/>
      <dgm:spPr/>
    </dgm:pt>
    <dgm:pt modelId="{D97F4E4E-39FB-4B09-B8A8-88163F686F2C}" type="pres">
      <dgm:prSet presAssocID="{278675D0-608F-4D29-A0D1-C893CD11B188}" presName="hierChild3" presStyleCnt="0"/>
      <dgm:spPr/>
    </dgm:pt>
    <dgm:pt modelId="{5A4B7A0F-5CFA-4FC1-A3F4-34775141D5AD}" type="pres">
      <dgm:prSet presAssocID="{5078CE36-9F07-4DB6-9F06-08B9BF720BA9}" presName="bgShapesFlow" presStyleCnt="0"/>
      <dgm:spPr/>
    </dgm:pt>
  </dgm:ptLst>
  <dgm:cxnLst>
    <dgm:cxn modelId="{1C728905-410B-411A-8E1F-4C3E98B36BFA}" type="presOf" srcId="{7E9E3822-6E1C-4B73-A78F-2F04396E6A37}" destId="{38E1DE40-B313-4A1B-9915-3217726A8219}" srcOrd="0" destOrd="0" presId="urn:microsoft.com/office/officeart/2005/8/layout/hierarchy6"/>
    <dgm:cxn modelId="{A61E4517-D01C-4DB7-A74D-A26919922184}" srcId="{CF91AD70-AD14-4AA3-8FBF-C28ABC13BCDB}" destId="{F3ADE401-2F57-45D1-803C-2D3304815144}" srcOrd="0" destOrd="0" parTransId="{FF7C9FB5-C12E-4558-A102-DBE83E0C6D5D}" sibTransId="{970DC21A-EB6F-4E05-BEB8-177A47052B59}"/>
    <dgm:cxn modelId="{EA478318-9EB4-4953-8FFE-C34C1D14EDD8}" type="presOf" srcId="{5426C13E-9555-455F-BC6E-5EC67F31874C}" destId="{E08FCF2D-FE4C-469D-A838-5B0DE0AE32A3}" srcOrd="0" destOrd="0" presId="urn:microsoft.com/office/officeart/2005/8/layout/hierarchy6"/>
    <dgm:cxn modelId="{CFB0A42B-60C6-4DFA-92E3-435DC0BD08A8}" type="presOf" srcId="{D5C87C46-D026-45D9-AD7A-31B51DE1757C}" destId="{B4A4B94B-A85C-4485-8DA7-F0BFCCEC6F14}" srcOrd="0" destOrd="0" presId="urn:microsoft.com/office/officeart/2005/8/layout/hierarchy6"/>
    <dgm:cxn modelId="{31F89E2F-5D06-4BAA-B488-F280D236921B}" type="presOf" srcId="{CE940126-20CB-4990-A047-B4A5A5D9A996}" destId="{D965967B-A34F-4233-9C27-2658A8DEDA49}" srcOrd="0" destOrd="0" presId="urn:microsoft.com/office/officeart/2005/8/layout/hierarchy6"/>
    <dgm:cxn modelId="{2B635434-2A5B-4C92-859B-B657DDD041D4}" srcId="{6F3E203D-768A-4964-AA01-D8D9A3219BA6}" destId="{D5C87C46-D026-45D9-AD7A-31B51DE1757C}" srcOrd="0" destOrd="0" parTransId="{CE940126-20CB-4990-A047-B4A5A5D9A996}" sibTransId="{2B06AC07-71BA-4BAE-82BC-FE69CF426BB4}"/>
    <dgm:cxn modelId="{9BB1003C-1E58-4D00-A739-3E014ABEE3DB}" srcId="{5426C13E-9555-455F-BC6E-5EC67F31874C}" destId="{7E9E3822-6E1C-4B73-A78F-2F04396E6A37}" srcOrd="1" destOrd="0" parTransId="{AB318C59-C470-4DFC-94B9-C56BED063E7E}" sibTransId="{608901D5-AB5E-4F18-B9E6-E5CFB79FE8E0}"/>
    <dgm:cxn modelId="{773A744A-5643-445E-B3E0-E30253AFCFBF}" srcId="{5078CE36-9F07-4DB6-9F06-08B9BF720BA9}" destId="{6F3E203D-768A-4964-AA01-D8D9A3219BA6}" srcOrd="0" destOrd="0" parTransId="{3C22C71C-2A20-40BD-9FD2-818117691DFB}" sibTransId="{18547EF8-1D44-43D8-A74F-83E6348C70D8}"/>
    <dgm:cxn modelId="{54C4EB4D-B78D-4A34-8865-6FEBB0056015}" type="presOf" srcId="{EA095339-F516-488B-A628-CFC3112AB485}" destId="{6664AA80-1FBC-4999-A458-61E79F9BA7F7}" srcOrd="0" destOrd="0" presId="urn:microsoft.com/office/officeart/2005/8/layout/hierarchy6"/>
    <dgm:cxn modelId="{F4629B51-C5ED-483B-ABCE-856A96B0461F}" srcId="{5426C13E-9555-455F-BC6E-5EC67F31874C}" destId="{CF91AD70-AD14-4AA3-8FBF-C28ABC13BCDB}" srcOrd="0" destOrd="0" parTransId="{64284BFC-37FF-4757-B645-773D2B59BBA8}" sibTransId="{5ECEEF79-62AB-49CB-BB77-AF13D705EC75}"/>
    <dgm:cxn modelId="{9AF46D64-E089-41A1-9048-370730A37B96}" srcId="{D5C87C46-D026-45D9-AD7A-31B51DE1757C}" destId="{9F5A5BE1-8A04-4116-806B-0A2101AE1DE6}" srcOrd="0" destOrd="0" parTransId="{D1492F8E-C40B-49C3-8ED3-17216FD88DA5}" sibTransId="{20C39910-9C46-47FB-B6A9-94230A6A4099}"/>
    <dgm:cxn modelId="{41A8D36C-14AF-4123-960C-AC2214FD03D3}" srcId="{6F3E203D-768A-4964-AA01-D8D9A3219BA6}" destId="{5426C13E-9555-455F-BC6E-5EC67F31874C}" srcOrd="1" destOrd="0" parTransId="{EA095339-F516-488B-A628-CFC3112AB485}" sibTransId="{ADF65C6D-639D-4BCD-9E1D-8F016FD68E4F}"/>
    <dgm:cxn modelId="{AAB8887E-2618-4C0E-8D08-AEA7A79A8219}" type="presOf" srcId="{AB318C59-C470-4DFC-94B9-C56BED063E7E}" destId="{0A416D98-512F-4B18-94BF-6767093136A3}" srcOrd="0" destOrd="0" presId="urn:microsoft.com/office/officeart/2005/8/layout/hierarchy6"/>
    <dgm:cxn modelId="{A3833083-203D-4D43-89B4-F287C93C4D8F}" type="presOf" srcId="{CF91AD70-AD14-4AA3-8FBF-C28ABC13BCDB}" destId="{392892AC-53C0-4C8D-B477-2E502CAF3626}" srcOrd="0" destOrd="0" presId="urn:microsoft.com/office/officeart/2005/8/layout/hierarchy6"/>
    <dgm:cxn modelId="{BACE649C-6DF8-4848-8B5B-C8A24CA64A3B}" type="presOf" srcId="{FF7C9FB5-C12E-4558-A102-DBE83E0C6D5D}" destId="{17CDE988-ACAA-46C3-B493-E7D36BEF32DE}" srcOrd="0" destOrd="0" presId="urn:microsoft.com/office/officeart/2005/8/layout/hierarchy6"/>
    <dgm:cxn modelId="{81264B9D-5892-4676-8EDC-436E0BEAC16B}" type="presOf" srcId="{6F3E203D-768A-4964-AA01-D8D9A3219BA6}" destId="{D7D69E57-0FC4-459C-9CA5-F0F9D80588F3}" srcOrd="0" destOrd="0" presId="urn:microsoft.com/office/officeart/2005/8/layout/hierarchy6"/>
    <dgm:cxn modelId="{C035619E-CE29-4B34-85AC-7D501D04AA83}" type="presOf" srcId="{64284BFC-37FF-4757-B645-773D2B59BBA8}" destId="{F4600953-4654-4707-B0E3-72D94DDC761D}" srcOrd="0" destOrd="0" presId="urn:microsoft.com/office/officeart/2005/8/layout/hierarchy6"/>
    <dgm:cxn modelId="{366632A0-B663-4B67-A240-EA8FFB76AE2E}" type="presOf" srcId="{F3ADE401-2F57-45D1-803C-2D3304815144}" destId="{F307E65F-CACC-488C-868D-9A9A9199326F}" srcOrd="0" destOrd="0" presId="urn:microsoft.com/office/officeart/2005/8/layout/hierarchy6"/>
    <dgm:cxn modelId="{CB74A0A4-13F2-4436-BED7-5368D263828F}" srcId="{7E9E3822-6E1C-4B73-A78F-2F04396E6A37}" destId="{278675D0-608F-4D29-A0D1-C893CD11B188}" srcOrd="0" destOrd="0" parTransId="{712E7E63-366F-4215-B70E-AA7AD8AEC959}" sibTransId="{DB3753C7-B13F-4E27-A70C-D264154B93CB}"/>
    <dgm:cxn modelId="{463626AD-FFE6-4DEE-9292-905852912A25}" type="presOf" srcId="{712E7E63-366F-4215-B70E-AA7AD8AEC959}" destId="{B0259C53-C9C1-49E7-9AA0-D4E50010C526}" srcOrd="0" destOrd="0" presId="urn:microsoft.com/office/officeart/2005/8/layout/hierarchy6"/>
    <dgm:cxn modelId="{C37C76B6-BDEE-4F73-9251-AFED0D8ABFF3}" type="presOf" srcId="{9F5A5BE1-8A04-4116-806B-0A2101AE1DE6}" destId="{9CEF47A5-8B27-411B-82E4-85E4C6F9AEC4}" srcOrd="0" destOrd="0" presId="urn:microsoft.com/office/officeart/2005/8/layout/hierarchy6"/>
    <dgm:cxn modelId="{B133C2D9-418A-4E70-BCA1-322689ED8689}" type="presOf" srcId="{D1492F8E-C40B-49C3-8ED3-17216FD88DA5}" destId="{EE69E81C-E169-412F-8094-4E72B4948977}" srcOrd="0" destOrd="0" presId="urn:microsoft.com/office/officeart/2005/8/layout/hierarchy6"/>
    <dgm:cxn modelId="{B3C40DEF-6839-4D67-95C4-D5EB6A133A9E}" type="presOf" srcId="{5078CE36-9F07-4DB6-9F06-08B9BF720BA9}" destId="{F027BD7B-D2F3-4CFF-88D9-0D2C453D3043}" srcOrd="0" destOrd="0" presId="urn:microsoft.com/office/officeart/2005/8/layout/hierarchy6"/>
    <dgm:cxn modelId="{6DBFEDF1-6FE8-4DBE-AA82-DA01E0EB95A0}" type="presOf" srcId="{278675D0-608F-4D29-A0D1-C893CD11B188}" destId="{361AC590-C58D-477D-A13F-8836A1BB129A}" srcOrd="0" destOrd="0" presId="urn:microsoft.com/office/officeart/2005/8/layout/hierarchy6"/>
    <dgm:cxn modelId="{63558AA5-07B0-4DB3-96DD-6789730ACF31}" type="presParOf" srcId="{F027BD7B-D2F3-4CFF-88D9-0D2C453D3043}" destId="{35A9F1C1-70FE-4F21-A602-07E27ABC3703}" srcOrd="0" destOrd="0" presId="urn:microsoft.com/office/officeart/2005/8/layout/hierarchy6"/>
    <dgm:cxn modelId="{84C4BD1C-C385-4FF5-8B0C-588A00E39937}" type="presParOf" srcId="{35A9F1C1-70FE-4F21-A602-07E27ABC3703}" destId="{E1A9178B-A417-4B0D-BC57-F0DA3A973AD2}" srcOrd="0" destOrd="0" presId="urn:microsoft.com/office/officeart/2005/8/layout/hierarchy6"/>
    <dgm:cxn modelId="{405AE81B-92DC-4821-B92F-60C103E9B2C7}" type="presParOf" srcId="{E1A9178B-A417-4B0D-BC57-F0DA3A973AD2}" destId="{DA40AAAD-ACD5-4A75-BCE5-758E6477B9F7}" srcOrd="0" destOrd="0" presId="urn:microsoft.com/office/officeart/2005/8/layout/hierarchy6"/>
    <dgm:cxn modelId="{035DBEC6-82FD-4917-9834-48B0CB5E88ED}" type="presParOf" srcId="{DA40AAAD-ACD5-4A75-BCE5-758E6477B9F7}" destId="{D7D69E57-0FC4-459C-9CA5-F0F9D80588F3}" srcOrd="0" destOrd="0" presId="urn:microsoft.com/office/officeart/2005/8/layout/hierarchy6"/>
    <dgm:cxn modelId="{797755C0-F4D0-4295-93EA-291E3E42A0CA}" type="presParOf" srcId="{DA40AAAD-ACD5-4A75-BCE5-758E6477B9F7}" destId="{E9472ADE-290B-4E34-8DE1-B6957E7E7A23}" srcOrd="1" destOrd="0" presId="urn:microsoft.com/office/officeart/2005/8/layout/hierarchy6"/>
    <dgm:cxn modelId="{813B3FC7-0F93-4B99-841A-BA2B71332FAF}" type="presParOf" srcId="{E9472ADE-290B-4E34-8DE1-B6957E7E7A23}" destId="{D965967B-A34F-4233-9C27-2658A8DEDA49}" srcOrd="0" destOrd="0" presId="urn:microsoft.com/office/officeart/2005/8/layout/hierarchy6"/>
    <dgm:cxn modelId="{046C312A-B16A-4EE8-8B12-060C81F34AEC}" type="presParOf" srcId="{E9472ADE-290B-4E34-8DE1-B6957E7E7A23}" destId="{2ED78E14-3870-4B97-8C3E-6FD2FE7E622E}" srcOrd="1" destOrd="0" presId="urn:microsoft.com/office/officeart/2005/8/layout/hierarchy6"/>
    <dgm:cxn modelId="{8A96C527-2771-475A-905F-38FCD7FF6FC4}" type="presParOf" srcId="{2ED78E14-3870-4B97-8C3E-6FD2FE7E622E}" destId="{B4A4B94B-A85C-4485-8DA7-F0BFCCEC6F14}" srcOrd="0" destOrd="0" presId="urn:microsoft.com/office/officeart/2005/8/layout/hierarchy6"/>
    <dgm:cxn modelId="{F16CE295-0E95-489B-B6A8-7BAE77CB01DF}" type="presParOf" srcId="{2ED78E14-3870-4B97-8C3E-6FD2FE7E622E}" destId="{A14A5E78-DD81-447B-82FA-88E9410B6FC9}" srcOrd="1" destOrd="0" presId="urn:microsoft.com/office/officeart/2005/8/layout/hierarchy6"/>
    <dgm:cxn modelId="{5E15F2E4-FB1E-42A5-AC25-7C92DBC01253}" type="presParOf" srcId="{A14A5E78-DD81-447B-82FA-88E9410B6FC9}" destId="{EE69E81C-E169-412F-8094-4E72B4948977}" srcOrd="0" destOrd="0" presId="urn:microsoft.com/office/officeart/2005/8/layout/hierarchy6"/>
    <dgm:cxn modelId="{267FA8EF-BF88-4030-98F9-A954154D9B1C}" type="presParOf" srcId="{A14A5E78-DD81-447B-82FA-88E9410B6FC9}" destId="{865FE985-141F-4F18-90F5-B58152948D9D}" srcOrd="1" destOrd="0" presId="urn:microsoft.com/office/officeart/2005/8/layout/hierarchy6"/>
    <dgm:cxn modelId="{62F4346F-9A9E-42A5-A35A-72133D008B54}" type="presParOf" srcId="{865FE985-141F-4F18-90F5-B58152948D9D}" destId="{9CEF47A5-8B27-411B-82E4-85E4C6F9AEC4}" srcOrd="0" destOrd="0" presId="urn:microsoft.com/office/officeart/2005/8/layout/hierarchy6"/>
    <dgm:cxn modelId="{E354AAF6-E722-4DCF-ACCF-6A974DED2B72}" type="presParOf" srcId="{865FE985-141F-4F18-90F5-B58152948D9D}" destId="{524CBE36-ADBD-42F0-946E-B7C50CC50209}" srcOrd="1" destOrd="0" presId="urn:microsoft.com/office/officeart/2005/8/layout/hierarchy6"/>
    <dgm:cxn modelId="{90A5D52D-1CD8-4A57-B904-618B772E38E5}" type="presParOf" srcId="{E9472ADE-290B-4E34-8DE1-B6957E7E7A23}" destId="{6664AA80-1FBC-4999-A458-61E79F9BA7F7}" srcOrd="2" destOrd="0" presId="urn:microsoft.com/office/officeart/2005/8/layout/hierarchy6"/>
    <dgm:cxn modelId="{AEF7AB1E-8753-4F20-94B8-35D8B3A97216}" type="presParOf" srcId="{E9472ADE-290B-4E34-8DE1-B6957E7E7A23}" destId="{48DF7A99-C752-48DF-ADCF-701D5353DB9F}" srcOrd="3" destOrd="0" presId="urn:microsoft.com/office/officeart/2005/8/layout/hierarchy6"/>
    <dgm:cxn modelId="{F36A9CDC-EE6F-42B1-AD19-67872CF3758C}" type="presParOf" srcId="{48DF7A99-C752-48DF-ADCF-701D5353DB9F}" destId="{E08FCF2D-FE4C-469D-A838-5B0DE0AE32A3}" srcOrd="0" destOrd="0" presId="urn:microsoft.com/office/officeart/2005/8/layout/hierarchy6"/>
    <dgm:cxn modelId="{CFAAB8D7-F953-4FF3-9169-1A62CFAA6C57}" type="presParOf" srcId="{48DF7A99-C752-48DF-ADCF-701D5353DB9F}" destId="{C788835A-623C-4D56-B280-5A2719CCB096}" srcOrd="1" destOrd="0" presId="urn:microsoft.com/office/officeart/2005/8/layout/hierarchy6"/>
    <dgm:cxn modelId="{3A217201-7917-408D-8544-7C64A5759B5B}" type="presParOf" srcId="{C788835A-623C-4D56-B280-5A2719CCB096}" destId="{F4600953-4654-4707-B0E3-72D94DDC761D}" srcOrd="0" destOrd="0" presId="urn:microsoft.com/office/officeart/2005/8/layout/hierarchy6"/>
    <dgm:cxn modelId="{6C2F73A5-1E2F-4483-9FE0-A67B0671EC07}" type="presParOf" srcId="{C788835A-623C-4D56-B280-5A2719CCB096}" destId="{2BA541A8-8319-4F47-B5C7-9695A7C5DD8F}" srcOrd="1" destOrd="0" presId="urn:microsoft.com/office/officeart/2005/8/layout/hierarchy6"/>
    <dgm:cxn modelId="{7F8514F6-9F15-4A23-9B4D-B18A2012C159}" type="presParOf" srcId="{2BA541A8-8319-4F47-B5C7-9695A7C5DD8F}" destId="{392892AC-53C0-4C8D-B477-2E502CAF3626}" srcOrd="0" destOrd="0" presId="urn:microsoft.com/office/officeart/2005/8/layout/hierarchy6"/>
    <dgm:cxn modelId="{2E32E451-2AC7-483E-BB25-07DAD03E2E9C}" type="presParOf" srcId="{2BA541A8-8319-4F47-B5C7-9695A7C5DD8F}" destId="{D4226798-01D2-488C-B290-091BAC94013B}" srcOrd="1" destOrd="0" presId="urn:microsoft.com/office/officeart/2005/8/layout/hierarchy6"/>
    <dgm:cxn modelId="{E2139C72-6828-4D09-8ED8-9AEF0007CFBD}" type="presParOf" srcId="{D4226798-01D2-488C-B290-091BAC94013B}" destId="{17CDE988-ACAA-46C3-B493-E7D36BEF32DE}" srcOrd="0" destOrd="0" presId="urn:microsoft.com/office/officeart/2005/8/layout/hierarchy6"/>
    <dgm:cxn modelId="{CD34C935-3E27-470F-8505-F5939E7D8842}" type="presParOf" srcId="{D4226798-01D2-488C-B290-091BAC94013B}" destId="{C144FC3D-64BD-4166-B9FB-143F5D86B359}" srcOrd="1" destOrd="0" presId="urn:microsoft.com/office/officeart/2005/8/layout/hierarchy6"/>
    <dgm:cxn modelId="{25669470-F366-464B-8845-C59162929434}" type="presParOf" srcId="{C144FC3D-64BD-4166-B9FB-143F5D86B359}" destId="{F307E65F-CACC-488C-868D-9A9A9199326F}" srcOrd="0" destOrd="0" presId="urn:microsoft.com/office/officeart/2005/8/layout/hierarchy6"/>
    <dgm:cxn modelId="{C2779586-0010-4A97-90EE-40D9E26E5E78}" type="presParOf" srcId="{C144FC3D-64BD-4166-B9FB-143F5D86B359}" destId="{4325056D-D3AC-4F39-8394-7463429BBE5B}" srcOrd="1" destOrd="0" presId="urn:microsoft.com/office/officeart/2005/8/layout/hierarchy6"/>
    <dgm:cxn modelId="{89B035BD-290F-4755-9F34-76C334BCF1B4}" type="presParOf" srcId="{C788835A-623C-4D56-B280-5A2719CCB096}" destId="{0A416D98-512F-4B18-94BF-6767093136A3}" srcOrd="2" destOrd="0" presId="urn:microsoft.com/office/officeart/2005/8/layout/hierarchy6"/>
    <dgm:cxn modelId="{5841EE43-40E6-48D6-B2FD-0A952C14BB56}" type="presParOf" srcId="{C788835A-623C-4D56-B280-5A2719CCB096}" destId="{FB3B213F-1CBA-4EB8-B8BE-EBA42755A201}" srcOrd="3" destOrd="0" presId="urn:microsoft.com/office/officeart/2005/8/layout/hierarchy6"/>
    <dgm:cxn modelId="{D901CA8A-E60D-40F8-9A37-A00C4D4565F5}" type="presParOf" srcId="{FB3B213F-1CBA-4EB8-B8BE-EBA42755A201}" destId="{38E1DE40-B313-4A1B-9915-3217726A8219}" srcOrd="0" destOrd="0" presId="urn:microsoft.com/office/officeart/2005/8/layout/hierarchy6"/>
    <dgm:cxn modelId="{4ED52FCD-3115-4E57-AE3A-4AE7E5A6ADE7}" type="presParOf" srcId="{FB3B213F-1CBA-4EB8-B8BE-EBA42755A201}" destId="{790EF7DB-C4A2-467F-9ECF-815927CEAF5A}" srcOrd="1" destOrd="0" presId="urn:microsoft.com/office/officeart/2005/8/layout/hierarchy6"/>
    <dgm:cxn modelId="{56102DBF-52F7-4316-B3F0-F8EBCECAE659}" type="presParOf" srcId="{790EF7DB-C4A2-467F-9ECF-815927CEAF5A}" destId="{B0259C53-C9C1-49E7-9AA0-D4E50010C526}" srcOrd="0" destOrd="0" presId="urn:microsoft.com/office/officeart/2005/8/layout/hierarchy6"/>
    <dgm:cxn modelId="{00597AC0-DC32-422E-85AD-2B07FF31E8D9}" type="presParOf" srcId="{790EF7DB-C4A2-467F-9ECF-815927CEAF5A}" destId="{95CF6CA8-C250-4356-8562-8DD38E492D45}" srcOrd="1" destOrd="0" presId="urn:microsoft.com/office/officeart/2005/8/layout/hierarchy6"/>
    <dgm:cxn modelId="{F9809FBB-BA5C-4669-86F8-4ACBD7B3A9AB}" type="presParOf" srcId="{95CF6CA8-C250-4356-8562-8DD38E492D45}" destId="{361AC590-C58D-477D-A13F-8836A1BB129A}" srcOrd="0" destOrd="0" presId="urn:microsoft.com/office/officeart/2005/8/layout/hierarchy6"/>
    <dgm:cxn modelId="{AF5DC29A-E334-4841-B6F2-DA6946B00571}" type="presParOf" srcId="{95CF6CA8-C250-4356-8562-8DD38E492D45}" destId="{D97F4E4E-39FB-4B09-B8A8-88163F686F2C}" srcOrd="1" destOrd="0" presId="urn:microsoft.com/office/officeart/2005/8/layout/hierarchy6"/>
    <dgm:cxn modelId="{7C830AD7-AF2F-40B3-8443-9B38F2645051}" type="presParOf" srcId="{F027BD7B-D2F3-4CFF-88D9-0D2C453D3043}" destId="{5A4B7A0F-5CFA-4FC1-A3F4-34775141D5AD}" srcOrd="1" destOrd="0" presId="urn:microsoft.com/office/officeart/2005/8/layout/hierarchy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69E57-0FC4-459C-9CA5-F0F9D80588F3}">
      <dsp:nvSpPr>
        <dsp:cNvPr id="0" name=""/>
        <dsp:cNvSpPr/>
      </dsp:nvSpPr>
      <dsp:spPr>
        <a:xfrm>
          <a:off x="472662" y="65445"/>
          <a:ext cx="6680481" cy="388535"/>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kern="1200"/>
            <a:t>To work on a lineside track feeder disconnector a point of isolation is required to be established on distribution equipment</a:t>
          </a:r>
          <a:endParaRPr lang="en-GB" sz="1000" kern="1200"/>
        </a:p>
      </dsp:txBody>
      <dsp:txXfrm>
        <a:off x="484042" y="76825"/>
        <a:ext cx="6657721" cy="365775"/>
      </dsp:txXfrm>
    </dsp:sp>
    <dsp:sp modelId="{D965967B-A34F-4233-9C27-2658A8DEDA49}">
      <dsp:nvSpPr>
        <dsp:cNvPr id="0" name=""/>
        <dsp:cNvSpPr/>
      </dsp:nvSpPr>
      <dsp:spPr>
        <a:xfrm>
          <a:off x="1478329" y="453981"/>
          <a:ext cx="2334573" cy="263614"/>
        </a:xfrm>
        <a:custGeom>
          <a:avLst/>
          <a:gdLst/>
          <a:ahLst/>
          <a:cxnLst/>
          <a:rect l="0" t="0" r="0" b="0"/>
          <a:pathLst>
            <a:path>
              <a:moveTo>
                <a:pt x="2334573" y="0"/>
              </a:moveTo>
              <a:lnTo>
                <a:pt x="2334573" y="131807"/>
              </a:lnTo>
              <a:lnTo>
                <a:pt x="0" y="131807"/>
              </a:lnTo>
              <a:lnTo>
                <a:pt x="0" y="263614"/>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A4B94B-A85C-4485-8DA7-F0BFCCEC6F14}">
      <dsp:nvSpPr>
        <dsp:cNvPr id="0" name=""/>
        <dsp:cNvSpPr/>
      </dsp:nvSpPr>
      <dsp:spPr>
        <a:xfrm>
          <a:off x="463112" y="717596"/>
          <a:ext cx="2030434" cy="659037"/>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kern="1200"/>
            <a:t>Distribution equipment comprises of circuit breaker </a:t>
          </a:r>
          <a:r>
            <a:rPr lang="en-GB" sz="1000" kern="1200"/>
            <a:t>only</a:t>
          </a:r>
        </a:p>
      </dsp:txBody>
      <dsp:txXfrm>
        <a:off x="482415" y="736899"/>
        <a:ext cx="1991828" cy="620431"/>
      </dsp:txXfrm>
    </dsp:sp>
    <dsp:sp modelId="{EE69E81C-E169-412F-8094-4E72B4948977}">
      <dsp:nvSpPr>
        <dsp:cNvPr id="0" name=""/>
        <dsp:cNvSpPr/>
      </dsp:nvSpPr>
      <dsp:spPr>
        <a:xfrm>
          <a:off x="1432609" y="1376633"/>
          <a:ext cx="91440" cy="1187690"/>
        </a:xfrm>
        <a:custGeom>
          <a:avLst/>
          <a:gdLst/>
          <a:ahLst/>
          <a:cxnLst/>
          <a:rect l="0" t="0" r="0" b="0"/>
          <a:pathLst>
            <a:path>
              <a:moveTo>
                <a:pt x="45720" y="0"/>
              </a:moveTo>
              <a:lnTo>
                <a:pt x="45720" y="118769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EF47A5-8B27-411B-82E4-85E4C6F9AEC4}">
      <dsp:nvSpPr>
        <dsp:cNvPr id="0" name=""/>
        <dsp:cNvSpPr/>
      </dsp:nvSpPr>
      <dsp:spPr>
        <a:xfrm>
          <a:off x="463112" y="2564323"/>
          <a:ext cx="2030434" cy="659037"/>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Process 1</a:t>
          </a:r>
        </a:p>
      </dsp:txBody>
      <dsp:txXfrm>
        <a:off x="482415" y="2583626"/>
        <a:ext cx="1991828" cy="620431"/>
      </dsp:txXfrm>
    </dsp:sp>
    <dsp:sp modelId="{6664AA80-1FBC-4999-A458-61E79F9BA7F7}">
      <dsp:nvSpPr>
        <dsp:cNvPr id="0" name=""/>
        <dsp:cNvSpPr/>
      </dsp:nvSpPr>
      <dsp:spPr>
        <a:xfrm>
          <a:off x="3812903" y="453981"/>
          <a:ext cx="1163500" cy="263614"/>
        </a:xfrm>
        <a:custGeom>
          <a:avLst/>
          <a:gdLst/>
          <a:ahLst/>
          <a:cxnLst/>
          <a:rect l="0" t="0" r="0" b="0"/>
          <a:pathLst>
            <a:path>
              <a:moveTo>
                <a:pt x="0" y="0"/>
              </a:moveTo>
              <a:lnTo>
                <a:pt x="0" y="131807"/>
              </a:lnTo>
              <a:lnTo>
                <a:pt x="1163500" y="131807"/>
              </a:lnTo>
              <a:lnTo>
                <a:pt x="1163500" y="263614"/>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08FCF2D-FE4C-469D-A838-5B0DE0AE32A3}">
      <dsp:nvSpPr>
        <dsp:cNvPr id="0" name=""/>
        <dsp:cNvSpPr/>
      </dsp:nvSpPr>
      <dsp:spPr>
        <a:xfrm>
          <a:off x="2790113" y="717596"/>
          <a:ext cx="4372579" cy="659037"/>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kern="1200"/>
            <a:t>Distribution equipment comprises of circuit breaker and integral disconnector</a:t>
          </a:r>
          <a:endParaRPr lang="en-GB" sz="1000" kern="1200"/>
        </a:p>
      </dsp:txBody>
      <dsp:txXfrm>
        <a:off x="2809416" y="736899"/>
        <a:ext cx="4333973" cy="620431"/>
      </dsp:txXfrm>
    </dsp:sp>
    <dsp:sp modelId="{F4600953-4654-4707-B0E3-72D94DDC761D}">
      <dsp:nvSpPr>
        <dsp:cNvPr id="0" name=""/>
        <dsp:cNvSpPr/>
      </dsp:nvSpPr>
      <dsp:spPr>
        <a:xfrm>
          <a:off x="3812903" y="1376633"/>
          <a:ext cx="1163500" cy="263614"/>
        </a:xfrm>
        <a:custGeom>
          <a:avLst/>
          <a:gdLst/>
          <a:ahLst/>
          <a:cxnLst/>
          <a:rect l="0" t="0" r="0" b="0"/>
          <a:pathLst>
            <a:path>
              <a:moveTo>
                <a:pt x="1163500" y="0"/>
              </a:moveTo>
              <a:lnTo>
                <a:pt x="1163500" y="131807"/>
              </a:lnTo>
              <a:lnTo>
                <a:pt x="0" y="131807"/>
              </a:lnTo>
              <a:lnTo>
                <a:pt x="0" y="26361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92892AC-53C0-4C8D-B477-2E502CAF3626}">
      <dsp:nvSpPr>
        <dsp:cNvPr id="0" name=""/>
        <dsp:cNvSpPr/>
      </dsp:nvSpPr>
      <dsp:spPr>
        <a:xfrm>
          <a:off x="2797685" y="1640248"/>
          <a:ext cx="2030434" cy="659037"/>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kern="1200"/>
            <a:t>Integral disconnector </a:t>
          </a:r>
          <a:r>
            <a:rPr lang="en-GB" sz="1000" kern="1200"/>
            <a:t>is not </a:t>
          </a:r>
          <a:r>
            <a:rPr lang="en-GB" sz="1000" b="0" kern="1200"/>
            <a:t>shown on OLE isolation diagrams</a:t>
          </a:r>
          <a:endParaRPr lang="en-GB" sz="1000" kern="1200"/>
        </a:p>
      </dsp:txBody>
      <dsp:txXfrm>
        <a:off x="2816988" y="1659551"/>
        <a:ext cx="1991828" cy="620431"/>
      </dsp:txXfrm>
    </dsp:sp>
    <dsp:sp modelId="{17CDE988-ACAA-46C3-B493-E7D36BEF32DE}">
      <dsp:nvSpPr>
        <dsp:cNvPr id="0" name=""/>
        <dsp:cNvSpPr/>
      </dsp:nvSpPr>
      <dsp:spPr>
        <a:xfrm>
          <a:off x="3767183" y="2299285"/>
          <a:ext cx="91440" cy="263614"/>
        </a:xfrm>
        <a:custGeom>
          <a:avLst/>
          <a:gdLst/>
          <a:ahLst/>
          <a:cxnLst/>
          <a:rect l="0" t="0" r="0" b="0"/>
          <a:pathLst>
            <a:path>
              <a:moveTo>
                <a:pt x="45720" y="0"/>
              </a:moveTo>
              <a:lnTo>
                <a:pt x="45720" y="26361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07E65F-CACC-488C-868D-9A9A9199326F}">
      <dsp:nvSpPr>
        <dsp:cNvPr id="0" name=""/>
        <dsp:cNvSpPr/>
      </dsp:nvSpPr>
      <dsp:spPr>
        <a:xfrm>
          <a:off x="2797685" y="2562900"/>
          <a:ext cx="2030434" cy="659037"/>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Process 2</a:t>
          </a:r>
        </a:p>
      </dsp:txBody>
      <dsp:txXfrm>
        <a:off x="2816988" y="2582203"/>
        <a:ext cx="1991828" cy="620431"/>
      </dsp:txXfrm>
    </dsp:sp>
    <dsp:sp modelId="{0A416D98-512F-4B18-94BF-6767093136A3}">
      <dsp:nvSpPr>
        <dsp:cNvPr id="0" name=""/>
        <dsp:cNvSpPr/>
      </dsp:nvSpPr>
      <dsp:spPr>
        <a:xfrm>
          <a:off x="4976403" y="1376633"/>
          <a:ext cx="1163500" cy="263614"/>
        </a:xfrm>
        <a:custGeom>
          <a:avLst/>
          <a:gdLst/>
          <a:ahLst/>
          <a:cxnLst/>
          <a:rect l="0" t="0" r="0" b="0"/>
          <a:pathLst>
            <a:path>
              <a:moveTo>
                <a:pt x="0" y="0"/>
              </a:moveTo>
              <a:lnTo>
                <a:pt x="0" y="131807"/>
              </a:lnTo>
              <a:lnTo>
                <a:pt x="1163500" y="131807"/>
              </a:lnTo>
              <a:lnTo>
                <a:pt x="1163500" y="26361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E1DE40-B313-4A1B-9915-3217726A8219}">
      <dsp:nvSpPr>
        <dsp:cNvPr id="0" name=""/>
        <dsp:cNvSpPr/>
      </dsp:nvSpPr>
      <dsp:spPr>
        <a:xfrm>
          <a:off x="5124686" y="1640248"/>
          <a:ext cx="2030434" cy="659037"/>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kern="1200"/>
            <a:t>Integral disconnector </a:t>
          </a:r>
          <a:r>
            <a:rPr lang="en-GB" sz="1000" kern="1200"/>
            <a:t>is</a:t>
          </a:r>
          <a:r>
            <a:rPr lang="en-GB" sz="1000" b="0" kern="1200"/>
            <a:t> shown on OLE isolation diagrams</a:t>
          </a:r>
          <a:endParaRPr lang="en-GB" sz="1000" kern="1200"/>
        </a:p>
      </dsp:txBody>
      <dsp:txXfrm>
        <a:off x="5143989" y="1659551"/>
        <a:ext cx="1991828" cy="620431"/>
      </dsp:txXfrm>
    </dsp:sp>
    <dsp:sp modelId="{B0259C53-C9C1-49E7-9AA0-D4E50010C526}">
      <dsp:nvSpPr>
        <dsp:cNvPr id="0" name=""/>
        <dsp:cNvSpPr/>
      </dsp:nvSpPr>
      <dsp:spPr>
        <a:xfrm>
          <a:off x="6094183" y="2299285"/>
          <a:ext cx="91440" cy="263614"/>
        </a:xfrm>
        <a:custGeom>
          <a:avLst/>
          <a:gdLst/>
          <a:ahLst/>
          <a:cxnLst/>
          <a:rect l="0" t="0" r="0" b="0"/>
          <a:pathLst>
            <a:path>
              <a:moveTo>
                <a:pt x="45720" y="0"/>
              </a:moveTo>
              <a:lnTo>
                <a:pt x="45720" y="26361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1AC590-C58D-477D-A13F-8836A1BB129A}">
      <dsp:nvSpPr>
        <dsp:cNvPr id="0" name=""/>
        <dsp:cNvSpPr/>
      </dsp:nvSpPr>
      <dsp:spPr>
        <a:xfrm>
          <a:off x="5124686" y="2562900"/>
          <a:ext cx="2030434" cy="659037"/>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Process 3</a:t>
          </a:r>
        </a:p>
      </dsp:txBody>
      <dsp:txXfrm>
        <a:off x="5143989" y="2582203"/>
        <a:ext cx="1991828" cy="62043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0747234-F741-423B-B336-1B8A9B2BAFB1}" type="datetimeFigureOut">
              <a:rPr lang="en-GB" smtClean="0"/>
              <a:t>17/07/2024</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03AEB3-B81B-4ED9-B214-8605DB9A6A2D}" type="slidenum">
              <a:rPr lang="en-GB" smtClean="0"/>
              <a:t>‹#›</a:t>
            </a:fld>
            <a:endParaRPr lang="en-GB"/>
          </a:p>
        </p:txBody>
      </p:sp>
    </p:spTree>
    <p:extLst>
      <p:ext uri="{BB962C8B-B14F-4D97-AF65-F5344CB8AC3E}">
        <p14:creationId xmlns:p14="http://schemas.microsoft.com/office/powerpoint/2010/main" val="35978830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5424F-E449-4824-921F-55F0BB15E53D}" type="datetimeFigureOut">
              <a:rPr lang="en-GB" smtClean="0"/>
              <a:t>17/07/2024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605F73-A141-4BC2-903A-E12D05ECF9E0}" type="slidenum">
              <a:rPr lang="en-GB" smtClean="0"/>
              <a:t>‹#›</a:t>
            </a:fld>
            <a:endParaRPr lang="en-GB"/>
          </a:p>
        </p:txBody>
      </p:sp>
    </p:spTree>
    <p:extLst>
      <p:ext uri="{BB962C8B-B14F-4D97-AF65-F5344CB8AC3E}">
        <p14:creationId xmlns:p14="http://schemas.microsoft.com/office/powerpoint/2010/main" val="3752073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605F73-A141-4BC2-903A-E12D05ECF9E0}" type="slidenum">
              <a:rPr lang="en-GB" smtClean="0"/>
              <a:t>10</a:t>
            </a:fld>
            <a:endParaRPr lang="en-GB"/>
          </a:p>
        </p:txBody>
      </p:sp>
    </p:spTree>
    <p:extLst>
      <p:ext uri="{BB962C8B-B14F-4D97-AF65-F5344CB8AC3E}">
        <p14:creationId xmlns:p14="http://schemas.microsoft.com/office/powerpoint/2010/main" val="542531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Rail Centre - With Title">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36ABCB46-E365-E9CB-5313-546C4234284F}"/>
              </a:ext>
            </a:extLst>
          </p:cNvPr>
          <p:cNvGrpSpPr/>
          <p:nvPr userDrawn="1"/>
        </p:nvGrpSpPr>
        <p:grpSpPr>
          <a:xfrm>
            <a:off x="-23753" y="3158026"/>
            <a:ext cx="12239506" cy="1134000"/>
            <a:chOff x="-23753" y="3158026"/>
            <a:chExt cx="12239506" cy="1134000"/>
          </a:xfrm>
          <a:solidFill>
            <a:schemeClr val="accent1"/>
          </a:solidFill>
        </p:grpSpPr>
        <p:grpSp>
          <p:nvGrpSpPr>
            <p:cNvPr id="59" name="Group 58">
              <a:extLst>
                <a:ext uri="{FF2B5EF4-FFF2-40B4-BE49-F238E27FC236}">
                  <a16:creationId xmlns:a16="http://schemas.microsoft.com/office/drawing/2014/main" id="{77FECAA2-4814-9A5F-D07F-A94DF3314194}"/>
                </a:ext>
              </a:extLst>
            </p:cNvPr>
            <p:cNvGrpSpPr/>
            <p:nvPr userDrawn="1"/>
          </p:nvGrpSpPr>
          <p:grpSpPr>
            <a:xfrm>
              <a:off x="105238" y="3158026"/>
              <a:ext cx="11981525" cy="1134000"/>
              <a:chOff x="96855" y="3158026"/>
              <a:chExt cx="11981525" cy="1134000"/>
            </a:xfrm>
            <a:grpFill/>
          </p:grpSpPr>
          <p:sp>
            <p:nvSpPr>
              <p:cNvPr id="28" name="Freeform 27">
                <a:extLst>
                  <a:ext uri="{FF2B5EF4-FFF2-40B4-BE49-F238E27FC236}">
                    <a16:creationId xmlns:a16="http://schemas.microsoft.com/office/drawing/2014/main" id="{E67E7E0E-B62C-B7E2-472E-87A76FD31E65}"/>
                  </a:ext>
                </a:extLst>
              </p:cNvPr>
              <p:cNvSpPr/>
              <p:nvPr/>
            </p:nvSpPr>
            <p:spPr>
              <a:xfrm rot="5400000">
                <a:off x="10948409"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9" name="Freeform 28">
                <a:extLst>
                  <a:ext uri="{FF2B5EF4-FFF2-40B4-BE49-F238E27FC236}">
                    <a16:creationId xmlns:a16="http://schemas.microsoft.com/office/drawing/2014/main" id="{43C54935-395D-E1DA-934D-2CE63E1D18FB}"/>
                  </a:ext>
                </a:extLst>
              </p:cNvPr>
              <p:cNvSpPr/>
              <p:nvPr/>
            </p:nvSpPr>
            <p:spPr>
              <a:xfrm rot="5400000">
                <a:off x="11400726"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0" name="Freeform 29">
                <a:extLst>
                  <a:ext uri="{FF2B5EF4-FFF2-40B4-BE49-F238E27FC236}">
                    <a16:creationId xmlns:a16="http://schemas.microsoft.com/office/drawing/2014/main" id="{682C3734-2A1F-E79F-FA81-388A4034DD8A}"/>
                  </a:ext>
                </a:extLst>
              </p:cNvPr>
              <p:cNvSpPr/>
              <p:nvPr/>
            </p:nvSpPr>
            <p:spPr>
              <a:xfrm rot="5400000">
                <a:off x="10043777"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1" name="Freeform 30">
                <a:extLst>
                  <a:ext uri="{FF2B5EF4-FFF2-40B4-BE49-F238E27FC236}">
                    <a16:creationId xmlns:a16="http://schemas.microsoft.com/office/drawing/2014/main" id="{0D8BD49E-C085-4A92-DD47-C9FD0295BD5A}"/>
                  </a:ext>
                </a:extLst>
              </p:cNvPr>
              <p:cNvSpPr/>
              <p:nvPr/>
            </p:nvSpPr>
            <p:spPr>
              <a:xfrm rot="5400000">
                <a:off x="10496093"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2" name="Freeform 31">
                <a:extLst>
                  <a:ext uri="{FF2B5EF4-FFF2-40B4-BE49-F238E27FC236}">
                    <a16:creationId xmlns:a16="http://schemas.microsoft.com/office/drawing/2014/main" id="{56F0484D-24FC-8C41-F817-572BB4B7359F}"/>
                  </a:ext>
                </a:extLst>
              </p:cNvPr>
              <p:cNvSpPr/>
              <p:nvPr/>
            </p:nvSpPr>
            <p:spPr>
              <a:xfrm rot="5400000">
                <a:off x="9139145"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3" name="Freeform 32">
                <a:extLst>
                  <a:ext uri="{FF2B5EF4-FFF2-40B4-BE49-F238E27FC236}">
                    <a16:creationId xmlns:a16="http://schemas.microsoft.com/office/drawing/2014/main" id="{8C568C5D-958F-5A18-8689-37038BC74E5E}"/>
                  </a:ext>
                </a:extLst>
              </p:cNvPr>
              <p:cNvSpPr/>
              <p:nvPr/>
            </p:nvSpPr>
            <p:spPr>
              <a:xfrm rot="5400000">
                <a:off x="9591461"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4" name="Freeform 33">
                <a:extLst>
                  <a:ext uri="{FF2B5EF4-FFF2-40B4-BE49-F238E27FC236}">
                    <a16:creationId xmlns:a16="http://schemas.microsoft.com/office/drawing/2014/main" id="{B0A38022-804E-56FE-9E75-7C0FFE37D2DF}"/>
                  </a:ext>
                </a:extLst>
              </p:cNvPr>
              <p:cNvSpPr/>
              <p:nvPr/>
            </p:nvSpPr>
            <p:spPr>
              <a:xfrm rot="5400000">
                <a:off x="8234513"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6" name="Freeform 35">
                <a:extLst>
                  <a:ext uri="{FF2B5EF4-FFF2-40B4-BE49-F238E27FC236}">
                    <a16:creationId xmlns:a16="http://schemas.microsoft.com/office/drawing/2014/main" id="{F4F578F0-66C0-EF0F-074F-62DB2D588C30}"/>
                  </a:ext>
                </a:extLst>
              </p:cNvPr>
              <p:cNvSpPr/>
              <p:nvPr/>
            </p:nvSpPr>
            <p:spPr>
              <a:xfrm rot="5400000">
                <a:off x="8686829"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7" name="Freeform 36">
                <a:extLst>
                  <a:ext uri="{FF2B5EF4-FFF2-40B4-BE49-F238E27FC236}">
                    <a16:creationId xmlns:a16="http://schemas.microsoft.com/office/drawing/2014/main" id="{07EBFF49-DAA5-A1FA-E99D-40B425BC10EF}"/>
                  </a:ext>
                </a:extLst>
              </p:cNvPr>
              <p:cNvSpPr/>
              <p:nvPr/>
            </p:nvSpPr>
            <p:spPr>
              <a:xfrm rot="5400000">
                <a:off x="7329881"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8" name="Freeform 37">
                <a:extLst>
                  <a:ext uri="{FF2B5EF4-FFF2-40B4-BE49-F238E27FC236}">
                    <a16:creationId xmlns:a16="http://schemas.microsoft.com/office/drawing/2014/main" id="{C27739A0-21AA-F248-7FF8-78B9657E6156}"/>
                  </a:ext>
                </a:extLst>
              </p:cNvPr>
              <p:cNvSpPr/>
              <p:nvPr/>
            </p:nvSpPr>
            <p:spPr>
              <a:xfrm rot="5400000">
                <a:off x="7782197"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B9EBAF98-F735-C014-88DF-849375F3A33D}"/>
                  </a:ext>
                </a:extLst>
              </p:cNvPr>
              <p:cNvSpPr/>
              <p:nvPr/>
            </p:nvSpPr>
            <p:spPr>
              <a:xfrm rot="5400000">
                <a:off x="6425249"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0" name="Freeform 39">
                <a:extLst>
                  <a:ext uri="{FF2B5EF4-FFF2-40B4-BE49-F238E27FC236}">
                    <a16:creationId xmlns:a16="http://schemas.microsoft.com/office/drawing/2014/main" id="{983CDC5E-696B-6D2E-F14A-8534031B4B4F}"/>
                  </a:ext>
                </a:extLst>
              </p:cNvPr>
              <p:cNvSpPr/>
              <p:nvPr/>
            </p:nvSpPr>
            <p:spPr>
              <a:xfrm rot="5400000">
                <a:off x="6877565"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1" name="Freeform 40">
                <a:extLst>
                  <a:ext uri="{FF2B5EF4-FFF2-40B4-BE49-F238E27FC236}">
                    <a16:creationId xmlns:a16="http://schemas.microsoft.com/office/drawing/2014/main" id="{B71D5868-C13A-5C2E-9F5A-812EF5FC600B}"/>
                  </a:ext>
                </a:extLst>
              </p:cNvPr>
              <p:cNvSpPr/>
              <p:nvPr/>
            </p:nvSpPr>
            <p:spPr>
              <a:xfrm rot="5400000">
                <a:off x="5520617"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2" name="Freeform 41">
                <a:extLst>
                  <a:ext uri="{FF2B5EF4-FFF2-40B4-BE49-F238E27FC236}">
                    <a16:creationId xmlns:a16="http://schemas.microsoft.com/office/drawing/2014/main" id="{1FA4515D-935F-A5AA-03A5-B4FF64E7C11A}"/>
                  </a:ext>
                </a:extLst>
              </p:cNvPr>
              <p:cNvSpPr/>
              <p:nvPr/>
            </p:nvSpPr>
            <p:spPr>
              <a:xfrm rot="5400000">
                <a:off x="5972933"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3" name="Freeform 42">
                <a:extLst>
                  <a:ext uri="{FF2B5EF4-FFF2-40B4-BE49-F238E27FC236}">
                    <a16:creationId xmlns:a16="http://schemas.microsoft.com/office/drawing/2014/main" id="{9DA2473B-D67D-4F2D-7F97-47F665C84B34}"/>
                  </a:ext>
                </a:extLst>
              </p:cNvPr>
              <p:cNvSpPr/>
              <p:nvPr/>
            </p:nvSpPr>
            <p:spPr>
              <a:xfrm rot="5400000">
                <a:off x="4615985"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4" name="Freeform 43">
                <a:extLst>
                  <a:ext uri="{FF2B5EF4-FFF2-40B4-BE49-F238E27FC236}">
                    <a16:creationId xmlns:a16="http://schemas.microsoft.com/office/drawing/2014/main" id="{16004E86-149F-2048-3B3B-FA270A71ACD9}"/>
                  </a:ext>
                </a:extLst>
              </p:cNvPr>
              <p:cNvSpPr/>
              <p:nvPr/>
            </p:nvSpPr>
            <p:spPr>
              <a:xfrm rot="5400000">
                <a:off x="5068301"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dirty="0"/>
              </a:p>
            </p:txBody>
          </p:sp>
          <p:sp>
            <p:nvSpPr>
              <p:cNvPr id="45" name="Freeform 44">
                <a:extLst>
                  <a:ext uri="{FF2B5EF4-FFF2-40B4-BE49-F238E27FC236}">
                    <a16:creationId xmlns:a16="http://schemas.microsoft.com/office/drawing/2014/main" id="{6820D8F4-60D5-FF3D-8B5E-40DDFCECEEAD}"/>
                  </a:ext>
                </a:extLst>
              </p:cNvPr>
              <p:cNvSpPr/>
              <p:nvPr/>
            </p:nvSpPr>
            <p:spPr>
              <a:xfrm rot="5400000">
                <a:off x="3711353"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6" name="Freeform 45">
                <a:extLst>
                  <a:ext uri="{FF2B5EF4-FFF2-40B4-BE49-F238E27FC236}">
                    <a16:creationId xmlns:a16="http://schemas.microsoft.com/office/drawing/2014/main" id="{6D5B7EE9-2218-4618-5E62-557539AEE53A}"/>
                  </a:ext>
                </a:extLst>
              </p:cNvPr>
              <p:cNvSpPr/>
              <p:nvPr/>
            </p:nvSpPr>
            <p:spPr>
              <a:xfrm rot="5400000">
                <a:off x="4163669"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7" name="Freeform 46">
                <a:extLst>
                  <a:ext uri="{FF2B5EF4-FFF2-40B4-BE49-F238E27FC236}">
                    <a16:creationId xmlns:a16="http://schemas.microsoft.com/office/drawing/2014/main" id="{39B66B15-C884-557B-8D82-1A12A757BBE3}"/>
                  </a:ext>
                </a:extLst>
              </p:cNvPr>
              <p:cNvSpPr/>
              <p:nvPr/>
            </p:nvSpPr>
            <p:spPr>
              <a:xfrm rot="5400000">
                <a:off x="2806721"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8" name="Freeform 47">
                <a:extLst>
                  <a:ext uri="{FF2B5EF4-FFF2-40B4-BE49-F238E27FC236}">
                    <a16:creationId xmlns:a16="http://schemas.microsoft.com/office/drawing/2014/main" id="{1C1F3567-22CC-678B-F0AE-FAB2462A03DB}"/>
                  </a:ext>
                </a:extLst>
              </p:cNvPr>
              <p:cNvSpPr/>
              <p:nvPr/>
            </p:nvSpPr>
            <p:spPr>
              <a:xfrm rot="5400000">
                <a:off x="3259037"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49" name="Freeform 48">
                <a:extLst>
                  <a:ext uri="{FF2B5EF4-FFF2-40B4-BE49-F238E27FC236}">
                    <a16:creationId xmlns:a16="http://schemas.microsoft.com/office/drawing/2014/main" id="{2E0ECB51-BFA0-BCEC-E458-054D0923AF9F}"/>
                  </a:ext>
                </a:extLst>
              </p:cNvPr>
              <p:cNvSpPr/>
              <p:nvPr/>
            </p:nvSpPr>
            <p:spPr>
              <a:xfrm rot="5400000">
                <a:off x="1902089"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0" name="Freeform 49">
                <a:extLst>
                  <a:ext uri="{FF2B5EF4-FFF2-40B4-BE49-F238E27FC236}">
                    <a16:creationId xmlns:a16="http://schemas.microsoft.com/office/drawing/2014/main" id="{0AFB1FBE-F4B2-789B-2A9F-54B9018BC898}"/>
                  </a:ext>
                </a:extLst>
              </p:cNvPr>
              <p:cNvSpPr/>
              <p:nvPr/>
            </p:nvSpPr>
            <p:spPr>
              <a:xfrm rot="5400000">
                <a:off x="2354405"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1" name="Freeform 50">
                <a:extLst>
                  <a:ext uri="{FF2B5EF4-FFF2-40B4-BE49-F238E27FC236}">
                    <a16:creationId xmlns:a16="http://schemas.microsoft.com/office/drawing/2014/main" id="{10220079-1A1D-79B8-E9C6-F241D6A990C3}"/>
                  </a:ext>
                </a:extLst>
              </p:cNvPr>
              <p:cNvSpPr/>
              <p:nvPr/>
            </p:nvSpPr>
            <p:spPr>
              <a:xfrm rot="5400000">
                <a:off x="997457"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389B50B1-42D2-3F80-489A-6F41997CF431}"/>
                  </a:ext>
                </a:extLst>
              </p:cNvPr>
              <p:cNvSpPr/>
              <p:nvPr/>
            </p:nvSpPr>
            <p:spPr>
              <a:xfrm rot="5400000">
                <a:off x="1449773"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3" name="Freeform 52">
                <a:extLst>
                  <a:ext uri="{FF2B5EF4-FFF2-40B4-BE49-F238E27FC236}">
                    <a16:creationId xmlns:a16="http://schemas.microsoft.com/office/drawing/2014/main" id="{98243F10-29BF-E688-22D3-42874CA509B3}"/>
                  </a:ext>
                </a:extLst>
              </p:cNvPr>
              <p:cNvSpPr/>
              <p:nvPr/>
            </p:nvSpPr>
            <p:spPr>
              <a:xfrm rot="5400000">
                <a:off x="92825" y="3614372"/>
                <a:ext cx="1134000" cy="221308"/>
              </a:xfrm>
              <a:custGeom>
                <a:avLst/>
                <a:gdLst>
                  <a:gd name="connsiteX0" fmla="*/ 0 w 287999"/>
                  <a:gd name="connsiteY0" fmla="*/ 0 h 56205"/>
                  <a:gd name="connsiteX1" fmla="*/ 288000 w 287999"/>
                  <a:gd name="connsiteY1" fmla="*/ 0 h 56205"/>
                  <a:gd name="connsiteX2" fmla="*/ 288000 w 287999"/>
                  <a:gd name="connsiteY2" fmla="*/ 56205 h 56205"/>
                  <a:gd name="connsiteX3" fmla="*/ 0 w 287999"/>
                  <a:gd name="connsiteY3" fmla="*/ 56205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5"/>
                    </a:lnTo>
                    <a:lnTo>
                      <a:pt x="0" y="56205"/>
                    </a:lnTo>
                    <a:close/>
                  </a:path>
                </a:pathLst>
              </a:custGeom>
              <a:grpFill/>
              <a:ln w="0" cap="flat">
                <a:noFill/>
                <a:prstDash val="solid"/>
                <a:miter/>
              </a:ln>
            </p:spPr>
            <p:txBody>
              <a:bodyPr rtlCol="0" anchor="ctr"/>
              <a:lstStyle/>
              <a:p>
                <a:endParaRPr lang="en-US"/>
              </a:p>
            </p:txBody>
          </p:sp>
          <p:sp>
            <p:nvSpPr>
              <p:cNvPr id="54" name="Freeform 53">
                <a:extLst>
                  <a:ext uri="{FF2B5EF4-FFF2-40B4-BE49-F238E27FC236}">
                    <a16:creationId xmlns:a16="http://schemas.microsoft.com/office/drawing/2014/main" id="{5259820E-0F43-67AA-4D08-10F5E1A3B85F}"/>
                  </a:ext>
                </a:extLst>
              </p:cNvPr>
              <p:cNvSpPr/>
              <p:nvPr/>
            </p:nvSpPr>
            <p:spPr>
              <a:xfrm rot="5400000">
                <a:off x="-359491"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5" name="Freeform 54">
                <a:extLst>
                  <a:ext uri="{FF2B5EF4-FFF2-40B4-BE49-F238E27FC236}">
                    <a16:creationId xmlns:a16="http://schemas.microsoft.com/office/drawing/2014/main" id="{CB90378A-8EE5-1D80-5600-7757C43BCF4C}"/>
                  </a:ext>
                </a:extLst>
              </p:cNvPr>
              <p:cNvSpPr/>
              <p:nvPr/>
            </p:nvSpPr>
            <p:spPr>
              <a:xfrm rot="5400000">
                <a:off x="545141" y="3614372"/>
                <a:ext cx="1134000" cy="221308"/>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grpSp>
        <p:grpSp>
          <p:nvGrpSpPr>
            <p:cNvPr id="58" name="Group 57">
              <a:extLst>
                <a:ext uri="{FF2B5EF4-FFF2-40B4-BE49-F238E27FC236}">
                  <a16:creationId xmlns:a16="http://schemas.microsoft.com/office/drawing/2014/main" id="{EB947F58-4B12-C62E-9856-C5B6C707813E}"/>
                </a:ext>
              </a:extLst>
            </p:cNvPr>
            <p:cNvGrpSpPr/>
            <p:nvPr userDrawn="1"/>
          </p:nvGrpSpPr>
          <p:grpSpPr>
            <a:xfrm>
              <a:off x="-23753" y="3277073"/>
              <a:ext cx="12239506" cy="903269"/>
              <a:chOff x="-47506" y="3277073"/>
              <a:chExt cx="20959358" cy="903269"/>
            </a:xfrm>
            <a:grpFill/>
          </p:grpSpPr>
          <p:sp>
            <p:nvSpPr>
              <p:cNvPr id="56" name="Freeform 55">
                <a:extLst>
                  <a:ext uri="{FF2B5EF4-FFF2-40B4-BE49-F238E27FC236}">
                    <a16:creationId xmlns:a16="http://schemas.microsoft.com/office/drawing/2014/main" id="{95469FDF-F676-1BF3-7F43-E419FA1723CC}"/>
                  </a:ext>
                </a:extLst>
              </p:cNvPr>
              <p:cNvSpPr/>
              <p:nvPr/>
            </p:nvSpPr>
            <p:spPr>
              <a:xfrm rot="5400000">
                <a:off x="10376217" y="-7146650"/>
                <a:ext cx="111912" cy="20959358"/>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5D1524A5-3E46-D0C2-F93D-9ECF442780A4}"/>
                  </a:ext>
                </a:extLst>
              </p:cNvPr>
              <p:cNvSpPr/>
              <p:nvPr/>
            </p:nvSpPr>
            <p:spPr>
              <a:xfrm rot="5400000">
                <a:off x="10376217" y="-6355293"/>
                <a:ext cx="111912" cy="20959358"/>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grpSp>
      </p:grpSp>
      <p:sp>
        <p:nvSpPr>
          <p:cNvPr id="10" name="Text Placeholder 19">
            <a:extLst>
              <a:ext uri="{FF2B5EF4-FFF2-40B4-BE49-F238E27FC236}">
                <a16:creationId xmlns:a16="http://schemas.microsoft.com/office/drawing/2014/main" id="{73914A46-E48C-4791-BB70-79C401EB7A80}"/>
              </a:ext>
            </a:extLst>
          </p:cNvPr>
          <p:cNvSpPr>
            <a:spLocks noGrp="1"/>
          </p:cNvSpPr>
          <p:nvPr>
            <p:ph type="body" sz="quarter" idx="10" hasCustomPrompt="1"/>
          </p:nvPr>
        </p:nvSpPr>
        <p:spPr>
          <a:xfrm>
            <a:off x="3614171" y="1501151"/>
            <a:ext cx="4963658" cy="4320073"/>
          </a:xfrm>
          <a:prstGeom prst="rect">
            <a:avLst/>
          </a:prstGeom>
          <a:solidFill>
            <a:schemeClr val="bg1"/>
          </a:solidFill>
        </p:spPr>
        <p:txBody>
          <a:bodyPr anchor="ctr">
            <a:normAutofit/>
          </a:bodyPr>
          <a:lstStyle>
            <a:lvl1pPr marL="0" indent="0" algn="ctr">
              <a:buNone/>
              <a:defRPr sz="6600" baseline="0">
                <a:solidFill>
                  <a:srgbClr val="005172"/>
                </a:solidFill>
                <a:latin typeface="Arial" panose="020B0604020202020204" pitchFamily="34" charset="0"/>
                <a:cs typeface="Arial" panose="020B0604020202020204" pitchFamily="34" charset="0"/>
              </a:defRPr>
            </a:lvl1pPr>
          </a:lstStyle>
          <a:p>
            <a:pPr lvl="0"/>
            <a:r>
              <a:rPr lang="en-GB"/>
              <a:t>This is an example of a headline.</a:t>
            </a:r>
          </a:p>
        </p:txBody>
      </p:sp>
      <p:sp>
        <p:nvSpPr>
          <p:cNvPr id="8"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a:p>
        </p:txBody>
      </p:sp>
    </p:spTree>
    <p:extLst>
      <p:ext uri="{BB962C8B-B14F-4D97-AF65-F5344CB8AC3E}">
        <p14:creationId xmlns:p14="http://schemas.microsoft.com/office/powerpoint/2010/main" val="2456694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Rail Left">
    <p:spTree>
      <p:nvGrpSpPr>
        <p:cNvPr id="1" name=""/>
        <p:cNvGrpSpPr/>
        <p:nvPr/>
      </p:nvGrpSpPr>
      <p:grpSpPr>
        <a:xfrm>
          <a:off x="0" y="0"/>
          <a:ext cx="0" cy="0"/>
          <a:chOff x="0" y="0"/>
          <a:chExt cx="0" cy="0"/>
        </a:xfrm>
      </p:grpSpPr>
      <p:sp>
        <p:nvSpPr>
          <p:cNvPr id="17"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a:p>
        </p:txBody>
      </p:sp>
      <p:grpSp>
        <p:nvGrpSpPr>
          <p:cNvPr id="59" name="Group 58">
            <a:extLst>
              <a:ext uri="{FF2B5EF4-FFF2-40B4-BE49-F238E27FC236}">
                <a16:creationId xmlns:a16="http://schemas.microsoft.com/office/drawing/2014/main" id="{56146555-9558-75BF-36C4-6721847B2C4D}"/>
              </a:ext>
            </a:extLst>
          </p:cNvPr>
          <p:cNvGrpSpPr>
            <a:grpSpLocks noChangeAspect="1"/>
          </p:cNvGrpSpPr>
          <p:nvPr userDrawn="1"/>
        </p:nvGrpSpPr>
        <p:grpSpPr>
          <a:xfrm>
            <a:off x="360497" y="-9000"/>
            <a:ext cx="372024" cy="6876000"/>
            <a:chOff x="5950145" y="768738"/>
            <a:chExt cx="287999" cy="5322994"/>
          </a:xfrm>
          <a:solidFill>
            <a:schemeClr val="accent1"/>
          </a:solidFill>
        </p:grpSpPr>
        <p:sp>
          <p:nvSpPr>
            <p:cNvPr id="60" name="Freeform 59">
              <a:extLst>
                <a:ext uri="{FF2B5EF4-FFF2-40B4-BE49-F238E27FC236}">
                  <a16:creationId xmlns:a16="http://schemas.microsoft.com/office/drawing/2014/main" id="{7728E993-26C2-A90E-1DD0-CBDAC2269839}"/>
                </a:ext>
              </a:extLst>
            </p:cNvPr>
            <p:cNvSpPr/>
            <p:nvPr/>
          </p:nvSpPr>
          <p:spPr>
            <a:xfrm>
              <a:off x="5950145" y="92343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1" name="Freeform 60">
              <a:extLst>
                <a:ext uri="{FF2B5EF4-FFF2-40B4-BE49-F238E27FC236}">
                  <a16:creationId xmlns:a16="http://schemas.microsoft.com/office/drawing/2014/main" id="{0646B9E7-C122-1337-9B0C-169D31AD7397}"/>
                </a:ext>
              </a:extLst>
            </p:cNvPr>
            <p:cNvSpPr/>
            <p:nvPr/>
          </p:nvSpPr>
          <p:spPr>
            <a:xfrm>
              <a:off x="5950145" y="80540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2" name="Freeform 61">
              <a:extLst>
                <a:ext uri="{FF2B5EF4-FFF2-40B4-BE49-F238E27FC236}">
                  <a16:creationId xmlns:a16="http://schemas.microsoft.com/office/drawing/2014/main" id="{22874842-745B-28B0-CFC3-C78828780F19}"/>
                </a:ext>
              </a:extLst>
            </p:cNvPr>
            <p:cNvSpPr/>
            <p:nvPr/>
          </p:nvSpPr>
          <p:spPr>
            <a:xfrm>
              <a:off x="5950145" y="115950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3" name="Freeform 62">
              <a:extLst>
                <a:ext uri="{FF2B5EF4-FFF2-40B4-BE49-F238E27FC236}">
                  <a16:creationId xmlns:a16="http://schemas.microsoft.com/office/drawing/2014/main" id="{BA69C20A-BD16-67F3-BCCB-F962FA48FDD5}"/>
                </a:ext>
              </a:extLst>
            </p:cNvPr>
            <p:cNvSpPr/>
            <p:nvPr/>
          </p:nvSpPr>
          <p:spPr>
            <a:xfrm>
              <a:off x="5950145" y="104146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4" name="Freeform 63">
              <a:extLst>
                <a:ext uri="{FF2B5EF4-FFF2-40B4-BE49-F238E27FC236}">
                  <a16:creationId xmlns:a16="http://schemas.microsoft.com/office/drawing/2014/main" id="{28B700D9-6568-781D-6F8E-1DB20FB7819D}"/>
                </a:ext>
              </a:extLst>
            </p:cNvPr>
            <p:cNvSpPr/>
            <p:nvPr/>
          </p:nvSpPr>
          <p:spPr>
            <a:xfrm>
              <a:off x="5950145" y="139556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5" name="Freeform 64">
              <a:extLst>
                <a:ext uri="{FF2B5EF4-FFF2-40B4-BE49-F238E27FC236}">
                  <a16:creationId xmlns:a16="http://schemas.microsoft.com/office/drawing/2014/main" id="{48D4598C-BBD5-4206-251D-59204453388A}"/>
                </a:ext>
              </a:extLst>
            </p:cNvPr>
            <p:cNvSpPr/>
            <p:nvPr/>
          </p:nvSpPr>
          <p:spPr>
            <a:xfrm>
              <a:off x="5950145" y="127753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6" name="Freeform 65">
              <a:extLst>
                <a:ext uri="{FF2B5EF4-FFF2-40B4-BE49-F238E27FC236}">
                  <a16:creationId xmlns:a16="http://schemas.microsoft.com/office/drawing/2014/main" id="{92303514-6951-CA28-E569-CD8FBA4618AC}"/>
                </a:ext>
              </a:extLst>
            </p:cNvPr>
            <p:cNvSpPr/>
            <p:nvPr/>
          </p:nvSpPr>
          <p:spPr>
            <a:xfrm>
              <a:off x="5950145" y="163163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7" name="Freeform 66">
              <a:extLst>
                <a:ext uri="{FF2B5EF4-FFF2-40B4-BE49-F238E27FC236}">
                  <a16:creationId xmlns:a16="http://schemas.microsoft.com/office/drawing/2014/main" id="{00329CB3-6DE6-332C-A616-85F4B41D3964}"/>
                </a:ext>
              </a:extLst>
            </p:cNvPr>
            <p:cNvSpPr/>
            <p:nvPr/>
          </p:nvSpPr>
          <p:spPr>
            <a:xfrm>
              <a:off x="5950145" y="151360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20F28908-E29D-0EA9-D24C-EDBEE67B43F9}"/>
                </a:ext>
              </a:extLst>
            </p:cNvPr>
            <p:cNvSpPr/>
            <p:nvPr/>
          </p:nvSpPr>
          <p:spPr>
            <a:xfrm>
              <a:off x="5950145" y="186770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9" name="Freeform 68">
              <a:extLst>
                <a:ext uri="{FF2B5EF4-FFF2-40B4-BE49-F238E27FC236}">
                  <a16:creationId xmlns:a16="http://schemas.microsoft.com/office/drawing/2014/main" id="{04C42A0C-AFF0-8A65-F205-E6C3708A08D8}"/>
                </a:ext>
              </a:extLst>
            </p:cNvPr>
            <p:cNvSpPr/>
            <p:nvPr/>
          </p:nvSpPr>
          <p:spPr>
            <a:xfrm>
              <a:off x="5950145" y="17496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0" name="Freeform 69">
              <a:extLst>
                <a:ext uri="{FF2B5EF4-FFF2-40B4-BE49-F238E27FC236}">
                  <a16:creationId xmlns:a16="http://schemas.microsoft.com/office/drawing/2014/main" id="{EC67F6F2-2188-525F-C07E-0038B2823E31}"/>
                </a:ext>
              </a:extLst>
            </p:cNvPr>
            <p:cNvSpPr/>
            <p:nvPr/>
          </p:nvSpPr>
          <p:spPr>
            <a:xfrm>
              <a:off x="5950145" y="21037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1" name="Freeform 70">
              <a:extLst>
                <a:ext uri="{FF2B5EF4-FFF2-40B4-BE49-F238E27FC236}">
                  <a16:creationId xmlns:a16="http://schemas.microsoft.com/office/drawing/2014/main" id="{3F97900F-0297-2502-E523-7324076BE8A5}"/>
                </a:ext>
              </a:extLst>
            </p:cNvPr>
            <p:cNvSpPr/>
            <p:nvPr/>
          </p:nvSpPr>
          <p:spPr>
            <a:xfrm>
              <a:off x="5950145" y="198573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2" name="Freeform 71">
              <a:extLst>
                <a:ext uri="{FF2B5EF4-FFF2-40B4-BE49-F238E27FC236}">
                  <a16:creationId xmlns:a16="http://schemas.microsoft.com/office/drawing/2014/main" id="{F76DEDDE-136C-24BC-2A77-7561F99E49E1}"/>
                </a:ext>
              </a:extLst>
            </p:cNvPr>
            <p:cNvSpPr/>
            <p:nvPr/>
          </p:nvSpPr>
          <p:spPr>
            <a:xfrm>
              <a:off x="5950145" y="233983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3" name="Freeform 72">
              <a:extLst>
                <a:ext uri="{FF2B5EF4-FFF2-40B4-BE49-F238E27FC236}">
                  <a16:creationId xmlns:a16="http://schemas.microsoft.com/office/drawing/2014/main" id="{D986DD0A-4570-55C5-8DCF-F856D44B06FA}"/>
                </a:ext>
              </a:extLst>
            </p:cNvPr>
            <p:cNvSpPr/>
            <p:nvPr/>
          </p:nvSpPr>
          <p:spPr>
            <a:xfrm>
              <a:off x="5950145" y="22217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4" name="Freeform 73">
              <a:extLst>
                <a:ext uri="{FF2B5EF4-FFF2-40B4-BE49-F238E27FC236}">
                  <a16:creationId xmlns:a16="http://schemas.microsoft.com/office/drawing/2014/main" id="{E54BC779-23FF-17CD-33D0-C6D3BF14AB26}"/>
                </a:ext>
              </a:extLst>
            </p:cNvPr>
            <p:cNvSpPr/>
            <p:nvPr/>
          </p:nvSpPr>
          <p:spPr>
            <a:xfrm>
              <a:off x="5950145" y="25758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5" name="Freeform 74">
              <a:extLst>
                <a:ext uri="{FF2B5EF4-FFF2-40B4-BE49-F238E27FC236}">
                  <a16:creationId xmlns:a16="http://schemas.microsoft.com/office/drawing/2014/main" id="{B9CAEE17-B138-DF8D-C793-C27ED691C515}"/>
                </a:ext>
              </a:extLst>
            </p:cNvPr>
            <p:cNvSpPr/>
            <p:nvPr/>
          </p:nvSpPr>
          <p:spPr>
            <a:xfrm>
              <a:off x="5950145" y="24578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6" name="Freeform 75">
              <a:extLst>
                <a:ext uri="{FF2B5EF4-FFF2-40B4-BE49-F238E27FC236}">
                  <a16:creationId xmlns:a16="http://schemas.microsoft.com/office/drawing/2014/main" id="{60815015-588D-0146-BB69-70165ACACC27}"/>
                </a:ext>
              </a:extLst>
            </p:cNvPr>
            <p:cNvSpPr/>
            <p:nvPr/>
          </p:nvSpPr>
          <p:spPr>
            <a:xfrm>
              <a:off x="5950145" y="28119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7" name="Freeform 76">
              <a:extLst>
                <a:ext uri="{FF2B5EF4-FFF2-40B4-BE49-F238E27FC236}">
                  <a16:creationId xmlns:a16="http://schemas.microsoft.com/office/drawing/2014/main" id="{338153BF-59D8-B935-1B23-E9436A404821}"/>
                </a:ext>
              </a:extLst>
            </p:cNvPr>
            <p:cNvSpPr/>
            <p:nvPr/>
          </p:nvSpPr>
          <p:spPr>
            <a:xfrm>
              <a:off x="5950145" y="26939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8" name="Freeform 77">
              <a:extLst>
                <a:ext uri="{FF2B5EF4-FFF2-40B4-BE49-F238E27FC236}">
                  <a16:creationId xmlns:a16="http://schemas.microsoft.com/office/drawing/2014/main" id="{E49D6D5F-EB5C-BD3E-8081-D4ACBA3001AE}"/>
                </a:ext>
              </a:extLst>
            </p:cNvPr>
            <p:cNvSpPr/>
            <p:nvPr/>
          </p:nvSpPr>
          <p:spPr>
            <a:xfrm>
              <a:off x="5950145" y="30480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9" name="Freeform 78">
              <a:extLst>
                <a:ext uri="{FF2B5EF4-FFF2-40B4-BE49-F238E27FC236}">
                  <a16:creationId xmlns:a16="http://schemas.microsoft.com/office/drawing/2014/main" id="{1CAA45FB-2E5F-4346-1179-724D468C48EE}"/>
                </a:ext>
              </a:extLst>
            </p:cNvPr>
            <p:cNvSpPr/>
            <p:nvPr/>
          </p:nvSpPr>
          <p:spPr>
            <a:xfrm>
              <a:off x="5950145" y="29299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0" name="Freeform 79">
              <a:extLst>
                <a:ext uri="{FF2B5EF4-FFF2-40B4-BE49-F238E27FC236}">
                  <a16:creationId xmlns:a16="http://schemas.microsoft.com/office/drawing/2014/main" id="{BA7D5741-0C3B-1767-BB4C-288A33EEBBEF}"/>
                </a:ext>
              </a:extLst>
            </p:cNvPr>
            <p:cNvSpPr/>
            <p:nvPr/>
          </p:nvSpPr>
          <p:spPr>
            <a:xfrm>
              <a:off x="5950145" y="32840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1" name="Freeform 80">
              <a:extLst>
                <a:ext uri="{FF2B5EF4-FFF2-40B4-BE49-F238E27FC236}">
                  <a16:creationId xmlns:a16="http://schemas.microsoft.com/office/drawing/2014/main" id="{B2BAB351-DD00-F44D-64F6-CD1E75E28AB0}"/>
                </a:ext>
              </a:extLst>
            </p:cNvPr>
            <p:cNvSpPr/>
            <p:nvPr/>
          </p:nvSpPr>
          <p:spPr>
            <a:xfrm>
              <a:off x="5950145" y="31660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2" name="Freeform 81">
              <a:extLst>
                <a:ext uri="{FF2B5EF4-FFF2-40B4-BE49-F238E27FC236}">
                  <a16:creationId xmlns:a16="http://schemas.microsoft.com/office/drawing/2014/main" id="{886DDAAA-4FFB-8573-8EAE-83917D3FF9D3}"/>
                </a:ext>
              </a:extLst>
            </p:cNvPr>
            <p:cNvSpPr/>
            <p:nvPr/>
          </p:nvSpPr>
          <p:spPr>
            <a:xfrm>
              <a:off x="5950145" y="3520165"/>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3" name="Freeform 82">
              <a:extLst>
                <a:ext uri="{FF2B5EF4-FFF2-40B4-BE49-F238E27FC236}">
                  <a16:creationId xmlns:a16="http://schemas.microsoft.com/office/drawing/2014/main" id="{DEBABCFD-E0E3-2714-360B-FC8411B95F98}"/>
                </a:ext>
              </a:extLst>
            </p:cNvPr>
            <p:cNvSpPr/>
            <p:nvPr/>
          </p:nvSpPr>
          <p:spPr>
            <a:xfrm>
              <a:off x="5950145" y="34021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4" name="Freeform 83">
              <a:extLst>
                <a:ext uri="{FF2B5EF4-FFF2-40B4-BE49-F238E27FC236}">
                  <a16:creationId xmlns:a16="http://schemas.microsoft.com/office/drawing/2014/main" id="{51E9C853-DD81-FDE5-3B01-41BC0F0A42A1}"/>
                </a:ext>
              </a:extLst>
            </p:cNvPr>
            <p:cNvSpPr/>
            <p:nvPr/>
          </p:nvSpPr>
          <p:spPr>
            <a:xfrm>
              <a:off x="5950145" y="37562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5" name="Freeform 84">
              <a:extLst>
                <a:ext uri="{FF2B5EF4-FFF2-40B4-BE49-F238E27FC236}">
                  <a16:creationId xmlns:a16="http://schemas.microsoft.com/office/drawing/2014/main" id="{9D2EF88E-954E-7DF3-CC4D-3D2A2C623B73}"/>
                </a:ext>
              </a:extLst>
            </p:cNvPr>
            <p:cNvSpPr/>
            <p:nvPr/>
          </p:nvSpPr>
          <p:spPr>
            <a:xfrm>
              <a:off x="5950145" y="36381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6" name="Freeform 85">
              <a:extLst>
                <a:ext uri="{FF2B5EF4-FFF2-40B4-BE49-F238E27FC236}">
                  <a16:creationId xmlns:a16="http://schemas.microsoft.com/office/drawing/2014/main" id="{423DF762-C967-946B-32A8-5DC1DBD10EAA}"/>
                </a:ext>
              </a:extLst>
            </p:cNvPr>
            <p:cNvSpPr/>
            <p:nvPr/>
          </p:nvSpPr>
          <p:spPr>
            <a:xfrm>
              <a:off x="5950145" y="3992298"/>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7" name="Freeform 86">
              <a:extLst>
                <a:ext uri="{FF2B5EF4-FFF2-40B4-BE49-F238E27FC236}">
                  <a16:creationId xmlns:a16="http://schemas.microsoft.com/office/drawing/2014/main" id="{5BEBF4FD-10F0-D4FE-4C68-00CEA6C67C34}"/>
                </a:ext>
              </a:extLst>
            </p:cNvPr>
            <p:cNvSpPr/>
            <p:nvPr/>
          </p:nvSpPr>
          <p:spPr>
            <a:xfrm>
              <a:off x="5950145" y="3874265"/>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8" name="Freeform 87">
              <a:extLst>
                <a:ext uri="{FF2B5EF4-FFF2-40B4-BE49-F238E27FC236}">
                  <a16:creationId xmlns:a16="http://schemas.microsoft.com/office/drawing/2014/main" id="{ACBD014B-D1E5-3D48-7503-8D4B70B28B21}"/>
                </a:ext>
              </a:extLst>
            </p:cNvPr>
            <p:cNvSpPr/>
            <p:nvPr/>
          </p:nvSpPr>
          <p:spPr>
            <a:xfrm>
              <a:off x="5950145" y="4228365"/>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9" name="Freeform 88">
              <a:extLst>
                <a:ext uri="{FF2B5EF4-FFF2-40B4-BE49-F238E27FC236}">
                  <a16:creationId xmlns:a16="http://schemas.microsoft.com/office/drawing/2014/main" id="{951400FF-8B4B-0DE6-8223-5326EF44035E}"/>
                </a:ext>
              </a:extLst>
            </p:cNvPr>
            <p:cNvSpPr/>
            <p:nvPr/>
          </p:nvSpPr>
          <p:spPr>
            <a:xfrm>
              <a:off x="5950145" y="41103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0" name="Freeform 89">
              <a:extLst>
                <a:ext uri="{FF2B5EF4-FFF2-40B4-BE49-F238E27FC236}">
                  <a16:creationId xmlns:a16="http://schemas.microsoft.com/office/drawing/2014/main" id="{5221429E-72F1-4ADC-DA64-9726499A1836}"/>
                </a:ext>
              </a:extLst>
            </p:cNvPr>
            <p:cNvSpPr/>
            <p:nvPr/>
          </p:nvSpPr>
          <p:spPr>
            <a:xfrm>
              <a:off x="5950145" y="44644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1" name="Freeform 90">
              <a:extLst>
                <a:ext uri="{FF2B5EF4-FFF2-40B4-BE49-F238E27FC236}">
                  <a16:creationId xmlns:a16="http://schemas.microsoft.com/office/drawing/2014/main" id="{97358ADD-1C5B-171F-EF17-06F46777364A}"/>
                </a:ext>
              </a:extLst>
            </p:cNvPr>
            <p:cNvSpPr/>
            <p:nvPr/>
          </p:nvSpPr>
          <p:spPr>
            <a:xfrm>
              <a:off x="5950145" y="4346398"/>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2" name="Freeform 91">
              <a:extLst>
                <a:ext uri="{FF2B5EF4-FFF2-40B4-BE49-F238E27FC236}">
                  <a16:creationId xmlns:a16="http://schemas.microsoft.com/office/drawing/2014/main" id="{E9223B59-24D9-AD4B-009E-B6111DA1B3D2}"/>
                </a:ext>
              </a:extLst>
            </p:cNvPr>
            <p:cNvSpPr/>
            <p:nvPr/>
          </p:nvSpPr>
          <p:spPr>
            <a:xfrm>
              <a:off x="5950145" y="4700498"/>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3" name="Freeform 92">
              <a:extLst>
                <a:ext uri="{FF2B5EF4-FFF2-40B4-BE49-F238E27FC236}">
                  <a16:creationId xmlns:a16="http://schemas.microsoft.com/office/drawing/2014/main" id="{5E4A68A2-41A5-1E14-6944-1D008BB84625}"/>
                </a:ext>
              </a:extLst>
            </p:cNvPr>
            <p:cNvSpPr/>
            <p:nvPr/>
          </p:nvSpPr>
          <p:spPr>
            <a:xfrm>
              <a:off x="5950145" y="45824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4" name="Freeform 93">
              <a:extLst>
                <a:ext uri="{FF2B5EF4-FFF2-40B4-BE49-F238E27FC236}">
                  <a16:creationId xmlns:a16="http://schemas.microsoft.com/office/drawing/2014/main" id="{1FF43D1D-8E8A-4C37-CEBC-46339E241DFE}"/>
                </a:ext>
              </a:extLst>
            </p:cNvPr>
            <p:cNvSpPr/>
            <p:nvPr/>
          </p:nvSpPr>
          <p:spPr>
            <a:xfrm>
              <a:off x="5950145" y="49365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5" name="Freeform 94">
              <a:extLst>
                <a:ext uri="{FF2B5EF4-FFF2-40B4-BE49-F238E27FC236}">
                  <a16:creationId xmlns:a16="http://schemas.microsoft.com/office/drawing/2014/main" id="{B23BD713-B05D-309E-307C-F072DE1F9234}"/>
                </a:ext>
              </a:extLst>
            </p:cNvPr>
            <p:cNvSpPr/>
            <p:nvPr/>
          </p:nvSpPr>
          <p:spPr>
            <a:xfrm>
              <a:off x="5950145" y="48185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6" name="Freeform 95">
              <a:extLst>
                <a:ext uri="{FF2B5EF4-FFF2-40B4-BE49-F238E27FC236}">
                  <a16:creationId xmlns:a16="http://schemas.microsoft.com/office/drawing/2014/main" id="{D1B84E58-9BC0-6819-876F-EB868799733C}"/>
                </a:ext>
              </a:extLst>
            </p:cNvPr>
            <p:cNvSpPr/>
            <p:nvPr/>
          </p:nvSpPr>
          <p:spPr>
            <a:xfrm>
              <a:off x="5950145" y="51726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7" name="Freeform 96">
              <a:extLst>
                <a:ext uri="{FF2B5EF4-FFF2-40B4-BE49-F238E27FC236}">
                  <a16:creationId xmlns:a16="http://schemas.microsoft.com/office/drawing/2014/main" id="{85FCB219-11A6-4938-0AE1-B5D345245021}"/>
                </a:ext>
              </a:extLst>
            </p:cNvPr>
            <p:cNvSpPr/>
            <p:nvPr/>
          </p:nvSpPr>
          <p:spPr>
            <a:xfrm>
              <a:off x="5950145" y="505459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8" name="Freeform 97">
              <a:extLst>
                <a:ext uri="{FF2B5EF4-FFF2-40B4-BE49-F238E27FC236}">
                  <a16:creationId xmlns:a16="http://schemas.microsoft.com/office/drawing/2014/main" id="{74223983-4FCE-B787-E0E7-6B04C5AB21E4}"/>
                </a:ext>
              </a:extLst>
            </p:cNvPr>
            <p:cNvSpPr/>
            <p:nvPr/>
          </p:nvSpPr>
          <p:spPr>
            <a:xfrm>
              <a:off x="5950145" y="540869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9" name="Freeform 98">
              <a:extLst>
                <a:ext uri="{FF2B5EF4-FFF2-40B4-BE49-F238E27FC236}">
                  <a16:creationId xmlns:a16="http://schemas.microsoft.com/office/drawing/2014/main" id="{6F44E602-0A1F-C128-2836-83ECAEF5A419}"/>
                </a:ext>
              </a:extLst>
            </p:cNvPr>
            <p:cNvSpPr/>
            <p:nvPr/>
          </p:nvSpPr>
          <p:spPr>
            <a:xfrm>
              <a:off x="5950145" y="529066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00" name="Freeform 99">
              <a:extLst>
                <a:ext uri="{FF2B5EF4-FFF2-40B4-BE49-F238E27FC236}">
                  <a16:creationId xmlns:a16="http://schemas.microsoft.com/office/drawing/2014/main" id="{1F0F7065-F94D-CAEB-C64E-7EFF69AEE177}"/>
                </a:ext>
              </a:extLst>
            </p:cNvPr>
            <p:cNvSpPr/>
            <p:nvPr/>
          </p:nvSpPr>
          <p:spPr>
            <a:xfrm>
              <a:off x="5950145" y="56447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01" name="Freeform 100">
              <a:extLst>
                <a:ext uri="{FF2B5EF4-FFF2-40B4-BE49-F238E27FC236}">
                  <a16:creationId xmlns:a16="http://schemas.microsoft.com/office/drawing/2014/main" id="{52A1802C-78F1-C85B-B791-1CE51272DD52}"/>
                </a:ext>
              </a:extLst>
            </p:cNvPr>
            <p:cNvSpPr/>
            <p:nvPr/>
          </p:nvSpPr>
          <p:spPr>
            <a:xfrm>
              <a:off x="5950145" y="552673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02" name="Freeform 101">
              <a:extLst>
                <a:ext uri="{FF2B5EF4-FFF2-40B4-BE49-F238E27FC236}">
                  <a16:creationId xmlns:a16="http://schemas.microsoft.com/office/drawing/2014/main" id="{908C0D9F-19A4-E266-2470-C18A6D232273}"/>
                </a:ext>
              </a:extLst>
            </p:cNvPr>
            <p:cNvSpPr/>
            <p:nvPr/>
          </p:nvSpPr>
          <p:spPr>
            <a:xfrm>
              <a:off x="5950145" y="5880830"/>
              <a:ext cx="287999" cy="56205"/>
            </a:xfrm>
            <a:custGeom>
              <a:avLst/>
              <a:gdLst>
                <a:gd name="connsiteX0" fmla="*/ 0 w 287999"/>
                <a:gd name="connsiteY0" fmla="*/ 0 h 56205"/>
                <a:gd name="connsiteX1" fmla="*/ 288000 w 287999"/>
                <a:gd name="connsiteY1" fmla="*/ 0 h 56205"/>
                <a:gd name="connsiteX2" fmla="*/ 288000 w 287999"/>
                <a:gd name="connsiteY2" fmla="*/ 56205 h 56205"/>
                <a:gd name="connsiteX3" fmla="*/ 0 w 287999"/>
                <a:gd name="connsiteY3" fmla="*/ 56205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5"/>
                  </a:lnTo>
                  <a:lnTo>
                    <a:pt x="0" y="56205"/>
                  </a:lnTo>
                  <a:close/>
                </a:path>
              </a:pathLst>
            </a:custGeom>
            <a:grpFill/>
            <a:ln w="0" cap="flat">
              <a:noFill/>
              <a:prstDash val="solid"/>
              <a:miter/>
            </a:ln>
          </p:spPr>
          <p:txBody>
            <a:bodyPr rtlCol="0" anchor="ctr"/>
            <a:lstStyle/>
            <a:p>
              <a:endParaRPr lang="en-US"/>
            </a:p>
          </p:txBody>
        </p:sp>
        <p:sp>
          <p:nvSpPr>
            <p:cNvPr id="103" name="Freeform 102">
              <a:extLst>
                <a:ext uri="{FF2B5EF4-FFF2-40B4-BE49-F238E27FC236}">
                  <a16:creationId xmlns:a16="http://schemas.microsoft.com/office/drawing/2014/main" id="{0732384F-EA3F-A779-9FBA-488F0C1EA92B}"/>
                </a:ext>
              </a:extLst>
            </p:cNvPr>
            <p:cNvSpPr/>
            <p:nvPr/>
          </p:nvSpPr>
          <p:spPr>
            <a:xfrm>
              <a:off x="5950145" y="59988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04" name="Freeform 103">
              <a:extLst>
                <a:ext uri="{FF2B5EF4-FFF2-40B4-BE49-F238E27FC236}">
                  <a16:creationId xmlns:a16="http://schemas.microsoft.com/office/drawing/2014/main" id="{A6CADC39-D3E0-D0E3-7842-396561FFEE08}"/>
                </a:ext>
              </a:extLst>
            </p:cNvPr>
            <p:cNvSpPr/>
            <p:nvPr/>
          </p:nvSpPr>
          <p:spPr>
            <a:xfrm>
              <a:off x="5950145" y="576279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05" name="Freeform 104">
              <a:extLst>
                <a:ext uri="{FF2B5EF4-FFF2-40B4-BE49-F238E27FC236}">
                  <a16:creationId xmlns:a16="http://schemas.microsoft.com/office/drawing/2014/main" id="{1204DE11-EF67-384D-B8F9-A5A7EC911530}"/>
                </a:ext>
              </a:extLst>
            </p:cNvPr>
            <p:cNvSpPr/>
            <p:nvPr/>
          </p:nvSpPr>
          <p:spPr>
            <a:xfrm>
              <a:off x="5980379" y="768738"/>
              <a:ext cx="28422" cy="5322994"/>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sp>
          <p:nvSpPr>
            <p:cNvPr id="106" name="Freeform 105">
              <a:extLst>
                <a:ext uri="{FF2B5EF4-FFF2-40B4-BE49-F238E27FC236}">
                  <a16:creationId xmlns:a16="http://schemas.microsoft.com/office/drawing/2014/main" id="{D1C766BA-D1F9-F7BF-1B49-A59B5C970C0A}"/>
                </a:ext>
              </a:extLst>
            </p:cNvPr>
            <p:cNvSpPr/>
            <p:nvPr/>
          </p:nvSpPr>
          <p:spPr>
            <a:xfrm>
              <a:off x="6181358" y="768738"/>
              <a:ext cx="28422" cy="5322994"/>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grpSp>
    </p:spTree>
    <p:extLst>
      <p:ext uri="{BB962C8B-B14F-4D97-AF65-F5344CB8AC3E}">
        <p14:creationId xmlns:p14="http://schemas.microsoft.com/office/powerpoint/2010/main" val="393994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ail Right">
    <p:spTree>
      <p:nvGrpSpPr>
        <p:cNvPr id="1" name=""/>
        <p:cNvGrpSpPr/>
        <p:nvPr/>
      </p:nvGrpSpPr>
      <p:grpSpPr>
        <a:xfrm>
          <a:off x="0" y="0"/>
          <a:ext cx="0" cy="0"/>
          <a:chOff x="0" y="0"/>
          <a:chExt cx="0" cy="0"/>
        </a:xfrm>
      </p:grpSpPr>
      <p:sp>
        <p:nvSpPr>
          <p:cNvPr id="31"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a:p>
        </p:txBody>
      </p:sp>
      <p:grpSp>
        <p:nvGrpSpPr>
          <p:cNvPr id="58" name="Group 57">
            <a:extLst>
              <a:ext uri="{FF2B5EF4-FFF2-40B4-BE49-F238E27FC236}">
                <a16:creationId xmlns:a16="http://schemas.microsoft.com/office/drawing/2014/main" id="{1B157241-FCEA-8C2C-020C-DCED131DC6DC}"/>
              </a:ext>
            </a:extLst>
          </p:cNvPr>
          <p:cNvGrpSpPr/>
          <p:nvPr userDrawn="1"/>
        </p:nvGrpSpPr>
        <p:grpSpPr>
          <a:xfrm>
            <a:off x="11446509" y="928687"/>
            <a:ext cx="372024" cy="5181556"/>
            <a:chOff x="11059413" y="928687"/>
            <a:chExt cx="372024" cy="5181556"/>
          </a:xfrm>
          <a:solidFill>
            <a:schemeClr val="accent1"/>
          </a:solidFill>
        </p:grpSpPr>
        <p:grpSp>
          <p:nvGrpSpPr>
            <p:cNvPr id="59" name="Group 58">
              <a:extLst>
                <a:ext uri="{FF2B5EF4-FFF2-40B4-BE49-F238E27FC236}">
                  <a16:creationId xmlns:a16="http://schemas.microsoft.com/office/drawing/2014/main" id="{DDE27632-4AAF-8369-580B-6210D0360C66}"/>
                </a:ext>
              </a:extLst>
            </p:cNvPr>
            <p:cNvGrpSpPr/>
            <p:nvPr userDrawn="1"/>
          </p:nvGrpSpPr>
          <p:grpSpPr>
            <a:xfrm>
              <a:off x="11059413" y="967410"/>
              <a:ext cx="372024" cy="5104111"/>
              <a:chOff x="11059413" y="962323"/>
              <a:chExt cx="372024" cy="5104111"/>
            </a:xfrm>
            <a:grpFill/>
          </p:grpSpPr>
          <p:sp>
            <p:nvSpPr>
              <p:cNvPr id="63" name="Freeform 62">
                <a:extLst>
                  <a:ext uri="{FF2B5EF4-FFF2-40B4-BE49-F238E27FC236}">
                    <a16:creationId xmlns:a16="http://schemas.microsoft.com/office/drawing/2014/main" id="{FF04A37C-48DD-0E66-A279-36C12ECA449A}"/>
                  </a:ext>
                </a:extLst>
              </p:cNvPr>
              <p:cNvSpPr/>
              <p:nvPr/>
            </p:nvSpPr>
            <p:spPr>
              <a:xfrm>
                <a:off x="11059413" y="1114794"/>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4" name="Freeform 63">
                <a:extLst>
                  <a:ext uri="{FF2B5EF4-FFF2-40B4-BE49-F238E27FC236}">
                    <a16:creationId xmlns:a16="http://schemas.microsoft.com/office/drawing/2014/main" id="{F4B964D8-8321-BF3A-31BE-4F641BE3D071}"/>
                  </a:ext>
                </a:extLst>
              </p:cNvPr>
              <p:cNvSpPr/>
              <p:nvPr/>
            </p:nvSpPr>
            <p:spPr>
              <a:xfrm>
                <a:off x="11059413" y="962323"/>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5" name="Freeform 64">
                <a:extLst>
                  <a:ext uri="{FF2B5EF4-FFF2-40B4-BE49-F238E27FC236}">
                    <a16:creationId xmlns:a16="http://schemas.microsoft.com/office/drawing/2014/main" id="{84ADF7D8-F80D-624C-46AB-438B26175BD2}"/>
                  </a:ext>
                </a:extLst>
              </p:cNvPr>
              <p:cNvSpPr/>
              <p:nvPr/>
            </p:nvSpPr>
            <p:spPr>
              <a:xfrm>
                <a:off x="11059413" y="1419733"/>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6" name="Freeform 65">
                <a:extLst>
                  <a:ext uri="{FF2B5EF4-FFF2-40B4-BE49-F238E27FC236}">
                    <a16:creationId xmlns:a16="http://schemas.microsoft.com/office/drawing/2014/main" id="{D8AF9076-4124-E9C5-6B24-CED835443CA9}"/>
                  </a:ext>
                </a:extLst>
              </p:cNvPr>
              <p:cNvSpPr/>
              <p:nvPr/>
            </p:nvSpPr>
            <p:spPr>
              <a:xfrm>
                <a:off x="11059413" y="126726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7" name="Freeform 66">
                <a:extLst>
                  <a:ext uri="{FF2B5EF4-FFF2-40B4-BE49-F238E27FC236}">
                    <a16:creationId xmlns:a16="http://schemas.microsoft.com/office/drawing/2014/main" id="{633915F4-F1B6-23AC-C30F-87FD550AFBB8}"/>
                  </a:ext>
                </a:extLst>
              </p:cNvPr>
              <p:cNvSpPr/>
              <p:nvPr/>
            </p:nvSpPr>
            <p:spPr>
              <a:xfrm>
                <a:off x="11059413" y="172467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142354D7-2ADC-D82F-DFC3-16260F055912}"/>
                  </a:ext>
                </a:extLst>
              </p:cNvPr>
              <p:cNvSpPr/>
              <p:nvPr/>
            </p:nvSpPr>
            <p:spPr>
              <a:xfrm>
                <a:off x="11059413" y="157220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9" name="Freeform 68">
                <a:extLst>
                  <a:ext uri="{FF2B5EF4-FFF2-40B4-BE49-F238E27FC236}">
                    <a16:creationId xmlns:a16="http://schemas.microsoft.com/office/drawing/2014/main" id="{7FABAD21-38F4-5B16-13CB-962EA4329C1E}"/>
                  </a:ext>
                </a:extLst>
              </p:cNvPr>
              <p:cNvSpPr/>
              <p:nvPr/>
            </p:nvSpPr>
            <p:spPr>
              <a:xfrm>
                <a:off x="11059413" y="2029613"/>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0" name="Freeform 69">
                <a:extLst>
                  <a:ext uri="{FF2B5EF4-FFF2-40B4-BE49-F238E27FC236}">
                    <a16:creationId xmlns:a16="http://schemas.microsoft.com/office/drawing/2014/main" id="{08A34482-90B7-CB29-F68F-B68516984917}"/>
                  </a:ext>
                </a:extLst>
              </p:cNvPr>
              <p:cNvSpPr/>
              <p:nvPr/>
            </p:nvSpPr>
            <p:spPr>
              <a:xfrm>
                <a:off x="11059413" y="187714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1" name="Freeform 70">
                <a:extLst>
                  <a:ext uri="{FF2B5EF4-FFF2-40B4-BE49-F238E27FC236}">
                    <a16:creationId xmlns:a16="http://schemas.microsoft.com/office/drawing/2014/main" id="{1A857179-1632-B10B-A75C-1A7373F9FB07}"/>
                  </a:ext>
                </a:extLst>
              </p:cNvPr>
              <p:cNvSpPr/>
              <p:nvPr/>
            </p:nvSpPr>
            <p:spPr>
              <a:xfrm>
                <a:off x="11059413" y="233455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2" name="Freeform 71">
                <a:extLst>
                  <a:ext uri="{FF2B5EF4-FFF2-40B4-BE49-F238E27FC236}">
                    <a16:creationId xmlns:a16="http://schemas.microsoft.com/office/drawing/2014/main" id="{77E28CCB-04D8-F69E-03F9-136B3376F453}"/>
                  </a:ext>
                </a:extLst>
              </p:cNvPr>
              <p:cNvSpPr/>
              <p:nvPr/>
            </p:nvSpPr>
            <p:spPr>
              <a:xfrm>
                <a:off x="11059413" y="218208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3" name="Freeform 72">
                <a:extLst>
                  <a:ext uri="{FF2B5EF4-FFF2-40B4-BE49-F238E27FC236}">
                    <a16:creationId xmlns:a16="http://schemas.microsoft.com/office/drawing/2014/main" id="{74B7D09A-1C96-09D1-23DD-70C494F90B58}"/>
                  </a:ext>
                </a:extLst>
              </p:cNvPr>
              <p:cNvSpPr/>
              <p:nvPr/>
            </p:nvSpPr>
            <p:spPr>
              <a:xfrm>
                <a:off x="11059413" y="263949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4" name="Freeform 73">
                <a:extLst>
                  <a:ext uri="{FF2B5EF4-FFF2-40B4-BE49-F238E27FC236}">
                    <a16:creationId xmlns:a16="http://schemas.microsoft.com/office/drawing/2014/main" id="{2512DF9B-8EB2-360D-9927-5ABA1EAD8D44}"/>
                  </a:ext>
                </a:extLst>
              </p:cNvPr>
              <p:cNvSpPr/>
              <p:nvPr/>
            </p:nvSpPr>
            <p:spPr>
              <a:xfrm>
                <a:off x="11059413" y="248702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5" name="Freeform 74">
                <a:extLst>
                  <a:ext uri="{FF2B5EF4-FFF2-40B4-BE49-F238E27FC236}">
                    <a16:creationId xmlns:a16="http://schemas.microsoft.com/office/drawing/2014/main" id="{7CC26F1F-62D7-44A4-54AA-289778A73162}"/>
                  </a:ext>
                </a:extLst>
              </p:cNvPr>
              <p:cNvSpPr/>
              <p:nvPr/>
            </p:nvSpPr>
            <p:spPr>
              <a:xfrm>
                <a:off x="11059413" y="294443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6" name="Freeform 75">
                <a:extLst>
                  <a:ext uri="{FF2B5EF4-FFF2-40B4-BE49-F238E27FC236}">
                    <a16:creationId xmlns:a16="http://schemas.microsoft.com/office/drawing/2014/main" id="{78381880-E0B4-899E-C255-015FC1EBEF0D}"/>
                  </a:ext>
                </a:extLst>
              </p:cNvPr>
              <p:cNvSpPr/>
              <p:nvPr/>
            </p:nvSpPr>
            <p:spPr>
              <a:xfrm>
                <a:off x="11059413" y="279196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7" name="Freeform 76">
                <a:extLst>
                  <a:ext uri="{FF2B5EF4-FFF2-40B4-BE49-F238E27FC236}">
                    <a16:creationId xmlns:a16="http://schemas.microsoft.com/office/drawing/2014/main" id="{2AE0776C-FCC8-FF24-E8E9-0348C8AACFD4}"/>
                  </a:ext>
                </a:extLst>
              </p:cNvPr>
              <p:cNvSpPr/>
              <p:nvPr/>
            </p:nvSpPr>
            <p:spPr>
              <a:xfrm>
                <a:off x="11059413" y="324937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8" name="Freeform 77">
                <a:extLst>
                  <a:ext uri="{FF2B5EF4-FFF2-40B4-BE49-F238E27FC236}">
                    <a16:creationId xmlns:a16="http://schemas.microsoft.com/office/drawing/2014/main" id="{EB8F30C6-AD02-0C2C-5C3E-03FB80E2230E}"/>
                  </a:ext>
                </a:extLst>
              </p:cNvPr>
              <p:cNvSpPr/>
              <p:nvPr/>
            </p:nvSpPr>
            <p:spPr>
              <a:xfrm>
                <a:off x="11059413" y="3096903"/>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9" name="Freeform 78">
                <a:extLst>
                  <a:ext uri="{FF2B5EF4-FFF2-40B4-BE49-F238E27FC236}">
                    <a16:creationId xmlns:a16="http://schemas.microsoft.com/office/drawing/2014/main" id="{87F28DBC-12F5-6383-0788-AD8D35336B95}"/>
                  </a:ext>
                </a:extLst>
              </p:cNvPr>
              <p:cNvSpPr/>
              <p:nvPr/>
            </p:nvSpPr>
            <p:spPr>
              <a:xfrm>
                <a:off x="11059413" y="355431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0" name="Freeform 79">
                <a:extLst>
                  <a:ext uri="{FF2B5EF4-FFF2-40B4-BE49-F238E27FC236}">
                    <a16:creationId xmlns:a16="http://schemas.microsoft.com/office/drawing/2014/main" id="{9BFA1369-AC66-8B7A-8352-2B66B234394D}"/>
                  </a:ext>
                </a:extLst>
              </p:cNvPr>
              <p:cNvSpPr/>
              <p:nvPr/>
            </p:nvSpPr>
            <p:spPr>
              <a:xfrm>
                <a:off x="11059413" y="340184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1" name="Freeform 80">
                <a:extLst>
                  <a:ext uri="{FF2B5EF4-FFF2-40B4-BE49-F238E27FC236}">
                    <a16:creationId xmlns:a16="http://schemas.microsoft.com/office/drawing/2014/main" id="{50C32495-0DDC-0D9A-131C-3F5146FF1707}"/>
                  </a:ext>
                </a:extLst>
              </p:cNvPr>
              <p:cNvSpPr/>
              <p:nvPr/>
            </p:nvSpPr>
            <p:spPr>
              <a:xfrm>
                <a:off x="11059413" y="385925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2" name="Freeform 81">
                <a:extLst>
                  <a:ext uri="{FF2B5EF4-FFF2-40B4-BE49-F238E27FC236}">
                    <a16:creationId xmlns:a16="http://schemas.microsoft.com/office/drawing/2014/main" id="{F304BD2C-415D-CDA4-3102-F73EDCC3C230}"/>
                  </a:ext>
                </a:extLst>
              </p:cNvPr>
              <p:cNvSpPr/>
              <p:nvPr/>
            </p:nvSpPr>
            <p:spPr>
              <a:xfrm>
                <a:off x="11059413" y="370678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3" name="Freeform 82">
                <a:extLst>
                  <a:ext uri="{FF2B5EF4-FFF2-40B4-BE49-F238E27FC236}">
                    <a16:creationId xmlns:a16="http://schemas.microsoft.com/office/drawing/2014/main" id="{ECB64C5A-5AE8-FB5E-4DB1-277AD7727DEF}"/>
                  </a:ext>
                </a:extLst>
              </p:cNvPr>
              <p:cNvSpPr/>
              <p:nvPr/>
            </p:nvSpPr>
            <p:spPr>
              <a:xfrm>
                <a:off x="11059413" y="416419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4" name="Freeform 83">
                <a:extLst>
                  <a:ext uri="{FF2B5EF4-FFF2-40B4-BE49-F238E27FC236}">
                    <a16:creationId xmlns:a16="http://schemas.microsoft.com/office/drawing/2014/main" id="{E27DA119-5B1A-33C5-B812-BE53CAB47533}"/>
                  </a:ext>
                </a:extLst>
              </p:cNvPr>
              <p:cNvSpPr/>
              <p:nvPr/>
            </p:nvSpPr>
            <p:spPr>
              <a:xfrm>
                <a:off x="11059413" y="401172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5" name="Freeform 84">
                <a:extLst>
                  <a:ext uri="{FF2B5EF4-FFF2-40B4-BE49-F238E27FC236}">
                    <a16:creationId xmlns:a16="http://schemas.microsoft.com/office/drawing/2014/main" id="{0A9D4F26-0EBB-29FD-F65B-68BEF281A2D1}"/>
                  </a:ext>
                </a:extLst>
              </p:cNvPr>
              <p:cNvSpPr/>
              <p:nvPr/>
            </p:nvSpPr>
            <p:spPr>
              <a:xfrm>
                <a:off x="11059413" y="446913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6" name="Freeform 85">
                <a:extLst>
                  <a:ext uri="{FF2B5EF4-FFF2-40B4-BE49-F238E27FC236}">
                    <a16:creationId xmlns:a16="http://schemas.microsoft.com/office/drawing/2014/main" id="{15FBCA32-A6C0-F20C-CC67-A161801B643E}"/>
                  </a:ext>
                </a:extLst>
              </p:cNvPr>
              <p:cNvSpPr/>
              <p:nvPr/>
            </p:nvSpPr>
            <p:spPr>
              <a:xfrm>
                <a:off x="11059413" y="431666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7" name="Freeform 86">
                <a:extLst>
                  <a:ext uri="{FF2B5EF4-FFF2-40B4-BE49-F238E27FC236}">
                    <a16:creationId xmlns:a16="http://schemas.microsoft.com/office/drawing/2014/main" id="{22D27EFE-26EA-3D2E-1BA3-AE0BCF09B00B}"/>
                  </a:ext>
                </a:extLst>
              </p:cNvPr>
              <p:cNvSpPr/>
              <p:nvPr/>
            </p:nvSpPr>
            <p:spPr>
              <a:xfrm>
                <a:off x="11059413" y="477407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8" name="Freeform 87">
                <a:extLst>
                  <a:ext uri="{FF2B5EF4-FFF2-40B4-BE49-F238E27FC236}">
                    <a16:creationId xmlns:a16="http://schemas.microsoft.com/office/drawing/2014/main" id="{0E786A09-FBA6-9DAA-CE27-AE0E37E4B7FD}"/>
                  </a:ext>
                </a:extLst>
              </p:cNvPr>
              <p:cNvSpPr/>
              <p:nvPr/>
            </p:nvSpPr>
            <p:spPr>
              <a:xfrm>
                <a:off x="11059413" y="462160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9" name="Freeform 88">
                <a:extLst>
                  <a:ext uri="{FF2B5EF4-FFF2-40B4-BE49-F238E27FC236}">
                    <a16:creationId xmlns:a16="http://schemas.microsoft.com/office/drawing/2014/main" id="{F1585395-BD90-B511-451F-C9330C80700A}"/>
                  </a:ext>
                </a:extLst>
              </p:cNvPr>
              <p:cNvSpPr/>
              <p:nvPr/>
            </p:nvSpPr>
            <p:spPr>
              <a:xfrm>
                <a:off x="11059413" y="5079012"/>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0" name="Freeform 89">
                <a:extLst>
                  <a:ext uri="{FF2B5EF4-FFF2-40B4-BE49-F238E27FC236}">
                    <a16:creationId xmlns:a16="http://schemas.microsoft.com/office/drawing/2014/main" id="{C9556D54-B153-1A52-A68E-96D28C2285AE}"/>
                  </a:ext>
                </a:extLst>
              </p:cNvPr>
              <p:cNvSpPr/>
              <p:nvPr/>
            </p:nvSpPr>
            <p:spPr>
              <a:xfrm>
                <a:off x="11059413" y="492654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1" name="Freeform 90">
                <a:extLst>
                  <a:ext uri="{FF2B5EF4-FFF2-40B4-BE49-F238E27FC236}">
                    <a16:creationId xmlns:a16="http://schemas.microsoft.com/office/drawing/2014/main" id="{E581FA0E-5408-5318-5BD9-67F478AC6417}"/>
                  </a:ext>
                </a:extLst>
              </p:cNvPr>
              <p:cNvSpPr/>
              <p:nvPr/>
            </p:nvSpPr>
            <p:spPr>
              <a:xfrm>
                <a:off x="11059413" y="538395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2" name="Freeform 91">
                <a:extLst>
                  <a:ext uri="{FF2B5EF4-FFF2-40B4-BE49-F238E27FC236}">
                    <a16:creationId xmlns:a16="http://schemas.microsoft.com/office/drawing/2014/main" id="{9FDECE22-FDB5-2F9B-5D2C-1C79E1CE7291}"/>
                  </a:ext>
                </a:extLst>
              </p:cNvPr>
              <p:cNvSpPr/>
              <p:nvPr/>
            </p:nvSpPr>
            <p:spPr>
              <a:xfrm>
                <a:off x="11059413" y="523148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3" name="Freeform 92">
                <a:extLst>
                  <a:ext uri="{FF2B5EF4-FFF2-40B4-BE49-F238E27FC236}">
                    <a16:creationId xmlns:a16="http://schemas.microsoft.com/office/drawing/2014/main" id="{30C3DB88-D1EC-8E3E-B46F-D57A7B77ECF4}"/>
                  </a:ext>
                </a:extLst>
              </p:cNvPr>
              <p:cNvSpPr/>
              <p:nvPr/>
            </p:nvSpPr>
            <p:spPr>
              <a:xfrm>
                <a:off x="11059413" y="568889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4" name="Freeform 93">
                <a:extLst>
                  <a:ext uri="{FF2B5EF4-FFF2-40B4-BE49-F238E27FC236}">
                    <a16:creationId xmlns:a16="http://schemas.microsoft.com/office/drawing/2014/main" id="{CF0EBEA9-9AF6-8D34-3283-4836C532021F}"/>
                  </a:ext>
                </a:extLst>
              </p:cNvPr>
              <p:cNvSpPr/>
              <p:nvPr/>
            </p:nvSpPr>
            <p:spPr>
              <a:xfrm>
                <a:off x="11059413" y="5536420"/>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5" name="Freeform 94">
                <a:extLst>
                  <a:ext uri="{FF2B5EF4-FFF2-40B4-BE49-F238E27FC236}">
                    <a16:creationId xmlns:a16="http://schemas.microsoft.com/office/drawing/2014/main" id="{76FDF924-B4E7-386F-4506-5829E67E9E9D}"/>
                  </a:ext>
                </a:extLst>
              </p:cNvPr>
              <p:cNvSpPr/>
              <p:nvPr/>
            </p:nvSpPr>
            <p:spPr>
              <a:xfrm>
                <a:off x="11059413" y="5993831"/>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6" name="Freeform 95">
                <a:extLst>
                  <a:ext uri="{FF2B5EF4-FFF2-40B4-BE49-F238E27FC236}">
                    <a16:creationId xmlns:a16="http://schemas.microsoft.com/office/drawing/2014/main" id="{112F1EED-C182-E060-FADB-F9F4CDBE1B32}"/>
                  </a:ext>
                </a:extLst>
              </p:cNvPr>
              <p:cNvSpPr/>
              <p:nvPr/>
            </p:nvSpPr>
            <p:spPr>
              <a:xfrm>
                <a:off x="11059413" y="5841360"/>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grpSp>
        <p:grpSp>
          <p:nvGrpSpPr>
            <p:cNvPr id="60" name="Group 59">
              <a:extLst>
                <a:ext uri="{FF2B5EF4-FFF2-40B4-BE49-F238E27FC236}">
                  <a16:creationId xmlns:a16="http://schemas.microsoft.com/office/drawing/2014/main" id="{66E6E5B2-3D29-5A57-2829-135387326B3F}"/>
                </a:ext>
              </a:extLst>
            </p:cNvPr>
            <p:cNvGrpSpPr/>
            <p:nvPr userDrawn="1"/>
          </p:nvGrpSpPr>
          <p:grpSpPr>
            <a:xfrm>
              <a:off x="11097261" y="928687"/>
              <a:ext cx="296329" cy="5181556"/>
              <a:chOff x="11098468" y="-9000"/>
              <a:chExt cx="296329" cy="6876000"/>
            </a:xfrm>
            <a:grpFill/>
          </p:grpSpPr>
          <p:sp>
            <p:nvSpPr>
              <p:cNvPr id="61" name="Freeform 60">
                <a:extLst>
                  <a:ext uri="{FF2B5EF4-FFF2-40B4-BE49-F238E27FC236}">
                    <a16:creationId xmlns:a16="http://schemas.microsoft.com/office/drawing/2014/main" id="{9CA19572-67DD-1335-74F6-DD7705B2DE57}"/>
                  </a:ext>
                </a:extLst>
              </p:cNvPr>
              <p:cNvSpPr/>
              <p:nvPr/>
            </p:nvSpPr>
            <p:spPr>
              <a:xfrm>
                <a:off x="11098468" y="-9000"/>
                <a:ext cx="36714" cy="6876000"/>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sp>
            <p:nvSpPr>
              <p:cNvPr id="62" name="Freeform 61">
                <a:extLst>
                  <a:ext uri="{FF2B5EF4-FFF2-40B4-BE49-F238E27FC236}">
                    <a16:creationId xmlns:a16="http://schemas.microsoft.com/office/drawing/2014/main" id="{A21600F5-E44A-E592-B7A2-47C45578018B}"/>
                  </a:ext>
                </a:extLst>
              </p:cNvPr>
              <p:cNvSpPr/>
              <p:nvPr/>
            </p:nvSpPr>
            <p:spPr>
              <a:xfrm>
                <a:off x="11358083" y="-9000"/>
                <a:ext cx="36714" cy="6876000"/>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4084106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ail Centre">
    <p:spTree>
      <p:nvGrpSpPr>
        <p:cNvPr id="1" name=""/>
        <p:cNvGrpSpPr/>
        <p:nvPr/>
      </p:nvGrpSpPr>
      <p:grpSpPr>
        <a:xfrm>
          <a:off x="0" y="0"/>
          <a:ext cx="0" cy="0"/>
          <a:chOff x="0" y="0"/>
          <a:chExt cx="0" cy="0"/>
        </a:xfrm>
      </p:grpSpPr>
      <p:sp>
        <p:nvSpPr>
          <p:cNvPr id="23"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a:p>
        </p:txBody>
      </p:sp>
      <p:grpSp>
        <p:nvGrpSpPr>
          <p:cNvPr id="55" name="Group 54">
            <a:extLst>
              <a:ext uri="{FF2B5EF4-FFF2-40B4-BE49-F238E27FC236}">
                <a16:creationId xmlns:a16="http://schemas.microsoft.com/office/drawing/2014/main" id="{F44D7A88-B583-9522-7866-2E895231946D}"/>
              </a:ext>
            </a:extLst>
          </p:cNvPr>
          <p:cNvGrpSpPr>
            <a:grpSpLocks noChangeAspect="1"/>
          </p:cNvGrpSpPr>
          <p:nvPr userDrawn="1"/>
        </p:nvGrpSpPr>
        <p:grpSpPr>
          <a:xfrm>
            <a:off x="5909988" y="-9000"/>
            <a:ext cx="372024" cy="6876000"/>
            <a:chOff x="5950145" y="768738"/>
            <a:chExt cx="287999" cy="5322994"/>
          </a:xfrm>
          <a:solidFill>
            <a:schemeClr val="accent1"/>
          </a:solidFill>
        </p:grpSpPr>
        <p:sp>
          <p:nvSpPr>
            <p:cNvPr id="56" name="Freeform 55">
              <a:extLst>
                <a:ext uri="{FF2B5EF4-FFF2-40B4-BE49-F238E27FC236}">
                  <a16:creationId xmlns:a16="http://schemas.microsoft.com/office/drawing/2014/main" id="{CEBF76F2-C5E2-3514-2640-283CE4E4CF82}"/>
                </a:ext>
              </a:extLst>
            </p:cNvPr>
            <p:cNvSpPr/>
            <p:nvPr/>
          </p:nvSpPr>
          <p:spPr>
            <a:xfrm>
              <a:off x="5950145" y="92343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7" name="Freeform 56">
              <a:extLst>
                <a:ext uri="{FF2B5EF4-FFF2-40B4-BE49-F238E27FC236}">
                  <a16:creationId xmlns:a16="http://schemas.microsoft.com/office/drawing/2014/main" id="{A9359F6E-2C45-7390-5484-56D5E1EDA184}"/>
                </a:ext>
              </a:extLst>
            </p:cNvPr>
            <p:cNvSpPr/>
            <p:nvPr/>
          </p:nvSpPr>
          <p:spPr>
            <a:xfrm>
              <a:off x="5950145" y="80540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8" name="Freeform 57">
              <a:extLst>
                <a:ext uri="{FF2B5EF4-FFF2-40B4-BE49-F238E27FC236}">
                  <a16:creationId xmlns:a16="http://schemas.microsoft.com/office/drawing/2014/main" id="{2FEB2699-15CA-D4FA-749E-A6A37368CD73}"/>
                </a:ext>
              </a:extLst>
            </p:cNvPr>
            <p:cNvSpPr/>
            <p:nvPr/>
          </p:nvSpPr>
          <p:spPr>
            <a:xfrm>
              <a:off x="5950145" y="115950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59" name="Freeform 58">
              <a:extLst>
                <a:ext uri="{FF2B5EF4-FFF2-40B4-BE49-F238E27FC236}">
                  <a16:creationId xmlns:a16="http://schemas.microsoft.com/office/drawing/2014/main" id="{51D2CB30-1AA7-5D19-CB06-EF21A6D8A4DC}"/>
                </a:ext>
              </a:extLst>
            </p:cNvPr>
            <p:cNvSpPr/>
            <p:nvPr/>
          </p:nvSpPr>
          <p:spPr>
            <a:xfrm>
              <a:off x="5950145" y="104146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0" name="Freeform 59">
              <a:extLst>
                <a:ext uri="{FF2B5EF4-FFF2-40B4-BE49-F238E27FC236}">
                  <a16:creationId xmlns:a16="http://schemas.microsoft.com/office/drawing/2014/main" id="{317CC5C7-26E5-5850-1B87-2839B465BC16}"/>
                </a:ext>
              </a:extLst>
            </p:cNvPr>
            <p:cNvSpPr/>
            <p:nvPr/>
          </p:nvSpPr>
          <p:spPr>
            <a:xfrm>
              <a:off x="5950145" y="139556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1" name="Freeform 60">
              <a:extLst>
                <a:ext uri="{FF2B5EF4-FFF2-40B4-BE49-F238E27FC236}">
                  <a16:creationId xmlns:a16="http://schemas.microsoft.com/office/drawing/2014/main" id="{335DC266-BA24-C7AF-4442-5999672E981F}"/>
                </a:ext>
              </a:extLst>
            </p:cNvPr>
            <p:cNvSpPr/>
            <p:nvPr/>
          </p:nvSpPr>
          <p:spPr>
            <a:xfrm>
              <a:off x="5950145" y="127753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2" name="Freeform 61">
              <a:extLst>
                <a:ext uri="{FF2B5EF4-FFF2-40B4-BE49-F238E27FC236}">
                  <a16:creationId xmlns:a16="http://schemas.microsoft.com/office/drawing/2014/main" id="{FEFAF4F8-12C0-977E-C0C9-88474E89C938}"/>
                </a:ext>
              </a:extLst>
            </p:cNvPr>
            <p:cNvSpPr/>
            <p:nvPr/>
          </p:nvSpPr>
          <p:spPr>
            <a:xfrm>
              <a:off x="5950145" y="163163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3" name="Freeform 62">
              <a:extLst>
                <a:ext uri="{FF2B5EF4-FFF2-40B4-BE49-F238E27FC236}">
                  <a16:creationId xmlns:a16="http://schemas.microsoft.com/office/drawing/2014/main" id="{8082B846-CBEB-D642-1482-5C6B465A8A95}"/>
                </a:ext>
              </a:extLst>
            </p:cNvPr>
            <p:cNvSpPr/>
            <p:nvPr/>
          </p:nvSpPr>
          <p:spPr>
            <a:xfrm>
              <a:off x="5950145" y="151360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4" name="Freeform 63">
              <a:extLst>
                <a:ext uri="{FF2B5EF4-FFF2-40B4-BE49-F238E27FC236}">
                  <a16:creationId xmlns:a16="http://schemas.microsoft.com/office/drawing/2014/main" id="{624D8E67-4C50-A766-116F-20104821C343}"/>
                </a:ext>
              </a:extLst>
            </p:cNvPr>
            <p:cNvSpPr/>
            <p:nvPr/>
          </p:nvSpPr>
          <p:spPr>
            <a:xfrm>
              <a:off x="5950145" y="186770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5" name="Freeform 64">
              <a:extLst>
                <a:ext uri="{FF2B5EF4-FFF2-40B4-BE49-F238E27FC236}">
                  <a16:creationId xmlns:a16="http://schemas.microsoft.com/office/drawing/2014/main" id="{75BE1473-9F8B-D306-CB3F-7E22B50C5C44}"/>
                </a:ext>
              </a:extLst>
            </p:cNvPr>
            <p:cNvSpPr/>
            <p:nvPr/>
          </p:nvSpPr>
          <p:spPr>
            <a:xfrm>
              <a:off x="5950145" y="17496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6" name="Freeform 65">
              <a:extLst>
                <a:ext uri="{FF2B5EF4-FFF2-40B4-BE49-F238E27FC236}">
                  <a16:creationId xmlns:a16="http://schemas.microsoft.com/office/drawing/2014/main" id="{71CE1BD5-3D7D-18AE-C222-317A85A40913}"/>
                </a:ext>
              </a:extLst>
            </p:cNvPr>
            <p:cNvSpPr/>
            <p:nvPr/>
          </p:nvSpPr>
          <p:spPr>
            <a:xfrm>
              <a:off x="5950145" y="21037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7" name="Freeform 66">
              <a:extLst>
                <a:ext uri="{FF2B5EF4-FFF2-40B4-BE49-F238E27FC236}">
                  <a16:creationId xmlns:a16="http://schemas.microsoft.com/office/drawing/2014/main" id="{E2340ADE-08A2-B1C2-F75C-60670949420B}"/>
                </a:ext>
              </a:extLst>
            </p:cNvPr>
            <p:cNvSpPr/>
            <p:nvPr/>
          </p:nvSpPr>
          <p:spPr>
            <a:xfrm>
              <a:off x="5950145" y="198573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8" name="Freeform 67">
              <a:extLst>
                <a:ext uri="{FF2B5EF4-FFF2-40B4-BE49-F238E27FC236}">
                  <a16:creationId xmlns:a16="http://schemas.microsoft.com/office/drawing/2014/main" id="{CDE840D8-858F-A47A-B64B-8C1A1F633998}"/>
                </a:ext>
              </a:extLst>
            </p:cNvPr>
            <p:cNvSpPr/>
            <p:nvPr/>
          </p:nvSpPr>
          <p:spPr>
            <a:xfrm>
              <a:off x="5950145" y="233983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69" name="Freeform 68">
              <a:extLst>
                <a:ext uri="{FF2B5EF4-FFF2-40B4-BE49-F238E27FC236}">
                  <a16:creationId xmlns:a16="http://schemas.microsoft.com/office/drawing/2014/main" id="{6A0BBF28-4F29-BBB4-AA40-138654FD9BE9}"/>
                </a:ext>
              </a:extLst>
            </p:cNvPr>
            <p:cNvSpPr/>
            <p:nvPr/>
          </p:nvSpPr>
          <p:spPr>
            <a:xfrm>
              <a:off x="5950145" y="22217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0" name="Freeform 69">
              <a:extLst>
                <a:ext uri="{FF2B5EF4-FFF2-40B4-BE49-F238E27FC236}">
                  <a16:creationId xmlns:a16="http://schemas.microsoft.com/office/drawing/2014/main" id="{B1B2E481-A1D1-A8EF-C802-355CBDAB5164}"/>
                </a:ext>
              </a:extLst>
            </p:cNvPr>
            <p:cNvSpPr/>
            <p:nvPr/>
          </p:nvSpPr>
          <p:spPr>
            <a:xfrm>
              <a:off x="5950145" y="25758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1" name="Freeform 70">
              <a:extLst>
                <a:ext uri="{FF2B5EF4-FFF2-40B4-BE49-F238E27FC236}">
                  <a16:creationId xmlns:a16="http://schemas.microsoft.com/office/drawing/2014/main" id="{D8DD26FD-F2D1-D3B1-452E-C0D1285D82EF}"/>
                </a:ext>
              </a:extLst>
            </p:cNvPr>
            <p:cNvSpPr/>
            <p:nvPr/>
          </p:nvSpPr>
          <p:spPr>
            <a:xfrm>
              <a:off x="5950145" y="24578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2" name="Freeform 71">
              <a:extLst>
                <a:ext uri="{FF2B5EF4-FFF2-40B4-BE49-F238E27FC236}">
                  <a16:creationId xmlns:a16="http://schemas.microsoft.com/office/drawing/2014/main" id="{E8F45D08-B2DE-988C-3503-BE4C68A8BA95}"/>
                </a:ext>
              </a:extLst>
            </p:cNvPr>
            <p:cNvSpPr/>
            <p:nvPr/>
          </p:nvSpPr>
          <p:spPr>
            <a:xfrm>
              <a:off x="5950145" y="28119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3" name="Freeform 72">
              <a:extLst>
                <a:ext uri="{FF2B5EF4-FFF2-40B4-BE49-F238E27FC236}">
                  <a16:creationId xmlns:a16="http://schemas.microsoft.com/office/drawing/2014/main" id="{369FD5E3-A456-1841-30D1-9C3D8F242697}"/>
                </a:ext>
              </a:extLst>
            </p:cNvPr>
            <p:cNvSpPr/>
            <p:nvPr/>
          </p:nvSpPr>
          <p:spPr>
            <a:xfrm>
              <a:off x="5950145" y="26939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4" name="Freeform 73">
              <a:extLst>
                <a:ext uri="{FF2B5EF4-FFF2-40B4-BE49-F238E27FC236}">
                  <a16:creationId xmlns:a16="http://schemas.microsoft.com/office/drawing/2014/main" id="{B8438C4A-6D88-DC92-840C-14825C032BC3}"/>
                </a:ext>
              </a:extLst>
            </p:cNvPr>
            <p:cNvSpPr/>
            <p:nvPr/>
          </p:nvSpPr>
          <p:spPr>
            <a:xfrm>
              <a:off x="5950145" y="30480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5" name="Freeform 74">
              <a:extLst>
                <a:ext uri="{FF2B5EF4-FFF2-40B4-BE49-F238E27FC236}">
                  <a16:creationId xmlns:a16="http://schemas.microsoft.com/office/drawing/2014/main" id="{53CDA00E-7960-4C55-5BF4-156C344EAA1E}"/>
                </a:ext>
              </a:extLst>
            </p:cNvPr>
            <p:cNvSpPr/>
            <p:nvPr/>
          </p:nvSpPr>
          <p:spPr>
            <a:xfrm>
              <a:off x="5950145" y="29299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6" name="Freeform 75">
              <a:extLst>
                <a:ext uri="{FF2B5EF4-FFF2-40B4-BE49-F238E27FC236}">
                  <a16:creationId xmlns:a16="http://schemas.microsoft.com/office/drawing/2014/main" id="{6C392B0C-462C-57DE-DD45-4E8CE7410A0D}"/>
                </a:ext>
              </a:extLst>
            </p:cNvPr>
            <p:cNvSpPr/>
            <p:nvPr/>
          </p:nvSpPr>
          <p:spPr>
            <a:xfrm>
              <a:off x="5950145" y="32840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7" name="Freeform 76">
              <a:extLst>
                <a:ext uri="{FF2B5EF4-FFF2-40B4-BE49-F238E27FC236}">
                  <a16:creationId xmlns:a16="http://schemas.microsoft.com/office/drawing/2014/main" id="{7A1E3DDC-0A46-497F-17C7-09C195DE5672}"/>
                </a:ext>
              </a:extLst>
            </p:cNvPr>
            <p:cNvSpPr/>
            <p:nvPr/>
          </p:nvSpPr>
          <p:spPr>
            <a:xfrm>
              <a:off x="5950145" y="3166066"/>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8" name="Freeform 77">
              <a:extLst>
                <a:ext uri="{FF2B5EF4-FFF2-40B4-BE49-F238E27FC236}">
                  <a16:creationId xmlns:a16="http://schemas.microsoft.com/office/drawing/2014/main" id="{FAD880A2-5E26-B05F-2342-75FA1FA3800E}"/>
                </a:ext>
              </a:extLst>
            </p:cNvPr>
            <p:cNvSpPr/>
            <p:nvPr/>
          </p:nvSpPr>
          <p:spPr>
            <a:xfrm>
              <a:off x="5950145" y="3520165"/>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79" name="Freeform 78">
              <a:extLst>
                <a:ext uri="{FF2B5EF4-FFF2-40B4-BE49-F238E27FC236}">
                  <a16:creationId xmlns:a16="http://schemas.microsoft.com/office/drawing/2014/main" id="{54C6383E-81FE-37D2-3213-9C3232FE6462}"/>
                </a:ext>
              </a:extLst>
            </p:cNvPr>
            <p:cNvSpPr/>
            <p:nvPr/>
          </p:nvSpPr>
          <p:spPr>
            <a:xfrm>
              <a:off x="5950145" y="34021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0" name="Freeform 79">
              <a:extLst>
                <a:ext uri="{FF2B5EF4-FFF2-40B4-BE49-F238E27FC236}">
                  <a16:creationId xmlns:a16="http://schemas.microsoft.com/office/drawing/2014/main" id="{E31F97CC-31C9-DF5D-F4A6-FAA27576F306}"/>
                </a:ext>
              </a:extLst>
            </p:cNvPr>
            <p:cNvSpPr/>
            <p:nvPr/>
          </p:nvSpPr>
          <p:spPr>
            <a:xfrm>
              <a:off x="5950145" y="37562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1" name="Freeform 80">
              <a:extLst>
                <a:ext uri="{FF2B5EF4-FFF2-40B4-BE49-F238E27FC236}">
                  <a16:creationId xmlns:a16="http://schemas.microsoft.com/office/drawing/2014/main" id="{6C2CBB2A-0EE6-06CC-0E99-7FE1A1BC9CC1}"/>
                </a:ext>
              </a:extLst>
            </p:cNvPr>
            <p:cNvSpPr/>
            <p:nvPr/>
          </p:nvSpPr>
          <p:spPr>
            <a:xfrm>
              <a:off x="5950145" y="3638199"/>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2" name="Freeform 81">
              <a:extLst>
                <a:ext uri="{FF2B5EF4-FFF2-40B4-BE49-F238E27FC236}">
                  <a16:creationId xmlns:a16="http://schemas.microsoft.com/office/drawing/2014/main" id="{D5E3E575-B641-025B-2C63-DCC6F96547CB}"/>
                </a:ext>
              </a:extLst>
            </p:cNvPr>
            <p:cNvSpPr/>
            <p:nvPr/>
          </p:nvSpPr>
          <p:spPr>
            <a:xfrm>
              <a:off x="5950145" y="3992298"/>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3" name="Freeform 82">
              <a:extLst>
                <a:ext uri="{FF2B5EF4-FFF2-40B4-BE49-F238E27FC236}">
                  <a16:creationId xmlns:a16="http://schemas.microsoft.com/office/drawing/2014/main" id="{D8F715F1-CA90-B996-4A70-0BFFAE89C4FA}"/>
                </a:ext>
              </a:extLst>
            </p:cNvPr>
            <p:cNvSpPr/>
            <p:nvPr/>
          </p:nvSpPr>
          <p:spPr>
            <a:xfrm>
              <a:off x="5950145" y="3874265"/>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4" name="Freeform 83">
              <a:extLst>
                <a:ext uri="{FF2B5EF4-FFF2-40B4-BE49-F238E27FC236}">
                  <a16:creationId xmlns:a16="http://schemas.microsoft.com/office/drawing/2014/main" id="{221F1930-779B-37C5-3BF0-827258F506D4}"/>
                </a:ext>
              </a:extLst>
            </p:cNvPr>
            <p:cNvSpPr/>
            <p:nvPr/>
          </p:nvSpPr>
          <p:spPr>
            <a:xfrm>
              <a:off x="5950145" y="4228365"/>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5" name="Freeform 84">
              <a:extLst>
                <a:ext uri="{FF2B5EF4-FFF2-40B4-BE49-F238E27FC236}">
                  <a16:creationId xmlns:a16="http://schemas.microsoft.com/office/drawing/2014/main" id="{09CA3AAC-2DB8-6888-8B8B-47EF1F22C7E6}"/>
                </a:ext>
              </a:extLst>
            </p:cNvPr>
            <p:cNvSpPr/>
            <p:nvPr/>
          </p:nvSpPr>
          <p:spPr>
            <a:xfrm>
              <a:off x="5950145" y="41103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6" name="Freeform 85">
              <a:extLst>
                <a:ext uri="{FF2B5EF4-FFF2-40B4-BE49-F238E27FC236}">
                  <a16:creationId xmlns:a16="http://schemas.microsoft.com/office/drawing/2014/main" id="{50A0529E-666A-1B35-A91B-CD4EFAB89693}"/>
                </a:ext>
              </a:extLst>
            </p:cNvPr>
            <p:cNvSpPr/>
            <p:nvPr/>
          </p:nvSpPr>
          <p:spPr>
            <a:xfrm>
              <a:off x="5950145" y="4464432"/>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7" name="Freeform 86">
              <a:extLst>
                <a:ext uri="{FF2B5EF4-FFF2-40B4-BE49-F238E27FC236}">
                  <a16:creationId xmlns:a16="http://schemas.microsoft.com/office/drawing/2014/main" id="{9D3A362C-A028-EB08-23D6-15FE2A553CFC}"/>
                </a:ext>
              </a:extLst>
            </p:cNvPr>
            <p:cNvSpPr/>
            <p:nvPr/>
          </p:nvSpPr>
          <p:spPr>
            <a:xfrm>
              <a:off x="5950145" y="4346398"/>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8" name="Freeform 87">
              <a:extLst>
                <a:ext uri="{FF2B5EF4-FFF2-40B4-BE49-F238E27FC236}">
                  <a16:creationId xmlns:a16="http://schemas.microsoft.com/office/drawing/2014/main" id="{2B48524D-E65B-D758-16AF-5A52835C64B3}"/>
                </a:ext>
              </a:extLst>
            </p:cNvPr>
            <p:cNvSpPr/>
            <p:nvPr/>
          </p:nvSpPr>
          <p:spPr>
            <a:xfrm>
              <a:off x="5950145" y="4700498"/>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89" name="Freeform 88">
              <a:extLst>
                <a:ext uri="{FF2B5EF4-FFF2-40B4-BE49-F238E27FC236}">
                  <a16:creationId xmlns:a16="http://schemas.microsoft.com/office/drawing/2014/main" id="{C9A84586-493E-0370-1D9D-578CADDFED67}"/>
                </a:ext>
              </a:extLst>
            </p:cNvPr>
            <p:cNvSpPr/>
            <p:nvPr/>
          </p:nvSpPr>
          <p:spPr>
            <a:xfrm>
              <a:off x="5950145" y="45824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0" name="Freeform 89">
              <a:extLst>
                <a:ext uri="{FF2B5EF4-FFF2-40B4-BE49-F238E27FC236}">
                  <a16:creationId xmlns:a16="http://schemas.microsoft.com/office/drawing/2014/main" id="{58BC3FC3-EB89-D24C-B60C-F16FDDECD421}"/>
                </a:ext>
              </a:extLst>
            </p:cNvPr>
            <p:cNvSpPr/>
            <p:nvPr/>
          </p:nvSpPr>
          <p:spPr>
            <a:xfrm>
              <a:off x="5950145" y="49365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1" name="Freeform 90">
              <a:extLst>
                <a:ext uri="{FF2B5EF4-FFF2-40B4-BE49-F238E27FC236}">
                  <a16:creationId xmlns:a16="http://schemas.microsoft.com/office/drawing/2014/main" id="{17552C85-6363-BBEB-0A95-2AD84A63D707}"/>
                </a:ext>
              </a:extLst>
            </p:cNvPr>
            <p:cNvSpPr/>
            <p:nvPr/>
          </p:nvSpPr>
          <p:spPr>
            <a:xfrm>
              <a:off x="5950145" y="48185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2" name="Freeform 91">
              <a:extLst>
                <a:ext uri="{FF2B5EF4-FFF2-40B4-BE49-F238E27FC236}">
                  <a16:creationId xmlns:a16="http://schemas.microsoft.com/office/drawing/2014/main" id="{34B7A246-4B07-8A20-445D-70ACCEDD0F8E}"/>
                </a:ext>
              </a:extLst>
            </p:cNvPr>
            <p:cNvSpPr/>
            <p:nvPr/>
          </p:nvSpPr>
          <p:spPr>
            <a:xfrm>
              <a:off x="5950145" y="5172631"/>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3" name="Freeform 92">
              <a:extLst>
                <a:ext uri="{FF2B5EF4-FFF2-40B4-BE49-F238E27FC236}">
                  <a16:creationId xmlns:a16="http://schemas.microsoft.com/office/drawing/2014/main" id="{0B788DCD-714C-3698-0DF6-3198550AB446}"/>
                </a:ext>
              </a:extLst>
            </p:cNvPr>
            <p:cNvSpPr/>
            <p:nvPr/>
          </p:nvSpPr>
          <p:spPr>
            <a:xfrm>
              <a:off x="5950145" y="505459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4" name="Freeform 93">
              <a:extLst>
                <a:ext uri="{FF2B5EF4-FFF2-40B4-BE49-F238E27FC236}">
                  <a16:creationId xmlns:a16="http://schemas.microsoft.com/office/drawing/2014/main" id="{B46C58B1-AF60-4A4E-62A1-DA0B6C4CB060}"/>
                </a:ext>
              </a:extLst>
            </p:cNvPr>
            <p:cNvSpPr/>
            <p:nvPr/>
          </p:nvSpPr>
          <p:spPr>
            <a:xfrm>
              <a:off x="5950145" y="540869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5" name="Freeform 94">
              <a:extLst>
                <a:ext uri="{FF2B5EF4-FFF2-40B4-BE49-F238E27FC236}">
                  <a16:creationId xmlns:a16="http://schemas.microsoft.com/office/drawing/2014/main" id="{E0B148B2-89D6-90BC-B720-435A3EA019B5}"/>
                </a:ext>
              </a:extLst>
            </p:cNvPr>
            <p:cNvSpPr/>
            <p:nvPr/>
          </p:nvSpPr>
          <p:spPr>
            <a:xfrm>
              <a:off x="5950145" y="5290663"/>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6" name="Freeform 95">
              <a:extLst>
                <a:ext uri="{FF2B5EF4-FFF2-40B4-BE49-F238E27FC236}">
                  <a16:creationId xmlns:a16="http://schemas.microsoft.com/office/drawing/2014/main" id="{47875BDF-45A8-B113-1A02-7695D4B63278}"/>
                </a:ext>
              </a:extLst>
            </p:cNvPr>
            <p:cNvSpPr/>
            <p:nvPr/>
          </p:nvSpPr>
          <p:spPr>
            <a:xfrm>
              <a:off x="5950145" y="56447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7" name="Freeform 96">
              <a:extLst>
                <a:ext uri="{FF2B5EF4-FFF2-40B4-BE49-F238E27FC236}">
                  <a16:creationId xmlns:a16="http://schemas.microsoft.com/office/drawing/2014/main" id="{FCC592D9-7293-3B0A-5690-92DA637F2072}"/>
                </a:ext>
              </a:extLst>
            </p:cNvPr>
            <p:cNvSpPr/>
            <p:nvPr/>
          </p:nvSpPr>
          <p:spPr>
            <a:xfrm>
              <a:off x="5950145" y="5526730"/>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98" name="Freeform 97">
              <a:extLst>
                <a:ext uri="{FF2B5EF4-FFF2-40B4-BE49-F238E27FC236}">
                  <a16:creationId xmlns:a16="http://schemas.microsoft.com/office/drawing/2014/main" id="{D7449842-0BAC-64A5-5662-FC660DAABB02}"/>
                </a:ext>
              </a:extLst>
            </p:cNvPr>
            <p:cNvSpPr/>
            <p:nvPr/>
          </p:nvSpPr>
          <p:spPr>
            <a:xfrm>
              <a:off x="5950145" y="5880830"/>
              <a:ext cx="287999" cy="56205"/>
            </a:xfrm>
            <a:custGeom>
              <a:avLst/>
              <a:gdLst>
                <a:gd name="connsiteX0" fmla="*/ 0 w 287999"/>
                <a:gd name="connsiteY0" fmla="*/ 0 h 56205"/>
                <a:gd name="connsiteX1" fmla="*/ 288000 w 287999"/>
                <a:gd name="connsiteY1" fmla="*/ 0 h 56205"/>
                <a:gd name="connsiteX2" fmla="*/ 288000 w 287999"/>
                <a:gd name="connsiteY2" fmla="*/ 56205 h 56205"/>
                <a:gd name="connsiteX3" fmla="*/ 0 w 287999"/>
                <a:gd name="connsiteY3" fmla="*/ 56205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5"/>
                  </a:lnTo>
                  <a:lnTo>
                    <a:pt x="0" y="56205"/>
                  </a:lnTo>
                  <a:close/>
                </a:path>
              </a:pathLst>
            </a:custGeom>
            <a:grpFill/>
            <a:ln w="0" cap="flat">
              <a:noFill/>
              <a:prstDash val="solid"/>
              <a:miter/>
            </a:ln>
          </p:spPr>
          <p:txBody>
            <a:bodyPr rtlCol="0" anchor="ctr"/>
            <a:lstStyle/>
            <a:p>
              <a:endParaRPr lang="en-US"/>
            </a:p>
          </p:txBody>
        </p:sp>
        <p:sp>
          <p:nvSpPr>
            <p:cNvPr id="99" name="Freeform 98">
              <a:extLst>
                <a:ext uri="{FF2B5EF4-FFF2-40B4-BE49-F238E27FC236}">
                  <a16:creationId xmlns:a16="http://schemas.microsoft.com/office/drawing/2014/main" id="{0746AEA9-DF7D-8F14-0AC6-A482D4CC559D}"/>
                </a:ext>
              </a:extLst>
            </p:cNvPr>
            <p:cNvSpPr/>
            <p:nvPr/>
          </p:nvSpPr>
          <p:spPr>
            <a:xfrm>
              <a:off x="5950145" y="5998864"/>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00" name="Freeform 99">
              <a:extLst>
                <a:ext uri="{FF2B5EF4-FFF2-40B4-BE49-F238E27FC236}">
                  <a16:creationId xmlns:a16="http://schemas.microsoft.com/office/drawing/2014/main" id="{615BD71F-8C5E-B3E0-D311-19E58502D2F6}"/>
                </a:ext>
              </a:extLst>
            </p:cNvPr>
            <p:cNvSpPr/>
            <p:nvPr/>
          </p:nvSpPr>
          <p:spPr>
            <a:xfrm>
              <a:off x="5950145" y="5762797"/>
              <a:ext cx="287999" cy="56205"/>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01" name="Freeform 100">
              <a:extLst>
                <a:ext uri="{FF2B5EF4-FFF2-40B4-BE49-F238E27FC236}">
                  <a16:creationId xmlns:a16="http://schemas.microsoft.com/office/drawing/2014/main" id="{1971648B-04DC-1E0A-1B2C-F54E5EE96041}"/>
                </a:ext>
              </a:extLst>
            </p:cNvPr>
            <p:cNvSpPr/>
            <p:nvPr/>
          </p:nvSpPr>
          <p:spPr>
            <a:xfrm>
              <a:off x="5980379" y="768738"/>
              <a:ext cx="28422" cy="5322994"/>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sp>
          <p:nvSpPr>
            <p:cNvPr id="102" name="Freeform 101">
              <a:extLst>
                <a:ext uri="{FF2B5EF4-FFF2-40B4-BE49-F238E27FC236}">
                  <a16:creationId xmlns:a16="http://schemas.microsoft.com/office/drawing/2014/main" id="{484F2EB6-4A08-9126-B888-C82762FFA537}"/>
                </a:ext>
              </a:extLst>
            </p:cNvPr>
            <p:cNvSpPr/>
            <p:nvPr/>
          </p:nvSpPr>
          <p:spPr>
            <a:xfrm>
              <a:off x="6181358" y="768738"/>
              <a:ext cx="28422" cy="5322994"/>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grpSp>
    </p:spTree>
    <p:extLst>
      <p:ext uri="{BB962C8B-B14F-4D97-AF65-F5344CB8AC3E}">
        <p14:creationId xmlns:p14="http://schemas.microsoft.com/office/powerpoint/2010/main" val="3136088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ail Below">
    <p:spTree>
      <p:nvGrpSpPr>
        <p:cNvPr id="1" name=""/>
        <p:cNvGrpSpPr/>
        <p:nvPr/>
      </p:nvGrpSpPr>
      <p:grpSpPr>
        <a:xfrm>
          <a:off x="0" y="0"/>
          <a:ext cx="0" cy="0"/>
          <a:chOff x="0" y="0"/>
          <a:chExt cx="0" cy="0"/>
        </a:xfrm>
      </p:grpSpPr>
      <p:sp>
        <p:nvSpPr>
          <p:cNvPr id="15"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a:p>
        </p:txBody>
      </p:sp>
      <p:grpSp>
        <p:nvGrpSpPr>
          <p:cNvPr id="142" name="Group 141">
            <a:extLst>
              <a:ext uri="{FF2B5EF4-FFF2-40B4-BE49-F238E27FC236}">
                <a16:creationId xmlns:a16="http://schemas.microsoft.com/office/drawing/2014/main" id="{00C7B1DE-5683-CDDB-7F9D-91364C6E5813}"/>
              </a:ext>
            </a:extLst>
          </p:cNvPr>
          <p:cNvGrpSpPr/>
          <p:nvPr userDrawn="1"/>
        </p:nvGrpSpPr>
        <p:grpSpPr>
          <a:xfrm>
            <a:off x="-7974" y="5758173"/>
            <a:ext cx="12207949" cy="372024"/>
            <a:chOff x="-7974" y="4299552"/>
            <a:chExt cx="12207949" cy="372024"/>
          </a:xfrm>
          <a:solidFill>
            <a:schemeClr val="accent1"/>
          </a:solidFill>
        </p:grpSpPr>
        <p:grpSp>
          <p:nvGrpSpPr>
            <p:cNvPr id="143" name="Group 142">
              <a:extLst>
                <a:ext uri="{FF2B5EF4-FFF2-40B4-BE49-F238E27FC236}">
                  <a16:creationId xmlns:a16="http://schemas.microsoft.com/office/drawing/2014/main" id="{E33918D1-551C-0DC4-F622-71DA897035A9}"/>
                </a:ext>
              </a:extLst>
            </p:cNvPr>
            <p:cNvGrpSpPr/>
            <p:nvPr userDrawn="1"/>
          </p:nvGrpSpPr>
          <p:grpSpPr>
            <a:xfrm rot="16200000">
              <a:off x="5947836" y="-1618410"/>
              <a:ext cx="296329" cy="12207949"/>
              <a:chOff x="11098468" y="-9000"/>
              <a:chExt cx="296329" cy="6876000"/>
            </a:xfrm>
            <a:grpFill/>
          </p:grpSpPr>
          <p:sp>
            <p:nvSpPr>
              <p:cNvPr id="225" name="Freeform 224">
                <a:extLst>
                  <a:ext uri="{FF2B5EF4-FFF2-40B4-BE49-F238E27FC236}">
                    <a16:creationId xmlns:a16="http://schemas.microsoft.com/office/drawing/2014/main" id="{227C0A88-2AF6-8F01-0BB1-29B3EFF3E545}"/>
                  </a:ext>
                </a:extLst>
              </p:cNvPr>
              <p:cNvSpPr/>
              <p:nvPr/>
            </p:nvSpPr>
            <p:spPr>
              <a:xfrm>
                <a:off x="11098468" y="-9000"/>
                <a:ext cx="36714" cy="6876000"/>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sp>
            <p:nvSpPr>
              <p:cNvPr id="226" name="Freeform 225">
                <a:extLst>
                  <a:ext uri="{FF2B5EF4-FFF2-40B4-BE49-F238E27FC236}">
                    <a16:creationId xmlns:a16="http://schemas.microsoft.com/office/drawing/2014/main" id="{F561FAAF-D48F-18AC-88A4-2D4DE5246296}"/>
                  </a:ext>
                </a:extLst>
              </p:cNvPr>
              <p:cNvSpPr/>
              <p:nvPr/>
            </p:nvSpPr>
            <p:spPr>
              <a:xfrm>
                <a:off x="11358083" y="-9000"/>
                <a:ext cx="36714" cy="6876000"/>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grpSp>
        <p:grpSp>
          <p:nvGrpSpPr>
            <p:cNvPr id="144" name="Group 143">
              <a:extLst>
                <a:ext uri="{FF2B5EF4-FFF2-40B4-BE49-F238E27FC236}">
                  <a16:creationId xmlns:a16="http://schemas.microsoft.com/office/drawing/2014/main" id="{5E4ECB1E-166D-6A93-0F63-7AD0B4DD2ABC}"/>
                </a:ext>
              </a:extLst>
            </p:cNvPr>
            <p:cNvGrpSpPr/>
            <p:nvPr userDrawn="1"/>
          </p:nvGrpSpPr>
          <p:grpSpPr>
            <a:xfrm>
              <a:off x="58551" y="4299552"/>
              <a:ext cx="12074899" cy="372024"/>
              <a:chOff x="59987" y="4304868"/>
              <a:chExt cx="12074899" cy="372024"/>
            </a:xfrm>
            <a:grpFill/>
          </p:grpSpPr>
          <p:sp>
            <p:nvSpPr>
              <p:cNvPr id="145" name="Freeform 144">
                <a:extLst>
                  <a:ext uri="{FF2B5EF4-FFF2-40B4-BE49-F238E27FC236}">
                    <a16:creationId xmlns:a16="http://schemas.microsoft.com/office/drawing/2014/main" id="{BFEF0C84-FCA1-2FBD-BE68-FF8E210B1287}"/>
                  </a:ext>
                </a:extLst>
              </p:cNvPr>
              <p:cNvSpPr/>
              <p:nvPr/>
            </p:nvSpPr>
            <p:spPr>
              <a:xfrm rot="16200000">
                <a:off x="622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6" name="Freeform 145">
                <a:extLst>
                  <a:ext uri="{FF2B5EF4-FFF2-40B4-BE49-F238E27FC236}">
                    <a16:creationId xmlns:a16="http://schemas.microsoft.com/office/drawing/2014/main" id="{22423661-8D38-F541-5ADF-B63EA068DD20}"/>
                  </a:ext>
                </a:extLst>
              </p:cNvPr>
              <p:cNvSpPr/>
              <p:nvPr/>
            </p:nvSpPr>
            <p:spPr>
              <a:xfrm rot="16200000">
                <a:off x="-8972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7" name="Freeform 146">
                <a:extLst>
                  <a:ext uri="{FF2B5EF4-FFF2-40B4-BE49-F238E27FC236}">
                    <a16:creationId xmlns:a16="http://schemas.microsoft.com/office/drawing/2014/main" id="{8470B2F1-403F-23EF-752B-B0A7AAC67173}"/>
                  </a:ext>
                </a:extLst>
              </p:cNvPr>
              <p:cNvSpPr/>
              <p:nvPr/>
            </p:nvSpPr>
            <p:spPr>
              <a:xfrm rot="16200000">
                <a:off x="3660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8" name="Freeform 147">
                <a:extLst>
                  <a:ext uri="{FF2B5EF4-FFF2-40B4-BE49-F238E27FC236}">
                    <a16:creationId xmlns:a16="http://schemas.microsoft.com/office/drawing/2014/main" id="{CC296A14-0F21-669B-9F0A-D013F711F689}"/>
                  </a:ext>
                </a:extLst>
              </p:cNvPr>
              <p:cNvSpPr/>
              <p:nvPr/>
            </p:nvSpPr>
            <p:spPr>
              <a:xfrm rot="16200000">
                <a:off x="2141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9" name="Freeform 148">
                <a:extLst>
                  <a:ext uri="{FF2B5EF4-FFF2-40B4-BE49-F238E27FC236}">
                    <a16:creationId xmlns:a16="http://schemas.microsoft.com/office/drawing/2014/main" id="{8C98364E-EE13-7926-B341-8FD37C06DA4D}"/>
                  </a:ext>
                </a:extLst>
              </p:cNvPr>
              <p:cNvSpPr/>
              <p:nvPr/>
            </p:nvSpPr>
            <p:spPr>
              <a:xfrm rot="16200000">
                <a:off x="66991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0" name="Freeform 149">
                <a:extLst>
                  <a:ext uri="{FF2B5EF4-FFF2-40B4-BE49-F238E27FC236}">
                    <a16:creationId xmlns:a16="http://schemas.microsoft.com/office/drawing/2014/main" id="{0FB758FA-3115-2612-4DAA-A63B7C97E3CF}"/>
                  </a:ext>
                </a:extLst>
              </p:cNvPr>
              <p:cNvSpPr/>
              <p:nvPr/>
            </p:nvSpPr>
            <p:spPr>
              <a:xfrm rot="16200000">
                <a:off x="51798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1" name="Freeform 150">
                <a:extLst>
                  <a:ext uri="{FF2B5EF4-FFF2-40B4-BE49-F238E27FC236}">
                    <a16:creationId xmlns:a16="http://schemas.microsoft.com/office/drawing/2014/main" id="{B004DBAB-5B4C-55C0-1B7B-85F81E1A75BF}"/>
                  </a:ext>
                </a:extLst>
              </p:cNvPr>
              <p:cNvSpPr/>
              <p:nvPr/>
            </p:nvSpPr>
            <p:spPr>
              <a:xfrm rot="16200000">
                <a:off x="9737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2" name="Freeform 151">
                <a:extLst>
                  <a:ext uri="{FF2B5EF4-FFF2-40B4-BE49-F238E27FC236}">
                    <a16:creationId xmlns:a16="http://schemas.microsoft.com/office/drawing/2014/main" id="{148452F9-AD8A-56C6-9979-B25A2E6AB65A}"/>
                  </a:ext>
                </a:extLst>
              </p:cNvPr>
              <p:cNvSpPr/>
              <p:nvPr/>
            </p:nvSpPr>
            <p:spPr>
              <a:xfrm rot="16200000">
                <a:off x="82184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3" name="Freeform 152">
                <a:extLst>
                  <a:ext uri="{FF2B5EF4-FFF2-40B4-BE49-F238E27FC236}">
                    <a16:creationId xmlns:a16="http://schemas.microsoft.com/office/drawing/2014/main" id="{A677D9D9-4E0B-CCF5-0638-6892759C14DB}"/>
                  </a:ext>
                </a:extLst>
              </p:cNvPr>
              <p:cNvSpPr/>
              <p:nvPr/>
            </p:nvSpPr>
            <p:spPr>
              <a:xfrm rot="16200000">
                <a:off x="127762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4" name="Freeform 153">
                <a:extLst>
                  <a:ext uri="{FF2B5EF4-FFF2-40B4-BE49-F238E27FC236}">
                    <a16:creationId xmlns:a16="http://schemas.microsoft.com/office/drawing/2014/main" id="{51CEFD06-2CCB-2847-CC3C-2EC0BCEF8BA2}"/>
                  </a:ext>
                </a:extLst>
              </p:cNvPr>
              <p:cNvSpPr/>
              <p:nvPr/>
            </p:nvSpPr>
            <p:spPr>
              <a:xfrm rot="16200000">
                <a:off x="112570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5" name="Freeform 154">
                <a:extLst>
                  <a:ext uri="{FF2B5EF4-FFF2-40B4-BE49-F238E27FC236}">
                    <a16:creationId xmlns:a16="http://schemas.microsoft.com/office/drawing/2014/main" id="{C02EF641-7E27-AD59-053C-B7CF88734D65}"/>
                  </a:ext>
                </a:extLst>
              </p:cNvPr>
              <p:cNvSpPr/>
              <p:nvPr/>
            </p:nvSpPr>
            <p:spPr>
              <a:xfrm rot="16200000">
                <a:off x="158148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6" name="Freeform 155">
                <a:extLst>
                  <a:ext uri="{FF2B5EF4-FFF2-40B4-BE49-F238E27FC236}">
                    <a16:creationId xmlns:a16="http://schemas.microsoft.com/office/drawing/2014/main" id="{4DD1BFEA-925D-6BFF-5EC9-D5768645C3E6}"/>
                  </a:ext>
                </a:extLst>
              </p:cNvPr>
              <p:cNvSpPr/>
              <p:nvPr/>
            </p:nvSpPr>
            <p:spPr>
              <a:xfrm rot="16200000">
                <a:off x="142955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7" name="Freeform 156">
                <a:extLst>
                  <a:ext uri="{FF2B5EF4-FFF2-40B4-BE49-F238E27FC236}">
                    <a16:creationId xmlns:a16="http://schemas.microsoft.com/office/drawing/2014/main" id="{69757FB7-89DA-8C3B-2278-C5DB2BC43FC7}"/>
                  </a:ext>
                </a:extLst>
              </p:cNvPr>
              <p:cNvSpPr/>
              <p:nvPr/>
            </p:nvSpPr>
            <p:spPr>
              <a:xfrm rot="16200000">
                <a:off x="188534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8" name="Freeform 157">
                <a:extLst>
                  <a:ext uri="{FF2B5EF4-FFF2-40B4-BE49-F238E27FC236}">
                    <a16:creationId xmlns:a16="http://schemas.microsoft.com/office/drawing/2014/main" id="{3606172E-A4B9-79C4-D83A-0A46FA2299BA}"/>
                  </a:ext>
                </a:extLst>
              </p:cNvPr>
              <p:cNvSpPr/>
              <p:nvPr/>
            </p:nvSpPr>
            <p:spPr>
              <a:xfrm rot="16200000">
                <a:off x="173341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9" name="Freeform 158">
                <a:extLst>
                  <a:ext uri="{FF2B5EF4-FFF2-40B4-BE49-F238E27FC236}">
                    <a16:creationId xmlns:a16="http://schemas.microsoft.com/office/drawing/2014/main" id="{B0C105BA-4D2A-3820-0E2A-B5AC124E5A7E}"/>
                  </a:ext>
                </a:extLst>
              </p:cNvPr>
              <p:cNvSpPr/>
              <p:nvPr/>
            </p:nvSpPr>
            <p:spPr>
              <a:xfrm rot="16200000">
                <a:off x="218919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0" name="Freeform 159">
                <a:extLst>
                  <a:ext uri="{FF2B5EF4-FFF2-40B4-BE49-F238E27FC236}">
                    <a16:creationId xmlns:a16="http://schemas.microsoft.com/office/drawing/2014/main" id="{A79D2CE0-251E-C287-0D5A-673599B61F27}"/>
                  </a:ext>
                </a:extLst>
              </p:cNvPr>
              <p:cNvSpPr/>
              <p:nvPr/>
            </p:nvSpPr>
            <p:spPr>
              <a:xfrm rot="16200000">
                <a:off x="203726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1" name="Freeform 160">
                <a:extLst>
                  <a:ext uri="{FF2B5EF4-FFF2-40B4-BE49-F238E27FC236}">
                    <a16:creationId xmlns:a16="http://schemas.microsoft.com/office/drawing/2014/main" id="{3532DA37-C89E-FF93-CE56-8CE687B1478A}"/>
                  </a:ext>
                </a:extLst>
              </p:cNvPr>
              <p:cNvSpPr/>
              <p:nvPr/>
            </p:nvSpPr>
            <p:spPr>
              <a:xfrm rot="16200000">
                <a:off x="249305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2" name="Freeform 161">
                <a:extLst>
                  <a:ext uri="{FF2B5EF4-FFF2-40B4-BE49-F238E27FC236}">
                    <a16:creationId xmlns:a16="http://schemas.microsoft.com/office/drawing/2014/main" id="{202ABA43-34F8-1B7D-9F82-8917F98F1FBB}"/>
                  </a:ext>
                </a:extLst>
              </p:cNvPr>
              <p:cNvSpPr/>
              <p:nvPr/>
            </p:nvSpPr>
            <p:spPr>
              <a:xfrm rot="16200000">
                <a:off x="234112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3" name="Freeform 162">
                <a:extLst>
                  <a:ext uri="{FF2B5EF4-FFF2-40B4-BE49-F238E27FC236}">
                    <a16:creationId xmlns:a16="http://schemas.microsoft.com/office/drawing/2014/main" id="{C61607F4-7624-1B52-B3F0-99DEE3BD05FC}"/>
                  </a:ext>
                </a:extLst>
              </p:cNvPr>
              <p:cNvSpPr/>
              <p:nvPr/>
            </p:nvSpPr>
            <p:spPr>
              <a:xfrm rot="16200000">
                <a:off x="279690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4" name="Freeform 163">
                <a:extLst>
                  <a:ext uri="{FF2B5EF4-FFF2-40B4-BE49-F238E27FC236}">
                    <a16:creationId xmlns:a16="http://schemas.microsoft.com/office/drawing/2014/main" id="{BC52B80A-CF38-5584-A059-DA212C72C229}"/>
                  </a:ext>
                </a:extLst>
              </p:cNvPr>
              <p:cNvSpPr/>
              <p:nvPr/>
            </p:nvSpPr>
            <p:spPr>
              <a:xfrm rot="16200000">
                <a:off x="264498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5" name="Freeform 164">
                <a:extLst>
                  <a:ext uri="{FF2B5EF4-FFF2-40B4-BE49-F238E27FC236}">
                    <a16:creationId xmlns:a16="http://schemas.microsoft.com/office/drawing/2014/main" id="{EEC5A06B-AA2F-4BDA-3645-D5AF23615FC2}"/>
                  </a:ext>
                </a:extLst>
              </p:cNvPr>
              <p:cNvSpPr/>
              <p:nvPr/>
            </p:nvSpPr>
            <p:spPr>
              <a:xfrm rot="16200000">
                <a:off x="310076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6" name="Freeform 165">
                <a:extLst>
                  <a:ext uri="{FF2B5EF4-FFF2-40B4-BE49-F238E27FC236}">
                    <a16:creationId xmlns:a16="http://schemas.microsoft.com/office/drawing/2014/main" id="{3176340D-DD4B-799D-4446-8BCC2135AD4D}"/>
                  </a:ext>
                </a:extLst>
              </p:cNvPr>
              <p:cNvSpPr/>
              <p:nvPr/>
            </p:nvSpPr>
            <p:spPr>
              <a:xfrm rot="16200000">
                <a:off x="294883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7" name="Freeform 166">
                <a:extLst>
                  <a:ext uri="{FF2B5EF4-FFF2-40B4-BE49-F238E27FC236}">
                    <a16:creationId xmlns:a16="http://schemas.microsoft.com/office/drawing/2014/main" id="{C57720E7-D90E-8D15-8AD7-6BB58309BD18}"/>
                  </a:ext>
                </a:extLst>
              </p:cNvPr>
              <p:cNvSpPr/>
              <p:nvPr/>
            </p:nvSpPr>
            <p:spPr>
              <a:xfrm rot="16200000">
                <a:off x="340462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8" name="Freeform 167">
                <a:extLst>
                  <a:ext uri="{FF2B5EF4-FFF2-40B4-BE49-F238E27FC236}">
                    <a16:creationId xmlns:a16="http://schemas.microsoft.com/office/drawing/2014/main" id="{F7AF83C9-4BD8-2774-3910-86DC5BB53AF7}"/>
                  </a:ext>
                </a:extLst>
              </p:cNvPr>
              <p:cNvSpPr/>
              <p:nvPr/>
            </p:nvSpPr>
            <p:spPr>
              <a:xfrm rot="16200000">
                <a:off x="325269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9" name="Freeform 168">
                <a:extLst>
                  <a:ext uri="{FF2B5EF4-FFF2-40B4-BE49-F238E27FC236}">
                    <a16:creationId xmlns:a16="http://schemas.microsoft.com/office/drawing/2014/main" id="{E5DC19AE-7C2A-3E68-C0F7-C5058B3E20AC}"/>
                  </a:ext>
                </a:extLst>
              </p:cNvPr>
              <p:cNvSpPr/>
              <p:nvPr/>
            </p:nvSpPr>
            <p:spPr>
              <a:xfrm rot="16200000">
                <a:off x="370847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0" name="Freeform 169">
                <a:extLst>
                  <a:ext uri="{FF2B5EF4-FFF2-40B4-BE49-F238E27FC236}">
                    <a16:creationId xmlns:a16="http://schemas.microsoft.com/office/drawing/2014/main" id="{18F151E4-0B7B-BC01-8391-47A0C77D1722}"/>
                  </a:ext>
                </a:extLst>
              </p:cNvPr>
              <p:cNvSpPr/>
              <p:nvPr/>
            </p:nvSpPr>
            <p:spPr>
              <a:xfrm rot="16200000">
                <a:off x="355654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1" name="Freeform 170">
                <a:extLst>
                  <a:ext uri="{FF2B5EF4-FFF2-40B4-BE49-F238E27FC236}">
                    <a16:creationId xmlns:a16="http://schemas.microsoft.com/office/drawing/2014/main" id="{2CF4C063-BC6D-D2DE-B165-1CC1A4E13A68}"/>
                  </a:ext>
                </a:extLst>
              </p:cNvPr>
              <p:cNvSpPr/>
              <p:nvPr/>
            </p:nvSpPr>
            <p:spPr>
              <a:xfrm rot="16200000">
                <a:off x="40123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2" name="Freeform 171">
                <a:extLst>
                  <a:ext uri="{FF2B5EF4-FFF2-40B4-BE49-F238E27FC236}">
                    <a16:creationId xmlns:a16="http://schemas.microsoft.com/office/drawing/2014/main" id="{76361A07-B3CB-A70D-E133-C70E4751620E}"/>
                  </a:ext>
                </a:extLst>
              </p:cNvPr>
              <p:cNvSpPr/>
              <p:nvPr/>
            </p:nvSpPr>
            <p:spPr>
              <a:xfrm rot="16200000">
                <a:off x="38604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3" name="Freeform 172">
                <a:extLst>
                  <a:ext uri="{FF2B5EF4-FFF2-40B4-BE49-F238E27FC236}">
                    <a16:creationId xmlns:a16="http://schemas.microsoft.com/office/drawing/2014/main" id="{4FC03411-0888-0008-4DE8-5E6CD4F4A5B5}"/>
                  </a:ext>
                </a:extLst>
              </p:cNvPr>
              <p:cNvSpPr/>
              <p:nvPr/>
            </p:nvSpPr>
            <p:spPr>
              <a:xfrm rot="16200000">
                <a:off x="431618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4" name="Freeform 173">
                <a:extLst>
                  <a:ext uri="{FF2B5EF4-FFF2-40B4-BE49-F238E27FC236}">
                    <a16:creationId xmlns:a16="http://schemas.microsoft.com/office/drawing/2014/main" id="{C6549ACB-6C43-0CB9-C041-C72F24E63A86}"/>
                  </a:ext>
                </a:extLst>
              </p:cNvPr>
              <p:cNvSpPr/>
              <p:nvPr/>
            </p:nvSpPr>
            <p:spPr>
              <a:xfrm rot="16200000">
                <a:off x="41642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5" name="Freeform 174">
                <a:extLst>
                  <a:ext uri="{FF2B5EF4-FFF2-40B4-BE49-F238E27FC236}">
                    <a16:creationId xmlns:a16="http://schemas.microsoft.com/office/drawing/2014/main" id="{00CE563E-9CBC-48D4-A2B9-9754DA6526BA}"/>
                  </a:ext>
                </a:extLst>
              </p:cNvPr>
              <p:cNvSpPr/>
              <p:nvPr/>
            </p:nvSpPr>
            <p:spPr>
              <a:xfrm rot="16200000">
                <a:off x="462004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6" name="Freeform 175">
                <a:extLst>
                  <a:ext uri="{FF2B5EF4-FFF2-40B4-BE49-F238E27FC236}">
                    <a16:creationId xmlns:a16="http://schemas.microsoft.com/office/drawing/2014/main" id="{6E6E195F-1CF8-1DD7-114B-8307C3EF9A6A}"/>
                  </a:ext>
                </a:extLst>
              </p:cNvPr>
              <p:cNvSpPr/>
              <p:nvPr/>
            </p:nvSpPr>
            <p:spPr>
              <a:xfrm rot="16200000">
                <a:off x="446811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7" name="Freeform 176">
                <a:extLst>
                  <a:ext uri="{FF2B5EF4-FFF2-40B4-BE49-F238E27FC236}">
                    <a16:creationId xmlns:a16="http://schemas.microsoft.com/office/drawing/2014/main" id="{8003845B-C64B-C35A-E468-A60B1D0C5E03}"/>
                  </a:ext>
                </a:extLst>
              </p:cNvPr>
              <p:cNvSpPr/>
              <p:nvPr/>
            </p:nvSpPr>
            <p:spPr>
              <a:xfrm rot="16200000">
                <a:off x="492390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8" name="Freeform 177">
                <a:extLst>
                  <a:ext uri="{FF2B5EF4-FFF2-40B4-BE49-F238E27FC236}">
                    <a16:creationId xmlns:a16="http://schemas.microsoft.com/office/drawing/2014/main" id="{09B64227-877B-E96B-E55F-210FC194A628}"/>
                  </a:ext>
                </a:extLst>
              </p:cNvPr>
              <p:cNvSpPr/>
              <p:nvPr/>
            </p:nvSpPr>
            <p:spPr>
              <a:xfrm rot="16200000">
                <a:off x="47719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9" name="Freeform 178">
                <a:extLst>
                  <a:ext uri="{FF2B5EF4-FFF2-40B4-BE49-F238E27FC236}">
                    <a16:creationId xmlns:a16="http://schemas.microsoft.com/office/drawing/2014/main" id="{E7147BE9-6E43-5CCC-F7AE-27D713E4542E}"/>
                  </a:ext>
                </a:extLst>
              </p:cNvPr>
              <p:cNvSpPr/>
              <p:nvPr/>
            </p:nvSpPr>
            <p:spPr>
              <a:xfrm rot="16200000">
                <a:off x="522775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0" name="Freeform 179">
                <a:extLst>
                  <a:ext uri="{FF2B5EF4-FFF2-40B4-BE49-F238E27FC236}">
                    <a16:creationId xmlns:a16="http://schemas.microsoft.com/office/drawing/2014/main" id="{F7B6E2CA-D1D9-330F-5228-FAAB3580DC26}"/>
                  </a:ext>
                </a:extLst>
              </p:cNvPr>
              <p:cNvSpPr/>
              <p:nvPr/>
            </p:nvSpPr>
            <p:spPr>
              <a:xfrm rot="16200000">
                <a:off x="507582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1" name="Freeform 180">
                <a:extLst>
                  <a:ext uri="{FF2B5EF4-FFF2-40B4-BE49-F238E27FC236}">
                    <a16:creationId xmlns:a16="http://schemas.microsoft.com/office/drawing/2014/main" id="{EDA9687D-FB63-5159-00ED-C4B8C6A054EE}"/>
                  </a:ext>
                </a:extLst>
              </p:cNvPr>
              <p:cNvSpPr/>
              <p:nvPr/>
            </p:nvSpPr>
            <p:spPr>
              <a:xfrm rot="16200000">
                <a:off x="553161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2" name="Freeform 181">
                <a:extLst>
                  <a:ext uri="{FF2B5EF4-FFF2-40B4-BE49-F238E27FC236}">
                    <a16:creationId xmlns:a16="http://schemas.microsoft.com/office/drawing/2014/main" id="{2559394E-FCD0-1133-507A-DDCC3EF6E833}"/>
                  </a:ext>
                </a:extLst>
              </p:cNvPr>
              <p:cNvSpPr/>
              <p:nvPr/>
            </p:nvSpPr>
            <p:spPr>
              <a:xfrm rot="16200000">
                <a:off x="537968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3" name="Freeform 182">
                <a:extLst>
                  <a:ext uri="{FF2B5EF4-FFF2-40B4-BE49-F238E27FC236}">
                    <a16:creationId xmlns:a16="http://schemas.microsoft.com/office/drawing/2014/main" id="{491C0EC5-FA24-13A4-1C51-6497AFA34A0D}"/>
                  </a:ext>
                </a:extLst>
              </p:cNvPr>
              <p:cNvSpPr/>
              <p:nvPr/>
            </p:nvSpPr>
            <p:spPr>
              <a:xfrm rot="16200000">
                <a:off x="583546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4" name="Freeform 183">
                <a:extLst>
                  <a:ext uri="{FF2B5EF4-FFF2-40B4-BE49-F238E27FC236}">
                    <a16:creationId xmlns:a16="http://schemas.microsoft.com/office/drawing/2014/main" id="{469F600A-56B5-DD17-B863-AE15832D5D4D}"/>
                  </a:ext>
                </a:extLst>
              </p:cNvPr>
              <p:cNvSpPr/>
              <p:nvPr/>
            </p:nvSpPr>
            <p:spPr>
              <a:xfrm rot="16200000">
                <a:off x="568354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5" name="Freeform 184">
                <a:extLst>
                  <a:ext uri="{FF2B5EF4-FFF2-40B4-BE49-F238E27FC236}">
                    <a16:creationId xmlns:a16="http://schemas.microsoft.com/office/drawing/2014/main" id="{38CF81A7-8E4E-6D82-D6B4-0254AEF66295}"/>
                  </a:ext>
                </a:extLst>
              </p:cNvPr>
              <p:cNvSpPr/>
              <p:nvPr/>
            </p:nvSpPr>
            <p:spPr>
              <a:xfrm rot="16200000">
                <a:off x="613932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6" name="Freeform 185">
                <a:extLst>
                  <a:ext uri="{FF2B5EF4-FFF2-40B4-BE49-F238E27FC236}">
                    <a16:creationId xmlns:a16="http://schemas.microsoft.com/office/drawing/2014/main" id="{AF77D56E-A1CD-91A6-88C3-D42CEB4B3530}"/>
                  </a:ext>
                </a:extLst>
              </p:cNvPr>
              <p:cNvSpPr/>
              <p:nvPr/>
            </p:nvSpPr>
            <p:spPr>
              <a:xfrm rot="16200000">
                <a:off x="598739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7" name="Freeform 186">
                <a:extLst>
                  <a:ext uri="{FF2B5EF4-FFF2-40B4-BE49-F238E27FC236}">
                    <a16:creationId xmlns:a16="http://schemas.microsoft.com/office/drawing/2014/main" id="{874D9091-A9DF-846C-1198-52936970240B}"/>
                  </a:ext>
                </a:extLst>
              </p:cNvPr>
              <p:cNvSpPr/>
              <p:nvPr/>
            </p:nvSpPr>
            <p:spPr>
              <a:xfrm rot="16200000">
                <a:off x="644318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8" name="Freeform 187">
                <a:extLst>
                  <a:ext uri="{FF2B5EF4-FFF2-40B4-BE49-F238E27FC236}">
                    <a16:creationId xmlns:a16="http://schemas.microsoft.com/office/drawing/2014/main" id="{75F35274-AE3C-ED88-4DC5-4D701049303B}"/>
                  </a:ext>
                </a:extLst>
              </p:cNvPr>
              <p:cNvSpPr/>
              <p:nvPr/>
            </p:nvSpPr>
            <p:spPr>
              <a:xfrm rot="16200000">
                <a:off x="629125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9" name="Freeform 188">
                <a:extLst>
                  <a:ext uri="{FF2B5EF4-FFF2-40B4-BE49-F238E27FC236}">
                    <a16:creationId xmlns:a16="http://schemas.microsoft.com/office/drawing/2014/main" id="{A0864972-7237-BF5A-6DB5-9EB5A53B6836}"/>
                  </a:ext>
                </a:extLst>
              </p:cNvPr>
              <p:cNvSpPr/>
              <p:nvPr/>
            </p:nvSpPr>
            <p:spPr>
              <a:xfrm rot="16200000">
                <a:off x="674703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0" name="Freeform 189">
                <a:extLst>
                  <a:ext uri="{FF2B5EF4-FFF2-40B4-BE49-F238E27FC236}">
                    <a16:creationId xmlns:a16="http://schemas.microsoft.com/office/drawing/2014/main" id="{3079D7DB-50D1-C38E-831E-70FC6A5E3819}"/>
                  </a:ext>
                </a:extLst>
              </p:cNvPr>
              <p:cNvSpPr/>
              <p:nvPr/>
            </p:nvSpPr>
            <p:spPr>
              <a:xfrm rot="16200000">
                <a:off x="659510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1" name="Freeform 190">
                <a:extLst>
                  <a:ext uri="{FF2B5EF4-FFF2-40B4-BE49-F238E27FC236}">
                    <a16:creationId xmlns:a16="http://schemas.microsoft.com/office/drawing/2014/main" id="{F06FFE51-DB1D-25B4-B751-49DD0C503B10}"/>
                  </a:ext>
                </a:extLst>
              </p:cNvPr>
              <p:cNvSpPr/>
              <p:nvPr/>
            </p:nvSpPr>
            <p:spPr>
              <a:xfrm rot="16200000">
                <a:off x="705089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2" name="Freeform 191">
                <a:extLst>
                  <a:ext uri="{FF2B5EF4-FFF2-40B4-BE49-F238E27FC236}">
                    <a16:creationId xmlns:a16="http://schemas.microsoft.com/office/drawing/2014/main" id="{1C73DBAE-6F51-94E5-2B74-E34B0FD9A354}"/>
                  </a:ext>
                </a:extLst>
              </p:cNvPr>
              <p:cNvSpPr/>
              <p:nvPr/>
            </p:nvSpPr>
            <p:spPr>
              <a:xfrm rot="16200000">
                <a:off x="689896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3" name="Freeform 192">
                <a:extLst>
                  <a:ext uri="{FF2B5EF4-FFF2-40B4-BE49-F238E27FC236}">
                    <a16:creationId xmlns:a16="http://schemas.microsoft.com/office/drawing/2014/main" id="{A4AC5ED9-1CFB-A493-EE38-88BA39CCE765}"/>
                  </a:ext>
                </a:extLst>
              </p:cNvPr>
              <p:cNvSpPr/>
              <p:nvPr/>
            </p:nvSpPr>
            <p:spPr>
              <a:xfrm rot="16200000">
                <a:off x="735474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4" name="Freeform 193">
                <a:extLst>
                  <a:ext uri="{FF2B5EF4-FFF2-40B4-BE49-F238E27FC236}">
                    <a16:creationId xmlns:a16="http://schemas.microsoft.com/office/drawing/2014/main" id="{E3AAEA31-8A60-954D-404E-9312B53E8FD3}"/>
                  </a:ext>
                </a:extLst>
              </p:cNvPr>
              <p:cNvSpPr/>
              <p:nvPr/>
            </p:nvSpPr>
            <p:spPr>
              <a:xfrm rot="16200000">
                <a:off x="720282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5" name="Freeform 194">
                <a:extLst>
                  <a:ext uri="{FF2B5EF4-FFF2-40B4-BE49-F238E27FC236}">
                    <a16:creationId xmlns:a16="http://schemas.microsoft.com/office/drawing/2014/main" id="{3824323F-9EEC-7215-7268-6ECF00573E51}"/>
                  </a:ext>
                </a:extLst>
              </p:cNvPr>
              <p:cNvSpPr/>
              <p:nvPr/>
            </p:nvSpPr>
            <p:spPr>
              <a:xfrm rot="16200000">
                <a:off x="76586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6" name="Freeform 195">
                <a:extLst>
                  <a:ext uri="{FF2B5EF4-FFF2-40B4-BE49-F238E27FC236}">
                    <a16:creationId xmlns:a16="http://schemas.microsoft.com/office/drawing/2014/main" id="{4F801D45-0185-D380-08D6-4153F133DD8E}"/>
                  </a:ext>
                </a:extLst>
              </p:cNvPr>
              <p:cNvSpPr/>
              <p:nvPr/>
            </p:nvSpPr>
            <p:spPr>
              <a:xfrm rot="16200000">
                <a:off x="750667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7" name="Freeform 196">
                <a:extLst>
                  <a:ext uri="{FF2B5EF4-FFF2-40B4-BE49-F238E27FC236}">
                    <a16:creationId xmlns:a16="http://schemas.microsoft.com/office/drawing/2014/main" id="{2A33726D-7D0B-EE5E-E2BF-333FC5380EF4}"/>
                  </a:ext>
                </a:extLst>
              </p:cNvPr>
              <p:cNvSpPr/>
              <p:nvPr/>
            </p:nvSpPr>
            <p:spPr>
              <a:xfrm rot="16200000">
                <a:off x="79624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8" name="Freeform 197">
                <a:extLst>
                  <a:ext uri="{FF2B5EF4-FFF2-40B4-BE49-F238E27FC236}">
                    <a16:creationId xmlns:a16="http://schemas.microsoft.com/office/drawing/2014/main" id="{9AF57D47-C22D-5472-ADE1-693BC57F4E07}"/>
                  </a:ext>
                </a:extLst>
              </p:cNvPr>
              <p:cNvSpPr/>
              <p:nvPr/>
            </p:nvSpPr>
            <p:spPr>
              <a:xfrm rot="16200000">
                <a:off x="78105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9" name="Freeform 198">
                <a:extLst>
                  <a:ext uri="{FF2B5EF4-FFF2-40B4-BE49-F238E27FC236}">
                    <a16:creationId xmlns:a16="http://schemas.microsoft.com/office/drawing/2014/main" id="{F5615BDE-5E66-AF0C-1EC4-40E99D682C77}"/>
                  </a:ext>
                </a:extLst>
              </p:cNvPr>
              <p:cNvSpPr/>
              <p:nvPr/>
            </p:nvSpPr>
            <p:spPr>
              <a:xfrm rot="16200000">
                <a:off x="826631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0" name="Freeform 199">
                <a:extLst>
                  <a:ext uri="{FF2B5EF4-FFF2-40B4-BE49-F238E27FC236}">
                    <a16:creationId xmlns:a16="http://schemas.microsoft.com/office/drawing/2014/main" id="{B9D62E41-21E7-812B-AAA8-57FFEFC9DE59}"/>
                  </a:ext>
                </a:extLst>
              </p:cNvPr>
              <p:cNvSpPr/>
              <p:nvPr/>
            </p:nvSpPr>
            <p:spPr>
              <a:xfrm rot="16200000">
                <a:off x="811438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1" name="Freeform 200">
                <a:extLst>
                  <a:ext uri="{FF2B5EF4-FFF2-40B4-BE49-F238E27FC236}">
                    <a16:creationId xmlns:a16="http://schemas.microsoft.com/office/drawing/2014/main" id="{6DD25A72-F6CF-1EFE-A948-7C523C6B8C46}"/>
                  </a:ext>
                </a:extLst>
              </p:cNvPr>
              <p:cNvSpPr/>
              <p:nvPr/>
            </p:nvSpPr>
            <p:spPr>
              <a:xfrm rot="16200000">
                <a:off x="85701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2" name="Freeform 201">
                <a:extLst>
                  <a:ext uri="{FF2B5EF4-FFF2-40B4-BE49-F238E27FC236}">
                    <a16:creationId xmlns:a16="http://schemas.microsoft.com/office/drawing/2014/main" id="{4C7D40CF-6F51-CBE5-134B-033C115FCB99}"/>
                  </a:ext>
                </a:extLst>
              </p:cNvPr>
              <p:cNvSpPr/>
              <p:nvPr/>
            </p:nvSpPr>
            <p:spPr>
              <a:xfrm rot="16200000">
                <a:off x="841824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3" name="Freeform 202">
                <a:extLst>
                  <a:ext uri="{FF2B5EF4-FFF2-40B4-BE49-F238E27FC236}">
                    <a16:creationId xmlns:a16="http://schemas.microsoft.com/office/drawing/2014/main" id="{A97E7E3C-6398-E34B-E931-33C3C15AAC29}"/>
                  </a:ext>
                </a:extLst>
              </p:cNvPr>
              <p:cNvSpPr/>
              <p:nvPr/>
            </p:nvSpPr>
            <p:spPr>
              <a:xfrm rot="16200000">
                <a:off x="887402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4" name="Freeform 203">
                <a:extLst>
                  <a:ext uri="{FF2B5EF4-FFF2-40B4-BE49-F238E27FC236}">
                    <a16:creationId xmlns:a16="http://schemas.microsoft.com/office/drawing/2014/main" id="{63315549-6B91-35FE-7E50-D1F29464525E}"/>
                  </a:ext>
                </a:extLst>
              </p:cNvPr>
              <p:cNvSpPr/>
              <p:nvPr/>
            </p:nvSpPr>
            <p:spPr>
              <a:xfrm rot="16200000">
                <a:off x="872210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5" name="Freeform 204">
                <a:extLst>
                  <a:ext uri="{FF2B5EF4-FFF2-40B4-BE49-F238E27FC236}">
                    <a16:creationId xmlns:a16="http://schemas.microsoft.com/office/drawing/2014/main" id="{C9BFE903-E34E-533A-1215-11730223C06C}"/>
                  </a:ext>
                </a:extLst>
              </p:cNvPr>
              <p:cNvSpPr/>
              <p:nvPr/>
            </p:nvSpPr>
            <p:spPr>
              <a:xfrm rot="16200000">
                <a:off x="917788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6" name="Freeform 205">
                <a:extLst>
                  <a:ext uri="{FF2B5EF4-FFF2-40B4-BE49-F238E27FC236}">
                    <a16:creationId xmlns:a16="http://schemas.microsoft.com/office/drawing/2014/main" id="{B5EDA4E6-F695-8D73-B997-2A4CEA17DA1C}"/>
                  </a:ext>
                </a:extLst>
              </p:cNvPr>
              <p:cNvSpPr/>
              <p:nvPr/>
            </p:nvSpPr>
            <p:spPr>
              <a:xfrm rot="16200000">
                <a:off x="902595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7" name="Freeform 206">
                <a:extLst>
                  <a:ext uri="{FF2B5EF4-FFF2-40B4-BE49-F238E27FC236}">
                    <a16:creationId xmlns:a16="http://schemas.microsoft.com/office/drawing/2014/main" id="{E4144DBA-CDD5-CC0D-94D6-59DDD507F15F}"/>
                  </a:ext>
                </a:extLst>
              </p:cNvPr>
              <p:cNvSpPr/>
              <p:nvPr/>
            </p:nvSpPr>
            <p:spPr>
              <a:xfrm rot="16200000">
                <a:off x="948174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8" name="Freeform 207">
                <a:extLst>
                  <a:ext uri="{FF2B5EF4-FFF2-40B4-BE49-F238E27FC236}">
                    <a16:creationId xmlns:a16="http://schemas.microsoft.com/office/drawing/2014/main" id="{4E4933D2-1406-5FEE-F97E-A95D973FFD38}"/>
                  </a:ext>
                </a:extLst>
              </p:cNvPr>
              <p:cNvSpPr/>
              <p:nvPr/>
            </p:nvSpPr>
            <p:spPr>
              <a:xfrm rot="16200000">
                <a:off x="932981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9" name="Freeform 208">
                <a:extLst>
                  <a:ext uri="{FF2B5EF4-FFF2-40B4-BE49-F238E27FC236}">
                    <a16:creationId xmlns:a16="http://schemas.microsoft.com/office/drawing/2014/main" id="{39934584-D3EF-5DD9-0AA5-9953215F0740}"/>
                  </a:ext>
                </a:extLst>
              </p:cNvPr>
              <p:cNvSpPr/>
              <p:nvPr/>
            </p:nvSpPr>
            <p:spPr>
              <a:xfrm rot="16200000">
                <a:off x="978559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0" name="Freeform 209">
                <a:extLst>
                  <a:ext uri="{FF2B5EF4-FFF2-40B4-BE49-F238E27FC236}">
                    <a16:creationId xmlns:a16="http://schemas.microsoft.com/office/drawing/2014/main" id="{3F91D651-192A-EF32-D8BE-54FF4447839B}"/>
                  </a:ext>
                </a:extLst>
              </p:cNvPr>
              <p:cNvSpPr/>
              <p:nvPr/>
            </p:nvSpPr>
            <p:spPr>
              <a:xfrm rot="16200000">
                <a:off x="963366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1" name="Freeform 210">
                <a:extLst>
                  <a:ext uri="{FF2B5EF4-FFF2-40B4-BE49-F238E27FC236}">
                    <a16:creationId xmlns:a16="http://schemas.microsoft.com/office/drawing/2014/main" id="{717CEA8E-A391-B525-AA46-7EDD27E5E40B}"/>
                  </a:ext>
                </a:extLst>
              </p:cNvPr>
              <p:cNvSpPr/>
              <p:nvPr/>
            </p:nvSpPr>
            <p:spPr>
              <a:xfrm rot="16200000">
                <a:off x="1008945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2" name="Freeform 211">
                <a:extLst>
                  <a:ext uri="{FF2B5EF4-FFF2-40B4-BE49-F238E27FC236}">
                    <a16:creationId xmlns:a16="http://schemas.microsoft.com/office/drawing/2014/main" id="{647BA350-2FAD-E220-90BC-812DFEBF43D2}"/>
                  </a:ext>
                </a:extLst>
              </p:cNvPr>
              <p:cNvSpPr/>
              <p:nvPr/>
            </p:nvSpPr>
            <p:spPr>
              <a:xfrm rot="16200000">
                <a:off x="993752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3" name="Freeform 212">
                <a:extLst>
                  <a:ext uri="{FF2B5EF4-FFF2-40B4-BE49-F238E27FC236}">
                    <a16:creationId xmlns:a16="http://schemas.microsoft.com/office/drawing/2014/main" id="{35F9CBB7-E558-D4B0-B8FA-CCBF5DAF8959}"/>
                  </a:ext>
                </a:extLst>
              </p:cNvPr>
              <p:cNvSpPr/>
              <p:nvPr/>
            </p:nvSpPr>
            <p:spPr>
              <a:xfrm rot="16200000">
                <a:off x="1039330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4" name="Freeform 213">
                <a:extLst>
                  <a:ext uri="{FF2B5EF4-FFF2-40B4-BE49-F238E27FC236}">
                    <a16:creationId xmlns:a16="http://schemas.microsoft.com/office/drawing/2014/main" id="{00BFC3B4-33B7-22F8-5770-6E57716080C0}"/>
                  </a:ext>
                </a:extLst>
              </p:cNvPr>
              <p:cNvSpPr/>
              <p:nvPr/>
            </p:nvSpPr>
            <p:spPr>
              <a:xfrm rot="16200000">
                <a:off x="1024138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5" name="Freeform 214">
                <a:extLst>
                  <a:ext uri="{FF2B5EF4-FFF2-40B4-BE49-F238E27FC236}">
                    <a16:creationId xmlns:a16="http://schemas.microsoft.com/office/drawing/2014/main" id="{562D5AC4-0A42-B5BA-C914-1AB70B9F0D54}"/>
                  </a:ext>
                </a:extLst>
              </p:cNvPr>
              <p:cNvSpPr/>
              <p:nvPr/>
            </p:nvSpPr>
            <p:spPr>
              <a:xfrm rot="16200000">
                <a:off x="1069716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6" name="Freeform 215">
                <a:extLst>
                  <a:ext uri="{FF2B5EF4-FFF2-40B4-BE49-F238E27FC236}">
                    <a16:creationId xmlns:a16="http://schemas.microsoft.com/office/drawing/2014/main" id="{01C82258-AE29-68D5-CFE5-03656F689374}"/>
                  </a:ext>
                </a:extLst>
              </p:cNvPr>
              <p:cNvSpPr/>
              <p:nvPr/>
            </p:nvSpPr>
            <p:spPr>
              <a:xfrm rot="16200000">
                <a:off x="1054523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7" name="Freeform 216">
                <a:extLst>
                  <a:ext uri="{FF2B5EF4-FFF2-40B4-BE49-F238E27FC236}">
                    <a16:creationId xmlns:a16="http://schemas.microsoft.com/office/drawing/2014/main" id="{2ECFD4A3-5420-63F9-948D-2411473DAB9D}"/>
                  </a:ext>
                </a:extLst>
              </p:cNvPr>
              <p:cNvSpPr/>
              <p:nvPr/>
            </p:nvSpPr>
            <p:spPr>
              <a:xfrm rot="16200000">
                <a:off x="1100102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8" name="Freeform 217">
                <a:extLst>
                  <a:ext uri="{FF2B5EF4-FFF2-40B4-BE49-F238E27FC236}">
                    <a16:creationId xmlns:a16="http://schemas.microsoft.com/office/drawing/2014/main" id="{00CFFDBE-A491-56F5-FD18-7C03723578B8}"/>
                  </a:ext>
                </a:extLst>
              </p:cNvPr>
              <p:cNvSpPr/>
              <p:nvPr/>
            </p:nvSpPr>
            <p:spPr>
              <a:xfrm rot="16200000">
                <a:off x="1084909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19" name="Freeform 218">
                <a:extLst>
                  <a:ext uri="{FF2B5EF4-FFF2-40B4-BE49-F238E27FC236}">
                    <a16:creationId xmlns:a16="http://schemas.microsoft.com/office/drawing/2014/main" id="{53E8E2C4-551A-6F83-A32B-8E86EF48DC35}"/>
                  </a:ext>
                </a:extLst>
              </p:cNvPr>
              <p:cNvSpPr/>
              <p:nvPr/>
            </p:nvSpPr>
            <p:spPr>
              <a:xfrm rot="16200000">
                <a:off x="1130487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20" name="Freeform 219">
                <a:extLst>
                  <a:ext uri="{FF2B5EF4-FFF2-40B4-BE49-F238E27FC236}">
                    <a16:creationId xmlns:a16="http://schemas.microsoft.com/office/drawing/2014/main" id="{52152D56-4279-F44C-7021-439E90361C12}"/>
                  </a:ext>
                </a:extLst>
              </p:cNvPr>
              <p:cNvSpPr/>
              <p:nvPr/>
            </p:nvSpPr>
            <p:spPr>
              <a:xfrm rot="16200000">
                <a:off x="1115294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21" name="Freeform 220">
                <a:extLst>
                  <a:ext uri="{FF2B5EF4-FFF2-40B4-BE49-F238E27FC236}">
                    <a16:creationId xmlns:a16="http://schemas.microsoft.com/office/drawing/2014/main" id="{4C27FB62-E37A-2952-8818-35D2D3281C54}"/>
                  </a:ext>
                </a:extLst>
              </p:cNvPr>
              <p:cNvSpPr/>
              <p:nvPr/>
            </p:nvSpPr>
            <p:spPr>
              <a:xfrm rot="16200000">
                <a:off x="116087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22" name="Freeform 221">
                <a:extLst>
                  <a:ext uri="{FF2B5EF4-FFF2-40B4-BE49-F238E27FC236}">
                    <a16:creationId xmlns:a16="http://schemas.microsoft.com/office/drawing/2014/main" id="{F14E81E2-F6A7-4198-B19E-907530D25ABF}"/>
                  </a:ext>
                </a:extLst>
              </p:cNvPr>
              <p:cNvSpPr/>
              <p:nvPr/>
            </p:nvSpPr>
            <p:spPr>
              <a:xfrm rot="16200000">
                <a:off x="114568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23" name="Freeform 222">
                <a:extLst>
                  <a:ext uri="{FF2B5EF4-FFF2-40B4-BE49-F238E27FC236}">
                    <a16:creationId xmlns:a16="http://schemas.microsoft.com/office/drawing/2014/main" id="{7DC744FB-FBAD-D402-7F18-86DA95A05295}"/>
                  </a:ext>
                </a:extLst>
              </p:cNvPr>
              <p:cNvSpPr/>
              <p:nvPr/>
            </p:nvSpPr>
            <p:spPr>
              <a:xfrm rot="16200000">
                <a:off x="119125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24" name="Freeform 223">
                <a:extLst>
                  <a:ext uri="{FF2B5EF4-FFF2-40B4-BE49-F238E27FC236}">
                    <a16:creationId xmlns:a16="http://schemas.microsoft.com/office/drawing/2014/main" id="{D149999A-121B-5134-3387-4184F5DD5663}"/>
                  </a:ext>
                </a:extLst>
              </p:cNvPr>
              <p:cNvSpPr/>
              <p:nvPr/>
            </p:nvSpPr>
            <p:spPr>
              <a:xfrm rot="16200000">
                <a:off x="117606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662690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Rail Below 2">
    <p:spTree>
      <p:nvGrpSpPr>
        <p:cNvPr id="1" name=""/>
        <p:cNvGrpSpPr/>
        <p:nvPr/>
      </p:nvGrpSpPr>
      <p:grpSpPr>
        <a:xfrm>
          <a:off x="0" y="0"/>
          <a:ext cx="0" cy="0"/>
          <a:chOff x="0" y="0"/>
          <a:chExt cx="0" cy="0"/>
        </a:xfrm>
      </p:grpSpPr>
      <p:sp>
        <p:nvSpPr>
          <p:cNvPr id="12"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a:p>
        </p:txBody>
      </p:sp>
      <p:grpSp>
        <p:nvGrpSpPr>
          <p:cNvPr id="120" name="Group 119">
            <a:extLst>
              <a:ext uri="{FF2B5EF4-FFF2-40B4-BE49-F238E27FC236}">
                <a16:creationId xmlns:a16="http://schemas.microsoft.com/office/drawing/2014/main" id="{9C8303C8-673F-9897-F805-18E795FA7ED0}"/>
              </a:ext>
            </a:extLst>
          </p:cNvPr>
          <p:cNvGrpSpPr/>
          <p:nvPr userDrawn="1"/>
        </p:nvGrpSpPr>
        <p:grpSpPr>
          <a:xfrm>
            <a:off x="-7974" y="4305902"/>
            <a:ext cx="12207949" cy="372024"/>
            <a:chOff x="-7974" y="4299552"/>
            <a:chExt cx="12207949" cy="372024"/>
          </a:xfrm>
          <a:solidFill>
            <a:schemeClr val="accent1"/>
          </a:solidFill>
        </p:grpSpPr>
        <p:grpSp>
          <p:nvGrpSpPr>
            <p:cNvPr id="121" name="Group 120">
              <a:extLst>
                <a:ext uri="{FF2B5EF4-FFF2-40B4-BE49-F238E27FC236}">
                  <a16:creationId xmlns:a16="http://schemas.microsoft.com/office/drawing/2014/main" id="{2DD705B5-D05F-461A-D2A3-81544082E182}"/>
                </a:ext>
              </a:extLst>
            </p:cNvPr>
            <p:cNvGrpSpPr/>
            <p:nvPr userDrawn="1"/>
          </p:nvGrpSpPr>
          <p:grpSpPr>
            <a:xfrm rot="16200000">
              <a:off x="5947836" y="-1618410"/>
              <a:ext cx="296329" cy="12207949"/>
              <a:chOff x="11098468" y="-9000"/>
              <a:chExt cx="296329" cy="6876000"/>
            </a:xfrm>
            <a:grpFill/>
          </p:grpSpPr>
          <p:sp>
            <p:nvSpPr>
              <p:cNvPr id="203" name="Freeform 202">
                <a:extLst>
                  <a:ext uri="{FF2B5EF4-FFF2-40B4-BE49-F238E27FC236}">
                    <a16:creationId xmlns:a16="http://schemas.microsoft.com/office/drawing/2014/main" id="{1DFF1781-ADC1-3D23-D56A-BD3300B4F90B}"/>
                  </a:ext>
                </a:extLst>
              </p:cNvPr>
              <p:cNvSpPr/>
              <p:nvPr/>
            </p:nvSpPr>
            <p:spPr>
              <a:xfrm>
                <a:off x="11098468" y="-9000"/>
                <a:ext cx="36714" cy="6876000"/>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sp>
            <p:nvSpPr>
              <p:cNvPr id="204" name="Freeform 203">
                <a:extLst>
                  <a:ext uri="{FF2B5EF4-FFF2-40B4-BE49-F238E27FC236}">
                    <a16:creationId xmlns:a16="http://schemas.microsoft.com/office/drawing/2014/main" id="{9DFB2F71-7140-6547-E990-104916BC6C9A}"/>
                  </a:ext>
                </a:extLst>
              </p:cNvPr>
              <p:cNvSpPr/>
              <p:nvPr/>
            </p:nvSpPr>
            <p:spPr>
              <a:xfrm>
                <a:off x="11358083" y="-9000"/>
                <a:ext cx="36714" cy="6876000"/>
              </a:xfrm>
              <a:custGeom>
                <a:avLst/>
                <a:gdLst>
                  <a:gd name="connsiteX0" fmla="*/ 0 w 28422"/>
                  <a:gd name="connsiteY0" fmla="*/ 0 h 5322994"/>
                  <a:gd name="connsiteX1" fmla="*/ 28422 w 28422"/>
                  <a:gd name="connsiteY1" fmla="*/ 0 h 5322994"/>
                  <a:gd name="connsiteX2" fmla="*/ 28422 w 28422"/>
                  <a:gd name="connsiteY2" fmla="*/ 5322995 h 5322994"/>
                  <a:gd name="connsiteX3" fmla="*/ 0 w 28422"/>
                  <a:gd name="connsiteY3" fmla="*/ 5322995 h 5322994"/>
                </a:gdLst>
                <a:ahLst/>
                <a:cxnLst>
                  <a:cxn ang="0">
                    <a:pos x="connsiteX0" y="connsiteY0"/>
                  </a:cxn>
                  <a:cxn ang="0">
                    <a:pos x="connsiteX1" y="connsiteY1"/>
                  </a:cxn>
                  <a:cxn ang="0">
                    <a:pos x="connsiteX2" y="connsiteY2"/>
                  </a:cxn>
                  <a:cxn ang="0">
                    <a:pos x="connsiteX3" y="connsiteY3"/>
                  </a:cxn>
                </a:cxnLst>
                <a:rect l="l" t="t" r="r" b="b"/>
                <a:pathLst>
                  <a:path w="28422" h="5322994">
                    <a:moveTo>
                      <a:pt x="0" y="0"/>
                    </a:moveTo>
                    <a:lnTo>
                      <a:pt x="28422" y="0"/>
                    </a:lnTo>
                    <a:lnTo>
                      <a:pt x="28422" y="5322995"/>
                    </a:lnTo>
                    <a:lnTo>
                      <a:pt x="0" y="5322995"/>
                    </a:lnTo>
                    <a:close/>
                  </a:path>
                </a:pathLst>
              </a:custGeom>
              <a:grpFill/>
              <a:ln w="0" cap="flat">
                <a:noFill/>
                <a:prstDash val="solid"/>
                <a:miter/>
              </a:ln>
            </p:spPr>
            <p:txBody>
              <a:bodyPr rtlCol="0" anchor="ctr"/>
              <a:lstStyle/>
              <a:p>
                <a:endParaRPr lang="en-US"/>
              </a:p>
            </p:txBody>
          </p:sp>
        </p:grpSp>
        <p:grpSp>
          <p:nvGrpSpPr>
            <p:cNvPr id="122" name="Group 121">
              <a:extLst>
                <a:ext uri="{FF2B5EF4-FFF2-40B4-BE49-F238E27FC236}">
                  <a16:creationId xmlns:a16="http://schemas.microsoft.com/office/drawing/2014/main" id="{AD017DE9-F259-0E5C-2F18-7CC6ED8B9224}"/>
                </a:ext>
              </a:extLst>
            </p:cNvPr>
            <p:cNvGrpSpPr/>
            <p:nvPr userDrawn="1"/>
          </p:nvGrpSpPr>
          <p:grpSpPr>
            <a:xfrm>
              <a:off x="58551" y="4299552"/>
              <a:ext cx="12074899" cy="372024"/>
              <a:chOff x="59987" y="4304868"/>
              <a:chExt cx="12074899" cy="372024"/>
            </a:xfrm>
            <a:grpFill/>
          </p:grpSpPr>
          <p:sp>
            <p:nvSpPr>
              <p:cNvPr id="123" name="Freeform 122">
                <a:extLst>
                  <a:ext uri="{FF2B5EF4-FFF2-40B4-BE49-F238E27FC236}">
                    <a16:creationId xmlns:a16="http://schemas.microsoft.com/office/drawing/2014/main" id="{7B04495C-DDAC-B31F-0610-BB82BF5E4514}"/>
                  </a:ext>
                </a:extLst>
              </p:cNvPr>
              <p:cNvSpPr/>
              <p:nvPr/>
            </p:nvSpPr>
            <p:spPr>
              <a:xfrm rot="16200000">
                <a:off x="622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24" name="Freeform 123">
                <a:extLst>
                  <a:ext uri="{FF2B5EF4-FFF2-40B4-BE49-F238E27FC236}">
                    <a16:creationId xmlns:a16="http://schemas.microsoft.com/office/drawing/2014/main" id="{C9A949DB-AD48-A515-A4C1-5561E1D4A48A}"/>
                  </a:ext>
                </a:extLst>
              </p:cNvPr>
              <p:cNvSpPr/>
              <p:nvPr/>
            </p:nvSpPr>
            <p:spPr>
              <a:xfrm rot="16200000">
                <a:off x="-8972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25" name="Freeform 124">
                <a:extLst>
                  <a:ext uri="{FF2B5EF4-FFF2-40B4-BE49-F238E27FC236}">
                    <a16:creationId xmlns:a16="http://schemas.microsoft.com/office/drawing/2014/main" id="{9CD1AAED-6C36-F2FC-C584-7B90014725F3}"/>
                  </a:ext>
                </a:extLst>
              </p:cNvPr>
              <p:cNvSpPr/>
              <p:nvPr/>
            </p:nvSpPr>
            <p:spPr>
              <a:xfrm rot="16200000">
                <a:off x="3660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26" name="Freeform 125">
                <a:extLst>
                  <a:ext uri="{FF2B5EF4-FFF2-40B4-BE49-F238E27FC236}">
                    <a16:creationId xmlns:a16="http://schemas.microsoft.com/office/drawing/2014/main" id="{338A973C-3A86-7D35-D800-526E494F1520}"/>
                  </a:ext>
                </a:extLst>
              </p:cNvPr>
              <p:cNvSpPr/>
              <p:nvPr/>
            </p:nvSpPr>
            <p:spPr>
              <a:xfrm rot="16200000">
                <a:off x="2141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27" name="Freeform 126">
                <a:extLst>
                  <a:ext uri="{FF2B5EF4-FFF2-40B4-BE49-F238E27FC236}">
                    <a16:creationId xmlns:a16="http://schemas.microsoft.com/office/drawing/2014/main" id="{3F1BEE83-3811-876F-1626-3A95EC3764EC}"/>
                  </a:ext>
                </a:extLst>
              </p:cNvPr>
              <p:cNvSpPr/>
              <p:nvPr/>
            </p:nvSpPr>
            <p:spPr>
              <a:xfrm rot="16200000">
                <a:off x="66991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28" name="Freeform 127">
                <a:extLst>
                  <a:ext uri="{FF2B5EF4-FFF2-40B4-BE49-F238E27FC236}">
                    <a16:creationId xmlns:a16="http://schemas.microsoft.com/office/drawing/2014/main" id="{7F106F6B-A5BC-5D92-2F55-F1DF5932FB18}"/>
                  </a:ext>
                </a:extLst>
              </p:cNvPr>
              <p:cNvSpPr/>
              <p:nvPr/>
            </p:nvSpPr>
            <p:spPr>
              <a:xfrm rot="16200000">
                <a:off x="51798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29" name="Freeform 128">
                <a:extLst>
                  <a:ext uri="{FF2B5EF4-FFF2-40B4-BE49-F238E27FC236}">
                    <a16:creationId xmlns:a16="http://schemas.microsoft.com/office/drawing/2014/main" id="{F3C829B5-4301-F5E9-B66C-3BB0CE20216B}"/>
                  </a:ext>
                </a:extLst>
              </p:cNvPr>
              <p:cNvSpPr/>
              <p:nvPr/>
            </p:nvSpPr>
            <p:spPr>
              <a:xfrm rot="16200000">
                <a:off x="9737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0" name="Freeform 129">
                <a:extLst>
                  <a:ext uri="{FF2B5EF4-FFF2-40B4-BE49-F238E27FC236}">
                    <a16:creationId xmlns:a16="http://schemas.microsoft.com/office/drawing/2014/main" id="{3A1A98E8-ED2D-C957-2C86-060814CF93B2}"/>
                  </a:ext>
                </a:extLst>
              </p:cNvPr>
              <p:cNvSpPr/>
              <p:nvPr/>
            </p:nvSpPr>
            <p:spPr>
              <a:xfrm rot="16200000">
                <a:off x="82184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1" name="Freeform 130">
                <a:extLst>
                  <a:ext uri="{FF2B5EF4-FFF2-40B4-BE49-F238E27FC236}">
                    <a16:creationId xmlns:a16="http://schemas.microsoft.com/office/drawing/2014/main" id="{7EBBD86E-0F24-68A4-08E0-1514046028B9}"/>
                  </a:ext>
                </a:extLst>
              </p:cNvPr>
              <p:cNvSpPr/>
              <p:nvPr/>
            </p:nvSpPr>
            <p:spPr>
              <a:xfrm rot="16200000">
                <a:off x="127762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2" name="Freeform 131">
                <a:extLst>
                  <a:ext uri="{FF2B5EF4-FFF2-40B4-BE49-F238E27FC236}">
                    <a16:creationId xmlns:a16="http://schemas.microsoft.com/office/drawing/2014/main" id="{81809DC0-C886-0C8B-95DA-EBAF62D8F878}"/>
                  </a:ext>
                </a:extLst>
              </p:cNvPr>
              <p:cNvSpPr/>
              <p:nvPr/>
            </p:nvSpPr>
            <p:spPr>
              <a:xfrm rot="16200000">
                <a:off x="112570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3" name="Freeform 132">
                <a:extLst>
                  <a:ext uri="{FF2B5EF4-FFF2-40B4-BE49-F238E27FC236}">
                    <a16:creationId xmlns:a16="http://schemas.microsoft.com/office/drawing/2014/main" id="{93F9FFD4-07B1-98BD-5F23-836563BE2183}"/>
                  </a:ext>
                </a:extLst>
              </p:cNvPr>
              <p:cNvSpPr/>
              <p:nvPr/>
            </p:nvSpPr>
            <p:spPr>
              <a:xfrm rot="16200000">
                <a:off x="158148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4" name="Freeform 133">
                <a:extLst>
                  <a:ext uri="{FF2B5EF4-FFF2-40B4-BE49-F238E27FC236}">
                    <a16:creationId xmlns:a16="http://schemas.microsoft.com/office/drawing/2014/main" id="{9C562C50-0E4D-94B7-CF9B-E7F71262E680}"/>
                  </a:ext>
                </a:extLst>
              </p:cNvPr>
              <p:cNvSpPr/>
              <p:nvPr/>
            </p:nvSpPr>
            <p:spPr>
              <a:xfrm rot="16200000">
                <a:off x="142955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5" name="Freeform 134">
                <a:extLst>
                  <a:ext uri="{FF2B5EF4-FFF2-40B4-BE49-F238E27FC236}">
                    <a16:creationId xmlns:a16="http://schemas.microsoft.com/office/drawing/2014/main" id="{6E04137B-0E86-54C6-AA37-21F33A2FF81A}"/>
                  </a:ext>
                </a:extLst>
              </p:cNvPr>
              <p:cNvSpPr/>
              <p:nvPr/>
            </p:nvSpPr>
            <p:spPr>
              <a:xfrm rot="16200000">
                <a:off x="188534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6" name="Freeform 135">
                <a:extLst>
                  <a:ext uri="{FF2B5EF4-FFF2-40B4-BE49-F238E27FC236}">
                    <a16:creationId xmlns:a16="http://schemas.microsoft.com/office/drawing/2014/main" id="{1C3C5EF2-DCD5-5738-F29E-94244959D52F}"/>
                  </a:ext>
                </a:extLst>
              </p:cNvPr>
              <p:cNvSpPr/>
              <p:nvPr/>
            </p:nvSpPr>
            <p:spPr>
              <a:xfrm rot="16200000">
                <a:off x="173341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7" name="Freeform 136">
                <a:extLst>
                  <a:ext uri="{FF2B5EF4-FFF2-40B4-BE49-F238E27FC236}">
                    <a16:creationId xmlns:a16="http://schemas.microsoft.com/office/drawing/2014/main" id="{4E38D3A0-9387-9C8D-F6EB-FBCEF59996FB}"/>
                  </a:ext>
                </a:extLst>
              </p:cNvPr>
              <p:cNvSpPr/>
              <p:nvPr/>
            </p:nvSpPr>
            <p:spPr>
              <a:xfrm rot="16200000">
                <a:off x="218919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8" name="Freeform 137">
                <a:extLst>
                  <a:ext uri="{FF2B5EF4-FFF2-40B4-BE49-F238E27FC236}">
                    <a16:creationId xmlns:a16="http://schemas.microsoft.com/office/drawing/2014/main" id="{BB22DEEA-2322-613E-F1F4-13C9F409B4A3}"/>
                  </a:ext>
                </a:extLst>
              </p:cNvPr>
              <p:cNvSpPr/>
              <p:nvPr/>
            </p:nvSpPr>
            <p:spPr>
              <a:xfrm rot="16200000">
                <a:off x="203726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39" name="Freeform 138">
                <a:extLst>
                  <a:ext uri="{FF2B5EF4-FFF2-40B4-BE49-F238E27FC236}">
                    <a16:creationId xmlns:a16="http://schemas.microsoft.com/office/drawing/2014/main" id="{F8B5D4F2-360E-4633-9DBA-4BF8FDAB7C20}"/>
                  </a:ext>
                </a:extLst>
              </p:cNvPr>
              <p:cNvSpPr/>
              <p:nvPr/>
            </p:nvSpPr>
            <p:spPr>
              <a:xfrm rot="16200000">
                <a:off x="249305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0" name="Freeform 139">
                <a:extLst>
                  <a:ext uri="{FF2B5EF4-FFF2-40B4-BE49-F238E27FC236}">
                    <a16:creationId xmlns:a16="http://schemas.microsoft.com/office/drawing/2014/main" id="{F9651AE4-E85B-5B55-DB71-C9B1C79AC499}"/>
                  </a:ext>
                </a:extLst>
              </p:cNvPr>
              <p:cNvSpPr/>
              <p:nvPr/>
            </p:nvSpPr>
            <p:spPr>
              <a:xfrm rot="16200000">
                <a:off x="234112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1" name="Freeform 140">
                <a:extLst>
                  <a:ext uri="{FF2B5EF4-FFF2-40B4-BE49-F238E27FC236}">
                    <a16:creationId xmlns:a16="http://schemas.microsoft.com/office/drawing/2014/main" id="{8B6BEECB-9ADB-F257-F2E2-F349E6AC49D4}"/>
                  </a:ext>
                </a:extLst>
              </p:cNvPr>
              <p:cNvSpPr/>
              <p:nvPr/>
            </p:nvSpPr>
            <p:spPr>
              <a:xfrm rot="16200000">
                <a:off x="279690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2" name="Freeform 141">
                <a:extLst>
                  <a:ext uri="{FF2B5EF4-FFF2-40B4-BE49-F238E27FC236}">
                    <a16:creationId xmlns:a16="http://schemas.microsoft.com/office/drawing/2014/main" id="{C8E79604-541E-FCEB-E142-59D78182160A}"/>
                  </a:ext>
                </a:extLst>
              </p:cNvPr>
              <p:cNvSpPr/>
              <p:nvPr/>
            </p:nvSpPr>
            <p:spPr>
              <a:xfrm rot="16200000">
                <a:off x="264498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3" name="Freeform 142">
                <a:extLst>
                  <a:ext uri="{FF2B5EF4-FFF2-40B4-BE49-F238E27FC236}">
                    <a16:creationId xmlns:a16="http://schemas.microsoft.com/office/drawing/2014/main" id="{EB111156-7188-7AE0-15E3-999EAE227E96}"/>
                  </a:ext>
                </a:extLst>
              </p:cNvPr>
              <p:cNvSpPr/>
              <p:nvPr/>
            </p:nvSpPr>
            <p:spPr>
              <a:xfrm rot="16200000">
                <a:off x="310076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4" name="Freeform 143">
                <a:extLst>
                  <a:ext uri="{FF2B5EF4-FFF2-40B4-BE49-F238E27FC236}">
                    <a16:creationId xmlns:a16="http://schemas.microsoft.com/office/drawing/2014/main" id="{85F178F4-C230-7702-258E-2050FFA5A010}"/>
                  </a:ext>
                </a:extLst>
              </p:cNvPr>
              <p:cNvSpPr/>
              <p:nvPr/>
            </p:nvSpPr>
            <p:spPr>
              <a:xfrm rot="16200000">
                <a:off x="294883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5" name="Freeform 144">
                <a:extLst>
                  <a:ext uri="{FF2B5EF4-FFF2-40B4-BE49-F238E27FC236}">
                    <a16:creationId xmlns:a16="http://schemas.microsoft.com/office/drawing/2014/main" id="{52B08FC5-F28F-5BE3-C6E4-FF9EE700B371}"/>
                  </a:ext>
                </a:extLst>
              </p:cNvPr>
              <p:cNvSpPr/>
              <p:nvPr/>
            </p:nvSpPr>
            <p:spPr>
              <a:xfrm rot="16200000">
                <a:off x="340462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6" name="Freeform 145">
                <a:extLst>
                  <a:ext uri="{FF2B5EF4-FFF2-40B4-BE49-F238E27FC236}">
                    <a16:creationId xmlns:a16="http://schemas.microsoft.com/office/drawing/2014/main" id="{18A50EE7-5ACE-49BA-2694-1780E76755CB}"/>
                  </a:ext>
                </a:extLst>
              </p:cNvPr>
              <p:cNvSpPr/>
              <p:nvPr/>
            </p:nvSpPr>
            <p:spPr>
              <a:xfrm rot="16200000">
                <a:off x="325269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7" name="Freeform 146">
                <a:extLst>
                  <a:ext uri="{FF2B5EF4-FFF2-40B4-BE49-F238E27FC236}">
                    <a16:creationId xmlns:a16="http://schemas.microsoft.com/office/drawing/2014/main" id="{EA04F741-5BC8-A413-6E36-134F958496A5}"/>
                  </a:ext>
                </a:extLst>
              </p:cNvPr>
              <p:cNvSpPr/>
              <p:nvPr/>
            </p:nvSpPr>
            <p:spPr>
              <a:xfrm rot="16200000">
                <a:off x="370847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8" name="Freeform 147">
                <a:extLst>
                  <a:ext uri="{FF2B5EF4-FFF2-40B4-BE49-F238E27FC236}">
                    <a16:creationId xmlns:a16="http://schemas.microsoft.com/office/drawing/2014/main" id="{CE3B75F2-0AAC-916F-4AB8-4F65C5880996}"/>
                  </a:ext>
                </a:extLst>
              </p:cNvPr>
              <p:cNvSpPr/>
              <p:nvPr/>
            </p:nvSpPr>
            <p:spPr>
              <a:xfrm rot="16200000">
                <a:off x="355654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49" name="Freeform 148">
                <a:extLst>
                  <a:ext uri="{FF2B5EF4-FFF2-40B4-BE49-F238E27FC236}">
                    <a16:creationId xmlns:a16="http://schemas.microsoft.com/office/drawing/2014/main" id="{9FC2EA4A-C481-DAEB-C8BE-4ADFBCF95204}"/>
                  </a:ext>
                </a:extLst>
              </p:cNvPr>
              <p:cNvSpPr/>
              <p:nvPr/>
            </p:nvSpPr>
            <p:spPr>
              <a:xfrm rot="16200000">
                <a:off x="40123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0" name="Freeform 149">
                <a:extLst>
                  <a:ext uri="{FF2B5EF4-FFF2-40B4-BE49-F238E27FC236}">
                    <a16:creationId xmlns:a16="http://schemas.microsoft.com/office/drawing/2014/main" id="{C8847968-404A-7764-27F0-381FF82DCEE6}"/>
                  </a:ext>
                </a:extLst>
              </p:cNvPr>
              <p:cNvSpPr/>
              <p:nvPr/>
            </p:nvSpPr>
            <p:spPr>
              <a:xfrm rot="16200000">
                <a:off x="38604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1" name="Freeform 150">
                <a:extLst>
                  <a:ext uri="{FF2B5EF4-FFF2-40B4-BE49-F238E27FC236}">
                    <a16:creationId xmlns:a16="http://schemas.microsoft.com/office/drawing/2014/main" id="{8BF06E00-34A1-91F6-CDCB-3252D6036034}"/>
                  </a:ext>
                </a:extLst>
              </p:cNvPr>
              <p:cNvSpPr/>
              <p:nvPr/>
            </p:nvSpPr>
            <p:spPr>
              <a:xfrm rot="16200000">
                <a:off x="431618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2" name="Freeform 151">
                <a:extLst>
                  <a:ext uri="{FF2B5EF4-FFF2-40B4-BE49-F238E27FC236}">
                    <a16:creationId xmlns:a16="http://schemas.microsoft.com/office/drawing/2014/main" id="{235C29AD-EAD9-58D7-9AF8-C65BF5C8BCE1}"/>
                  </a:ext>
                </a:extLst>
              </p:cNvPr>
              <p:cNvSpPr/>
              <p:nvPr/>
            </p:nvSpPr>
            <p:spPr>
              <a:xfrm rot="16200000">
                <a:off x="41642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3" name="Freeform 152">
                <a:extLst>
                  <a:ext uri="{FF2B5EF4-FFF2-40B4-BE49-F238E27FC236}">
                    <a16:creationId xmlns:a16="http://schemas.microsoft.com/office/drawing/2014/main" id="{4F2A49B2-7EEB-58B0-D1C2-5E4C8D5DDFB7}"/>
                  </a:ext>
                </a:extLst>
              </p:cNvPr>
              <p:cNvSpPr/>
              <p:nvPr/>
            </p:nvSpPr>
            <p:spPr>
              <a:xfrm rot="16200000">
                <a:off x="462004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4" name="Freeform 153">
                <a:extLst>
                  <a:ext uri="{FF2B5EF4-FFF2-40B4-BE49-F238E27FC236}">
                    <a16:creationId xmlns:a16="http://schemas.microsoft.com/office/drawing/2014/main" id="{6DE93951-A6C4-4033-E9F8-0AC5B1DA3E6F}"/>
                  </a:ext>
                </a:extLst>
              </p:cNvPr>
              <p:cNvSpPr/>
              <p:nvPr/>
            </p:nvSpPr>
            <p:spPr>
              <a:xfrm rot="16200000">
                <a:off x="446811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5" name="Freeform 154">
                <a:extLst>
                  <a:ext uri="{FF2B5EF4-FFF2-40B4-BE49-F238E27FC236}">
                    <a16:creationId xmlns:a16="http://schemas.microsoft.com/office/drawing/2014/main" id="{B4E7CDFB-8A8E-CA05-02FF-B8A2391BC686}"/>
                  </a:ext>
                </a:extLst>
              </p:cNvPr>
              <p:cNvSpPr/>
              <p:nvPr/>
            </p:nvSpPr>
            <p:spPr>
              <a:xfrm rot="16200000">
                <a:off x="492390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6" name="Freeform 155">
                <a:extLst>
                  <a:ext uri="{FF2B5EF4-FFF2-40B4-BE49-F238E27FC236}">
                    <a16:creationId xmlns:a16="http://schemas.microsoft.com/office/drawing/2014/main" id="{BFA20174-C42C-06D5-32D6-FBD5D02ACD28}"/>
                  </a:ext>
                </a:extLst>
              </p:cNvPr>
              <p:cNvSpPr/>
              <p:nvPr/>
            </p:nvSpPr>
            <p:spPr>
              <a:xfrm rot="16200000">
                <a:off x="47719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7" name="Freeform 156">
                <a:extLst>
                  <a:ext uri="{FF2B5EF4-FFF2-40B4-BE49-F238E27FC236}">
                    <a16:creationId xmlns:a16="http://schemas.microsoft.com/office/drawing/2014/main" id="{14CC90C6-7317-8286-0412-7D3214B5B54B}"/>
                  </a:ext>
                </a:extLst>
              </p:cNvPr>
              <p:cNvSpPr/>
              <p:nvPr/>
            </p:nvSpPr>
            <p:spPr>
              <a:xfrm rot="16200000">
                <a:off x="522775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8" name="Freeform 157">
                <a:extLst>
                  <a:ext uri="{FF2B5EF4-FFF2-40B4-BE49-F238E27FC236}">
                    <a16:creationId xmlns:a16="http://schemas.microsoft.com/office/drawing/2014/main" id="{FB2698CB-E881-A1E5-9CEF-72C9F4557EB0}"/>
                  </a:ext>
                </a:extLst>
              </p:cNvPr>
              <p:cNvSpPr/>
              <p:nvPr/>
            </p:nvSpPr>
            <p:spPr>
              <a:xfrm rot="16200000">
                <a:off x="507582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59" name="Freeform 158">
                <a:extLst>
                  <a:ext uri="{FF2B5EF4-FFF2-40B4-BE49-F238E27FC236}">
                    <a16:creationId xmlns:a16="http://schemas.microsoft.com/office/drawing/2014/main" id="{D0334004-2FD0-CDD7-9FEB-EFD9A5243ECF}"/>
                  </a:ext>
                </a:extLst>
              </p:cNvPr>
              <p:cNvSpPr/>
              <p:nvPr/>
            </p:nvSpPr>
            <p:spPr>
              <a:xfrm rot="16200000">
                <a:off x="553161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0" name="Freeform 159">
                <a:extLst>
                  <a:ext uri="{FF2B5EF4-FFF2-40B4-BE49-F238E27FC236}">
                    <a16:creationId xmlns:a16="http://schemas.microsoft.com/office/drawing/2014/main" id="{9F2208B2-6227-72F0-3AB0-C01744340C4A}"/>
                  </a:ext>
                </a:extLst>
              </p:cNvPr>
              <p:cNvSpPr/>
              <p:nvPr/>
            </p:nvSpPr>
            <p:spPr>
              <a:xfrm rot="16200000">
                <a:off x="537968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1" name="Freeform 160">
                <a:extLst>
                  <a:ext uri="{FF2B5EF4-FFF2-40B4-BE49-F238E27FC236}">
                    <a16:creationId xmlns:a16="http://schemas.microsoft.com/office/drawing/2014/main" id="{CAC0CC33-F14D-0FD1-03EB-7456C31455D2}"/>
                  </a:ext>
                </a:extLst>
              </p:cNvPr>
              <p:cNvSpPr/>
              <p:nvPr/>
            </p:nvSpPr>
            <p:spPr>
              <a:xfrm rot="16200000">
                <a:off x="583546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2" name="Freeform 161">
                <a:extLst>
                  <a:ext uri="{FF2B5EF4-FFF2-40B4-BE49-F238E27FC236}">
                    <a16:creationId xmlns:a16="http://schemas.microsoft.com/office/drawing/2014/main" id="{A324FE53-4740-8B27-3879-A3632D44B038}"/>
                  </a:ext>
                </a:extLst>
              </p:cNvPr>
              <p:cNvSpPr/>
              <p:nvPr/>
            </p:nvSpPr>
            <p:spPr>
              <a:xfrm rot="16200000">
                <a:off x="568354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3" name="Freeform 162">
                <a:extLst>
                  <a:ext uri="{FF2B5EF4-FFF2-40B4-BE49-F238E27FC236}">
                    <a16:creationId xmlns:a16="http://schemas.microsoft.com/office/drawing/2014/main" id="{9E2923E7-ECD6-5D22-4287-855FB9598032}"/>
                  </a:ext>
                </a:extLst>
              </p:cNvPr>
              <p:cNvSpPr/>
              <p:nvPr/>
            </p:nvSpPr>
            <p:spPr>
              <a:xfrm rot="16200000">
                <a:off x="613932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4" name="Freeform 163">
                <a:extLst>
                  <a:ext uri="{FF2B5EF4-FFF2-40B4-BE49-F238E27FC236}">
                    <a16:creationId xmlns:a16="http://schemas.microsoft.com/office/drawing/2014/main" id="{725ADE83-B8E9-487C-CB9F-23C98F43DDB5}"/>
                  </a:ext>
                </a:extLst>
              </p:cNvPr>
              <p:cNvSpPr/>
              <p:nvPr/>
            </p:nvSpPr>
            <p:spPr>
              <a:xfrm rot="16200000">
                <a:off x="598739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5" name="Freeform 164">
                <a:extLst>
                  <a:ext uri="{FF2B5EF4-FFF2-40B4-BE49-F238E27FC236}">
                    <a16:creationId xmlns:a16="http://schemas.microsoft.com/office/drawing/2014/main" id="{30857AA0-7CFF-5A25-2878-65D3BD18D573}"/>
                  </a:ext>
                </a:extLst>
              </p:cNvPr>
              <p:cNvSpPr/>
              <p:nvPr/>
            </p:nvSpPr>
            <p:spPr>
              <a:xfrm rot="16200000">
                <a:off x="644318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6" name="Freeform 165">
                <a:extLst>
                  <a:ext uri="{FF2B5EF4-FFF2-40B4-BE49-F238E27FC236}">
                    <a16:creationId xmlns:a16="http://schemas.microsoft.com/office/drawing/2014/main" id="{82D0F63E-33B5-93C8-D55C-5C6F65CB81FF}"/>
                  </a:ext>
                </a:extLst>
              </p:cNvPr>
              <p:cNvSpPr/>
              <p:nvPr/>
            </p:nvSpPr>
            <p:spPr>
              <a:xfrm rot="16200000">
                <a:off x="629125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7" name="Freeform 166">
                <a:extLst>
                  <a:ext uri="{FF2B5EF4-FFF2-40B4-BE49-F238E27FC236}">
                    <a16:creationId xmlns:a16="http://schemas.microsoft.com/office/drawing/2014/main" id="{E4DC632F-507D-E083-1CB7-AAB497D341C1}"/>
                  </a:ext>
                </a:extLst>
              </p:cNvPr>
              <p:cNvSpPr/>
              <p:nvPr/>
            </p:nvSpPr>
            <p:spPr>
              <a:xfrm rot="16200000">
                <a:off x="674703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8" name="Freeform 167">
                <a:extLst>
                  <a:ext uri="{FF2B5EF4-FFF2-40B4-BE49-F238E27FC236}">
                    <a16:creationId xmlns:a16="http://schemas.microsoft.com/office/drawing/2014/main" id="{18681B8B-D66C-A006-099B-5C20F057A1B6}"/>
                  </a:ext>
                </a:extLst>
              </p:cNvPr>
              <p:cNvSpPr/>
              <p:nvPr/>
            </p:nvSpPr>
            <p:spPr>
              <a:xfrm rot="16200000">
                <a:off x="659510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69" name="Freeform 168">
                <a:extLst>
                  <a:ext uri="{FF2B5EF4-FFF2-40B4-BE49-F238E27FC236}">
                    <a16:creationId xmlns:a16="http://schemas.microsoft.com/office/drawing/2014/main" id="{9D86D67A-DB4C-4EC6-EEA3-D25EF5A4E17E}"/>
                  </a:ext>
                </a:extLst>
              </p:cNvPr>
              <p:cNvSpPr/>
              <p:nvPr/>
            </p:nvSpPr>
            <p:spPr>
              <a:xfrm rot="16200000">
                <a:off x="705089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0" name="Freeform 169">
                <a:extLst>
                  <a:ext uri="{FF2B5EF4-FFF2-40B4-BE49-F238E27FC236}">
                    <a16:creationId xmlns:a16="http://schemas.microsoft.com/office/drawing/2014/main" id="{9861FC4D-DB5F-FEF6-E70C-A7EEDCE995E6}"/>
                  </a:ext>
                </a:extLst>
              </p:cNvPr>
              <p:cNvSpPr/>
              <p:nvPr/>
            </p:nvSpPr>
            <p:spPr>
              <a:xfrm rot="16200000">
                <a:off x="689896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1" name="Freeform 170">
                <a:extLst>
                  <a:ext uri="{FF2B5EF4-FFF2-40B4-BE49-F238E27FC236}">
                    <a16:creationId xmlns:a16="http://schemas.microsoft.com/office/drawing/2014/main" id="{6B0CB7E0-097E-A125-FF34-D58D15802962}"/>
                  </a:ext>
                </a:extLst>
              </p:cNvPr>
              <p:cNvSpPr/>
              <p:nvPr/>
            </p:nvSpPr>
            <p:spPr>
              <a:xfrm rot="16200000">
                <a:off x="735474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2" name="Freeform 171">
                <a:extLst>
                  <a:ext uri="{FF2B5EF4-FFF2-40B4-BE49-F238E27FC236}">
                    <a16:creationId xmlns:a16="http://schemas.microsoft.com/office/drawing/2014/main" id="{7B0758B1-D7EB-28F7-04E7-1B3D9E02AEBD}"/>
                  </a:ext>
                </a:extLst>
              </p:cNvPr>
              <p:cNvSpPr/>
              <p:nvPr/>
            </p:nvSpPr>
            <p:spPr>
              <a:xfrm rot="16200000">
                <a:off x="720282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3" name="Freeform 172">
                <a:extLst>
                  <a:ext uri="{FF2B5EF4-FFF2-40B4-BE49-F238E27FC236}">
                    <a16:creationId xmlns:a16="http://schemas.microsoft.com/office/drawing/2014/main" id="{082647CB-0CE7-F94B-F076-79ACD9FFD354}"/>
                  </a:ext>
                </a:extLst>
              </p:cNvPr>
              <p:cNvSpPr/>
              <p:nvPr/>
            </p:nvSpPr>
            <p:spPr>
              <a:xfrm rot="16200000">
                <a:off x="76586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4" name="Freeform 173">
                <a:extLst>
                  <a:ext uri="{FF2B5EF4-FFF2-40B4-BE49-F238E27FC236}">
                    <a16:creationId xmlns:a16="http://schemas.microsoft.com/office/drawing/2014/main" id="{CCB45687-7E0B-A0F1-4F9B-C844D4D20CF3}"/>
                  </a:ext>
                </a:extLst>
              </p:cNvPr>
              <p:cNvSpPr/>
              <p:nvPr/>
            </p:nvSpPr>
            <p:spPr>
              <a:xfrm rot="16200000">
                <a:off x="750667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5" name="Freeform 174">
                <a:extLst>
                  <a:ext uri="{FF2B5EF4-FFF2-40B4-BE49-F238E27FC236}">
                    <a16:creationId xmlns:a16="http://schemas.microsoft.com/office/drawing/2014/main" id="{C41507F7-3175-9752-D380-1D1A61729927}"/>
                  </a:ext>
                </a:extLst>
              </p:cNvPr>
              <p:cNvSpPr/>
              <p:nvPr/>
            </p:nvSpPr>
            <p:spPr>
              <a:xfrm rot="16200000">
                <a:off x="79624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6" name="Freeform 175">
                <a:extLst>
                  <a:ext uri="{FF2B5EF4-FFF2-40B4-BE49-F238E27FC236}">
                    <a16:creationId xmlns:a16="http://schemas.microsoft.com/office/drawing/2014/main" id="{34820DB1-9243-C6F1-C77C-C794FB0DA667}"/>
                  </a:ext>
                </a:extLst>
              </p:cNvPr>
              <p:cNvSpPr/>
              <p:nvPr/>
            </p:nvSpPr>
            <p:spPr>
              <a:xfrm rot="16200000">
                <a:off x="78105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7" name="Freeform 176">
                <a:extLst>
                  <a:ext uri="{FF2B5EF4-FFF2-40B4-BE49-F238E27FC236}">
                    <a16:creationId xmlns:a16="http://schemas.microsoft.com/office/drawing/2014/main" id="{AD08857F-0015-DF04-A949-C37C1F9BDA57}"/>
                  </a:ext>
                </a:extLst>
              </p:cNvPr>
              <p:cNvSpPr/>
              <p:nvPr/>
            </p:nvSpPr>
            <p:spPr>
              <a:xfrm rot="16200000">
                <a:off x="826631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8" name="Freeform 177">
                <a:extLst>
                  <a:ext uri="{FF2B5EF4-FFF2-40B4-BE49-F238E27FC236}">
                    <a16:creationId xmlns:a16="http://schemas.microsoft.com/office/drawing/2014/main" id="{EE0886B0-6BD6-F9F8-5DFD-91DA718CEBCF}"/>
                  </a:ext>
                </a:extLst>
              </p:cNvPr>
              <p:cNvSpPr/>
              <p:nvPr/>
            </p:nvSpPr>
            <p:spPr>
              <a:xfrm rot="16200000">
                <a:off x="811438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79" name="Freeform 178">
                <a:extLst>
                  <a:ext uri="{FF2B5EF4-FFF2-40B4-BE49-F238E27FC236}">
                    <a16:creationId xmlns:a16="http://schemas.microsoft.com/office/drawing/2014/main" id="{9BAA6DBF-4F7E-ABEE-9A8D-656AF4588213}"/>
                  </a:ext>
                </a:extLst>
              </p:cNvPr>
              <p:cNvSpPr/>
              <p:nvPr/>
            </p:nvSpPr>
            <p:spPr>
              <a:xfrm rot="16200000">
                <a:off x="85701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0" name="Freeform 179">
                <a:extLst>
                  <a:ext uri="{FF2B5EF4-FFF2-40B4-BE49-F238E27FC236}">
                    <a16:creationId xmlns:a16="http://schemas.microsoft.com/office/drawing/2014/main" id="{F9088820-78FE-57F9-801D-E0A9876D3126}"/>
                  </a:ext>
                </a:extLst>
              </p:cNvPr>
              <p:cNvSpPr/>
              <p:nvPr/>
            </p:nvSpPr>
            <p:spPr>
              <a:xfrm rot="16200000">
                <a:off x="841824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1" name="Freeform 180">
                <a:extLst>
                  <a:ext uri="{FF2B5EF4-FFF2-40B4-BE49-F238E27FC236}">
                    <a16:creationId xmlns:a16="http://schemas.microsoft.com/office/drawing/2014/main" id="{5216F518-06FA-AFC0-F8DD-FDD601C3745A}"/>
                  </a:ext>
                </a:extLst>
              </p:cNvPr>
              <p:cNvSpPr/>
              <p:nvPr/>
            </p:nvSpPr>
            <p:spPr>
              <a:xfrm rot="16200000">
                <a:off x="887402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2" name="Freeform 181">
                <a:extLst>
                  <a:ext uri="{FF2B5EF4-FFF2-40B4-BE49-F238E27FC236}">
                    <a16:creationId xmlns:a16="http://schemas.microsoft.com/office/drawing/2014/main" id="{5EBBB44A-CB6B-4CA3-B0AC-B60EFAF3ECE3}"/>
                  </a:ext>
                </a:extLst>
              </p:cNvPr>
              <p:cNvSpPr/>
              <p:nvPr/>
            </p:nvSpPr>
            <p:spPr>
              <a:xfrm rot="16200000">
                <a:off x="872210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3" name="Freeform 182">
                <a:extLst>
                  <a:ext uri="{FF2B5EF4-FFF2-40B4-BE49-F238E27FC236}">
                    <a16:creationId xmlns:a16="http://schemas.microsoft.com/office/drawing/2014/main" id="{14C48744-F508-C0D2-C1E8-6C5FC44DB3E3}"/>
                  </a:ext>
                </a:extLst>
              </p:cNvPr>
              <p:cNvSpPr/>
              <p:nvPr/>
            </p:nvSpPr>
            <p:spPr>
              <a:xfrm rot="16200000">
                <a:off x="917788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4" name="Freeform 183">
                <a:extLst>
                  <a:ext uri="{FF2B5EF4-FFF2-40B4-BE49-F238E27FC236}">
                    <a16:creationId xmlns:a16="http://schemas.microsoft.com/office/drawing/2014/main" id="{9A02312B-F417-1C25-96D0-FFB28C79BD42}"/>
                  </a:ext>
                </a:extLst>
              </p:cNvPr>
              <p:cNvSpPr/>
              <p:nvPr/>
            </p:nvSpPr>
            <p:spPr>
              <a:xfrm rot="16200000">
                <a:off x="902595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5" name="Freeform 184">
                <a:extLst>
                  <a:ext uri="{FF2B5EF4-FFF2-40B4-BE49-F238E27FC236}">
                    <a16:creationId xmlns:a16="http://schemas.microsoft.com/office/drawing/2014/main" id="{AD8B81C9-C774-F816-272E-675B9AB1A961}"/>
                  </a:ext>
                </a:extLst>
              </p:cNvPr>
              <p:cNvSpPr/>
              <p:nvPr/>
            </p:nvSpPr>
            <p:spPr>
              <a:xfrm rot="16200000">
                <a:off x="948174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6" name="Freeform 185">
                <a:extLst>
                  <a:ext uri="{FF2B5EF4-FFF2-40B4-BE49-F238E27FC236}">
                    <a16:creationId xmlns:a16="http://schemas.microsoft.com/office/drawing/2014/main" id="{207E4EBC-B993-6C05-9553-FC8562883485}"/>
                  </a:ext>
                </a:extLst>
              </p:cNvPr>
              <p:cNvSpPr/>
              <p:nvPr/>
            </p:nvSpPr>
            <p:spPr>
              <a:xfrm rot="16200000">
                <a:off x="932981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7" name="Freeform 186">
                <a:extLst>
                  <a:ext uri="{FF2B5EF4-FFF2-40B4-BE49-F238E27FC236}">
                    <a16:creationId xmlns:a16="http://schemas.microsoft.com/office/drawing/2014/main" id="{C5430C39-4D80-7A64-7F00-2A2BEEEDEF6C}"/>
                  </a:ext>
                </a:extLst>
              </p:cNvPr>
              <p:cNvSpPr/>
              <p:nvPr/>
            </p:nvSpPr>
            <p:spPr>
              <a:xfrm rot="16200000">
                <a:off x="978559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8" name="Freeform 187">
                <a:extLst>
                  <a:ext uri="{FF2B5EF4-FFF2-40B4-BE49-F238E27FC236}">
                    <a16:creationId xmlns:a16="http://schemas.microsoft.com/office/drawing/2014/main" id="{3EE70FAD-20E2-C155-2C7C-C416900EA163}"/>
                  </a:ext>
                </a:extLst>
              </p:cNvPr>
              <p:cNvSpPr/>
              <p:nvPr/>
            </p:nvSpPr>
            <p:spPr>
              <a:xfrm rot="16200000">
                <a:off x="963366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89" name="Freeform 188">
                <a:extLst>
                  <a:ext uri="{FF2B5EF4-FFF2-40B4-BE49-F238E27FC236}">
                    <a16:creationId xmlns:a16="http://schemas.microsoft.com/office/drawing/2014/main" id="{F5271018-C87A-7DF4-C890-04946EC20155}"/>
                  </a:ext>
                </a:extLst>
              </p:cNvPr>
              <p:cNvSpPr/>
              <p:nvPr/>
            </p:nvSpPr>
            <p:spPr>
              <a:xfrm rot="16200000">
                <a:off x="1008945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0" name="Freeform 189">
                <a:extLst>
                  <a:ext uri="{FF2B5EF4-FFF2-40B4-BE49-F238E27FC236}">
                    <a16:creationId xmlns:a16="http://schemas.microsoft.com/office/drawing/2014/main" id="{CBBEBCA1-C7A3-4361-2EC4-ED34B2E62346}"/>
                  </a:ext>
                </a:extLst>
              </p:cNvPr>
              <p:cNvSpPr/>
              <p:nvPr/>
            </p:nvSpPr>
            <p:spPr>
              <a:xfrm rot="16200000">
                <a:off x="993752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1" name="Freeform 190">
                <a:extLst>
                  <a:ext uri="{FF2B5EF4-FFF2-40B4-BE49-F238E27FC236}">
                    <a16:creationId xmlns:a16="http://schemas.microsoft.com/office/drawing/2014/main" id="{531AE275-1436-C647-61E9-15FD47CEF6B6}"/>
                  </a:ext>
                </a:extLst>
              </p:cNvPr>
              <p:cNvSpPr/>
              <p:nvPr/>
            </p:nvSpPr>
            <p:spPr>
              <a:xfrm rot="16200000">
                <a:off x="1039330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2" name="Freeform 191">
                <a:extLst>
                  <a:ext uri="{FF2B5EF4-FFF2-40B4-BE49-F238E27FC236}">
                    <a16:creationId xmlns:a16="http://schemas.microsoft.com/office/drawing/2014/main" id="{B8BDB3D2-240F-FBBE-942B-4E8389AB249A}"/>
                  </a:ext>
                </a:extLst>
              </p:cNvPr>
              <p:cNvSpPr/>
              <p:nvPr/>
            </p:nvSpPr>
            <p:spPr>
              <a:xfrm rot="16200000">
                <a:off x="1024138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3" name="Freeform 192">
                <a:extLst>
                  <a:ext uri="{FF2B5EF4-FFF2-40B4-BE49-F238E27FC236}">
                    <a16:creationId xmlns:a16="http://schemas.microsoft.com/office/drawing/2014/main" id="{90D04970-72FE-3BC5-F5FB-E54C8ABD37E2}"/>
                  </a:ext>
                </a:extLst>
              </p:cNvPr>
              <p:cNvSpPr/>
              <p:nvPr/>
            </p:nvSpPr>
            <p:spPr>
              <a:xfrm rot="16200000">
                <a:off x="1069716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4" name="Freeform 193">
                <a:extLst>
                  <a:ext uri="{FF2B5EF4-FFF2-40B4-BE49-F238E27FC236}">
                    <a16:creationId xmlns:a16="http://schemas.microsoft.com/office/drawing/2014/main" id="{4C056E90-FAE2-5D43-971B-2C12A9BE1B03}"/>
                  </a:ext>
                </a:extLst>
              </p:cNvPr>
              <p:cNvSpPr/>
              <p:nvPr/>
            </p:nvSpPr>
            <p:spPr>
              <a:xfrm rot="16200000">
                <a:off x="1054523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5" name="Freeform 194">
                <a:extLst>
                  <a:ext uri="{FF2B5EF4-FFF2-40B4-BE49-F238E27FC236}">
                    <a16:creationId xmlns:a16="http://schemas.microsoft.com/office/drawing/2014/main" id="{6284573A-C0D7-8342-15E6-32610597DDE7}"/>
                  </a:ext>
                </a:extLst>
              </p:cNvPr>
              <p:cNvSpPr/>
              <p:nvPr/>
            </p:nvSpPr>
            <p:spPr>
              <a:xfrm rot="16200000">
                <a:off x="1100102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6" name="Freeform 195">
                <a:extLst>
                  <a:ext uri="{FF2B5EF4-FFF2-40B4-BE49-F238E27FC236}">
                    <a16:creationId xmlns:a16="http://schemas.microsoft.com/office/drawing/2014/main" id="{243658E5-E00F-C510-568D-90B7AD7C59B2}"/>
                  </a:ext>
                </a:extLst>
              </p:cNvPr>
              <p:cNvSpPr/>
              <p:nvPr/>
            </p:nvSpPr>
            <p:spPr>
              <a:xfrm rot="16200000">
                <a:off x="1084909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7" name="Freeform 196">
                <a:extLst>
                  <a:ext uri="{FF2B5EF4-FFF2-40B4-BE49-F238E27FC236}">
                    <a16:creationId xmlns:a16="http://schemas.microsoft.com/office/drawing/2014/main" id="{58978242-9169-2065-1AF3-44CBEF978AC9}"/>
                  </a:ext>
                </a:extLst>
              </p:cNvPr>
              <p:cNvSpPr/>
              <p:nvPr/>
            </p:nvSpPr>
            <p:spPr>
              <a:xfrm rot="16200000">
                <a:off x="11304877"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8" name="Freeform 197">
                <a:extLst>
                  <a:ext uri="{FF2B5EF4-FFF2-40B4-BE49-F238E27FC236}">
                    <a16:creationId xmlns:a16="http://schemas.microsoft.com/office/drawing/2014/main" id="{D0C9C6D9-6339-A1FD-6289-69445997E616}"/>
                  </a:ext>
                </a:extLst>
              </p:cNvPr>
              <p:cNvSpPr/>
              <p:nvPr/>
            </p:nvSpPr>
            <p:spPr>
              <a:xfrm rot="16200000">
                <a:off x="11152949"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199" name="Freeform 198">
                <a:extLst>
                  <a:ext uri="{FF2B5EF4-FFF2-40B4-BE49-F238E27FC236}">
                    <a16:creationId xmlns:a16="http://schemas.microsoft.com/office/drawing/2014/main" id="{F6A2E5FA-126C-9906-8E68-8BE56188E1A1}"/>
                  </a:ext>
                </a:extLst>
              </p:cNvPr>
              <p:cNvSpPr/>
              <p:nvPr/>
            </p:nvSpPr>
            <p:spPr>
              <a:xfrm rot="16200000">
                <a:off x="1160873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0" name="Freeform 199">
                <a:extLst>
                  <a:ext uri="{FF2B5EF4-FFF2-40B4-BE49-F238E27FC236}">
                    <a16:creationId xmlns:a16="http://schemas.microsoft.com/office/drawing/2014/main" id="{59B4214F-7B46-F8FE-5A64-5F5402FDDCAF}"/>
                  </a:ext>
                </a:extLst>
              </p:cNvPr>
              <p:cNvSpPr/>
              <p:nvPr/>
            </p:nvSpPr>
            <p:spPr>
              <a:xfrm rot="16200000">
                <a:off x="11456805"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1" name="Freeform 200">
                <a:extLst>
                  <a:ext uri="{FF2B5EF4-FFF2-40B4-BE49-F238E27FC236}">
                    <a16:creationId xmlns:a16="http://schemas.microsoft.com/office/drawing/2014/main" id="{840D79B3-B0DF-5377-DAC6-F29D17FD12FE}"/>
                  </a:ext>
                </a:extLst>
              </p:cNvPr>
              <p:cNvSpPr/>
              <p:nvPr/>
            </p:nvSpPr>
            <p:spPr>
              <a:xfrm rot="16200000">
                <a:off x="11912573"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sp>
            <p:nvSpPr>
              <p:cNvPr id="202" name="Freeform 201">
                <a:extLst>
                  <a:ext uri="{FF2B5EF4-FFF2-40B4-BE49-F238E27FC236}">
                    <a16:creationId xmlns:a16="http://schemas.microsoft.com/office/drawing/2014/main" id="{6699184E-E65D-73F5-2CCD-CEEF93D774B6}"/>
                  </a:ext>
                </a:extLst>
              </p:cNvPr>
              <p:cNvSpPr/>
              <p:nvPr/>
            </p:nvSpPr>
            <p:spPr>
              <a:xfrm rot="16200000">
                <a:off x="11760661" y="4454578"/>
                <a:ext cx="372024" cy="72603"/>
              </a:xfrm>
              <a:custGeom>
                <a:avLst/>
                <a:gdLst>
                  <a:gd name="connsiteX0" fmla="*/ 0 w 287999"/>
                  <a:gd name="connsiteY0" fmla="*/ 0 h 56205"/>
                  <a:gd name="connsiteX1" fmla="*/ 288000 w 287999"/>
                  <a:gd name="connsiteY1" fmla="*/ 0 h 56205"/>
                  <a:gd name="connsiteX2" fmla="*/ 288000 w 287999"/>
                  <a:gd name="connsiteY2" fmla="*/ 56206 h 56205"/>
                  <a:gd name="connsiteX3" fmla="*/ 0 w 287999"/>
                  <a:gd name="connsiteY3" fmla="*/ 56206 h 56205"/>
                </a:gdLst>
                <a:ahLst/>
                <a:cxnLst>
                  <a:cxn ang="0">
                    <a:pos x="connsiteX0" y="connsiteY0"/>
                  </a:cxn>
                  <a:cxn ang="0">
                    <a:pos x="connsiteX1" y="connsiteY1"/>
                  </a:cxn>
                  <a:cxn ang="0">
                    <a:pos x="connsiteX2" y="connsiteY2"/>
                  </a:cxn>
                  <a:cxn ang="0">
                    <a:pos x="connsiteX3" y="connsiteY3"/>
                  </a:cxn>
                </a:cxnLst>
                <a:rect l="l" t="t" r="r" b="b"/>
                <a:pathLst>
                  <a:path w="287999" h="56205">
                    <a:moveTo>
                      <a:pt x="0" y="0"/>
                    </a:moveTo>
                    <a:lnTo>
                      <a:pt x="288000" y="0"/>
                    </a:lnTo>
                    <a:lnTo>
                      <a:pt x="288000" y="56206"/>
                    </a:lnTo>
                    <a:lnTo>
                      <a:pt x="0" y="56206"/>
                    </a:lnTo>
                    <a:close/>
                  </a:path>
                </a:pathLst>
              </a:custGeom>
              <a:grpFill/>
              <a:ln w="0"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709646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Slide Number Placeholder 9">
            <a:extLst>
              <a:ext uri="{FF2B5EF4-FFF2-40B4-BE49-F238E27FC236}">
                <a16:creationId xmlns:a16="http://schemas.microsoft.com/office/drawing/2014/main" id="{87B6480D-97D3-4468-A736-594677F85D89}"/>
              </a:ext>
            </a:extLst>
          </p:cNvPr>
          <p:cNvSpPr>
            <a:spLocks noGrp="1"/>
          </p:cNvSpPr>
          <p:nvPr>
            <p:ph type="sldNum" sz="quarter" idx="4"/>
          </p:nvPr>
        </p:nvSpPr>
        <p:spPr>
          <a:xfrm>
            <a:off x="11092443" y="6532802"/>
            <a:ext cx="850268" cy="184192"/>
          </a:xfrm>
          <a:prstGeom prst="rect">
            <a:avLst/>
          </a:prstGeom>
        </p:spPr>
        <p:txBody>
          <a:bodyPr anchor="ctr" anchorCtr="0"/>
          <a:lstStyle>
            <a:lvl1pPr algn="r">
              <a:defRPr sz="1200">
                <a:solidFill>
                  <a:srgbClr val="898989"/>
                </a:solidFill>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a:p>
        </p:txBody>
      </p:sp>
      <p:sp>
        <p:nvSpPr>
          <p:cNvPr id="6" name="Rectangle 5">
            <a:extLst>
              <a:ext uri="{FF2B5EF4-FFF2-40B4-BE49-F238E27FC236}">
                <a16:creationId xmlns:a16="http://schemas.microsoft.com/office/drawing/2014/main" id="{7F20E629-38C3-49E6-8411-165FE28F0FB3}"/>
              </a:ext>
            </a:extLst>
          </p:cNvPr>
          <p:cNvSpPr/>
          <p:nvPr userDrawn="1"/>
        </p:nvSpPr>
        <p:spPr>
          <a:xfrm>
            <a:off x="1960" y="-2006571"/>
            <a:ext cx="12188080" cy="1895095"/>
          </a:xfrm>
          <a:prstGeom prst="rect">
            <a:avLst/>
          </a:prstGeom>
          <a:solidFill>
            <a:srgbClr val="005172"/>
          </a:solidFill>
          <a:ln w="12700" cap="flat" cmpd="sng" algn="ctr">
            <a:noFill/>
            <a:prstDash val="solid"/>
            <a:miter lim="800000"/>
          </a:ln>
          <a:effectLst/>
        </p:spPr>
        <p:txBody>
          <a:bodyPr lIns="1080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200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a:ln>
                  <a:noFill/>
                </a:ln>
                <a:solidFill>
                  <a:prstClr val="white"/>
                </a:solidFill>
                <a:effectLst/>
                <a:uLnTx/>
                <a:uFillTx/>
                <a:latin typeface="Arial" panose="020B0604020202020204"/>
                <a:ea typeface="+mn-ea"/>
                <a:cs typeface="+mn-cs"/>
              </a:rPr>
              <a:t>USER NOTE:</a:t>
            </a:r>
            <a:r>
              <a:rPr kumimoji="0" lang="en-US" sz="1800" b="0" i="0" u="none" strike="noStrike" kern="0" cap="none" spc="0" normalizeH="0" baseline="0" noProof="0">
                <a:ln>
                  <a:noFill/>
                </a:ln>
                <a:solidFill>
                  <a:prstClr val="white"/>
                </a:solidFill>
                <a:effectLst/>
                <a:uLnTx/>
                <a:uFillTx/>
                <a:latin typeface="Arial" panose="020B0604020202020204"/>
                <a:ea typeface="+mn-ea"/>
                <a:cs typeface="+mn-cs"/>
              </a:rPr>
              <a:t> </a:t>
            </a:r>
            <a:r>
              <a:rPr kumimoji="0" lang="en-GB" sz="1800" b="0" i="0" u="none" strike="noStrike" kern="0" cap="none" spc="0" normalizeH="0" baseline="0" noProof="0">
                <a:ln>
                  <a:noFill/>
                </a:ln>
                <a:solidFill>
                  <a:prstClr val="white"/>
                </a:solidFill>
                <a:effectLst/>
                <a:uLnTx/>
                <a:uFillTx/>
                <a:latin typeface="+mn-lt"/>
                <a:ea typeface="+mn-ea"/>
                <a:cs typeface="+mn-cs"/>
              </a:rPr>
              <a:t>If you want to copy content in from another deck you will need to change the background layout.  </a:t>
            </a:r>
          </a:p>
          <a:p>
            <a:pPr marL="7200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mn-lt"/>
              <a:ea typeface="+mn-ea"/>
              <a:cs typeface="+mn-cs"/>
            </a:endParaRP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white"/>
                </a:solidFill>
                <a:effectLst/>
                <a:uLnTx/>
                <a:uFillTx/>
                <a:latin typeface="+mn-lt"/>
                <a:ea typeface="+mn-ea"/>
                <a:cs typeface="+mn-cs"/>
              </a:rPr>
              <a:t>To do this:</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white"/>
                </a:solidFill>
                <a:effectLst/>
                <a:uLnTx/>
                <a:uFillTx/>
                <a:latin typeface="+mn-lt"/>
                <a:ea typeface="+mn-ea"/>
                <a:cs typeface="+mn-cs"/>
              </a:rPr>
              <a:t>• cut and paste your content into the slide deck</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white"/>
                </a:solidFill>
                <a:effectLst/>
                <a:uLnTx/>
                <a:uFillTx/>
                <a:latin typeface="+mn-lt"/>
                <a:ea typeface="+mn-ea"/>
                <a:cs typeface="+mn-cs"/>
              </a:rPr>
              <a:t>• right-click and hover over the ‘layout’ option on the drop-down menu</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white"/>
                </a:solidFill>
                <a:effectLst/>
                <a:uLnTx/>
                <a:uFillTx/>
                <a:latin typeface="+mn-lt"/>
                <a:ea typeface="+mn-ea"/>
                <a:cs typeface="+mn-cs"/>
              </a:rPr>
              <a:t>• select one of the track-based backgrounds available</a:t>
            </a:r>
            <a:endParaRPr kumimoji="0" lang="en-GB" sz="1800" b="0" i="0" u="none" strike="noStrike" kern="0" cap="none" spc="0" normalizeH="0" baseline="0" noProof="0">
              <a:ln>
                <a:noFill/>
              </a:ln>
              <a:solidFill>
                <a:prstClr val="white"/>
              </a:solidFill>
              <a:effectLst/>
              <a:uLnTx/>
              <a:uFillTx/>
              <a:latin typeface="Arial" panose="020B0604020202020204"/>
              <a:ea typeface="+mn-ea"/>
              <a:cs typeface="+mn-cs"/>
            </a:endParaRPr>
          </a:p>
        </p:txBody>
      </p:sp>
      <p:pic>
        <p:nvPicPr>
          <p:cNvPr id="3" name="Graphic 2">
            <a:extLst>
              <a:ext uri="{FF2B5EF4-FFF2-40B4-BE49-F238E27FC236}">
                <a16:creationId xmlns:a16="http://schemas.microsoft.com/office/drawing/2014/main" id="{05E16BC7-B6BD-009B-2EAD-BB6504F3FB91}"/>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20407" t="35611" r="24656" b="31351"/>
          <a:stretch/>
        </p:blipFill>
        <p:spPr>
          <a:xfrm>
            <a:off x="10356849" y="120944"/>
            <a:ext cx="1715025" cy="728766"/>
          </a:xfrm>
          <a:prstGeom prst="rect">
            <a:avLst/>
          </a:prstGeom>
        </p:spPr>
      </p:pic>
    </p:spTree>
    <p:extLst>
      <p:ext uri="{BB962C8B-B14F-4D97-AF65-F5344CB8AC3E}">
        <p14:creationId xmlns:p14="http://schemas.microsoft.com/office/powerpoint/2010/main" val="130197669"/>
      </p:ext>
    </p:extLst>
  </p:cSld>
  <p:clrMap bg1="lt1" tx1="dk1" bg2="lt2" tx2="dk2" accent1="accent1" accent2="accent2" accent3="accent3" accent4="accent4" accent5="accent5" accent6="accent6" hlink="hlink" folHlink="folHlink"/>
  <p:sldLayoutIdLst>
    <p:sldLayoutId id="2147483702" r:id="rId1"/>
    <p:sldLayoutId id="2147483705" r:id="rId2"/>
    <p:sldLayoutId id="2147483708" r:id="rId3"/>
    <p:sldLayoutId id="2147483709" r:id="rId4"/>
    <p:sldLayoutId id="2147483714" r:id="rId5"/>
    <p:sldLayoutId id="2147483716"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65">
          <p15:clr>
            <a:srgbClr val="F26B43"/>
          </p15:clr>
        </p15:guide>
        <p15:guide id="2" pos="746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2.png"/><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5" Type="http://schemas.openxmlformats.org/officeDocument/2006/relationships/image" Target="../media/image29.png"/><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9.mp4"/><Relationship Id="rId1" Type="http://schemas.microsoft.com/office/2007/relationships/media" Target="../media/media19.mp4"/><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0.mp4"/><Relationship Id="rId1" Type="http://schemas.microsoft.com/office/2007/relationships/media" Target="../media/media20.mp4"/><Relationship Id="rId5" Type="http://schemas.openxmlformats.org/officeDocument/2006/relationships/image" Target="../media/image32.png"/><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1.mp4"/><Relationship Id="rId1" Type="http://schemas.microsoft.com/office/2007/relationships/media" Target="../media/media21.mp4"/><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2.mp4"/><Relationship Id="rId1" Type="http://schemas.microsoft.com/office/2007/relationships/media" Target="../media/media22.mp4"/><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3.mp4"/><Relationship Id="rId1" Type="http://schemas.microsoft.com/office/2007/relationships/media" Target="../media/media23.mp4"/><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7.svg"/><Relationship Id="rId3" Type="http://schemas.openxmlformats.org/officeDocument/2006/relationships/slideLayout" Target="../slideLayouts/slideLayout2.xml"/><Relationship Id="rId7" Type="http://schemas.openxmlformats.org/officeDocument/2006/relationships/image" Target="../media/image41.svg"/><Relationship Id="rId12" Type="http://schemas.openxmlformats.org/officeDocument/2006/relationships/image" Target="../media/image46.png"/><Relationship Id="rId2" Type="http://schemas.openxmlformats.org/officeDocument/2006/relationships/video" Target="../media/media24.mp4"/><Relationship Id="rId1" Type="http://schemas.microsoft.com/office/2007/relationships/media" Target="../media/media24.mp4"/><Relationship Id="rId6" Type="http://schemas.openxmlformats.org/officeDocument/2006/relationships/image" Target="../media/image40.png"/><Relationship Id="rId11" Type="http://schemas.openxmlformats.org/officeDocument/2006/relationships/image" Target="../media/image45.svg"/><Relationship Id="rId5" Type="http://schemas.openxmlformats.org/officeDocument/2006/relationships/image" Target="../media/image39.sv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svg"/><Relationship Id="rId14" Type="http://schemas.openxmlformats.org/officeDocument/2006/relationships/image" Target="../media/image48.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5.mp4"/><Relationship Id="rId1" Type="http://schemas.microsoft.com/office/2007/relationships/media" Target="../media/media25.mp4"/><Relationship Id="rId4" Type="http://schemas.openxmlformats.org/officeDocument/2006/relationships/image" Target="../media/image49.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6.mp4"/><Relationship Id="rId1" Type="http://schemas.microsoft.com/office/2007/relationships/media" Target="../media/media26.mp4"/><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7.mp4"/><Relationship Id="rId1" Type="http://schemas.microsoft.com/office/2007/relationships/media" Target="../media/media27.mp4"/><Relationship Id="rId4" Type="http://schemas.openxmlformats.org/officeDocument/2006/relationships/image" Target="../media/image5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8.mp4"/><Relationship Id="rId1" Type="http://schemas.microsoft.com/office/2007/relationships/media" Target="../media/media28.mp4"/><Relationship Id="rId5" Type="http://schemas.openxmlformats.org/officeDocument/2006/relationships/image" Target="../media/image53.png"/><Relationship Id="rId4" Type="http://schemas.openxmlformats.org/officeDocument/2006/relationships/image" Target="../media/image5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9.mp4"/><Relationship Id="rId1" Type="http://schemas.microsoft.com/office/2007/relationships/media" Target="../media/media29.mp4"/><Relationship Id="rId4" Type="http://schemas.openxmlformats.org/officeDocument/2006/relationships/image" Target="../media/image54.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0.mp4"/><Relationship Id="rId1" Type="http://schemas.microsoft.com/office/2007/relationships/media" Target="../media/media30.mp4"/><Relationship Id="rId4" Type="http://schemas.openxmlformats.org/officeDocument/2006/relationships/image" Target="../media/image5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1.mp4"/><Relationship Id="rId1" Type="http://schemas.microsoft.com/office/2007/relationships/media" Target="../media/media31.mp4"/><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2.mp4"/><Relationship Id="rId1" Type="http://schemas.microsoft.com/office/2007/relationships/media" Target="../media/media32.mp4"/><Relationship Id="rId4" Type="http://schemas.openxmlformats.org/officeDocument/2006/relationships/image" Target="../media/image57.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3.mp4"/><Relationship Id="rId1" Type="http://schemas.microsoft.com/office/2007/relationships/media" Target="../media/media33.mp4"/><Relationship Id="rId4" Type="http://schemas.openxmlformats.org/officeDocument/2006/relationships/image" Target="../media/image58.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0.png"/><Relationship Id="rId2" Type="http://schemas.openxmlformats.org/officeDocument/2006/relationships/video" Target="../media/media34.mp4"/><Relationship Id="rId1" Type="http://schemas.microsoft.com/office/2007/relationships/media" Target="../media/media34.mp4"/><Relationship Id="rId6" Type="http://schemas.openxmlformats.org/officeDocument/2006/relationships/image" Target="../media/image59.png"/><Relationship Id="rId5" Type="http://schemas.openxmlformats.org/officeDocument/2006/relationships/hyperlink" Target="https://safety.networkrail.co.uk/safety/electrical-safety/single-approach-to-isolation-sai/single-approach-to-isolation-ole/" TargetMode="External"/><Relationship Id="rId4" Type="http://schemas.openxmlformats.org/officeDocument/2006/relationships/hyperlink" Target="mailto:ESDSAISupport@networkrail.co.uk"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mysentinel.me/Account/Register" TargetMode="External"/><Relationship Id="rId2" Type="http://schemas.openxmlformats.org/officeDocument/2006/relationships/hyperlink" Target="https://mysentinel.me/Account/LogOn/" TargetMode="External"/><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image" Target="../media/image6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2E39A7-A715-84E9-446C-D06B187DA0A0}"/>
              </a:ext>
            </a:extLst>
          </p:cNvPr>
          <p:cNvSpPr/>
          <p:nvPr/>
        </p:nvSpPr>
        <p:spPr>
          <a:xfrm>
            <a:off x="3567484" y="2337682"/>
            <a:ext cx="5497002" cy="24529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A5C4C2BE-9C68-41C1-A5DE-5A69F529213E}"/>
              </a:ext>
            </a:extLst>
          </p:cNvPr>
          <p:cNvSpPr>
            <a:spLocks noGrp="1"/>
          </p:cNvSpPr>
          <p:nvPr>
            <p:ph type="body" sz="quarter" idx="10"/>
          </p:nvPr>
        </p:nvSpPr>
        <p:spPr>
          <a:xfrm>
            <a:off x="3725999" y="2258170"/>
            <a:ext cx="5179971" cy="2870421"/>
          </a:xfrm>
        </p:spPr>
        <p:txBody>
          <a:bodyPr lIns="91440" tIns="45720" rIns="91440" bIns="45720" anchor="ctr">
            <a:normAutofit/>
          </a:bodyPr>
          <a:lstStyle/>
          <a:p>
            <a:pPr algn="l"/>
            <a:r>
              <a:rPr kumimoji="0" lang="en-GB" sz="2900" b="1" i="0" u="none" strike="noStrike" kern="1200" cap="none" spc="0" normalizeH="0" baseline="0" noProof="0" dirty="0">
                <a:ln>
                  <a:noFill/>
                </a:ln>
                <a:solidFill>
                  <a:schemeClr val="tx2"/>
                </a:solidFill>
                <a:effectLst/>
                <a:uLnTx/>
                <a:uFillTx/>
                <a:latin typeface="Network Rail Sans"/>
                <a:cs typeface="Arial"/>
              </a:rPr>
              <a:t>NR/L3/ELP/SAI25 Module D</a:t>
            </a:r>
            <a:br>
              <a:rPr lang="en-GB" sz="2900" b="1" i="0" u="none" strike="noStrike" kern="1200" cap="none" spc="0" normalizeH="0" baseline="0" noProof="0" dirty="0">
                <a:ln>
                  <a:noFill/>
                </a:ln>
                <a:effectLst/>
                <a:uLnTx/>
                <a:uFillTx/>
                <a:latin typeface="Network Rail Sans" charset="0"/>
              </a:rPr>
            </a:br>
            <a:r>
              <a:rPr kumimoji="0" lang="en-GB" sz="2900" b="1" i="0" u="none" strike="noStrike" kern="1200" cap="none" spc="0" normalizeH="0" baseline="0" noProof="0" dirty="0">
                <a:ln>
                  <a:noFill/>
                </a:ln>
                <a:solidFill>
                  <a:schemeClr val="tx2"/>
                </a:solidFill>
                <a:effectLst/>
                <a:uLnTx/>
                <a:uFillTx/>
                <a:latin typeface="Network Rail Sans"/>
                <a:cs typeface="Arial"/>
              </a:rPr>
              <a:t>Distribution System Interfaces</a:t>
            </a:r>
            <a:br>
              <a:rPr lang="en-GB" sz="2900" b="1" i="0" u="none" strike="noStrike" kern="1200" cap="none" spc="0" normalizeH="0" baseline="0" noProof="0" dirty="0">
                <a:ln>
                  <a:noFill/>
                </a:ln>
                <a:effectLst/>
                <a:uLnTx/>
                <a:uFillTx/>
                <a:latin typeface="Network Rail Sans" charset="0"/>
              </a:rPr>
            </a:br>
            <a:br>
              <a:rPr lang="en-GB" sz="2900" b="1" i="0" u="none" strike="noStrike" kern="1200" cap="none" spc="0" normalizeH="0" baseline="0" noProof="0" dirty="0">
                <a:ln>
                  <a:noFill/>
                </a:ln>
                <a:effectLst/>
                <a:uLnTx/>
                <a:uFillTx/>
                <a:latin typeface="Network Rail Sans" charset="0"/>
              </a:rPr>
            </a:br>
            <a:r>
              <a:rPr lang="en-GB" sz="2900" b="1" dirty="0">
                <a:solidFill>
                  <a:schemeClr val="tx2"/>
                </a:solidFill>
                <a:latin typeface="Network Rail Sans"/>
                <a:cs typeface="Arial"/>
              </a:rPr>
              <a:t>Detailed</a:t>
            </a:r>
            <a:r>
              <a:rPr kumimoji="0" lang="en-GB" sz="2900" b="1" i="0" u="none" strike="noStrike" kern="1200" cap="none" spc="0" normalizeH="0" baseline="0" noProof="0" dirty="0">
                <a:ln>
                  <a:noFill/>
                </a:ln>
                <a:solidFill>
                  <a:schemeClr val="tx2"/>
                </a:solidFill>
                <a:effectLst/>
                <a:uLnTx/>
                <a:uFillTx/>
                <a:latin typeface="Network Rail Sans"/>
                <a:cs typeface="Arial"/>
              </a:rPr>
              <a:t> Briefing</a:t>
            </a:r>
            <a:br>
              <a:rPr lang="en-GB" sz="2900" b="1" i="0" u="none" strike="noStrike" kern="1200" cap="none" spc="0" normalizeH="0" baseline="0" noProof="0" dirty="0">
                <a:ln>
                  <a:noFill/>
                </a:ln>
                <a:effectLst/>
                <a:uLnTx/>
                <a:uFillTx/>
                <a:latin typeface="Network Rail Sans" charset="0"/>
              </a:rPr>
            </a:br>
            <a:r>
              <a:rPr kumimoji="0" lang="en-GB" sz="2900" b="1" i="0" u="none" strike="noStrike" kern="1200" cap="none" spc="0" normalizeH="0" baseline="0" noProof="0" dirty="0">
                <a:ln>
                  <a:noFill/>
                </a:ln>
                <a:solidFill>
                  <a:schemeClr val="tx2"/>
                </a:solidFill>
                <a:effectLst/>
                <a:uLnTx/>
                <a:uFillTx/>
                <a:latin typeface="Network Rail Sans"/>
                <a:cs typeface="Arial"/>
              </a:rPr>
              <a:t>Level A (DIST AC-i) competent persons</a:t>
            </a:r>
            <a:endParaRPr lang="en-GB" dirty="0">
              <a:solidFill>
                <a:schemeClr val="tx2"/>
              </a:solidFill>
              <a:latin typeface="Network Rail Sans"/>
              <a:cs typeface="Arial"/>
            </a:endParaRPr>
          </a:p>
        </p:txBody>
      </p:sp>
      <p:pic>
        <p:nvPicPr>
          <p:cNvPr id="2" name="Video 31_1.mp4">
            <a:hlinkClick r:id="" action="ppaction://media"/>
            <a:extLst>
              <a:ext uri="{FF2B5EF4-FFF2-40B4-BE49-F238E27FC236}">
                <a16:creationId xmlns:a16="http://schemas.microsoft.com/office/drawing/2014/main" id="{763E29C7-503D-29DD-9387-31039BE122D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82296" y="4716504"/>
            <a:ext cx="2059200" cy="2059200"/>
          </a:xfrm>
          <a:prstGeom prst="ellipse">
            <a:avLst/>
          </a:prstGeom>
        </p:spPr>
      </p:pic>
    </p:spTree>
    <p:extLst>
      <p:ext uri="{BB962C8B-B14F-4D97-AF65-F5344CB8AC3E}">
        <p14:creationId xmlns:p14="http://schemas.microsoft.com/office/powerpoint/2010/main" val="148042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1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B01342A5-DB0E-1974-5D5A-801C5D6BF217}"/>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Purpose of this briefing</a:t>
            </a:r>
          </a:p>
        </p:txBody>
      </p:sp>
      <p:sp>
        <p:nvSpPr>
          <p:cNvPr id="7" name="Text Placeholder 6">
            <a:extLst>
              <a:ext uri="{FF2B5EF4-FFF2-40B4-BE49-F238E27FC236}">
                <a16:creationId xmlns:a16="http://schemas.microsoft.com/office/drawing/2014/main" id="{61038552-A4E9-DA03-CFE0-72A620CE0738}"/>
              </a:ext>
            </a:extLst>
          </p:cNvPr>
          <p:cNvSpPr txBox="1">
            <a:spLocks/>
          </p:cNvSpPr>
          <p:nvPr/>
        </p:nvSpPr>
        <p:spPr>
          <a:xfrm>
            <a:off x="971477" y="1441045"/>
            <a:ext cx="10799411" cy="4951442"/>
          </a:xfrm>
          <a:prstGeom prst="rect">
            <a:avLst/>
          </a:prstGeom>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a:rPr>
              <a:t>This Detailed Briefing has been developed to brief Level A (DIST AC-</a:t>
            </a:r>
            <a:r>
              <a:rPr lang="en-GB" sz="1800" err="1">
                <a:latin typeface="Network Rail Sans"/>
              </a:rPr>
              <a:t>i</a:t>
            </a:r>
            <a:r>
              <a:rPr lang="en-GB" sz="1800">
                <a:latin typeface="Network Rail Sans"/>
              </a:rPr>
              <a:t>) competent people on the following standard:</a:t>
            </a:r>
          </a:p>
          <a:p>
            <a:pPr>
              <a:spcBef>
                <a:spcPts val="0"/>
              </a:spcBef>
            </a:pPr>
            <a:endParaRPr lang="en-GB" sz="1800">
              <a:latin typeface="Network Rail Sans" panose="02000000040000020004" pitchFamily="2" charset="0"/>
            </a:endParaRPr>
          </a:p>
          <a:p>
            <a:pPr marL="0" indent="0">
              <a:spcBef>
                <a:spcPts val="0"/>
              </a:spcBef>
              <a:spcAft>
                <a:spcPts val="600"/>
              </a:spcAft>
              <a:buNone/>
            </a:pPr>
            <a:r>
              <a:rPr lang="en-GB" sz="1800" b="1">
                <a:latin typeface="Network Rail Sans" panose="02000000040000020004" pitchFamily="2" charset="0"/>
              </a:rPr>
              <a:t>Level 3</a:t>
            </a:r>
          </a:p>
          <a:p>
            <a:pPr marL="457200" indent="-457200">
              <a:spcBef>
                <a:spcPts val="0"/>
              </a:spcBef>
            </a:pPr>
            <a:r>
              <a:rPr lang="en-GB" sz="1800">
                <a:latin typeface="Network Rail Sans" panose="02000000040000020004" pitchFamily="2" charset="0"/>
              </a:rPr>
              <a:t>NR/L3/ELP/SAI25 Module D	Distribution System Interfaces</a:t>
            </a:r>
          </a:p>
          <a:p>
            <a:pPr>
              <a:spcBef>
                <a:spcPts val="0"/>
              </a:spcBef>
              <a:spcAft>
                <a:spcPts val="600"/>
              </a:spcAft>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This briefing is designed to give Level A persons working in overhead line electrified areas an awareness of the SAI25 standard, in particular Module D, and a technical understanding of the requirements of this standard which are relevant to them.</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Except where stated otherwise all red, amber or green (RAG) standard excerpts shown within this brief are taken from NR/L3/ELP/SAI25 Module D</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It is the duty of those briefed to read and familiarise themselves with the standard and</a:t>
            </a:r>
          </a:p>
          <a:p>
            <a:pPr marL="0" indent="0">
              <a:spcBef>
                <a:spcPts val="0"/>
              </a:spcBef>
              <a:buNone/>
            </a:pPr>
            <a:r>
              <a:rPr lang="en-GB" sz="1800">
                <a:latin typeface="Network Rail Sans" panose="02000000040000020004" pitchFamily="2" charset="0"/>
              </a:rPr>
              <a:t>to cascade as necessary all relevant information to those under your supervision who</a:t>
            </a:r>
          </a:p>
          <a:p>
            <a:pPr marL="0" indent="0">
              <a:spcBef>
                <a:spcPts val="0"/>
              </a:spcBef>
              <a:buNone/>
            </a:pPr>
            <a:r>
              <a:rPr lang="en-GB" sz="1800">
                <a:latin typeface="Network Rail Sans" panose="02000000040000020004" pitchFamily="2" charset="0"/>
              </a:rPr>
              <a:t>are required to use the standard.</a:t>
            </a:r>
          </a:p>
          <a:p>
            <a:pPr>
              <a:spcBef>
                <a:spcPts val="0"/>
              </a:spcBef>
            </a:pPr>
            <a:endParaRPr lang="en-GB" sz="1800">
              <a:latin typeface="Network Rail Sans" panose="02000000040000020004" pitchFamily="2" charset="0"/>
            </a:endParaRPr>
          </a:p>
          <a:p>
            <a:pPr marL="0" indent="0">
              <a:spcBef>
                <a:spcPts val="0"/>
              </a:spcBef>
              <a:buNone/>
            </a:pPr>
            <a:r>
              <a:rPr lang="en-GB" sz="1800" b="1">
                <a:latin typeface="Network Rail Sans" panose="02000000040000020004" pitchFamily="2" charset="0"/>
              </a:rPr>
              <a:t>This briefing is not a substitute for reading the standard</a:t>
            </a:r>
          </a:p>
        </p:txBody>
      </p:sp>
      <p:pic>
        <p:nvPicPr>
          <p:cNvPr id="3" name="Video 16_1.mp4">
            <a:hlinkClick r:id="" action="ppaction://media"/>
            <a:extLst>
              <a:ext uri="{FF2B5EF4-FFF2-40B4-BE49-F238E27FC236}">
                <a16:creationId xmlns:a16="http://schemas.microsoft.com/office/drawing/2014/main" id="{5A85261D-B849-500E-6CD8-2D423EEA3CB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303954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893FAD01-681C-FFFD-E9F6-1CFAA7CB533A}"/>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Aim of this briefing</a:t>
            </a:r>
          </a:p>
        </p:txBody>
      </p:sp>
      <p:sp>
        <p:nvSpPr>
          <p:cNvPr id="4" name="Text Placeholder 6">
            <a:extLst>
              <a:ext uri="{FF2B5EF4-FFF2-40B4-BE49-F238E27FC236}">
                <a16:creationId xmlns:a16="http://schemas.microsoft.com/office/drawing/2014/main" id="{34EDB2DE-6AA0-8902-8FB8-F1FE57F16736}"/>
              </a:ext>
            </a:extLst>
          </p:cNvPr>
          <p:cNvSpPr txBox="1">
            <a:spLocks/>
          </p:cNvSpPr>
          <p:nvPr/>
        </p:nvSpPr>
        <p:spPr>
          <a:xfrm>
            <a:off x="971477" y="1441045"/>
            <a:ext cx="10799411" cy="34052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The new NR/L3/ELP/SAI25 standard replaces NR/L3/ELP/29987 and among many other additions and changes introduces a new module (Module D) in Issue 2 which promotes the safe operation and effective management of Distribution System Interfaces.</a:t>
            </a:r>
          </a:p>
          <a:p>
            <a:pPr>
              <a:spcBef>
                <a:spcPts val="0"/>
              </a:spcBef>
            </a:pPr>
            <a:endParaRPr lang="en-GB" sz="1800">
              <a:latin typeface="Network Rail Sans" panose="02000000040000020004" pitchFamily="2" charset="0"/>
            </a:endParaRPr>
          </a:p>
          <a:p>
            <a:pPr marL="0" indent="0">
              <a:spcBef>
                <a:spcPts val="0"/>
              </a:spcBef>
              <a:spcAft>
                <a:spcPts val="600"/>
              </a:spcAft>
              <a:buNone/>
            </a:pPr>
            <a:r>
              <a:rPr lang="en-GB" sz="1800">
                <a:latin typeface="Network Rail Sans" panose="02000000040000020004" pitchFamily="2" charset="0"/>
              </a:rPr>
              <a:t>The objective of this brief is to provide Level A persons with:</a:t>
            </a:r>
          </a:p>
          <a:p>
            <a:pPr marL="457200" indent="-457200">
              <a:spcBef>
                <a:spcPts val="0"/>
              </a:spcBef>
              <a:spcAft>
                <a:spcPts val="600"/>
              </a:spcAft>
              <a:buFont typeface="+mj-lt"/>
              <a:buAutoNum type="arabicPeriod"/>
            </a:pPr>
            <a:r>
              <a:rPr lang="en-GB" sz="1800">
                <a:latin typeface="Network Rail Sans" panose="02000000040000020004" pitchFamily="2" charset="0"/>
              </a:rPr>
              <a:t>An introduction to the purpose of Single Approach to Isolations (SAI)</a:t>
            </a:r>
          </a:p>
          <a:p>
            <a:pPr marL="457200" indent="-457200">
              <a:spcBef>
                <a:spcPts val="0"/>
              </a:spcBef>
              <a:spcAft>
                <a:spcPts val="600"/>
              </a:spcAft>
              <a:buFont typeface="+mj-lt"/>
              <a:buAutoNum type="arabicPeriod"/>
            </a:pPr>
            <a:r>
              <a:rPr lang="en-GB" sz="1800">
                <a:latin typeface="Network Rail Sans" panose="02000000040000020004" pitchFamily="2" charset="0"/>
              </a:rPr>
              <a:t>An awareness of the risk assessment process introduced in SAI25 Module 2 and the ways in which Level A persons may be called upon to support this</a:t>
            </a:r>
          </a:p>
          <a:p>
            <a:pPr marL="457200" indent="-457200">
              <a:spcBef>
                <a:spcPts val="0"/>
              </a:spcBef>
              <a:spcAft>
                <a:spcPts val="600"/>
              </a:spcAft>
              <a:buFont typeface="+mj-lt"/>
              <a:buAutoNum type="arabicPeriod"/>
            </a:pPr>
            <a:r>
              <a:rPr lang="en-GB" sz="1800">
                <a:latin typeface="Network Rail Sans" panose="02000000040000020004" pitchFamily="2" charset="0"/>
              </a:rPr>
              <a:t>An overview of the general principles and requirements of SAI25 Module D</a:t>
            </a:r>
          </a:p>
          <a:p>
            <a:pPr marL="457200" indent="-457200">
              <a:spcBef>
                <a:spcPts val="0"/>
              </a:spcBef>
              <a:spcAft>
                <a:spcPts val="600"/>
              </a:spcAft>
              <a:buFont typeface="+mj-lt"/>
              <a:buAutoNum type="arabicPeriod"/>
            </a:pPr>
            <a:r>
              <a:rPr lang="en-GB" sz="1800">
                <a:latin typeface="Network Rail Sans" panose="02000000040000020004" pitchFamily="2" charset="0"/>
              </a:rPr>
              <a:t>An overview of the new processes within Module D for working on lineside track feeder disconnectors and an understanding of the application and use of the new High Voltage Isolation and Earthing Certificate (HVIEC) introduced in NR/L3/ELP/21067 within these processes</a:t>
            </a:r>
          </a:p>
        </p:txBody>
      </p:sp>
      <p:sp>
        <p:nvSpPr>
          <p:cNvPr id="6" name="Text Placeholder 6">
            <a:extLst>
              <a:ext uri="{FF2B5EF4-FFF2-40B4-BE49-F238E27FC236}">
                <a16:creationId xmlns:a16="http://schemas.microsoft.com/office/drawing/2014/main" id="{FB16CB7A-DC38-5BEB-9C97-6CC0C36D6ACC}"/>
              </a:ext>
            </a:extLst>
          </p:cNvPr>
          <p:cNvSpPr txBox="1">
            <a:spLocks/>
          </p:cNvSpPr>
          <p:nvPr/>
        </p:nvSpPr>
        <p:spPr>
          <a:xfrm>
            <a:off x="1080764" y="4810539"/>
            <a:ext cx="8862253" cy="2500682"/>
          </a:xfrm>
          <a:prstGeom prst="rect">
            <a:avLst/>
          </a:prstGeom>
        </p:spPr>
        <p:txBody>
          <a:bodyPr lIns="0" rIns="0">
            <a:normAutofit/>
          </a:bodyPr>
          <a:lstStyle>
            <a:lvl1pPr marL="0" indent="0" algn="l" defTabSz="914400"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400"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400"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400"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400"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spcBef>
                <a:spcPts val="0"/>
              </a:spcBef>
              <a:spcAft>
                <a:spcPts val="600"/>
              </a:spcAft>
              <a:buClrTx/>
              <a:buFont typeface="+mj-lt"/>
              <a:buAutoNum type="arabicPeriod" startAt="5"/>
            </a:pPr>
            <a:r>
              <a:rPr lang="en-GB" sz="1800"/>
              <a:t>An understanding of the new process in Module D for working on cabled circuits forming part of the OLE</a:t>
            </a:r>
          </a:p>
          <a:p>
            <a:pPr marL="457200" indent="-457200">
              <a:spcBef>
                <a:spcPts val="0"/>
              </a:spcBef>
              <a:spcAft>
                <a:spcPts val="600"/>
              </a:spcAft>
              <a:buClrTx/>
              <a:buFont typeface="+mj-lt"/>
              <a:buAutoNum type="arabicPeriod" startAt="5"/>
            </a:pPr>
            <a:r>
              <a:rPr lang="en-GB" sz="1800"/>
              <a:t>An overview of the process in Module D for work on or work affected by traction power auxiliary supply transformers</a:t>
            </a:r>
          </a:p>
          <a:p>
            <a:pPr marL="457200" indent="-457200">
              <a:spcBef>
                <a:spcPts val="0"/>
              </a:spcBef>
              <a:spcAft>
                <a:spcPts val="600"/>
              </a:spcAft>
              <a:buClrTx/>
              <a:buFont typeface="+mj-lt"/>
              <a:buAutoNum type="arabicPeriod" startAt="5"/>
            </a:pPr>
            <a:r>
              <a:rPr lang="en-GB" sz="1800"/>
              <a:t>An awareness of the requirements in Module D relating to work on structure mounted harmonic dampers and cable sealing ends</a:t>
            </a:r>
          </a:p>
        </p:txBody>
      </p:sp>
      <p:pic>
        <p:nvPicPr>
          <p:cNvPr id="2" name="Video 13_1.mp4">
            <a:hlinkClick r:id="" action="ppaction://media"/>
            <a:extLst>
              <a:ext uri="{FF2B5EF4-FFF2-40B4-BE49-F238E27FC236}">
                <a16:creationId xmlns:a16="http://schemas.microsoft.com/office/drawing/2014/main" id="{E6129C55-4B2F-C95B-8893-C76648418F5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1079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8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C29D4F6B-7AED-9607-DD81-2A9753C8B149}"/>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Single Approach to Isolations</a:t>
            </a:r>
          </a:p>
        </p:txBody>
      </p:sp>
      <p:sp>
        <p:nvSpPr>
          <p:cNvPr id="4" name="Text Placeholder 6">
            <a:extLst>
              <a:ext uri="{FF2B5EF4-FFF2-40B4-BE49-F238E27FC236}">
                <a16:creationId xmlns:a16="http://schemas.microsoft.com/office/drawing/2014/main" id="{36AA1176-DAEE-B655-3A0A-85DCD096F264}"/>
              </a:ext>
            </a:extLst>
          </p:cNvPr>
          <p:cNvSpPr txBox="1">
            <a:spLocks/>
          </p:cNvSpPr>
          <p:nvPr/>
        </p:nvSpPr>
        <p:spPr>
          <a:xfrm>
            <a:off x="971477" y="1441045"/>
            <a:ext cx="10799411" cy="4486967"/>
          </a:xfrm>
          <a:prstGeom prst="rect">
            <a:avLst/>
          </a:prstGeom>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dirty="0">
                <a:latin typeface="Network Rail Sans"/>
              </a:rPr>
              <a:t>The creation of a Single Approach to Isolations standard aims to achieve improved identification of electrical hazards and an increased focus on mitigating those that remain. It increases the emphasis on the isolation and earthing of all exposed live overhead line equipment and distribution equipment thus demonstrating improving compliance with The Electricity at Work Regulations 1989.</a:t>
            </a:r>
          </a:p>
          <a:p>
            <a:pPr>
              <a:spcBef>
                <a:spcPts val="0"/>
              </a:spcBef>
            </a:pPr>
            <a:endParaRPr lang="en-GB" sz="1800">
              <a:latin typeface="Network Rail Sans" panose="02000000040000020004" pitchFamily="2" charset="0"/>
            </a:endParaRPr>
          </a:p>
          <a:p>
            <a:pPr>
              <a:spcBef>
                <a:spcPts val="0"/>
              </a:spcBef>
            </a:pPr>
            <a:endParaRPr lang="en-GB" sz="1800">
              <a:latin typeface="Network Rail Sans" panose="02000000040000020004" pitchFamily="2" charset="0"/>
            </a:endParaRPr>
          </a:p>
          <a:p>
            <a:pPr>
              <a:spcBef>
                <a:spcPts val="0"/>
              </a:spcBef>
            </a:pPr>
            <a:endParaRPr lang="en-GB" sz="1800">
              <a:latin typeface="Network Rail Sans" panose="02000000040000020004" pitchFamily="2" charset="0"/>
            </a:endParaRPr>
          </a:p>
        </p:txBody>
      </p:sp>
      <p:pic>
        <p:nvPicPr>
          <p:cNvPr id="2" name="Video 13a_1.mp4">
            <a:hlinkClick r:id="" action="ppaction://media"/>
            <a:extLst>
              <a:ext uri="{FF2B5EF4-FFF2-40B4-BE49-F238E27FC236}">
                <a16:creationId xmlns:a16="http://schemas.microsoft.com/office/drawing/2014/main" id="{4DAAB726-99A8-BF2D-EA8D-510176B9C41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82650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9114E060-BDCF-8F1B-454D-C6CE93E8FB0B}"/>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Scope of NR/L3/ELP/SAI25</a:t>
            </a:r>
          </a:p>
        </p:txBody>
      </p:sp>
      <p:sp>
        <p:nvSpPr>
          <p:cNvPr id="4" name="Text Placeholder 6">
            <a:extLst>
              <a:ext uri="{FF2B5EF4-FFF2-40B4-BE49-F238E27FC236}">
                <a16:creationId xmlns:a16="http://schemas.microsoft.com/office/drawing/2014/main" id="{0D0DBF72-F841-C07E-9FD6-1C6F1FC8F97D}"/>
              </a:ext>
            </a:extLst>
          </p:cNvPr>
          <p:cNvSpPr txBox="1">
            <a:spLocks/>
          </p:cNvSpPr>
          <p:nvPr/>
        </p:nvSpPr>
        <p:spPr>
          <a:xfrm>
            <a:off x="971477" y="1441045"/>
            <a:ext cx="10799411" cy="448696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None/>
            </a:pPr>
            <a:r>
              <a:rPr lang="en-GB" sz="1800">
                <a:latin typeface="Network Rail Sans" panose="02000000040000020004" pitchFamily="2" charset="0"/>
              </a:rPr>
              <a:t>SAI25 applies to all those required to work on or near Overhead Line Equipment (OLE), including persons who:</a:t>
            </a:r>
          </a:p>
          <a:p>
            <a:pPr marL="342900" indent="-342900">
              <a:spcBef>
                <a:spcPts val="0"/>
              </a:spcBef>
              <a:spcAft>
                <a:spcPts val="600"/>
              </a:spcAft>
              <a:buFont typeface="+mj-lt"/>
              <a:buAutoNum type="arabicPeriod"/>
            </a:pPr>
            <a:r>
              <a:rPr lang="en-GB" sz="1800">
                <a:latin typeface="Network Rail Sans" panose="02000000040000020004" pitchFamily="2" charset="0"/>
              </a:rPr>
              <a:t>Assess electrical risk</a:t>
            </a:r>
          </a:p>
          <a:p>
            <a:pPr marL="342900" indent="-342900">
              <a:spcBef>
                <a:spcPts val="0"/>
              </a:spcBef>
              <a:spcAft>
                <a:spcPts val="600"/>
              </a:spcAft>
              <a:buFont typeface="+mj-lt"/>
              <a:buAutoNum type="arabicPeriod"/>
            </a:pPr>
            <a:r>
              <a:rPr lang="en-GB" sz="1800">
                <a:latin typeface="Network Rail Sans" panose="02000000040000020004" pitchFamily="2" charset="0"/>
              </a:rPr>
              <a:t>Mitigate electrical risk through measures such as isolating, earthing, implementing control measures and issuing of formal safety assurance documents</a:t>
            </a:r>
          </a:p>
          <a:p>
            <a:pPr marL="342900" indent="-342900">
              <a:spcBef>
                <a:spcPts val="0"/>
              </a:spcBef>
              <a:spcAft>
                <a:spcPts val="600"/>
              </a:spcAft>
              <a:buFont typeface="+mj-lt"/>
              <a:buAutoNum type="arabicPeriod"/>
            </a:pPr>
            <a:r>
              <a:rPr lang="en-GB" sz="1800">
                <a:latin typeface="Network Rail Sans" panose="02000000040000020004" pitchFamily="2" charset="0"/>
              </a:rPr>
              <a:t>Install, test, operate, maintain, repair and dismantle OLE and traction return systems</a:t>
            </a:r>
          </a:p>
          <a:p>
            <a:pPr marL="342900" indent="-342900">
              <a:spcBef>
                <a:spcPts val="0"/>
              </a:spcBef>
              <a:spcAft>
                <a:spcPts val="600"/>
              </a:spcAft>
              <a:buFont typeface="+mj-lt"/>
              <a:buAutoNum type="arabicPeriod"/>
            </a:pPr>
            <a:r>
              <a:rPr lang="en-GB" sz="1800">
                <a:latin typeface="Network Rail Sans" panose="02000000040000020004" pitchFamily="2" charset="0"/>
              </a:rPr>
              <a:t>Work on rail vehicles or other equipment within 2.75 metres (9 feet) of overhead line equipment normally energised at 25 kV </a:t>
            </a:r>
            <a:r>
              <a:rPr lang="en-GB" sz="1800" err="1">
                <a:latin typeface="Network Rail Sans" panose="02000000040000020004" pitchFamily="2" charset="0"/>
              </a:rPr>
              <a:t>a.c.</a:t>
            </a:r>
            <a:endParaRPr lang="en-GB" sz="1800">
              <a:latin typeface="Network Rail Sans" panose="02000000040000020004" pitchFamily="2" charset="0"/>
            </a:endParaRPr>
          </a:p>
          <a:p>
            <a:pPr marL="342900" indent="-342900">
              <a:spcBef>
                <a:spcPts val="0"/>
              </a:spcBef>
              <a:spcAft>
                <a:spcPts val="600"/>
              </a:spcAft>
              <a:buFont typeface="+mj-lt"/>
              <a:buAutoNum type="arabicPeriod"/>
            </a:pPr>
            <a:r>
              <a:rPr lang="en-GB" sz="1800">
                <a:latin typeface="Network Rail Sans" panose="02000000040000020004" pitchFamily="2" charset="0"/>
              </a:rPr>
              <a:t>Work on or about any future sections of electrification on Network Rail controlled infrastructure and areas required to adopt a process for securing points of disconnection to form points of isolation to implement a Supplementary Isolation Process</a:t>
            </a:r>
          </a:p>
          <a:p>
            <a:pPr marL="342900" indent="-342900">
              <a:spcBef>
                <a:spcPts val="0"/>
              </a:spcBef>
              <a:spcAft>
                <a:spcPts val="600"/>
              </a:spcAft>
              <a:buFont typeface="+mj-lt"/>
              <a:buAutoNum type="arabicPeriod"/>
            </a:pPr>
            <a:r>
              <a:rPr lang="en-GB" sz="1800">
                <a:latin typeface="Network Rail Sans" panose="02000000040000020004" pitchFamily="2" charset="0"/>
              </a:rPr>
              <a:t>Work on or near the interface between OLE and traction distribution equipment</a:t>
            </a:r>
          </a:p>
        </p:txBody>
      </p:sp>
      <p:sp>
        <p:nvSpPr>
          <p:cNvPr id="5" name="Rectangle: Rounded Corners 4">
            <a:extLst>
              <a:ext uri="{FF2B5EF4-FFF2-40B4-BE49-F238E27FC236}">
                <a16:creationId xmlns:a16="http://schemas.microsoft.com/office/drawing/2014/main" id="{F49321BC-7AC0-2647-C196-3011952CA0E3}"/>
              </a:ext>
            </a:extLst>
          </p:cNvPr>
          <p:cNvSpPr/>
          <p:nvPr/>
        </p:nvSpPr>
        <p:spPr>
          <a:xfrm>
            <a:off x="970116" y="4334796"/>
            <a:ext cx="8085829" cy="383508"/>
          </a:xfrm>
          <a:prstGeom prst="roundRect">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pic>
        <p:nvPicPr>
          <p:cNvPr id="2" name="Video 14_1.mp4">
            <a:hlinkClick r:id="" action="ppaction://media"/>
            <a:extLst>
              <a:ext uri="{FF2B5EF4-FFF2-40B4-BE49-F238E27FC236}">
                <a16:creationId xmlns:a16="http://schemas.microsoft.com/office/drawing/2014/main" id="{AB325BE0-DD68-8E3E-E454-6326EDBE4BC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339477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46" fill="hold"/>
                                        <p:tgtEl>
                                          <p:spTgt spid="2"/>
                                        </p:tgtEl>
                                      </p:cBhvr>
                                    </p:cmd>
                                  </p:childTnLst>
                                </p:cTn>
                              </p:par>
                              <p:par>
                                <p:cTn id="7" presetID="10" presetClass="entr" presetSubtype="0" fill="hold" grpId="0" nodeType="withEffect">
                                  <p:stCondLst>
                                    <p:cond delay="800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1">
            <a:extLst>
              <a:ext uri="{FF2B5EF4-FFF2-40B4-BE49-F238E27FC236}">
                <a16:creationId xmlns:a16="http://schemas.microsoft.com/office/drawing/2014/main" id="{5C38B06D-D6A9-5050-06CC-953E5D36D3FB}"/>
              </a:ext>
            </a:extLst>
          </p:cNvPr>
          <p:cNvSpPr txBox="1">
            <a:spLocks/>
          </p:cNvSpPr>
          <p:nvPr/>
        </p:nvSpPr>
        <p:spPr>
          <a:xfrm>
            <a:off x="6320602" y="1432636"/>
            <a:ext cx="5516548" cy="505109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Module 2 of SAI25 introduces a new Electrical Safe System of Work (ESSOW) hierarchy. This hierarchy is designed to provide a consistent approach to the assessment and management of electrical risk when working on or about OLE.</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The electrical risk assessment principles are based on this structured hierarchy and the defined ESSOW categories present differing levels of electrical risk. The hierarchy prioritises implementation of the electrical safe systems of work that present less electrical risk.</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An ESSOW is an integral part of the overall Safe System of Work (SSOW) that is implemented. The</a:t>
            </a:r>
          </a:p>
          <a:p>
            <a:pPr marL="0" indent="0">
              <a:spcBef>
                <a:spcPts val="0"/>
              </a:spcBef>
              <a:buNone/>
            </a:pPr>
            <a:r>
              <a:rPr lang="en-GB" sz="1800">
                <a:latin typeface="Network Rail Sans" panose="02000000040000020004" pitchFamily="2" charset="0"/>
              </a:rPr>
              <a:t>ESSOW hierarchy shall be applied in</a:t>
            </a:r>
          </a:p>
          <a:p>
            <a:pPr marL="0" indent="0">
              <a:spcBef>
                <a:spcPts val="0"/>
              </a:spcBef>
              <a:buNone/>
            </a:pPr>
            <a:r>
              <a:rPr lang="en-GB" sz="1800">
                <a:latin typeface="Network Rail Sans" panose="02000000040000020004" pitchFamily="2" charset="0"/>
              </a:rPr>
              <a:t>an order of priority where Category A</a:t>
            </a:r>
          </a:p>
          <a:p>
            <a:pPr marL="0" indent="0">
              <a:spcBef>
                <a:spcPts val="0"/>
              </a:spcBef>
              <a:buNone/>
            </a:pPr>
            <a:r>
              <a:rPr lang="en-GB" sz="1800">
                <a:latin typeface="Network Rail Sans" panose="02000000040000020004" pitchFamily="2" charset="0"/>
              </a:rPr>
              <a:t>is considered the most preferred</a:t>
            </a:r>
          </a:p>
          <a:p>
            <a:pPr marL="0" indent="0">
              <a:spcBef>
                <a:spcPts val="0"/>
              </a:spcBef>
              <a:buNone/>
            </a:pPr>
            <a:r>
              <a:rPr lang="en-GB" sz="1800">
                <a:latin typeface="Network Rail Sans" panose="02000000040000020004" pitchFamily="2" charset="0"/>
              </a:rPr>
              <a:t>option from an electrical risk</a:t>
            </a:r>
          </a:p>
          <a:p>
            <a:pPr marL="0" indent="0">
              <a:spcBef>
                <a:spcPts val="0"/>
              </a:spcBef>
              <a:buNone/>
            </a:pPr>
            <a:r>
              <a:rPr lang="en-GB" sz="1800">
                <a:latin typeface="Network Rail Sans" panose="02000000040000020004" pitchFamily="2" charset="0"/>
              </a:rPr>
              <a:t>perspective and Category E the last</a:t>
            </a:r>
          </a:p>
          <a:p>
            <a:pPr marL="0" indent="0">
              <a:spcBef>
                <a:spcPts val="0"/>
              </a:spcBef>
              <a:buNone/>
            </a:pPr>
            <a:r>
              <a:rPr lang="en-GB" sz="1800">
                <a:latin typeface="Network Rail Sans" panose="02000000040000020004" pitchFamily="2" charset="0"/>
              </a:rPr>
              <a:t>and least preferred.</a:t>
            </a:r>
          </a:p>
          <a:p>
            <a:endParaRPr lang="en-GB" sz="1800">
              <a:latin typeface="Network Rail Sans" panose="02000000040000020004" pitchFamily="2" charset="0"/>
            </a:endParaRPr>
          </a:p>
        </p:txBody>
      </p:sp>
      <p:sp>
        <p:nvSpPr>
          <p:cNvPr id="4" name="Title 3">
            <a:extLst>
              <a:ext uri="{FF2B5EF4-FFF2-40B4-BE49-F238E27FC236}">
                <a16:creationId xmlns:a16="http://schemas.microsoft.com/office/drawing/2014/main" id="{B69F5AC4-8CD2-5FBA-F25B-AFE1DDFE2E6D}"/>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Risk assessment</a:t>
            </a:r>
          </a:p>
        </p:txBody>
      </p:sp>
      <p:graphicFrame>
        <p:nvGraphicFramePr>
          <p:cNvPr id="5" name="Table 7">
            <a:extLst>
              <a:ext uri="{FF2B5EF4-FFF2-40B4-BE49-F238E27FC236}">
                <a16:creationId xmlns:a16="http://schemas.microsoft.com/office/drawing/2014/main" id="{1D8CD360-D3BF-7298-FE37-91BBE443F30E}"/>
              </a:ext>
            </a:extLst>
          </p:cNvPr>
          <p:cNvGraphicFramePr>
            <a:graphicFrameLocks noGrp="1"/>
          </p:cNvGraphicFramePr>
          <p:nvPr>
            <p:extLst>
              <p:ext uri="{D42A27DB-BD31-4B8C-83A1-F6EECF244321}">
                <p14:modId xmlns:p14="http://schemas.microsoft.com/office/powerpoint/2010/main" val="2845935693"/>
              </p:ext>
            </p:extLst>
          </p:nvPr>
        </p:nvGraphicFramePr>
        <p:xfrm>
          <a:off x="1121599" y="1441044"/>
          <a:ext cx="4749801" cy="5034276"/>
        </p:xfrm>
        <a:graphic>
          <a:graphicData uri="http://schemas.openxmlformats.org/drawingml/2006/table">
            <a:tbl>
              <a:tblPr firstRow="1" bandRow="1">
                <a:tableStyleId>{D7AC3CCA-C797-4891-BE02-D94E43425B78}</a:tableStyleId>
              </a:tblPr>
              <a:tblGrid>
                <a:gridCol w="1015999">
                  <a:extLst>
                    <a:ext uri="{9D8B030D-6E8A-4147-A177-3AD203B41FA5}">
                      <a16:colId xmlns:a16="http://schemas.microsoft.com/office/drawing/2014/main" val="26765038"/>
                    </a:ext>
                  </a:extLst>
                </a:gridCol>
                <a:gridCol w="962025">
                  <a:extLst>
                    <a:ext uri="{9D8B030D-6E8A-4147-A177-3AD203B41FA5}">
                      <a16:colId xmlns:a16="http://schemas.microsoft.com/office/drawing/2014/main" val="969445143"/>
                    </a:ext>
                  </a:extLst>
                </a:gridCol>
                <a:gridCol w="2771777">
                  <a:extLst>
                    <a:ext uri="{9D8B030D-6E8A-4147-A177-3AD203B41FA5}">
                      <a16:colId xmlns:a16="http://schemas.microsoft.com/office/drawing/2014/main" val="2202120880"/>
                    </a:ext>
                  </a:extLst>
                </a:gridCol>
              </a:tblGrid>
              <a:tr h="0">
                <a:tc gridSpan="2">
                  <a:txBody>
                    <a:bodyPr/>
                    <a:lstStyle/>
                    <a:p>
                      <a:pPr algn="ctr"/>
                      <a:r>
                        <a:rPr lang="en-GB" sz="1000">
                          <a:latin typeface="+mn-lt"/>
                          <a:cs typeface="Arial" panose="020B0604020202020204" pitchFamily="34" charset="0"/>
                        </a:rPr>
                        <a:t>ESSOW Categorisation</a:t>
                      </a:r>
                    </a:p>
                  </a:txBody>
                  <a:tcPr anchor="ctr"/>
                </a:tc>
                <a:tc hMerge="1">
                  <a:txBody>
                    <a:bodyPr/>
                    <a:lstStyle/>
                    <a:p>
                      <a:endParaRPr lang="en-GB"/>
                    </a:p>
                  </a:txBody>
                  <a:tcPr/>
                </a:tc>
                <a:tc>
                  <a:txBody>
                    <a:bodyPr/>
                    <a:lstStyle/>
                    <a:p>
                      <a:pPr algn="ctr"/>
                      <a:r>
                        <a:rPr lang="en-GB" sz="1000">
                          <a:latin typeface="+mn-lt"/>
                          <a:cs typeface="Arial" panose="020B0604020202020204" pitchFamily="34" charset="0"/>
                        </a:rPr>
                        <a:t>Description</a:t>
                      </a:r>
                    </a:p>
                  </a:txBody>
                  <a:tcPr anchor="ctr"/>
                </a:tc>
                <a:extLst>
                  <a:ext uri="{0D108BD9-81ED-4DB2-BD59-A6C34878D82A}">
                    <a16:rowId xmlns:a16="http://schemas.microsoft.com/office/drawing/2014/main" val="2925145453"/>
                  </a:ext>
                </a:extLst>
              </a:tr>
              <a:tr h="794172">
                <a:tc>
                  <a:txBody>
                    <a:bodyPr/>
                    <a:lstStyle/>
                    <a:p>
                      <a:pPr algn="ctr"/>
                      <a:r>
                        <a:rPr lang="en-GB" sz="1000">
                          <a:latin typeface="+mn-lt"/>
                          <a:cs typeface="Arial" panose="020B0604020202020204" pitchFamily="34" charset="0"/>
                        </a:rPr>
                        <a:t>Category L</a:t>
                      </a:r>
                    </a:p>
                  </a:txBody>
                  <a:tcPr anchor="ctr"/>
                </a:tc>
                <a:tc>
                  <a:txBody>
                    <a:bodyPr/>
                    <a:lstStyle/>
                    <a:p>
                      <a:pPr algn="ctr"/>
                      <a:r>
                        <a:rPr lang="en-GB" sz="1000">
                          <a:latin typeface="+mn-lt"/>
                          <a:cs typeface="Arial" panose="020B0604020202020204" pitchFamily="34" charset="0"/>
                        </a:rPr>
                        <a:t>Low Electrical Risk Working</a:t>
                      </a:r>
                    </a:p>
                  </a:txBody>
                  <a:tcPr anchor="ctr"/>
                </a:tc>
                <a:tc>
                  <a:txBody>
                    <a:bodyPr/>
                    <a:lstStyle/>
                    <a:p>
                      <a:r>
                        <a:rPr lang="en-GB" sz="1000">
                          <a:latin typeface="+mn-lt"/>
                          <a:cs typeface="Arial" panose="020B0604020202020204" pitchFamily="34" charset="0"/>
                        </a:rPr>
                        <a:t>Specifically listed and approved tasks that do not require an Earthed Isolation. Entry within 2.75 m of exposed Live parts is only permitted for specifically listed and approved tasks.</a:t>
                      </a:r>
                    </a:p>
                  </a:txBody>
                  <a:tcPr anchor="ctr"/>
                </a:tc>
                <a:extLst>
                  <a:ext uri="{0D108BD9-81ED-4DB2-BD59-A6C34878D82A}">
                    <a16:rowId xmlns:a16="http://schemas.microsoft.com/office/drawing/2014/main" val="2448127313"/>
                  </a:ext>
                </a:extLst>
              </a:tr>
              <a:tr h="536133">
                <a:tc>
                  <a:txBody>
                    <a:bodyPr/>
                    <a:lstStyle/>
                    <a:p>
                      <a:pPr algn="ctr"/>
                      <a:r>
                        <a:rPr lang="en-GB" sz="1000">
                          <a:latin typeface="+mn-lt"/>
                          <a:cs typeface="Arial" panose="020B0604020202020204" pitchFamily="34" charset="0"/>
                        </a:rPr>
                        <a:t>Category A</a:t>
                      </a:r>
                    </a:p>
                  </a:txBody>
                  <a:tcPr anchor="ctr"/>
                </a:tc>
                <a:tc>
                  <a:txBody>
                    <a:bodyPr/>
                    <a:lstStyle/>
                    <a:p>
                      <a:pPr algn="ctr"/>
                      <a:r>
                        <a:rPr lang="en-GB" sz="1000">
                          <a:latin typeface="+mn-lt"/>
                          <a:cs typeface="Arial" panose="020B0604020202020204" pitchFamily="34" charset="0"/>
                        </a:rPr>
                        <a:t>Working with an Earthed Isolation in place for all Overhead Line Equipment (OLE)</a:t>
                      </a:r>
                    </a:p>
                  </a:txBody>
                  <a:tcPr anchor="ctr"/>
                </a:tc>
                <a:tc>
                  <a:txBody>
                    <a:bodyPr/>
                    <a:lstStyle/>
                    <a:p>
                      <a:r>
                        <a:rPr lang="en-GB" sz="1000">
                          <a:latin typeface="+mn-lt"/>
                          <a:cs typeface="Arial" panose="020B0604020202020204" pitchFamily="34" charset="0"/>
                        </a:rPr>
                        <a:t>Working where all OLE is under an Earthed Isolation within the Overhead Line Permit (OLP) along-track limits when visualised across all tracks. There are no residual electrical hazards within the OLP along-track limits when visualised across all tracks</a:t>
                      </a:r>
                    </a:p>
                  </a:txBody>
                  <a:tcPr anchor="ctr"/>
                </a:tc>
                <a:extLst>
                  <a:ext uri="{0D108BD9-81ED-4DB2-BD59-A6C34878D82A}">
                    <a16:rowId xmlns:a16="http://schemas.microsoft.com/office/drawing/2014/main" val="1171138873"/>
                  </a:ext>
                </a:extLst>
              </a:tr>
              <a:tr h="794172">
                <a:tc>
                  <a:txBody>
                    <a:bodyPr/>
                    <a:lstStyle/>
                    <a:p>
                      <a:pPr algn="ctr"/>
                      <a:r>
                        <a:rPr lang="en-GB" sz="1000">
                          <a:latin typeface="+mn-lt"/>
                          <a:cs typeface="Arial" panose="020B0604020202020204" pitchFamily="34" charset="0"/>
                        </a:rPr>
                        <a:t>Category B</a:t>
                      </a:r>
                    </a:p>
                  </a:txBody>
                  <a:tcPr anchor="ctr"/>
                </a:tc>
                <a:tc>
                  <a:txBody>
                    <a:bodyPr/>
                    <a:lstStyle/>
                    <a:p>
                      <a:pPr algn="ctr"/>
                      <a:r>
                        <a:rPr lang="en-GB" sz="1000">
                          <a:latin typeface="+mn-lt"/>
                          <a:cs typeface="Arial" panose="020B0604020202020204" pitchFamily="34" charset="0"/>
                        </a:rPr>
                        <a:t>Working with an Earthed Isolation in place for some OLE</a:t>
                      </a:r>
                    </a:p>
                  </a:txBody>
                  <a:tcPr anchor="ctr"/>
                </a:tc>
                <a:tc>
                  <a:txBody>
                    <a:bodyPr/>
                    <a:lstStyle/>
                    <a:p>
                      <a:r>
                        <a:rPr lang="en-GB" sz="1000">
                          <a:latin typeface="+mn-lt"/>
                          <a:cs typeface="Arial" panose="020B0604020202020204" pitchFamily="34" charset="0"/>
                        </a:rPr>
                        <a:t>Working where the OLE on some tracks is under an Earthed Isolation. Live OLE or other residual electrical hazards remain within the OLP along-track limits when visualised across all tracks</a:t>
                      </a:r>
                    </a:p>
                  </a:txBody>
                  <a:tcPr anchor="ctr"/>
                </a:tc>
                <a:extLst>
                  <a:ext uri="{0D108BD9-81ED-4DB2-BD59-A6C34878D82A}">
                    <a16:rowId xmlns:a16="http://schemas.microsoft.com/office/drawing/2014/main" val="920233980"/>
                  </a:ext>
                </a:extLst>
              </a:tr>
              <a:tr h="0">
                <a:tc gridSpan="2">
                  <a:txBody>
                    <a:bodyPr/>
                    <a:lstStyle/>
                    <a:p>
                      <a:pPr algn="ctr"/>
                      <a:r>
                        <a:rPr lang="en-GB" sz="1000">
                          <a:latin typeface="+mn-lt"/>
                          <a:cs typeface="Arial" panose="020B0604020202020204" pitchFamily="34" charset="0"/>
                        </a:rPr>
                        <a:t>Category C</a:t>
                      </a:r>
                    </a:p>
                  </a:txBody>
                  <a:tcPr anchor="ctr"/>
                </a:tc>
                <a:tc hMerge="1">
                  <a:txBody>
                    <a:bodyPr/>
                    <a:lstStyle/>
                    <a:p>
                      <a:endParaRPr lang="en-GB"/>
                    </a:p>
                  </a:txBody>
                  <a:tcPr/>
                </a:tc>
                <a:tc>
                  <a:txBody>
                    <a:bodyPr/>
                    <a:lstStyle/>
                    <a:p>
                      <a:r>
                        <a:rPr lang="en-GB" sz="1000">
                          <a:latin typeface="+mn-lt"/>
                          <a:cs typeface="Arial" panose="020B0604020202020204" pitchFamily="34" charset="0"/>
                        </a:rPr>
                        <a:t>Not used</a:t>
                      </a:r>
                    </a:p>
                  </a:txBody>
                  <a:tcPr anchor="ctr"/>
                </a:tc>
                <a:extLst>
                  <a:ext uri="{0D108BD9-81ED-4DB2-BD59-A6C34878D82A}">
                    <a16:rowId xmlns:a16="http://schemas.microsoft.com/office/drawing/2014/main" val="1069005460"/>
                  </a:ext>
                </a:extLst>
              </a:tr>
              <a:tr h="794172">
                <a:tc>
                  <a:txBody>
                    <a:bodyPr/>
                    <a:lstStyle/>
                    <a:p>
                      <a:pPr algn="ctr"/>
                      <a:r>
                        <a:rPr lang="en-GB" sz="1000">
                          <a:latin typeface="+mn-lt"/>
                          <a:cs typeface="Arial" panose="020B0604020202020204" pitchFamily="34" charset="0"/>
                        </a:rPr>
                        <a:t>Category D</a:t>
                      </a:r>
                    </a:p>
                  </a:txBody>
                  <a:tcPr anchor="ctr"/>
                </a:tc>
                <a:tc>
                  <a:txBody>
                    <a:bodyPr/>
                    <a:lstStyle/>
                    <a:p>
                      <a:pPr algn="ctr"/>
                      <a:r>
                        <a:rPr lang="en-GB" sz="1000">
                          <a:latin typeface="+mn-lt"/>
                          <a:cs typeface="Arial" panose="020B0604020202020204" pitchFamily="34" charset="0"/>
                        </a:rPr>
                        <a:t>Working with the OLE Live</a:t>
                      </a:r>
                    </a:p>
                  </a:txBody>
                  <a:tcPr anchor="ctr"/>
                </a:tc>
                <a:tc>
                  <a:txBody>
                    <a:bodyPr/>
                    <a:lstStyle/>
                    <a:p>
                      <a:r>
                        <a:rPr lang="en-GB" sz="1000">
                          <a:latin typeface="+mn-lt"/>
                          <a:cs typeface="Arial" panose="020B0604020202020204" pitchFamily="34" charset="0"/>
                        </a:rPr>
                        <a:t>Working where the OLE is Live and no Earthed Isolation is in place. Excludes all Low Electrical Risk Working (category L) and Live Working (category E) tasks</a:t>
                      </a:r>
                    </a:p>
                  </a:txBody>
                  <a:tcPr anchor="ctr"/>
                </a:tc>
                <a:extLst>
                  <a:ext uri="{0D108BD9-81ED-4DB2-BD59-A6C34878D82A}">
                    <a16:rowId xmlns:a16="http://schemas.microsoft.com/office/drawing/2014/main" val="506708475"/>
                  </a:ext>
                </a:extLst>
              </a:tr>
              <a:tr h="794172">
                <a:tc>
                  <a:txBody>
                    <a:bodyPr/>
                    <a:lstStyle/>
                    <a:p>
                      <a:pPr algn="ctr"/>
                      <a:r>
                        <a:rPr lang="en-GB" sz="1000">
                          <a:latin typeface="+mn-lt"/>
                          <a:cs typeface="Arial" panose="020B0604020202020204" pitchFamily="34" charset="0"/>
                        </a:rPr>
                        <a:t>Category E</a:t>
                      </a:r>
                    </a:p>
                  </a:txBody>
                  <a:tcPr anchor="ctr"/>
                </a:tc>
                <a:tc>
                  <a:txBody>
                    <a:bodyPr/>
                    <a:lstStyle/>
                    <a:p>
                      <a:pPr algn="ctr"/>
                      <a:r>
                        <a:rPr lang="en-GB" sz="1000">
                          <a:latin typeface="+mn-lt"/>
                          <a:cs typeface="Arial" panose="020B0604020202020204" pitchFamily="34" charset="0"/>
                        </a:rPr>
                        <a:t>Live Working on the OLE</a:t>
                      </a:r>
                    </a:p>
                  </a:txBody>
                  <a:tcPr anchor="ctr"/>
                </a:tc>
                <a:tc>
                  <a:txBody>
                    <a:bodyPr/>
                    <a:lstStyle/>
                    <a:p>
                      <a:r>
                        <a:rPr lang="en-GB" sz="1000">
                          <a:latin typeface="+mn-lt"/>
                          <a:cs typeface="Arial" panose="020B0604020202020204" pitchFamily="34" charset="0"/>
                        </a:rPr>
                        <a:t>Working within the Live Zone of the OLE. Live Working is restricted to specifically listed approved tasks using product accepted insulated tools</a:t>
                      </a:r>
                    </a:p>
                  </a:txBody>
                  <a:tcPr anchor="ctr"/>
                </a:tc>
                <a:extLst>
                  <a:ext uri="{0D108BD9-81ED-4DB2-BD59-A6C34878D82A}">
                    <a16:rowId xmlns:a16="http://schemas.microsoft.com/office/drawing/2014/main" val="1828777756"/>
                  </a:ext>
                </a:extLst>
              </a:tr>
            </a:tbl>
          </a:graphicData>
        </a:graphic>
      </p:graphicFrame>
      <p:sp>
        <p:nvSpPr>
          <p:cNvPr id="6" name="Rectangle 5">
            <a:extLst>
              <a:ext uri="{FF2B5EF4-FFF2-40B4-BE49-F238E27FC236}">
                <a16:creationId xmlns:a16="http://schemas.microsoft.com/office/drawing/2014/main" id="{F424CAC5-087E-7750-214F-71ADA9C39391}"/>
              </a:ext>
            </a:extLst>
          </p:cNvPr>
          <p:cNvSpPr/>
          <p:nvPr/>
        </p:nvSpPr>
        <p:spPr>
          <a:xfrm>
            <a:off x="970116" y="1354667"/>
            <a:ext cx="5001706" cy="5057422"/>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pic>
        <p:nvPicPr>
          <p:cNvPr id="2" name="Video 19_1.mp4">
            <a:hlinkClick r:id="" action="ppaction://media"/>
            <a:extLst>
              <a:ext uri="{FF2B5EF4-FFF2-40B4-BE49-F238E27FC236}">
                <a16:creationId xmlns:a16="http://schemas.microsoft.com/office/drawing/2014/main" id="{E6C8182E-CE4D-B136-9BAD-755F0BD0F73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776404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50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500"/>
                                        <p:tgtEl>
                                          <p:spTgt spid="3">
                                            <p:txEl>
                                              <p:pRg st="7" end="7"/>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fade">
                                      <p:cBhvr>
                                        <p:cTn id="30" dur="500"/>
                                        <p:tgtEl>
                                          <p:spTgt spid="3">
                                            <p:txEl>
                                              <p:pRg st="9" end="9"/>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fade">
                                      <p:cBhvr>
                                        <p:cTn id="33" dur="500"/>
                                        <p:tgtEl>
                                          <p:spTgt spid="3">
                                            <p:txEl>
                                              <p:pRg st="10" end="1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mediacall" presetSubtype="0" fill="hold" nodeType="clickEffect">
                                  <p:stCondLst>
                                    <p:cond delay="0"/>
                                  </p:stCondLst>
                                  <p:childTnLst>
                                    <p:cmd type="call" cmd="playFrom(0.0)">
                                      <p:cBhvr>
                                        <p:cTn id="37" dur="219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8" fill="hold" display="0">
                  <p:stCondLst>
                    <p:cond delay="indefinite"/>
                  </p:stCondLst>
                </p:cTn>
                <p:tgtEl>
                  <p:spTgt spid="2"/>
                </p:tgtEl>
              </p:cMediaNode>
            </p:video>
            <p:seq concurrent="1" nextAc="seek">
              <p:cTn id="39" restart="whenNotActive" fill="hold" evtFilter="cancelBubble" nodeType="interactiveSeq">
                <p:stCondLst>
                  <p:cond evt="onClick" delay="0">
                    <p:tgtEl>
                      <p:spTgt spid="2"/>
                    </p:tgtEl>
                  </p:cond>
                </p:stCondLst>
                <p:endSync evt="end" delay="0">
                  <p:rtn val="all"/>
                </p:endSync>
                <p:childTnLst>
                  <p:par>
                    <p:cTn id="40" fill="hold">
                      <p:stCondLst>
                        <p:cond delay="0"/>
                      </p:stCondLst>
                      <p:childTnLst>
                        <p:par>
                          <p:cTn id="41" fill="hold">
                            <p:stCondLst>
                              <p:cond delay="0"/>
                            </p:stCondLst>
                            <p:childTnLst>
                              <p:par>
                                <p:cTn id="42" presetID="2" presetClass="mediacall" presetSubtype="0" fill="hold" nodeType="clickEffect">
                                  <p:stCondLst>
                                    <p:cond delay="0"/>
                                  </p:stCondLst>
                                  <p:childTnLst>
                                    <p:cmd type="call" cmd="togglePause">
                                      <p:cBhvr>
                                        <p:cTn id="43" dur="1" fill="hold"/>
                                        <p:tgtEl>
                                          <p:spTgt spid="2"/>
                                        </p:tgtEl>
                                      </p:cBhvr>
                                    </p:cmd>
                                  </p:childTnLst>
                                </p:cTn>
                              </p:par>
                            </p:childTnLst>
                          </p:cTn>
                        </p:par>
                      </p:childTnLst>
                    </p:cTn>
                  </p:par>
                </p:childTnLst>
              </p:cTn>
              <p:nextCondLst>
                <p:cond evt="onClick" delay="0">
                  <p:tgtEl>
                    <p:spTgt spid="2"/>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itle 4">
            <a:extLst>
              <a:ext uri="{FF2B5EF4-FFF2-40B4-BE49-F238E27FC236}">
                <a16:creationId xmlns:a16="http://schemas.microsoft.com/office/drawing/2014/main" id="{7239DBF3-C111-D46A-763D-76A3D39A0A1A}"/>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Risk assessment cont.</a:t>
            </a:r>
          </a:p>
        </p:txBody>
      </p:sp>
      <p:sp>
        <p:nvSpPr>
          <p:cNvPr id="13" name="Text Placeholder 6">
            <a:extLst>
              <a:ext uri="{FF2B5EF4-FFF2-40B4-BE49-F238E27FC236}">
                <a16:creationId xmlns:a16="http://schemas.microsoft.com/office/drawing/2014/main" id="{4A828F28-91CE-5710-5AAD-28BC587A905E}"/>
              </a:ext>
            </a:extLst>
          </p:cNvPr>
          <p:cNvSpPr txBox="1">
            <a:spLocks/>
          </p:cNvSpPr>
          <p:nvPr/>
        </p:nvSpPr>
        <p:spPr>
          <a:xfrm>
            <a:off x="890546" y="3080004"/>
            <a:ext cx="10878981" cy="3070510"/>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As part of this risk assessment process there is often a requirement for an ERAS to carry out a site visit. This site visit can be needed in order to determine the electrical risk control measures at the relevant location(s). The ERAF will record the ESSOW categorisation decision and the control measures adopted.</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ERAS is a role with a specific ERAS competence requirement. In the vast majority of cases the prerequisite competence for an ERAS will be Nominated Person.</a:t>
            </a:r>
          </a:p>
        </p:txBody>
      </p:sp>
      <p:graphicFrame>
        <p:nvGraphicFramePr>
          <p:cNvPr id="14" name="Table 8">
            <a:extLst>
              <a:ext uri="{FF2B5EF4-FFF2-40B4-BE49-F238E27FC236}">
                <a16:creationId xmlns:a16="http://schemas.microsoft.com/office/drawing/2014/main" id="{21EAC1F8-514E-2750-943F-456A15622F78}"/>
              </a:ext>
            </a:extLst>
          </p:cNvPr>
          <p:cNvGraphicFramePr>
            <a:graphicFrameLocks noGrp="1"/>
          </p:cNvGraphicFramePr>
          <p:nvPr/>
        </p:nvGraphicFramePr>
        <p:xfrm>
          <a:off x="970115" y="1921263"/>
          <a:ext cx="10478934" cy="914400"/>
        </p:xfrm>
        <a:graphic>
          <a:graphicData uri="http://schemas.openxmlformats.org/drawingml/2006/table">
            <a:tbl>
              <a:tblPr firstRow="1" bandRow="1">
                <a:tableStyleId>{5C22544A-7EE6-4342-B048-85BDC9FD1C3A}</a:tableStyleId>
              </a:tblPr>
              <a:tblGrid>
                <a:gridCol w="10478934">
                  <a:extLst>
                    <a:ext uri="{9D8B030D-6E8A-4147-A177-3AD203B41FA5}">
                      <a16:colId xmlns:a16="http://schemas.microsoft.com/office/drawing/2014/main" val="2621731523"/>
                    </a:ext>
                  </a:extLst>
                </a:gridCol>
              </a:tblGrid>
              <a:tr h="736212">
                <a:tc>
                  <a:txBody>
                    <a:bodyPr/>
                    <a:lstStyle/>
                    <a:p>
                      <a:r>
                        <a:rPr lang="en-GB" b="0">
                          <a:solidFill>
                            <a:sysClr val="windowText" lastClr="000000"/>
                          </a:solidFill>
                          <a:latin typeface="Network Rail Sans" panose="02000000040000020004" pitchFamily="2" charset="0"/>
                        </a:rPr>
                        <a:t>Where work is not categorised as ESSOW category L and the work presents the risk of entering within 2.75m of exposed Live parts an electrical risk assessment shall be carried out by an Electrical Risk Assessor (ERAS) and an Electrical Risk Assessment Form (ERAF) completed.</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15" name="Text Placeholder 6">
            <a:extLst>
              <a:ext uri="{FF2B5EF4-FFF2-40B4-BE49-F238E27FC236}">
                <a16:creationId xmlns:a16="http://schemas.microsoft.com/office/drawing/2014/main" id="{76C34D66-6CE1-FD38-8912-EB38A1FEEDF8}"/>
              </a:ext>
            </a:extLst>
          </p:cNvPr>
          <p:cNvSpPr txBox="1">
            <a:spLocks/>
          </p:cNvSpPr>
          <p:nvPr/>
        </p:nvSpPr>
        <p:spPr>
          <a:xfrm>
            <a:off x="970116" y="1447802"/>
            <a:ext cx="10799411" cy="342898"/>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NR/L3/ELP/SAI25 Module 2 states the following:</a:t>
            </a:r>
          </a:p>
        </p:txBody>
      </p:sp>
      <p:pic>
        <p:nvPicPr>
          <p:cNvPr id="2" name="Video 23_1.mp4">
            <a:hlinkClick r:id="" action="ppaction://media"/>
            <a:extLst>
              <a:ext uri="{FF2B5EF4-FFF2-40B4-BE49-F238E27FC236}">
                <a16:creationId xmlns:a16="http://schemas.microsoft.com/office/drawing/2014/main" id="{6DAC1237-CB03-B7B6-7247-3E2D515ED46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61576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2" end="2"/>
                                            </p:txEl>
                                          </p:spTgt>
                                        </p:tgtEl>
                                        <p:attrNameLst>
                                          <p:attrName>style.visibility</p:attrName>
                                        </p:attrNameLst>
                                      </p:cBhvr>
                                      <p:to>
                                        <p:strVal val="visible"/>
                                      </p:to>
                                    </p:set>
                                    <p:animEffect transition="in" filter="fade">
                                      <p:cBhvr>
                                        <p:cTn id="12" dur="500"/>
                                        <p:tgtEl>
                                          <p:spTgt spid="1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23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2"/>
                </p:tgtEl>
              </p:cMediaNode>
            </p:video>
            <p:seq concurrent="1" nextAc="seek">
              <p:cTn id="18" restart="whenNotActive" fill="hold" evtFilter="cancelBubble" nodeType="interactiveSeq">
                <p:stCondLst>
                  <p:cond evt="onClick" delay="0">
                    <p:tgtEl>
                      <p:spTgt spid="2"/>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
                                        </p:tgtEl>
                                      </p:cBhvr>
                                    </p:cmd>
                                  </p:childTnLst>
                                </p:cTn>
                              </p:par>
                            </p:childTnLst>
                          </p:cTn>
                        </p:par>
                      </p:childTnLst>
                    </p:cTn>
                  </p:par>
                </p:childTnLst>
              </p:cTn>
              <p:nextCondLst>
                <p:cond evt="onClick" delay="0">
                  <p:tgtEl>
                    <p:spTgt spid="2"/>
                  </p:tgtEl>
                </p:cond>
              </p:nextCondLst>
            </p:seq>
          </p:childTnLst>
        </p:cTn>
      </p:par>
    </p:tnLst>
    <p:bldLst>
      <p:bldP spid="1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DC212756-27E5-2F11-EB31-EBBC38ADD69B}"/>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Risk assessment cont.</a:t>
            </a:r>
          </a:p>
        </p:txBody>
      </p:sp>
      <p:sp>
        <p:nvSpPr>
          <p:cNvPr id="4" name="Text Placeholder 6">
            <a:extLst>
              <a:ext uri="{FF2B5EF4-FFF2-40B4-BE49-F238E27FC236}">
                <a16:creationId xmlns:a16="http://schemas.microsoft.com/office/drawing/2014/main" id="{FBFE9BB0-4C05-3C28-6A56-55F212A12693}"/>
              </a:ext>
            </a:extLst>
          </p:cNvPr>
          <p:cNvSpPr txBox="1">
            <a:spLocks/>
          </p:cNvSpPr>
          <p:nvPr/>
        </p:nvSpPr>
        <p:spPr>
          <a:xfrm>
            <a:off x="882595" y="2994801"/>
            <a:ext cx="10886931" cy="3070510"/>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In order to determine the appropriate electrical risk control measures at or near locations with exposed live distribution equipment the ERAS will need to consult a competent person. This person will require sufficient site-specific and technical knowledge of the electrical risks present and the risk mitigation measures most appropriate to deploy for the location.</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The person likely to have such knowledge in most circumstances will be a Level A person.</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As part of this consultation and risk assessment process the ERAS may wish to engage the</a:t>
            </a:r>
          </a:p>
          <a:p>
            <a:pPr marL="0" indent="0">
              <a:spcBef>
                <a:spcPts val="0"/>
              </a:spcBef>
              <a:buNone/>
            </a:pPr>
            <a:r>
              <a:rPr lang="en-GB" sz="1800">
                <a:latin typeface="Network Rail Sans" panose="02000000040000020004" pitchFamily="2" charset="0"/>
              </a:rPr>
              <a:t>support of a Level A person, this may include conducting a joint site visit where appropriate</a:t>
            </a:r>
          </a:p>
          <a:p>
            <a:pPr marL="0" indent="0">
              <a:spcBef>
                <a:spcPts val="0"/>
              </a:spcBef>
              <a:buNone/>
            </a:pPr>
            <a:r>
              <a:rPr lang="en-GB" sz="1800">
                <a:latin typeface="Network Rail Sans" panose="02000000040000020004" pitchFamily="2" charset="0"/>
              </a:rPr>
              <a:t>or necessary. There are numerous sequences detailed within Module D where a Level A</a:t>
            </a:r>
          </a:p>
          <a:p>
            <a:pPr marL="0" indent="0">
              <a:spcBef>
                <a:spcPts val="0"/>
              </a:spcBef>
              <a:buNone/>
            </a:pPr>
            <a:r>
              <a:rPr lang="en-GB" sz="1800">
                <a:latin typeface="Network Rail Sans" panose="02000000040000020004" pitchFamily="2" charset="0"/>
              </a:rPr>
              <a:t>person will be required to engage collaboratively in the risk assessment and mitigation</a:t>
            </a:r>
          </a:p>
          <a:p>
            <a:pPr marL="0" indent="0">
              <a:spcBef>
                <a:spcPts val="0"/>
              </a:spcBef>
              <a:buNone/>
            </a:pPr>
            <a:r>
              <a:rPr lang="en-GB" sz="1800">
                <a:latin typeface="Network Rail Sans" panose="02000000040000020004" pitchFamily="2" charset="0"/>
              </a:rPr>
              <a:t>process with the ERAS.</a:t>
            </a:r>
          </a:p>
        </p:txBody>
      </p:sp>
      <p:graphicFrame>
        <p:nvGraphicFramePr>
          <p:cNvPr id="5" name="Table 8">
            <a:extLst>
              <a:ext uri="{FF2B5EF4-FFF2-40B4-BE49-F238E27FC236}">
                <a16:creationId xmlns:a16="http://schemas.microsoft.com/office/drawing/2014/main" id="{A12848AF-5F2B-1890-AA32-67E2223130DE}"/>
              </a:ext>
            </a:extLst>
          </p:cNvPr>
          <p:cNvGraphicFramePr>
            <a:graphicFrameLocks noGrp="1"/>
          </p:cNvGraphicFramePr>
          <p:nvPr/>
        </p:nvGraphicFramePr>
        <p:xfrm>
          <a:off x="970114" y="1921263"/>
          <a:ext cx="10631336" cy="914400"/>
        </p:xfrm>
        <a:graphic>
          <a:graphicData uri="http://schemas.openxmlformats.org/drawingml/2006/table">
            <a:tbl>
              <a:tblPr firstRow="1" bandRow="1">
                <a:tableStyleId>{5C22544A-7EE6-4342-B048-85BDC9FD1C3A}</a:tableStyleId>
              </a:tblPr>
              <a:tblGrid>
                <a:gridCol w="10631336">
                  <a:extLst>
                    <a:ext uri="{9D8B030D-6E8A-4147-A177-3AD203B41FA5}">
                      <a16:colId xmlns:a16="http://schemas.microsoft.com/office/drawing/2014/main" val="2621731523"/>
                    </a:ext>
                  </a:extLst>
                </a:gridCol>
              </a:tblGrid>
              <a:tr h="736212">
                <a:tc>
                  <a:txBody>
                    <a:bodyPr/>
                    <a:lstStyle/>
                    <a:p>
                      <a:r>
                        <a:rPr lang="en-GB" b="0">
                          <a:solidFill>
                            <a:sysClr val="windowText" lastClr="000000"/>
                          </a:solidFill>
                          <a:latin typeface="Network Rail Sans" panose="02000000040000020004" pitchFamily="2" charset="0"/>
                        </a:rPr>
                        <a:t>When work is to be undertaken on OLE in the proximity of high voltage distribution equipment and there is a foreseeable risk of persons tools, equipment or materials coming within 2.75 m of exposed live distribution equipment an electrical risk assessment shall be carried out in accordance with the requirements of Module 2.</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6" name="Text Placeholder 6">
            <a:extLst>
              <a:ext uri="{FF2B5EF4-FFF2-40B4-BE49-F238E27FC236}">
                <a16:creationId xmlns:a16="http://schemas.microsoft.com/office/drawing/2014/main" id="{EC11123C-89FA-CF10-DED5-484DC73CBDED}"/>
              </a:ext>
            </a:extLst>
          </p:cNvPr>
          <p:cNvSpPr txBox="1">
            <a:spLocks/>
          </p:cNvSpPr>
          <p:nvPr/>
        </p:nvSpPr>
        <p:spPr>
          <a:xfrm>
            <a:off x="970116" y="1447802"/>
            <a:ext cx="10799411" cy="342898"/>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NR/L3/ELP/SAI25 Module D goes on to state the following:</a:t>
            </a:r>
          </a:p>
        </p:txBody>
      </p:sp>
      <p:pic>
        <p:nvPicPr>
          <p:cNvPr id="2" name="Video 23a_1.mp4">
            <a:hlinkClick r:id="" action="ppaction://media"/>
            <a:extLst>
              <a:ext uri="{FF2B5EF4-FFF2-40B4-BE49-F238E27FC236}">
                <a16:creationId xmlns:a16="http://schemas.microsoft.com/office/drawing/2014/main" id="{6275FA40-A44E-4EE9-DB24-F363E9CA71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22232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Effect transition="in" filter="fade">
                                      <p:cBhvr>
                                        <p:cTn id="15" dur="500"/>
                                        <p:tgtEl>
                                          <p:spTgt spid="4">
                                            <p:txEl>
                                              <p:pRg st="4" end="4"/>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5" end="5"/>
                                            </p:txEl>
                                          </p:spTgt>
                                        </p:tgtEl>
                                        <p:attrNameLst>
                                          <p:attrName>style.visibility</p:attrName>
                                        </p:attrNameLst>
                                      </p:cBhvr>
                                      <p:to>
                                        <p:strVal val="visible"/>
                                      </p:to>
                                    </p:set>
                                    <p:animEffect transition="in" filter="fade">
                                      <p:cBhvr>
                                        <p:cTn id="18" dur="500"/>
                                        <p:tgtEl>
                                          <p:spTgt spid="4">
                                            <p:txEl>
                                              <p:pRg st="5" end="5"/>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Effect transition="in" filter="fade">
                                      <p:cBhvr>
                                        <p:cTn id="21" dur="500"/>
                                        <p:tgtEl>
                                          <p:spTgt spid="4">
                                            <p:txEl>
                                              <p:pRg st="6" end="6"/>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
                                            <p:txEl>
                                              <p:pRg st="7" end="7"/>
                                            </p:txEl>
                                          </p:spTgt>
                                        </p:tgtEl>
                                        <p:attrNameLst>
                                          <p:attrName>style.visibility</p:attrName>
                                        </p:attrNameLst>
                                      </p:cBhvr>
                                      <p:to>
                                        <p:strVal val="visible"/>
                                      </p:to>
                                    </p:set>
                                    <p:animEffect transition="in" filter="fade">
                                      <p:cBhvr>
                                        <p:cTn id="24" dur="500"/>
                                        <p:tgtEl>
                                          <p:spTgt spid="4">
                                            <p:txEl>
                                              <p:pRg st="7" end="7"/>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260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fill="hold" display="0">
                  <p:stCondLst>
                    <p:cond delay="indefinite"/>
                  </p:stCondLst>
                </p:cTn>
                <p:tgtEl>
                  <p:spTgt spid="2"/>
                </p:tgtEl>
              </p:cMediaNode>
            </p:video>
            <p:seq concurrent="1" nextAc="seek">
              <p:cTn id="33" restart="whenNotActive" fill="hold" evtFilter="cancelBubble" nodeType="interactiveSeq">
                <p:stCondLst>
                  <p:cond evt="onClick" delay="0">
                    <p:tgtEl>
                      <p:spTgt spid="2"/>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92F48BE2-1235-ED01-D078-524C30026E3C}"/>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SAI25 Module D</a:t>
            </a:r>
          </a:p>
        </p:txBody>
      </p:sp>
      <p:sp>
        <p:nvSpPr>
          <p:cNvPr id="4" name="Text Placeholder 6">
            <a:extLst>
              <a:ext uri="{FF2B5EF4-FFF2-40B4-BE49-F238E27FC236}">
                <a16:creationId xmlns:a16="http://schemas.microsoft.com/office/drawing/2014/main" id="{F7EC7666-EE95-FBAC-8633-DE8A7AD8E196}"/>
              </a:ext>
            </a:extLst>
          </p:cNvPr>
          <p:cNvSpPr txBox="1">
            <a:spLocks/>
          </p:cNvSpPr>
          <p:nvPr/>
        </p:nvSpPr>
        <p:spPr>
          <a:xfrm>
            <a:off x="971477" y="1441045"/>
            <a:ext cx="10799411" cy="448696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Different routes and regions are working with a large variety of equipment types, many of which are operated and secured differently. From tin huts to structure mounted equipment, classic systems to autotransformer fed systems, the equipment we operate and maintain looks different wherever you go.</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Due to the different types of equipment found across the network, various methods of working on or near the interface between distribution and overhead line equipment have been adopted. The addition of Module D within NR/L3/ELP/SAI25 consolidates existing requirements and introduces new standardised approaches for working on or near these interfaces.</a:t>
            </a:r>
          </a:p>
        </p:txBody>
      </p:sp>
      <p:pic>
        <p:nvPicPr>
          <p:cNvPr id="2" name="Video 3_1.mp4">
            <a:hlinkClick r:id="" action="ppaction://media"/>
            <a:extLst>
              <a:ext uri="{FF2B5EF4-FFF2-40B4-BE49-F238E27FC236}">
                <a16:creationId xmlns:a16="http://schemas.microsoft.com/office/drawing/2014/main" id="{54248AC4-B027-4C5E-F25B-D9CD81417C1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43800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5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408761DA-575C-9E96-84CA-CD66042FC214}"/>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Definitions</a:t>
            </a:r>
          </a:p>
        </p:txBody>
      </p:sp>
      <p:sp>
        <p:nvSpPr>
          <p:cNvPr id="4" name="Text Placeholder 6">
            <a:extLst>
              <a:ext uri="{FF2B5EF4-FFF2-40B4-BE49-F238E27FC236}">
                <a16:creationId xmlns:a16="http://schemas.microsoft.com/office/drawing/2014/main" id="{421ED833-2629-3F79-477C-9BBAE6995745}"/>
              </a:ext>
            </a:extLst>
          </p:cNvPr>
          <p:cNvSpPr txBox="1">
            <a:spLocks/>
          </p:cNvSpPr>
          <p:nvPr/>
        </p:nvSpPr>
        <p:spPr>
          <a:xfrm>
            <a:off x="971477" y="1441045"/>
            <a:ext cx="10799411" cy="448696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t>What is a distribution system interface?</a:t>
            </a:r>
          </a:p>
          <a:p>
            <a:pPr>
              <a:spcBef>
                <a:spcPts val="0"/>
              </a:spcBef>
            </a:pPr>
            <a:endParaRPr lang="en-GB" sz="1800"/>
          </a:p>
          <a:p>
            <a:pPr marL="0" indent="0">
              <a:spcBef>
                <a:spcPts val="0"/>
              </a:spcBef>
              <a:buNone/>
            </a:pPr>
            <a:r>
              <a:rPr lang="en-GB" sz="1800"/>
              <a:t>It exists at or near the point of interaction between OLE and traction power distribution systems. A distribution system interface can be defined by many factors such as; physical proximity of equipment types, physical connection between equipment types, procedural arrangements for the isolation of equipment, and the procedural arrangements for working on equipment.</a:t>
            </a:r>
          </a:p>
          <a:p>
            <a:pPr>
              <a:spcBef>
                <a:spcPts val="0"/>
              </a:spcBef>
            </a:pPr>
            <a:endParaRPr lang="en-GB" sz="1800"/>
          </a:p>
          <a:p>
            <a:pPr marL="0" indent="0">
              <a:spcBef>
                <a:spcPts val="0"/>
              </a:spcBef>
              <a:buNone/>
            </a:pPr>
            <a:r>
              <a:rPr lang="en-GB" sz="1800"/>
              <a:t>In summary, a distribution system interface is where either OLE or traction power distribution equipment affects or has the potential to affect the other, physically or procedurally.</a:t>
            </a:r>
          </a:p>
          <a:p>
            <a:pPr>
              <a:spcBef>
                <a:spcPts val="0"/>
              </a:spcBef>
            </a:pPr>
            <a:endParaRPr lang="en-GB" sz="1800"/>
          </a:p>
          <a:p>
            <a:pPr marL="0" indent="0">
              <a:spcBef>
                <a:spcPts val="0"/>
              </a:spcBef>
              <a:spcAft>
                <a:spcPts val="600"/>
              </a:spcAft>
              <a:buNone/>
            </a:pPr>
            <a:r>
              <a:rPr lang="en-GB" sz="1800"/>
              <a:t>SAI25 Module D also introduces the following new or unfamiliar terms which will be explained later in this briefing:</a:t>
            </a:r>
          </a:p>
          <a:p>
            <a:pPr marL="285750" indent="-285750">
              <a:spcBef>
                <a:spcPts val="0"/>
              </a:spcBef>
              <a:spcAft>
                <a:spcPts val="600"/>
              </a:spcAft>
            </a:pPr>
            <a:r>
              <a:rPr lang="en-GB" sz="1800"/>
              <a:t>Integral Disconnector</a:t>
            </a:r>
          </a:p>
          <a:p>
            <a:pPr marL="285750" indent="-285750">
              <a:spcBef>
                <a:spcPts val="0"/>
              </a:spcBef>
              <a:spcAft>
                <a:spcPts val="600"/>
              </a:spcAft>
            </a:pPr>
            <a:r>
              <a:rPr lang="en-GB" sz="1800"/>
              <a:t>Distribution Earth</a:t>
            </a:r>
          </a:p>
        </p:txBody>
      </p:sp>
      <p:pic>
        <p:nvPicPr>
          <p:cNvPr id="2" name="Video 9_1.mp4">
            <a:hlinkClick r:id="" action="ppaction://media"/>
            <a:extLst>
              <a:ext uri="{FF2B5EF4-FFF2-40B4-BE49-F238E27FC236}">
                <a16:creationId xmlns:a16="http://schemas.microsoft.com/office/drawing/2014/main" id="{C080D637-20A3-CA3A-106B-4AEDF568967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427437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fade">
                                      <p:cBhvr>
                                        <p:cTn id="7" dur="500"/>
                                        <p:tgtEl>
                                          <p:spTgt spid="4">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22155" fill="hold"/>
                                        <p:tgtEl>
                                          <p:spTgt spid="2"/>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xEl>
                                              <p:pRg st="6" end="6"/>
                                            </p:txEl>
                                          </p:spTgt>
                                        </p:tgtEl>
                                        <p:attrNameLst>
                                          <p:attrName>style.visibility</p:attrName>
                                        </p:attrNameLst>
                                      </p:cBhvr>
                                      <p:to>
                                        <p:strVal val="visible"/>
                                      </p:to>
                                    </p:set>
                                    <p:animEffect transition="in" filter="fade">
                                      <p:cBhvr>
                                        <p:cTn id="16" dur="500"/>
                                        <p:tgtEl>
                                          <p:spTgt spid="4">
                                            <p:txEl>
                                              <p:pRg st="6" end="6"/>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animEffect transition="in" filter="fade">
                                      <p:cBhvr>
                                        <p:cTn id="19" dur="500"/>
                                        <p:tgtEl>
                                          <p:spTgt spid="4">
                                            <p:txEl>
                                              <p:pRg st="7" end="7"/>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
                                            <p:txEl>
                                              <p:pRg st="8" end="8"/>
                                            </p:txEl>
                                          </p:spTgt>
                                        </p:tgtEl>
                                        <p:attrNameLst>
                                          <p:attrName>style.visibility</p:attrName>
                                        </p:attrNameLst>
                                      </p:cBhvr>
                                      <p:to>
                                        <p:strVal val="visible"/>
                                      </p:to>
                                    </p:set>
                                    <p:animEffect transition="in" filter="fade">
                                      <p:cBhvr>
                                        <p:cTn id="2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1">
            <a:extLst>
              <a:ext uri="{FF2B5EF4-FFF2-40B4-BE49-F238E27FC236}">
                <a16:creationId xmlns:a16="http://schemas.microsoft.com/office/drawing/2014/main" id="{7A56CAA9-33B4-3A6F-F932-86CD61CA78F3}"/>
              </a:ext>
            </a:extLst>
          </p:cNvPr>
          <p:cNvSpPr txBox="1">
            <a:spLocks/>
          </p:cNvSpPr>
          <p:nvPr/>
        </p:nvSpPr>
        <p:spPr>
          <a:xfrm>
            <a:off x="5262662" y="1438288"/>
            <a:ext cx="6091801" cy="6128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t>An example of a distribution system interface would be the location of this 25kV structure mounted harmonic damper</a:t>
            </a:r>
          </a:p>
        </p:txBody>
      </p:sp>
      <p:sp>
        <p:nvSpPr>
          <p:cNvPr id="4" name="Title 3">
            <a:extLst>
              <a:ext uri="{FF2B5EF4-FFF2-40B4-BE49-F238E27FC236}">
                <a16:creationId xmlns:a16="http://schemas.microsoft.com/office/drawing/2014/main" id="{72DA0663-A201-621B-9C1D-DA5BFFCEB251}"/>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Visualisation</a:t>
            </a:r>
          </a:p>
        </p:txBody>
      </p:sp>
      <p:pic>
        <p:nvPicPr>
          <p:cNvPr id="5" name="Picture 4" descr="A picture containing building, outdoor, traveling, railroad&#10;&#10;Description automatically generated">
            <a:extLst>
              <a:ext uri="{FF2B5EF4-FFF2-40B4-BE49-F238E27FC236}">
                <a16:creationId xmlns:a16="http://schemas.microsoft.com/office/drawing/2014/main" id="{7E5B83EE-1445-8B87-9AD1-E15EB4A2ED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6672" y="1441046"/>
            <a:ext cx="3543812" cy="4714042"/>
          </a:xfrm>
          <a:prstGeom prst="rect">
            <a:avLst/>
          </a:prstGeom>
        </p:spPr>
      </p:pic>
      <p:pic>
        <p:nvPicPr>
          <p:cNvPr id="6" name="Picture 5" descr="A picture containing outdoor, outdoor object&#10;&#10;Description automatically generated">
            <a:extLst>
              <a:ext uri="{FF2B5EF4-FFF2-40B4-BE49-F238E27FC236}">
                <a16:creationId xmlns:a16="http://schemas.microsoft.com/office/drawing/2014/main" id="{FFBFA71C-0328-F3E7-ECAC-AA068D96F3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36672" y="1441046"/>
            <a:ext cx="3543812" cy="4714042"/>
          </a:xfrm>
          <a:prstGeom prst="rect">
            <a:avLst/>
          </a:prstGeom>
        </p:spPr>
      </p:pic>
      <p:pic>
        <p:nvPicPr>
          <p:cNvPr id="7" name="Picture 6" descr="A picture containing building, outdoor&#10;&#10;Description automatically generated">
            <a:extLst>
              <a:ext uri="{FF2B5EF4-FFF2-40B4-BE49-F238E27FC236}">
                <a16:creationId xmlns:a16="http://schemas.microsoft.com/office/drawing/2014/main" id="{16D02724-9DE3-1777-0B35-A7CE8C335A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36672" y="1441046"/>
            <a:ext cx="3543812" cy="4714042"/>
          </a:xfrm>
          <a:prstGeom prst="rect">
            <a:avLst/>
          </a:prstGeom>
        </p:spPr>
      </p:pic>
      <p:pic>
        <p:nvPicPr>
          <p:cNvPr id="8" name="Picture 7" descr="A picture containing outdoor&#10;&#10;Description automatically generated">
            <a:extLst>
              <a:ext uri="{FF2B5EF4-FFF2-40B4-BE49-F238E27FC236}">
                <a16:creationId xmlns:a16="http://schemas.microsoft.com/office/drawing/2014/main" id="{35C8D9FE-5229-C657-A36C-948239602A7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36673" y="1441046"/>
            <a:ext cx="3543811" cy="4714042"/>
          </a:xfrm>
          <a:prstGeom prst="rect">
            <a:avLst/>
          </a:prstGeom>
        </p:spPr>
      </p:pic>
      <p:sp>
        <p:nvSpPr>
          <p:cNvPr id="9" name="Text Placeholder 1">
            <a:extLst>
              <a:ext uri="{FF2B5EF4-FFF2-40B4-BE49-F238E27FC236}">
                <a16:creationId xmlns:a16="http://schemas.microsoft.com/office/drawing/2014/main" id="{AE021349-A63F-D771-408D-4B18B80CE5FA}"/>
              </a:ext>
            </a:extLst>
          </p:cNvPr>
          <p:cNvSpPr txBox="1">
            <a:spLocks/>
          </p:cNvSpPr>
          <p:nvPr/>
        </p:nvSpPr>
        <p:spPr>
          <a:xfrm>
            <a:off x="5262660" y="2244765"/>
            <a:ext cx="5826869" cy="612842"/>
          </a:xfrm>
          <a:prstGeom prst="rect">
            <a:avLst/>
          </a:prstGeom>
        </p:spPr>
        <p:txBody>
          <a:bodyPr vert="horz"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400" kern="1200">
                <a:solidFill>
                  <a:schemeClr val="tx1"/>
                </a:solidFill>
                <a:latin typeface="Network Rail Sans" charset="0"/>
                <a:ea typeface="Network Rail Sans" charset="0"/>
                <a:cs typeface="Network Rail Sans"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charset="0"/>
                <a:ea typeface="Network Rail Sans" charset="0"/>
                <a:cs typeface="Network Rail Sans"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charset="0"/>
                <a:ea typeface="Network Rail Sans" charset="0"/>
                <a:cs typeface="Network Rail Sans"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Work taking place on the highlighted earth wire forming part of the OLE would encroach within 2.75m of the damper</a:t>
            </a:r>
          </a:p>
        </p:txBody>
      </p:sp>
      <p:sp>
        <p:nvSpPr>
          <p:cNvPr id="10" name="Text Placeholder 1">
            <a:extLst>
              <a:ext uri="{FF2B5EF4-FFF2-40B4-BE49-F238E27FC236}">
                <a16:creationId xmlns:a16="http://schemas.microsoft.com/office/drawing/2014/main" id="{297D031A-9977-5B1C-18B8-EEB2F7178D1E}"/>
              </a:ext>
            </a:extLst>
          </p:cNvPr>
          <p:cNvSpPr txBox="1">
            <a:spLocks/>
          </p:cNvSpPr>
          <p:nvPr/>
        </p:nvSpPr>
        <p:spPr>
          <a:xfrm>
            <a:off x="5262663" y="3051243"/>
            <a:ext cx="5826869" cy="839822"/>
          </a:xfrm>
          <a:prstGeom prst="rect">
            <a:avLst/>
          </a:prstGeom>
        </p:spPr>
        <p:txBody>
          <a:bodyPr vert="horz"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400" kern="1200">
                <a:solidFill>
                  <a:schemeClr val="tx1"/>
                </a:solidFill>
                <a:latin typeface="Network Rail Sans" charset="0"/>
                <a:ea typeface="Network Rail Sans" charset="0"/>
                <a:cs typeface="Network Rail Sans"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charset="0"/>
                <a:ea typeface="Network Rail Sans" charset="0"/>
                <a:cs typeface="Network Rail Sans"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charset="0"/>
                <a:ea typeface="Network Rail Sans" charset="0"/>
                <a:cs typeface="Network Rail Sans"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The damper is located lineside however it is fed directly from the nearby switching station, not connected directly to OLE, therefore it is defined as distribution equipment</a:t>
            </a:r>
          </a:p>
        </p:txBody>
      </p:sp>
      <p:sp>
        <p:nvSpPr>
          <p:cNvPr id="11" name="Text Placeholder 1">
            <a:extLst>
              <a:ext uri="{FF2B5EF4-FFF2-40B4-BE49-F238E27FC236}">
                <a16:creationId xmlns:a16="http://schemas.microsoft.com/office/drawing/2014/main" id="{C5283B74-E0D1-E6A8-125B-1A8695401613}"/>
              </a:ext>
            </a:extLst>
          </p:cNvPr>
          <p:cNvSpPr txBox="1">
            <a:spLocks/>
          </p:cNvSpPr>
          <p:nvPr/>
        </p:nvSpPr>
        <p:spPr>
          <a:xfrm>
            <a:off x="5262659" y="4084701"/>
            <a:ext cx="5826869" cy="612842"/>
          </a:xfrm>
          <a:prstGeom prst="rect">
            <a:avLst/>
          </a:prstGeom>
        </p:spPr>
        <p:txBody>
          <a:bodyPr vert="horz"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400" kern="1200">
                <a:solidFill>
                  <a:schemeClr val="tx1"/>
                </a:solidFill>
                <a:latin typeface="Network Rail Sans" charset="0"/>
                <a:ea typeface="Network Rail Sans" charset="0"/>
                <a:cs typeface="Network Rail Sans"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charset="0"/>
                <a:ea typeface="Network Rail Sans" charset="0"/>
                <a:cs typeface="Network Rail Sans"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charset="0"/>
                <a:ea typeface="Network Rail Sans" charset="0"/>
                <a:cs typeface="Network Rail Sans"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The distribution system interface at this location is defined by the proximity of distribution equipment to OLE</a:t>
            </a:r>
          </a:p>
        </p:txBody>
      </p:sp>
      <p:sp>
        <p:nvSpPr>
          <p:cNvPr id="12" name="Text Placeholder 1">
            <a:extLst>
              <a:ext uri="{FF2B5EF4-FFF2-40B4-BE49-F238E27FC236}">
                <a16:creationId xmlns:a16="http://schemas.microsoft.com/office/drawing/2014/main" id="{BE422A9C-469B-1999-BC19-46C4B67E39B7}"/>
              </a:ext>
            </a:extLst>
          </p:cNvPr>
          <p:cNvSpPr txBox="1">
            <a:spLocks/>
          </p:cNvSpPr>
          <p:nvPr/>
        </p:nvSpPr>
        <p:spPr>
          <a:xfrm>
            <a:off x="5262658" y="4891177"/>
            <a:ext cx="5826869" cy="1440081"/>
          </a:xfrm>
          <a:prstGeom prst="rect">
            <a:avLst/>
          </a:prstGeom>
        </p:spPr>
        <p:txBody>
          <a:bodyPr vert="horz"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400" kern="1200">
                <a:solidFill>
                  <a:schemeClr val="tx1"/>
                </a:solidFill>
                <a:latin typeface="Network Rail Sans" charset="0"/>
                <a:ea typeface="Network Rail Sans" charset="0"/>
                <a:cs typeface="Network Rail Sans"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charset="0"/>
                <a:ea typeface="Network Rail Sans" charset="0"/>
                <a:cs typeface="Network Rail Sans"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charset="0"/>
                <a:ea typeface="Network Rail Sans" charset="0"/>
                <a:cs typeface="Network Rail Sans"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Network Rail Sans" charset="0"/>
                <a:ea typeface="Network Rail Sans" charset="0"/>
                <a:cs typeface="Network Rail Sans"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The procedure for mitigating the risk at this</a:t>
            </a:r>
          </a:p>
          <a:p>
            <a:pPr>
              <a:spcBef>
                <a:spcPts val="0"/>
              </a:spcBef>
            </a:pPr>
            <a:r>
              <a:rPr lang="en-GB" sz="1800"/>
              <a:t>particular interface may require isolation of the</a:t>
            </a:r>
          </a:p>
          <a:p>
            <a:pPr>
              <a:spcBef>
                <a:spcPts val="0"/>
              </a:spcBef>
            </a:pPr>
            <a:r>
              <a:rPr lang="en-GB" sz="1800"/>
              <a:t>damper and the issue of a Permit to Work in</a:t>
            </a:r>
          </a:p>
          <a:p>
            <a:pPr>
              <a:spcBef>
                <a:spcPts val="0"/>
              </a:spcBef>
            </a:pPr>
            <a:r>
              <a:rPr lang="en-GB" sz="1800"/>
              <a:t>accordance with NR/L3/ELP/21067 prior to</a:t>
            </a:r>
          </a:p>
          <a:p>
            <a:pPr>
              <a:spcBef>
                <a:spcPts val="0"/>
              </a:spcBef>
            </a:pPr>
            <a:r>
              <a:rPr lang="en-GB" sz="1800"/>
              <a:t>work beginning on the highlighted earth wire</a:t>
            </a:r>
          </a:p>
        </p:txBody>
      </p:sp>
      <p:sp>
        <p:nvSpPr>
          <p:cNvPr id="13" name="Rectangle 12">
            <a:extLst>
              <a:ext uri="{FF2B5EF4-FFF2-40B4-BE49-F238E27FC236}">
                <a16:creationId xmlns:a16="http://schemas.microsoft.com/office/drawing/2014/main" id="{AD29B52F-7A9F-988A-3EF3-8D217F5D9500}"/>
              </a:ext>
            </a:extLst>
          </p:cNvPr>
          <p:cNvSpPr/>
          <p:nvPr/>
        </p:nvSpPr>
        <p:spPr>
          <a:xfrm>
            <a:off x="5184843" y="1458699"/>
            <a:ext cx="6091800" cy="612842"/>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C3E1FEAC-3617-7CD7-DCC5-1C5DB237637A}"/>
              </a:ext>
            </a:extLst>
          </p:cNvPr>
          <p:cNvSpPr/>
          <p:nvPr/>
        </p:nvSpPr>
        <p:spPr>
          <a:xfrm>
            <a:off x="5262658" y="2197475"/>
            <a:ext cx="5904684" cy="612842"/>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80CBB97-73E8-A424-8CB0-C429DDC1E7E9}"/>
              </a:ext>
            </a:extLst>
          </p:cNvPr>
          <p:cNvSpPr/>
          <p:nvPr/>
        </p:nvSpPr>
        <p:spPr>
          <a:xfrm>
            <a:off x="5262658" y="3034814"/>
            <a:ext cx="5904684" cy="839822"/>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A picture containing building, outdoor, traveling, railroad&#10;&#10;Description automatically generated">
            <a:extLst>
              <a:ext uri="{FF2B5EF4-FFF2-40B4-BE49-F238E27FC236}">
                <a16:creationId xmlns:a16="http://schemas.microsoft.com/office/drawing/2014/main" id="{59DCE983-8388-80E5-F8B0-C5B36AB69D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6667" y="1441046"/>
            <a:ext cx="3543812" cy="4714042"/>
          </a:xfrm>
          <a:prstGeom prst="rect">
            <a:avLst/>
          </a:prstGeom>
        </p:spPr>
      </p:pic>
      <p:sp>
        <p:nvSpPr>
          <p:cNvPr id="17" name="Rectangle 16">
            <a:extLst>
              <a:ext uri="{FF2B5EF4-FFF2-40B4-BE49-F238E27FC236}">
                <a16:creationId xmlns:a16="http://schemas.microsoft.com/office/drawing/2014/main" id="{2B01DB16-1065-F58C-C144-77E53A5F0B86}"/>
              </a:ext>
            </a:extLst>
          </p:cNvPr>
          <p:cNvSpPr/>
          <p:nvPr/>
        </p:nvSpPr>
        <p:spPr>
          <a:xfrm>
            <a:off x="5184843" y="4051844"/>
            <a:ext cx="5904684" cy="612842"/>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Video 18_1.mp4">
            <a:hlinkClick r:id="" action="ppaction://media"/>
            <a:extLst>
              <a:ext uri="{FF2B5EF4-FFF2-40B4-BE49-F238E27FC236}">
                <a16:creationId xmlns:a16="http://schemas.microsoft.com/office/drawing/2014/main" id="{975EE696-2740-9B52-7EF5-9EEE4CAAB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434470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08"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500"/>
                                        <p:tgtEl>
                                          <p:spTgt spid="13"/>
                                        </p:tgtEl>
                                      </p:cBhvr>
                                    </p:animEffect>
                                  </p:childTnLst>
                                </p:cTn>
                              </p:par>
                              <p:par>
                                <p:cTn id="15" presetID="10" presetClass="entr" presetSubtype="0" fill="hold" grpId="0" nodeType="withEffect">
                                  <p:stCondLst>
                                    <p:cond delay="100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500"/>
                                        <p:tgtEl>
                                          <p:spTgt spid="7"/>
                                        </p:tgtEl>
                                      </p:cBhvr>
                                    </p:animEffect>
                                  </p:childTnLst>
                                </p:cTn>
                              </p:par>
                              <p:par>
                                <p:cTn id="23" presetID="10" presetClass="exit" presetSubtype="0" fill="hold" nodeType="withEffect">
                                  <p:stCondLst>
                                    <p:cond delay="0"/>
                                  </p:stCondLst>
                                  <p:childTnLst>
                                    <p:animEffect transition="out" filter="fade">
                                      <p:cBhvr>
                                        <p:cTn id="24" dur="1500"/>
                                        <p:tgtEl>
                                          <p:spTgt spid="6"/>
                                        </p:tgtEl>
                                      </p:cBhvr>
                                    </p:animEffect>
                                    <p:set>
                                      <p:cBhvr>
                                        <p:cTn id="25" dur="1" fill="hold">
                                          <p:stCondLst>
                                            <p:cond delay="1499"/>
                                          </p:stCondLst>
                                        </p:cTn>
                                        <p:tgtEl>
                                          <p:spTgt spid="6"/>
                                        </p:tgtEl>
                                        <p:attrNameLst>
                                          <p:attrName>style.visibility</p:attrName>
                                        </p:attrNameLst>
                                      </p:cBhvr>
                                      <p:to>
                                        <p:strVal val="hidden"/>
                                      </p:to>
                                    </p:set>
                                  </p:childTnLst>
                                </p:cTn>
                              </p:par>
                              <p:par>
                                <p:cTn id="26" presetID="10" presetClass="exit" presetSubtype="0" fill="hold" nodeType="withEffect">
                                  <p:stCondLst>
                                    <p:cond delay="0"/>
                                  </p:stCondLst>
                                  <p:childTnLst>
                                    <p:animEffect transition="out" filter="fade">
                                      <p:cBhvr>
                                        <p:cTn id="27" dur="1500"/>
                                        <p:tgtEl>
                                          <p:spTgt spid="5"/>
                                        </p:tgtEl>
                                      </p:cBhvr>
                                    </p:animEffect>
                                    <p:set>
                                      <p:cBhvr>
                                        <p:cTn id="28" dur="1" fill="hold">
                                          <p:stCondLst>
                                            <p:cond delay="1499"/>
                                          </p:stCondLst>
                                        </p:cTn>
                                        <p:tgtEl>
                                          <p:spTgt spid="5"/>
                                        </p:tgtEl>
                                        <p:attrNameLst>
                                          <p:attrName>style.visibility</p:attrName>
                                        </p:attrNameLst>
                                      </p:cBhvr>
                                      <p:to>
                                        <p:strVal val="hidden"/>
                                      </p:to>
                                    </p:set>
                                  </p:childTnLst>
                                </p:cTn>
                              </p:par>
                              <p:par>
                                <p:cTn id="29" presetID="10" presetClass="entr" presetSubtype="0"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1500"/>
                                        <p:tgtEl>
                                          <p:spTgt spid="14"/>
                                        </p:tgtEl>
                                      </p:cBhvr>
                                    </p:animEffect>
                                  </p:childTnLst>
                                </p:cTn>
                              </p:par>
                              <p:par>
                                <p:cTn id="32" presetID="10" presetClass="entr" presetSubtype="0" fill="hold" grpId="0" nodeType="withEffect">
                                  <p:stCondLst>
                                    <p:cond delay="100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1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fade">
                                      <p:cBhvr>
                                        <p:cTn id="39" dur="1500"/>
                                        <p:tgtEl>
                                          <p:spTgt spid="8"/>
                                        </p:tgtEl>
                                      </p:cBhvr>
                                    </p:animEffect>
                                  </p:childTnLst>
                                </p:cTn>
                              </p:par>
                              <p:par>
                                <p:cTn id="40" presetID="10" presetClass="exit" presetSubtype="0" fill="hold" nodeType="withEffect">
                                  <p:stCondLst>
                                    <p:cond delay="0"/>
                                  </p:stCondLst>
                                  <p:childTnLst>
                                    <p:animEffect transition="out" filter="fade">
                                      <p:cBhvr>
                                        <p:cTn id="41" dur="1500"/>
                                        <p:tgtEl>
                                          <p:spTgt spid="7"/>
                                        </p:tgtEl>
                                      </p:cBhvr>
                                    </p:animEffect>
                                    <p:set>
                                      <p:cBhvr>
                                        <p:cTn id="42" dur="1" fill="hold">
                                          <p:stCondLst>
                                            <p:cond delay="1499"/>
                                          </p:stCondLst>
                                        </p:cTn>
                                        <p:tgtEl>
                                          <p:spTgt spid="7"/>
                                        </p:tgtEl>
                                        <p:attrNameLst>
                                          <p:attrName>style.visibility</p:attrName>
                                        </p:attrNameLst>
                                      </p:cBhvr>
                                      <p:to>
                                        <p:strVal val="hidden"/>
                                      </p:to>
                                    </p:set>
                                  </p:childTnLst>
                                </p:cTn>
                              </p:par>
                              <p:par>
                                <p:cTn id="43" presetID="10" presetClass="entr" presetSubtype="0" fill="hold" grpId="0" nodeType="with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1500"/>
                                        <p:tgtEl>
                                          <p:spTgt spid="15"/>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fade">
                                      <p:cBhvr>
                                        <p:cTn id="48" dur="1500"/>
                                        <p:tgtEl>
                                          <p:spTgt spid="11"/>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fade">
                                      <p:cBhvr>
                                        <p:cTn id="53" dur="1500"/>
                                        <p:tgtEl>
                                          <p:spTgt spid="16"/>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1500"/>
                                        <p:tgtEl>
                                          <p:spTgt spid="17"/>
                                        </p:tgtEl>
                                      </p:cBhvr>
                                    </p:animEffect>
                                  </p:childTnLst>
                                </p:cTn>
                              </p:par>
                              <p:par>
                                <p:cTn id="57" presetID="10" presetClass="entr" presetSubtype="0" fill="hold" grpId="0" nodeType="withEffect">
                                  <p:stCondLst>
                                    <p:cond delay="1000"/>
                                  </p:stCondLst>
                                  <p:childTnLst>
                                    <p:set>
                                      <p:cBhvr>
                                        <p:cTn id="58" dur="1" fill="hold">
                                          <p:stCondLst>
                                            <p:cond delay="0"/>
                                          </p:stCondLst>
                                        </p:cTn>
                                        <p:tgtEl>
                                          <p:spTgt spid="12"/>
                                        </p:tgtEl>
                                        <p:attrNameLst>
                                          <p:attrName>style.visibility</p:attrName>
                                        </p:attrNameLst>
                                      </p:cBhvr>
                                      <p:to>
                                        <p:strVal val="visible"/>
                                      </p:to>
                                    </p:set>
                                    <p:animEffect transition="in" filter="fade">
                                      <p:cBhvr>
                                        <p:cTn id="59" dur="1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60" fill="hold" display="0">
                  <p:stCondLst>
                    <p:cond delay="indefinite"/>
                  </p:stCondLst>
                </p:cTn>
                <p:tgtEl>
                  <p:spTgt spid="2"/>
                </p:tgtEl>
              </p:cMediaNode>
            </p:video>
            <p:seq concurrent="1" nextAc="seek">
              <p:cTn id="61" restart="whenNotActive" fill="hold" evtFilter="cancelBubble" nodeType="interactiveSeq">
                <p:stCondLst>
                  <p:cond evt="onClick" delay="0">
                    <p:tgtEl>
                      <p:spTgt spid="2"/>
                    </p:tgtEl>
                  </p:cond>
                </p:stCondLst>
                <p:endSync evt="end" delay="0">
                  <p:rtn val="all"/>
                </p:endSync>
                <p:childTnLst>
                  <p:par>
                    <p:cTn id="62" fill="hold">
                      <p:stCondLst>
                        <p:cond delay="0"/>
                      </p:stCondLst>
                      <p:childTnLst>
                        <p:par>
                          <p:cTn id="63" fill="hold">
                            <p:stCondLst>
                              <p:cond delay="0"/>
                            </p:stCondLst>
                            <p:childTnLst>
                              <p:par>
                                <p:cTn id="64" presetID="2" presetClass="mediacall" presetSubtype="0" fill="hold" nodeType="clickEffect">
                                  <p:stCondLst>
                                    <p:cond delay="0"/>
                                  </p:stCondLst>
                                  <p:childTnLst>
                                    <p:cmd type="call" cmd="togglePause">
                                      <p:cBhvr>
                                        <p:cTn id="65" dur="1" fill="hold"/>
                                        <p:tgtEl>
                                          <p:spTgt spid="2"/>
                                        </p:tgtEl>
                                      </p:cBhvr>
                                    </p:cmd>
                                  </p:childTnLst>
                                </p:cTn>
                              </p:par>
                            </p:childTnLst>
                          </p:cTn>
                        </p:par>
                      </p:childTnLst>
                    </p:cTn>
                  </p:par>
                </p:childTnLst>
              </p:cTn>
              <p:nextCondLst>
                <p:cond evt="onClick" delay="0">
                  <p:tgtEl>
                    <p:spTgt spid="2"/>
                  </p:tgtEl>
                </p:cond>
              </p:nextCondLst>
            </p:seq>
          </p:childTnLst>
        </p:cTn>
      </p:par>
    </p:tnLst>
    <p:bldLst>
      <p:bldP spid="9" grpId="0"/>
      <p:bldP spid="10" grpId="0"/>
      <p:bldP spid="11" grpId="0"/>
      <p:bldP spid="12" grpId="0"/>
      <p:bldP spid="13" grpId="0" animBg="1"/>
      <p:bldP spid="14" grpId="0" animBg="1"/>
      <p:bldP spid="15" grpId="0" animBg="1"/>
      <p:bldP spid="1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4">
            <a:extLst>
              <a:ext uri="{FF2B5EF4-FFF2-40B4-BE49-F238E27FC236}">
                <a16:creationId xmlns:a16="http://schemas.microsoft.com/office/drawing/2014/main" id="{2F17D9C8-D5DF-17D8-CE57-0D0F0086DEAF}"/>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General principles and requirements</a:t>
            </a:r>
          </a:p>
        </p:txBody>
      </p:sp>
      <p:graphicFrame>
        <p:nvGraphicFramePr>
          <p:cNvPr id="10" name="Table 8">
            <a:extLst>
              <a:ext uri="{FF2B5EF4-FFF2-40B4-BE49-F238E27FC236}">
                <a16:creationId xmlns:a16="http://schemas.microsoft.com/office/drawing/2014/main" id="{C6050C25-FEDF-3480-C3F3-510E7445A96F}"/>
              </a:ext>
            </a:extLst>
          </p:cNvPr>
          <p:cNvGraphicFramePr>
            <a:graphicFrameLocks noGrp="1"/>
          </p:cNvGraphicFramePr>
          <p:nvPr>
            <p:extLst>
              <p:ext uri="{D42A27DB-BD31-4B8C-83A1-F6EECF244321}">
                <p14:modId xmlns:p14="http://schemas.microsoft.com/office/powerpoint/2010/main" val="2194267658"/>
              </p:ext>
            </p:extLst>
          </p:nvPr>
        </p:nvGraphicFramePr>
        <p:xfrm>
          <a:off x="971480" y="3883413"/>
          <a:ext cx="10555135" cy="153924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736212">
                <a:tc>
                  <a:txBody>
                    <a:bodyPr/>
                    <a:lstStyle/>
                    <a:p>
                      <a:pPr>
                        <a:spcAft>
                          <a:spcPts val="600"/>
                        </a:spcAft>
                      </a:pPr>
                      <a:r>
                        <a:rPr lang="en-GB" b="0">
                          <a:solidFill>
                            <a:sysClr val="windowText" lastClr="000000"/>
                          </a:solidFill>
                          <a:latin typeface="Network Rail Sans" panose="02000000040000020004" pitchFamily="2" charset="0"/>
                        </a:rPr>
                        <a:t>Where identified as a requirement in the completed electrical risk assessment, the high voltage distribution equipment shall be Isolated and Earthed and a Permit to Work on the high voltage distribution equipment (Form 21067/P) shall first be issued in accordance with the requirements of NR/L3/ELP/21067.</a:t>
                      </a:r>
                    </a:p>
                    <a:p>
                      <a:pPr>
                        <a:spcAft>
                          <a:spcPts val="0"/>
                        </a:spcAft>
                      </a:pPr>
                      <a:r>
                        <a:rPr lang="en-GB" b="0">
                          <a:solidFill>
                            <a:sysClr val="windowText" lastClr="000000"/>
                          </a:solidFill>
                          <a:latin typeface="Network Rail Sans" panose="02000000040000020004" pitchFamily="2" charset="0"/>
                        </a:rPr>
                        <a:t>The electrical risk assessment shall determine the appropriate Electrical Safe System of Work </a:t>
                      </a:r>
                    </a:p>
                    <a:p>
                      <a:pPr>
                        <a:spcAft>
                          <a:spcPts val="0"/>
                        </a:spcAft>
                      </a:pPr>
                      <a:r>
                        <a:rPr lang="en-GB" b="0">
                          <a:solidFill>
                            <a:sysClr val="windowText" lastClr="000000"/>
                          </a:solidFill>
                          <a:latin typeface="Network Rail Sans" panose="02000000040000020004" pitchFamily="2" charset="0"/>
                        </a:rPr>
                        <a:t>ESSOW) along with the relevant electrical risk control measures to be implemented.</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graphicFrame>
        <p:nvGraphicFramePr>
          <p:cNvPr id="11" name="Table 8">
            <a:extLst>
              <a:ext uri="{FF2B5EF4-FFF2-40B4-BE49-F238E27FC236}">
                <a16:creationId xmlns:a16="http://schemas.microsoft.com/office/drawing/2014/main" id="{D7E9C923-04EF-8402-3DC6-C8307C3CFBB4}"/>
              </a:ext>
            </a:extLst>
          </p:cNvPr>
          <p:cNvGraphicFramePr>
            <a:graphicFrameLocks noGrp="1"/>
          </p:cNvGraphicFramePr>
          <p:nvPr>
            <p:extLst>
              <p:ext uri="{D42A27DB-BD31-4B8C-83A1-F6EECF244321}">
                <p14:modId xmlns:p14="http://schemas.microsoft.com/office/powerpoint/2010/main" val="771490806"/>
              </p:ext>
            </p:extLst>
          </p:nvPr>
        </p:nvGraphicFramePr>
        <p:xfrm>
          <a:off x="1257300" y="1765053"/>
          <a:ext cx="10267949" cy="2118360"/>
        </p:xfrm>
        <a:graphic>
          <a:graphicData uri="http://schemas.openxmlformats.org/drawingml/2006/table">
            <a:tbl>
              <a:tblPr firstRow="1" bandRow="1">
                <a:tableStyleId>{5C22544A-7EE6-4342-B048-85BDC9FD1C3A}</a:tableStyleId>
              </a:tblPr>
              <a:tblGrid>
                <a:gridCol w="10267949">
                  <a:extLst>
                    <a:ext uri="{9D8B030D-6E8A-4147-A177-3AD203B41FA5}">
                      <a16:colId xmlns:a16="http://schemas.microsoft.com/office/drawing/2014/main" val="2621731523"/>
                    </a:ext>
                  </a:extLst>
                </a:gridCol>
              </a:tblGrid>
              <a:tr h="736212">
                <a:tc>
                  <a:txBody>
                    <a:bodyPr/>
                    <a:lstStyle/>
                    <a:p>
                      <a:pPr marL="342900" indent="-342900">
                        <a:spcAft>
                          <a:spcPts val="600"/>
                        </a:spcAft>
                        <a:buFont typeface="+mj-lt"/>
                        <a:buAutoNum type="alphaLcParenR"/>
                      </a:pPr>
                      <a:r>
                        <a:rPr lang="en-GB" b="0">
                          <a:solidFill>
                            <a:sysClr val="windowText" lastClr="000000"/>
                          </a:solidFill>
                          <a:latin typeface="Network Rail Sans" panose="02000000040000020004" pitchFamily="2" charset="0"/>
                        </a:rPr>
                        <a:t>risers;</a:t>
                      </a:r>
                    </a:p>
                    <a:p>
                      <a:pPr marL="342900" indent="-342900">
                        <a:spcAft>
                          <a:spcPts val="600"/>
                        </a:spcAft>
                        <a:buFont typeface="+mj-lt"/>
                        <a:buAutoNum type="alphaLcParenR"/>
                      </a:pPr>
                      <a:r>
                        <a:rPr lang="en-GB" b="0">
                          <a:solidFill>
                            <a:sysClr val="windowText" lastClr="000000"/>
                          </a:solidFill>
                          <a:latin typeface="Network Rail Sans" panose="02000000040000020004" pitchFamily="2" charset="0"/>
                        </a:rPr>
                        <a:t>bushings;</a:t>
                      </a:r>
                    </a:p>
                    <a:p>
                      <a:pPr marL="342900" indent="-342900">
                        <a:spcAft>
                          <a:spcPts val="600"/>
                        </a:spcAft>
                        <a:buFont typeface="+mj-lt"/>
                        <a:buAutoNum type="alphaLcParenR"/>
                      </a:pPr>
                      <a:r>
                        <a:rPr lang="en-GB" b="0">
                          <a:solidFill>
                            <a:sysClr val="windowText" lastClr="000000"/>
                          </a:solidFill>
                          <a:latin typeface="Network Rail Sans" panose="02000000040000020004" pitchFamily="2" charset="0"/>
                        </a:rPr>
                        <a:t>cable sealing ends;</a:t>
                      </a:r>
                    </a:p>
                    <a:p>
                      <a:pPr marL="342900" indent="-342900">
                        <a:spcAft>
                          <a:spcPts val="600"/>
                        </a:spcAft>
                        <a:buFont typeface="+mj-lt"/>
                        <a:buAutoNum type="alphaLcParenR"/>
                      </a:pPr>
                      <a:r>
                        <a:rPr lang="en-GB" b="0">
                          <a:solidFill>
                            <a:sysClr val="windowText" lastClr="000000"/>
                          </a:solidFill>
                          <a:latin typeface="Network Rail Sans" panose="02000000040000020004" pitchFamily="2" charset="0"/>
                        </a:rPr>
                        <a:t>bare feeders to bushings;</a:t>
                      </a:r>
                    </a:p>
                    <a:p>
                      <a:pPr marL="342900" indent="-342900">
                        <a:spcAft>
                          <a:spcPts val="600"/>
                        </a:spcAft>
                        <a:buFont typeface="+mj-lt"/>
                        <a:buAutoNum type="alphaLcParenR"/>
                      </a:pPr>
                      <a:r>
                        <a:rPr lang="en-GB" b="0">
                          <a:solidFill>
                            <a:sysClr val="windowText" lastClr="000000"/>
                          </a:solidFill>
                          <a:latin typeface="Network Rail Sans" panose="02000000040000020004" pitchFamily="2" charset="0"/>
                        </a:rPr>
                        <a:t>OLE derived auxiliary supplies, related transformers and voltage regulators;</a:t>
                      </a:r>
                    </a:p>
                    <a:p>
                      <a:pPr marL="342900" indent="-342900">
                        <a:spcAft>
                          <a:spcPts val="600"/>
                        </a:spcAft>
                        <a:buFont typeface="+mj-lt"/>
                        <a:buAutoNum type="alphaLcParenR"/>
                      </a:pPr>
                      <a:r>
                        <a:rPr lang="en-GB" b="0">
                          <a:solidFill>
                            <a:sysClr val="windowText" lastClr="000000"/>
                          </a:solidFill>
                          <a:latin typeface="Network Rail Sans" panose="02000000040000020004" pitchFamily="2" charset="0"/>
                        </a:rPr>
                        <a:t>Structure Mounted Outdoor Switchgear (SMOS)</a:t>
                      </a:r>
                    </a:p>
                  </a:txBody>
                  <a:tcPr>
                    <a:lnL w="76200" cap="flat" cmpd="sng" algn="ctr">
                      <a:solidFill>
                        <a:srgbClr val="518A32"/>
                      </a:solidFill>
                      <a:prstDash val="sysDot"/>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graphicFrame>
        <p:nvGraphicFramePr>
          <p:cNvPr id="12" name="Table 8">
            <a:extLst>
              <a:ext uri="{FF2B5EF4-FFF2-40B4-BE49-F238E27FC236}">
                <a16:creationId xmlns:a16="http://schemas.microsoft.com/office/drawing/2014/main" id="{E281F180-4971-BD88-A19B-8E862FA86B9C}"/>
              </a:ext>
            </a:extLst>
          </p:cNvPr>
          <p:cNvGraphicFramePr>
            <a:graphicFrameLocks noGrp="1"/>
          </p:cNvGraphicFramePr>
          <p:nvPr>
            <p:extLst>
              <p:ext uri="{D42A27DB-BD31-4B8C-83A1-F6EECF244321}">
                <p14:modId xmlns:p14="http://schemas.microsoft.com/office/powerpoint/2010/main" val="2795170126"/>
              </p:ext>
            </p:extLst>
          </p:nvPr>
        </p:nvGraphicFramePr>
        <p:xfrm>
          <a:off x="971480" y="1399293"/>
          <a:ext cx="10553769" cy="365760"/>
        </p:xfrm>
        <a:graphic>
          <a:graphicData uri="http://schemas.openxmlformats.org/drawingml/2006/table">
            <a:tbl>
              <a:tblPr firstRow="1" bandRow="1">
                <a:tableStyleId>{5C22544A-7EE6-4342-B048-85BDC9FD1C3A}</a:tableStyleId>
              </a:tblPr>
              <a:tblGrid>
                <a:gridCol w="10553769">
                  <a:extLst>
                    <a:ext uri="{9D8B030D-6E8A-4147-A177-3AD203B41FA5}">
                      <a16:colId xmlns:a16="http://schemas.microsoft.com/office/drawing/2014/main" val="2621731523"/>
                    </a:ext>
                  </a:extLst>
                </a:gridCol>
              </a:tblGrid>
              <a:tr h="349497">
                <a:tc>
                  <a:txBody>
                    <a:bodyPr/>
                    <a:lstStyle/>
                    <a:p>
                      <a:pPr marL="0" indent="0">
                        <a:spcAft>
                          <a:spcPts val="600"/>
                        </a:spcAft>
                        <a:buFont typeface="+mj-lt"/>
                        <a:buNone/>
                      </a:pPr>
                      <a:r>
                        <a:rPr lang="en-GB" b="0">
                          <a:solidFill>
                            <a:sysClr val="windowText" lastClr="000000"/>
                          </a:solidFill>
                          <a:latin typeface="Network Rail Sans" panose="02000000040000020004" pitchFamily="2" charset="0"/>
                        </a:rPr>
                        <a:t>Distribution equipment that might be in proximity to OLE equipment include:</a:t>
                      </a:r>
                    </a:p>
                  </a:txBody>
                  <a:tcPr>
                    <a:lnL w="76200" cap="flat" cmpd="sng" algn="ctr">
                      <a:solidFill>
                        <a:srgbClr val="518A32"/>
                      </a:solidFill>
                      <a:prstDash val="sysDot"/>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13" name="Text Placeholder 6">
            <a:extLst>
              <a:ext uri="{FF2B5EF4-FFF2-40B4-BE49-F238E27FC236}">
                <a16:creationId xmlns:a16="http://schemas.microsoft.com/office/drawing/2014/main" id="{087A013F-2D50-AA58-61FD-908BFD3A887B}"/>
              </a:ext>
            </a:extLst>
          </p:cNvPr>
          <p:cNvSpPr txBox="1">
            <a:spLocks/>
          </p:cNvSpPr>
          <p:nvPr/>
        </p:nvSpPr>
        <p:spPr>
          <a:xfrm>
            <a:off x="866692" y="5622677"/>
            <a:ext cx="10902835" cy="625723"/>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There are further references within SAI25, particularly within Modules 7 and 11, where the</a:t>
            </a:r>
          </a:p>
          <a:p>
            <a:pPr marL="0" indent="0">
              <a:spcBef>
                <a:spcPts val="0"/>
              </a:spcBef>
              <a:buNone/>
            </a:pPr>
            <a:r>
              <a:rPr lang="en-GB" sz="1800">
                <a:latin typeface="Network Rail Sans" panose="02000000040000020004" pitchFamily="2" charset="0"/>
              </a:rPr>
              <a:t>process requirements regarding issue of Permits to Work to Nominated Persons can be found</a:t>
            </a:r>
          </a:p>
        </p:txBody>
      </p:sp>
      <p:pic>
        <p:nvPicPr>
          <p:cNvPr id="2" name="Video 17_1.mp4">
            <a:hlinkClick r:id="" action="ppaction://media"/>
            <a:extLst>
              <a:ext uri="{FF2B5EF4-FFF2-40B4-BE49-F238E27FC236}">
                <a16:creationId xmlns:a16="http://schemas.microsoft.com/office/drawing/2014/main" id="{D7A05922-DE36-C1CF-9FF1-D753E66A608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77291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23"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animEffect transition="in" filter="fade">
                                      <p:cBhvr>
                                        <p:cTn id="19"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2"/>
                </p:tgtEl>
              </p:cMediaNode>
            </p:video>
            <p:seq concurrent="1" nextAc="seek">
              <p:cTn id="21" restart="whenNotActive" fill="hold" evtFilter="cancelBubble" nodeType="interactiveSeq">
                <p:stCondLst>
                  <p:cond evt="onClick" delay="0">
                    <p:tgtEl>
                      <p:spTgt spid="2"/>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2"/>
                                        </p:tgtEl>
                                      </p:cBhvr>
                                    </p:cmd>
                                  </p:childTnLst>
                                </p:cTn>
                              </p:par>
                            </p:childTnLst>
                          </p:cTn>
                        </p:par>
                      </p:childTnLst>
                    </p:cTn>
                  </p:par>
                </p:childTnLst>
              </p:cTn>
              <p:nextCondLst>
                <p:cond evt="onClick" delay="0">
                  <p:tgtEl>
                    <p:spTgt spid="2"/>
                  </p:tgtEl>
                </p:cond>
              </p:nextCondLst>
            </p:seq>
          </p:childTnLst>
        </p:cTn>
      </p:par>
    </p:tnLst>
    <p:bldLst>
      <p:bldP spid="1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AEB00F7E-F684-7B05-600F-125F01CA8592}"/>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Work on lineside track feeder disconnectors</a:t>
            </a:r>
          </a:p>
        </p:txBody>
      </p:sp>
      <p:graphicFrame>
        <p:nvGraphicFramePr>
          <p:cNvPr id="4" name="Table 8">
            <a:extLst>
              <a:ext uri="{FF2B5EF4-FFF2-40B4-BE49-F238E27FC236}">
                <a16:creationId xmlns:a16="http://schemas.microsoft.com/office/drawing/2014/main" id="{503383E8-36D5-C430-F132-57FCDC306980}"/>
              </a:ext>
            </a:extLst>
          </p:cNvPr>
          <p:cNvGraphicFramePr>
            <a:graphicFrameLocks noGrp="1"/>
          </p:cNvGraphicFramePr>
          <p:nvPr>
            <p:extLst>
              <p:ext uri="{D42A27DB-BD31-4B8C-83A1-F6EECF244321}">
                <p14:modId xmlns:p14="http://schemas.microsoft.com/office/powerpoint/2010/main" val="549576988"/>
              </p:ext>
            </p:extLst>
          </p:nvPr>
        </p:nvGraphicFramePr>
        <p:xfrm>
          <a:off x="970114" y="1397387"/>
          <a:ext cx="10555135" cy="118872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736212">
                <a:tc>
                  <a:txBody>
                    <a:bodyPr/>
                    <a:lstStyle/>
                    <a:p>
                      <a:pPr>
                        <a:spcAft>
                          <a:spcPts val="0"/>
                        </a:spcAft>
                      </a:pPr>
                      <a:r>
                        <a:rPr lang="en-GB" b="0">
                          <a:solidFill>
                            <a:sysClr val="windowText" lastClr="000000"/>
                          </a:solidFill>
                          <a:latin typeface="Network Rail Sans" panose="02000000040000020004" pitchFamily="2" charset="0"/>
                        </a:rPr>
                        <a:t>Where a lineside disconnector is opened as part of maintenance or repair work involving the disconnector, it shall not be used as point of isolation. In this case the associated high voltage distribution equipment circuit breaker or integral disconnector forming part of the distribution equipment shall be used as the point of isolation.</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graphicFrame>
        <p:nvGraphicFramePr>
          <p:cNvPr id="5" name="Table 8">
            <a:extLst>
              <a:ext uri="{FF2B5EF4-FFF2-40B4-BE49-F238E27FC236}">
                <a16:creationId xmlns:a16="http://schemas.microsoft.com/office/drawing/2014/main" id="{84909848-3D8B-1D2D-064F-C19C37C10BDC}"/>
              </a:ext>
            </a:extLst>
          </p:cNvPr>
          <p:cNvGraphicFramePr>
            <a:graphicFrameLocks noGrp="1"/>
          </p:cNvGraphicFramePr>
          <p:nvPr>
            <p:extLst>
              <p:ext uri="{D42A27DB-BD31-4B8C-83A1-F6EECF244321}">
                <p14:modId xmlns:p14="http://schemas.microsoft.com/office/powerpoint/2010/main" val="2335179231"/>
              </p:ext>
            </p:extLst>
          </p:nvPr>
        </p:nvGraphicFramePr>
        <p:xfrm>
          <a:off x="970115" y="2586107"/>
          <a:ext cx="10555134" cy="914400"/>
        </p:xfrm>
        <a:graphic>
          <a:graphicData uri="http://schemas.openxmlformats.org/drawingml/2006/table">
            <a:tbl>
              <a:tblPr firstRow="1" bandRow="1">
                <a:tableStyleId>{5C22544A-7EE6-4342-B048-85BDC9FD1C3A}</a:tableStyleId>
              </a:tblPr>
              <a:tblGrid>
                <a:gridCol w="10555134">
                  <a:extLst>
                    <a:ext uri="{9D8B030D-6E8A-4147-A177-3AD203B41FA5}">
                      <a16:colId xmlns:a16="http://schemas.microsoft.com/office/drawing/2014/main" val="2621731523"/>
                    </a:ext>
                  </a:extLst>
                </a:gridCol>
              </a:tblGrid>
              <a:tr h="736212">
                <a:tc>
                  <a:txBody>
                    <a:bodyPr/>
                    <a:lstStyle/>
                    <a:p>
                      <a:pPr marL="0" indent="0">
                        <a:spcAft>
                          <a:spcPts val="0"/>
                        </a:spcAft>
                        <a:buFont typeface="+mj-lt"/>
                        <a:buNone/>
                      </a:pPr>
                      <a:r>
                        <a:rPr lang="en-GB" b="0">
                          <a:solidFill>
                            <a:sysClr val="windowText" lastClr="000000"/>
                          </a:solidFill>
                          <a:latin typeface="Network Rail Sans" panose="02000000040000020004" pitchFamily="2" charset="0"/>
                        </a:rPr>
                        <a:t>Differing requirements apply to distribution equipment with no integral disconnector available to provide a point of isolation and distribution equipment that does incorporate an integral disconnector that can be used as a point of isolation.</a:t>
                      </a:r>
                    </a:p>
                  </a:txBody>
                  <a:tcPr>
                    <a:lnL w="76200" cap="flat" cmpd="sng" algn="ctr">
                      <a:solidFill>
                        <a:srgbClr val="518A32"/>
                      </a:solidFill>
                      <a:prstDash val="sysDot"/>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6" name="Text Placeholder 6">
            <a:extLst>
              <a:ext uri="{FF2B5EF4-FFF2-40B4-BE49-F238E27FC236}">
                <a16:creationId xmlns:a16="http://schemas.microsoft.com/office/drawing/2014/main" id="{C6A793F3-7EE1-1031-3AE1-1BBCF746FD55}"/>
              </a:ext>
            </a:extLst>
          </p:cNvPr>
          <p:cNvSpPr txBox="1">
            <a:spLocks/>
          </p:cNvSpPr>
          <p:nvPr/>
        </p:nvSpPr>
        <p:spPr>
          <a:xfrm>
            <a:off x="890546" y="3646171"/>
            <a:ext cx="10878979" cy="2845966"/>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Definition clarification:</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The term ‘integral disconnector forming part of the distribution equipment’ refers exclusively to a disconnector, the function of which is central to the operation and purpose of disconnecting a circuit as a whole.</a:t>
            </a:r>
          </a:p>
          <a:p>
            <a:pPr marL="0" indent="0">
              <a:spcBef>
                <a:spcPts val="0"/>
              </a:spcBef>
              <a:buNone/>
            </a:pPr>
            <a:r>
              <a:rPr lang="en-GB" sz="1800">
                <a:latin typeface="Network Rail Sans" panose="02000000040000020004" pitchFamily="2" charset="0"/>
              </a:rPr>
              <a:t>It doesn’t necessarily mean a disconnector which is integral to an individual switch housing,</a:t>
            </a:r>
          </a:p>
          <a:p>
            <a:pPr marL="0" indent="0">
              <a:spcBef>
                <a:spcPts val="0"/>
              </a:spcBef>
              <a:buNone/>
            </a:pPr>
            <a:r>
              <a:rPr lang="en-GB" sz="1800">
                <a:latin typeface="Network Rail Sans" panose="02000000040000020004" pitchFamily="2" charset="0"/>
              </a:rPr>
              <a:t>mechanism or component.</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A detached and mechanically separate disconnector forming part of a distribution SMOS</a:t>
            </a:r>
          </a:p>
          <a:p>
            <a:pPr marL="0" indent="0">
              <a:spcBef>
                <a:spcPts val="0"/>
              </a:spcBef>
              <a:buNone/>
            </a:pPr>
            <a:r>
              <a:rPr lang="en-GB" sz="1800">
                <a:latin typeface="Network Rail Sans" panose="02000000040000020004" pitchFamily="2" charset="0"/>
              </a:rPr>
              <a:t>track feeder circuit assembly, for example, would still be defined as an integral disconnector</a:t>
            </a:r>
          </a:p>
          <a:p>
            <a:pPr marL="0" indent="0">
              <a:spcBef>
                <a:spcPts val="0"/>
              </a:spcBef>
              <a:buNone/>
            </a:pPr>
            <a:r>
              <a:rPr lang="en-GB" sz="1800">
                <a:latin typeface="Network Rail Sans" panose="02000000040000020004" pitchFamily="2" charset="0"/>
              </a:rPr>
              <a:t>forming part of the distribution equipment for the purpose of this standard.</a:t>
            </a:r>
          </a:p>
        </p:txBody>
      </p:sp>
      <p:pic>
        <p:nvPicPr>
          <p:cNvPr id="2" name="Video 17a_1.mp4">
            <a:hlinkClick r:id="" action="ppaction://media"/>
            <a:extLst>
              <a:ext uri="{FF2B5EF4-FFF2-40B4-BE49-F238E27FC236}">
                <a16:creationId xmlns:a16="http://schemas.microsoft.com/office/drawing/2014/main" id="{30B1292B-B9C1-0787-7E90-3E5D952A88F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89620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fade">
                                      <p:cBhvr>
                                        <p:cTn id="18" dur="500"/>
                                        <p:tgtEl>
                                          <p:spTgt spid="6">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500"/>
                                        <p:tgtEl>
                                          <p:spTgt spid="6">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xEl>
                                              <p:pRg st="6" end="6"/>
                                            </p:txEl>
                                          </p:spTgt>
                                        </p:tgtEl>
                                        <p:attrNameLst>
                                          <p:attrName>style.visibility</p:attrName>
                                        </p:attrNameLst>
                                      </p:cBhvr>
                                      <p:to>
                                        <p:strVal val="visible"/>
                                      </p:to>
                                    </p:set>
                                    <p:animEffect transition="in" filter="fade">
                                      <p:cBhvr>
                                        <p:cTn id="26" dur="500"/>
                                        <p:tgtEl>
                                          <p:spTgt spid="6">
                                            <p:txEl>
                                              <p:pRg st="6" end="6"/>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
                                            <p:txEl>
                                              <p:pRg st="7" end="7"/>
                                            </p:txEl>
                                          </p:spTgt>
                                        </p:tgtEl>
                                        <p:attrNameLst>
                                          <p:attrName>style.visibility</p:attrName>
                                        </p:attrNameLst>
                                      </p:cBhvr>
                                      <p:to>
                                        <p:strVal val="visible"/>
                                      </p:to>
                                    </p:set>
                                    <p:animEffect transition="in" filter="fade">
                                      <p:cBhvr>
                                        <p:cTn id="29" dur="500"/>
                                        <p:tgtEl>
                                          <p:spTgt spid="6">
                                            <p:txEl>
                                              <p:pRg st="7" end="7"/>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
                                            <p:txEl>
                                              <p:pRg st="8" end="8"/>
                                            </p:txEl>
                                          </p:spTgt>
                                        </p:tgtEl>
                                        <p:attrNameLst>
                                          <p:attrName>style.visibility</p:attrName>
                                        </p:attrNameLst>
                                      </p:cBhvr>
                                      <p:to>
                                        <p:strVal val="visible"/>
                                      </p:to>
                                    </p:set>
                                    <p:animEffect transition="in" filter="fade">
                                      <p:cBhvr>
                                        <p:cTn id="32" dur="500"/>
                                        <p:tgtEl>
                                          <p:spTgt spid="6">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349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7" fill="hold" display="0">
                  <p:stCondLst>
                    <p:cond delay="indefinite"/>
                  </p:stCondLst>
                </p:cTn>
                <p:tgtEl>
                  <p:spTgt spid="2"/>
                </p:tgtEl>
              </p:cMediaNode>
            </p:video>
            <p:seq concurrent="1" nextAc="seek">
              <p:cTn id="38" restart="whenNotActive" fill="hold" evtFilter="cancelBubble" nodeType="interactiveSeq">
                <p:stCondLst>
                  <p:cond evt="onClick" delay="0">
                    <p:tgtEl>
                      <p:spTgt spid="2"/>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2"/>
                                        </p:tgtEl>
                                      </p:cBhvr>
                                    </p:cmd>
                                  </p:childTnLst>
                                </p:cTn>
                              </p:par>
                            </p:childTnLst>
                          </p:cTn>
                        </p:par>
                      </p:childTnLst>
                    </p:cTn>
                  </p:par>
                </p:childTnLst>
              </p:cTn>
              <p:nextCondLst>
                <p:cond evt="onClick" delay="0">
                  <p:tgtEl>
                    <p:spTgt spid="2"/>
                  </p:tgtEl>
                </p:cond>
              </p:nextCondLst>
            </p:seq>
          </p:childTnLst>
        </p:cTn>
      </p:par>
    </p:tnLst>
    <p:bldLst>
      <p:bldP spid="6"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0332E101-9628-6F70-F8E7-0AE7496A0AD2}"/>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Work on lineside track feeder disconnectors cont.</a:t>
            </a:r>
          </a:p>
        </p:txBody>
      </p:sp>
      <p:sp>
        <p:nvSpPr>
          <p:cNvPr id="4" name="Text Placeholder 6">
            <a:extLst>
              <a:ext uri="{FF2B5EF4-FFF2-40B4-BE49-F238E27FC236}">
                <a16:creationId xmlns:a16="http://schemas.microsoft.com/office/drawing/2014/main" id="{E252BB74-CCDC-0B95-D290-B4241811000E}"/>
              </a:ext>
            </a:extLst>
          </p:cNvPr>
          <p:cNvSpPr txBox="1">
            <a:spLocks/>
          </p:cNvSpPr>
          <p:nvPr/>
        </p:nvSpPr>
        <p:spPr>
          <a:xfrm>
            <a:off x="971481" y="1425929"/>
            <a:ext cx="10799411" cy="664128"/>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Examples of switchgear where the integral disconnector forming part of the distribution equipment is integral to the housing and mechanism of individual outgoing circuits:</a:t>
            </a:r>
          </a:p>
        </p:txBody>
      </p:sp>
      <p:pic>
        <p:nvPicPr>
          <p:cNvPr id="5" name="Picture 4" descr="DSCF0091">
            <a:extLst>
              <a:ext uri="{FF2B5EF4-FFF2-40B4-BE49-F238E27FC236}">
                <a16:creationId xmlns:a16="http://schemas.microsoft.com/office/drawing/2014/main" id="{DE039093-2C27-65D8-0FBE-B96E366B096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19469" y="2441226"/>
            <a:ext cx="3091398" cy="3344047"/>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descr="Northam AC board 2">
            <a:extLst>
              <a:ext uri="{FF2B5EF4-FFF2-40B4-BE49-F238E27FC236}">
                <a16:creationId xmlns:a16="http://schemas.microsoft.com/office/drawing/2014/main" id="{380B670C-E0AE-4131-437D-740BE546790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81134" y="2441226"/>
            <a:ext cx="3704227" cy="3344047"/>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Text Placeholder 6">
            <a:extLst>
              <a:ext uri="{FF2B5EF4-FFF2-40B4-BE49-F238E27FC236}">
                <a16:creationId xmlns:a16="http://schemas.microsoft.com/office/drawing/2014/main" id="{BA6FBEAB-86E2-83B6-D7FC-6DD8BD02A020}"/>
              </a:ext>
            </a:extLst>
          </p:cNvPr>
          <p:cNvSpPr txBox="1">
            <a:spLocks/>
          </p:cNvSpPr>
          <p:nvPr/>
        </p:nvSpPr>
        <p:spPr>
          <a:xfrm>
            <a:off x="2419469" y="5828010"/>
            <a:ext cx="3091399" cy="664128"/>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ts val="0"/>
              </a:spcBef>
            </a:pPr>
            <a:r>
              <a:rPr lang="en-GB" sz="1800"/>
              <a:t>Switchgear &amp; </a:t>
            </a:r>
            <a:r>
              <a:rPr lang="en-GB" sz="1800" err="1"/>
              <a:t>Cowens</a:t>
            </a:r>
            <a:r>
              <a:rPr lang="en-GB" sz="1800"/>
              <a:t> K11</a:t>
            </a:r>
          </a:p>
          <a:p>
            <a:pPr algn="ctr">
              <a:spcBef>
                <a:spcPts val="0"/>
              </a:spcBef>
            </a:pPr>
            <a:r>
              <a:rPr lang="en-GB" sz="1800"/>
              <a:t>25kV oil filled switchgear</a:t>
            </a:r>
          </a:p>
        </p:txBody>
      </p:sp>
      <p:sp>
        <p:nvSpPr>
          <p:cNvPr id="8" name="Text Placeholder 6">
            <a:extLst>
              <a:ext uri="{FF2B5EF4-FFF2-40B4-BE49-F238E27FC236}">
                <a16:creationId xmlns:a16="http://schemas.microsoft.com/office/drawing/2014/main" id="{8521838D-2DDF-D817-D4EA-35EC3EBFF902}"/>
              </a:ext>
            </a:extLst>
          </p:cNvPr>
          <p:cNvSpPr txBox="1">
            <a:spLocks/>
          </p:cNvSpPr>
          <p:nvPr/>
        </p:nvSpPr>
        <p:spPr>
          <a:xfrm>
            <a:off x="6987547" y="5828010"/>
            <a:ext cx="3091399" cy="664128"/>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ts val="0"/>
              </a:spcBef>
            </a:pPr>
            <a:r>
              <a:rPr lang="en-GB" sz="1800"/>
              <a:t>Siemens 8DA11 25kV gas insulated switchgear</a:t>
            </a:r>
          </a:p>
        </p:txBody>
      </p:sp>
      <p:pic>
        <p:nvPicPr>
          <p:cNvPr id="2" name="Video 13b_1.mp4">
            <a:hlinkClick r:id="" action="ppaction://media"/>
            <a:extLst>
              <a:ext uri="{FF2B5EF4-FFF2-40B4-BE49-F238E27FC236}">
                <a16:creationId xmlns:a16="http://schemas.microsoft.com/office/drawing/2014/main" id="{B6817DC5-D9C0-737C-2E67-15384CB5398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21875" r="21875"/>
          <a:stretch/>
        </p:blipFill>
        <p:spPr>
          <a:xfrm>
            <a:off x="10050504" y="4716504"/>
            <a:ext cx="2059200" cy="2059200"/>
          </a:xfrm>
          <a:prstGeom prst="ellipse">
            <a:avLst/>
          </a:prstGeom>
          <a:ln w="76200">
            <a:solidFill>
              <a:schemeClr val="bg1"/>
            </a:solidFill>
          </a:ln>
        </p:spPr>
      </p:pic>
    </p:spTree>
    <p:extLst>
      <p:ext uri="{BB962C8B-B14F-4D97-AF65-F5344CB8AC3E}">
        <p14:creationId xmlns:p14="http://schemas.microsoft.com/office/powerpoint/2010/main" val="2642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C8B4E7DB-4167-595A-D3BE-CFAF5F55B5B7}"/>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Work on lineside track feeder disconnectors cont.</a:t>
            </a:r>
          </a:p>
        </p:txBody>
      </p:sp>
      <p:sp>
        <p:nvSpPr>
          <p:cNvPr id="4" name="Text Placeholder 6">
            <a:extLst>
              <a:ext uri="{FF2B5EF4-FFF2-40B4-BE49-F238E27FC236}">
                <a16:creationId xmlns:a16="http://schemas.microsoft.com/office/drawing/2014/main" id="{CB2A6EF8-3567-E90D-E0EF-EBCFF94AA218}"/>
              </a:ext>
            </a:extLst>
          </p:cNvPr>
          <p:cNvSpPr txBox="1">
            <a:spLocks/>
          </p:cNvSpPr>
          <p:nvPr/>
        </p:nvSpPr>
        <p:spPr>
          <a:xfrm>
            <a:off x="971481" y="1425929"/>
            <a:ext cx="10799411" cy="751214"/>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Examples of switchgear with detached and mechanically separate disconnectors forming part of the track feeder circuit assemblies which would still be defined as integral disconnectors for the purpose of this standard:</a:t>
            </a:r>
          </a:p>
        </p:txBody>
      </p:sp>
      <p:sp>
        <p:nvSpPr>
          <p:cNvPr id="5" name="Text Placeholder 6">
            <a:extLst>
              <a:ext uri="{FF2B5EF4-FFF2-40B4-BE49-F238E27FC236}">
                <a16:creationId xmlns:a16="http://schemas.microsoft.com/office/drawing/2014/main" id="{E60913C2-8B4C-4198-42D4-6188F4C357C1}"/>
              </a:ext>
            </a:extLst>
          </p:cNvPr>
          <p:cNvSpPr txBox="1">
            <a:spLocks/>
          </p:cNvSpPr>
          <p:nvPr/>
        </p:nvSpPr>
        <p:spPr>
          <a:xfrm>
            <a:off x="2288840" y="5828009"/>
            <a:ext cx="3091399" cy="664128"/>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ts val="0"/>
              </a:spcBef>
            </a:pPr>
            <a:r>
              <a:rPr lang="en-GB" sz="1800"/>
              <a:t>ABB 25kV structure mounted switchgear (SMOS)</a:t>
            </a:r>
          </a:p>
        </p:txBody>
      </p:sp>
      <p:sp>
        <p:nvSpPr>
          <p:cNvPr id="6" name="Text Placeholder 6">
            <a:extLst>
              <a:ext uri="{FF2B5EF4-FFF2-40B4-BE49-F238E27FC236}">
                <a16:creationId xmlns:a16="http://schemas.microsoft.com/office/drawing/2014/main" id="{1AA786C3-D38E-9E8D-1FED-8F476413E8D9}"/>
              </a:ext>
            </a:extLst>
          </p:cNvPr>
          <p:cNvSpPr txBox="1">
            <a:spLocks/>
          </p:cNvSpPr>
          <p:nvPr/>
        </p:nvSpPr>
        <p:spPr>
          <a:xfrm>
            <a:off x="6828854" y="5828010"/>
            <a:ext cx="3091399" cy="664128"/>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ts val="0"/>
              </a:spcBef>
            </a:pPr>
            <a:r>
              <a:rPr lang="en-GB" sz="1800"/>
              <a:t>ABB 25kV SMOS Lite switchgear</a:t>
            </a:r>
          </a:p>
        </p:txBody>
      </p:sp>
      <p:pic>
        <p:nvPicPr>
          <p:cNvPr id="7" name="Picture 6" descr="DSCF0026">
            <a:extLst>
              <a:ext uri="{FF2B5EF4-FFF2-40B4-BE49-F238E27FC236}">
                <a16:creationId xmlns:a16="http://schemas.microsoft.com/office/drawing/2014/main" id="{C0D84B40-AC67-B48A-D9C3-E613AF9CEE1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16274" y="2441225"/>
            <a:ext cx="2836529" cy="334404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5E9E2942-57CD-8039-8E65-763AD5AFE5D2}"/>
              </a:ext>
            </a:extLst>
          </p:cNvPr>
          <p:cNvPicPr>
            <a:picLocks noChangeAspect="1"/>
          </p:cNvPicPr>
          <p:nvPr/>
        </p:nvPicPr>
        <p:blipFill rotWithShape="1">
          <a:blip r:embed="rId5"/>
          <a:srcRect l="35038"/>
          <a:stretch/>
        </p:blipFill>
        <p:spPr>
          <a:xfrm>
            <a:off x="6335007" y="2441225"/>
            <a:ext cx="4079091" cy="3344047"/>
          </a:xfrm>
          <a:prstGeom prst="rect">
            <a:avLst/>
          </a:prstGeom>
        </p:spPr>
      </p:pic>
      <p:pic>
        <p:nvPicPr>
          <p:cNvPr id="2" name="Video 17b_1.mp4">
            <a:hlinkClick r:id="" action="ppaction://media"/>
            <a:extLst>
              <a:ext uri="{FF2B5EF4-FFF2-40B4-BE49-F238E27FC236}">
                <a16:creationId xmlns:a16="http://schemas.microsoft.com/office/drawing/2014/main" id="{4438E3BE-F9E1-454A-533B-5C20B2A3561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21875" r="21875"/>
          <a:stretch/>
        </p:blipFill>
        <p:spPr>
          <a:xfrm>
            <a:off x="10050504" y="4716504"/>
            <a:ext cx="2059200" cy="2059200"/>
          </a:xfrm>
          <a:prstGeom prst="ellipse">
            <a:avLst/>
          </a:prstGeom>
          <a:ln w="76200">
            <a:solidFill>
              <a:schemeClr val="bg1"/>
            </a:solidFill>
          </a:ln>
        </p:spPr>
      </p:pic>
    </p:spTree>
    <p:extLst>
      <p:ext uri="{BB962C8B-B14F-4D97-AF65-F5344CB8AC3E}">
        <p14:creationId xmlns:p14="http://schemas.microsoft.com/office/powerpoint/2010/main" val="27467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B3793DA2-8B01-57B2-086B-79D76D3B1CD6}"/>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a:t>
            </a:r>
          </a:p>
        </p:txBody>
      </p:sp>
      <p:sp>
        <p:nvSpPr>
          <p:cNvPr id="4" name="Text Placeholder 6">
            <a:extLst>
              <a:ext uri="{FF2B5EF4-FFF2-40B4-BE49-F238E27FC236}">
                <a16:creationId xmlns:a16="http://schemas.microsoft.com/office/drawing/2014/main" id="{A4E11D84-7969-025A-B683-F7217A1296D1}"/>
              </a:ext>
            </a:extLst>
          </p:cNvPr>
          <p:cNvSpPr txBox="1">
            <a:spLocks/>
          </p:cNvSpPr>
          <p:nvPr/>
        </p:nvSpPr>
        <p:spPr>
          <a:xfrm>
            <a:off x="970114" y="1437444"/>
            <a:ext cx="10799411" cy="2845966"/>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Module D introduces three new formal processes for working on lineside track feeder disconnectors, they are covered in detail in clause 4. These three processes follow two distinct pathways based primarily upon the absence or presence of integral disconnectors forming part of the distribution equipment. There is a potential requirement for collaborative working with Level A persons in order to facilitate an Earthed Isolation within Processes 1 and 3 and a certain requirement within Process 2.</a:t>
            </a:r>
          </a:p>
        </p:txBody>
      </p:sp>
      <p:graphicFrame>
        <p:nvGraphicFramePr>
          <p:cNvPr id="5" name="Diagram 4">
            <a:extLst>
              <a:ext uri="{FF2B5EF4-FFF2-40B4-BE49-F238E27FC236}">
                <a16:creationId xmlns:a16="http://schemas.microsoft.com/office/drawing/2014/main" id="{686F7FC8-84E9-DAB0-64C2-EE2325D7E5CE}"/>
              </a:ext>
            </a:extLst>
          </p:cNvPr>
          <p:cNvGraphicFramePr/>
          <p:nvPr>
            <p:extLst>
              <p:ext uri="{D42A27DB-BD31-4B8C-83A1-F6EECF244321}">
                <p14:modId xmlns:p14="http://schemas.microsoft.com/office/powerpoint/2010/main" val="4068466951"/>
              </p:ext>
            </p:extLst>
          </p:nvPr>
        </p:nvGraphicFramePr>
        <p:xfrm>
          <a:off x="2208573" y="3100250"/>
          <a:ext cx="7625806" cy="32873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Video 5_1.mp4">
            <a:hlinkClick r:id="" action="ppaction://media"/>
            <a:extLst>
              <a:ext uri="{FF2B5EF4-FFF2-40B4-BE49-F238E27FC236}">
                <a16:creationId xmlns:a16="http://schemas.microsoft.com/office/drawing/2014/main" id="{B75F578F-7C38-53B8-8472-CC26F93AD98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87302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83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bldLst>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C5E3C737-A7D5-3627-3C51-59F5859F223B}"/>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 cont.</a:t>
            </a:r>
          </a:p>
        </p:txBody>
      </p:sp>
      <p:graphicFrame>
        <p:nvGraphicFramePr>
          <p:cNvPr id="4" name="Table 8">
            <a:extLst>
              <a:ext uri="{FF2B5EF4-FFF2-40B4-BE49-F238E27FC236}">
                <a16:creationId xmlns:a16="http://schemas.microsoft.com/office/drawing/2014/main" id="{16230258-A32B-30EC-E2A5-0182D687C200}"/>
              </a:ext>
            </a:extLst>
          </p:cNvPr>
          <p:cNvGraphicFramePr>
            <a:graphicFrameLocks noGrp="1"/>
          </p:cNvGraphicFramePr>
          <p:nvPr>
            <p:extLst>
              <p:ext uri="{D42A27DB-BD31-4B8C-83A1-F6EECF244321}">
                <p14:modId xmlns:p14="http://schemas.microsoft.com/office/powerpoint/2010/main" val="400713097"/>
              </p:ext>
            </p:extLst>
          </p:nvPr>
        </p:nvGraphicFramePr>
        <p:xfrm>
          <a:off x="970114" y="1397387"/>
          <a:ext cx="10555135" cy="146304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736212">
                <a:tc>
                  <a:txBody>
                    <a:bodyPr/>
                    <a:lstStyle/>
                    <a:p>
                      <a:pPr>
                        <a:spcAft>
                          <a:spcPts val="0"/>
                        </a:spcAft>
                      </a:pPr>
                      <a:r>
                        <a:rPr lang="en-GB" b="0">
                          <a:solidFill>
                            <a:sysClr val="windowText" lastClr="000000"/>
                          </a:solidFill>
                          <a:latin typeface="Network Rail Sans" panose="02000000040000020004" pitchFamily="2" charset="0"/>
                        </a:rPr>
                        <a:t>The requirements of 4.2 shall apply in the case of electrification systems where the distribution system does not incorporate an integral disconnector and the circuit breaker is used as a point of isolation. In this case the circuit breaker shall be used as the point of isolation and a Circuit Main Earth (CME), in the form of duplicate portable earths, shall be applied between the circuit breaker and the lineside track feeder disconnector to be maintained prior to issuing an Overhead Line Permit (OLP).</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5" name="Text Placeholder 6">
            <a:extLst>
              <a:ext uri="{FF2B5EF4-FFF2-40B4-BE49-F238E27FC236}">
                <a16:creationId xmlns:a16="http://schemas.microsoft.com/office/drawing/2014/main" id="{744FC000-235A-27FB-7080-38E08A2546C0}"/>
              </a:ext>
            </a:extLst>
          </p:cNvPr>
          <p:cNvSpPr txBox="1">
            <a:spLocks/>
          </p:cNvSpPr>
          <p:nvPr/>
        </p:nvSpPr>
        <p:spPr>
          <a:xfrm>
            <a:off x="874644" y="3060451"/>
            <a:ext cx="10894882" cy="1589926"/>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Clause 4.2 covers the first of these three processes. There are still areas in the UK where sections of OLE are fed by traction distribution equipment utilising only circuit breakers with no disconnector. There is also equipment in use on the network which houses non-operable disconnectors.</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Clause 4.2 details the sequence to be used to implement an Earthed Isolation using only circuit breakers as points of isolation. This sequence will not involve Level A persons however there is a caveat:</a:t>
            </a:r>
          </a:p>
        </p:txBody>
      </p:sp>
      <p:graphicFrame>
        <p:nvGraphicFramePr>
          <p:cNvPr id="6" name="Table 8">
            <a:extLst>
              <a:ext uri="{FF2B5EF4-FFF2-40B4-BE49-F238E27FC236}">
                <a16:creationId xmlns:a16="http://schemas.microsoft.com/office/drawing/2014/main" id="{4AD5580B-DD95-F9C2-46B8-63F45163C514}"/>
              </a:ext>
            </a:extLst>
          </p:cNvPr>
          <p:cNvGraphicFramePr>
            <a:graphicFrameLocks noGrp="1"/>
          </p:cNvGraphicFramePr>
          <p:nvPr>
            <p:extLst>
              <p:ext uri="{D42A27DB-BD31-4B8C-83A1-F6EECF244321}">
                <p14:modId xmlns:p14="http://schemas.microsoft.com/office/powerpoint/2010/main" val="3955823993"/>
              </p:ext>
            </p:extLst>
          </p:nvPr>
        </p:nvGraphicFramePr>
        <p:xfrm>
          <a:off x="970114" y="4850401"/>
          <a:ext cx="10555134" cy="1463040"/>
        </p:xfrm>
        <a:graphic>
          <a:graphicData uri="http://schemas.openxmlformats.org/drawingml/2006/table">
            <a:tbl>
              <a:tblPr firstRow="1" bandRow="1">
                <a:tableStyleId>{5C22544A-7EE6-4342-B048-85BDC9FD1C3A}</a:tableStyleId>
              </a:tblPr>
              <a:tblGrid>
                <a:gridCol w="10555134">
                  <a:extLst>
                    <a:ext uri="{9D8B030D-6E8A-4147-A177-3AD203B41FA5}">
                      <a16:colId xmlns:a16="http://schemas.microsoft.com/office/drawing/2014/main" val="2621731523"/>
                    </a:ext>
                  </a:extLst>
                </a:gridCol>
              </a:tblGrid>
              <a:tr h="1184639">
                <a:tc>
                  <a:txBody>
                    <a:bodyPr/>
                    <a:lstStyle/>
                    <a:p>
                      <a:pPr marL="0" indent="0">
                        <a:spcAft>
                          <a:spcPts val="0"/>
                        </a:spcAft>
                        <a:buFont typeface="+mj-lt"/>
                        <a:buNone/>
                      </a:pPr>
                      <a:r>
                        <a:rPr lang="en-GB" b="0">
                          <a:solidFill>
                            <a:sysClr val="windowText" lastClr="000000"/>
                          </a:solidFill>
                          <a:latin typeface="Network Rail Sans" panose="02000000040000020004" pitchFamily="2" charset="0"/>
                        </a:rPr>
                        <a:t>In some cases, it might not be practicable to apply a CME between the circuit breaker and</a:t>
                      </a:r>
                    </a:p>
                    <a:p>
                      <a:pPr marL="0" indent="0">
                        <a:spcAft>
                          <a:spcPts val="0"/>
                        </a:spcAft>
                        <a:buFont typeface="+mj-lt"/>
                        <a:buNone/>
                      </a:pPr>
                      <a:r>
                        <a:rPr lang="en-GB" b="0">
                          <a:solidFill>
                            <a:sysClr val="windowText" lastClr="000000"/>
                          </a:solidFill>
                          <a:latin typeface="Network Rail Sans" panose="02000000040000020004" pitchFamily="2" charset="0"/>
                        </a:rPr>
                        <a:t>lineside disconnector. Where this is the case, a different point(s) of isolation and associated</a:t>
                      </a:r>
                    </a:p>
                    <a:p>
                      <a:pPr marL="0" indent="0">
                        <a:spcAft>
                          <a:spcPts val="0"/>
                        </a:spcAft>
                        <a:buFont typeface="+mj-lt"/>
                        <a:buNone/>
                      </a:pPr>
                      <a:r>
                        <a:rPr lang="en-GB" b="0">
                          <a:solidFill>
                            <a:sysClr val="windowText" lastClr="000000"/>
                          </a:solidFill>
                          <a:latin typeface="Network Rail Sans" panose="02000000040000020004" pitchFamily="2" charset="0"/>
                        </a:rPr>
                        <a:t>earthing location(s) relevant to the distribution equipment might be required necessitating</a:t>
                      </a:r>
                    </a:p>
                    <a:p>
                      <a:pPr marL="0" indent="0">
                        <a:spcAft>
                          <a:spcPts val="0"/>
                        </a:spcAft>
                        <a:buFont typeface="+mj-lt"/>
                        <a:buNone/>
                      </a:pPr>
                      <a:r>
                        <a:rPr lang="en-GB" b="0">
                          <a:solidFill>
                            <a:sysClr val="windowText" lastClr="000000"/>
                          </a:solidFill>
                          <a:latin typeface="Network Rail Sans" panose="02000000040000020004" pitchFamily="2" charset="0"/>
                        </a:rPr>
                        <a:t>a High Voltage Isolation and Earthing Certificate (HVIEC) to be issued in accordance with</a:t>
                      </a:r>
                    </a:p>
                    <a:p>
                      <a:pPr marL="0" indent="0">
                        <a:spcAft>
                          <a:spcPts val="0"/>
                        </a:spcAft>
                        <a:buFont typeface="+mj-lt"/>
                        <a:buNone/>
                      </a:pPr>
                      <a:r>
                        <a:rPr lang="en-GB" b="0">
                          <a:solidFill>
                            <a:sysClr val="windowText" lastClr="000000"/>
                          </a:solidFill>
                          <a:latin typeface="Network Rail Sans" panose="02000000040000020004" pitchFamily="2" charset="0"/>
                        </a:rPr>
                        <a:t>the requirements of 4.3.</a:t>
                      </a:r>
                    </a:p>
                  </a:txBody>
                  <a:tcPr>
                    <a:lnL w="76200" cap="flat" cmpd="sng" algn="ctr">
                      <a:solidFill>
                        <a:srgbClr val="518A32"/>
                      </a:solidFill>
                      <a:prstDash val="sysDot"/>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pic>
        <p:nvPicPr>
          <p:cNvPr id="2" name="Video 12_1.mp4">
            <a:hlinkClick r:id="" action="ppaction://media"/>
            <a:extLst>
              <a:ext uri="{FF2B5EF4-FFF2-40B4-BE49-F238E27FC236}">
                <a16:creationId xmlns:a16="http://schemas.microsoft.com/office/drawing/2014/main" id="{5A572D6C-6F06-1D74-508C-F89CE805767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0509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324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2"/>
                </p:tgtEl>
              </p:cMediaNode>
            </p:video>
            <p:seq concurrent="1" nextAc="seek">
              <p:cTn id="21" restart="whenNotActive" fill="hold" evtFilter="cancelBubble" nodeType="interactiveSeq">
                <p:stCondLst>
                  <p:cond evt="onClick" delay="0">
                    <p:tgtEl>
                      <p:spTgt spid="2"/>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2"/>
                                        </p:tgtEl>
                                      </p:cBhvr>
                                    </p:cmd>
                                  </p:childTnLst>
                                </p:cTn>
                              </p:par>
                            </p:childTnLst>
                          </p:cTn>
                        </p:par>
                      </p:childTnLst>
                    </p:cTn>
                  </p:par>
                </p:childTnLst>
              </p:cTn>
              <p:nextCondLst>
                <p:cond evt="onClick" delay="0">
                  <p:tgtEl>
                    <p:spTgt spid="2"/>
                  </p:tgtEl>
                </p:cond>
              </p:nextCondLst>
            </p:seq>
          </p:childTnLst>
        </p:cTn>
      </p:par>
    </p:tnLst>
    <p:bldLst>
      <p:bldP spid="5"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4">
            <a:extLst>
              <a:ext uri="{FF2B5EF4-FFF2-40B4-BE49-F238E27FC236}">
                <a16:creationId xmlns:a16="http://schemas.microsoft.com/office/drawing/2014/main" id="{2A7733B3-0E10-4F88-C471-0B49C89D5F20}"/>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 cont.</a:t>
            </a:r>
          </a:p>
        </p:txBody>
      </p:sp>
      <p:sp>
        <p:nvSpPr>
          <p:cNvPr id="16" name="Text Placeholder 6">
            <a:extLst>
              <a:ext uri="{FF2B5EF4-FFF2-40B4-BE49-F238E27FC236}">
                <a16:creationId xmlns:a16="http://schemas.microsoft.com/office/drawing/2014/main" id="{637A0245-50F5-1CD1-5BCA-6F15021DAB7D}"/>
              </a:ext>
            </a:extLst>
          </p:cNvPr>
          <p:cNvSpPr txBox="1">
            <a:spLocks/>
          </p:cNvSpPr>
          <p:nvPr/>
        </p:nvSpPr>
        <p:spPr>
          <a:xfrm>
            <a:off x="8539702" y="1428725"/>
            <a:ext cx="2769326" cy="2345564"/>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This is an example of an electrification system where a section of OLE is fed by traction distribution equipment utilising only circuit breakers with no disconnectors and where the requirements set out in Clause 4.2 would apply</a:t>
            </a:r>
          </a:p>
        </p:txBody>
      </p:sp>
      <p:pic>
        <p:nvPicPr>
          <p:cNvPr id="17" name="Picture 16" descr="A picture containing text, diagram, plan, technical drawing&#10;&#10;Description automatically generated">
            <a:extLst>
              <a:ext uri="{FF2B5EF4-FFF2-40B4-BE49-F238E27FC236}">
                <a16:creationId xmlns:a16="http://schemas.microsoft.com/office/drawing/2014/main" id="{34013142-70B3-C826-A628-CDC078F2ED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0116" y="1433956"/>
            <a:ext cx="7427006" cy="5234049"/>
          </a:xfrm>
          <a:prstGeom prst="rect">
            <a:avLst/>
          </a:prstGeom>
        </p:spPr>
      </p:pic>
      <p:sp>
        <p:nvSpPr>
          <p:cNvPr id="18" name="Text Placeholder 6">
            <a:extLst>
              <a:ext uri="{FF2B5EF4-FFF2-40B4-BE49-F238E27FC236}">
                <a16:creationId xmlns:a16="http://schemas.microsoft.com/office/drawing/2014/main" id="{A39DBDE3-FCC8-7299-3406-7BA4C5E9BB80}"/>
              </a:ext>
            </a:extLst>
          </p:cNvPr>
          <p:cNvSpPr txBox="1">
            <a:spLocks/>
          </p:cNvSpPr>
          <p:nvPr/>
        </p:nvSpPr>
        <p:spPr>
          <a:xfrm>
            <a:off x="8651019" y="3847088"/>
            <a:ext cx="2790670" cy="2345564"/>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Note that while disconnectors exist between bus sections and on the interconnecting</a:t>
            </a:r>
          </a:p>
          <a:p>
            <a:pPr>
              <a:spcBef>
                <a:spcPts val="0"/>
              </a:spcBef>
            </a:pPr>
            <a:r>
              <a:rPr lang="en-GB" sz="1800"/>
              <a:t>feed, there are</a:t>
            </a:r>
          </a:p>
          <a:p>
            <a:pPr>
              <a:spcBef>
                <a:spcPts val="0"/>
              </a:spcBef>
            </a:pPr>
            <a:r>
              <a:rPr lang="en-GB" sz="1800"/>
              <a:t>none on the</a:t>
            </a:r>
          </a:p>
          <a:p>
            <a:pPr>
              <a:spcBef>
                <a:spcPts val="0"/>
              </a:spcBef>
            </a:pPr>
            <a:r>
              <a:rPr lang="en-GB" sz="1800"/>
              <a:t>outgoing</a:t>
            </a:r>
          </a:p>
          <a:p>
            <a:pPr>
              <a:spcBef>
                <a:spcPts val="0"/>
              </a:spcBef>
            </a:pPr>
            <a:r>
              <a:rPr lang="en-GB" sz="1800"/>
              <a:t>circuits</a:t>
            </a:r>
          </a:p>
        </p:txBody>
      </p:sp>
      <p:sp>
        <p:nvSpPr>
          <p:cNvPr id="19" name="Oval 18">
            <a:extLst>
              <a:ext uri="{FF2B5EF4-FFF2-40B4-BE49-F238E27FC236}">
                <a16:creationId xmlns:a16="http://schemas.microsoft.com/office/drawing/2014/main" id="{B4765564-90ED-CD37-5E6C-6EE6FC7F8761}"/>
              </a:ext>
            </a:extLst>
          </p:cNvPr>
          <p:cNvSpPr/>
          <p:nvPr/>
        </p:nvSpPr>
        <p:spPr>
          <a:xfrm>
            <a:off x="1216432" y="3824359"/>
            <a:ext cx="388633" cy="383508"/>
          </a:xfrm>
          <a:prstGeom prst="ellipse">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20" name="Oval 19">
            <a:extLst>
              <a:ext uri="{FF2B5EF4-FFF2-40B4-BE49-F238E27FC236}">
                <a16:creationId xmlns:a16="http://schemas.microsoft.com/office/drawing/2014/main" id="{363CC162-726C-5984-1738-78B39271CB44}"/>
              </a:ext>
            </a:extLst>
          </p:cNvPr>
          <p:cNvSpPr/>
          <p:nvPr/>
        </p:nvSpPr>
        <p:spPr>
          <a:xfrm>
            <a:off x="1744939" y="3824359"/>
            <a:ext cx="388633" cy="383508"/>
          </a:xfrm>
          <a:prstGeom prst="ellipse">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21" name="Oval 20">
            <a:extLst>
              <a:ext uri="{FF2B5EF4-FFF2-40B4-BE49-F238E27FC236}">
                <a16:creationId xmlns:a16="http://schemas.microsoft.com/office/drawing/2014/main" id="{2F821568-3F9F-9667-F28F-19138FE5DE11}"/>
              </a:ext>
            </a:extLst>
          </p:cNvPr>
          <p:cNvSpPr/>
          <p:nvPr/>
        </p:nvSpPr>
        <p:spPr>
          <a:xfrm>
            <a:off x="2487809" y="3824359"/>
            <a:ext cx="388633" cy="383508"/>
          </a:xfrm>
          <a:prstGeom prst="ellipse">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22" name="Oval 21">
            <a:extLst>
              <a:ext uri="{FF2B5EF4-FFF2-40B4-BE49-F238E27FC236}">
                <a16:creationId xmlns:a16="http://schemas.microsoft.com/office/drawing/2014/main" id="{6C310F43-5EE9-16AB-3F29-92E45481C2AE}"/>
              </a:ext>
            </a:extLst>
          </p:cNvPr>
          <p:cNvSpPr/>
          <p:nvPr/>
        </p:nvSpPr>
        <p:spPr>
          <a:xfrm>
            <a:off x="3016907" y="3824359"/>
            <a:ext cx="388634" cy="383508"/>
          </a:xfrm>
          <a:prstGeom prst="ellipse">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23" name="Oval 22">
            <a:extLst>
              <a:ext uri="{FF2B5EF4-FFF2-40B4-BE49-F238E27FC236}">
                <a16:creationId xmlns:a16="http://schemas.microsoft.com/office/drawing/2014/main" id="{CF963438-4C12-ED73-6C10-19724F620C4C}"/>
              </a:ext>
            </a:extLst>
          </p:cNvPr>
          <p:cNvSpPr/>
          <p:nvPr/>
        </p:nvSpPr>
        <p:spPr>
          <a:xfrm>
            <a:off x="4392707" y="3824359"/>
            <a:ext cx="388633" cy="383508"/>
          </a:xfrm>
          <a:prstGeom prst="ellipse">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24" name="Oval 23">
            <a:extLst>
              <a:ext uri="{FF2B5EF4-FFF2-40B4-BE49-F238E27FC236}">
                <a16:creationId xmlns:a16="http://schemas.microsoft.com/office/drawing/2014/main" id="{59B625DF-B5A4-97B0-467F-ADEC9DB0E128}"/>
              </a:ext>
            </a:extLst>
          </p:cNvPr>
          <p:cNvSpPr/>
          <p:nvPr/>
        </p:nvSpPr>
        <p:spPr>
          <a:xfrm>
            <a:off x="5053831" y="3824359"/>
            <a:ext cx="388634" cy="383508"/>
          </a:xfrm>
          <a:prstGeom prst="ellipse">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25" name="Rectangle 24">
            <a:extLst>
              <a:ext uri="{FF2B5EF4-FFF2-40B4-BE49-F238E27FC236}">
                <a16:creationId xmlns:a16="http://schemas.microsoft.com/office/drawing/2014/main" id="{CEE72FDA-CC44-1A23-F36A-7D19EB50C349}"/>
              </a:ext>
            </a:extLst>
          </p:cNvPr>
          <p:cNvSpPr/>
          <p:nvPr/>
        </p:nvSpPr>
        <p:spPr>
          <a:xfrm>
            <a:off x="8501200" y="1383886"/>
            <a:ext cx="2846329" cy="2390403"/>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pic>
        <p:nvPicPr>
          <p:cNvPr id="2" name="Video 7_1.mp4">
            <a:hlinkClick r:id="" action="ppaction://media"/>
            <a:extLst>
              <a:ext uri="{FF2B5EF4-FFF2-40B4-BE49-F238E27FC236}">
                <a16:creationId xmlns:a16="http://schemas.microsoft.com/office/drawing/2014/main" id="{CB565718-D7FB-C056-5ED6-DA84185A807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964705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76"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500"/>
                                        <p:tgtEl>
                                          <p:spTgt spid="25"/>
                                        </p:tgtEl>
                                      </p:cBhvr>
                                    </p:animEffect>
                                  </p:childTnLst>
                                </p:cTn>
                              </p:par>
                              <p:par>
                                <p:cTn id="12" presetID="10" presetClass="entr" presetSubtype="0" fill="hold" grpId="0" nodeType="withEffect">
                                  <p:stCondLst>
                                    <p:cond delay="50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500"/>
                                        <p:tgtEl>
                                          <p:spTgt spid="18"/>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4"/>
                                        </p:tgtEl>
                                        <p:attrNameLst>
                                          <p:attrName>style.visibility</p:attrName>
                                        </p:attrNameLst>
                                      </p:cBhvr>
                                      <p:to>
                                        <p:strVal val="visible"/>
                                      </p:to>
                                    </p:set>
                                    <p:animEffect transition="in" filter="fade">
                                      <p:cBhvr>
                                        <p:cTn id="20" dur="500"/>
                                        <p:tgtEl>
                                          <p:spTgt spid="24"/>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500"/>
                                        <p:tgtEl>
                                          <p:spTgt spid="22"/>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3" fill="hold" display="0">
                  <p:stCondLst>
                    <p:cond delay="indefinite"/>
                  </p:stCondLst>
                </p:cTn>
                <p:tgtEl>
                  <p:spTgt spid="2"/>
                </p:tgtEl>
              </p:cMediaNode>
            </p:video>
            <p:seq concurrent="1" nextAc="seek">
              <p:cTn id="34" restart="whenNotActive" fill="hold" evtFilter="cancelBubble" nodeType="interactiveSeq">
                <p:stCondLst>
                  <p:cond evt="onClick" delay="0">
                    <p:tgtEl>
                      <p:spTgt spid="2"/>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2"/>
                                        </p:tgtEl>
                                      </p:cBhvr>
                                    </p:cmd>
                                  </p:childTnLst>
                                </p:cTn>
                              </p:par>
                            </p:childTnLst>
                          </p:cTn>
                        </p:par>
                      </p:childTnLst>
                    </p:cTn>
                  </p:par>
                </p:childTnLst>
              </p:cTn>
              <p:nextCondLst>
                <p:cond evt="onClick" delay="0">
                  <p:tgtEl>
                    <p:spTgt spid="2"/>
                  </p:tgtEl>
                </p:cond>
              </p:nextCondLst>
            </p:seq>
          </p:childTnLst>
        </p:cTn>
      </p:par>
    </p:tnLst>
    <p:bldLst>
      <p:bldP spid="18" grpId="0" animBg="1"/>
      <p:bldP spid="19" grpId="0" animBg="1"/>
      <p:bldP spid="20" grpId="0" animBg="1"/>
      <p:bldP spid="21" grpId="0" animBg="1"/>
      <p:bldP spid="22" grpId="0" animBg="1"/>
      <p:bldP spid="23" grpId="0" animBg="1"/>
      <p:bldP spid="24" grpId="0" animBg="1"/>
      <p:bldP spid="2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9FAA300E-1B8E-6CCD-2FAA-8150E97FF042}"/>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 cont.</a:t>
            </a:r>
          </a:p>
        </p:txBody>
      </p:sp>
      <p:graphicFrame>
        <p:nvGraphicFramePr>
          <p:cNvPr id="4" name="Table 8">
            <a:extLst>
              <a:ext uri="{FF2B5EF4-FFF2-40B4-BE49-F238E27FC236}">
                <a16:creationId xmlns:a16="http://schemas.microsoft.com/office/drawing/2014/main" id="{F873DDDB-1CF4-4E96-A219-2B47FE8A173C}"/>
              </a:ext>
            </a:extLst>
          </p:cNvPr>
          <p:cNvGraphicFramePr>
            <a:graphicFrameLocks noGrp="1"/>
          </p:cNvGraphicFramePr>
          <p:nvPr>
            <p:extLst>
              <p:ext uri="{D42A27DB-BD31-4B8C-83A1-F6EECF244321}">
                <p14:modId xmlns:p14="http://schemas.microsoft.com/office/powerpoint/2010/main" val="3694244453"/>
              </p:ext>
            </p:extLst>
          </p:nvPr>
        </p:nvGraphicFramePr>
        <p:xfrm>
          <a:off x="970114" y="1397387"/>
          <a:ext cx="10555135" cy="91440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736212">
                <a:tc>
                  <a:txBody>
                    <a:bodyPr/>
                    <a:lstStyle/>
                    <a:p>
                      <a:pPr>
                        <a:spcAft>
                          <a:spcPts val="0"/>
                        </a:spcAft>
                      </a:pPr>
                      <a:r>
                        <a:rPr lang="en-GB" b="0">
                          <a:solidFill>
                            <a:sysClr val="windowText" lastClr="000000"/>
                          </a:solidFill>
                          <a:latin typeface="Network Rail Sans" panose="02000000040000020004" pitchFamily="2" charset="0"/>
                        </a:rPr>
                        <a:t>The requirements of 4.4 shall apply in the case of electrification systems where an integral disconnector is available as part of distribution equipment to be used as a point of isolation and the integral disconnector is identified on the isolation diagrams and instructions.</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5" name="Text Placeholder 6">
            <a:extLst>
              <a:ext uri="{FF2B5EF4-FFF2-40B4-BE49-F238E27FC236}">
                <a16:creationId xmlns:a16="http://schemas.microsoft.com/office/drawing/2014/main" id="{17449A76-535D-369B-DFF8-05DAFA609608}"/>
              </a:ext>
            </a:extLst>
          </p:cNvPr>
          <p:cNvSpPr txBox="1">
            <a:spLocks/>
          </p:cNvSpPr>
          <p:nvPr/>
        </p:nvSpPr>
        <p:spPr>
          <a:xfrm>
            <a:off x="914401" y="2511810"/>
            <a:ext cx="10856492" cy="2573995"/>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Clause 4.4 is the third of these three processes which details the sequence for implementing an Earthed Isolation where there is an integral disconnector forming part of the distribution system </a:t>
            </a:r>
            <a:r>
              <a:rPr lang="en-GB" sz="1800" b="1">
                <a:latin typeface="Network Rail Sans" panose="02000000040000020004" pitchFamily="2" charset="0"/>
              </a:rPr>
              <a:t>and</a:t>
            </a:r>
            <a:r>
              <a:rPr lang="en-GB" sz="1800">
                <a:latin typeface="Network Rail Sans" panose="02000000040000020004" pitchFamily="2" charset="0"/>
              </a:rPr>
              <a:t> it is identified </a:t>
            </a:r>
            <a:r>
              <a:rPr lang="en-GB" sz="1800" b="1">
                <a:latin typeface="Network Rail Sans" panose="02000000040000020004" pitchFamily="2" charset="0"/>
              </a:rPr>
              <a:t>and</a:t>
            </a:r>
            <a:r>
              <a:rPr lang="en-GB" sz="1800">
                <a:latin typeface="Network Rail Sans" panose="02000000040000020004" pitchFamily="2" charset="0"/>
              </a:rPr>
              <a:t> available as a remotely operable point of isolation. Where this is the case the sequence as described in 4.2 will be followed but with the disconnector used as the point of isolation and not the circuit breaker.</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This sequence will not normally involve Level A persons however given the requirement to follow the sequence described in 4.2, naturally the same caveat as the one detailed in 4.2 exists in regard to the location of the application of CMEs.</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There is one clear exception within clause 4.4 which states as follows:</a:t>
            </a:r>
          </a:p>
        </p:txBody>
      </p:sp>
      <p:graphicFrame>
        <p:nvGraphicFramePr>
          <p:cNvPr id="6" name="Table 8">
            <a:extLst>
              <a:ext uri="{FF2B5EF4-FFF2-40B4-BE49-F238E27FC236}">
                <a16:creationId xmlns:a16="http://schemas.microsoft.com/office/drawing/2014/main" id="{A9763621-F931-75ED-4447-A8ACC62B56CC}"/>
              </a:ext>
            </a:extLst>
          </p:cNvPr>
          <p:cNvGraphicFramePr>
            <a:graphicFrameLocks noGrp="1"/>
          </p:cNvGraphicFramePr>
          <p:nvPr>
            <p:extLst>
              <p:ext uri="{D42A27DB-BD31-4B8C-83A1-F6EECF244321}">
                <p14:modId xmlns:p14="http://schemas.microsoft.com/office/powerpoint/2010/main" val="2072728225"/>
              </p:ext>
            </p:extLst>
          </p:nvPr>
        </p:nvGraphicFramePr>
        <p:xfrm>
          <a:off x="970114" y="5285828"/>
          <a:ext cx="10555135" cy="64008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383450">
                <a:tc>
                  <a:txBody>
                    <a:bodyPr/>
                    <a:lstStyle/>
                    <a:p>
                      <a:pPr>
                        <a:spcAft>
                          <a:spcPts val="0"/>
                        </a:spcAft>
                      </a:pPr>
                      <a:r>
                        <a:rPr lang="en-GB" b="0">
                          <a:solidFill>
                            <a:sysClr val="windowText" lastClr="000000"/>
                          </a:solidFill>
                          <a:latin typeface="Network Rail Sans" panose="02000000040000020004" pitchFamily="2" charset="0"/>
                        </a:rPr>
                        <a:t>If a Supplementary Isolation Processes (SIP) is in place the requirements of section 4.3</a:t>
                      </a:r>
                    </a:p>
                    <a:p>
                      <a:pPr>
                        <a:spcAft>
                          <a:spcPts val="0"/>
                        </a:spcAft>
                      </a:pPr>
                      <a:r>
                        <a:rPr lang="en-GB" b="0">
                          <a:solidFill>
                            <a:sysClr val="windowText" lastClr="000000"/>
                          </a:solidFill>
                          <a:latin typeface="Network Rail Sans" panose="02000000040000020004" pitchFamily="2" charset="0"/>
                        </a:rPr>
                        <a:t>shall apply.</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pic>
        <p:nvPicPr>
          <p:cNvPr id="2" name="Video 35_1.mp4">
            <a:hlinkClick r:id="" action="ppaction://media"/>
            <a:extLst>
              <a:ext uri="{FF2B5EF4-FFF2-40B4-BE49-F238E27FC236}">
                <a16:creationId xmlns:a16="http://schemas.microsoft.com/office/drawing/2014/main" id="{1D6B0E95-F168-A362-1422-180075180F6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72087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513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2"/>
                </p:tgtEl>
              </p:cMediaNode>
            </p:video>
            <p:seq concurrent="1" nextAc="seek">
              <p:cTn id="26" restart="whenNotActive" fill="hold" evtFilter="cancelBubble" nodeType="interactiveSeq">
                <p:stCondLst>
                  <p:cond evt="onClick" delay="0">
                    <p:tgtEl>
                      <p:spTgt spid="2"/>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2"/>
                                        </p:tgtEl>
                                      </p:cBhvr>
                                    </p:cmd>
                                  </p:childTnLst>
                                </p:cTn>
                              </p:par>
                            </p:childTnLst>
                          </p:cTn>
                        </p:par>
                      </p:childTnLst>
                    </p:cTn>
                  </p:par>
                </p:childTnLst>
              </p:cTn>
              <p:nextCondLst>
                <p:cond evt="onClick" delay="0">
                  <p:tgtEl>
                    <p:spTgt spid="2"/>
                  </p:tgtEl>
                </p:cond>
              </p:nextCondLst>
            </p:seq>
          </p:childTnLst>
        </p:cTn>
      </p:par>
    </p:tnLst>
    <p:bldLst>
      <p:bldP spid="5"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machine&#10;&#10;Description automatically generated">
            <a:extLst>
              <a:ext uri="{FF2B5EF4-FFF2-40B4-BE49-F238E27FC236}">
                <a16:creationId xmlns:a16="http://schemas.microsoft.com/office/drawing/2014/main" id="{3A02546C-C89D-A592-BBE8-2BDC832091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0116" y="1433956"/>
            <a:ext cx="7461594" cy="5234049"/>
          </a:xfrm>
          <a:prstGeom prst="rect">
            <a:avLst/>
          </a:prstGeom>
        </p:spPr>
      </p:pic>
      <p:sp>
        <p:nvSpPr>
          <p:cNvPr id="4" name="Title 4">
            <a:extLst>
              <a:ext uri="{FF2B5EF4-FFF2-40B4-BE49-F238E27FC236}">
                <a16:creationId xmlns:a16="http://schemas.microsoft.com/office/drawing/2014/main" id="{AEFE15C4-1BA9-3496-AA43-6779498AACE0}"/>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 cont.</a:t>
            </a:r>
          </a:p>
        </p:txBody>
      </p:sp>
      <p:sp>
        <p:nvSpPr>
          <p:cNvPr id="5" name="Text Placeholder 6">
            <a:extLst>
              <a:ext uri="{FF2B5EF4-FFF2-40B4-BE49-F238E27FC236}">
                <a16:creationId xmlns:a16="http://schemas.microsoft.com/office/drawing/2014/main" id="{911E773F-68C5-679F-1ABD-50B8CFED2510}"/>
              </a:ext>
            </a:extLst>
          </p:cNvPr>
          <p:cNvSpPr txBox="1">
            <a:spLocks/>
          </p:cNvSpPr>
          <p:nvPr/>
        </p:nvSpPr>
        <p:spPr>
          <a:xfrm>
            <a:off x="8595361" y="1433956"/>
            <a:ext cx="2769326" cy="2091670"/>
          </a:xfrm>
          <a:prstGeom prst="rect">
            <a:avLst/>
          </a:prstGeom>
          <a:ln>
            <a:solidFill>
              <a:schemeClr val="bg1"/>
            </a:solidFill>
          </a:ln>
        </p:spPr>
        <p:txBody>
          <a:bodyPr wrap="square">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This is an example of an electrification system where the OLE is fed by traction distribution equipment where integral disconnectors are available and identified and where the requirements set out in 4.4 would apply</a:t>
            </a:r>
          </a:p>
        </p:txBody>
      </p:sp>
      <p:sp>
        <p:nvSpPr>
          <p:cNvPr id="6" name="Text Placeholder 6">
            <a:extLst>
              <a:ext uri="{FF2B5EF4-FFF2-40B4-BE49-F238E27FC236}">
                <a16:creationId xmlns:a16="http://schemas.microsoft.com/office/drawing/2014/main" id="{033AB06B-4253-A9C5-8544-6FED27393FF0}"/>
              </a:ext>
            </a:extLst>
          </p:cNvPr>
          <p:cNvSpPr txBox="1">
            <a:spLocks/>
          </p:cNvSpPr>
          <p:nvPr/>
        </p:nvSpPr>
        <p:spPr>
          <a:xfrm>
            <a:off x="8691013" y="3727761"/>
            <a:ext cx="2846329" cy="1074361"/>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The disconnectors are displayed on the route isolation diagram as shown</a:t>
            </a:r>
          </a:p>
        </p:txBody>
      </p:sp>
      <p:sp>
        <p:nvSpPr>
          <p:cNvPr id="7" name="Oval 6">
            <a:extLst>
              <a:ext uri="{FF2B5EF4-FFF2-40B4-BE49-F238E27FC236}">
                <a16:creationId xmlns:a16="http://schemas.microsoft.com/office/drawing/2014/main" id="{6F569A62-342D-3388-ECCF-08555A5BFD01}"/>
              </a:ext>
            </a:extLst>
          </p:cNvPr>
          <p:cNvSpPr/>
          <p:nvPr/>
        </p:nvSpPr>
        <p:spPr>
          <a:xfrm>
            <a:off x="4364611" y="1921572"/>
            <a:ext cx="464421" cy="444556"/>
          </a:xfrm>
          <a:prstGeom prst="ellipse">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8" name="Rectangle: Rounded Corners 7">
            <a:extLst>
              <a:ext uri="{FF2B5EF4-FFF2-40B4-BE49-F238E27FC236}">
                <a16:creationId xmlns:a16="http://schemas.microsoft.com/office/drawing/2014/main" id="{536725D4-0261-4840-85D1-6CC074BF2D05}"/>
              </a:ext>
            </a:extLst>
          </p:cNvPr>
          <p:cNvSpPr/>
          <p:nvPr/>
        </p:nvSpPr>
        <p:spPr>
          <a:xfrm>
            <a:off x="5682219" y="1921572"/>
            <a:ext cx="948151" cy="444556"/>
          </a:xfrm>
          <a:prstGeom prst="roundRect">
            <a:avLst>
              <a:gd name="adj" fmla="val 50000"/>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9" name="Rectangle 8">
            <a:extLst>
              <a:ext uri="{FF2B5EF4-FFF2-40B4-BE49-F238E27FC236}">
                <a16:creationId xmlns:a16="http://schemas.microsoft.com/office/drawing/2014/main" id="{556A0B3E-AB0F-4DAE-DFC2-96F710696B0E}"/>
              </a:ext>
            </a:extLst>
          </p:cNvPr>
          <p:cNvSpPr/>
          <p:nvPr/>
        </p:nvSpPr>
        <p:spPr>
          <a:xfrm>
            <a:off x="8518357" y="1399498"/>
            <a:ext cx="2846329" cy="212612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pic>
        <p:nvPicPr>
          <p:cNvPr id="2" name="Video 6_1.mp4">
            <a:hlinkClick r:id="" action="ppaction://media"/>
            <a:extLst>
              <a:ext uri="{FF2B5EF4-FFF2-40B4-BE49-F238E27FC236}">
                <a16:creationId xmlns:a16="http://schemas.microsoft.com/office/drawing/2014/main" id="{F1905699-E08A-3E81-632D-5F7D5B3749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4094582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76"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10" presetClass="entr" presetSubtype="0" fill="hold" grpId="0" nodeType="withEffect">
                                  <p:stCondLst>
                                    <p:cond delay="50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2"/>
                </p:tgtEl>
              </p:cMediaNode>
            </p:video>
            <p:seq concurrent="1" nextAc="seek">
              <p:cTn id="22" restart="whenNotActive" fill="hold" evtFilter="cancelBubble" nodeType="interactiveSeq">
                <p:stCondLst>
                  <p:cond evt="onClick" delay="0">
                    <p:tgtEl>
                      <p:spTgt spid="2"/>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2"/>
                                        </p:tgtEl>
                                      </p:cBhvr>
                                    </p:cmd>
                                  </p:childTnLst>
                                </p:cTn>
                              </p:par>
                            </p:childTnLst>
                          </p:cTn>
                        </p:par>
                      </p:childTnLst>
                    </p:cTn>
                  </p:par>
                </p:childTnLst>
              </p:cTn>
              <p:nextCondLst>
                <p:cond evt="onClick" delay="0">
                  <p:tgtEl>
                    <p:spTgt spid="2"/>
                  </p:tgtEl>
                </p:cond>
              </p:nextCondLst>
            </p:seq>
          </p:childTnLst>
        </p:cTn>
      </p:par>
    </p:tnLst>
    <p:bldLst>
      <p:bldP spid="6" grpId="0" animBg="1"/>
      <p:bldP spid="7" grpId="0" animBg="1"/>
      <p:bldP spid="8" grpId="0" animBg="1"/>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B674135F-A3B6-FB1C-558C-3F13DBDD2004}"/>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 cont.</a:t>
            </a:r>
          </a:p>
        </p:txBody>
      </p:sp>
      <p:graphicFrame>
        <p:nvGraphicFramePr>
          <p:cNvPr id="4" name="Table 8">
            <a:extLst>
              <a:ext uri="{FF2B5EF4-FFF2-40B4-BE49-F238E27FC236}">
                <a16:creationId xmlns:a16="http://schemas.microsoft.com/office/drawing/2014/main" id="{E746CFC6-4EE1-8EAB-F04B-19013880F8F1}"/>
              </a:ext>
            </a:extLst>
          </p:cNvPr>
          <p:cNvGraphicFramePr>
            <a:graphicFrameLocks noGrp="1"/>
          </p:cNvGraphicFramePr>
          <p:nvPr>
            <p:extLst>
              <p:ext uri="{D42A27DB-BD31-4B8C-83A1-F6EECF244321}">
                <p14:modId xmlns:p14="http://schemas.microsoft.com/office/powerpoint/2010/main" val="1135768452"/>
              </p:ext>
            </p:extLst>
          </p:nvPr>
        </p:nvGraphicFramePr>
        <p:xfrm>
          <a:off x="970114" y="1397387"/>
          <a:ext cx="10555135" cy="146304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736212">
                <a:tc>
                  <a:txBody>
                    <a:bodyPr/>
                    <a:lstStyle/>
                    <a:p>
                      <a:pPr>
                        <a:spcAft>
                          <a:spcPts val="0"/>
                        </a:spcAft>
                      </a:pPr>
                      <a:r>
                        <a:rPr lang="en-GB" b="0">
                          <a:solidFill>
                            <a:sysClr val="windowText" lastClr="000000"/>
                          </a:solidFill>
                          <a:latin typeface="Network Rail Sans" panose="02000000040000020004" pitchFamily="2" charset="0"/>
                        </a:rPr>
                        <a:t>The requirements of 4.3 shall apply in the case of electrification systems where an integral disconnector is available as part of distribution equipment to be used as a point of isolation and the integral disconnector is not identified on the isolation diagrams and instructions. In this case the integral disconnector shall be used as the point of isolation with a High Voltage Isolation and Earthing Certificate issued by the Distribution Level A to enable a Form B to be issued and an OLP to be implemented.</a:t>
                      </a:r>
                    </a:p>
                  </a:txBody>
                  <a:tcPr>
                    <a:lnL w="76200" cap="flat" cmpd="sng" algn="ctr">
                      <a:solidFill>
                        <a:srgbClr val="ED8B31"/>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5" name="Text Placeholder 6">
            <a:extLst>
              <a:ext uri="{FF2B5EF4-FFF2-40B4-BE49-F238E27FC236}">
                <a16:creationId xmlns:a16="http://schemas.microsoft.com/office/drawing/2014/main" id="{FC71B03E-48E9-0D11-AF8E-A96B22A0D4AD}"/>
              </a:ext>
            </a:extLst>
          </p:cNvPr>
          <p:cNvSpPr txBox="1">
            <a:spLocks/>
          </p:cNvSpPr>
          <p:nvPr/>
        </p:nvSpPr>
        <p:spPr>
          <a:xfrm>
            <a:off x="890546" y="3060451"/>
            <a:ext cx="10878979" cy="3620904"/>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Clause 4.3 is the second of these three processes but the final of the three to be covered in this brief. It details the sequence for implementing an Earthed Isolation where there is an integral disconnector forming part of the distribution system but it is </a:t>
            </a:r>
            <a:r>
              <a:rPr lang="en-GB" sz="1800" b="1">
                <a:latin typeface="Network Rail Sans" panose="02000000040000020004" pitchFamily="2" charset="0"/>
              </a:rPr>
              <a:t>not</a:t>
            </a:r>
            <a:r>
              <a:rPr lang="en-GB" sz="1800">
                <a:latin typeface="Network Rail Sans" panose="02000000040000020004" pitchFamily="2" charset="0"/>
              </a:rPr>
              <a:t> identified as a point of isolation within the route isolation diagrams </a:t>
            </a:r>
            <a:r>
              <a:rPr lang="en-GB" sz="1800" b="1">
                <a:latin typeface="Network Rail Sans" panose="02000000040000020004" pitchFamily="2" charset="0"/>
              </a:rPr>
              <a:t>or</a:t>
            </a:r>
            <a:r>
              <a:rPr lang="en-GB" sz="1800">
                <a:latin typeface="Network Rail Sans" panose="02000000040000020004" pitchFamily="2" charset="0"/>
              </a:rPr>
              <a:t> it is identified but requires manual operation. This process is also to be followed where any of the caveats or exceptions within 4.2 or 4.4 are applicable.</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This sequence will involve Level A persons operating distribution equipment to prepare a point(s)</a:t>
            </a:r>
          </a:p>
          <a:p>
            <a:pPr marL="0" indent="0">
              <a:spcBef>
                <a:spcPts val="0"/>
              </a:spcBef>
              <a:buNone/>
            </a:pPr>
            <a:r>
              <a:rPr lang="en-GB" sz="1800">
                <a:latin typeface="Network Rail Sans" panose="02000000040000020004" pitchFamily="2" charset="0"/>
              </a:rPr>
              <a:t>of isolation and earthing for Nominated Persons to utilise as part of an Earthed Isolation. The</a:t>
            </a:r>
          </a:p>
          <a:p>
            <a:pPr marL="0" indent="0">
              <a:spcBef>
                <a:spcPts val="0"/>
              </a:spcBef>
              <a:buNone/>
            </a:pPr>
            <a:r>
              <a:rPr lang="en-GB" sz="1800">
                <a:latin typeface="Network Rail Sans" panose="02000000040000020004" pitchFamily="2" charset="0"/>
              </a:rPr>
              <a:t>actions required to make high voltage equipment safe prior to and during the issue of safety</a:t>
            </a:r>
          </a:p>
          <a:p>
            <a:pPr marL="0" indent="0">
              <a:spcBef>
                <a:spcPts val="0"/>
              </a:spcBef>
              <a:buNone/>
            </a:pPr>
            <a:r>
              <a:rPr lang="en-GB" sz="1800">
                <a:latin typeface="Network Rail Sans" panose="02000000040000020004" pitchFamily="2" charset="0"/>
              </a:rPr>
              <a:t>documentation applicable within NR/L3/ELP/21067 are still applicable throughout this</a:t>
            </a:r>
          </a:p>
          <a:p>
            <a:pPr marL="0" indent="0">
              <a:spcBef>
                <a:spcPts val="0"/>
              </a:spcBef>
              <a:buNone/>
            </a:pPr>
            <a:r>
              <a:rPr lang="en-GB" sz="1800">
                <a:latin typeface="Network Rail Sans" panose="02000000040000020004" pitchFamily="2" charset="0"/>
              </a:rPr>
              <a:t>sequence.</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The purpose and requirements for the issue and return of a High Voltage Isolation and</a:t>
            </a:r>
          </a:p>
          <a:p>
            <a:pPr marL="0" indent="0">
              <a:spcBef>
                <a:spcPts val="0"/>
              </a:spcBef>
              <a:buNone/>
            </a:pPr>
            <a:r>
              <a:rPr lang="en-GB" sz="1800">
                <a:latin typeface="Network Rail Sans" panose="02000000040000020004" pitchFamily="2" charset="0"/>
              </a:rPr>
              <a:t>Earthing Certificate (HVIEC) are found in NR/L3/ELP/21067</a:t>
            </a:r>
          </a:p>
        </p:txBody>
      </p:sp>
      <p:pic>
        <p:nvPicPr>
          <p:cNvPr id="2" name="Video 16a_1.mp4">
            <a:hlinkClick r:id="" action="ppaction://media"/>
            <a:extLst>
              <a:ext uri="{FF2B5EF4-FFF2-40B4-BE49-F238E27FC236}">
                <a16:creationId xmlns:a16="http://schemas.microsoft.com/office/drawing/2014/main" id="{F6C237F7-8AC8-424B-097A-A7FAD8FAD1C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96782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56089" fill="hold"/>
                                        <p:tgtEl>
                                          <p:spTgt spid="2"/>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500"/>
                                        <p:tgtEl>
                                          <p:spTgt spid="5">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Effect transition="in" filter="fade">
                                      <p:cBhvr>
                                        <p:cTn id="25" dur="500"/>
                                        <p:tgtEl>
                                          <p:spTgt spid="5">
                                            <p:txEl>
                                              <p:pRg st="5" end="5"/>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Effect transition="in" filter="fade">
                                      <p:cBhvr>
                                        <p:cTn id="28" dur="500"/>
                                        <p:tgtEl>
                                          <p:spTgt spid="5">
                                            <p:txEl>
                                              <p:pRg st="6" end="6"/>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txEl>
                                              <p:pRg st="8" end="8"/>
                                            </p:txEl>
                                          </p:spTgt>
                                        </p:tgtEl>
                                        <p:attrNameLst>
                                          <p:attrName>style.visibility</p:attrName>
                                        </p:attrNameLst>
                                      </p:cBhvr>
                                      <p:to>
                                        <p:strVal val="visible"/>
                                      </p:to>
                                    </p:set>
                                    <p:animEffect transition="in" filter="fade">
                                      <p:cBhvr>
                                        <p:cTn id="31" dur="500"/>
                                        <p:tgtEl>
                                          <p:spTgt spid="5">
                                            <p:txEl>
                                              <p:pRg st="8" end="8"/>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txEl>
                                              <p:pRg st="9" end="9"/>
                                            </p:txEl>
                                          </p:spTgt>
                                        </p:tgtEl>
                                        <p:attrNameLst>
                                          <p:attrName>style.visibility</p:attrName>
                                        </p:attrNameLst>
                                      </p:cBhvr>
                                      <p:to>
                                        <p:strVal val="visible"/>
                                      </p:to>
                                    </p:set>
                                    <p:animEffect transition="in" filter="fade">
                                      <p:cBhvr>
                                        <p:cTn id="34"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2"/>
                </p:tgtEl>
              </p:cMediaNode>
            </p:video>
            <p:seq concurrent="1" nextAc="seek">
              <p:cTn id="36" restart="whenNotActive" fill="hold" evtFilter="cancelBubble" nodeType="interactiveSeq">
                <p:stCondLst>
                  <p:cond evt="onClick" delay="0">
                    <p:tgtEl>
                      <p:spTgt spid="2"/>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2"/>
                                        </p:tgtEl>
                                      </p:cBhvr>
                                    </p:cmd>
                                  </p:childTnLst>
                                </p:cTn>
                              </p:par>
                            </p:childTnLst>
                          </p:cTn>
                        </p:par>
                      </p:childTnLst>
                    </p:cTn>
                  </p:par>
                </p:childTnLst>
              </p:cTn>
              <p:nextCondLst>
                <p:cond evt="onClick" delay="0">
                  <p:tgtEl>
                    <p:spTgt spid="2"/>
                  </p:tgtEl>
                </p:cond>
              </p:nextCondLst>
            </p:seq>
          </p:childTnLst>
        </p:cTn>
      </p:par>
    </p:tnLst>
    <p:bldLst>
      <p:bldP spid="5"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4F5143B2-9F2A-DE0D-C2D8-BB3031302D77}"/>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 cont.</a:t>
            </a:r>
          </a:p>
        </p:txBody>
      </p:sp>
      <p:sp>
        <p:nvSpPr>
          <p:cNvPr id="4" name="Text Placeholder 6">
            <a:extLst>
              <a:ext uri="{FF2B5EF4-FFF2-40B4-BE49-F238E27FC236}">
                <a16:creationId xmlns:a16="http://schemas.microsoft.com/office/drawing/2014/main" id="{78FEBE22-AD7A-A502-35CA-EB6E45C0112B}"/>
              </a:ext>
            </a:extLst>
          </p:cNvPr>
          <p:cNvSpPr txBox="1">
            <a:spLocks/>
          </p:cNvSpPr>
          <p:nvPr/>
        </p:nvSpPr>
        <p:spPr>
          <a:xfrm>
            <a:off x="8523798" y="1433957"/>
            <a:ext cx="2926080" cy="1614044"/>
          </a:xfrm>
          <a:prstGeom prst="rect">
            <a:avLst/>
          </a:prstGeom>
          <a:ln>
            <a:solidFill>
              <a:schemeClr val="bg1"/>
            </a:solidFill>
          </a:ln>
        </p:spPr>
        <p:txBody>
          <a:bodyPr wrap="square">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This is an example of an electrification system where the OLE is fed by traction distribution equipment with available and operable integral disconnectors</a:t>
            </a:r>
          </a:p>
        </p:txBody>
      </p:sp>
      <p:pic>
        <p:nvPicPr>
          <p:cNvPr id="5" name="Picture 4" descr="A diagram of a circuit&#10;&#10;Description automatically generated">
            <a:extLst>
              <a:ext uri="{FF2B5EF4-FFF2-40B4-BE49-F238E27FC236}">
                <a16:creationId xmlns:a16="http://schemas.microsoft.com/office/drawing/2014/main" id="{5D94413C-25E3-377D-16C8-9291DEE6D5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0116" y="1433956"/>
            <a:ext cx="7461594" cy="5322189"/>
          </a:xfrm>
          <a:prstGeom prst="rect">
            <a:avLst/>
          </a:prstGeom>
        </p:spPr>
      </p:pic>
      <p:sp>
        <p:nvSpPr>
          <p:cNvPr id="6" name="Rectangle: Rounded Corners 5">
            <a:extLst>
              <a:ext uri="{FF2B5EF4-FFF2-40B4-BE49-F238E27FC236}">
                <a16:creationId xmlns:a16="http://schemas.microsoft.com/office/drawing/2014/main" id="{B72A7773-524C-C588-77A6-29DF2B54ACD4}"/>
              </a:ext>
            </a:extLst>
          </p:cNvPr>
          <p:cNvSpPr/>
          <p:nvPr/>
        </p:nvSpPr>
        <p:spPr>
          <a:xfrm>
            <a:off x="1431870" y="4512372"/>
            <a:ext cx="1240210" cy="444556"/>
          </a:xfrm>
          <a:prstGeom prst="roundRect">
            <a:avLst>
              <a:gd name="adj" fmla="val 50000"/>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7" name="Rectangle: Rounded Corners 6">
            <a:extLst>
              <a:ext uri="{FF2B5EF4-FFF2-40B4-BE49-F238E27FC236}">
                <a16:creationId xmlns:a16="http://schemas.microsoft.com/office/drawing/2014/main" id="{B750D3FE-349C-6E8A-DEF3-55DE4F7E7922}"/>
              </a:ext>
            </a:extLst>
          </p:cNvPr>
          <p:cNvSpPr/>
          <p:nvPr/>
        </p:nvSpPr>
        <p:spPr>
          <a:xfrm>
            <a:off x="5394837" y="4512372"/>
            <a:ext cx="2477712" cy="444556"/>
          </a:xfrm>
          <a:prstGeom prst="roundRect">
            <a:avLst>
              <a:gd name="adj" fmla="val 50000"/>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pic>
        <p:nvPicPr>
          <p:cNvPr id="8" name="Picture 7" descr="A blueprint of a diagram&#10;&#10;Description automatically generated">
            <a:extLst>
              <a:ext uri="{FF2B5EF4-FFF2-40B4-BE49-F238E27FC236}">
                <a16:creationId xmlns:a16="http://schemas.microsoft.com/office/drawing/2014/main" id="{683DCC15-6422-0D2F-3241-59A87BBCB4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0116" y="1433956"/>
            <a:ext cx="7461595" cy="5231326"/>
          </a:xfrm>
          <a:prstGeom prst="rect">
            <a:avLst/>
          </a:prstGeom>
        </p:spPr>
      </p:pic>
      <p:sp>
        <p:nvSpPr>
          <p:cNvPr id="9" name="Rectangle: Rounded Corners 8">
            <a:extLst>
              <a:ext uri="{FF2B5EF4-FFF2-40B4-BE49-F238E27FC236}">
                <a16:creationId xmlns:a16="http://schemas.microsoft.com/office/drawing/2014/main" id="{D0D311F6-A965-534A-71C5-9FF9207AA9D6}"/>
              </a:ext>
            </a:extLst>
          </p:cNvPr>
          <p:cNvSpPr/>
          <p:nvPr/>
        </p:nvSpPr>
        <p:spPr>
          <a:xfrm>
            <a:off x="2051975" y="2123350"/>
            <a:ext cx="1514185" cy="444556"/>
          </a:xfrm>
          <a:prstGeom prst="roundRect">
            <a:avLst>
              <a:gd name="adj" fmla="val 50000"/>
            </a:avLst>
          </a:prstGeom>
          <a:noFill/>
          <a:ln w="76200">
            <a:solidFill>
              <a:srgbClr val="FF0000">
                <a:alpha val="6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10" name="Text Placeholder 6">
            <a:extLst>
              <a:ext uri="{FF2B5EF4-FFF2-40B4-BE49-F238E27FC236}">
                <a16:creationId xmlns:a16="http://schemas.microsoft.com/office/drawing/2014/main" id="{17669460-FD14-F110-0B7E-D3B606627402}"/>
              </a:ext>
            </a:extLst>
          </p:cNvPr>
          <p:cNvSpPr txBox="1">
            <a:spLocks/>
          </p:cNvSpPr>
          <p:nvPr/>
        </p:nvSpPr>
        <p:spPr>
          <a:xfrm>
            <a:off x="8602175" y="3212326"/>
            <a:ext cx="2769326" cy="3356615"/>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Here however the integral disconnectors are not displayed on the route isolation diagrams. They cannot be used to implement an</a:t>
            </a:r>
          </a:p>
          <a:p>
            <a:pPr>
              <a:spcBef>
                <a:spcPts val="0"/>
              </a:spcBef>
            </a:pPr>
            <a:r>
              <a:rPr lang="en-GB" sz="1800"/>
              <a:t>Earthed Isolation</a:t>
            </a:r>
          </a:p>
          <a:p>
            <a:pPr>
              <a:spcBef>
                <a:spcPts val="0"/>
              </a:spcBef>
            </a:pPr>
            <a:r>
              <a:rPr lang="en-GB" sz="1800"/>
              <a:t>without</a:t>
            </a:r>
          </a:p>
          <a:p>
            <a:pPr>
              <a:spcBef>
                <a:spcPts val="0"/>
              </a:spcBef>
            </a:pPr>
            <a:r>
              <a:rPr lang="en-GB" sz="1800"/>
              <a:t>support from</a:t>
            </a:r>
          </a:p>
          <a:p>
            <a:pPr>
              <a:spcBef>
                <a:spcPts val="0"/>
              </a:spcBef>
            </a:pPr>
            <a:r>
              <a:rPr lang="en-GB" sz="1800"/>
              <a:t>Level A</a:t>
            </a:r>
          </a:p>
          <a:p>
            <a:pPr>
              <a:spcBef>
                <a:spcPts val="0"/>
              </a:spcBef>
            </a:pPr>
            <a:r>
              <a:rPr lang="en-GB" sz="1800"/>
              <a:t>persons</a:t>
            </a:r>
          </a:p>
        </p:txBody>
      </p:sp>
      <p:sp>
        <p:nvSpPr>
          <p:cNvPr id="11" name="Rectangle 10">
            <a:extLst>
              <a:ext uri="{FF2B5EF4-FFF2-40B4-BE49-F238E27FC236}">
                <a16:creationId xmlns:a16="http://schemas.microsoft.com/office/drawing/2014/main" id="{05CB5A48-DE5D-F60F-B6A4-EB8F62DAB2CE}"/>
              </a:ext>
            </a:extLst>
          </p:cNvPr>
          <p:cNvSpPr/>
          <p:nvPr/>
        </p:nvSpPr>
        <p:spPr>
          <a:xfrm>
            <a:off x="8525172" y="1352476"/>
            <a:ext cx="2846329" cy="1777005"/>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pic>
        <p:nvPicPr>
          <p:cNvPr id="2" name="Video 17c_1.mp4">
            <a:hlinkClick r:id="" action="ppaction://media"/>
            <a:extLst>
              <a:ext uri="{FF2B5EF4-FFF2-40B4-BE49-F238E27FC236}">
                <a16:creationId xmlns:a16="http://schemas.microsoft.com/office/drawing/2014/main" id="{1AA4C5CA-8146-F6FC-F2CE-EDDF4B7E873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44684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15"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5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par>
                                <p:cTn id="12" presetID="10" presetClass="entr" presetSubtype="0" fill="hold" grpId="0" nodeType="withEffect">
                                  <p:stCondLst>
                                    <p:cond delay="50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2"/>
                </p:tgtEl>
              </p:cMediaNode>
            </p:video>
            <p:seq concurrent="1" nextAc="seek">
              <p:cTn id="22" restart="whenNotActive" fill="hold" evtFilter="cancelBubble" nodeType="interactiveSeq">
                <p:stCondLst>
                  <p:cond evt="onClick" delay="0">
                    <p:tgtEl>
                      <p:spTgt spid="2"/>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2"/>
                                        </p:tgtEl>
                                      </p:cBhvr>
                                    </p:cmd>
                                  </p:childTnLst>
                                </p:cTn>
                              </p:par>
                            </p:childTnLst>
                          </p:cTn>
                        </p:par>
                      </p:childTnLst>
                    </p:cTn>
                  </p:par>
                </p:childTnLst>
              </p:cTn>
              <p:nextCondLst>
                <p:cond evt="onClick" delay="0">
                  <p:tgtEl>
                    <p:spTgt spid="2"/>
                  </p:tgtEl>
                </p:cond>
              </p:nextCondLst>
            </p:seq>
          </p:childTnLst>
        </p:cTn>
      </p:par>
    </p:tnLst>
    <p:bldLst>
      <p:bldP spid="9" grpId="0" animBg="1"/>
      <p:bldP spid="10" grpId="0" animBg="1"/>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6DA1BDF9-3D9F-8C38-54B0-5F1D9AEC2181}"/>
              </a:ext>
            </a:extLst>
          </p:cNvPr>
          <p:cNvSpPr txBox="1">
            <a:spLocks/>
          </p:cNvSpPr>
          <p:nvPr/>
        </p:nvSpPr>
        <p:spPr>
          <a:xfrm>
            <a:off x="970116" y="365863"/>
            <a:ext cx="10800776"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Differing requirements for work on lineside</a:t>
            </a:r>
            <a:br>
              <a:rPr lang="en-GB" sz="3200" b="1">
                <a:solidFill>
                  <a:schemeClr val="tx2"/>
                </a:solidFill>
                <a:latin typeface="Network Rail Sans" panose="02000000040000020004" pitchFamily="2" charset="0"/>
              </a:rPr>
            </a:br>
            <a:r>
              <a:rPr lang="en-GB" sz="3200" b="1">
                <a:solidFill>
                  <a:schemeClr val="tx2"/>
                </a:solidFill>
                <a:latin typeface="Network Rail Sans" panose="02000000040000020004" pitchFamily="2" charset="0"/>
              </a:rPr>
              <a:t>track feeder disconnectors cont.</a:t>
            </a:r>
          </a:p>
        </p:txBody>
      </p:sp>
      <p:sp>
        <p:nvSpPr>
          <p:cNvPr id="4" name="Text Placeholder 6">
            <a:extLst>
              <a:ext uri="{FF2B5EF4-FFF2-40B4-BE49-F238E27FC236}">
                <a16:creationId xmlns:a16="http://schemas.microsoft.com/office/drawing/2014/main" id="{6D96BC42-9E2F-71BE-3712-E063F7A183E6}"/>
              </a:ext>
            </a:extLst>
          </p:cNvPr>
          <p:cNvSpPr txBox="1">
            <a:spLocks/>
          </p:cNvSpPr>
          <p:nvPr/>
        </p:nvSpPr>
        <p:spPr>
          <a:xfrm>
            <a:off x="968749" y="1433851"/>
            <a:ext cx="10799411" cy="381196"/>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An overview of the sequence within the process detailed in clause 4.3 is as follows:</a:t>
            </a:r>
          </a:p>
        </p:txBody>
      </p:sp>
      <p:sp>
        <p:nvSpPr>
          <p:cNvPr id="5" name="Freeform: Shape 4">
            <a:extLst>
              <a:ext uri="{FF2B5EF4-FFF2-40B4-BE49-F238E27FC236}">
                <a16:creationId xmlns:a16="http://schemas.microsoft.com/office/drawing/2014/main" id="{53AB4FBE-8295-01B7-9A9A-4730EB2792E6}"/>
              </a:ext>
            </a:extLst>
          </p:cNvPr>
          <p:cNvSpPr/>
          <p:nvPr/>
        </p:nvSpPr>
        <p:spPr>
          <a:xfrm>
            <a:off x="1204802" y="2054950"/>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The Level A shall coordinate and carry out the necessary switching operations and reconfiguration activities to facilitate the safe disconnection of outgoing distribution circuits requiring isolation and earthing</a:t>
            </a:r>
          </a:p>
        </p:txBody>
      </p:sp>
      <p:sp>
        <p:nvSpPr>
          <p:cNvPr id="6" name="Freeform: Shape 5">
            <a:extLst>
              <a:ext uri="{FF2B5EF4-FFF2-40B4-BE49-F238E27FC236}">
                <a16:creationId xmlns:a16="http://schemas.microsoft.com/office/drawing/2014/main" id="{C4ED71A4-D94D-61B6-8671-9577BD0231B7}"/>
              </a:ext>
            </a:extLst>
          </p:cNvPr>
          <p:cNvSpPr/>
          <p:nvPr/>
        </p:nvSpPr>
        <p:spPr>
          <a:xfrm>
            <a:off x="3527161" y="2525392"/>
            <a:ext cx="308190" cy="402958"/>
          </a:xfrm>
          <a:custGeom>
            <a:avLst/>
            <a:gdLst>
              <a:gd name="connsiteX0" fmla="*/ 0 w 308190"/>
              <a:gd name="connsiteY0" fmla="*/ 80592 h 402958"/>
              <a:gd name="connsiteX1" fmla="*/ 154095 w 308190"/>
              <a:gd name="connsiteY1" fmla="*/ 80592 h 402958"/>
              <a:gd name="connsiteX2" fmla="*/ 154095 w 308190"/>
              <a:gd name="connsiteY2" fmla="*/ 0 h 402958"/>
              <a:gd name="connsiteX3" fmla="*/ 308190 w 308190"/>
              <a:gd name="connsiteY3" fmla="*/ 201479 h 402958"/>
              <a:gd name="connsiteX4" fmla="*/ 154095 w 308190"/>
              <a:gd name="connsiteY4" fmla="*/ 402958 h 402958"/>
              <a:gd name="connsiteX5" fmla="*/ 154095 w 308190"/>
              <a:gd name="connsiteY5" fmla="*/ 322366 h 402958"/>
              <a:gd name="connsiteX6" fmla="*/ 0 w 308190"/>
              <a:gd name="connsiteY6" fmla="*/ 322366 h 402958"/>
              <a:gd name="connsiteX7" fmla="*/ 0 w 308190"/>
              <a:gd name="connsiteY7" fmla="*/ 80592 h 402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190" h="402958">
                <a:moveTo>
                  <a:pt x="0" y="80592"/>
                </a:moveTo>
                <a:lnTo>
                  <a:pt x="154095" y="80592"/>
                </a:lnTo>
                <a:lnTo>
                  <a:pt x="154095" y="0"/>
                </a:lnTo>
                <a:lnTo>
                  <a:pt x="308190" y="201479"/>
                </a:lnTo>
                <a:lnTo>
                  <a:pt x="154095" y="402958"/>
                </a:lnTo>
                <a:lnTo>
                  <a:pt x="154095" y="322366"/>
                </a:lnTo>
                <a:lnTo>
                  <a:pt x="0" y="322366"/>
                </a:lnTo>
                <a:lnTo>
                  <a:pt x="0" y="80592"/>
                </a:lnTo>
                <a:close/>
              </a:path>
            </a:pathLst>
          </a:custGeom>
        </p:spPr>
        <p:style>
          <a:lnRef idx="0">
            <a:schemeClr val="dk1">
              <a:tint val="60000"/>
              <a:hueOff val="0"/>
              <a:satOff val="0"/>
              <a:lumOff val="0"/>
              <a:alphaOff val="0"/>
            </a:schemeClr>
          </a:lnRef>
          <a:fillRef idx="1">
            <a:schemeClr val="dk1">
              <a:tint val="60000"/>
              <a:hueOff val="0"/>
              <a:satOff val="0"/>
              <a:lumOff val="0"/>
              <a:alphaOff val="0"/>
            </a:schemeClr>
          </a:fillRef>
          <a:effectRef idx="0">
            <a:schemeClr val="dk1">
              <a:tint val="60000"/>
              <a:hueOff val="0"/>
              <a:satOff val="0"/>
              <a:lumOff val="0"/>
              <a:alphaOff val="0"/>
            </a:schemeClr>
          </a:effectRef>
          <a:fontRef idx="minor">
            <a:schemeClr val="dk1">
              <a:hueOff val="0"/>
              <a:satOff val="0"/>
              <a:lumOff val="0"/>
              <a:alphaOff val="0"/>
            </a:schemeClr>
          </a:fontRef>
        </p:style>
        <p:txBody>
          <a:bodyPr spcFirstLastPara="0" vert="horz" wrap="square" lIns="0" tIns="80592" rIns="92457" bIns="80592" numCol="1" spcCol="1270" anchor="ctr" anchorCtr="0">
            <a:noAutofit/>
          </a:bodyPr>
          <a:lstStyle/>
          <a:p>
            <a:pPr marL="0" lvl="0" indent="0" algn="ctr" defTabSz="400050">
              <a:lnSpc>
                <a:spcPct val="90000"/>
              </a:lnSpc>
              <a:spcBef>
                <a:spcPct val="0"/>
              </a:spcBef>
              <a:spcAft>
                <a:spcPct val="35000"/>
              </a:spcAft>
              <a:buNone/>
            </a:pPr>
            <a:endParaRPr lang="en-GB" sz="900" kern="1200">
              <a:latin typeface="Network Rail Sans" panose="02000000040000020004" pitchFamily="2" charset="0"/>
            </a:endParaRPr>
          </a:p>
        </p:txBody>
      </p:sp>
      <p:sp>
        <p:nvSpPr>
          <p:cNvPr id="7" name="Freeform: Shape 6">
            <a:extLst>
              <a:ext uri="{FF2B5EF4-FFF2-40B4-BE49-F238E27FC236}">
                <a16:creationId xmlns:a16="http://schemas.microsoft.com/office/drawing/2014/main" id="{DB974392-8358-5A75-057F-F21CB6B9FFCE}"/>
              </a:ext>
            </a:extLst>
          </p:cNvPr>
          <p:cNvSpPr/>
          <p:nvPr/>
        </p:nvSpPr>
        <p:spPr>
          <a:xfrm>
            <a:off x="3971273" y="2054950"/>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The Level A shall open and secure the relevant integral disconnector(s).</a:t>
            </a:r>
          </a:p>
          <a:p>
            <a:pPr marL="0" lvl="0" indent="0" algn="ctr" defTabSz="488950">
              <a:lnSpc>
                <a:spcPct val="90000"/>
              </a:lnSpc>
              <a:spcBef>
                <a:spcPct val="0"/>
              </a:spcBef>
              <a:spcAft>
                <a:spcPct val="35000"/>
              </a:spcAft>
              <a:buNone/>
            </a:pPr>
            <a:r>
              <a:rPr lang="en-GB" sz="1100" kern="1200">
                <a:latin typeface="Network Rail Sans" panose="02000000040000020004" pitchFamily="2" charset="0"/>
              </a:rPr>
              <a:t>If the disconnector incorporates an earth position or an earthing mechanism, the earth shall be applied</a:t>
            </a:r>
          </a:p>
        </p:txBody>
      </p:sp>
      <p:sp>
        <p:nvSpPr>
          <p:cNvPr id="8" name="Freeform: Shape 7">
            <a:extLst>
              <a:ext uri="{FF2B5EF4-FFF2-40B4-BE49-F238E27FC236}">
                <a16:creationId xmlns:a16="http://schemas.microsoft.com/office/drawing/2014/main" id="{3F25743C-9BED-782E-6F85-781D0DD3A333}"/>
              </a:ext>
            </a:extLst>
          </p:cNvPr>
          <p:cNvSpPr/>
          <p:nvPr/>
        </p:nvSpPr>
        <p:spPr>
          <a:xfrm>
            <a:off x="6293633" y="2525392"/>
            <a:ext cx="308191" cy="402958"/>
          </a:xfrm>
          <a:custGeom>
            <a:avLst/>
            <a:gdLst>
              <a:gd name="connsiteX0" fmla="*/ 0 w 308191"/>
              <a:gd name="connsiteY0" fmla="*/ 80592 h 402958"/>
              <a:gd name="connsiteX1" fmla="*/ 154096 w 308191"/>
              <a:gd name="connsiteY1" fmla="*/ 80592 h 402958"/>
              <a:gd name="connsiteX2" fmla="*/ 154096 w 308191"/>
              <a:gd name="connsiteY2" fmla="*/ 0 h 402958"/>
              <a:gd name="connsiteX3" fmla="*/ 308191 w 308191"/>
              <a:gd name="connsiteY3" fmla="*/ 201479 h 402958"/>
              <a:gd name="connsiteX4" fmla="*/ 154096 w 308191"/>
              <a:gd name="connsiteY4" fmla="*/ 402958 h 402958"/>
              <a:gd name="connsiteX5" fmla="*/ 154096 w 308191"/>
              <a:gd name="connsiteY5" fmla="*/ 322366 h 402958"/>
              <a:gd name="connsiteX6" fmla="*/ 0 w 308191"/>
              <a:gd name="connsiteY6" fmla="*/ 322366 h 402958"/>
              <a:gd name="connsiteX7" fmla="*/ 0 w 308191"/>
              <a:gd name="connsiteY7" fmla="*/ 80592 h 402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191" h="402958">
                <a:moveTo>
                  <a:pt x="0" y="80592"/>
                </a:moveTo>
                <a:lnTo>
                  <a:pt x="154096" y="80592"/>
                </a:lnTo>
                <a:lnTo>
                  <a:pt x="154096" y="0"/>
                </a:lnTo>
                <a:lnTo>
                  <a:pt x="308191" y="201479"/>
                </a:lnTo>
                <a:lnTo>
                  <a:pt x="154096" y="402958"/>
                </a:lnTo>
                <a:lnTo>
                  <a:pt x="154096" y="322366"/>
                </a:lnTo>
                <a:lnTo>
                  <a:pt x="0" y="322366"/>
                </a:lnTo>
                <a:lnTo>
                  <a:pt x="0" y="80592"/>
                </a:lnTo>
                <a:close/>
              </a:path>
            </a:pathLst>
          </a:custGeom>
        </p:spPr>
        <p:style>
          <a:lnRef idx="0">
            <a:schemeClr val="dk1">
              <a:tint val="60000"/>
              <a:hueOff val="0"/>
              <a:satOff val="0"/>
              <a:lumOff val="0"/>
              <a:alphaOff val="0"/>
            </a:schemeClr>
          </a:lnRef>
          <a:fillRef idx="1">
            <a:schemeClr val="dk1">
              <a:tint val="60000"/>
              <a:hueOff val="0"/>
              <a:satOff val="0"/>
              <a:lumOff val="0"/>
              <a:alphaOff val="0"/>
            </a:schemeClr>
          </a:fillRef>
          <a:effectRef idx="0">
            <a:schemeClr val="dk1">
              <a:tint val="60000"/>
              <a:hueOff val="0"/>
              <a:satOff val="0"/>
              <a:lumOff val="0"/>
              <a:alphaOff val="0"/>
            </a:schemeClr>
          </a:effectRef>
          <a:fontRef idx="minor">
            <a:schemeClr val="dk1">
              <a:hueOff val="0"/>
              <a:satOff val="0"/>
              <a:lumOff val="0"/>
              <a:alphaOff val="0"/>
            </a:schemeClr>
          </a:fontRef>
        </p:style>
        <p:txBody>
          <a:bodyPr spcFirstLastPara="0" vert="horz" wrap="square" lIns="0" tIns="80592" rIns="92457" bIns="80592" numCol="1" spcCol="1270" anchor="ctr" anchorCtr="0">
            <a:noAutofit/>
          </a:bodyPr>
          <a:lstStyle/>
          <a:p>
            <a:pPr marL="0" lvl="0" indent="0" algn="ctr" defTabSz="400050">
              <a:lnSpc>
                <a:spcPct val="90000"/>
              </a:lnSpc>
              <a:spcBef>
                <a:spcPct val="0"/>
              </a:spcBef>
              <a:spcAft>
                <a:spcPct val="35000"/>
              </a:spcAft>
              <a:buNone/>
            </a:pPr>
            <a:endParaRPr lang="en-GB" sz="900" kern="1200">
              <a:latin typeface="Network Rail Sans" panose="02000000040000020004" pitchFamily="2" charset="0"/>
            </a:endParaRPr>
          </a:p>
        </p:txBody>
      </p:sp>
      <p:sp>
        <p:nvSpPr>
          <p:cNvPr id="9" name="Freeform: Shape 8">
            <a:extLst>
              <a:ext uri="{FF2B5EF4-FFF2-40B4-BE49-F238E27FC236}">
                <a16:creationId xmlns:a16="http://schemas.microsoft.com/office/drawing/2014/main" id="{C2491107-2C6A-76B7-CCD6-4DE920DBBCEE}"/>
              </a:ext>
            </a:extLst>
          </p:cNvPr>
          <p:cNvSpPr/>
          <p:nvPr/>
        </p:nvSpPr>
        <p:spPr>
          <a:xfrm>
            <a:off x="6737747" y="2054950"/>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The Level A shall prepare and issue a HVIEC along with the securing key to the Nominated Person in accordance with NR/L3/ELP/21067</a:t>
            </a:r>
          </a:p>
        </p:txBody>
      </p:sp>
      <p:sp>
        <p:nvSpPr>
          <p:cNvPr id="10" name="Freeform: Shape 9">
            <a:extLst>
              <a:ext uri="{FF2B5EF4-FFF2-40B4-BE49-F238E27FC236}">
                <a16:creationId xmlns:a16="http://schemas.microsoft.com/office/drawing/2014/main" id="{7140298B-A326-38F7-E2A3-56DF83EC8744}"/>
              </a:ext>
            </a:extLst>
          </p:cNvPr>
          <p:cNvSpPr/>
          <p:nvPr/>
        </p:nvSpPr>
        <p:spPr>
          <a:xfrm rot="21583303">
            <a:off x="9060212" y="2518714"/>
            <a:ext cx="308472" cy="402958"/>
          </a:xfrm>
          <a:custGeom>
            <a:avLst/>
            <a:gdLst>
              <a:gd name="connsiteX0" fmla="*/ 0 w 308472"/>
              <a:gd name="connsiteY0" fmla="*/ 80592 h 402958"/>
              <a:gd name="connsiteX1" fmla="*/ 154236 w 308472"/>
              <a:gd name="connsiteY1" fmla="*/ 80592 h 402958"/>
              <a:gd name="connsiteX2" fmla="*/ 154236 w 308472"/>
              <a:gd name="connsiteY2" fmla="*/ 0 h 402958"/>
              <a:gd name="connsiteX3" fmla="*/ 308472 w 308472"/>
              <a:gd name="connsiteY3" fmla="*/ 201479 h 402958"/>
              <a:gd name="connsiteX4" fmla="*/ 154236 w 308472"/>
              <a:gd name="connsiteY4" fmla="*/ 402958 h 402958"/>
              <a:gd name="connsiteX5" fmla="*/ 154236 w 308472"/>
              <a:gd name="connsiteY5" fmla="*/ 322366 h 402958"/>
              <a:gd name="connsiteX6" fmla="*/ 0 w 308472"/>
              <a:gd name="connsiteY6" fmla="*/ 322366 h 402958"/>
              <a:gd name="connsiteX7" fmla="*/ 0 w 308472"/>
              <a:gd name="connsiteY7" fmla="*/ 80592 h 402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472" h="402958">
                <a:moveTo>
                  <a:pt x="0" y="80592"/>
                </a:moveTo>
                <a:lnTo>
                  <a:pt x="154236" y="80592"/>
                </a:lnTo>
                <a:lnTo>
                  <a:pt x="154236" y="0"/>
                </a:lnTo>
                <a:lnTo>
                  <a:pt x="308472" y="201479"/>
                </a:lnTo>
                <a:lnTo>
                  <a:pt x="154236" y="402958"/>
                </a:lnTo>
                <a:lnTo>
                  <a:pt x="154236" y="322366"/>
                </a:lnTo>
                <a:lnTo>
                  <a:pt x="0" y="322366"/>
                </a:lnTo>
                <a:lnTo>
                  <a:pt x="0" y="80592"/>
                </a:lnTo>
                <a:close/>
              </a:path>
            </a:pathLst>
          </a:custGeom>
        </p:spPr>
        <p:style>
          <a:lnRef idx="0">
            <a:schemeClr val="dk1">
              <a:tint val="60000"/>
              <a:hueOff val="0"/>
              <a:satOff val="0"/>
              <a:lumOff val="0"/>
              <a:alphaOff val="0"/>
            </a:schemeClr>
          </a:lnRef>
          <a:fillRef idx="1">
            <a:schemeClr val="dk1">
              <a:tint val="60000"/>
              <a:hueOff val="0"/>
              <a:satOff val="0"/>
              <a:lumOff val="0"/>
              <a:alphaOff val="0"/>
            </a:schemeClr>
          </a:fillRef>
          <a:effectRef idx="0">
            <a:schemeClr val="dk1">
              <a:tint val="60000"/>
              <a:hueOff val="0"/>
              <a:satOff val="0"/>
              <a:lumOff val="0"/>
              <a:alphaOff val="0"/>
            </a:schemeClr>
          </a:effectRef>
          <a:fontRef idx="minor">
            <a:schemeClr val="dk1">
              <a:hueOff val="0"/>
              <a:satOff val="0"/>
              <a:lumOff val="0"/>
              <a:alphaOff val="0"/>
            </a:schemeClr>
          </a:fontRef>
        </p:style>
        <p:txBody>
          <a:bodyPr spcFirstLastPara="0" vert="horz" wrap="square" lIns="0" tIns="80592" rIns="92541" bIns="80591" numCol="1" spcCol="1270" anchor="ctr" anchorCtr="0">
            <a:noAutofit/>
          </a:bodyPr>
          <a:lstStyle/>
          <a:p>
            <a:pPr marL="0" lvl="0" indent="0" algn="ctr" defTabSz="400050">
              <a:lnSpc>
                <a:spcPct val="90000"/>
              </a:lnSpc>
              <a:spcBef>
                <a:spcPct val="0"/>
              </a:spcBef>
              <a:spcAft>
                <a:spcPct val="35000"/>
              </a:spcAft>
              <a:buNone/>
            </a:pPr>
            <a:endParaRPr lang="en-GB" sz="900" kern="1200">
              <a:latin typeface="Network Rail Sans" panose="02000000040000020004" pitchFamily="2" charset="0"/>
            </a:endParaRPr>
          </a:p>
        </p:txBody>
      </p:sp>
      <p:sp>
        <p:nvSpPr>
          <p:cNvPr id="11" name="Freeform: Shape 10">
            <a:extLst>
              <a:ext uri="{FF2B5EF4-FFF2-40B4-BE49-F238E27FC236}">
                <a16:creationId xmlns:a16="http://schemas.microsoft.com/office/drawing/2014/main" id="{D0796C56-81D2-2A75-3E71-07A8622EE15D}"/>
              </a:ext>
            </a:extLst>
          </p:cNvPr>
          <p:cNvSpPr/>
          <p:nvPr/>
        </p:nvSpPr>
        <p:spPr>
          <a:xfrm>
            <a:off x="9504727" y="2041510"/>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The Nominated Person will implement an Earthed Isolation utilising the distribution equipment integral disconnector as a point of isolation. The HVIEC will be endorsed on the Form B and any OLPs issued</a:t>
            </a:r>
          </a:p>
        </p:txBody>
      </p:sp>
      <p:sp>
        <p:nvSpPr>
          <p:cNvPr id="12" name="Freeform: Shape 11">
            <a:extLst>
              <a:ext uri="{FF2B5EF4-FFF2-40B4-BE49-F238E27FC236}">
                <a16:creationId xmlns:a16="http://schemas.microsoft.com/office/drawing/2014/main" id="{4ABF3A91-D6AC-8314-B8D8-67F2933BF672}"/>
              </a:ext>
            </a:extLst>
          </p:cNvPr>
          <p:cNvSpPr/>
          <p:nvPr/>
        </p:nvSpPr>
        <p:spPr>
          <a:xfrm>
            <a:off x="10404914" y="3682804"/>
            <a:ext cx="402958" cy="770170"/>
          </a:xfrm>
          <a:custGeom>
            <a:avLst/>
            <a:gdLst>
              <a:gd name="connsiteX0" fmla="*/ 0 w 770170"/>
              <a:gd name="connsiteY0" fmla="*/ 80592 h 402958"/>
              <a:gd name="connsiteX1" fmla="*/ 568691 w 770170"/>
              <a:gd name="connsiteY1" fmla="*/ 80592 h 402958"/>
              <a:gd name="connsiteX2" fmla="*/ 568691 w 770170"/>
              <a:gd name="connsiteY2" fmla="*/ 0 h 402958"/>
              <a:gd name="connsiteX3" fmla="*/ 770170 w 770170"/>
              <a:gd name="connsiteY3" fmla="*/ 201479 h 402958"/>
              <a:gd name="connsiteX4" fmla="*/ 568691 w 770170"/>
              <a:gd name="connsiteY4" fmla="*/ 402958 h 402958"/>
              <a:gd name="connsiteX5" fmla="*/ 568691 w 770170"/>
              <a:gd name="connsiteY5" fmla="*/ 322366 h 402958"/>
              <a:gd name="connsiteX6" fmla="*/ 0 w 770170"/>
              <a:gd name="connsiteY6" fmla="*/ 322366 h 402958"/>
              <a:gd name="connsiteX7" fmla="*/ 0 w 770170"/>
              <a:gd name="connsiteY7" fmla="*/ 80592 h 402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0170" h="402958">
                <a:moveTo>
                  <a:pt x="616135" y="0"/>
                </a:moveTo>
                <a:lnTo>
                  <a:pt x="616135" y="297543"/>
                </a:lnTo>
                <a:lnTo>
                  <a:pt x="770170" y="297543"/>
                </a:lnTo>
                <a:lnTo>
                  <a:pt x="385085" y="402958"/>
                </a:lnTo>
                <a:lnTo>
                  <a:pt x="0" y="297543"/>
                </a:lnTo>
                <a:lnTo>
                  <a:pt x="154035" y="297543"/>
                </a:lnTo>
                <a:lnTo>
                  <a:pt x="154035" y="0"/>
                </a:lnTo>
                <a:lnTo>
                  <a:pt x="616135" y="0"/>
                </a:lnTo>
                <a:close/>
              </a:path>
            </a:pathLst>
          </a:custGeom>
        </p:spPr>
        <p:style>
          <a:lnRef idx="0">
            <a:schemeClr val="dk1">
              <a:tint val="60000"/>
              <a:hueOff val="0"/>
              <a:satOff val="0"/>
              <a:lumOff val="0"/>
              <a:alphaOff val="0"/>
            </a:schemeClr>
          </a:lnRef>
          <a:fillRef idx="1">
            <a:schemeClr val="dk1">
              <a:tint val="60000"/>
              <a:hueOff val="0"/>
              <a:satOff val="0"/>
              <a:lumOff val="0"/>
              <a:alphaOff val="0"/>
            </a:schemeClr>
          </a:fillRef>
          <a:effectRef idx="0">
            <a:schemeClr val="dk1">
              <a:tint val="60000"/>
              <a:hueOff val="0"/>
              <a:satOff val="0"/>
              <a:lumOff val="0"/>
              <a:alphaOff val="0"/>
            </a:schemeClr>
          </a:effectRef>
          <a:fontRef idx="minor">
            <a:schemeClr val="dk1">
              <a:hueOff val="0"/>
              <a:satOff val="0"/>
              <a:lumOff val="0"/>
              <a:alphaOff val="0"/>
            </a:schemeClr>
          </a:fontRef>
        </p:style>
        <p:txBody>
          <a:bodyPr spcFirstLastPara="0" vert="horz" wrap="square" lIns="80592" tIns="1" rIns="80592" bIns="120886" numCol="1" spcCol="1270" anchor="ctr" anchorCtr="0">
            <a:noAutofit/>
          </a:bodyPr>
          <a:lstStyle/>
          <a:p>
            <a:pPr marL="0" lvl="0" indent="0" algn="ctr" defTabSz="400050">
              <a:lnSpc>
                <a:spcPct val="90000"/>
              </a:lnSpc>
              <a:spcBef>
                <a:spcPct val="0"/>
              </a:spcBef>
              <a:spcAft>
                <a:spcPct val="35000"/>
              </a:spcAft>
              <a:buNone/>
            </a:pPr>
            <a:endParaRPr lang="en-GB" sz="900" kern="1200">
              <a:latin typeface="Network Rail Sans" panose="02000000040000020004" pitchFamily="2" charset="0"/>
            </a:endParaRPr>
          </a:p>
        </p:txBody>
      </p:sp>
      <p:sp>
        <p:nvSpPr>
          <p:cNvPr id="13" name="Freeform: Shape 12">
            <a:extLst>
              <a:ext uri="{FF2B5EF4-FFF2-40B4-BE49-F238E27FC236}">
                <a16:creationId xmlns:a16="http://schemas.microsoft.com/office/drawing/2014/main" id="{AC7AB055-644D-8975-2CE9-4B9320E1985C}"/>
              </a:ext>
            </a:extLst>
          </p:cNvPr>
          <p:cNvSpPr/>
          <p:nvPr/>
        </p:nvSpPr>
        <p:spPr>
          <a:xfrm>
            <a:off x="9504727" y="4792643"/>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Upon completion of work the Nominated Person will ensure all OLPs have been cancelled and will then cancel the Form B</a:t>
            </a:r>
          </a:p>
        </p:txBody>
      </p:sp>
      <p:sp>
        <p:nvSpPr>
          <p:cNvPr id="14" name="Freeform: Shape 13">
            <a:extLst>
              <a:ext uri="{FF2B5EF4-FFF2-40B4-BE49-F238E27FC236}">
                <a16:creationId xmlns:a16="http://schemas.microsoft.com/office/drawing/2014/main" id="{77323F7E-7723-5F05-D158-224A34987588}"/>
              </a:ext>
            </a:extLst>
          </p:cNvPr>
          <p:cNvSpPr/>
          <p:nvPr/>
        </p:nvSpPr>
        <p:spPr>
          <a:xfrm>
            <a:off x="9077123" y="5263085"/>
            <a:ext cx="308470" cy="402959"/>
          </a:xfrm>
          <a:custGeom>
            <a:avLst/>
            <a:gdLst>
              <a:gd name="connsiteX0" fmla="*/ 0 w 308469"/>
              <a:gd name="connsiteY0" fmla="*/ 80592 h 402958"/>
              <a:gd name="connsiteX1" fmla="*/ 154235 w 308469"/>
              <a:gd name="connsiteY1" fmla="*/ 80592 h 402958"/>
              <a:gd name="connsiteX2" fmla="*/ 154235 w 308469"/>
              <a:gd name="connsiteY2" fmla="*/ 0 h 402958"/>
              <a:gd name="connsiteX3" fmla="*/ 308469 w 308469"/>
              <a:gd name="connsiteY3" fmla="*/ 201479 h 402958"/>
              <a:gd name="connsiteX4" fmla="*/ 154235 w 308469"/>
              <a:gd name="connsiteY4" fmla="*/ 402958 h 402958"/>
              <a:gd name="connsiteX5" fmla="*/ 154235 w 308469"/>
              <a:gd name="connsiteY5" fmla="*/ 322366 h 402958"/>
              <a:gd name="connsiteX6" fmla="*/ 0 w 308469"/>
              <a:gd name="connsiteY6" fmla="*/ 322366 h 402958"/>
              <a:gd name="connsiteX7" fmla="*/ 0 w 308469"/>
              <a:gd name="connsiteY7" fmla="*/ 80592 h 402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469" h="402958">
                <a:moveTo>
                  <a:pt x="308469" y="322366"/>
                </a:moveTo>
                <a:lnTo>
                  <a:pt x="154234" y="322366"/>
                </a:lnTo>
                <a:lnTo>
                  <a:pt x="154234" y="402958"/>
                </a:lnTo>
                <a:lnTo>
                  <a:pt x="0" y="201479"/>
                </a:lnTo>
                <a:lnTo>
                  <a:pt x="154234" y="0"/>
                </a:lnTo>
                <a:lnTo>
                  <a:pt x="154234" y="80592"/>
                </a:lnTo>
                <a:lnTo>
                  <a:pt x="308469" y="80592"/>
                </a:lnTo>
                <a:lnTo>
                  <a:pt x="308469" y="322366"/>
                </a:lnTo>
                <a:close/>
              </a:path>
            </a:pathLst>
          </a:custGeom>
        </p:spPr>
        <p:style>
          <a:lnRef idx="0">
            <a:schemeClr val="dk1">
              <a:tint val="60000"/>
              <a:hueOff val="0"/>
              <a:satOff val="0"/>
              <a:lumOff val="0"/>
              <a:alphaOff val="0"/>
            </a:schemeClr>
          </a:lnRef>
          <a:fillRef idx="1">
            <a:schemeClr val="dk1">
              <a:tint val="60000"/>
              <a:hueOff val="0"/>
              <a:satOff val="0"/>
              <a:lumOff val="0"/>
              <a:alphaOff val="0"/>
            </a:schemeClr>
          </a:fillRef>
          <a:effectRef idx="0">
            <a:schemeClr val="dk1">
              <a:tint val="60000"/>
              <a:hueOff val="0"/>
              <a:satOff val="0"/>
              <a:lumOff val="0"/>
              <a:alphaOff val="0"/>
            </a:schemeClr>
          </a:effectRef>
          <a:fontRef idx="minor">
            <a:schemeClr val="dk1">
              <a:hueOff val="0"/>
              <a:satOff val="0"/>
              <a:lumOff val="0"/>
              <a:alphaOff val="0"/>
            </a:schemeClr>
          </a:fontRef>
        </p:style>
        <p:txBody>
          <a:bodyPr spcFirstLastPara="0" vert="horz" wrap="square" lIns="92541" tIns="80593" rIns="1" bIns="80592" numCol="1" spcCol="1270" anchor="ctr" anchorCtr="0">
            <a:noAutofit/>
          </a:bodyPr>
          <a:lstStyle/>
          <a:p>
            <a:pPr marL="0" lvl="0" indent="0" algn="ctr" defTabSz="400050">
              <a:lnSpc>
                <a:spcPct val="90000"/>
              </a:lnSpc>
              <a:spcBef>
                <a:spcPct val="0"/>
              </a:spcBef>
              <a:spcAft>
                <a:spcPct val="35000"/>
              </a:spcAft>
              <a:buNone/>
            </a:pPr>
            <a:endParaRPr lang="en-GB" sz="900" kern="1200">
              <a:latin typeface="Network Rail Sans" panose="02000000040000020004" pitchFamily="2" charset="0"/>
            </a:endParaRPr>
          </a:p>
        </p:txBody>
      </p:sp>
      <p:sp>
        <p:nvSpPr>
          <p:cNvPr id="15" name="Freeform: Shape 14">
            <a:extLst>
              <a:ext uri="{FF2B5EF4-FFF2-40B4-BE49-F238E27FC236}">
                <a16:creationId xmlns:a16="http://schemas.microsoft.com/office/drawing/2014/main" id="{85D495D5-A250-DEFF-AE93-4DBC9C86C962}"/>
              </a:ext>
            </a:extLst>
          </p:cNvPr>
          <p:cNvSpPr/>
          <p:nvPr/>
        </p:nvSpPr>
        <p:spPr>
          <a:xfrm>
            <a:off x="6737747" y="4792643"/>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The Nominated person will return the HVIEC along with the securing key to the Level A who shall then cancel it in accordance with NR/L3/ELP/21067</a:t>
            </a:r>
          </a:p>
        </p:txBody>
      </p:sp>
      <p:sp>
        <p:nvSpPr>
          <p:cNvPr id="16" name="Freeform: Shape 15">
            <a:extLst>
              <a:ext uri="{FF2B5EF4-FFF2-40B4-BE49-F238E27FC236}">
                <a16:creationId xmlns:a16="http://schemas.microsoft.com/office/drawing/2014/main" id="{F7F9D476-D89C-FB30-C792-0027D70AC7C5}"/>
              </a:ext>
            </a:extLst>
          </p:cNvPr>
          <p:cNvSpPr/>
          <p:nvPr/>
        </p:nvSpPr>
        <p:spPr>
          <a:xfrm>
            <a:off x="6310527" y="5263085"/>
            <a:ext cx="308192" cy="402959"/>
          </a:xfrm>
          <a:custGeom>
            <a:avLst/>
            <a:gdLst>
              <a:gd name="connsiteX0" fmla="*/ 0 w 308191"/>
              <a:gd name="connsiteY0" fmla="*/ 80592 h 402958"/>
              <a:gd name="connsiteX1" fmla="*/ 154096 w 308191"/>
              <a:gd name="connsiteY1" fmla="*/ 80592 h 402958"/>
              <a:gd name="connsiteX2" fmla="*/ 154096 w 308191"/>
              <a:gd name="connsiteY2" fmla="*/ 0 h 402958"/>
              <a:gd name="connsiteX3" fmla="*/ 308191 w 308191"/>
              <a:gd name="connsiteY3" fmla="*/ 201479 h 402958"/>
              <a:gd name="connsiteX4" fmla="*/ 154096 w 308191"/>
              <a:gd name="connsiteY4" fmla="*/ 402958 h 402958"/>
              <a:gd name="connsiteX5" fmla="*/ 154096 w 308191"/>
              <a:gd name="connsiteY5" fmla="*/ 322366 h 402958"/>
              <a:gd name="connsiteX6" fmla="*/ 0 w 308191"/>
              <a:gd name="connsiteY6" fmla="*/ 322366 h 402958"/>
              <a:gd name="connsiteX7" fmla="*/ 0 w 308191"/>
              <a:gd name="connsiteY7" fmla="*/ 80592 h 402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191" h="402958">
                <a:moveTo>
                  <a:pt x="308191" y="322366"/>
                </a:moveTo>
                <a:lnTo>
                  <a:pt x="154095" y="322366"/>
                </a:lnTo>
                <a:lnTo>
                  <a:pt x="154095" y="402958"/>
                </a:lnTo>
                <a:lnTo>
                  <a:pt x="0" y="201479"/>
                </a:lnTo>
                <a:lnTo>
                  <a:pt x="154095" y="0"/>
                </a:lnTo>
                <a:lnTo>
                  <a:pt x="154095" y="80592"/>
                </a:lnTo>
                <a:lnTo>
                  <a:pt x="308191" y="80592"/>
                </a:lnTo>
                <a:lnTo>
                  <a:pt x="308191" y="322366"/>
                </a:lnTo>
                <a:close/>
              </a:path>
            </a:pathLst>
          </a:custGeom>
        </p:spPr>
        <p:style>
          <a:lnRef idx="0">
            <a:schemeClr val="dk1">
              <a:tint val="60000"/>
              <a:hueOff val="0"/>
              <a:satOff val="0"/>
              <a:lumOff val="0"/>
              <a:alphaOff val="0"/>
            </a:schemeClr>
          </a:lnRef>
          <a:fillRef idx="1">
            <a:schemeClr val="dk1">
              <a:tint val="60000"/>
              <a:hueOff val="0"/>
              <a:satOff val="0"/>
              <a:lumOff val="0"/>
              <a:alphaOff val="0"/>
            </a:schemeClr>
          </a:fillRef>
          <a:effectRef idx="0">
            <a:schemeClr val="dk1">
              <a:tint val="60000"/>
              <a:hueOff val="0"/>
              <a:satOff val="0"/>
              <a:lumOff val="0"/>
              <a:alphaOff val="0"/>
            </a:schemeClr>
          </a:effectRef>
          <a:fontRef idx="minor">
            <a:schemeClr val="dk1">
              <a:hueOff val="0"/>
              <a:satOff val="0"/>
              <a:lumOff val="0"/>
              <a:alphaOff val="0"/>
            </a:schemeClr>
          </a:fontRef>
        </p:style>
        <p:txBody>
          <a:bodyPr spcFirstLastPara="0" vert="horz" wrap="square" lIns="92457" tIns="80593" rIns="1" bIns="80592" numCol="1" spcCol="1270" anchor="ctr" anchorCtr="0">
            <a:noAutofit/>
          </a:bodyPr>
          <a:lstStyle/>
          <a:p>
            <a:pPr marL="0" lvl="0" indent="0" algn="ctr" defTabSz="400050">
              <a:lnSpc>
                <a:spcPct val="90000"/>
              </a:lnSpc>
              <a:spcBef>
                <a:spcPct val="0"/>
              </a:spcBef>
              <a:spcAft>
                <a:spcPct val="35000"/>
              </a:spcAft>
              <a:buNone/>
            </a:pPr>
            <a:endParaRPr lang="en-GB" sz="900" kern="1200">
              <a:latin typeface="Network Rail Sans" panose="02000000040000020004" pitchFamily="2" charset="0"/>
            </a:endParaRPr>
          </a:p>
        </p:txBody>
      </p:sp>
      <p:sp>
        <p:nvSpPr>
          <p:cNvPr id="17" name="Freeform: Shape 16">
            <a:extLst>
              <a:ext uri="{FF2B5EF4-FFF2-40B4-BE49-F238E27FC236}">
                <a16:creationId xmlns:a16="http://schemas.microsoft.com/office/drawing/2014/main" id="{BC6EBC2D-CCBA-22EC-D062-60209CD099BF}"/>
              </a:ext>
            </a:extLst>
          </p:cNvPr>
          <p:cNvSpPr/>
          <p:nvPr/>
        </p:nvSpPr>
        <p:spPr>
          <a:xfrm>
            <a:off x="3971273" y="4792643"/>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The Level A shall remove applied earths and securing locks and close the relevant integral disconnector(s)</a:t>
            </a:r>
          </a:p>
        </p:txBody>
      </p:sp>
      <p:sp>
        <p:nvSpPr>
          <p:cNvPr id="18" name="Freeform: Shape 17">
            <a:extLst>
              <a:ext uri="{FF2B5EF4-FFF2-40B4-BE49-F238E27FC236}">
                <a16:creationId xmlns:a16="http://schemas.microsoft.com/office/drawing/2014/main" id="{C4190DFF-73D2-8DDD-A43B-A8C6F2EDC4AA}"/>
              </a:ext>
            </a:extLst>
          </p:cNvPr>
          <p:cNvSpPr/>
          <p:nvPr/>
        </p:nvSpPr>
        <p:spPr>
          <a:xfrm>
            <a:off x="3544055" y="5263086"/>
            <a:ext cx="308191" cy="402958"/>
          </a:xfrm>
          <a:custGeom>
            <a:avLst/>
            <a:gdLst>
              <a:gd name="connsiteX0" fmla="*/ 0 w 308190"/>
              <a:gd name="connsiteY0" fmla="*/ 80592 h 402958"/>
              <a:gd name="connsiteX1" fmla="*/ 154095 w 308190"/>
              <a:gd name="connsiteY1" fmla="*/ 80592 h 402958"/>
              <a:gd name="connsiteX2" fmla="*/ 154095 w 308190"/>
              <a:gd name="connsiteY2" fmla="*/ 0 h 402958"/>
              <a:gd name="connsiteX3" fmla="*/ 308190 w 308190"/>
              <a:gd name="connsiteY3" fmla="*/ 201479 h 402958"/>
              <a:gd name="connsiteX4" fmla="*/ 154095 w 308190"/>
              <a:gd name="connsiteY4" fmla="*/ 402958 h 402958"/>
              <a:gd name="connsiteX5" fmla="*/ 154095 w 308190"/>
              <a:gd name="connsiteY5" fmla="*/ 322366 h 402958"/>
              <a:gd name="connsiteX6" fmla="*/ 0 w 308190"/>
              <a:gd name="connsiteY6" fmla="*/ 322366 h 402958"/>
              <a:gd name="connsiteX7" fmla="*/ 0 w 308190"/>
              <a:gd name="connsiteY7" fmla="*/ 80592 h 402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190" h="402958">
                <a:moveTo>
                  <a:pt x="308190" y="322366"/>
                </a:moveTo>
                <a:lnTo>
                  <a:pt x="154095" y="322366"/>
                </a:lnTo>
                <a:lnTo>
                  <a:pt x="154095" y="402958"/>
                </a:lnTo>
                <a:lnTo>
                  <a:pt x="0" y="201479"/>
                </a:lnTo>
                <a:lnTo>
                  <a:pt x="154095" y="0"/>
                </a:lnTo>
                <a:lnTo>
                  <a:pt x="154095" y="80592"/>
                </a:lnTo>
                <a:lnTo>
                  <a:pt x="308190" y="80592"/>
                </a:lnTo>
                <a:lnTo>
                  <a:pt x="308190" y="322366"/>
                </a:lnTo>
                <a:close/>
              </a:path>
            </a:pathLst>
          </a:custGeom>
        </p:spPr>
        <p:style>
          <a:lnRef idx="0">
            <a:schemeClr val="dk1">
              <a:tint val="60000"/>
              <a:hueOff val="0"/>
              <a:satOff val="0"/>
              <a:lumOff val="0"/>
              <a:alphaOff val="0"/>
            </a:schemeClr>
          </a:lnRef>
          <a:fillRef idx="1">
            <a:schemeClr val="dk1">
              <a:tint val="60000"/>
              <a:hueOff val="0"/>
              <a:satOff val="0"/>
              <a:lumOff val="0"/>
              <a:alphaOff val="0"/>
            </a:schemeClr>
          </a:fillRef>
          <a:effectRef idx="0">
            <a:schemeClr val="dk1">
              <a:tint val="60000"/>
              <a:hueOff val="0"/>
              <a:satOff val="0"/>
              <a:lumOff val="0"/>
              <a:alphaOff val="0"/>
            </a:schemeClr>
          </a:effectRef>
          <a:fontRef idx="minor">
            <a:schemeClr val="dk1">
              <a:hueOff val="0"/>
              <a:satOff val="0"/>
              <a:lumOff val="0"/>
              <a:alphaOff val="0"/>
            </a:schemeClr>
          </a:fontRef>
        </p:style>
        <p:txBody>
          <a:bodyPr spcFirstLastPara="0" vert="horz" wrap="square" lIns="92457" tIns="80592" rIns="1" bIns="80592" numCol="1" spcCol="1270" anchor="ctr" anchorCtr="0">
            <a:noAutofit/>
          </a:bodyPr>
          <a:lstStyle/>
          <a:p>
            <a:pPr marL="0" lvl="0" indent="0" algn="ctr" defTabSz="400050">
              <a:lnSpc>
                <a:spcPct val="90000"/>
              </a:lnSpc>
              <a:spcBef>
                <a:spcPct val="0"/>
              </a:spcBef>
              <a:spcAft>
                <a:spcPct val="35000"/>
              </a:spcAft>
              <a:buNone/>
            </a:pPr>
            <a:endParaRPr lang="en-GB" sz="900" kern="1200">
              <a:latin typeface="Network Rail Sans" panose="02000000040000020004" pitchFamily="2" charset="0"/>
            </a:endParaRPr>
          </a:p>
        </p:txBody>
      </p:sp>
      <p:sp>
        <p:nvSpPr>
          <p:cNvPr id="19" name="Freeform: Shape 18">
            <a:extLst>
              <a:ext uri="{FF2B5EF4-FFF2-40B4-BE49-F238E27FC236}">
                <a16:creationId xmlns:a16="http://schemas.microsoft.com/office/drawing/2014/main" id="{7132ABD4-7B4E-ACB4-A161-DFFC5E2C0893}"/>
              </a:ext>
            </a:extLst>
          </p:cNvPr>
          <p:cNvSpPr/>
          <p:nvPr/>
        </p:nvSpPr>
        <p:spPr>
          <a:xfrm>
            <a:off x="1204802" y="4792643"/>
            <a:ext cx="2203332" cy="1343843"/>
          </a:xfrm>
          <a:custGeom>
            <a:avLst/>
            <a:gdLst>
              <a:gd name="connsiteX0" fmla="*/ 0 w 2203332"/>
              <a:gd name="connsiteY0" fmla="*/ 134384 h 1343843"/>
              <a:gd name="connsiteX1" fmla="*/ 134384 w 2203332"/>
              <a:gd name="connsiteY1" fmla="*/ 0 h 1343843"/>
              <a:gd name="connsiteX2" fmla="*/ 2068948 w 2203332"/>
              <a:gd name="connsiteY2" fmla="*/ 0 h 1343843"/>
              <a:gd name="connsiteX3" fmla="*/ 2203332 w 2203332"/>
              <a:gd name="connsiteY3" fmla="*/ 134384 h 1343843"/>
              <a:gd name="connsiteX4" fmla="*/ 2203332 w 2203332"/>
              <a:gd name="connsiteY4" fmla="*/ 1209459 h 1343843"/>
              <a:gd name="connsiteX5" fmla="*/ 2068948 w 2203332"/>
              <a:gd name="connsiteY5" fmla="*/ 1343843 h 1343843"/>
              <a:gd name="connsiteX6" fmla="*/ 134384 w 2203332"/>
              <a:gd name="connsiteY6" fmla="*/ 1343843 h 1343843"/>
              <a:gd name="connsiteX7" fmla="*/ 0 w 2203332"/>
              <a:gd name="connsiteY7" fmla="*/ 1209459 h 1343843"/>
              <a:gd name="connsiteX8" fmla="*/ 0 w 2203332"/>
              <a:gd name="connsiteY8" fmla="*/ 134384 h 134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3332" h="1343843">
                <a:moveTo>
                  <a:pt x="0" y="134384"/>
                </a:moveTo>
                <a:cubicBezTo>
                  <a:pt x="0" y="60166"/>
                  <a:pt x="60166" y="0"/>
                  <a:pt x="134384" y="0"/>
                </a:cubicBezTo>
                <a:lnTo>
                  <a:pt x="2068948" y="0"/>
                </a:lnTo>
                <a:cubicBezTo>
                  <a:pt x="2143166" y="0"/>
                  <a:pt x="2203332" y="60166"/>
                  <a:pt x="2203332" y="134384"/>
                </a:cubicBezTo>
                <a:lnTo>
                  <a:pt x="2203332" y="1209459"/>
                </a:lnTo>
                <a:cubicBezTo>
                  <a:pt x="2203332" y="1283677"/>
                  <a:pt x="2143166" y="1343843"/>
                  <a:pt x="2068948" y="1343843"/>
                </a:cubicBezTo>
                <a:lnTo>
                  <a:pt x="134384" y="1343843"/>
                </a:lnTo>
                <a:cubicBezTo>
                  <a:pt x="60166" y="1343843"/>
                  <a:pt x="0" y="1283677"/>
                  <a:pt x="0" y="1209459"/>
                </a:cubicBezTo>
                <a:lnTo>
                  <a:pt x="0" y="134384"/>
                </a:lnTo>
                <a:close/>
              </a:path>
            </a:pathLst>
          </a:cu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1270" tIns="81270" rIns="81270" bIns="81270" numCol="1" spcCol="1270" anchor="ctr" anchorCtr="0">
            <a:noAutofit/>
          </a:bodyPr>
          <a:lstStyle/>
          <a:p>
            <a:pPr marL="0" lvl="0" indent="0" algn="ctr" defTabSz="488950">
              <a:lnSpc>
                <a:spcPct val="90000"/>
              </a:lnSpc>
              <a:spcBef>
                <a:spcPct val="0"/>
              </a:spcBef>
              <a:spcAft>
                <a:spcPct val="35000"/>
              </a:spcAft>
              <a:buNone/>
            </a:pPr>
            <a:r>
              <a:rPr lang="en-GB" sz="1100" kern="1200">
                <a:latin typeface="Network Rail Sans" panose="02000000040000020004" pitchFamily="2" charset="0"/>
              </a:rPr>
              <a:t>The Level A shall coordinate and carry out the necessary switching operations and reconfiguration activities required to return the equipment to service </a:t>
            </a:r>
          </a:p>
        </p:txBody>
      </p:sp>
      <p:graphicFrame>
        <p:nvGraphicFramePr>
          <p:cNvPr id="20" name="Table 8">
            <a:extLst>
              <a:ext uri="{FF2B5EF4-FFF2-40B4-BE49-F238E27FC236}">
                <a16:creationId xmlns:a16="http://schemas.microsoft.com/office/drawing/2014/main" id="{E5941357-904C-0DC3-3981-185F2CE2F807}"/>
              </a:ext>
            </a:extLst>
          </p:cNvPr>
          <p:cNvGraphicFramePr>
            <a:graphicFrameLocks noGrp="1"/>
          </p:cNvGraphicFramePr>
          <p:nvPr>
            <p:extLst>
              <p:ext uri="{D42A27DB-BD31-4B8C-83A1-F6EECF244321}">
                <p14:modId xmlns:p14="http://schemas.microsoft.com/office/powerpoint/2010/main" val="1045004408"/>
              </p:ext>
            </p:extLst>
          </p:nvPr>
        </p:nvGraphicFramePr>
        <p:xfrm>
          <a:off x="3984175" y="3451380"/>
          <a:ext cx="2235084" cy="914400"/>
        </p:xfrm>
        <a:graphic>
          <a:graphicData uri="http://schemas.openxmlformats.org/drawingml/2006/table">
            <a:tbl>
              <a:tblPr firstRow="1" bandRow="1">
                <a:tableStyleId>{5C22544A-7EE6-4342-B048-85BDC9FD1C3A}</a:tableStyleId>
              </a:tblPr>
              <a:tblGrid>
                <a:gridCol w="2235084">
                  <a:extLst>
                    <a:ext uri="{9D8B030D-6E8A-4147-A177-3AD203B41FA5}">
                      <a16:colId xmlns:a16="http://schemas.microsoft.com/office/drawing/2014/main" val="2621731523"/>
                    </a:ext>
                  </a:extLst>
                </a:gridCol>
              </a:tblGrid>
              <a:tr h="820783">
                <a:tc>
                  <a:txBody>
                    <a:bodyPr/>
                    <a:lstStyle/>
                    <a:p>
                      <a:pPr>
                        <a:spcAft>
                          <a:spcPts val="0"/>
                        </a:spcAft>
                      </a:pPr>
                      <a:r>
                        <a:rPr lang="en-GB" sz="900" b="0">
                          <a:solidFill>
                            <a:sysClr val="windowText" lastClr="000000"/>
                          </a:solidFill>
                          <a:latin typeface="Network Rail Sans" panose="02000000040000020004" pitchFamily="2" charset="0"/>
                        </a:rPr>
                        <a:t>Where an integral earthing device is not available to be applied, a CME in the form of duplicated portable earths shall be applied between the circuit breaker and the lineside track feeder disconnector to be maintained</a:t>
                      </a:r>
                    </a:p>
                  </a:txBody>
                  <a:tcPr>
                    <a:lnL w="5715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graphicFrame>
        <p:nvGraphicFramePr>
          <p:cNvPr id="21" name="Table 8">
            <a:extLst>
              <a:ext uri="{FF2B5EF4-FFF2-40B4-BE49-F238E27FC236}">
                <a16:creationId xmlns:a16="http://schemas.microsoft.com/office/drawing/2014/main" id="{10A60E4A-35FC-2A6A-9508-DA8145E6E250}"/>
              </a:ext>
            </a:extLst>
          </p:cNvPr>
          <p:cNvGraphicFramePr>
            <a:graphicFrameLocks noGrp="1"/>
          </p:cNvGraphicFramePr>
          <p:nvPr>
            <p:extLst>
              <p:ext uri="{D42A27DB-BD31-4B8C-83A1-F6EECF244321}">
                <p14:modId xmlns:p14="http://schemas.microsoft.com/office/powerpoint/2010/main" val="4234032476"/>
              </p:ext>
            </p:extLst>
          </p:nvPr>
        </p:nvGraphicFramePr>
        <p:xfrm>
          <a:off x="1204802" y="3449987"/>
          <a:ext cx="2235084" cy="1051560"/>
        </p:xfrm>
        <a:graphic>
          <a:graphicData uri="http://schemas.openxmlformats.org/drawingml/2006/table">
            <a:tbl>
              <a:tblPr firstRow="1" bandRow="1">
                <a:tableStyleId>{5C22544A-7EE6-4342-B048-85BDC9FD1C3A}</a:tableStyleId>
              </a:tblPr>
              <a:tblGrid>
                <a:gridCol w="2235084">
                  <a:extLst>
                    <a:ext uri="{9D8B030D-6E8A-4147-A177-3AD203B41FA5}">
                      <a16:colId xmlns:a16="http://schemas.microsoft.com/office/drawing/2014/main" val="2621731523"/>
                    </a:ext>
                  </a:extLst>
                </a:gridCol>
              </a:tblGrid>
              <a:tr h="914400">
                <a:tc>
                  <a:txBody>
                    <a:bodyPr/>
                    <a:lstStyle/>
                    <a:p>
                      <a:pPr marL="0" indent="0">
                        <a:spcAft>
                          <a:spcPts val="0"/>
                        </a:spcAft>
                        <a:buFont typeface="+mj-lt"/>
                        <a:buNone/>
                      </a:pPr>
                      <a:r>
                        <a:rPr lang="en-GB" sz="900" b="0">
                          <a:solidFill>
                            <a:sysClr val="windowText" lastClr="000000"/>
                          </a:solidFill>
                          <a:latin typeface="Network Rail Sans" panose="02000000040000020004" pitchFamily="2" charset="0"/>
                        </a:rPr>
                        <a:t>The track feeder disconnector to be maintained will be opened at this stage to facilitate issue of the High Voltage Isolation and Earthing Certificate (HVIEC) that covers the integral disconnector(s) providing a point(s) of isolation and the integral earth(s) where applied. </a:t>
                      </a:r>
                    </a:p>
                  </a:txBody>
                  <a:tcPr>
                    <a:lnL w="76200" cap="flat" cmpd="sng" algn="ctr">
                      <a:solidFill>
                        <a:srgbClr val="518A32"/>
                      </a:solidFill>
                      <a:prstDash val="sysDot"/>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pic>
        <p:nvPicPr>
          <p:cNvPr id="22" name="Video 45">
            <a:hlinkClick r:id="" action="ppaction://media"/>
            <a:extLst>
              <a:ext uri="{FF2B5EF4-FFF2-40B4-BE49-F238E27FC236}">
                <a16:creationId xmlns:a16="http://schemas.microsoft.com/office/drawing/2014/main" id="{FCAC815C-8E5B-49EA-4089-82CCBE65821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7418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1+#ppt_w/2"/>
                                          </p:val>
                                        </p:tav>
                                        <p:tav tm="100000">
                                          <p:val>
                                            <p:strVal val="#ppt_x"/>
                                          </p:val>
                                        </p:tav>
                                      </p:tavLst>
                                    </p:anim>
                                    <p:anim calcmode="lin" valueType="num">
                                      <p:cBhvr additive="base">
                                        <p:cTn id="20" dur="500" fill="hold"/>
                                        <p:tgtEl>
                                          <p:spTgt spid="20"/>
                                        </p:tgtEl>
                                        <p:attrNameLst>
                                          <p:attrName>ppt_y</p:attrName>
                                        </p:attrNameLst>
                                      </p:cBhvr>
                                      <p:tavLst>
                                        <p:tav tm="0">
                                          <p:val>
                                            <p:strVal val="#ppt_y"/>
                                          </p:val>
                                        </p:tav>
                                        <p:tav tm="100000">
                                          <p:val>
                                            <p:strVal val="#ppt_y"/>
                                          </p:val>
                                        </p:tav>
                                      </p:tavLst>
                                    </p:anim>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2"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additive="base">
                                        <p:cTn id="28" dur="500" fill="hold"/>
                                        <p:tgtEl>
                                          <p:spTgt spid="9"/>
                                        </p:tgtEl>
                                        <p:attrNameLst>
                                          <p:attrName>ppt_x</p:attrName>
                                        </p:attrNameLst>
                                      </p:cBhvr>
                                      <p:tavLst>
                                        <p:tav tm="0">
                                          <p:val>
                                            <p:strVal val="1+#ppt_w/2"/>
                                          </p:val>
                                        </p:tav>
                                        <p:tav tm="100000">
                                          <p:val>
                                            <p:strVal val="#ppt_x"/>
                                          </p:val>
                                        </p:tav>
                                      </p:tavLst>
                                    </p:anim>
                                    <p:anim calcmode="lin" valueType="num">
                                      <p:cBhvr additive="base">
                                        <p:cTn id="29" dur="500" fill="hold"/>
                                        <p:tgtEl>
                                          <p:spTgt spid="9"/>
                                        </p:tgtEl>
                                        <p:attrNameLst>
                                          <p:attrName>ppt_y</p:attrName>
                                        </p:attrNameLst>
                                      </p:cBhvr>
                                      <p:tavLst>
                                        <p:tav tm="0">
                                          <p:val>
                                            <p:strVal val="#ppt_y"/>
                                          </p:val>
                                        </p:tav>
                                        <p:tav tm="100000">
                                          <p:val>
                                            <p:strVal val="#ppt_y"/>
                                          </p:val>
                                        </p:tav>
                                      </p:tavLst>
                                    </p:anim>
                                  </p:childTnLst>
                                </p:cTn>
                              </p:par>
                              <p:par>
                                <p:cTn id="30" presetID="10"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1+#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par>
                                <p:cTn id="39" presetID="10" presetClass="entr" presetSubtype="0" fill="hold" grpId="0" nodeType="with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mediacall" presetSubtype="0" fill="hold" nodeType="clickEffect">
                                  <p:stCondLst>
                                    <p:cond delay="0"/>
                                  </p:stCondLst>
                                  <p:childTnLst>
                                    <p:cmd type="call" cmd="playFrom(0.0)">
                                      <p:cBhvr>
                                        <p:cTn id="45" dur="1" fill="hold"/>
                                        <p:tgtEl>
                                          <p:spTgt spid="22"/>
                                        </p:tgtEl>
                                      </p:cBhvr>
                                    </p:cmd>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250"/>
                                  </p:stCondLst>
                                  <p:childTnLst>
                                    <p:set>
                                      <p:cBhvr>
                                        <p:cTn id="49" dur="1" fill="hold">
                                          <p:stCondLst>
                                            <p:cond delay="0"/>
                                          </p:stCondLst>
                                        </p:cTn>
                                        <p:tgtEl>
                                          <p:spTgt spid="13"/>
                                        </p:tgtEl>
                                        <p:attrNameLst>
                                          <p:attrName>style.visibility</p:attrName>
                                        </p:attrNameLst>
                                      </p:cBhvr>
                                      <p:to>
                                        <p:strVal val="visible"/>
                                      </p:to>
                                    </p:set>
                                    <p:anim calcmode="lin" valueType="num">
                                      <p:cBhvr additive="base">
                                        <p:cTn id="50" dur="500" fill="hold"/>
                                        <p:tgtEl>
                                          <p:spTgt spid="13"/>
                                        </p:tgtEl>
                                        <p:attrNameLst>
                                          <p:attrName>ppt_x</p:attrName>
                                        </p:attrNameLst>
                                      </p:cBhvr>
                                      <p:tavLst>
                                        <p:tav tm="0">
                                          <p:val>
                                            <p:strVal val="#ppt_x"/>
                                          </p:val>
                                        </p:tav>
                                        <p:tav tm="100000">
                                          <p:val>
                                            <p:strVal val="#ppt_x"/>
                                          </p:val>
                                        </p:tav>
                                      </p:tavLst>
                                    </p:anim>
                                    <p:anim calcmode="lin" valueType="num">
                                      <p:cBhvr additive="base">
                                        <p:cTn id="51" dur="500" fill="hold"/>
                                        <p:tgtEl>
                                          <p:spTgt spid="13"/>
                                        </p:tgtEl>
                                        <p:attrNameLst>
                                          <p:attrName>ppt_y</p:attrName>
                                        </p:attrNameLst>
                                      </p:cBhvr>
                                      <p:tavLst>
                                        <p:tav tm="0">
                                          <p:val>
                                            <p:strVal val="1+#ppt_h/2"/>
                                          </p:val>
                                        </p:tav>
                                        <p:tav tm="100000">
                                          <p:val>
                                            <p:strVal val="#ppt_y"/>
                                          </p:val>
                                        </p:tav>
                                      </p:tavLst>
                                    </p:anim>
                                  </p:childTnLst>
                                </p:cTn>
                              </p:par>
                              <p:par>
                                <p:cTn id="52" presetID="10" presetClass="entr" presetSubtype="0" fill="hold" grpId="0" nodeType="withEffect">
                                  <p:stCondLst>
                                    <p:cond delay="250"/>
                                  </p:stCondLst>
                                  <p:childTnLst>
                                    <p:set>
                                      <p:cBhvr>
                                        <p:cTn id="53" dur="1" fill="hold">
                                          <p:stCondLst>
                                            <p:cond delay="0"/>
                                          </p:stCondLst>
                                        </p:cTn>
                                        <p:tgtEl>
                                          <p:spTgt spid="12"/>
                                        </p:tgtEl>
                                        <p:attrNameLst>
                                          <p:attrName>style.visibility</p:attrName>
                                        </p:attrNameLst>
                                      </p:cBhvr>
                                      <p:to>
                                        <p:strVal val="visible"/>
                                      </p:to>
                                    </p:set>
                                    <p:animEffect transition="in" filter="fade">
                                      <p:cBhvr>
                                        <p:cTn id="54" dur="500"/>
                                        <p:tgtEl>
                                          <p:spTgt spid="12"/>
                                        </p:tgtEl>
                                      </p:cBhvr>
                                    </p:animEffect>
                                  </p:childTnLst>
                                </p:cTn>
                              </p:par>
                              <p:par>
                                <p:cTn id="55" presetID="10" presetClass="exit" presetSubtype="0" fill="hold" nodeType="withEffect">
                                  <p:stCondLst>
                                    <p:cond delay="0"/>
                                  </p:stCondLst>
                                  <p:childTnLst>
                                    <p:animEffect transition="out" filter="fade">
                                      <p:cBhvr>
                                        <p:cTn id="56" dur="500"/>
                                        <p:tgtEl>
                                          <p:spTgt spid="22"/>
                                        </p:tgtEl>
                                      </p:cBhvr>
                                    </p:animEffect>
                                    <p:set>
                                      <p:cBhvr>
                                        <p:cTn id="57" dur="1" fill="hold">
                                          <p:stCondLst>
                                            <p:cond delay="499"/>
                                          </p:stCondLst>
                                        </p:cTn>
                                        <p:tgtEl>
                                          <p:spTgt spid="22"/>
                                        </p:tgtEl>
                                        <p:attrNameLst>
                                          <p:attrName>style.visibility</p:attrName>
                                        </p:attrNameLst>
                                      </p:cBhvr>
                                      <p:to>
                                        <p:strVal val="hidden"/>
                                      </p:to>
                                    </p:set>
                                    <p:cmd type="call" cmd="stop">
                                      <p:cBhvr>
                                        <p:cTn id="58" dur="1">
                                          <p:stCondLst>
                                            <p:cond delay="499"/>
                                          </p:stCondLst>
                                        </p:cTn>
                                        <p:tgtEl>
                                          <p:spTgt spid="22"/>
                                        </p:tgtEl>
                                      </p:cBhvr>
                                    </p:cmd>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500" fill="hold"/>
                                        <p:tgtEl>
                                          <p:spTgt spid="15"/>
                                        </p:tgtEl>
                                        <p:attrNameLst>
                                          <p:attrName>ppt_x</p:attrName>
                                        </p:attrNameLst>
                                      </p:cBhvr>
                                      <p:tavLst>
                                        <p:tav tm="0">
                                          <p:val>
                                            <p:strVal val="0-#ppt_w/2"/>
                                          </p:val>
                                        </p:tav>
                                        <p:tav tm="100000">
                                          <p:val>
                                            <p:strVal val="#ppt_x"/>
                                          </p:val>
                                        </p:tav>
                                      </p:tavLst>
                                    </p:anim>
                                    <p:anim calcmode="lin" valueType="num">
                                      <p:cBhvr additive="base">
                                        <p:cTn id="64" dur="500" fill="hold"/>
                                        <p:tgtEl>
                                          <p:spTgt spid="15"/>
                                        </p:tgtEl>
                                        <p:attrNameLst>
                                          <p:attrName>ppt_y</p:attrName>
                                        </p:attrNameLst>
                                      </p:cBhvr>
                                      <p:tavLst>
                                        <p:tav tm="0">
                                          <p:val>
                                            <p:strVal val="#ppt_y"/>
                                          </p:val>
                                        </p:tav>
                                        <p:tav tm="100000">
                                          <p:val>
                                            <p:strVal val="#ppt_y"/>
                                          </p:val>
                                        </p:tav>
                                      </p:tavLst>
                                    </p:anim>
                                  </p:childTnLst>
                                </p:cTn>
                              </p:par>
                              <p:par>
                                <p:cTn id="65" presetID="10" presetClass="entr" presetSubtype="0" fill="hold" grpId="0" nodeType="withEffect">
                                  <p:stCondLst>
                                    <p:cond delay="0"/>
                                  </p:stCondLst>
                                  <p:childTnLst>
                                    <p:set>
                                      <p:cBhvr>
                                        <p:cTn id="66" dur="1" fill="hold">
                                          <p:stCondLst>
                                            <p:cond delay="0"/>
                                          </p:stCondLst>
                                        </p:cTn>
                                        <p:tgtEl>
                                          <p:spTgt spid="14"/>
                                        </p:tgtEl>
                                        <p:attrNameLst>
                                          <p:attrName>style.visibility</p:attrName>
                                        </p:attrNameLst>
                                      </p:cBhvr>
                                      <p:to>
                                        <p:strVal val="visible"/>
                                      </p:to>
                                    </p:set>
                                    <p:animEffect transition="in" filter="fade">
                                      <p:cBhvr>
                                        <p:cTn id="67" dur="500"/>
                                        <p:tgtEl>
                                          <p:spTgt spid="14"/>
                                        </p:tgtEl>
                                      </p:cBhvr>
                                    </p:animEffect>
                                  </p:childTnLst>
                                </p:cTn>
                              </p:par>
                            </p:childTnLst>
                          </p:cTn>
                        </p:par>
                      </p:childTnLst>
                    </p:cTn>
                  </p:par>
                  <p:par>
                    <p:cTn id="68" fill="hold">
                      <p:stCondLst>
                        <p:cond delay="indefinite"/>
                      </p:stCondLst>
                      <p:childTnLst>
                        <p:par>
                          <p:cTn id="69" fill="hold">
                            <p:stCondLst>
                              <p:cond delay="0"/>
                            </p:stCondLst>
                            <p:childTnLst>
                              <p:par>
                                <p:cTn id="70" presetID="2" presetClass="entr" presetSubtype="8" fill="hold" grpId="0" nodeType="clickEffect">
                                  <p:stCondLst>
                                    <p:cond delay="0"/>
                                  </p:stCondLst>
                                  <p:childTnLst>
                                    <p:set>
                                      <p:cBhvr>
                                        <p:cTn id="71" dur="1" fill="hold">
                                          <p:stCondLst>
                                            <p:cond delay="0"/>
                                          </p:stCondLst>
                                        </p:cTn>
                                        <p:tgtEl>
                                          <p:spTgt spid="17"/>
                                        </p:tgtEl>
                                        <p:attrNameLst>
                                          <p:attrName>style.visibility</p:attrName>
                                        </p:attrNameLst>
                                      </p:cBhvr>
                                      <p:to>
                                        <p:strVal val="visible"/>
                                      </p:to>
                                    </p:set>
                                    <p:anim calcmode="lin" valueType="num">
                                      <p:cBhvr additive="base">
                                        <p:cTn id="72" dur="500" fill="hold"/>
                                        <p:tgtEl>
                                          <p:spTgt spid="17"/>
                                        </p:tgtEl>
                                        <p:attrNameLst>
                                          <p:attrName>ppt_x</p:attrName>
                                        </p:attrNameLst>
                                      </p:cBhvr>
                                      <p:tavLst>
                                        <p:tav tm="0">
                                          <p:val>
                                            <p:strVal val="0-#ppt_w/2"/>
                                          </p:val>
                                        </p:tav>
                                        <p:tav tm="100000">
                                          <p:val>
                                            <p:strVal val="#ppt_x"/>
                                          </p:val>
                                        </p:tav>
                                      </p:tavLst>
                                    </p:anim>
                                    <p:anim calcmode="lin" valueType="num">
                                      <p:cBhvr additive="base">
                                        <p:cTn id="73" dur="500" fill="hold"/>
                                        <p:tgtEl>
                                          <p:spTgt spid="17"/>
                                        </p:tgtEl>
                                        <p:attrNameLst>
                                          <p:attrName>ppt_y</p:attrName>
                                        </p:attrNameLst>
                                      </p:cBhvr>
                                      <p:tavLst>
                                        <p:tav tm="0">
                                          <p:val>
                                            <p:strVal val="#ppt_y"/>
                                          </p:val>
                                        </p:tav>
                                        <p:tav tm="100000">
                                          <p:val>
                                            <p:strVal val="#ppt_y"/>
                                          </p:val>
                                        </p:tav>
                                      </p:tavLst>
                                    </p:anim>
                                  </p:childTnLst>
                                </p:cTn>
                              </p:par>
                              <p:par>
                                <p:cTn id="74" presetID="10" presetClass="entr" presetSubtype="0" fill="hold" grpId="0" nodeType="withEffect">
                                  <p:stCondLst>
                                    <p:cond delay="0"/>
                                  </p:stCondLst>
                                  <p:childTnLst>
                                    <p:set>
                                      <p:cBhvr>
                                        <p:cTn id="75" dur="1" fill="hold">
                                          <p:stCondLst>
                                            <p:cond delay="0"/>
                                          </p:stCondLst>
                                        </p:cTn>
                                        <p:tgtEl>
                                          <p:spTgt spid="16"/>
                                        </p:tgtEl>
                                        <p:attrNameLst>
                                          <p:attrName>style.visibility</p:attrName>
                                        </p:attrNameLst>
                                      </p:cBhvr>
                                      <p:to>
                                        <p:strVal val="visible"/>
                                      </p:to>
                                    </p:set>
                                    <p:animEffect transition="in" filter="fade">
                                      <p:cBhvr>
                                        <p:cTn id="76" dur="500"/>
                                        <p:tgtEl>
                                          <p:spTgt spid="16"/>
                                        </p:tgtEl>
                                      </p:cBhvr>
                                    </p:animEffect>
                                  </p:childTnLst>
                                </p:cTn>
                              </p:par>
                            </p:childTnLst>
                          </p:cTn>
                        </p:par>
                      </p:childTnLst>
                    </p:cTn>
                  </p:par>
                  <p:par>
                    <p:cTn id="77" fill="hold">
                      <p:stCondLst>
                        <p:cond delay="indefinite"/>
                      </p:stCondLst>
                      <p:childTnLst>
                        <p:par>
                          <p:cTn id="78" fill="hold">
                            <p:stCondLst>
                              <p:cond delay="0"/>
                            </p:stCondLst>
                            <p:childTnLst>
                              <p:par>
                                <p:cTn id="79" presetID="2" presetClass="entr" presetSubtype="8" fill="hold" grpId="0" nodeType="clickEffect">
                                  <p:stCondLst>
                                    <p:cond delay="0"/>
                                  </p:stCondLst>
                                  <p:childTnLst>
                                    <p:set>
                                      <p:cBhvr>
                                        <p:cTn id="80" dur="1" fill="hold">
                                          <p:stCondLst>
                                            <p:cond delay="0"/>
                                          </p:stCondLst>
                                        </p:cTn>
                                        <p:tgtEl>
                                          <p:spTgt spid="19"/>
                                        </p:tgtEl>
                                        <p:attrNameLst>
                                          <p:attrName>style.visibility</p:attrName>
                                        </p:attrNameLst>
                                      </p:cBhvr>
                                      <p:to>
                                        <p:strVal val="visible"/>
                                      </p:to>
                                    </p:set>
                                    <p:anim calcmode="lin" valueType="num">
                                      <p:cBhvr additive="base">
                                        <p:cTn id="81" dur="500" fill="hold"/>
                                        <p:tgtEl>
                                          <p:spTgt spid="19"/>
                                        </p:tgtEl>
                                        <p:attrNameLst>
                                          <p:attrName>ppt_x</p:attrName>
                                        </p:attrNameLst>
                                      </p:cBhvr>
                                      <p:tavLst>
                                        <p:tav tm="0">
                                          <p:val>
                                            <p:strVal val="0-#ppt_w/2"/>
                                          </p:val>
                                        </p:tav>
                                        <p:tav tm="100000">
                                          <p:val>
                                            <p:strVal val="#ppt_x"/>
                                          </p:val>
                                        </p:tav>
                                      </p:tavLst>
                                    </p:anim>
                                    <p:anim calcmode="lin" valueType="num">
                                      <p:cBhvr additive="base">
                                        <p:cTn id="82" dur="500" fill="hold"/>
                                        <p:tgtEl>
                                          <p:spTgt spid="19"/>
                                        </p:tgtEl>
                                        <p:attrNameLst>
                                          <p:attrName>ppt_y</p:attrName>
                                        </p:attrNameLst>
                                      </p:cBhvr>
                                      <p:tavLst>
                                        <p:tav tm="0">
                                          <p:val>
                                            <p:strVal val="#ppt_y"/>
                                          </p:val>
                                        </p:tav>
                                        <p:tav tm="100000">
                                          <p:val>
                                            <p:strVal val="#ppt_y"/>
                                          </p:val>
                                        </p:tav>
                                      </p:tavLst>
                                    </p:anim>
                                  </p:childTnLst>
                                </p:cTn>
                              </p:par>
                              <p:par>
                                <p:cTn id="83" presetID="10" presetClass="entr" presetSubtype="0" fill="hold" grpId="0" nodeType="withEffect">
                                  <p:stCondLst>
                                    <p:cond delay="0"/>
                                  </p:stCondLst>
                                  <p:childTnLst>
                                    <p:set>
                                      <p:cBhvr>
                                        <p:cTn id="84" dur="1" fill="hold">
                                          <p:stCondLst>
                                            <p:cond delay="0"/>
                                          </p:stCondLst>
                                        </p:cTn>
                                        <p:tgtEl>
                                          <p:spTgt spid="18"/>
                                        </p:tgtEl>
                                        <p:attrNameLst>
                                          <p:attrName>style.visibility</p:attrName>
                                        </p:attrNameLst>
                                      </p:cBhvr>
                                      <p:to>
                                        <p:strVal val="visible"/>
                                      </p:to>
                                    </p:set>
                                    <p:animEffect transition="in" filter="fade">
                                      <p:cBhvr>
                                        <p:cTn id="8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6" restart="whenNotActive" fill="hold" evtFilter="cancelBubble" nodeType="interactiveSeq">
                <p:stCondLst>
                  <p:cond evt="onClick" delay="0">
                    <p:tgtEl>
                      <p:spTgt spid="22"/>
                    </p:tgtEl>
                  </p:cond>
                </p:stCondLst>
                <p:endSync evt="end" delay="0">
                  <p:rtn val="all"/>
                </p:endSync>
                <p:childTnLst>
                  <p:par>
                    <p:cTn id="87" fill="hold">
                      <p:stCondLst>
                        <p:cond delay="0"/>
                      </p:stCondLst>
                      <p:childTnLst>
                        <p:par>
                          <p:cTn id="88" fill="hold">
                            <p:stCondLst>
                              <p:cond delay="0"/>
                            </p:stCondLst>
                            <p:childTnLst>
                              <p:par>
                                <p:cTn id="89" presetID="2" presetClass="mediacall" presetSubtype="0" fill="hold" nodeType="clickEffect">
                                  <p:stCondLst>
                                    <p:cond delay="0"/>
                                  </p:stCondLst>
                                  <p:childTnLst>
                                    <p:cmd type="call" cmd="togglePause">
                                      <p:cBhvr>
                                        <p:cTn id="90" dur="1" fill="hold"/>
                                        <p:tgtEl>
                                          <p:spTgt spid="22"/>
                                        </p:tgtEl>
                                      </p:cBhvr>
                                    </p:cmd>
                                  </p:childTnLst>
                                </p:cTn>
                              </p:par>
                            </p:childTnLst>
                          </p:cTn>
                        </p:par>
                      </p:childTnLst>
                    </p:cTn>
                  </p:par>
                </p:childTnLst>
              </p:cTn>
              <p:nextCondLst>
                <p:cond evt="onClick" delay="0">
                  <p:tgtEl>
                    <p:spTgt spid="22"/>
                  </p:tgtEl>
                </p:cond>
              </p:nextCondLst>
            </p:seq>
            <p:video>
              <p:cMediaNode vol="80000">
                <p:cTn id="91" fill="hold" display="0">
                  <p:stCondLst>
                    <p:cond delay="indefinite"/>
                  </p:stCondLst>
                </p:cTn>
                <p:tgtEl>
                  <p:spTgt spid="22"/>
                </p:tgtEl>
              </p:cMediaNode>
            </p:video>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Title 4">
            <a:extLst>
              <a:ext uri="{FF2B5EF4-FFF2-40B4-BE49-F238E27FC236}">
                <a16:creationId xmlns:a16="http://schemas.microsoft.com/office/drawing/2014/main" id="{1DAED33A-B0B2-F50C-8A5F-59808039BE89}"/>
              </a:ext>
            </a:extLst>
          </p:cNvPr>
          <p:cNvSpPr txBox="1">
            <a:spLocks/>
          </p:cNvSpPr>
          <p:nvPr/>
        </p:nvSpPr>
        <p:spPr>
          <a:xfrm>
            <a:off x="970116" y="365863"/>
            <a:ext cx="8073595"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Maintenance of cabled circuits forming part of the OLE</a:t>
            </a:r>
          </a:p>
        </p:txBody>
      </p:sp>
      <p:sp>
        <p:nvSpPr>
          <p:cNvPr id="74" name="Text Placeholder 6">
            <a:extLst>
              <a:ext uri="{FF2B5EF4-FFF2-40B4-BE49-F238E27FC236}">
                <a16:creationId xmlns:a16="http://schemas.microsoft.com/office/drawing/2014/main" id="{9A3E1AFC-8F85-29A5-3AC9-31927E913809}"/>
              </a:ext>
            </a:extLst>
          </p:cNvPr>
          <p:cNvSpPr txBox="1">
            <a:spLocks/>
          </p:cNvSpPr>
          <p:nvPr/>
        </p:nvSpPr>
        <p:spPr>
          <a:xfrm>
            <a:off x="970113" y="1425928"/>
            <a:ext cx="10799411" cy="1632436"/>
          </a:xfrm>
          <a:prstGeom prst="rect">
            <a:avLst/>
          </a:prstGeom>
          <a:ln>
            <a:solidFill>
              <a:schemeClr val="bg1"/>
            </a:solidFill>
          </a:ln>
        </p:spPr>
        <p:txBody>
          <a:bodyPr wrap="square">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Overhead line equipment is not covered within the scope of NR/L3/ELP/21067, however there are elements of the overhead line system that require the specialist skills of distribution staff to conduct installation, maintenance or testing work upon it.</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Where such work is to take place a process (Clause 5) has been developed to formalise a sequence for collaborative working between overhead line and distribution staff. A brief overview of the sequence is as follows:</a:t>
            </a:r>
          </a:p>
        </p:txBody>
      </p:sp>
      <p:grpSp>
        <p:nvGrpSpPr>
          <p:cNvPr id="75" name="Group 74">
            <a:extLst>
              <a:ext uri="{FF2B5EF4-FFF2-40B4-BE49-F238E27FC236}">
                <a16:creationId xmlns:a16="http://schemas.microsoft.com/office/drawing/2014/main" id="{B1527131-B262-EAFE-9E79-B71A5783CDC3}"/>
              </a:ext>
            </a:extLst>
          </p:cNvPr>
          <p:cNvGrpSpPr>
            <a:grpSpLocks noChangeAspect="1"/>
          </p:cNvGrpSpPr>
          <p:nvPr/>
        </p:nvGrpSpPr>
        <p:grpSpPr>
          <a:xfrm>
            <a:off x="2101530" y="5089706"/>
            <a:ext cx="872391" cy="918652"/>
            <a:chOff x="1305950" y="4799353"/>
            <a:chExt cx="755089" cy="741851"/>
          </a:xfrm>
          <a:solidFill>
            <a:srgbClr val="799440"/>
          </a:solidFill>
        </p:grpSpPr>
        <p:pic>
          <p:nvPicPr>
            <p:cNvPr id="76" name="Graphic 75">
              <a:extLst>
                <a:ext uri="{FF2B5EF4-FFF2-40B4-BE49-F238E27FC236}">
                  <a16:creationId xmlns:a16="http://schemas.microsoft.com/office/drawing/2014/main" id="{59A79F39-F131-2F2B-900A-05E95BA034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34890" y="4799353"/>
              <a:ext cx="692394" cy="741851"/>
            </a:xfrm>
            <a:prstGeom prst="rect">
              <a:avLst/>
            </a:prstGeom>
          </p:spPr>
        </p:pic>
        <p:sp>
          <p:nvSpPr>
            <p:cNvPr id="77" name="TextBox 76">
              <a:extLst>
                <a:ext uri="{FF2B5EF4-FFF2-40B4-BE49-F238E27FC236}">
                  <a16:creationId xmlns:a16="http://schemas.microsoft.com/office/drawing/2014/main" id="{B1B4A9EE-2C4D-9F07-F6BF-B021215DB3F8}"/>
                </a:ext>
              </a:extLst>
            </p:cNvPr>
            <p:cNvSpPr txBox="1"/>
            <p:nvPr/>
          </p:nvSpPr>
          <p:spPr>
            <a:xfrm>
              <a:off x="1305950" y="5222224"/>
              <a:ext cx="755089" cy="223689"/>
            </a:xfrm>
            <a:prstGeom prst="rect">
              <a:avLst/>
            </a:prstGeom>
            <a:noFill/>
            <a:effectLst/>
          </p:spPr>
          <p:txBody>
            <a:bodyPr wrap="square" rtlCol="0">
              <a:spAutoFit/>
            </a:bodyPr>
            <a:lstStyle/>
            <a:p>
              <a:pPr algn="ctr"/>
              <a:r>
                <a:rPr lang="en-GB" sz="1200" b="1">
                  <a:solidFill>
                    <a:schemeClr val="bg1"/>
                  </a:solidFill>
                  <a:latin typeface="Network Rail Sans" panose="02000000040000020004" pitchFamily="2" charset="0"/>
                </a:rPr>
                <a:t>ECO</a:t>
              </a:r>
            </a:p>
          </p:txBody>
        </p:sp>
      </p:grpSp>
      <p:grpSp>
        <p:nvGrpSpPr>
          <p:cNvPr id="78" name="Group 77">
            <a:extLst>
              <a:ext uri="{FF2B5EF4-FFF2-40B4-BE49-F238E27FC236}">
                <a16:creationId xmlns:a16="http://schemas.microsoft.com/office/drawing/2014/main" id="{F1CFDDE4-6E4C-5BC0-E12D-317E71153FC9}"/>
              </a:ext>
            </a:extLst>
          </p:cNvPr>
          <p:cNvGrpSpPr>
            <a:grpSpLocks noChangeAspect="1"/>
          </p:cNvGrpSpPr>
          <p:nvPr/>
        </p:nvGrpSpPr>
        <p:grpSpPr>
          <a:xfrm>
            <a:off x="3905604" y="5008120"/>
            <a:ext cx="503283" cy="459326"/>
            <a:chOff x="6473213" y="3930726"/>
            <a:chExt cx="728981" cy="642938"/>
          </a:xfrm>
          <a:effectLst>
            <a:glow rad="228600">
              <a:srgbClr val="C427D9">
                <a:alpha val="64000"/>
              </a:srgbClr>
            </a:glow>
          </a:effectLst>
        </p:grpSpPr>
        <p:pic>
          <p:nvPicPr>
            <p:cNvPr id="79" name="Graphic 78">
              <a:extLst>
                <a:ext uri="{FF2B5EF4-FFF2-40B4-BE49-F238E27FC236}">
                  <a16:creationId xmlns:a16="http://schemas.microsoft.com/office/drawing/2014/main" id="{8388CC31-1C7F-C9A4-9900-9B344E8AB4B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90421" y="3930726"/>
              <a:ext cx="494568" cy="642938"/>
            </a:xfrm>
            <a:prstGeom prst="rect">
              <a:avLst/>
            </a:prstGeom>
          </p:spPr>
        </p:pic>
        <p:sp>
          <p:nvSpPr>
            <p:cNvPr id="80" name="TextBox 79">
              <a:extLst>
                <a:ext uri="{FF2B5EF4-FFF2-40B4-BE49-F238E27FC236}">
                  <a16:creationId xmlns:a16="http://schemas.microsoft.com/office/drawing/2014/main" id="{D7EB675C-2E1C-4D1D-865C-01909517EA24}"/>
                </a:ext>
              </a:extLst>
            </p:cNvPr>
            <p:cNvSpPr txBox="1"/>
            <p:nvPr/>
          </p:nvSpPr>
          <p:spPr>
            <a:xfrm>
              <a:off x="6473213" y="4063311"/>
              <a:ext cx="728981" cy="430808"/>
            </a:xfrm>
            <a:prstGeom prst="rect">
              <a:avLst/>
            </a:prstGeom>
            <a:noFill/>
            <a:ln>
              <a:noFill/>
            </a:ln>
            <a:effectLst/>
          </p:spPr>
          <p:txBody>
            <a:bodyPr wrap="square" rtlCol="0">
              <a:spAutoFit/>
            </a:bodyPr>
            <a:lstStyle/>
            <a:p>
              <a:pPr algn="ctr"/>
              <a:r>
                <a:rPr lang="en-GB" sz="1400" b="1">
                  <a:solidFill>
                    <a:srgbClr val="000000"/>
                  </a:solidFill>
                  <a:latin typeface="Network Rail Sans" panose="02000000040000020004" pitchFamily="2" charset="0"/>
                </a:rPr>
                <a:t>B</a:t>
              </a:r>
            </a:p>
          </p:txBody>
        </p:sp>
      </p:grpSp>
      <p:grpSp>
        <p:nvGrpSpPr>
          <p:cNvPr id="81" name="Group 80">
            <a:extLst>
              <a:ext uri="{FF2B5EF4-FFF2-40B4-BE49-F238E27FC236}">
                <a16:creationId xmlns:a16="http://schemas.microsoft.com/office/drawing/2014/main" id="{395C2C50-EC9E-EAA0-C9B4-0DD548C5F86A}"/>
              </a:ext>
            </a:extLst>
          </p:cNvPr>
          <p:cNvGrpSpPr>
            <a:grpSpLocks noChangeAspect="1"/>
          </p:cNvGrpSpPr>
          <p:nvPr/>
        </p:nvGrpSpPr>
        <p:grpSpPr>
          <a:xfrm>
            <a:off x="3259018" y="5089706"/>
            <a:ext cx="1020907" cy="918652"/>
            <a:chOff x="1249833" y="4799353"/>
            <a:chExt cx="883635" cy="741851"/>
          </a:xfrm>
        </p:grpSpPr>
        <p:pic>
          <p:nvPicPr>
            <p:cNvPr id="82" name="Graphic 81">
              <a:extLst>
                <a:ext uri="{FF2B5EF4-FFF2-40B4-BE49-F238E27FC236}">
                  <a16:creationId xmlns:a16="http://schemas.microsoft.com/office/drawing/2014/main" id="{24E0C80E-8035-1D1F-798A-BDC8E431A41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34890" y="4799353"/>
              <a:ext cx="692394" cy="741851"/>
            </a:xfrm>
            <a:prstGeom prst="rect">
              <a:avLst/>
            </a:prstGeom>
          </p:spPr>
        </p:pic>
        <p:sp>
          <p:nvSpPr>
            <p:cNvPr id="83" name="TextBox 82">
              <a:extLst>
                <a:ext uri="{FF2B5EF4-FFF2-40B4-BE49-F238E27FC236}">
                  <a16:creationId xmlns:a16="http://schemas.microsoft.com/office/drawing/2014/main" id="{DD3D8244-2020-DAB7-009B-06C44FBE542C}"/>
                </a:ext>
              </a:extLst>
            </p:cNvPr>
            <p:cNvSpPr txBox="1"/>
            <p:nvPr/>
          </p:nvSpPr>
          <p:spPr>
            <a:xfrm>
              <a:off x="1249833" y="5209797"/>
              <a:ext cx="883635" cy="248543"/>
            </a:xfrm>
            <a:prstGeom prst="rect">
              <a:avLst/>
            </a:prstGeom>
            <a:noFill/>
            <a:effectLst/>
          </p:spPr>
          <p:txBody>
            <a:bodyPr wrap="square" rtlCol="0">
              <a:spAutoFit/>
            </a:bodyPr>
            <a:lstStyle/>
            <a:p>
              <a:pPr algn="ctr"/>
              <a:r>
                <a:rPr lang="en-GB" sz="1400" b="1">
                  <a:solidFill>
                    <a:schemeClr val="bg1"/>
                  </a:solidFill>
                  <a:latin typeface="Network Rail Sans" panose="02000000040000020004" pitchFamily="2" charset="0"/>
                </a:rPr>
                <a:t>NP</a:t>
              </a:r>
            </a:p>
          </p:txBody>
        </p:sp>
      </p:grpSp>
      <p:cxnSp>
        <p:nvCxnSpPr>
          <p:cNvPr id="84" name="Connector: Curved 83">
            <a:extLst>
              <a:ext uri="{FF2B5EF4-FFF2-40B4-BE49-F238E27FC236}">
                <a16:creationId xmlns:a16="http://schemas.microsoft.com/office/drawing/2014/main" id="{27EB2783-7981-DC3B-02E1-5A6E021AB811}"/>
              </a:ext>
            </a:extLst>
          </p:cNvPr>
          <p:cNvCxnSpPr/>
          <p:nvPr/>
        </p:nvCxnSpPr>
        <p:spPr bwMode="auto">
          <a:xfrm rot="5400000" flipH="1" flipV="1">
            <a:off x="3105845" y="4576887"/>
            <a:ext cx="12700" cy="918652"/>
          </a:xfrm>
          <a:prstGeom prst="curvedConnector3">
            <a:avLst>
              <a:gd name="adj1" fmla="val 2386047"/>
            </a:avLst>
          </a:prstGeom>
          <a:solidFill>
            <a:schemeClr val="accent2">
              <a:alpha val="50000"/>
            </a:schemeClr>
          </a:solidFill>
          <a:ln w="31750" cap="flat" cmpd="sng" algn="ctr">
            <a:solidFill>
              <a:srgbClr val="00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rgbClr val="808080"/>
                  </a:outerShdw>
                </a:effectLst>
              </a14:hiddenEffects>
            </a:ext>
          </a:extLst>
        </p:spPr>
      </p:cxnSp>
      <p:grpSp>
        <p:nvGrpSpPr>
          <p:cNvPr id="85" name="Group 84">
            <a:extLst>
              <a:ext uri="{FF2B5EF4-FFF2-40B4-BE49-F238E27FC236}">
                <a16:creationId xmlns:a16="http://schemas.microsoft.com/office/drawing/2014/main" id="{95A5F697-5091-9669-8A36-938F3D15A9C7}"/>
              </a:ext>
            </a:extLst>
          </p:cNvPr>
          <p:cNvGrpSpPr>
            <a:grpSpLocks noChangeAspect="1"/>
          </p:cNvGrpSpPr>
          <p:nvPr/>
        </p:nvGrpSpPr>
        <p:grpSpPr>
          <a:xfrm>
            <a:off x="7116030" y="4999599"/>
            <a:ext cx="503283" cy="459326"/>
            <a:chOff x="6473213" y="3930726"/>
            <a:chExt cx="728981" cy="642938"/>
          </a:xfrm>
          <a:effectLst>
            <a:glow rad="228600">
              <a:srgbClr val="C427D9">
                <a:alpha val="64000"/>
              </a:srgbClr>
            </a:glow>
          </a:effectLst>
        </p:grpSpPr>
        <p:pic>
          <p:nvPicPr>
            <p:cNvPr id="86" name="Graphic 85">
              <a:extLst>
                <a:ext uri="{FF2B5EF4-FFF2-40B4-BE49-F238E27FC236}">
                  <a16:creationId xmlns:a16="http://schemas.microsoft.com/office/drawing/2014/main" id="{48AB579E-4FD3-D5D6-84BB-1AE6AB09229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90421" y="3930726"/>
              <a:ext cx="494568" cy="642938"/>
            </a:xfrm>
            <a:prstGeom prst="rect">
              <a:avLst/>
            </a:prstGeom>
          </p:spPr>
        </p:pic>
        <p:sp>
          <p:nvSpPr>
            <p:cNvPr id="87" name="TextBox 86">
              <a:extLst>
                <a:ext uri="{FF2B5EF4-FFF2-40B4-BE49-F238E27FC236}">
                  <a16:creationId xmlns:a16="http://schemas.microsoft.com/office/drawing/2014/main" id="{245146FA-0F52-7629-8B76-B67ABA4EBC7C}"/>
                </a:ext>
              </a:extLst>
            </p:cNvPr>
            <p:cNvSpPr txBox="1"/>
            <p:nvPr/>
          </p:nvSpPr>
          <p:spPr>
            <a:xfrm>
              <a:off x="6473213" y="4063311"/>
              <a:ext cx="728981" cy="430808"/>
            </a:xfrm>
            <a:prstGeom prst="rect">
              <a:avLst/>
            </a:prstGeom>
            <a:noFill/>
            <a:ln>
              <a:noFill/>
            </a:ln>
            <a:effectLst/>
          </p:spPr>
          <p:txBody>
            <a:bodyPr wrap="square" rtlCol="0">
              <a:spAutoFit/>
            </a:bodyPr>
            <a:lstStyle/>
            <a:p>
              <a:pPr algn="ctr"/>
              <a:r>
                <a:rPr lang="en-GB" sz="1400" b="1">
                  <a:solidFill>
                    <a:srgbClr val="000000"/>
                  </a:solidFill>
                  <a:latin typeface="Network Rail Sans" panose="02000000040000020004" pitchFamily="2" charset="0"/>
                </a:rPr>
                <a:t>B</a:t>
              </a:r>
            </a:p>
          </p:txBody>
        </p:sp>
      </p:grpSp>
      <p:grpSp>
        <p:nvGrpSpPr>
          <p:cNvPr id="88" name="Group 87">
            <a:extLst>
              <a:ext uri="{FF2B5EF4-FFF2-40B4-BE49-F238E27FC236}">
                <a16:creationId xmlns:a16="http://schemas.microsoft.com/office/drawing/2014/main" id="{43CF371E-3AFA-87F2-32D8-0003A98EF543}"/>
              </a:ext>
            </a:extLst>
          </p:cNvPr>
          <p:cNvGrpSpPr>
            <a:grpSpLocks noChangeAspect="1"/>
          </p:cNvGrpSpPr>
          <p:nvPr/>
        </p:nvGrpSpPr>
        <p:grpSpPr>
          <a:xfrm>
            <a:off x="6469444" y="5081185"/>
            <a:ext cx="1020907" cy="918652"/>
            <a:chOff x="1249833" y="4799353"/>
            <a:chExt cx="883635" cy="741851"/>
          </a:xfrm>
        </p:grpSpPr>
        <p:pic>
          <p:nvPicPr>
            <p:cNvPr id="89" name="Graphic 88">
              <a:extLst>
                <a:ext uri="{FF2B5EF4-FFF2-40B4-BE49-F238E27FC236}">
                  <a16:creationId xmlns:a16="http://schemas.microsoft.com/office/drawing/2014/main" id="{DEF9DE64-4C15-77FC-03C1-C7F3316D05B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34890" y="4799353"/>
              <a:ext cx="692394" cy="741851"/>
            </a:xfrm>
            <a:prstGeom prst="rect">
              <a:avLst/>
            </a:prstGeom>
          </p:spPr>
        </p:pic>
        <p:sp>
          <p:nvSpPr>
            <p:cNvPr id="90" name="TextBox 89">
              <a:extLst>
                <a:ext uri="{FF2B5EF4-FFF2-40B4-BE49-F238E27FC236}">
                  <a16:creationId xmlns:a16="http://schemas.microsoft.com/office/drawing/2014/main" id="{C384E296-42D5-5EE8-6765-5FA76AB50366}"/>
                </a:ext>
              </a:extLst>
            </p:cNvPr>
            <p:cNvSpPr txBox="1"/>
            <p:nvPr/>
          </p:nvSpPr>
          <p:spPr>
            <a:xfrm>
              <a:off x="1249833" y="5209797"/>
              <a:ext cx="883635" cy="248543"/>
            </a:xfrm>
            <a:prstGeom prst="rect">
              <a:avLst/>
            </a:prstGeom>
            <a:noFill/>
            <a:effectLst/>
          </p:spPr>
          <p:txBody>
            <a:bodyPr wrap="square" rtlCol="0">
              <a:spAutoFit/>
            </a:bodyPr>
            <a:lstStyle/>
            <a:p>
              <a:pPr algn="ctr"/>
              <a:r>
                <a:rPr lang="en-GB" sz="1400" b="1">
                  <a:solidFill>
                    <a:schemeClr val="bg1"/>
                  </a:solidFill>
                  <a:latin typeface="Network Rail Sans" panose="02000000040000020004" pitchFamily="2" charset="0"/>
                </a:rPr>
                <a:t>NP</a:t>
              </a:r>
            </a:p>
          </p:txBody>
        </p:sp>
      </p:grpSp>
      <p:grpSp>
        <p:nvGrpSpPr>
          <p:cNvPr id="91" name="Group 90">
            <a:extLst>
              <a:ext uri="{FF2B5EF4-FFF2-40B4-BE49-F238E27FC236}">
                <a16:creationId xmlns:a16="http://schemas.microsoft.com/office/drawing/2014/main" id="{98B7BFCB-9BEA-397B-09BD-16DEC91E76C4}"/>
              </a:ext>
            </a:extLst>
          </p:cNvPr>
          <p:cNvGrpSpPr>
            <a:grpSpLocks noChangeAspect="1"/>
          </p:cNvGrpSpPr>
          <p:nvPr/>
        </p:nvGrpSpPr>
        <p:grpSpPr>
          <a:xfrm>
            <a:off x="8354769" y="4999599"/>
            <a:ext cx="503283" cy="459326"/>
            <a:chOff x="6480920" y="3930726"/>
            <a:chExt cx="728981" cy="642938"/>
          </a:xfrm>
          <a:effectLst>
            <a:glow rad="228600">
              <a:srgbClr val="C427D9">
                <a:alpha val="64000"/>
              </a:srgbClr>
            </a:glow>
          </a:effectLst>
        </p:grpSpPr>
        <p:pic>
          <p:nvPicPr>
            <p:cNvPr id="92" name="Graphic 91">
              <a:extLst>
                <a:ext uri="{FF2B5EF4-FFF2-40B4-BE49-F238E27FC236}">
                  <a16:creationId xmlns:a16="http://schemas.microsoft.com/office/drawing/2014/main" id="{5785FA87-9EDB-FFDB-24A8-6D1D6E0483E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90421" y="3930726"/>
              <a:ext cx="494568" cy="642938"/>
            </a:xfrm>
            <a:prstGeom prst="rect">
              <a:avLst/>
            </a:prstGeom>
          </p:spPr>
        </p:pic>
        <p:sp>
          <p:nvSpPr>
            <p:cNvPr id="93" name="TextBox 92">
              <a:extLst>
                <a:ext uri="{FF2B5EF4-FFF2-40B4-BE49-F238E27FC236}">
                  <a16:creationId xmlns:a16="http://schemas.microsoft.com/office/drawing/2014/main" id="{BB87FDB2-548A-6D6E-78CD-7E16141FEEA9}"/>
                </a:ext>
              </a:extLst>
            </p:cNvPr>
            <p:cNvSpPr txBox="1"/>
            <p:nvPr/>
          </p:nvSpPr>
          <p:spPr>
            <a:xfrm>
              <a:off x="6480920" y="4114994"/>
              <a:ext cx="728981" cy="344646"/>
            </a:xfrm>
            <a:prstGeom prst="rect">
              <a:avLst/>
            </a:prstGeom>
            <a:noFill/>
            <a:ln>
              <a:noFill/>
            </a:ln>
            <a:effectLst/>
          </p:spPr>
          <p:txBody>
            <a:bodyPr wrap="square" rtlCol="0">
              <a:spAutoFit/>
            </a:bodyPr>
            <a:lstStyle/>
            <a:p>
              <a:pPr algn="ctr"/>
              <a:r>
                <a:rPr lang="en-GB" sz="1000" b="1">
                  <a:solidFill>
                    <a:srgbClr val="000000"/>
                  </a:solidFill>
                  <a:latin typeface="Network Rail Sans" panose="02000000040000020004" pitchFamily="2" charset="0"/>
                </a:rPr>
                <a:t>OLP</a:t>
              </a:r>
            </a:p>
          </p:txBody>
        </p:sp>
      </p:grpSp>
      <p:grpSp>
        <p:nvGrpSpPr>
          <p:cNvPr id="94" name="Group 93">
            <a:extLst>
              <a:ext uri="{FF2B5EF4-FFF2-40B4-BE49-F238E27FC236}">
                <a16:creationId xmlns:a16="http://schemas.microsoft.com/office/drawing/2014/main" id="{69ACB33B-8443-6DB6-6941-BBE710B660D1}"/>
              </a:ext>
            </a:extLst>
          </p:cNvPr>
          <p:cNvGrpSpPr>
            <a:grpSpLocks noChangeAspect="1"/>
          </p:cNvGrpSpPr>
          <p:nvPr/>
        </p:nvGrpSpPr>
        <p:grpSpPr>
          <a:xfrm>
            <a:off x="7690657" y="5081184"/>
            <a:ext cx="1020907" cy="918652"/>
            <a:chOff x="1239269" y="4799353"/>
            <a:chExt cx="883635" cy="741851"/>
          </a:xfrm>
          <a:solidFill>
            <a:srgbClr val="FF0015"/>
          </a:solidFill>
        </p:grpSpPr>
        <p:pic>
          <p:nvPicPr>
            <p:cNvPr id="95" name="Graphic 94">
              <a:extLst>
                <a:ext uri="{FF2B5EF4-FFF2-40B4-BE49-F238E27FC236}">
                  <a16:creationId xmlns:a16="http://schemas.microsoft.com/office/drawing/2014/main" id="{70AD376D-9071-2693-7D21-D8B91AF1937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334890" y="4799353"/>
              <a:ext cx="692394" cy="741851"/>
            </a:xfrm>
            <a:prstGeom prst="rect">
              <a:avLst/>
            </a:prstGeom>
          </p:spPr>
        </p:pic>
        <p:sp>
          <p:nvSpPr>
            <p:cNvPr id="96" name="TextBox 95">
              <a:extLst>
                <a:ext uri="{FF2B5EF4-FFF2-40B4-BE49-F238E27FC236}">
                  <a16:creationId xmlns:a16="http://schemas.microsoft.com/office/drawing/2014/main" id="{F50FB2D4-7BFD-4509-64C5-9D738E3DA8DB}"/>
                </a:ext>
              </a:extLst>
            </p:cNvPr>
            <p:cNvSpPr txBox="1"/>
            <p:nvPr/>
          </p:nvSpPr>
          <p:spPr>
            <a:xfrm>
              <a:off x="1239269" y="5136392"/>
              <a:ext cx="883635" cy="372814"/>
            </a:xfrm>
            <a:prstGeom prst="rect">
              <a:avLst/>
            </a:prstGeom>
            <a:noFill/>
            <a:effectLst/>
          </p:spPr>
          <p:txBody>
            <a:bodyPr wrap="square" rtlCol="0">
              <a:spAutoFit/>
            </a:bodyPr>
            <a:lstStyle/>
            <a:p>
              <a:pPr algn="ctr"/>
              <a:r>
                <a:rPr lang="en-GB" sz="1200" b="1">
                  <a:solidFill>
                    <a:schemeClr val="bg1"/>
                  </a:solidFill>
                  <a:latin typeface="Network Rail Sans" panose="02000000040000020004" pitchFamily="2" charset="0"/>
                </a:rPr>
                <a:t>COSS</a:t>
              </a:r>
            </a:p>
            <a:p>
              <a:pPr algn="ctr"/>
              <a:r>
                <a:rPr lang="en-GB" sz="1200" b="1">
                  <a:solidFill>
                    <a:schemeClr val="bg1"/>
                  </a:solidFill>
                  <a:latin typeface="Network Rail Sans" panose="02000000040000020004" pitchFamily="2" charset="0"/>
                </a:rPr>
                <a:t>OLP</a:t>
              </a:r>
            </a:p>
          </p:txBody>
        </p:sp>
      </p:grpSp>
      <p:grpSp>
        <p:nvGrpSpPr>
          <p:cNvPr id="97" name="Group 96">
            <a:extLst>
              <a:ext uri="{FF2B5EF4-FFF2-40B4-BE49-F238E27FC236}">
                <a16:creationId xmlns:a16="http://schemas.microsoft.com/office/drawing/2014/main" id="{B45CC869-B49F-16B5-F6DC-1FFE265F42B7}"/>
              </a:ext>
            </a:extLst>
          </p:cNvPr>
          <p:cNvGrpSpPr>
            <a:grpSpLocks noChangeAspect="1"/>
          </p:cNvGrpSpPr>
          <p:nvPr/>
        </p:nvGrpSpPr>
        <p:grpSpPr>
          <a:xfrm>
            <a:off x="8678387" y="5081185"/>
            <a:ext cx="1020907" cy="918652"/>
            <a:chOff x="1249833" y="4799353"/>
            <a:chExt cx="883635" cy="741851"/>
          </a:xfrm>
          <a:solidFill>
            <a:srgbClr val="EF72E3"/>
          </a:solidFill>
        </p:grpSpPr>
        <p:pic>
          <p:nvPicPr>
            <p:cNvPr id="98" name="Graphic 97">
              <a:extLst>
                <a:ext uri="{FF2B5EF4-FFF2-40B4-BE49-F238E27FC236}">
                  <a16:creationId xmlns:a16="http://schemas.microsoft.com/office/drawing/2014/main" id="{15B4B02F-A812-40A5-59AF-360B84A820E9}"/>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334890" y="4799353"/>
              <a:ext cx="692394" cy="741851"/>
            </a:xfrm>
            <a:prstGeom prst="rect">
              <a:avLst/>
            </a:prstGeom>
          </p:spPr>
        </p:pic>
        <p:sp>
          <p:nvSpPr>
            <p:cNvPr id="99" name="TextBox 98">
              <a:extLst>
                <a:ext uri="{FF2B5EF4-FFF2-40B4-BE49-F238E27FC236}">
                  <a16:creationId xmlns:a16="http://schemas.microsoft.com/office/drawing/2014/main" id="{05F16E79-5763-8598-CC8E-F80DF4EF12E8}"/>
                </a:ext>
              </a:extLst>
            </p:cNvPr>
            <p:cNvSpPr txBox="1"/>
            <p:nvPr/>
          </p:nvSpPr>
          <p:spPr>
            <a:xfrm>
              <a:off x="1249833" y="5209797"/>
              <a:ext cx="883635" cy="248543"/>
            </a:xfrm>
            <a:prstGeom prst="rect">
              <a:avLst/>
            </a:prstGeom>
            <a:noFill/>
            <a:effectLst/>
          </p:spPr>
          <p:txBody>
            <a:bodyPr wrap="square" rtlCol="0">
              <a:spAutoFit/>
            </a:bodyPr>
            <a:lstStyle/>
            <a:p>
              <a:pPr algn="ctr"/>
              <a:r>
                <a:rPr lang="en-GB" sz="1400" b="1">
                  <a:solidFill>
                    <a:schemeClr val="bg1"/>
                  </a:solidFill>
                  <a:latin typeface="Network Rail Sans" panose="02000000040000020004" pitchFamily="2" charset="0"/>
                </a:rPr>
                <a:t>A</a:t>
              </a:r>
            </a:p>
          </p:txBody>
        </p:sp>
      </p:grpSp>
      <p:cxnSp>
        <p:nvCxnSpPr>
          <p:cNvPr id="100" name="Connector: Curved 99">
            <a:extLst>
              <a:ext uri="{FF2B5EF4-FFF2-40B4-BE49-F238E27FC236}">
                <a16:creationId xmlns:a16="http://schemas.microsoft.com/office/drawing/2014/main" id="{281EC678-8CA1-AFE3-DAC2-846C7135BF4E}"/>
              </a:ext>
            </a:extLst>
          </p:cNvPr>
          <p:cNvCxnSpPr/>
          <p:nvPr/>
        </p:nvCxnSpPr>
        <p:spPr bwMode="auto">
          <a:xfrm rot="5400000" flipH="1" flipV="1">
            <a:off x="7484001" y="5625060"/>
            <a:ext cx="12700" cy="918652"/>
          </a:xfrm>
          <a:prstGeom prst="curvedConnector3">
            <a:avLst>
              <a:gd name="adj1" fmla="val -2218606"/>
            </a:avLst>
          </a:prstGeom>
          <a:solidFill>
            <a:schemeClr val="accent2">
              <a:alpha val="50000"/>
            </a:schemeClr>
          </a:solidFill>
          <a:ln w="31750" cap="flat" cmpd="sng" algn="ctr">
            <a:solidFill>
              <a:srgbClr val="00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rgbClr val="808080"/>
                  </a:outerShdw>
                </a:effectLst>
              </a14:hiddenEffects>
            </a:ext>
          </a:extLst>
        </p:spPr>
      </p:cxnSp>
      <p:grpSp>
        <p:nvGrpSpPr>
          <p:cNvPr id="101" name="Group 100">
            <a:extLst>
              <a:ext uri="{FF2B5EF4-FFF2-40B4-BE49-F238E27FC236}">
                <a16:creationId xmlns:a16="http://schemas.microsoft.com/office/drawing/2014/main" id="{49F1785B-7D81-7966-192A-318AB62996DC}"/>
              </a:ext>
            </a:extLst>
          </p:cNvPr>
          <p:cNvGrpSpPr>
            <a:grpSpLocks noChangeAspect="1"/>
          </p:cNvGrpSpPr>
          <p:nvPr/>
        </p:nvGrpSpPr>
        <p:grpSpPr>
          <a:xfrm>
            <a:off x="9324973" y="5007946"/>
            <a:ext cx="503283" cy="459326"/>
            <a:chOff x="6480920" y="3930726"/>
            <a:chExt cx="728981" cy="642938"/>
          </a:xfrm>
          <a:effectLst>
            <a:glow rad="228600">
              <a:srgbClr val="C427D9">
                <a:alpha val="64000"/>
              </a:srgbClr>
            </a:glow>
          </a:effectLst>
        </p:grpSpPr>
        <p:pic>
          <p:nvPicPr>
            <p:cNvPr id="102" name="Graphic 101">
              <a:extLst>
                <a:ext uri="{FF2B5EF4-FFF2-40B4-BE49-F238E27FC236}">
                  <a16:creationId xmlns:a16="http://schemas.microsoft.com/office/drawing/2014/main" id="{30D3C863-1DB8-34D2-520A-3179FF24A4C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90421" y="3930726"/>
              <a:ext cx="494568" cy="642938"/>
            </a:xfrm>
            <a:prstGeom prst="rect">
              <a:avLst/>
            </a:prstGeom>
          </p:spPr>
        </p:pic>
        <p:sp>
          <p:nvSpPr>
            <p:cNvPr id="103" name="TextBox 102">
              <a:extLst>
                <a:ext uri="{FF2B5EF4-FFF2-40B4-BE49-F238E27FC236}">
                  <a16:creationId xmlns:a16="http://schemas.microsoft.com/office/drawing/2014/main" id="{627AA098-8632-B5EE-AC71-E7156A7C3763}"/>
                </a:ext>
              </a:extLst>
            </p:cNvPr>
            <p:cNvSpPr txBox="1"/>
            <p:nvPr/>
          </p:nvSpPr>
          <p:spPr>
            <a:xfrm>
              <a:off x="6480920" y="4114994"/>
              <a:ext cx="728981" cy="344646"/>
            </a:xfrm>
            <a:prstGeom prst="rect">
              <a:avLst/>
            </a:prstGeom>
            <a:noFill/>
            <a:ln>
              <a:noFill/>
            </a:ln>
            <a:effectLst/>
          </p:spPr>
          <p:txBody>
            <a:bodyPr wrap="square" rtlCol="0">
              <a:spAutoFit/>
            </a:bodyPr>
            <a:lstStyle/>
            <a:p>
              <a:pPr algn="ctr"/>
              <a:r>
                <a:rPr lang="en-GB" sz="1000" b="1">
                  <a:solidFill>
                    <a:srgbClr val="000000"/>
                  </a:solidFill>
                  <a:latin typeface="Network Rail Sans" panose="02000000040000020004" pitchFamily="2" charset="0"/>
                </a:rPr>
                <a:t>OLP</a:t>
              </a:r>
            </a:p>
          </p:txBody>
        </p:sp>
      </p:grpSp>
      <p:cxnSp>
        <p:nvCxnSpPr>
          <p:cNvPr id="104" name="Connector: Curved 103">
            <a:extLst>
              <a:ext uri="{FF2B5EF4-FFF2-40B4-BE49-F238E27FC236}">
                <a16:creationId xmlns:a16="http://schemas.microsoft.com/office/drawing/2014/main" id="{62E6674D-79E9-931D-F16F-0AFE2493B6A2}"/>
              </a:ext>
            </a:extLst>
          </p:cNvPr>
          <p:cNvCxnSpPr/>
          <p:nvPr/>
        </p:nvCxnSpPr>
        <p:spPr bwMode="auto">
          <a:xfrm rot="16200000" flipH="1">
            <a:off x="7996675" y="5133775"/>
            <a:ext cx="12700" cy="1944000"/>
          </a:xfrm>
          <a:prstGeom prst="curvedConnector3">
            <a:avLst>
              <a:gd name="adj1" fmla="val 4144189"/>
            </a:avLst>
          </a:prstGeom>
          <a:solidFill>
            <a:schemeClr val="accent2">
              <a:alpha val="50000"/>
            </a:schemeClr>
          </a:solidFill>
          <a:ln w="31750" cap="flat" cmpd="sng" algn="ctr">
            <a:solidFill>
              <a:srgbClr val="00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105" name="Text Placeholder 6">
            <a:extLst>
              <a:ext uri="{FF2B5EF4-FFF2-40B4-BE49-F238E27FC236}">
                <a16:creationId xmlns:a16="http://schemas.microsoft.com/office/drawing/2014/main" id="{D4280FE2-B960-184B-3E1A-C737A24C1999}"/>
              </a:ext>
            </a:extLst>
          </p:cNvPr>
          <p:cNvSpPr txBox="1">
            <a:spLocks/>
          </p:cNvSpPr>
          <p:nvPr/>
        </p:nvSpPr>
        <p:spPr>
          <a:xfrm>
            <a:off x="1725732" y="3436497"/>
            <a:ext cx="3962822" cy="1096720"/>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A Form B shall be prepared and used to implement an Earthed Isolation and any required electrical risk control measures shall be implemented</a:t>
            </a:r>
          </a:p>
        </p:txBody>
      </p:sp>
      <p:sp>
        <p:nvSpPr>
          <p:cNvPr id="106" name="Text Placeholder 6">
            <a:extLst>
              <a:ext uri="{FF2B5EF4-FFF2-40B4-BE49-F238E27FC236}">
                <a16:creationId xmlns:a16="http://schemas.microsoft.com/office/drawing/2014/main" id="{924AFA31-542E-31D9-300C-BEF1470BC558}"/>
              </a:ext>
            </a:extLst>
          </p:cNvPr>
          <p:cNvSpPr txBox="1">
            <a:spLocks/>
          </p:cNvSpPr>
          <p:nvPr/>
        </p:nvSpPr>
        <p:spPr>
          <a:xfrm>
            <a:off x="6317789" y="3429000"/>
            <a:ext cx="4211421" cy="1096720"/>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The Nominated Person shall then issue an overhead line permit (OLP) to the COSS OLP and to the Distribution Level A responsible for the work on the affected equipment</a:t>
            </a:r>
          </a:p>
        </p:txBody>
      </p:sp>
      <p:pic>
        <p:nvPicPr>
          <p:cNvPr id="2" name="Video 50_1.mp4">
            <a:hlinkClick r:id="" action="ppaction://media"/>
            <a:extLst>
              <a:ext uri="{FF2B5EF4-FFF2-40B4-BE49-F238E27FC236}">
                <a16:creationId xmlns:a16="http://schemas.microsoft.com/office/drawing/2014/main" id="{C9E725BA-7365-58FC-27F0-8E3A790C4DE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1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71382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fade">
                                      <p:cBhvr>
                                        <p:cTn id="7" dur="500"/>
                                        <p:tgtEl>
                                          <p:spTgt spid="75"/>
                                        </p:tgtEl>
                                      </p:cBhvr>
                                    </p:animEffect>
                                  </p:childTnLst>
                                </p:cTn>
                              </p:par>
                              <p:par>
                                <p:cTn id="8" presetID="10" presetClass="entr" presetSubtype="0" fill="hold" nodeType="withEffect">
                                  <p:stCondLst>
                                    <p:cond delay="0"/>
                                  </p:stCondLst>
                                  <p:childTnLst>
                                    <p:set>
                                      <p:cBhvr>
                                        <p:cTn id="9" dur="1" fill="hold">
                                          <p:stCondLst>
                                            <p:cond delay="0"/>
                                          </p:stCondLst>
                                        </p:cTn>
                                        <p:tgtEl>
                                          <p:spTgt spid="78"/>
                                        </p:tgtEl>
                                        <p:attrNameLst>
                                          <p:attrName>style.visibility</p:attrName>
                                        </p:attrNameLst>
                                      </p:cBhvr>
                                      <p:to>
                                        <p:strVal val="visible"/>
                                      </p:to>
                                    </p:set>
                                    <p:animEffect transition="in" filter="fade">
                                      <p:cBhvr>
                                        <p:cTn id="10" dur="500"/>
                                        <p:tgtEl>
                                          <p:spTgt spid="78"/>
                                        </p:tgtEl>
                                      </p:cBhvr>
                                    </p:animEffect>
                                  </p:childTnLst>
                                </p:cTn>
                              </p:par>
                              <p:par>
                                <p:cTn id="11" presetID="10" presetClass="entr" presetSubtype="0" fill="hold" nodeType="withEffect">
                                  <p:stCondLst>
                                    <p:cond delay="0"/>
                                  </p:stCondLst>
                                  <p:childTnLst>
                                    <p:set>
                                      <p:cBhvr>
                                        <p:cTn id="12" dur="1" fill="hold">
                                          <p:stCondLst>
                                            <p:cond delay="0"/>
                                          </p:stCondLst>
                                        </p:cTn>
                                        <p:tgtEl>
                                          <p:spTgt spid="81"/>
                                        </p:tgtEl>
                                        <p:attrNameLst>
                                          <p:attrName>style.visibility</p:attrName>
                                        </p:attrNameLst>
                                      </p:cBhvr>
                                      <p:to>
                                        <p:strVal val="visible"/>
                                      </p:to>
                                    </p:set>
                                    <p:animEffect transition="in" filter="fade">
                                      <p:cBhvr>
                                        <p:cTn id="13" dur="500"/>
                                        <p:tgtEl>
                                          <p:spTgt spid="81"/>
                                        </p:tgtEl>
                                      </p:cBhvr>
                                    </p:animEffect>
                                  </p:childTnLst>
                                </p:cTn>
                              </p:par>
                              <p:par>
                                <p:cTn id="14" presetID="10" presetClass="entr" presetSubtype="0" fill="hold" nodeType="withEffect">
                                  <p:stCondLst>
                                    <p:cond delay="0"/>
                                  </p:stCondLst>
                                  <p:childTnLst>
                                    <p:set>
                                      <p:cBhvr>
                                        <p:cTn id="15" dur="1" fill="hold">
                                          <p:stCondLst>
                                            <p:cond delay="0"/>
                                          </p:stCondLst>
                                        </p:cTn>
                                        <p:tgtEl>
                                          <p:spTgt spid="84"/>
                                        </p:tgtEl>
                                        <p:attrNameLst>
                                          <p:attrName>style.visibility</p:attrName>
                                        </p:attrNameLst>
                                      </p:cBhvr>
                                      <p:to>
                                        <p:strVal val="visible"/>
                                      </p:to>
                                    </p:set>
                                    <p:animEffect transition="in" filter="fade">
                                      <p:cBhvr>
                                        <p:cTn id="16" dur="500"/>
                                        <p:tgtEl>
                                          <p:spTgt spid="8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5"/>
                                        </p:tgtEl>
                                        <p:attrNameLst>
                                          <p:attrName>style.visibility</p:attrName>
                                        </p:attrNameLst>
                                      </p:cBhvr>
                                      <p:to>
                                        <p:strVal val="visible"/>
                                      </p:to>
                                    </p:set>
                                    <p:animEffect transition="in" filter="fade">
                                      <p:cBhvr>
                                        <p:cTn id="19" dur="500"/>
                                        <p:tgtEl>
                                          <p:spTgt spid="10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85"/>
                                        </p:tgtEl>
                                        <p:attrNameLst>
                                          <p:attrName>style.visibility</p:attrName>
                                        </p:attrNameLst>
                                      </p:cBhvr>
                                      <p:to>
                                        <p:strVal val="visible"/>
                                      </p:to>
                                    </p:set>
                                    <p:animEffect transition="in" filter="fade">
                                      <p:cBhvr>
                                        <p:cTn id="24" dur="500"/>
                                        <p:tgtEl>
                                          <p:spTgt spid="85"/>
                                        </p:tgtEl>
                                      </p:cBhvr>
                                    </p:animEffect>
                                  </p:childTnLst>
                                </p:cTn>
                              </p:par>
                              <p:par>
                                <p:cTn id="25" presetID="10" presetClass="entr" presetSubtype="0" fill="hold" nodeType="withEffect">
                                  <p:stCondLst>
                                    <p:cond delay="0"/>
                                  </p:stCondLst>
                                  <p:childTnLst>
                                    <p:set>
                                      <p:cBhvr>
                                        <p:cTn id="26" dur="1" fill="hold">
                                          <p:stCondLst>
                                            <p:cond delay="0"/>
                                          </p:stCondLst>
                                        </p:cTn>
                                        <p:tgtEl>
                                          <p:spTgt spid="88"/>
                                        </p:tgtEl>
                                        <p:attrNameLst>
                                          <p:attrName>style.visibility</p:attrName>
                                        </p:attrNameLst>
                                      </p:cBhvr>
                                      <p:to>
                                        <p:strVal val="visible"/>
                                      </p:to>
                                    </p:set>
                                    <p:animEffect transition="in" filter="fade">
                                      <p:cBhvr>
                                        <p:cTn id="27" dur="500"/>
                                        <p:tgtEl>
                                          <p:spTgt spid="88"/>
                                        </p:tgtEl>
                                      </p:cBhvr>
                                    </p:animEffect>
                                  </p:childTnLst>
                                </p:cTn>
                              </p:par>
                              <p:par>
                                <p:cTn id="28" presetID="10" presetClass="entr" presetSubtype="0" fill="hold" nodeType="withEffect">
                                  <p:stCondLst>
                                    <p:cond delay="0"/>
                                  </p:stCondLst>
                                  <p:childTnLst>
                                    <p:set>
                                      <p:cBhvr>
                                        <p:cTn id="29" dur="1" fill="hold">
                                          <p:stCondLst>
                                            <p:cond delay="0"/>
                                          </p:stCondLst>
                                        </p:cTn>
                                        <p:tgtEl>
                                          <p:spTgt spid="91"/>
                                        </p:tgtEl>
                                        <p:attrNameLst>
                                          <p:attrName>style.visibility</p:attrName>
                                        </p:attrNameLst>
                                      </p:cBhvr>
                                      <p:to>
                                        <p:strVal val="visible"/>
                                      </p:to>
                                    </p:set>
                                    <p:animEffect transition="in" filter="fade">
                                      <p:cBhvr>
                                        <p:cTn id="30" dur="500"/>
                                        <p:tgtEl>
                                          <p:spTgt spid="91"/>
                                        </p:tgtEl>
                                      </p:cBhvr>
                                    </p:animEffect>
                                  </p:childTnLst>
                                </p:cTn>
                              </p:par>
                              <p:par>
                                <p:cTn id="31" presetID="10" presetClass="entr" presetSubtype="0" fill="hold" nodeType="withEffect">
                                  <p:stCondLst>
                                    <p:cond delay="0"/>
                                  </p:stCondLst>
                                  <p:childTnLst>
                                    <p:set>
                                      <p:cBhvr>
                                        <p:cTn id="32" dur="1" fill="hold">
                                          <p:stCondLst>
                                            <p:cond delay="0"/>
                                          </p:stCondLst>
                                        </p:cTn>
                                        <p:tgtEl>
                                          <p:spTgt spid="94"/>
                                        </p:tgtEl>
                                        <p:attrNameLst>
                                          <p:attrName>style.visibility</p:attrName>
                                        </p:attrNameLst>
                                      </p:cBhvr>
                                      <p:to>
                                        <p:strVal val="visible"/>
                                      </p:to>
                                    </p:set>
                                    <p:animEffect transition="in" filter="fade">
                                      <p:cBhvr>
                                        <p:cTn id="33" dur="500"/>
                                        <p:tgtEl>
                                          <p:spTgt spid="94"/>
                                        </p:tgtEl>
                                      </p:cBhvr>
                                    </p:animEffect>
                                  </p:childTnLst>
                                </p:cTn>
                              </p:par>
                              <p:par>
                                <p:cTn id="34" presetID="10" presetClass="entr" presetSubtype="0" fill="hold" nodeType="withEffect">
                                  <p:stCondLst>
                                    <p:cond delay="0"/>
                                  </p:stCondLst>
                                  <p:childTnLst>
                                    <p:set>
                                      <p:cBhvr>
                                        <p:cTn id="35" dur="1" fill="hold">
                                          <p:stCondLst>
                                            <p:cond delay="0"/>
                                          </p:stCondLst>
                                        </p:cTn>
                                        <p:tgtEl>
                                          <p:spTgt spid="97"/>
                                        </p:tgtEl>
                                        <p:attrNameLst>
                                          <p:attrName>style.visibility</p:attrName>
                                        </p:attrNameLst>
                                      </p:cBhvr>
                                      <p:to>
                                        <p:strVal val="visible"/>
                                      </p:to>
                                    </p:set>
                                    <p:animEffect transition="in" filter="fade">
                                      <p:cBhvr>
                                        <p:cTn id="36" dur="500"/>
                                        <p:tgtEl>
                                          <p:spTgt spid="97"/>
                                        </p:tgtEl>
                                      </p:cBhvr>
                                    </p:animEffect>
                                  </p:childTnLst>
                                </p:cTn>
                              </p:par>
                              <p:par>
                                <p:cTn id="37" presetID="10"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animEffect transition="in" filter="fade">
                                      <p:cBhvr>
                                        <p:cTn id="39" dur="500"/>
                                        <p:tgtEl>
                                          <p:spTgt spid="100"/>
                                        </p:tgtEl>
                                      </p:cBhvr>
                                    </p:animEffect>
                                  </p:childTnLst>
                                </p:cTn>
                              </p:par>
                              <p:par>
                                <p:cTn id="40" presetID="10" presetClass="entr" presetSubtype="0" fill="hold" nodeType="withEffect">
                                  <p:stCondLst>
                                    <p:cond delay="0"/>
                                  </p:stCondLst>
                                  <p:childTnLst>
                                    <p:set>
                                      <p:cBhvr>
                                        <p:cTn id="41" dur="1" fill="hold">
                                          <p:stCondLst>
                                            <p:cond delay="0"/>
                                          </p:stCondLst>
                                        </p:cTn>
                                        <p:tgtEl>
                                          <p:spTgt spid="101"/>
                                        </p:tgtEl>
                                        <p:attrNameLst>
                                          <p:attrName>style.visibility</p:attrName>
                                        </p:attrNameLst>
                                      </p:cBhvr>
                                      <p:to>
                                        <p:strVal val="visible"/>
                                      </p:to>
                                    </p:set>
                                    <p:animEffect transition="in" filter="fade">
                                      <p:cBhvr>
                                        <p:cTn id="42" dur="500"/>
                                        <p:tgtEl>
                                          <p:spTgt spid="101"/>
                                        </p:tgtEl>
                                      </p:cBhvr>
                                    </p:animEffect>
                                  </p:childTnLst>
                                </p:cTn>
                              </p:par>
                              <p:par>
                                <p:cTn id="43" presetID="10" presetClass="entr" presetSubtype="0" fill="hold" nodeType="withEffect">
                                  <p:stCondLst>
                                    <p:cond delay="0"/>
                                  </p:stCondLst>
                                  <p:childTnLst>
                                    <p:set>
                                      <p:cBhvr>
                                        <p:cTn id="44" dur="1" fill="hold">
                                          <p:stCondLst>
                                            <p:cond delay="0"/>
                                          </p:stCondLst>
                                        </p:cTn>
                                        <p:tgtEl>
                                          <p:spTgt spid="104"/>
                                        </p:tgtEl>
                                        <p:attrNameLst>
                                          <p:attrName>style.visibility</p:attrName>
                                        </p:attrNameLst>
                                      </p:cBhvr>
                                      <p:to>
                                        <p:strVal val="visible"/>
                                      </p:to>
                                    </p:set>
                                    <p:animEffect transition="in" filter="fade">
                                      <p:cBhvr>
                                        <p:cTn id="45" dur="500"/>
                                        <p:tgtEl>
                                          <p:spTgt spid="104"/>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06"/>
                                        </p:tgtEl>
                                        <p:attrNameLst>
                                          <p:attrName>style.visibility</p:attrName>
                                        </p:attrNameLst>
                                      </p:cBhvr>
                                      <p:to>
                                        <p:strVal val="visible"/>
                                      </p:to>
                                    </p:set>
                                    <p:animEffect transition="in" filter="fade">
                                      <p:cBhvr>
                                        <p:cTn id="48" dur="500"/>
                                        <p:tgtEl>
                                          <p:spTgt spid="106"/>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mediacall" presetSubtype="0" fill="hold" nodeType="clickEffect">
                                  <p:stCondLst>
                                    <p:cond delay="0"/>
                                  </p:stCondLst>
                                  <p:childTnLst>
                                    <p:cmd type="call" cmd="playFrom(0.0)">
                                      <p:cBhvr>
                                        <p:cTn id="52" dur="176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53" fill="hold" display="0">
                  <p:stCondLst>
                    <p:cond delay="indefinite"/>
                  </p:stCondLst>
                </p:cTn>
                <p:tgtEl>
                  <p:spTgt spid="2"/>
                </p:tgtEl>
              </p:cMediaNode>
            </p:video>
            <p:seq concurrent="1" nextAc="seek">
              <p:cTn id="54" restart="whenNotActive" fill="hold" evtFilter="cancelBubble" nodeType="interactiveSeq">
                <p:stCondLst>
                  <p:cond evt="onClick" delay="0">
                    <p:tgtEl>
                      <p:spTgt spid="2"/>
                    </p:tgtEl>
                  </p:cond>
                </p:stCondLst>
                <p:endSync evt="end" delay="0">
                  <p:rtn val="all"/>
                </p:endSync>
                <p:childTnLst>
                  <p:par>
                    <p:cTn id="55" fill="hold">
                      <p:stCondLst>
                        <p:cond delay="0"/>
                      </p:stCondLst>
                      <p:childTnLst>
                        <p:par>
                          <p:cTn id="56" fill="hold">
                            <p:stCondLst>
                              <p:cond delay="0"/>
                            </p:stCondLst>
                            <p:childTnLst>
                              <p:par>
                                <p:cTn id="57" presetID="2" presetClass="mediacall" presetSubtype="0" fill="hold" nodeType="clickEffect">
                                  <p:stCondLst>
                                    <p:cond delay="0"/>
                                  </p:stCondLst>
                                  <p:childTnLst>
                                    <p:cmd type="call" cmd="togglePause">
                                      <p:cBhvr>
                                        <p:cTn id="58" dur="1" fill="hold"/>
                                        <p:tgtEl>
                                          <p:spTgt spid="2"/>
                                        </p:tgtEl>
                                      </p:cBhvr>
                                    </p:cmd>
                                  </p:childTnLst>
                                </p:cTn>
                              </p:par>
                            </p:childTnLst>
                          </p:cTn>
                        </p:par>
                      </p:childTnLst>
                    </p:cTn>
                  </p:par>
                </p:childTnLst>
              </p:cTn>
              <p:nextCondLst>
                <p:cond evt="onClick" delay="0">
                  <p:tgtEl>
                    <p:spTgt spid="2"/>
                  </p:tgtEl>
                </p:cond>
              </p:nextCondLst>
            </p:seq>
          </p:childTnLst>
        </p:cTn>
      </p:par>
    </p:tnLst>
    <p:bldLst>
      <p:bldP spid="105" grpId="0" animBg="1"/>
      <p:bldP spid="10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4592BD9F-9A85-F0F5-EC28-DE957F6E1363}"/>
              </a:ext>
            </a:extLst>
          </p:cNvPr>
          <p:cNvSpPr txBox="1">
            <a:spLocks/>
          </p:cNvSpPr>
          <p:nvPr/>
        </p:nvSpPr>
        <p:spPr>
          <a:xfrm>
            <a:off x="970116" y="365863"/>
            <a:ext cx="8293154"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Maintenance of cabled circuits forming part of the OLE cont.</a:t>
            </a:r>
          </a:p>
        </p:txBody>
      </p:sp>
      <p:sp>
        <p:nvSpPr>
          <p:cNvPr id="4" name="Text Placeholder 6">
            <a:extLst>
              <a:ext uri="{FF2B5EF4-FFF2-40B4-BE49-F238E27FC236}">
                <a16:creationId xmlns:a16="http://schemas.microsoft.com/office/drawing/2014/main" id="{F0075E28-E9C9-EC8B-DD15-D2ED4564D69B}"/>
              </a:ext>
            </a:extLst>
          </p:cNvPr>
          <p:cNvSpPr txBox="1">
            <a:spLocks/>
          </p:cNvSpPr>
          <p:nvPr/>
        </p:nvSpPr>
        <p:spPr>
          <a:xfrm>
            <a:off x="906449" y="2561430"/>
            <a:ext cx="10863075" cy="1959976"/>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The ESSOW which is developed by the ERAS and implemented by the Nominated Person will include among the mitigation measures to be deployed; a separate Safe System of Work (SSOW) for which the Level A will be responsible for developing and implementing.</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The requirements for the development, implementation and maintenance of a SSOW detailing suitable control measures for the work on or testing of conductors or earth screening forming part of a high voltage cable within an overhead line system are covered in NR/L3/ELP/21067.</a:t>
            </a:r>
          </a:p>
        </p:txBody>
      </p:sp>
      <p:graphicFrame>
        <p:nvGraphicFramePr>
          <p:cNvPr id="5" name="Table 8">
            <a:extLst>
              <a:ext uri="{FF2B5EF4-FFF2-40B4-BE49-F238E27FC236}">
                <a16:creationId xmlns:a16="http://schemas.microsoft.com/office/drawing/2014/main" id="{1D74D1F9-CD02-3DDD-80AB-7B9C184D0F11}"/>
              </a:ext>
            </a:extLst>
          </p:cNvPr>
          <p:cNvGraphicFramePr>
            <a:graphicFrameLocks noGrp="1"/>
          </p:cNvGraphicFramePr>
          <p:nvPr>
            <p:extLst>
              <p:ext uri="{D42A27DB-BD31-4B8C-83A1-F6EECF244321}">
                <p14:modId xmlns:p14="http://schemas.microsoft.com/office/powerpoint/2010/main" val="122799616"/>
              </p:ext>
            </p:extLst>
          </p:nvPr>
        </p:nvGraphicFramePr>
        <p:xfrm>
          <a:off x="970113" y="1422196"/>
          <a:ext cx="10555135" cy="91440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736212">
                <a:tc>
                  <a:txBody>
                    <a:bodyPr/>
                    <a:lstStyle/>
                    <a:p>
                      <a:pPr>
                        <a:spcAft>
                          <a:spcPts val="0"/>
                        </a:spcAft>
                      </a:pPr>
                      <a:r>
                        <a:rPr lang="en-GB" b="0">
                          <a:solidFill>
                            <a:sysClr val="windowText" lastClr="000000"/>
                          </a:solidFill>
                          <a:latin typeface="Network Rail Sans" panose="02000000040000020004" pitchFamily="2" charset="0"/>
                        </a:rPr>
                        <a:t>An ESSOW shall be implemented in accordance with the requirements of Module 2. The Distribution Level A shall take account of and implement suitable control measures for the electrical risks related to the work on the cabled section including risks associated with induction and alternate current paths.</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graphicFrame>
        <p:nvGraphicFramePr>
          <p:cNvPr id="6" name="Table 8">
            <a:extLst>
              <a:ext uri="{FF2B5EF4-FFF2-40B4-BE49-F238E27FC236}">
                <a16:creationId xmlns:a16="http://schemas.microsoft.com/office/drawing/2014/main" id="{07468A44-D907-74A4-FA09-EAEB096FA2D3}"/>
              </a:ext>
            </a:extLst>
          </p:cNvPr>
          <p:cNvGraphicFramePr>
            <a:graphicFrameLocks noGrp="1"/>
          </p:cNvGraphicFramePr>
          <p:nvPr>
            <p:extLst>
              <p:ext uri="{D42A27DB-BD31-4B8C-83A1-F6EECF244321}">
                <p14:modId xmlns:p14="http://schemas.microsoft.com/office/powerpoint/2010/main" val="253272460"/>
              </p:ext>
            </p:extLst>
          </p:nvPr>
        </p:nvGraphicFramePr>
        <p:xfrm>
          <a:off x="970113" y="4551819"/>
          <a:ext cx="10555134" cy="736212"/>
        </p:xfrm>
        <a:graphic>
          <a:graphicData uri="http://schemas.openxmlformats.org/drawingml/2006/table">
            <a:tbl>
              <a:tblPr firstRow="1" bandRow="1">
                <a:tableStyleId>{5C22544A-7EE6-4342-B048-85BDC9FD1C3A}</a:tableStyleId>
              </a:tblPr>
              <a:tblGrid>
                <a:gridCol w="10555134">
                  <a:extLst>
                    <a:ext uri="{9D8B030D-6E8A-4147-A177-3AD203B41FA5}">
                      <a16:colId xmlns:a16="http://schemas.microsoft.com/office/drawing/2014/main" val="2621731523"/>
                    </a:ext>
                  </a:extLst>
                </a:gridCol>
              </a:tblGrid>
              <a:tr h="736212">
                <a:tc>
                  <a:txBody>
                    <a:bodyPr/>
                    <a:lstStyle/>
                    <a:p>
                      <a:pPr marL="0" indent="0">
                        <a:spcAft>
                          <a:spcPts val="0"/>
                        </a:spcAft>
                        <a:buFont typeface="+mj-lt"/>
                        <a:buNone/>
                      </a:pPr>
                      <a:r>
                        <a:rPr lang="en-GB" b="0">
                          <a:solidFill>
                            <a:sysClr val="windowText" lastClr="000000"/>
                          </a:solidFill>
                          <a:latin typeface="Network Rail Sans" panose="02000000040000020004" pitchFamily="2" charset="0"/>
                        </a:rPr>
                        <a:t>Typical tasks undertaken by persons with the relevant distribution equipment competencies in</a:t>
                      </a:r>
                    </a:p>
                    <a:p>
                      <a:pPr marL="0" indent="0">
                        <a:spcAft>
                          <a:spcPts val="0"/>
                        </a:spcAft>
                        <a:buFont typeface="+mj-lt"/>
                        <a:buNone/>
                      </a:pPr>
                      <a:r>
                        <a:rPr lang="en-GB" b="0">
                          <a:solidFill>
                            <a:sysClr val="windowText" lastClr="000000"/>
                          </a:solidFill>
                          <a:latin typeface="Network Rail Sans" panose="02000000040000020004" pitchFamily="2" charset="0"/>
                        </a:rPr>
                        <a:t>accordance with NR/L3/ELP/21067 include, cable spiking, jointing and pressure testing.</a:t>
                      </a:r>
                    </a:p>
                  </a:txBody>
                  <a:tcPr>
                    <a:lnL w="76200" cap="flat" cmpd="sng" algn="ctr">
                      <a:solidFill>
                        <a:srgbClr val="518A32"/>
                      </a:solidFill>
                      <a:prstDash val="sysDot"/>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pic>
        <p:nvPicPr>
          <p:cNvPr id="2" name="Video 8_1.mp4">
            <a:hlinkClick r:id="" action="ppaction://media"/>
            <a:extLst>
              <a:ext uri="{FF2B5EF4-FFF2-40B4-BE49-F238E27FC236}">
                <a16:creationId xmlns:a16="http://schemas.microsoft.com/office/drawing/2014/main" id="{2D356CD8-8622-7FE5-E844-5D0210BD5D8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2855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346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2"/>
                </p:tgtEl>
              </p:cMediaNode>
            </p:video>
            <p:seq concurrent="1" nextAc="seek">
              <p:cTn id="23" restart="whenNotActive" fill="hold" evtFilter="cancelBubble" nodeType="interactiveSeq">
                <p:stCondLst>
                  <p:cond evt="onClick" delay="0">
                    <p:tgtEl>
                      <p:spTgt spid="2"/>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1AB9F3D4-D091-B76C-2BED-084CAAB2E9DE}"/>
              </a:ext>
            </a:extLst>
          </p:cNvPr>
          <p:cNvSpPr txBox="1">
            <a:spLocks/>
          </p:cNvSpPr>
          <p:nvPr/>
        </p:nvSpPr>
        <p:spPr>
          <a:xfrm>
            <a:off x="970115" y="365863"/>
            <a:ext cx="8142079"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Maintenance of cabled circuits forming part of the OLE cont.</a:t>
            </a:r>
          </a:p>
        </p:txBody>
      </p:sp>
      <p:sp>
        <p:nvSpPr>
          <p:cNvPr id="4" name="Text Placeholder 6">
            <a:extLst>
              <a:ext uri="{FF2B5EF4-FFF2-40B4-BE49-F238E27FC236}">
                <a16:creationId xmlns:a16="http://schemas.microsoft.com/office/drawing/2014/main" id="{B0A70F8F-9B81-CFFB-89A3-5C224108B1EA}"/>
              </a:ext>
            </a:extLst>
          </p:cNvPr>
          <p:cNvSpPr txBox="1">
            <a:spLocks/>
          </p:cNvSpPr>
          <p:nvPr/>
        </p:nvSpPr>
        <p:spPr>
          <a:xfrm>
            <a:off x="858741" y="2561429"/>
            <a:ext cx="10910783" cy="3628356"/>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Module D introduces the term distribution earth (DE) and calls for them to be applied prior to the issue of safety documentation in accordance with NR/L3/ELP/21067.</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Definition clarification:</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For the purpose of this standard, distribution earth is the term given to the dual portable earths applied on Overhead Line Equipment at either or both ends of the cabled circuit either by, or by arrangement of the Level A.</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One or more distribution earths will be required to be applied as an essential part of mitigating</a:t>
            </a:r>
          </a:p>
          <a:p>
            <a:pPr marL="0" indent="0">
              <a:spcBef>
                <a:spcPts val="0"/>
              </a:spcBef>
              <a:buNone/>
            </a:pPr>
            <a:r>
              <a:rPr lang="en-GB" sz="1800">
                <a:latin typeface="Network Rail Sans" panose="02000000040000020004" pitchFamily="2" charset="0"/>
              </a:rPr>
              <a:t>against the risk of impressed voltages. A distribution earth is by definition </a:t>
            </a:r>
            <a:r>
              <a:rPr lang="en-GB" sz="1800" b="1">
                <a:latin typeface="Network Rail Sans" panose="02000000040000020004" pitchFamily="2" charset="0"/>
              </a:rPr>
              <a:t>not</a:t>
            </a:r>
            <a:r>
              <a:rPr lang="en-GB" sz="1800">
                <a:latin typeface="Network Rail Sans" panose="02000000040000020004" pitchFamily="2" charset="0"/>
              </a:rPr>
              <a:t> a CME, nor is it</a:t>
            </a:r>
          </a:p>
          <a:p>
            <a:pPr marL="0" indent="0">
              <a:spcBef>
                <a:spcPts val="0"/>
              </a:spcBef>
              <a:buNone/>
            </a:pPr>
            <a:r>
              <a:rPr lang="en-GB" sz="1800">
                <a:latin typeface="Network Rail Sans" panose="02000000040000020004" pitchFamily="2" charset="0"/>
              </a:rPr>
              <a:t>an Additional Earth, however the Level A may wish to use it as such.</a:t>
            </a:r>
          </a:p>
          <a:p>
            <a:pPr>
              <a:spcBef>
                <a:spcPts val="0"/>
              </a:spcBef>
            </a:pPr>
            <a:endParaRPr lang="en-GB" sz="1800">
              <a:latin typeface="Network Rail Sans" panose="02000000040000020004" pitchFamily="2" charset="0"/>
            </a:endParaRPr>
          </a:p>
        </p:txBody>
      </p:sp>
      <p:graphicFrame>
        <p:nvGraphicFramePr>
          <p:cNvPr id="5" name="Table 8">
            <a:extLst>
              <a:ext uri="{FF2B5EF4-FFF2-40B4-BE49-F238E27FC236}">
                <a16:creationId xmlns:a16="http://schemas.microsoft.com/office/drawing/2014/main" id="{AE107066-97F4-BAEF-F656-B3685E08E3D3}"/>
              </a:ext>
            </a:extLst>
          </p:cNvPr>
          <p:cNvGraphicFramePr>
            <a:graphicFrameLocks noGrp="1"/>
          </p:cNvGraphicFramePr>
          <p:nvPr>
            <p:extLst>
              <p:ext uri="{D42A27DB-BD31-4B8C-83A1-F6EECF244321}">
                <p14:modId xmlns:p14="http://schemas.microsoft.com/office/powerpoint/2010/main" val="1811846723"/>
              </p:ext>
            </p:extLst>
          </p:nvPr>
        </p:nvGraphicFramePr>
        <p:xfrm>
          <a:off x="970113" y="1422196"/>
          <a:ext cx="10555135" cy="91440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736212">
                <a:tc>
                  <a:txBody>
                    <a:bodyPr/>
                    <a:lstStyle/>
                    <a:p>
                      <a:pPr>
                        <a:spcAft>
                          <a:spcPts val="0"/>
                        </a:spcAft>
                      </a:pPr>
                      <a:r>
                        <a:rPr lang="en-GB" b="0">
                          <a:solidFill>
                            <a:sysClr val="windowText" lastClr="000000"/>
                          </a:solidFill>
                          <a:latin typeface="Network Rail Sans" panose="02000000040000020004" pitchFamily="2" charset="0"/>
                        </a:rPr>
                        <a:t>Following receipt of the OLP, the Distribution Level A holding the OLP shall arrange for the application of distribution earths in the form of duplicate short portable earths at either end of the cabled circuit utilising the spigots provided at the respective cable sealing end locations…</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pic>
        <p:nvPicPr>
          <p:cNvPr id="2" name="Video 22_1.mp4">
            <a:hlinkClick r:id="" action="ppaction://media"/>
            <a:extLst>
              <a:ext uri="{FF2B5EF4-FFF2-40B4-BE49-F238E27FC236}">
                <a16:creationId xmlns:a16="http://schemas.microsoft.com/office/drawing/2014/main" id="{8BC5844F-3975-B41A-328F-C78CC02803B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88947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Effect transition="in" filter="fade">
                                      <p:cBhvr>
                                        <p:cTn id="15" dur="500"/>
                                        <p:tgtEl>
                                          <p:spTgt spid="4">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animEffect transition="in" filter="fade">
                                      <p:cBhvr>
                                        <p:cTn id="23" dur="500"/>
                                        <p:tgtEl>
                                          <p:spTgt spid="4">
                                            <p:txEl>
                                              <p:pRg st="7" end="7"/>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8" end="8"/>
                                            </p:txEl>
                                          </p:spTgt>
                                        </p:tgtEl>
                                        <p:attrNameLst>
                                          <p:attrName>style.visibility</p:attrName>
                                        </p:attrNameLst>
                                      </p:cBhvr>
                                      <p:to>
                                        <p:strVal val="visible"/>
                                      </p:to>
                                    </p:set>
                                    <p:animEffect transition="in" filter="fade">
                                      <p:cBhvr>
                                        <p:cTn id="26" dur="500"/>
                                        <p:tgtEl>
                                          <p:spTgt spid="4">
                                            <p:txEl>
                                              <p:pRg st="8" end="8"/>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91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2"/>
                </p:tgtEl>
              </p:cMediaNode>
            </p:video>
            <p:seq concurrent="1" nextAc="seek">
              <p:cTn id="32" restart="whenNotActive" fill="hold" evtFilter="cancelBubble" nodeType="interactiveSeq">
                <p:stCondLst>
                  <p:cond evt="onClick" delay="0">
                    <p:tgtEl>
                      <p:spTgt spid="2"/>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00DCA49B-DE66-3337-9264-921C1A3996F4}"/>
              </a:ext>
            </a:extLst>
          </p:cNvPr>
          <p:cNvSpPr txBox="1">
            <a:spLocks/>
          </p:cNvSpPr>
          <p:nvPr/>
        </p:nvSpPr>
        <p:spPr>
          <a:xfrm>
            <a:off x="970116" y="365863"/>
            <a:ext cx="8015622"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Maintenance of cabled circuits forming part of the OLE cont.</a:t>
            </a:r>
          </a:p>
        </p:txBody>
      </p:sp>
      <p:sp>
        <p:nvSpPr>
          <p:cNvPr id="4" name="Text Placeholder 6">
            <a:extLst>
              <a:ext uri="{FF2B5EF4-FFF2-40B4-BE49-F238E27FC236}">
                <a16:creationId xmlns:a16="http://schemas.microsoft.com/office/drawing/2014/main" id="{AA3C1CD8-0F3C-3154-144C-09F2AB6D81E6}"/>
              </a:ext>
            </a:extLst>
          </p:cNvPr>
          <p:cNvSpPr txBox="1">
            <a:spLocks/>
          </p:cNvSpPr>
          <p:nvPr/>
        </p:nvSpPr>
        <p:spPr>
          <a:xfrm>
            <a:off x="914401" y="1422195"/>
            <a:ext cx="10855124" cy="2367289"/>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Part of the sequence developed for this work may involve the disconnection and reconnection of cable drapes forming the link between the overhead line and cabled parts of the electrification system. Where such work is required the Level A is responsible for coordinating and arranging for their removal.</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The purpose of the Nominated Person issuing an OLP is to allow for a distribution safety document such as a Permit to Work or Sanction for Test to be issued in accordance with NR/L3/ELP/21067 under which this disconnection and reconnection of cable drapes can take place where required.</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Where a Sanction for Test is issued the following shall be observed:</a:t>
            </a:r>
          </a:p>
        </p:txBody>
      </p:sp>
      <p:graphicFrame>
        <p:nvGraphicFramePr>
          <p:cNvPr id="5" name="Table 8">
            <a:extLst>
              <a:ext uri="{FF2B5EF4-FFF2-40B4-BE49-F238E27FC236}">
                <a16:creationId xmlns:a16="http://schemas.microsoft.com/office/drawing/2014/main" id="{65FFDE3D-7FB6-2D5A-8ECB-512A5C9561FE}"/>
              </a:ext>
            </a:extLst>
          </p:cNvPr>
          <p:cNvGraphicFramePr>
            <a:graphicFrameLocks noGrp="1"/>
          </p:cNvGraphicFramePr>
          <p:nvPr>
            <p:extLst>
              <p:ext uri="{D42A27DB-BD31-4B8C-83A1-F6EECF244321}">
                <p14:modId xmlns:p14="http://schemas.microsoft.com/office/powerpoint/2010/main" val="3160617397"/>
              </p:ext>
            </p:extLst>
          </p:nvPr>
        </p:nvGraphicFramePr>
        <p:xfrm>
          <a:off x="970113" y="4014316"/>
          <a:ext cx="10555135" cy="146304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1421489">
                <a:tc>
                  <a:txBody>
                    <a:bodyPr/>
                    <a:lstStyle/>
                    <a:p>
                      <a:pPr>
                        <a:spcAft>
                          <a:spcPts val="0"/>
                        </a:spcAft>
                      </a:pPr>
                      <a:r>
                        <a:rPr lang="en-GB" b="0">
                          <a:solidFill>
                            <a:sysClr val="windowText" lastClr="000000"/>
                          </a:solidFill>
                          <a:latin typeface="Network Rail Sans" panose="02000000040000020004" pitchFamily="2" charset="0"/>
                        </a:rPr>
                        <a:t>Where required in accordance with NR/L3/ELP/21067, the Distribution Level A shall not issue a Sanction for Test until the Nominated Person has confirmed that the cable sealing ends under test are identified as residual electrical hazards on all affected OLPs. Prior to undertaking testing, the Distribution</a:t>
                      </a:r>
                    </a:p>
                    <a:p>
                      <a:pPr>
                        <a:spcAft>
                          <a:spcPts val="0"/>
                        </a:spcAft>
                      </a:pPr>
                      <a:r>
                        <a:rPr lang="en-GB" b="0">
                          <a:solidFill>
                            <a:sysClr val="windowText" lastClr="000000"/>
                          </a:solidFill>
                          <a:latin typeface="Network Rail Sans" panose="02000000040000020004" pitchFamily="2" charset="0"/>
                        </a:rPr>
                        <a:t>Level A shall implement controls in accordance with NR/L3/ELP/21067 including segregating</a:t>
                      </a:r>
                    </a:p>
                    <a:p>
                      <a:pPr>
                        <a:spcAft>
                          <a:spcPts val="0"/>
                        </a:spcAft>
                      </a:pPr>
                      <a:r>
                        <a:rPr lang="en-GB" b="0">
                          <a:solidFill>
                            <a:sysClr val="windowText" lastClr="000000"/>
                          </a:solidFill>
                          <a:latin typeface="Network Rail Sans" panose="02000000040000020004" pitchFamily="2" charset="0"/>
                        </a:rPr>
                        <a:t>the testing area with suitable barriers and danger notices.</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pic>
        <p:nvPicPr>
          <p:cNvPr id="2" name="Video 3a_1.mp4">
            <a:hlinkClick r:id="" action="ppaction://media"/>
            <a:extLst>
              <a:ext uri="{FF2B5EF4-FFF2-40B4-BE49-F238E27FC236}">
                <a16:creationId xmlns:a16="http://schemas.microsoft.com/office/drawing/2014/main" id="{BD7C00DA-5D01-9166-BF61-746A2009DB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53280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230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2"/>
                </p:tgtEl>
              </p:cMediaNode>
            </p:video>
            <p:seq concurrent="1" nextAc="seek">
              <p:cTn id="26" restart="whenNotActive" fill="hold" evtFilter="cancelBubble" nodeType="interactiveSeq">
                <p:stCondLst>
                  <p:cond evt="onClick" delay="0">
                    <p:tgtEl>
                      <p:spTgt spid="2"/>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AF5B210F-270D-9B2B-5472-C2ADB10C1CD6}"/>
              </a:ext>
            </a:extLst>
          </p:cNvPr>
          <p:cNvSpPr txBox="1">
            <a:spLocks/>
          </p:cNvSpPr>
          <p:nvPr/>
        </p:nvSpPr>
        <p:spPr>
          <a:xfrm>
            <a:off x="970116" y="365863"/>
            <a:ext cx="8015622"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Maintenance of cabled circuits forming part of the OLE cont.</a:t>
            </a:r>
          </a:p>
        </p:txBody>
      </p:sp>
      <p:sp>
        <p:nvSpPr>
          <p:cNvPr id="4" name="Text Placeholder 6">
            <a:extLst>
              <a:ext uri="{FF2B5EF4-FFF2-40B4-BE49-F238E27FC236}">
                <a16:creationId xmlns:a16="http://schemas.microsoft.com/office/drawing/2014/main" id="{AD40A0B2-719E-7B4F-C8A2-8D93007B7607}"/>
              </a:ext>
            </a:extLst>
          </p:cNvPr>
          <p:cNvSpPr txBox="1">
            <a:spLocks/>
          </p:cNvSpPr>
          <p:nvPr/>
        </p:nvSpPr>
        <p:spPr>
          <a:xfrm>
            <a:off x="970113" y="1422196"/>
            <a:ext cx="10799411" cy="1848542"/>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Potential arrangements in place at a location where distribution staff are involved in such work:</a:t>
            </a:r>
          </a:p>
        </p:txBody>
      </p:sp>
      <p:pic>
        <p:nvPicPr>
          <p:cNvPr id="5" name="Picture 4">
            <a:extLst>
              <a:ext uri="{FF2B5EF4-FFF2-40B4-BE49-F238E27FC236}">
                <a16:creationId xmlns:a16="http://schemas.microsoft.com/office/drawing/2014/main" id="{76512856-98F7-CD31-DC3F-CE3A252564FA}"/>
              </a:ext>
            </a:extLst>
          </p:cNvPr>
          <p:cNvPicPr>
            <a:picLocks noChangeAspect="1"/>
          </p:cNvPicPr>
          <p:nvPr/>
        </p:nvPicPr>
        <p:blipFill>
          <a:blip r:embed="rId4"/>
          <a:stretch>
            <a:fillRect/>
          </a:stretch>
        </p:blipFill>
        <p:spPr>
          <a:xfrm>
            <a:off x="1339596" y="2127740"/>
            <a:ext cx="10080584" cy="4285268"/>
          </a:xfrm>
          <a:prstGeom prst="rect">
            <a:avLst/>
          </a:prstGeom>
        </p:spPr>
      </p:pic>
      <p:sp>
        <p:nvSpPr>
          <p:cNvPr id="6" name="Rectangle 5">
            <a:extLst>
              <a:ext uri="{FF2B5EF4-FFF2-40B4-BE49-F238E27FC236}">
                <a16:creationId xmlns:a16="http://schemas.microsoft.com/office/drawing/2014/main" id="{74E7051B-9A10-F82F-EE6D-EABF44C9B5DE}"/>
              </a:ext>
            </a:extLst>
          </p:cNvPr>
          <p:cNvSpPr/>
          <p:nvPr/>
        </p:nvSpPr>
        <p:spPr>
          <a:xfrm>
            <a:off x="5464785" y="4821723"/>
            <a:ext cx="481196" cy="879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7" name="Rectangle 6">
            <a:extLst>
              <a:ext uri="{FF2B5EF4-FFF2-40B4-BE49-F238E27FC236}">
                <a16:creationId xmlns:a16="http://schemas.microsoft.com/office/drawing/2014/main" id="{E3131087-B9A8-7742-DF01-B0090FC4CA08}"/>
              </a:ext>
            </a:extLst>
          </p:cNvPr>
          <p:cNvSpPr/>
          <p:nvPr/>
        </p:nvSpPr>
        <p:spPr>
          <a:xfrm>
            <a:off x="6369818" y="4995555"/>
            <a:ext cx="481196" cy="879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sp>
        <p:nvSpPr>
          <p:cNvPr id="8" name="Rectangle 7">
            <a:extLst>
              <a:ext uri="{FF2B5EF4-FFF2-40B4-BE49-F238E27FC236}">
                <a16:creationId xmlns:a16="http://schemas.microsoft.com/office/drawing/2014/main" id="{551DD028-4753-0148-65F3-028B4C0B2186}"/>
              </a:ext>
            </a:extLst>
          </p:cNvPr>
          <p:cNvSpPr/>
          <p:nvPr/>
        </p:nvSpPr>
        <p:spPr>
          <a:xfrm>
            <a:off x="7415029" y="4821722"/>
            <a:ext cx="481196" cy="879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Network Rail Sans" panose="02000000040000020004" pitchFamily="2" charset="0"/>
            </a:endParaRPr>
          </a:p>
        </p:txBody>
      </p:sp>
      <p:pic>
        <p:nvPicPr>
          <p:cNvPr id="2" name="Video 9a_1.mp4">
            <a:hlinkClick r:id="" action="ppaction://media"/>
            <a:extLst>
              <a:ext uri="{FF2B5EF4-FFF2-40B4-BE49-F238E27FC236}">
                <a16:creationId xmlns:a16="http://schemas.microsoft.com/office/drawing/2014/main" id="{74AC7842-0138-4B16-F89D-E4D0CD1DC9C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1875" r="21875"/>
          <a:stretch/>
        </p:blipFill>
        <p:spPr>
          <a:xfrm>
            <a:off x="10050504" y="4716504"/>
            <a:ext cx="2059200" cy="2059200"/>
          </a:xfrm>
          <a:prstGeom prst="ellipse">
            <a:avLst/>
          </a:prstGeom>
          <a:ln w="76200">
            <a:solidFill>
              <a:schemeClr val="bg1"/>
            </a:solidFill>
          </a:ln>
        </p:spPr>
      </p:pic>
    </p:spTree>
    <p:extLst>
      <p:ext uri="{BB962C8B-B14F-4D97-AF65-F5344CB8AC3E}">
        <p14:creationId xmlns:p14="http://schemas.microsoft.com/office/powerpoint/2010/main" val="388926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7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28FEADE0-731B-F1B7-76C9-FD3EB47EB56D}"/>
              </a:ext>
            </a:extLst>
          </p:cNvPr>
          <p:cNvSpPr txBox="1">
            <a:spLocks/>
          </p:cNvSpPr>
          <p:nvPr/>
        </p:nvSpPr>
        <p:spPr>
          <a:xfrm>
            <a:off x="970116" y="365863"/>
            <a:ext cx="7927699"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Maintenance of cabled circuits forming part of the OLE cont.</a:t>
            </a:r>
          </a:p>
        </p:txBody>
      </p:sp>
      <p:sp>
        <p:nvSpPr>
          <p:cNvPr id="4" name="Text Placeholder 6">
            <a:extLst>
              <a:ext uri="{FF2B5EF4-FFF2-40B4-BE49-F238E27FC236}">
                <a16:creationId xmlns:a16="http://schemas.microsoft.com/office/drawing/2014/main" id="{E01621EB-C3E1-643B-61CB-DB4029A52153}"/>
              </a:ext>
            </a:extLst>
          </p:cNvPr>
          <p:cNvSpPr txBox="1">
            <a:spLocks/>
          </p:cNvSpPr>
          <p:nvPr/>
        </p:nvSpPr>
        <p:spPr>
          <a:xfrm>
            <a:off x="970114" y="1422196"/>
            <a:ext cx="9555878" cy="4793966"/>
          </a:xfrm>
          <a:prstGeom prst="rect">
            <a:avLst/>
          </a:prstGeom>
          <a:ln>
            <a:solidFill>
              <a:schemeClr val="bg1"/>
            </a:solidFill>
          </a:ln>
        </p:spPr>
        <p:txBody>
          <a:bodyPr wrap="square">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Pertinent points of consideration for the Level A person developing, implementing and maintaining a SSOW for work on a cabled section of ATF:</a:t>
            </a:r>
          </a:p>
          <a:p>
            <a:pPr>
              <a:spcBef>
                <a:spcPts val="0"/>
              </a:spcBef>
            </a:pPr>
            <a:endParaRPr lang="en-GB" sz="1800">
              <a:latin typeface="Network Rail Sans" panose="02000000040000020004" pitchFamily="2" charset="0"/>
            </a:endParaRPr>
          </a:p>
          <a:p>
            <a:pPr marL="285750" indent="-285750">
              <a:spcBef>
                <a:spcPts val="0"/>
              </a:spcBef>
              <a:spcAft>
                <a:spcPts val="600"/>
              </a:spcAft>
            </a:pPr>
            <a:r>
              <a:rPr lang="en-GB" sz="1800">
                <a:latin typeface="Network Rail Sans" panose="02000000040000020004" pitchFamily="2" charset="0"/>
              </a:rPr>
              <a:t>Which control measures are most suitable for mitigating the risk of alternate current paths?</a:t>
            </a:r>
          </a:p>
          <a:p>
            <a:pPr marL="742939" lvl="1" indent="-285750">
              <a:spcBef>
                <a:spcPts val="0"/>
              </a:spcBef>
              <a:spcAft>
                <a:spcPts val="600"/>
              </a:spcAft>
              <a:buFont typeface="Courier New" panose="02070309020205020404" pitchFamily="49" charset="0"/>
              <a:buChar char="o"/>
            </a:pPr>
            <a:r>
              <a:rPr lang="en-GB" sz="1800">
                <a:latin typeface="Network Rail Sans" panose="02000000040000020004" pitchFamily="2" charset="0"/>
              </a:rPr>
              <a:t>Is an isolation of additional or all lines required?</a:t>
            </a:r>
          </a:p>
          <a:p>
            <a:pPr marL="742939" lvl="1" indent="-285750">
              <a:spcBef>
                <a:spcPts val="0"/>
              </a:spcBef>
              <a:spcAft>
                <a:spcPts val="600"/>
              </a:spcAft>
              <a:buFont typeface="Courier New" panose="02070309020205020404" pitchFamily="49" charset="0"/>
              <a:buChar char="o"/>
            </a:pPr>
            <a:r>
              <a:rPr lang="en-GB" sz="1800">
                <a:latin typeface="Network Rail Sans" panose="02000000040000020004" pitchFamily="2" charset="0"/>
              </a:rPr>
              <a:t>Do one or more distribution earths require removal to facilitate work?</a:t>
            </a:r>
          </a:p>
          <a:p>
            <a:pPr marL="742939" lvl="1" indent="-285750">
              <a:spcBef>
                <a:spcPts val="0"/>
              </a:spcBef>
              <a:spcAft>
                <a:spcPts val="600"/>
              </a:spcAft>
              <a:buFont typeface="Courier New" panose="02070309020205020404" pitchFamily="49" charset="0"/>
              <a:buChar char="o"/>
            </a:pPr>
            <a:r>
              <a:rPr lang="en-GB" sz="1800">
                <a:latin typeface="Network Rail Sans" panose="02000000040000020004" pitchFamily="2" charset="0"/>
              </a:rPr>
              <a:t>Do one or more cable screens require earthing and/or bonding?</a:t>
            </a:r>
          </a:p>
          <a:p>
            <a:pPr lvl="1">
              <a:spcBef>
                <a:spcPts val="0"/>
              </a:spcBef>
              <a:spcAft>
                <a:spcPts val="600"/>
              </a:spcAft>
            </a:pPr>
            <a:endParaRPr lang="en-GB" sz="1800">
              <a:latin typeface="Network Rail Sans" panose="02000000040000020004" pitchFamily="2" charset="0"/>
            </a:endParaRPr>
          </a:p>
          <a:p>
            <a:pPr marL="285750" indent="-285750">
              <a:spcBef>
                <a:spcPts val="0"/>
              </a:spcBef>
              <a:spcAft>
                <a:spcPts val="600"/>
              </a:spcAft>
            </a:pPr>
            <a:r>
              <a:rPr lang="en-GB" sz="1800">
                <a:latin typeface="Network Rail Sans" panose="02000000040000020004" pitchFamily="2" charset="0"/>
              </a:rPr>
              <a:t>If disconnected drapes are to be relied upon for points of isolation, how are they secured and inadvertent reconnection prevented?</a:t>
            </a:r>
          </a:p>
          <a:p>
            <a:pPr marL="742939" lvl="1" indent="-285750">
              <a:spcBef>
                <a:spcPts val="0"/>
              </a:spcBef>
              <a:spcAft>
                <a:spcPts val="600"/>
              </a:spcAft>
              <a:buFont typeface="Courier New" panose="02070309020205020404" pitchFamily="49" charset="0"/>
              <a:buChar char="o"/>
            </a:pPr>
            <a:r>
              <a:rPr lang="en-GB" sz="1800">
                <a:latin typeface="Network Rail Sans" panose="02000000040000020004" pitchFamily="2" charset="0"/>
              </a:rPr>
              <a:t>Have the drapes been removed and retained or are they left tied up at high level?</a:t>
            </a:r>
          </a:p>
          <a:p>
            <a:pPr marL="742939" lvl="1" indent="-285750">
              <a:spcBef>
                <a:spcPts val="0"/>
              </a:spcBef>
              <a:spcAft>
                <a:spcPts val="600"/>
              </a:spcAft>
              <a:buFont typeface="Courier New" panose="02070309020205020404" pitchFamily="49" charset="0"/>
              <a:buChar char="o"/>
            </a:pPr>
            <a:r>
              <a:rPr lang="en-GB" sz="1800">
                <a:latin typeface="Network Rail Sans" panose="02000000040000020004" pitchFamily="2" charset="0"/>
              </a:rPr>
              <a:t>Is it suitable to incorporate assurance activities in to the SSOW where the site of work has been left unattended at any point?</a:t>
            </a:r>
          </a:p>
          <a:p>
            <a:pPr marL="742939" lvl="1" indent="-285750">
              <a:spcBef>
                <a:spcPts val="0"/>
              </a:spcBef>
              <a:spcAft>
                <a:spcPts val="600"/>
              </a:spcAft>
              <a:buFont typeface="Courier New" panose="02070309020205020404" pitchFamily="49" charset="0"/>
              <a:buChar char="o"/>
            </a:pPr>
            <a:r>
              <a:rPr lang="en-GB" sz="1800">
                <a:latin typeface="Network Rail Sans" panose="02000000040000020004" pitchFamily="2" charset="0"/>
              </a:rPr>
              <a:t>Are the lineside track feeder disconnectors for the section of ATF to be worked on more suitable for use as points of isolation?</a:t>
            </a:r>
          </a:p>
          <a:p>
            <a:pPr marL="742939" lvl="1" indent="-285750">
              <a:spcBef>
                <a:spcPts val="0"/>
              </a:spcBef>
              <a:spcAft>
                <a:spcPts val="600"/>
              </a:spcAft>
              <a:buFont typeface="Courier New" panose="02070309020205020404" pitchFamily="49" charset="0"/>
              <a:buChar char="o"/>
            </a:pPr>
            <a:r>
              <a:rPr lang="en-GB" sz="1800">
                <a:latin typeface="Network Rail Sans" panose="02000000040000020004" pitchFamily="2" charset="0"/>
              </a:rPr>
              <a:t>What barriers and warning notices may be required and where?</a:t>
            </a:r>
          </a:p>
          <a:p>
            <a:pPr marL="742939" lvl="1" indent="-285750">
              <a:spcBef>
                <a:spcPts val="0"/>
              </a:spcBef>
              <a:spcAft>
                <a:spcPts val="600"/>
              </a:spcAft>
              <a:buFont typeface="Courier New" panose="02070309020205020404" pitchFamily="49" charset="0"/>
              <a:buChar char="o"/>
            </a:pPr>
            <a:endParaRPr lang="en-GB" sz="1800">
              <a:latin typeface="Network Rail Sans" panose="02000000040000020004" pitchFamily="2" charset="0"/>
            </a:endParaRPr>
          </a:p>
          <a:p>
            <a:pPr marL="742939" lvl="1" indent="-285750">
              <a:spcBef>
                <a:spcPts val="0"/>
              </a:spcBef>
              <a:spcAft>
                <a:spcPts val="600"/>
              </a:spcAft>
              <a:buFont typeface="Courier New" panose="02070309020205020404" pitchFamily="49" charset="0"/>
              <a:buChar char="o"/>
            </a:pPr>
            <a:endParaRPr lang="en-GB" sz="1800">
              <a:latin typeface="Network Rail Sans" panose="02000000040000020004" pitchFamily="2" charset="0"/>
            </a:endParaRPr>
          </a:p>
        </p:txBody>
      </p:sp>
      <p:pic>
        <p:nvPicPr>
          <p:cNvPr id="2" name="Video 3b_1.mp4">
            <a:hlinkClick r:id="" action="ppaction://media"/>
            <a:extLst>
              <a:ext uri="{FF2B5EF4-FFF2-40B4-BE49-F238E27FC236}">
                <a16:creationId xmlns:a16="http://schemas.microsoft.com/office/drawing/2014/main" id="{92C6CBD2-4974-7247-DF76-C975DE1016F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23807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Effect transition="in" filter="fade">
                                      <p:cBhvr>
                                        <p:cTn id="13" dur="500"/>
                                        <p:tgtEl>
                                          <p:spTgt spid="4">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xEl>
                                              <p:pRg st="4" end="4"/>
                                            </p:txEl>
                                          </p:spTgt>
                                        </p:tgtEl>
                                        <p:attrNameLst>
                                          <p:attrName>style.visibility</p:attrName>
                                        </p:attrNameLst>
                                      </p:cBhvr>
                                      <p:to>
                                        <p:strVal val="visible"/>
                                      </p:to>
                                    </p:set>
                                    <p:animEffect transition="in" filter="fade">
                                      <p:cBhvr>
                                        <p:cTn id="16" dur="500"/>
                                        <p:tgtEl>
                                          <p:spTgt spid="4">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Effect transition="in" filter="fade">
                                      <p:cBhvr>
                                        <p:cTn id="19" dur="500"/>
                                        <p:tgtEl>
                                          <p:spTgt spid="4">
                                            <p:txEl>
                                              <p:pRg st="5" end="5"/>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xEl>
                                              <p:pRg st="7" end="7"/>
                                            </p:txEl>
                                          </p:spTgt>
                                        </p:tgtEl>
                                        <p:attrNameLst>
                                          <p:attrName>style.visibility</p:attrName>
                                        </p:attrNameLst>
                                      </p:cBhvr>
                                      <p:to>
                                        <p:strVal val="visible"/>
                                      </p:to>
                                    </p:set>
                                    <p:animEffect transition="in" filter="fade">
                                      <p:cBhvr>
                                        <p:cTn id="24" dur="500"/>
                                        <p:tgtEl>
                                          <p:spTgt spid="4">
                                            <p:txEl>
                                              <p:pRg st="7" end="7"/>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
                                            <p:txEl>
                                              <p:pRg st="9" end="9"/>
                                            </p:txEl>
                                          </p:spTgt>
                                        </p:tgtEl>
                                        <p:attrNameLst>
                                          <p:attrName>style.visibility</p:attrName>
                                        </p:attrNameLst>
                                      </p:cBhvr>
                                      <p:to>
                                        <p:strVal val="visible"/>
                                      </p:to>
                                    </p:set>
                                    <p:animEffect transition="in" filter="fade">
                                      <p:cBhvr>
                                        <p:cTn id="30" dur="500"/>
                                        <p:tgtEl>
                                          <p:spTgt spid="4">
                                            <p:txEl>
                                              <p:pRg st="9" end="9"/>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txEl>
                                              <p:pRg st="10" end="10"/>
                                            </p:txEl>
                                          </p:spTgt>
                                        </p:tgtEl>
                                        <p:attrNameLst>
                                          <p:attrName>style.visibility</p:attrName>
                                        </p:attrNameLst>
                                      </p:cBhvr>
                                      <p:to>
                                        <p:strVal val="visible"/>
                                      </p:to>
                                    </p:set>
                                    <p:animEffect transition="in" filter="fade">
                                      <p:cBhvr>
                                        <p:cTn id="33" dur="500"/>
                                        <p:tgtEl>
                                          <p:spTgt spid="4">
                                            <p:txEl>
                                              <p:pRg st="10" end="1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
                                            <p:txEl>
                                              <p:pRg st="11" end="11"/>
                                            </p:txEl>
                                          </p:spTgt>
                                        </p:tgtEl>
                                        <p:attrNameLst>
                                          <p:attrName>style.visibility</p:attrName>
                                        </p:attrNameLst>
                                      </p:cBhvr>
                                      <p:to>
                                        <p:strVal val="visible"/>
                                      </p:to>
                                    </p:set>
                                    <p:animEffect transition="in" filter="fade">
                                      <p:cBhvr>
                                        <p:cTn id="36" dur="500"/>
                                        <p:tgtEl>
                                          <p:spTgt spid="4">
                                            <p:txEl>
                                              <p:pRg st="11" end="1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mediacall" presetSubtype="0" fill="hold" nodeType="clickEffect">
                                  <p:stCondLst>
                                    <p:cond delay="0"/>
                                  </p:stCondLst>
                                  <p:childTnLst>
                                    <p:cmd type="call" cmd="playFrom(0.0)">
                                      <p:cBhvr>
                                        <p:cTn id="40" dur="113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1" fill="hold" display="0">
                  <p:stCondLst>
                    <p:cond delay="indefinite"/>
                  </p:stCondLst>
                </p:cTn>
                <p:tgtEl>
                  <p:spTgt spid="2"/>
                </p:tgtEl>
              </p:cMediaNode>
            </p:video>
            <p:seq concurrent="1" nextAc="seek">
              <p:cTn id="42" restart="whenNotActive" fill="hold" evtFilter="cancelBubble" nodeType="interactiveSeq">
                <p:stCondLst>
                  <p:cond evt="onClick" delay="0">
                    <p:tgtEl>
                      <p:spTgt spid="2"/>
                    </p:tgtEl>
                  </p:cond>
                </p:stCondLst>
                <p:endSync evt="end" delay="0">
                  <p:rtn val="all"/>
                </p:endSync>
                <p:childTnLst>
                  <p:par>
                    <p:cTn id="43" fill="hold">
                      <p:stCondLst>
                        <p:cond delay="0"/>
                      </p:stCondLst>
                      <p:childTnLst>
                        <p:par>
                          <p:cTn id="44" fill="hold">
                            <p:stCondLst>
                              <p:cond delay="0"/>
                            </p:stCondLst>
                            <p:childTnLst>
                              <p:par>
                                <p:cTn id="45" presetID="2" presetClass="mediacall" presetSubtype="0" fill="hold" nodeType="clickEffect">
                                  <p:stCondLst>
                                    <p:cond delay="0"/>
                                  </p:stCondLst>
                                  <p:childTnLst>
                                    <p:cmd type="call" cmd="togglePause">
                                      <p:cBhvr>
                                        <p:cTn id="46"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C1E615E6-F35C-38CB-AF2E-7D97BEDC6874}"/>
              </a:ext>
            </a:extLst>
          </p:cNvPr>
          <p:cNvSpPr txBox="1">
            <a:spLocks/>
          </p:cNvSpPr>
          <p:nvPr/>
        </p:nvSpPr>
        <p:spPr>
          <a:xfrm>
            <a:off x="970116" y="365863"/>
            <a:ext cx="7927699"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25kV auxiliary supplies</a:t>
            </a:r>
          </a:p>
        </p:txBody>
      </p:sp>
      <p:sp>
        <p:nvSpPr>
          <p:cNvPr id="4" name="Text Placeholder 6">
            <a:extLst>
              <a:ext uri="{FF2B5EF4-FFF2-40B4-BE49-F238E27FC236}">
                <a16:creationId xmlns:a16="http://schemas.microsoft.com/office/drawing/2014/main" id="{81339020-3935-E34F-8B9F-DB075E008966}"/>
              </a:ext>
            </a:extLst>
          </p:cNvPr>
          <p:cNvSpPr txBox="1">
            <a:spLocks/>
          </p:cNvSpPr>
          <p:nvPr/>
        </p:nvSpPr>
        <p:spPr>
          <a:xfrm>
            <a:off x="898497" y="1422197"/>
            <a:ext cx="10871027" cy="617618"/>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Clause 6 of Module D introduces new steps for those who work on OLE to assess and mitigate against the risk of 25kV auxiliary supplies back-feeding the OLE from the LV side.</a:t>
            </a:r>
          </a:p>
        </p:txBody>
      </p:sp>
      <p:graphicFrame>
        <p:nvGraphicFramePr>
          <p:cNvPr id="5" name="Table 8">
            <a:extLst>
              <a:ext uri="{FF2B5EF4-FFF2-40B4-BE49-F238E27FC236}">
                <a16:creationId xmlns:a16="http://schemas.microsoft.com/office/drawing/2014/main" id="{8B859B18-90E9-FAE0-DF52-703F82A763B3}"/>
              </a:ext>
            </a:extLst>
          </p:cNvPr>
          <p:cNvGraphicFramePr>
            <a:graphicFrameLocks noGrp="1"/>
          </p:cNvGraphicFramePr>
          <p:nvPr>
            <p:extLst>
              <p:ext uri="{D42A27DB-BD31-4B8C-83A1-F6EECF244321}">
                <p14:modId xmlns:p14="http://schemas.microsoft.com/office/powerpoint/2010/main" val="2297774172"/>
              </p:ext>
            </p:extLst>
          </p:nvPr>
        </p:nvGraphicFramePr>
        <p:xfrm>
          <a:off x="964250" y="2264649"/>
          <a:ext cx="10555134" cy="2316480"/>
        </p:xfrm>
        <a:graphic>
          <a:graphicData uri="http://schemas.openxmlformats.org/drawingml/2006/table">
            <a:tbl>
              <a:tblPr firstRow="1" bandRow="1">
                <a:tableStyleId>{5C22544A-7EE6-4342-B048-85BDC9FD1C3A}</a:tableStyleId>
              </a:tblPr>
              <a:tblGrid>
                <a:gridCol w="10555134">
                  <a:extLst>
                    <a:ext uri="{9D8B030D-6E8A-4147-A177-3AD203B41FA5}">
                      <a16:colId xmlns:a16="http://schemas.microsoft.com/office/drawing/2014/main" val="2621731523"/>
                    </a:ext>
                  </a:extLst>
                </a:gridCol>
              </a:tblGrid>
              <a:tr h="736212">
                <a:tc>
                  <a:txBody>
                    <a:bodyPr/>
                    <a:lstStyle/>
                    <a:p>
                      <a:pPr marL="0" indent="0">
                        <a:spcAft>
                          <a:spcPts val="600"/>
                        </a:spcAft>
                        <a:buFont typeface="+mj-lt"/>
                        <a:buNone/>
                      </a:pPr>
                      <a:r>
                        <a:rPr lang="en-GB" b="0">
                          <a:solidFill>
                            <a:sysClr val="windowText" lastClr="000000"/>
                          </a:solidFill>
                          <a:latin typeface="Network Rail Sans" panose="02000000040000020004" pitchFamily="2" charset="0"/>
                        </a:rPr>
                        <a:t>Example mitigation measures relevant to the risk of back-feeding the OLE from the low voltage side of the auxiliary supply transformer include:</a:t>
                      </a:r>
                    </a:p>
                    <a:p>
                      <a:pPr marL="457189" lvl="1" indent="0">
                        <a:spcAft>
                          <a:spcPts val="600"/>
                        </a:spcAft>
                        <a:buFont typeface="+mj-lt"/>
                        <a:buNone/>
                      </a:pPr>
                      <a:r>
                        <a:rPr lang="en-GB" b="0">
                          <a:solidFill>
                            <a:sysClr val="windowText" lastClr="000000"/>
                          </a:solidFill>
                          <a:latin typeface="Network Rail Sans" panose="02000000040000020004" pitchFamily="2" charset="0"/>
                        </a:rPr>
                        <a:t>a) isolation of the OLE disconnector associated with the auxiliary power supply;</a:t>
                      </a:r>
                    </a:p>
                    <a:p>
                      <a:pPr marL="457189" lvl="1" indent="0">
                        <a:spcAft>
                          <a:spcPts val="600"/>
                        </a:spcAft>
                        <a:buFont typeface="+mj-lt"/>
                        <a:buNone/>
                      </a:pPr>
                      <a:r>
                        <a:rPr lang="en-GB" b="0">
                          <a:solidFill>
                            <a:sysClr val="windowText" lastClr="000000"/>
                          </a:solidFill>
                          <a:latin typeface="Network Rail Sans" panose="02000000040000020004" pitchFamily="2" charset="0"/>
                        </a:rPr>
                        <a:t>b) isolation of the relevant low voltage circuit;</a:t>
                      </a:r>
                    </a:p>
                    <a:p>
                      <a:pPr marL="457189" lvl="1" indent="0">
                        <a:spcAft>
                          <a:spcPts val="600"/>
                        </a:spcAft>
                        <a:buFont typeface="+mj-lt"/>
                        <a:buNone/>
                      </a:pPr>
                      <a:r>
                        <a:rPr lang="en-GB" b="0">
                          <a:solidFill>
                            <a:sysClr val="windowText" lastClr="000000"/>
                          </a:solidFill>
                          <a:latin typeface="Network Rail Sans" panose="02000000040000020004" pitchFamily="2" charset="0"/>
                        </a:rPr>
                        <a:t>c) validating that the design is such that the risk of back-feeding is suitably mitigated.</a:t>
                      </a:r>
                    </a:p>
                    <a:p>
                      <a:pPr marL="0" lvl="0" indent="0">
                        <a:spcAft>
                          <a:spcPts val="600"/>
                        </a:spcAft>
                        <a:buFont typeface="+mj-lt"/>
                        <a:buNone/>
                      </a:pPr>
                      <a:r>
                        <a:rPr lang="en-GB" b="0">
                          <a:solidFill>
                            <a:sysClr val="windowText" lastClr="000000"/>
                          </a:solidFill>
                          <a:latin typeface="Network Rail Sans" panose="02000000040000020004" pitchFamily="2" charset="0"/>
                        </a:rPr>
                        <a:t>The relevant isolation instructions should identify any isolation requirements applicable to mitigating the risk of back-feeding from 25 kV auxiliary supplies</a:t>
                      </a:r>
                    </a:p>
                  </a:txBody>
                  <a:tcPr>
                    <a:lnL w="76200" cap="flat" cmpd="sng" algn="ctr">
                      <a:solidFill>
                        <a:srgbClr val="518A32"/>
                      </a:solidFill>
                      <a:prstDash val="sysDot"/>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sp>
        <p:nvSpPr>
          <p:cNvPr id="6" name="Text Placeholder 6">
            <a:extLst>
              <a:ext uri="{FF2B5EF4-FFF2-40B4-BE49-F238E27FC236}">
                <a16:creationId xmlns:a16="http://schemas.microsoft.com/office/drawing/2014/main" id="{1E3EB518-AB0F-D52F-4188-B3FF18C09D43}"/>
              </a:ext>
            </a:extLst>
          </p:cNvPr>
          <p:cNvSpPr txBox="1">
            <a:spLocks/>
          </p:cNvSpPr>
          <p:nvPr/>
        </p:nvSpPr>
        <p:spPr>
          <a:xfrm>
            <a:off x="970113" y="4818186"/>
            <a:ext cx="10799411" cy="617618"/>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Mitigation measures are likely to include collaboration or consultation with Level A persons.</a:t>
            </a:r>
          </a:p>
        </p:txBody>
      </p:sp>
      <p:pic>
        <p:nvPicPr>
          <p:cNvPr id="2" name="Video 39_1.mp4">
            <a:hlinkClick r:id="" action="ppaction://media"/>
            <a:extLst>
              <a:ext uri="{FF2B5EF4-FFF2-40B4-BE49-F238E27FC236}">
                <a16:creationId xmlns:a16="http://schemas.microsoft.com/office/drawing/2014/main" id="{4A92615A-6374-21B4-B389-1C027093A3B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3167312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1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590FF65F-8BC7-69E8-8081-30005D36E79B}"/>
              </a:ext>
            </a:extLst>
          </p:cNvPr>
          <p:cNvSpPr txBox="1">
            <a:spLocks/>
          </p:cNvSpPr>
          <p:nvPr/>
        </p:nvSpPr>
        <p:spPr>
          <a:xfrm>
            <a:off x="970116" y="365863"/>
            <a:ext cx="7927699"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25kV auxiliary supplies cont.</a:t>
            </a:r>
          </a:p>
        </p:txBody>
      </p:sp>
      <p:sp>
        <p:nvSpPr>
          <p:cNvPr id="4" name="Text Placeholder 6">
            <a:extLst>
              <a:ext uri="{FF2B5EF4-FFF2-40B4-BE49-F238E27FC236}">
                <a16:creationId xmlns:a16="http://schemas.microsoft.com/office/drawing/2014/main" id="{4BDD3D75-2475-C9F4-C1FB-30796532D02F}"/>
              </a:ext>
            </a:extLst>
          </p:cNvPr>
          <p:cNvSpPr txBox="1">
            <a:spLocks/>
          </p:cNvSpPr>
          <p:nvPr/>
        </p:nvSpPr>
        <p:spPr>
          <a:xfrm>
            <a:off x="890547" y="1422197"/>
            <a:ext cx="10878978" cy="617618"/>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Also introduced in clause 6 are steps for those who work on auxiliary supplies to assess and mitigate against the risk of coming within 2.75m of exposed live OLE.</a:t>
            </a:r>
          </a:p>
        </p:txBody>
      </p:sp>
      <p:sp>
        <p:nvSpPr>
          <p:cNvPr id="5" name="Text Placeholder 6">
            <a:extLst>
              <a:ext uri="{FF2B5EF4-FFF2-40B4-BE49-F238E27FC236}">
                <a16:creationId xmlns:a16="http://schemas.microsoft.com/office/drawing/2014/main" id="{E69F2061-D354-D953-5AA4-5856C6E920C7}"/>
              </a:ext>
            </a:extLst>
          </p:cNvPr>
          <p:cNvSpPr txBox="1">
            <a:spLocks/>
          </p:cNvSpPr>
          <p:nvPr/>
        </p:nvSpPr>
        <p:spPr>
          <a:xfrm>
            <a:off x="964250" y="4501162"/>
            <a:ext cx="10799411" cy="1390483"/>
          </a:xfrm>
          <a:prstGeom prst="rect">
            <a:avLst/>
          </a:prstGeom>
          <a:ln>
            <a:solidFill>
              <a:schemeClr val="bg1"/>
            </a:solidFill>
          </a:ln>
        </p:spPr>
        <p:txBody>
          <a:bodyPr vert="horz" wrap="square" lIns="0" tIns="45720" rIns="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1800"/>
              <a:t>The requirements for the issue of a distribution safety document such as a Permit to Work or</a:t>
            </a:r>
          </a:p>
          <a:p>
            <a:pPr>
              <a:spcBef>
                <a:spcPts val="0"/>
              </a:spcBef>
            </a:pPr>
            <a:r>
              <a:rPr lang="en-GB" sz="1800"/>
              <a:t>Sanction for Test in accordance with NR/L3/ELP/21067 apply when working on 25kV auxiliary</a:t>
            </a:r>
          </a:p>
          <a:p>
            <a:pPr>
              <a:spcBef>
                <a:spcPts val="0"/>
              </a:spcBef>
            </a:pPr>
            <a:r>
              <a:rPr lang="en-GB" sz="1800"/>
              <a:t>supplies. Where the OLE has been isolated to enable work on an auxiliary supply, the OLP shall</a:t>
            </a:r>
          </a:p>
          <a:p>
            <a:pPr>
              <a:spcBef>
                <a:spcPts val="0"/>
              </a:spcBef>
            </a:pPr>
            <a:r>
              <a:rPr lang="en-GB" sz="1800"/>
              <a:t>be endorsed on the Permit to Work.</a:t>
            </a:r>
          </a:p>
        </p:txBody>
      </p:sp>
      <p:graphicFrame>
        <p:nvGraphicFramePr>
          <p:cNvPr id="6" name="Table 8">
            <a:extLst>
              <a:ext uri="{FF2B5EF4-FFF2-40B4-BE49-F238E27FC236}">
                <a16:creationId xmlns:a16="http://schemas.microsoft.com/office/drawing/2014/main" id="{6656EA63-A6E1-BFE6-5163-D5FA69C3BC77}"/>
              </a:ext>
            </a:extLst>
          </p:cNvPr>
          <p:cNvGraphicFramePr>
            <a:graphicFrameLocks noGrp="1"/>
          </p:cNvGraphicFramePr>
          <p:nvPr/>
        </p:nvGraphicFramePr>
        <p:xfrm>
          <a:off x="964250" y="2264649"/>
          <a:ext cx="10555135" cy="2011680"/>
        </p:xfrm>
        <a:graphic>
          <a:graphicData uri="http://schemas.openxmlformats.org/drawingml/2006/table">
            <a:tbl>
              <a:tblPr firstRow="1" bandRow="1">
                <a:tableStyleId>{5C22544A-7EE6-4342-B048-85BDC9FD1C3A}</a:tableStyleId>
              </a:tblPr>
              <a:tblGrid>
                <a:gridCol w="10555135">
                  <a:extLst>
                    <a:ext uri="{9D8B030D-6E8A-4147-A177-3AD203B41FA5}">
                      <a16:colId xmlns:a16="http://schemas.microsoft.com/office/drawing/2014/main" val="2621731523"/>
                    </a:ext>
                  </a:extLst>
                </a:gridCol>
              </a:tblGrid>
              <a:tr h="1421489">
                <a:tc>
                  <a:txBody>
                    <a:bodyPr/>
                    <a:lstStyle/>
                    <a:p>
                      <a:pPr>
                        <a:spcAft>
                          <a:spcPts val="0"/>
                        </a:spcAft>
                      </a:pPr>
                      <a:r>
                        <a:rPr lang="en-GB" b="0">
                          <a:solidFill>
                            <a:sysClr val="windowText" lastClr="000000"/>
                          </a:solidFill>
                          <a:latin typeface="Network Rail Sans" panose="02000000040000020004" pitchFamily="2" charset="0"/>
                        </a:rPr>
                        <a:t>Where work on an OLE derived auxiliary power supply transformer and associated equipment is required and the work presents a foreseeable risk of persons tools, equipment or materials coming within 2.75 m of exposed live equipment an electrical risk assessment shall be carried out and ESSOW implemented in accordance with the requirements of Module 2.</a:t>
                      </a:r>
                    </a:p>
                    <a:p>
                      <a:pPr>
                        <a:spcAft>
                          <a:spcPts val="0"/>
                        </a:spcAft>
                      </a:pPr>
                      <a:endParaRPr lang="en-GB" b="0">
                        <a:solidFill>
                          <a:sysClr val="windowText" lastClr="000000"/>
                        </a:solidFill>
                        <a:latin typeface="Network Rail Sans" panose="02000000040000020004" pitchFamily="2" charset="0"/>
                      </a:endParaRPr>
                    </a:p>
                    <a:p>
                      <a:pPr>
                        <a:spcAft>
                          <a:spcPts val="0"/>
                        </a:spcAft>
                      </a:pPr>
                      <a:r>
                        <a:rPr lang="en-GB" b="0">
                          <a:solidFill>
                            <a:sysClr val="windowText" lastClr="000000"/>
                          </a:solidFill>
                          <a:latin typeface="Network Rail Sans" panose="02000000040000020004" pitchFamily="2" charset="0"/>
                        </a:rPr>
                        <a:t>Where identified as a requirement in the completed electrical risk assessment, the OLE shall be isolated and earthed as required to implement the identified ESSOW</a:t>
                      </a:r>
                    </a:p>
                  </a:txBody>
                  <a:tcPr>
                    <a:lnL w="76200" cap="flat" cmpd="sng" algn="ctr">
                      <a:solidFill>
                        <a:srgbClr val="EC8F32"/>
                      </a:solidFill>
                      <a:prstDash val="solid"/>
                      <a:round/>
                      <a:headEnd type="none" w="med" len="med"/>
                      <a:tailEnd type="none" w="med" len="med"/>
                    </a:lnL>
                    <a:solidFill>
                      <a:schemeClr val="bg1"/>
                    </a:solidFill>
                  </a:tcPr>
                </a:tc>
                <a:extLst>
                  <a:ext uri="{0D108BD9-81ED-4DB2-BD59-A6C34878D82A}">
                    <a16:rowId xmlns:a16="http://schemas.microsoft.com/office/drawing/2014/main" val="2322246015"/>
                  </a:ext>
                </a:extLst>
              </a:tr>
            </a:tbl>
          </a:graphicData>
        </a:graphic>
      </p:graphicFrame>
      <p:pic>
        <p:nvPicPr>
          <p:cNvPr id="2" name="Video 6a_1.mp4">
            <a:hlinkClick r:id="" action="ppaction://media"/>
            <a:extLst>
              <a:ext uri="{FF2B5EF4-FFF2-40B4-BE49-F238E27FC236}">
                <a16:creationId xmlns:a16="http://schemas.microsoft.com/office/drawing/2014/main" id="{7CE3C500-4693-F47F-309D-88B47AF7ED9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76694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D6EFFCEF-0BF7-85E2-507A-3EE6F9356E10}"/>
              </a:ext>
            </a:extLst>
          </p:cNvPr>
          <p:cNvSpPr txBox="1">
            <a:spLocks/>
          </p:cNvSpPr>
          <p:nvPr/>
        </p:nvSpPr>
        <p:spPr>
          <a:xfrm>
            <a:off x="970116" y="365863"/>
            <a:ext cx="7927699" cy="831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Isolating structure mounted harmonic dampers</a:t>
            </a:r>
          </a:p>
        </p:txBody>
      </p:sp>
      <p:sp>
        <p:nvSpPr>
          <p:cNvPr id="4" name="Text Placeholder 6">
            <a:extLst>
              <a:ext uri="{FF2B5EF4-FFF2-40B4-BE49-F238E27FC236}">
                <a16:creationId xmlns:a16="http://schemas.microsoft.com/office/drawing/2014/main" id="{00368FA4-1BB9-4D54-201D-436740DEFB9D}"/>
              </a:ext>
            </a:extLst>
          </p:cNvPr>
          <p:cNvSpPr txBox="1">
            <a:spLocks/>
          </p:cNvSpPr>
          <p:nvPr/>
        </p:nvSpPr>
        <p:spPr>
          <a:xfrm>
            <a:off x="970113" y="1422196"/>
            <a:ext cx="10799411" cy="2622265"/>
          </a:xfrm>
          <a:prstGeom prst="rect">
            <a:avLst/>
          </a:prstGeom>
          <a:ln>
            <a:solidFill>
              <a:schemeClr val="bg1"/>
            </a:solidFill>
          </a:ln>
        </p:spPr>
        <p:txBody>
          <a:bodyPr wrap="square">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The procedure for isolating structure mounted harmonic dampers depends on whether the they’re connected directly or indirectly to the OLE. The fundamental procedural principle remains unchanged from what was once found within NR/L3/ELP/29987 Module 7 and is now incorporated within clause 7 of Module D.</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Where a damper is connected indirectly to the OLE at a switching station the isolation and earthing requirements and the requirements for the issue of distribution safety documentation such as a Permit to Work or Sanction for Test within NR/L3/ELP/21067 apply.</a:t>
            </a:r>
          </a:p>
          <a:p>
            <a:pPr>
              <a:spcBef>
                <a:spcPts val="0"/>
              </a:spcBef>
            </a:pPr>
            <a:endParaRPr lang="en-GB" sz="1800">
              <a:latin typeface="Network Rail Sans" panose="02000000040000020004" pitchFamily="2" charset="0"/>
            </a:endParaRPr>
          </a:p>
          <a:p>
            <a:pPr marL="0" indent="0">
              <a:spcBef>
                <a:spcPts val="0"/>
              </a:spcBef>
              <a:buNone/>
            </a:pPr>
            <a:r>
              <a:rPr lang="en-GB" sz="1800">
                <a:latin typeface="Network Rail Sans" panose="02000000040000020004" pitchFamily="2" charset="0"/>
              </a:rPr>
              <a:t>Where a damper is connected directly to the OLE it is to be treated as part of the OLE.</a:t>
            </a:r>
          </a:p>
        </p:txBody>
      </p:sp>
      <p:pic>
        <p:nvPicPr>
          <p:cNvPr id="2" name="Video 3c_1.mp4">
            <a:hlinkClick r:id="" action="ppaction://media"/>
            <a:extLst>
              <a:ext uri="{FF2B5EF4-FFF2-40B4-BE49-F238E27FC236}">
                <a16:creationId xmlns:a16="http://schemas.microsoft.com/office/drawing/2014/main" id="{C2723367-7FF5-D14F-E5CF-D2C243B429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1992390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5BE7A553-F420-D0D9-10CF-DA6BDEF4B02E}"/>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Key takeaways</a:t>
            </a:r>
          </a:p>
        </p:txBody>
      </p:sp>
      <p:sp>
        <p:nvSpPr>
          <p:cNvPr id="4" name="Text Placeholder 6">
            <a:extLst>
              <a:ext uri="{FF2B5EF4-FFF2-40B4-BE49-F238E27FC236}">
                <a16:creationId xmlns:a16="http://schemas.microsoft.com/office/drawing/2014/main" id="{2F7A086A-C6B4-3D4E-55E5-216F13990191}"/>
              </a:ext>
            </a:extLst>
          </p:cNvPr>
          <p:cNvSpPr txBox="1">
            <a:spLocks/>
          </p:cNvSpPr>
          <p:nvPr/>
        </p:nvSpPr>
        <p:spPr>
          <a:xfrm>
            <a:off x="914401" y="1441045"/>
            <a:ext cx="11060264" cy="486247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1800">
                <a:latin typeface="Network Rail Sans" panose="02000000040000020004" pitchFamily="2" charset="0"/>
              </a:rPr>
              <a:t>The new NR/L3/ELP/SAI25 standard replaces NR/L3/ELP/29987 and among many other additions and changes introduces a new module (Module D) in Issue 2 which promotes the safe operation and effective management of Distribution System Interfaces. These changes will in many cases require collaboration with competent Level A persons in order to identify and mitigate the risk of coming into contact with exposed live distribution equipment.</a:t>
            </a:r>
          </a:p>
          <a:p>
            <a:pPr>
              <a:spcBef>
                <a:spcPts val="0"/>
              </a:spcBef>
            </a:pPr>
            <a:endParaRPr lang="en-GB" sz="1800">
              <a:latin typeface="Network Rail Sans" panose="02000000040000020004" pitchFamily="2" charset="0"/>
            </a:endParaRPr>
          </a:p>
          <a:p>
            <a:pPr marL="457200" indent="-457200">
              <a:spcBef>
                <a:spcPts val="0"/>
              </a:spcBef>
              <a:spcAft>
                <a:spcPts val="1200"/>
              </a:spcAft>
            </a:pPr>
            <a:r>
              <a:rPr lang="en-GB" sz="1800">
                <a:latin typeface="Network Rail Sans" panose="02000000040000020004" pitchFamily="2" charset="0"/>
              </a:rPr>
              <a:t>NR/L3/ELP/SAI25 Module 2 introduces a new ESSOW hierarchy designed to provide a consistent approach to the assessment and management of electrical risk when working on or about OLE</a:t>
            </a:r>
          </a:p>
          <a:p>
            <a:pPr marL="457200" indent="-457200">
              <a:spcBef>
                <a:spcPts val="0"/>
              </a:spcBef>
              <a:spcAft>
                <a:spcPts val="600"/>
              </a:spcAft>
            </a:pPr>
            <a:r>
              <a:rPr lang="en-GB" sz="1800">
                <a:latin typeface="Network Rail Sans" panose="02000000040000020004" pitchFamily="2" charset="0"/>
              </a:rPr>
              <a:t>SAI25 Module D introduces the following:</a:t>
            </a:r>
          </a:p>
          <a:p>
            <a:pPr marL="914389" lvl="1" indent="-457200">
              <a:spcBef>
                <a:spcPts val="0"/>
              </a:spcBef>
              <a:spcAft>
                <a:spcPts val="600"/>
              </a:spcAft>
              <a:buFont typeface="Courier New" panose="02070309020205020404" pitchFamily="49" charset="0"/>
              <a:buChar char="o"/>
            </a:pPr>
            <a:r>
              <a:rPr lang="en-GB" sz="1800">
                <a:latin typeface="Network Rail Sans" panose="02000000040000020004" pitchFamily="2" charset="0"/>
              </a:rPr>
              <a:t>New processes within for working on lineside track feeder disconnectors</a:t>
            </a:r>
          </a:p>
          <a:p>
            <a:pPr marL="914389" lvl="1" indent="-457200">
              <a:spcBef>
                <a:spcPts val="0"/>
              </a:spcBef>
              <a:spcAft>
                <a:spcPts val="600"/>
              </a:spcAft>
              <a:buFont typeface="Courier New" panose="02070309020205020404" pitchFamily="49" charset="0"/>
              <a:buChar char="o"/>
            </a:pPr>
            <a:r>
              <a:rPr lang="en-GB" sz="1800">
                <a:latin typeface="Network Rail Sans" panose="02000000040000020004" pitchFamily="2" charset="0"/>
              </a:rPr>
              <a:t>A new process for working on cabled circuits forming part of the OLE</a:t>
            </a:r>
          </a:p>
          <a:p>
            <a:pPr marL="914389" lvl="1" indent="-457200">
              <a:spcBef>
                <a:spcPts val="0"/>
              </a:spcBef>
              <a:spcAft>
                <a:spcPts val="1200"/>
              </a:spcAft>
              <a:buFont typeface="Courier New" panose="02070309020205020404" pitchFamily="49" charset="0"/>
              <a:buChar char="o"/>
            </a:pPr>
            <a:r>
              <a:rPr lang="en-GB" sz="1800">
                <a:latin typeface="Network Rail Sans" panose="02000000040000020004" pitchFamily="2" charset="0"/>
              </a:rPr>
              <a:t>New principles for work on or work affected by traction power auxiliary supply transformers</a:t>
            </a:r>
          </a:p>
          <a:p>
            <a:pPr marL="457200" indent="-457200">
              <a:spcBef>
                <a:spcPts val="0"/>
              </a:spcBef>
              <a:spcAft>
                <a:spcPts val="600"/>
              </a:spcAft>
            </a:pPr>
            <a:r>
              <a:rPr lang="en-GB" sz="1800">
                <a:latin typeface="Network Rail Sans" panose="02000000040000020004" pitchFamily="2" charset="0"/>
              </a:rPr>
              <a:t>SAI25 Module D incorporates the following:</a:t>
            </a:r>
          </a:p>
          <a:p>
            <a:pPr marL="914389" lvl="1" indent="-457200">
              <a:spcBef>
                <a:spcPts val="0"/>
              </a:spcBef>
              <a:spcAft>
                <a:spcPts val="600"/>
              </a:spcAft>
              <a:buFont typeface="Courier New" panose="02070309020205020404" pitchFamily="49" charset="0"/>
              <a:buChar char="o"/>
            </a:pPr>
            <a:r>
              <a:rPr lang="en-GB" sz="1800">
                <a:latin typeface="Network Rail Sans" panose="02000000040000020004" pitchFamily="2" charset="0"/>
              </a:rPr>
              <a:t>The procedure for isolating structure mounted harmonic dampers</a:t>
            </a:r>
          </a:p>
        </p:txBody>
      </p:sp>
      <p:pic>
        <p:nvPicPr>
          <p:cNvPr id="2" name="Video 22a_1.mp4">
            <a:hlinkClick r:id="" action="ppaction://media"/>
            <a:extLst>
              <a:ext uri="{FF2B5EF4-FFF2-40B4-BE49-F238E27FC236}">
                <a16:creationId xmlns:a16="http://schemas.microsoft.com/office/drawing/2014/main" id="{E0A9CFBE-6873-745B-B2B2-8E9BD2DBE1A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264081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Effect transition="in" filter="fade">
                                      <p:cBhvr>
                                        <p:cTn id="15" dur="500"/>
                                        <p:tgtEl>
                                          <p:spTgt spid="4">
                                            <p:txEl>
                                              <p:pRg st="4" end="4"/>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5" end="5"/>
                                            </p:txEl>
                                          </p:spTgt>
                                        </p:tgtEl>
                                        <p:attrNameLst>
                                          <p:attrName>style.visibility</p:attrName>
                                        </p:attrNameLst>
                                      </p:cBhvr>
                                      <p:to>
                                        <p:strVal val="visible"/>
                                      </p:to>
                                    </p:set>
                                    <p:animEffect transition="in" filter="fade">
                                      <p:cBhvr>
                                        <p:cTn id="18" dur="500"/>
                                        <p:tgtEl>
                                          <p:spTgt spid="4">
                                            <p:txEl>
                                              <p:pRg st="5" end="5"/>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Effect transition="in" filter="fade">
                                      <p:cBhvr>
                                        <p:cTn id="21" dur="500"/>
                                        <p:tgtEl>
                                          <p:spTgt spid="4">
                                            <p:txEl>
                                              <p:pRg st="6" end="6"/>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txEl>
                                              <p:pRg st="7" end="7"/>
                                            </p:txEl>
                                          </p:spTgt>
                                        </p:tgtEl>
                                        <p:attrNameLst>
                                          <p:attrName>style.visibility</p:attrName>
                                        </p:attrNameLst>
                                      </p:cBhvr>
                                      <p:to>
                                        <p:strVal val="visible"/>
                                      </p:to>
                                    </p:set>
                                    <p:animEffect transition="in" filter="fade">
                                      <p:cBhvr>
                                        <p:cTn id="26" dur="500"/>
                                        <p:tgtEl>
                                          <p:spTgt spid="4">
                                            <p:txEl>
                                              <p:pRg st="7" end="7"/>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animEffect transition="in" filter="fade">
                                      <p:cBhvr>
                                        <p:cTn id="29" dur="500"/>
                                        <p:tgtEl>
                                          <p:spTgt spid="4">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mediacall" presetSubtype="0" fill="hold" nodeType="clickEffect">
                                  <p:stCondLst>
                                    <p:cond delay="0"/>
                                  </p:stCondLst>
                                  <p:childTnLst>
                                    <p:cmd type="call" cmd="playFrom(0.0)">
                                      <p:cBhvr>
                                        <p:cTn id="33" dur="564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4" fill="hold" display="0">
                  <p:stCondLst>
                    <p:cond delay="indefinite"/>
                  </p:stCondLst>
                </p:cTn>
                <p:tgtEl>
                  <p:spTgt spid="2"/>
                </p:tgtEl>
              </p:cMediaNode>
            </p:video>
            <p:seq concurrent="1" nextAc="seek">
              <p:cTn id="35" restart="whenNotActive" fill="hold" evtFilter="cancelBubble" nodeType="interactiveSeq">
                <p:stCondLst>
                  <p:cond evt="onClick" delay="0">
                    <p:tgtEl>
                      <p:spTgt spid="2"/>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AE12975-7B05-F39D-A25A-43C39BD657EB}"/>
              </a:ext>
            </a:extLst>
          </p:cNvPr>
          <p:cNvSpPr txBox="1">
            <a:spLocks/>
          </p:cNvSpPr>
          <p:nvPr/>
        </p:nvSpPr>
        <p:spPr>
          <a:xfrm>
            <a:off x="3053147" y="888140"/>
            <a:ext cx="5959082" cy="84510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solidFill>
                  <a:schemeClr val="tx2"/>
                </a:solidFill>
                <a:latin typeface="Network Rail Sans" panose="02000000040000020004" pitchFamily="2" charset="0"/>
              </a:rPr>
              <a:t>Questions</a:t>
            </a:r>
          </a:p>
        </p:txBody>
      </p:sp>
      <p:sp>
        <p:nvSpPr>
          <p:cNvPr id="4" name="Text Placeholder 2">
            <a:extLst>
              <a:ext uri="{FF2B5EF4-FFF2-40B4-BE49-F238E27FC236}">
                <a16:creationId xmlns:a16="http://schemas.microsoft.com/office/drawing/2014/main" id="{324EB4AB-5610-1D17-1939-A78EB4308C9F}"/>
              </a:ext>
            </a:extLst>
          </p:cNvPr>
          <p:cNvSpPr txBox="1">
            <a:spLocks/>
          </p:cNvSpPr>
          <p:nvPr/>
        </p:nvSpPr>
        <p:spPr>
          <a:xfrm>
            <a:off x="3375370" y="4904726"/>
            <a:ext cx="5441260" cy="845109"/>
          </a:xfrm>
          <a:prstGeom prst="rect">
            <a:avLst/>
          </a:prstGeom>
          <a:solidFill>
            <a:schemeClr val="bg1"/>
          </a:solidFill>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a:latin typeface="Network Rail Sans" panose="02000000040000020004" pitchFamily="2" charset="0"/>
              </a:rPr>
              <a:t>Contact </a:t>
            </a:r>
            <a:r>
              <a:rPr lang="en-GB" sz="2400">
                <a:latin typeface="Network Rail Sans" panose="02000000040000020004" pitchFamily="2" charset="0"/>
                <a:hlinkClick r:id="rId4"/>
              </a:rPr>
              <a:t>ESDSAISupport@networkrail.co.uk</a:t>
            </a:r>
            <a:r>
              <a:rPr lang="en-GB" sz="2400">
                <a:latin typeface="Network Rail Sans" panose="02000000040000020004" pitchFamily="2" charset="0"/>
              </a:rPr>
              <a:t> or visit </a:t>
            </a:r>
            <a:r>
              <a:rPr lang="en-GB" sz="2400">
                <a:latin typeface="Network Rail Sans" panose="02000000040000020004" pitchFamily="2" charset="0"/>
                <a:hlinkClick r:id="rId5"/>
              </a:rPr>
              <a:t>Safety Central</a:t>
            </a:r>
            <a:r>
              <a:rPr lang="en-GB" sz="2400">
                <a:latin typeface="Network Rail Sans" panose="02000000040000020004" pitchFamily="2" charset="0"/>
              </a:rPr>
              <a:t> for further support</a:t>
            </a:r>
          </a:p>
        </p:txBody>
      </p:sp>
      <p:pic>
        <p:nvPicPr>
          <p:cNvPr id="5" name="Picture 4" descr="Safety Central / SAI OLE Content">
            <a:extLst>
              <a:ext uri="{FF2B5EF4-FFF2-40B4-BE49-F238E27FC236}">
                <a16:creationId xmlns:a16="http://schemas.microsoft.com/office/drawing/2014/main" id="{62F66CCD-1AAB-A31D-75CD-F4440D418398}"/>
              </a:ext>
              <a:ext uri="{C183D7F6-B498-43B3-948B-1728B52AA6E4}">
                <adec:decorative xmlns:adec="http://schemas.microsoft.com/office/drawing/2017/decorative" val="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651131" y="1890346"/>
            <a:ext cx="2763114" cy="2763114"/>
          </a:xfrm>
          <a:prstGeom prst="rect">
            <a:avLst/>
          </a:prstGeom>
        </p:spPr>
      </p:pic>
      <p:pic>
        <p:nvPicPr>
          <p:cNvPr id="2" name="Video 61_1.mp4">
            <a:hlinkClick r:id="" action="ppaction://media"/>
            <a:extLst>
              <a:ext uri="{FF2B5EF4-FFF2-40B4-BE49-F238E27FC236}">
                <a16:creationId xmlns:a16="http://schemas.microsoft.com/office/drawing/2014/main" id="{32A74CF1-7426-2F6C-8935-FE9CAF60941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l="21875" r="21875"/>
          <a:stretch/>
        </p:blipFill>
        <p:spPr>
          <a:xfrm>
            <a:off x="10050504" y="4716504"/>
            <a:ext cx="2059200" cy="2059200"/>
          </a:xfrm>
          <a:prstGeom prst="ellipse">
            <a:avLst/>
          </a:prstGeom>
        </p:spPr>
      </p:pic>
    </p:spTree>
    <p:extLst>
      <p:ext uri="{BB962C8B-B14F-4D97-AF65-F5344CB8AC3E}">
        <p14:creationId xmlns:p14="http://schemas.microsoft.com/office/powerpoint/2010/main" val="2664131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2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B97C67B0-196B-367C-D897-66A9FC9F968C}"/>
              </a:ext>
            </a:extLst>
          </p:cNvPr>
          <p:cNvSpPr/>
          <p:nvPr/>
        </p:nvSpPr>
        <p:spPr>
          <a:xfrm>
            <a:off x="898071" y="4958853"/>
            <a:ext cx="11044640" cy="1557117"/>
          </a:xfrm>
          <a:prstGeom prst="roundRect">
            <a:avLst/>
          </a:prstGeom>
          <a:solidFill>
            <a:schemeClr val="accent1">
              <a:alpha val="34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R="0" lvl="0" algn="l" defTabSz="914400" rtl="0" eaLnBrk="1" fontAlgn="auto" latinLnBrk="0" hangingPunct="1">
              <a:lnSpc>
                <a:spcPct val="100000"/>
              </a:lnSpc>
              <a:spcBef>
                <a:spcPts val="0"/>
              </a:spcBef>
              <a:spcAft>
                <a:spcPts val="0"/>
              </a:spcAft>
              <a:buClrTx/>
              <a:buSzTx/>
              <a:tabLst/>
              <a:defRPr/>
            </a:pPr>
            <a:r>
              <a:rPr lang="en-GB">
                <a:solidFill>
                  <a:srgbClr val="005172"/>
                </a:solidFill>
                <a:latin typeface="Network Rail Sans"/>
                <a:cs typeface="Arial"/>
              </a:rPr>
              <a:t>To login to your Sentinel account scan this QR Code :</a:t>
            </a:r>
          </a:p>
          <a:p>
            <a:pPr marR="0" lvl="0" algn="l" defTabSz="914400" rtl="0" eaLnBrk="1" fontAlgn="auto" latinLnBrk="0" hangingPunct="1">
              <a:lnSpc>
                <a:spcPct val="100000"/>
              </a:lnSpc>
              <a:spcBef>
                <a:spcPts val="0"/>
              </a:spcBef>
              <a:spcAft>
                <a:spcPts val="0"/>
              </a:spcAft>
              <a:buClrTx/>
              <a:buSzTx/>
              <a:tabLst/>
              <a:defRPr/>
            </a:pPr>
            <a:endParaRPr lang="en-GB">
              <a:solidFill>
                <a:srgbClr val="005172"/>
              </a:solidFill>
              <a:latin typeface="Network Rail Sans"/>
              <a:cs typeface="Arial"/>
            </a:endParaRPr>
          </a:p>
          <a:p>
            <a:pPr marR="0" lvl="0" algn="l" defTabSz="914400" rtl="0" eaLnBrk="1" fontAlgn="auto" latinLnBrk="0" hangingPunct="1">
              <a:lnSpc>
                <a:spcPct val="100000"/>
              </a:lnSpc>
              <a:spcBef>
                <a:spcPts val="0"/>
              </a:spcBef>
              <a:spcAft>
                <a:spcPts val="0"/>
              </a:spcAft>
              <a:buClrTx/>
              <a:buSzTx/>
              <a:tabLst/>
              <a:defRPr/>
            </a:pPr>
            <a:r>
              <a:rPr lang="en-GB">
                <a:solidFill>
                  <a:srgbClr val="005172"/>
                </a:solidFill>
                <a:latin typeface="Network Rail Sans"/>
                <a:cs typeface="Arial"/>
              </a:rPr>
              <a:t>Or go to : </a:t>
            </a:r>
            <a:r>
              <a:rPr lang="en-GB">
                <a:solidFill>
                  <a:srgbClr val="005172"/>
                </a:solidFill>
                <a:latin typeface="Network Rail Sans"/>
                <a:cs typeface="Arial"/>
                <a:hlinkClick r:id="rId2"/>
              </a:rPr>
              <a:t>https://mysentinel.me/Account/LogOn/</a:t>
            </a:r>
            <a:endParaRPr lang="en-GB"/>
          </a:p>
        </p:txBody>
      </p:sp>
      <p:sp>
        <p:nvSpPr>
          <p:cNvPr id="4" name="Rectangle: Rounded Corners 3">
            <a:extLst>
              <a:ext uri="{FF2B5EF4-FFF2-40B4-BE49-F238E27FC236}">
                <a16:creationId xmlns:a16="http://schemas.microsoft.com/office/drawing/2014/main" id="{45E9487F-151B-D0F7-5BB7-06B107272063}"/>
              </a:ext>
            </a:extLst>
          </p:cNvPr>
          <p:cNvSpPr/>
          <p:nvPr/>
        </p:nvSpPr>
        <p:spPr>
          <a:xfrm>
            <a:off x="898071" y="3160991"/>
            <a:ext cx="11044640" cy="1557117"/>
          </a:xfrm>
          <a:prstGeom prst="roundRect">
            <a:avLst/>
          </a:prstGeom>
          <a:solidFill>
            <a:schemeClr val="accent2">
              <a:alpha val="34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GB">
                <a:solidFill>
                  <a:srgbClr val="005172"/>
                </a:solidFill>
                <a:latin typeface="Network Rail Sans"/>
                <a:cs typeface="Arial"/>
              </a:rPr>
              <a:t>To register for a Sentinel account scan this QR code:</a:t>
            </a:r>
          </a:p>
          <a:p>
            <a:pPr marR="0" lvl="0" algn="l" defTabSz="914400" rtl="0" eaLnBrk="1" fontAlgn="auto" latinLnBrk="0" hangingPunct="1">
              <a:lnSpc>
                <a:spcPct val="100000"/>
              </a:lnSpc>
              <a:spcBef>
                <a:spcPts val="0"/>
              </a:spcBef>
              <a:spcAft>
                <a:spcPts val="0"/>
              </a:spcAft>
              <a:buClrTx/>
              <a:buSzTx/>
              <a:tabLst/>
              <a:defRPr/>
            </a:pPr>
            <a:endParaRPr lang="en-GB">
              <a:solidFill>
                <a:srgbClr val="005172"/>
              </a:solidFill>
              <a:latin typeface="Network Rail Sans"/>
              <a:cs typeface="Arial"/>
            </a:endParaRPr>
          </a:p>
          <a:p>
            <a:pPr marR="0" lvl="0" algn="l" defTabSz="914400" rtl="0" eaLnBrk="1" fontAlgn="auto" latinLnBrk="0" hangingPunct="1">
              <a:lnSpc>
                <a:spcPct val="100000"/>
              </a:lnSpc>
              <a:spcBef>
                <a:spcPts val="0"/>
              </a:spcBef>
              <a:spcAft>
                <a:spcPts val="0"/>
              </a:spcAft>
              <a:buClrTx/>
              <a:buSzTx/>
              <a:tabLst/>
              <a:defRPr/>
            </a:pPr>
            <a:r>
              <a:rPr lang="en-GB">
                <a:solidFill>
                  <a:srgbClr val="005172"/>
                </a:solidFill>
                <a:latin typeface="Network Rail Sans"/>
                <a:cs typeface="Arial"/>
              </a:rPr>
              <a:t>Or go to: </a:t>
            </a:r>
            <a:r>
              <a:rPr lang="en-GB">
                <a:solidFill>
                  <a:srgbClr val="005172"/>
                </a:solidFill>
                <a:latin typeface="Network Rail Sans"/>
                <a:cs typeface="Arial"/>
                <a:hlinkClick r:id="rId3"/>
              </a:rPr>
              <a:t>https://mysentinel.me/Account/Register</a:t>
            </a:r>
            <a:endParaRPr lang="en-GB"/>
          </a:p>
        </p:txBody>
      </p:sp>
      <p:sp>
        <p:nvSpPr>
          <p:cNvPr id="7" name="TextBox 6">
            <a:extLst>
              <a:ext uri="{FF2B5EF4-FFF2-40B4-BE49-F238E27FC236}">
                <a16:creationId xmlns:a16="http://schemas.microsoft.com/office/drawing/2014/main" id="{BC8F04F9-0BE2-14D5-B907-499389386C34}"/>
              </a:ext>
            </a:extLst>
          </p:cNvPr>
          <p:cNvSpPr txBox="1"/>
          <p:nvPr/>
        </p:nvSpPr>
        <p:spPr>
          <a:xfrm>
            <a:off x="970116" y="1178571"/>
            <a:ext cx="10570615" cy="1862048"/>
          </a:xfrm>
          <a:prstGeom prst="rect">
            <a:avLst/>
          </a:prstGeom>
          <a:noFill/>
        </p:spPr>
        <p:txBody>
          <a:bodyPr wrap="square" lIns="91440" tIns="45720" rIns="91440" bIns="45720" rtlCol="0" anchor="t">
            <a:spAutoFit/>
          </a:bodyPr>
          <a:lstStyle/>
          <a:p>
            <a:pPr marR="0" lvl="0" algn="l" defTabSz="914400" rtl="0" eaLnBrk="1" fontAlgn="auto" latinLnBrk="0" hangingPunct="1">
              <a:lnSpc>
                <a:spcPct val="100000"/>
              </a:lnSpc>
              <a:spcBef>
                <a:spcPts val="0"/>
              </a:spcBef>
              <a:spcAft>
                <a:spcPts val="1200"/>
              </a:spcAft>
              <a:buClrTx/>
              <a:buSzTx/>
              <a:tabLst/>
              <a:defRPr/>
            </a:pPr>
            <a:r>
              <a:rPr kumimoji="0" lang="en-GB" sz="1800" b="0" i="0" u="none" strike="noStrike" kern="1200" cap="none" spc="0" normalizeH="0" baseline="0" noProof="0">
                <a:ln>
                  <a:noFill/>
                </a:ln>
                <a:effectLst/>
                <a:uLnTx/>
                <a:uFillTx/>
                <a:latin typeface="Network Rail Sans"/>
                <a:ea typeface="+mn-ea"/>
                <a:cs typeface="+mn-cs"/>
              </a:rPr>
              <a:t>If you </a:t>
            </a:r>
            <a:r>
              <a:rPr lang="en-GB">
                <a:latin typeface="Network Rail Sans"/>
              </a:rPr>
              <a:t>are a </a:t>
            </a:r>
            <a:r>
              <a:rPr kumimoji="0" lang="en-GB" sz="1800" b="0" i="0" u="none" strike="noStrike" kern="1200" cap="none" spc="0" normalizeH="0" baseline="0" noProof="0">
                <a:ln>
                  <a:noFill/>
                </a:ln>
                <a:effectLst/>
                <a:uLnTx/>
                <a:uFillTx/>
                <a:latin typeface="Network Rail Sans"/>
                <a:ea typeface="+mn-ea"/>
                <a:cs typeface="+mn-cs"/>
              </a:rPr>
              <a:t>Sentinel card holder you </a:t>
            </a:r>
            <a:r>
              <a:rPr lang="en-GB">
                <a:latin typeface="Network Rail Sans"/>
              </a:rPr>
              <a:t>can</a:t>
            </a:r>
            <a:r>
              <a:rPr kumimoji="0" lang="en-GB" sz="1800" b="0" i="0" u="none" strike="noStrike" kern="1200" cap="none" spc="0" normalizeH="0" baseline="0" noProof="0">
                <a:ln>
                  <a:noFill/>
                </a:ln>
                <a:effectLst/>
                <a:uLnTx/>
                <a:uFillTx/>
                <a:latin typeface="Network Rail Sans"/>
                <a:ea typeface="+mn-ea"/>
                <a:cs typeface="+mn-cs"/>
              </a:rPr>
              <a:t> register for a Sentinel account on the website using the link below.</a:t>
            </a:r>
          </a:p>
          <a:p>
            <a:pPr marR="0" lvl="0" algn="l" defTabSz="914400" rtl="0" eaLnBrk="1" fontAlgn="auto" latinLnBrk="0" hangingPunct="1">
              <a:lnSpc>
                <a:spcPct val="100000"/>
              </a:lnSpc>
              <a:spcBef>
                <a:spcPts val="0"/>
              </a:spcBef>
              <a:spcAft>
                <a:spcPts val="1200"/>
              </a:spcAft>
              <a:buClrTx/>
              <a:buSzTx/>
              <a:tabLst/>
              <a:defRPr/>
            </a:pPr>
            <a:r>
              <a:rPr lang="en-GB">
                <a:latin typeface="Network Rail Sans"/>
              </a:rPr>
              <a:t>You might be asked to prove you’ve received this brief. Y</a:t>
            </a:r>
            <a:r>
              <a:rPr lang="en-GB">
                <a:latin typeface="Network Rail Sans"/>
                <a:cs typeface="Arial"/>
              </a:rPr>
              <a:t>ou can do this by logging into to the Sentinel website once registered with your login credentials and clicking:</a:t>
            </a:r>
          </a:p>
          <a:p>
            <a:pPr marL="342900" marR="0" lvl="0" indent="-342900" algn="l" defTabSz="914400" rtl="0" eaLnBrk="1" fontAlgn="auto" latinLnBrk="0" hangingPunct="1">
              <a:lnSpc>
                <a:spcPct val="100000"/>
              </a:lnSpc>
              <a:spcBef>
                <a:spcPts val="0"/>
              </a:spcBef>
              <a:spcAft>
                <a:spcPts val="600"/>
              </a:spcAft>
              <a:buClrTx/>
              <a:buSzTx/>
              <a:buFont typeface="+mj-lt"/>
              <a:buAutoNum type="arabicPeriod"/>
              <a:tabLst/>
              <a:defRPr/>
            </a:pPr>
            <a:r>
              <a:rPr kumimoji="0" lang="en-GB" sz="1800" b="0" i="0" u="none" strike="noStrike" kern="1200" cap="none" spc="0" normalizeH="0" baseline="0" noProof="0">
                <a:ln>
                  <a:noFill/>
                </a:ln>
                <a:effectLst/>
                <a:uLnTx/>
                <a:uFillTx/>
                <a:latin typeface="Network Rail Sans"/>
                <a:ea typeface="+mn-ea"/>
                <a:cs typeface="Arial"/>
              </a:rPr>
              <a:t>My Profile</a:t>
            </a:r>
          </a:p>
          <a:p>
            <a:pPr marL="342900" marR="0" lvl="0" indent="-342900" algn="l" defTabSz="914400" rtl="0" eaLnBrk="1" fontAlgn="auto" latinLnBrk="0" hangingPunct="1">
              <a:lnSpc>
                <a:spcPct val="100000"/>
              </a:lnSpc>
              <a:spcBef>
                <a:spcPts val="0"/>
              </a:spcBef>
              <a:spcAft>
                <a:spcPts val="600"/>
              </a:spcAft>
              <a:buClrTx/>
              <a:buSzTx/>
              <a:buFont typeface="+mj-lt"/>
              <a:buAutoNum type="arabicPeriod"/>
              <a:tabLst/>
              <a:defRPr/>
            </a:pPr>
            <a:r>
              <a:rPr lang="en-GB">
                <a:latin typeface="Network Rail Sans"/>
                <a:cs typeface="Arial"/>
              </a:rPr>
              <a:t>Events</a:t>
            </a:r>
            <a:endParaRPr kumimoji="0" lang="en-GB" sz="1800" b="0" i="0" u="none" strike="noStrike" kern="1200" cap="none" spc="0" normalizeH="0" baseline="0" noProof="0">
              <a:ln>
                <a:noFill/>
              </a:ln>
              <a:effectLst/>
              <a:uLnTx/>
              <a:uFillTx/>
              <a:latin typeface="Network Rail Sans"/>
              <a:ea typeface="+mn-ea"/>
              <a:cs typeface="+mn-cs"/>
            </a:endParaRPr>
          </a:p>
        </p:txBody>
      </p:sp>
      <p:pic>
        <p:nvPicPr>
          <p:cNvPr id="8" name="Picture 7">
            <a:extLst>
              <a:ext uri="{FF2B5EF4-FFF2-40B4-BE49-F238E27FC236}">
                <a16:creationId xmlns:a16="http://schemas.microsoft.com/office/drawing/2014/main" id="{7F16382F-9382-A84F-3965-C8F1A9655949}"/>
              </a:ext>
            </a:extLst>
          </p:cNvPr>
          <p:cNvPicPr>
            <a:picLocks noChangeAspect="1"/>
          </p:cNvPicPr>
          <p:nvPr/>
        </p:nvPicPr>
        <p:blipFill>
          <a:blip r:embed="rId4"/>
          <a:stretch>
            <a:fillRect/>
          </a:stretch>
        </p:blipFill>
        <p:spPr>
          <a:xfrm>
            <a:off x="10404826" y="3330345"/>
            <a:ext cx="1267752" cy="1267752"/>
          </a:xfrm>
          <a:prstGeom prst="rect">
            <a:avLst/>
          </a:prstGeom>
        </p:spPr>
      </p:pic>
      <p:pic>
        <p:nvPicPr>
          <p:cNvPr id="9" name="Picture 8">
            <a:extLst>
              <a:ext uri="{FF2B5EF4-FFF2-40B4-BE49-F238E27FC236}">
                <a16:creationId xmlns:a16="http://schemas.microsoft.com/office/drawing/2014/main" id="{8C472D8E-8481-9CDE-9EF8-013031612E41}"/>
              </a:ext>
            </a:extLst>
          </p:cNvPr>
          <p:cNvPicPr>
            <a:picLocks noChangeAspect="1"/>
          </p:cNvPicPr>
          <p:nvPr/>
        </p:nvPicPr>
        <p:blipFill>
          <a:blip r:embed="rId5"/>
          <a:stretch>
            <a:fillRect/>
          </a:stretch>
        </p:blipFill>
        <p:spPr>
          <a:xfrm>
            <a:off x="10404826" y="5109621"/>
            <a:ext cx="1267752" cy="1267752"/>
          </a:xfrm>
          <a:prstGeom prst="rect">
            <a:avLst/>
          </a:prstGeom>
        </p:spPr>
      </p:pic>
      <p:sp>
        <p:nvSpPr>
          <p:cNvPr id="10" name="Title 4">
            <a:extLst>
              <a:ext uri="{FF2B5EF4-FFF2-40B4-BE49-F238E27FC236}">
                <a16:creationId xmlns:a16="http://schemas.microsoft.com/office/drawing/2014/main" id="{FD468D23-677D-15BE-CF2A-DC62E5044330}"/>
              </a:ext>
            </a:extLst>
          </p:cNvPr>
          <p:cNvSpPr txBox="1">
            <a:spLocks/>
          </p:cNvSpPr>
          <p:nvPr/>
        </p:nvSpPr>
        <p:spPr>
          <a:xfrm>
            <a:off x="970116" y="365863"/>
            <a:ext cx="10800776" cy="8315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chemeClr val="tx2"/>
                </a:solidFill>
                <a:latin typeface="Network Rail Sans" panose="02000000040000020004" pitchFamily="2" charset="0"/>
              </a:rPr>
              <a:t>Proof of briefing</a:t>
            </a:r>
          </a:p>
        </p:txBody>
      </p:sp>
    </p:spTree>
    <p:extLst>
      <p:ext uri="{BB962C8B-B14F-4D97-AF65-F5344CB8AC3E}">
        <p14:creationId xmlns:p14="http://schemas.microsoft.com/office/powerpoint/2010/main" val="1374359010"/>
      </p:ext>
    </p:extLst>
  </p:cSld>
  <p:clrMapOvr>
    <a:masterClrMapping/>
  </p:clrMapOvr>
</p:sld>
</file>

<file path=ppt/theme/theme1.xml><?xml version="1.0" encoding="utf-8"?>
<a:theme xmlns:a="http://schemas.openxmlformats.org/drawingml/2006/main" name="1_Office Theme">
  <a:themeElements>
    <a:clrScheme name="Network Rail">
      <a:dk1>
        <a:sysClr val="windowText" lastClr="000000"/>
      </a:dk1>
      <a:lt1>
        <a:sysClr val="window" lastClr="FFFFFF"/>
      </a:lt1>
      <a:dk2>
        <a:srgbClr val="005172"/>
      </a:dk2>
      <a:lt2>
        <a:srgbClr val="E7E6E6"/>
      </a:lt2>
      <a:accent1>
        <a:srgbClr val="005172"/>
      </a:accent1>
      <a:accent2>
        <a:srgbClr val="F07E23"/>
      </a:accent2>
      <a:accent3>
        <a:srgbClr val="C3D3E1"/>
      </a:accent3>
      <a:accent4>
        <a:srgbClr val="003C55"/>
      </a:accent4>
      <a:accent5>
        <a:srgbClr val="11BAFF"/>
      </a:accent5>
      <a:accent6>
        <a:srgbClr val="456B8C"/>
      </a:accent6>
      <a:hlink>
        <a:srgbClr val="F07E23"/>
      </a:hlink>
      <a:folHlink>
        <a:srgbClr val="00283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ank.potx" id="{9AB99B49-7C51-4641-A658-12EAB32B26BF}" vid="{743D7A7F-C375-4659-AAD2-46A87105F4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060BD828582CB4989C2B5A8BAFEF282" ma:contentTypeVersion="22" ma:contentTypeDescription="Create a new document." ma:contentTypeScope="" ma:versionID="3b4e8960a2d009ddf815937ec07e5fd3">
  <xsd:schema xmlns:xsd="http://www.w3.org/2001/XMLSchema" xmlns:xs="http://www.w3.org/2001/XMLSchema" xmlns:p="http://schemas.microsoft.com/office/2006/metadata/properties" xmlns:ns2="78fbf437-cf2f-492a-891b-1de413c56947" xmlns:ns3="d87d6417-dc96-48bf-b205-54830de4967c" xmlns:ns4="af32717b-85d4-46b0-82d8-410bc3119485" targetNamespace="http://schemas.microsoft.com/office/2006/metadata/properties" ma:root="true" ma:fieldsID="8870dc86c266fc696cb2b5ce62009887" ns2:_="" ns3:_="" ns4:_="">
    <xsd:import namespace="78fbf437-cf2f-492a-891b-1de413c56947"/>
    <xsd:import namespace="d87d6417-dc96-48bf-b205-54830de4967c"/>
    <xsd:import namespace="af32717b-85d4-46b0-82d8-410bc311948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Brief_x0020_Description" minOccurs="0"/>
                <xsd:element ref="ns3:SharedWithUsers" minOccurs="0"/>
                <xsd:element ref="ns3:SharedWithDetails" minOccurs="0"/>
                <xsd:element ref="ns2:MediaServiceDateTaken" minOccurs="0"/>
                <xsd:element ref="ns2:MediaLengthInSeconds" minOccurs="0"/>
                <xsd:element ref="ns2:lcf76f155ced4ddcb4097134ff3c332f" minOccurs="0"/>
                <xsd:element ref="ns4:TaxCatchAll" minOccurs="0"/>
                <xsd:element ref="ns2:MediaServiceGenerationTime" minOccurs="0"/>
                <xsd:element ref="ns2:MediaServiceEventHashCode" minOccurs="0"/>
                <xsd:element ref="ns2:MediaServiceOCR" minOccurs="0"/>
                <xsd:element ref="ns2:MediaServiceObjectDetectorVersions" minOccurs="0"/>
                <xsd:element ref="ns2:ReadyforTAReview_x003f_" minOccurs="0"/>
                <xsd:element ref="ns2:ReadyforESDReview_x003f_" minOccurs="0"/>
                <xsd:element ref="ns2:Signed_x002d_off_x003f_" minOccurs="0"/>
                <xsd:element ref="ns2:Statu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fbf437-cf2f-492a-891b-1de413c569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Brief_x0020_Description" ma:index="12" nillable="true" ma:displayName="Brief Description" ma:internalName="Brief_x0020_Description">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8e89bcca-d77b-429e-a31c-3f7c234e7016" ma:termSetId="09814cd3-568e-fe90-9814-8d621ff8fb84" ma:anchorId="fba54fb3-c3e1-fe81-a776-ca4b69148c4d" ma:open="true" ma:isKeyword="false">
      <xsd:complexType>
        <xsd:sequence>
          <xsd:element ref="pc:Terms" minOccurs="0" maxOccurs="1"/>
        </xsd:sequence>
      </xsd:complex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ReadyforTAReview_x003f_" ma:index="24" nillable="true" ma:displayName="Ready for TA Review?" ma:default="No" ma:format="RadioButtons" ma:internalName="ReadyforTAReview_x003f_">
      <xsd:simpleType>
        <xsd:restriction base="dms:Choice">
          <xsd:enumeration value="Yes"/>
          <xsd:enumeration value="No"/>
        </xsd:restriction>
      </xsd:simpleType>
    </xsd:element>
    <xsd:element name="ReadyforESDReview_x003f_" ma:index="25" nillable="true" ma:displayName="Ready for ESD Review?" ma:default="No" ma:format="RadioButtons" ma:internalName="ReadyforESDReview_x003f_">
      <xsd:simpleType>
        <xsd:restriction base="dms:Choice">
          <xsd:enumeration value="Yes"/>
          <xsd:enumeration value="No"/>
        </xsd:restriction>
      </xsd:simpleType>
    </xsd:element>
    <xsd:element name="Signed_x002d_off_x003f_" ma:index="26" nillable="true" ma:displayName="Signed-off?" ma:default="1" ma:format="Dropdown" ma:internalName="Signed_x002d_off_x003f_">
      <xsd:simpleType>
        <xsd:restriction base="dms:Boolean"/>
      </xsd:simpleType>
    </xsd:element>
    <xsd:element name="Status" ma:index="27" nillable="true" ma:displayName="Status" ma:default="Under Review" ma:format="Dropdown" ma:internalName="Status">
      <xsd:simpleType>
        <xsd:restriction base="dms:Choice">
          <xsd:enumeration value="FINAL"/>
          <xsd:enumeration value="Under Review"/>
        </xsd:restriction>
      </xsd:simpleType>
    </xsd:element>
    <xsd:element name="MediaServiceLocation" ma:index="28" nillable="true" ma:displayName="Location" ma:indexed="true" ma:internalName="MediaServiceLocation"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7d6417-dc96-48bf-b205-54830de4967c"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f32717b-85d4-46b0-82d8-410bc3119485"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98ad4aac-33db-4493-b913-bc9553bf3905}" ma:internalName="TaxCatchAll" ma:showField="CatchAllData" ma:web="d87d6417-dc96-48bf-b205-54830de496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647C42-E5FC-45B7-8639-5192555A4B5B}">
  <ds:schemaRefs>
    <ds:schemaRef ds:uri="http://schemas.microsoft.com/sharepoint/v3/contenttype/forms"/>
  </ds:schemaRefs>
</ds:datastoreItem>
</file>

<file path=customXml/itemProps2.xml><?xml version="1.0" encoding="utf-8"?>
<ds:datastoreItem xmlns:ds="http://schemas.openxmlformats.org/officeDocument/2006/customXml" ds:itemID="{FAE6A9B8-4DA2-44EB-81B2-BF22AD586F5A}">
  <ds:schemaRefs>
    <ds:schemaRef ds:uri="78fbf437-cf2f-492a-891b-1de413c56947"/>
    <ds:schemaRef ds:uri="af32717b-85d4-46b0-82d8-410bc3119485"/>
    <ds:schemaRef ds:uri="d87d6417-dc96-48bf-b205-54830de4967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blank</Template>
  <TotalTime>146</TotalTime>
  <Words>5281</Words>
  <Application>Microsoft Macintosh PowerPoint</Application>
  <PresentationFormat>Widescreen</PresentationFormat>
  <Paragraphs>322</Paragraphs>
  <Slides>35</Slides>
  <Notes>1</Notes>
  <HiddenSlides>0</HiddenSlides>
  <MMClips>34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Courier New</vt:lpstr>
      <vt:lpstr>Network Rail Sans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Damian Skelton</dc:creator>
  <cp:lastModifiedBy>Kareem Belfon</cp:lastModifiedBy>
  <cp:revision>37</cp:revision>
  <dcterms:created xsi:type="dcterms:W3CDTF">2024-07-15T08:29:57Z</dcterms:created>
  <dcterms:modified xsi:type="dcterms:W3CDTF">2024-07-17T13:27:57Z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1_Office Theme:3</vt:lpwstr>
  </property>
  <property fmtid="{D5CDD505-2E9C-101B-9397-08002B2CF9AE}" pid="3" name="ClassificationContentMarkingHeaderText">
    <vt:lpwstr>OFFICIAL</vt:lpwstr>
  </property>
  <property fmtid="{D5CDD505-2E9C-101B-9397-08002B2CF9AE}" pid="4" name="MSIP_Label_dc7122bf-0481-40fd-a8a1-34ccb616da00_Enabled">
    <vt:lpwstr>true</vt:lpwstr>
  </property>
  <property fmtid="{D5CDD505-2E9C-101B-9397-08002B2CF9AE}" pid="5" name="MSIP_Label_dc7122bf-0481-40fd-a8a1-34ccb616da00_SetDate">
    <vt:lpwstr>2024-07-15T11:40:53Z</vt:lpwstr>
  </property>
  <property fmtid="{D5CDD505-2E9C-101B-9397-08002B2CF9AE}" pid="6" name="MSIP_Label_dc7122bf-0481-40fd-a8a1-34ccb616da00_Method">
    <vt:lpwstr>Privileged</vt:lpwstr>
  </property>
  <property fmtid="{D5CDD505-2E9C-101B-9397-08002B2CF9AE}" pid="7" name="MSIP_Label_dc7122bf-0481-40fd-a8a1-34ccb616da00_Name">
    <vt:lpwstr>OFFICIAL - NO MARKING</vt:lpwstr>
  </property>
  <property fmtid="{D5CDD505-2E9C-101B-9397-08002B2CF9AE}" pid="8" name="MSIP_Label_dc7122bf-0481-40fd-a8a1-34ccb616da00_SiteId">
    <vt:lpwstr>c22cc3e1-5d7f-4f4d-be03-d5a158cc9409</vt:lpwstr>
  </property>
  <property fmtid="{D5CDD505-2E9C-101B-9397-08002B2CF9AE}" pid="9" name="MSIP_Label_dc7122bf-0481-40fd-a8a1-34ccb616da00_ActionId">
    <vt:lpwstr>c29ce039-50c0-4683-a7ee-df1971c3f5c2</vt:lpwstr>
  </property>
  <property fmtid="{D5CDD505-2E9C-101B-9397-08002B2CF9AE}" pid="10" name="MSIP_Label_dc7122bf-0481-40fd-a8a1-34ccb616da00_ContentBits">
    <vt:lpwstr>0</vt:lpwstr>
  </property>
</Properties>
</file>