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11"/>
  </p:notesMasterIdLst>
  <p:handoutMasterIdLst>
    <p:handoutMasterId r:id="rId12"/>
  </p:handoutMasterIdLst>
  <p:sldIdLst>
    <p:sldId id="274" r:id="rId5"/>
    <p:sldId id="275" r:id="rId6"/>
    <p:sldId id="276" r:id="rId7"/>
    <p:sldId id="280" r:id="rId8"/>
    <p:sldId id="281" r:id="rId9"/>
    <p:sldId id="28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 Text Boxes" id="{C5BB9270-E2E1-474E-8C4E-470F069B7877}">
          <p14:sldIdLst>
            <p14:sldId id="274"/>
            <p14:sldId id="275"/>
            <p14:sldId id="276"/>
            <p14:sldId id="280"/>
            <p14:sldId id="281"/>
            <p14:sldId id="2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6F"/>
    <a:srgbClr val="005172"/>
    <a:srgbClr val="898989"/>
    <a:srgbClr val="951B81"/>
    <a:srgbClr val="482683"/>
    <a:srgbClr val="007981"/>
    <a:srgbClr val="51ACB8"/>
    <a:srgbClr val="70B397"/>
    <a:srgbClr val="8B60A0"/>
    <a:srgbClr val="8DC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E98E57-9666-4575-B971-FC900BB06C28}" v="4" dt="2024-02-19T15:11:14.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7" autoAdjust="0"/>
    <p:restoredTop sz="86724" autoAdjust="0"/>
  </p:normalViewPr>
  <p:slideViewPr>
    <p:cSldViewPr snapToGrid="0">
      <p:cViewPr varScale="1">
        <p:scale>
          <a:sx n="107" d="100"/>
          <a:sy n="107" d="100"/>
        </p:scale>
        <p:origin x="1116" y="55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9" d="100"/>
          <a:sy n="59" d="100"/>
        </p:scale>
        <p:origin x="252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47234-F741-423B-B336-1B8A9B2BAFB1}" type="datetimeFigureOut">
              <a:rPr lang="en-GB" smtClean="0"/>
              <a:t>19/02/2024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03AEB3-B81B-4ED9-B214-8605DB9A6A2D}" type="slidenum">
              <a:rPr lang="en-GB" smtClean="0"/>
              <a:t>‹#›</a:t>
            </a:fld>
            <a:endParaRPr lang="en-GB"/>
          </a:p>
        </p:txBody>
      </p:sp>
    </p:spTree>
    <p:extLst>
      <p:ext uri="{BB962C8B-B14F-4D97-AF65-F5344CB8AC3E}">
        <p14:creationId xmlns:p14="http://schemas.microsoft.com/office/powerpoint/2010/main" val="3597883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5424F-E449-4824-921F-55F0BB15E53D}" type="datetimeFigureOut">
              <a:rPr lang="en-GB" smtClean="0"/>
              <a:t>19/02/2024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05F73-A141-4BC2-903A-E12D05ECF9E0}" type="slidenum">
              <a:rPr lang="en-GB" smtClean="0"/>
              <a:t>‹#›</a:t>
            </a:fld>
            <a:endParaRPr lang="en-GB"/>
          </a:p>
        </p:txBody>
      </p:sp>
    </p:spTree>
    <p:extLst>
      <p:ext uri="{BB962C8B-B14F-4D97-AF65-F5344CB8AC3E}">
        <p14:creationId xmlns:p14="http://schemas.microsoft.com/office/powerpoint/2010/main" val="375207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endParaRPr lang="en-GB" sz="1800" dirty="0">
              <a:effectLst/>
              <a:latin typeface="Network Rail Sans" panose="02000000040000020004"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605F73-A141-4BC2-903A-E12D05ECF9E0}" type="slidenum">
              <a:rPr lang="en-GB" smtClean="0"/>
              <a:t>1</a:t>
            </a:fld>
            <a:endParaRPr lang="en-GB"/>
          </a:p>
        </p:txBody>
      </p:sp>
    </p:spTree>
    <p:extLst>
      <p:ext uri="{BB962C8B-B14F-4D97-AF65-F5344CB8AC3E}">
        <p14:creationId xmlns:p14="http://schemas.microsoft.com/office/powerpoint/2010/main" val="385866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605F73-A141-4BC2-903A-E12D05ECF9E0}" type="slidenum">
              <a:rPr lang="en-GB" smtClean="0"/>
              <a:t>2</a:t>
            </a:fld>
            <a:endParaRPr lang="en-GB"/>
          </a:p>
        </p:txBody>
      </p:sp>
    </p:spTree>
    <p:extLst>
      <p:ext uri="{BB962C8B-B14F-4D97-AF65-F5344CB8AC3E}">
        <p14:creationId xmlns:p14="http://schemas.microsoft.com/office/powerpoint/2010/main" val="281908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605F73-A141-4BC2-903A-E12D05ECF9E0}" type="slidenum">
              <a:rPr lang="en-GB" smtClean="0"/>
              <a:t>3</a:t>
            </a:fld>
            <a:endParaRPr lang="en-GB"/>
          </a:p>
        </p:txBody>
      </p:sp>
    </p:spTree>
    <p:extLst>
      <p:ext uri="{BB962C8B-B14F-4D97-AF65-F5344CB8AC3E}">
        <p14:creationId xmlns:p14="http://schemas.microsoft.com/office/powerpoint/2010/main" val="2008565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endParaRPr lang="en-GB" sz="1000" dirty="0"/>
          </a:p>
        </p:txBody>
      </p:sp>
      <p:sp>
        <p:nvSpPr>
          <p:cNvPr id="4" name="Slide Number Placeholder 3"/>
          <p:cNvSpPr>
            <a:spLocks noGrp="1"/>
          </p:cNvSpPr>
          <p:nvPr>
            <p:ph type="sldNum" sz="quarter" idx="5"/>
          </p:nvPr>
        </p:nvSpPr>
        <p:spPr/>
        <p:txBody>
          <a:bodyPr/>
          <a:lstStyle/>
          <a:p>
            <a:fld id="{E6605F73-A141-4BC2-903A-E12D05ECF9E0}" type="slidenum">
              <a:rPr lang="en-GB" smtClean="0"/>
              <a:t>4</a:t>
            </a:fld>
            <a:endParaRPr lang="en-GB"/>
          </a:p>
        </p:txBody>
      </p:sp>
    </p:spTree>
    <p:extLst>
      <p:ext uri="{BB962C8B-B14F-4D97-AF65-F5344CB8AC3E}">
        <p14:creationId xmlns:p14="http://schemas.microsoft.com/office/powerpoint/2010/main" val="163754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605F73-A141-4BC2-903A-E12D05ECF9E0}" type="slidenum">
              <a:rPr lang="en-GB" smtClean="0"/>
              <a:t>5</a:t>
            </a:fld>
            <a:endParaRPr lang="en-GB"/>
          </a:p>
        </p:txBody>
      </p:sp>
    </p:spTree>
    <p:extLst>
      <p:ext uri="{BB962C8B-B14F-4D97-AF65-F5344CB8AC3E}">
        <p14:creationId xmlns:p14="http://schemas.microsoft.com/office/powerpoint/2010/main" val="378658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000" dirty="0"/>
          </a:p>
        </p:txBody>
      </p:sp>
      <p:sp>
        <p:nvSpPr>
          <p:cNvPr id="4" name="Slide Number Placeholder 3"/>
          <p:cNvSpPr>
            <a:spLocks noGrp="1"/>
          </p:cNvSpPr>
          <p:nvPr>
            <p:ph type="sldNum" sz="quarter" idx="5"/>
          </p:nvPr>
        </p:nvSpPr>
        <p:spPr/>
        <p:txBody>
          <a:bodyPr/>
          <a:lstStyle/>
          <a:p>
            <a:fld id="{E6605F73-A141-4BC2-903A-E12D05ECF9E0}" type="slidenum">
              <a:rPr lang="en-GB" smtClean="0"/>
              <a:t>6</a:t>
            </a:fld>
            <a:endParaRPr lang="en-GB"/>
          </a:p>
        </p:txBody>
      </p:sp>
    </p:spTree>
    <p:extLst>
      <p:ext uri="{BB962C8B-B14F-4D97-AF65-F5344CB8AC3E}">
        <p14:creationId xmlns:p14="http://schemas.microsoft.com/office/powerpoint/2010/main" val="3220524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dirty="0"/>
              <a:t>This is an example of a headline.</a:t>
            </a:r>
          </a:p>
        </p:txBody>
      </p:sp>
    </p:spTree>
    <p:extLst>
      <p:ext uri="{BB962C8B-B14F-4D97-AF65-F5344CB8AC3E}">
        <p14:creationId xmlns:p14="http://schemas.microsoft.com/office/powerpoint/2010/main" val="245669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393994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408410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313608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66269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170964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dirty="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F137FC65-FC88-3BCF-EFE4-03C5A41BAEA2}"/>
              </a:ext>
            </a:extLst>
          </p:cNvPr>
          <p:cNvSpPr txBox="1"/>
          <p:nvPr userDrawn="1">
            <p:extLst>
              <p:ext uri="{1162E1C5-73C7-4A58-AE30-91384D911F3F}">
                <p184:classification xmlns:p184="http://schemas.microsoft.com/office/powerpoint/2018/4/main" val="hdr"/>
              </p:ext>
            </p:extLst>
          </p:nvPr>
        </p:nvSpPr>
        <p:spPr>
          <a:xfrm>
            <a:off x="5865813" y="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30197669"/>
      </p:ext>
    </p:extLst>
  </p:cSld>
  <p:clrMap bg1="lt1" tx1="dk1" bg2="lt2" tx2="dk2" accent1="accent1" accent2="accent2" accent3="accent3" accent4="accent4" accent5="accent5" accent6="accent6" hlink="hlink" folHlink="folHlink"/>
  <p:sldLayoutIdLst>
    <p:sldLayoutId id="2147483702" r:id="rId1"/>
    <p:sldLayoutId id="2147483705" r:id="rId2"/>
    <p:sldLayoutId id="2147483708" r:id="rId3"/>
    <p:sldLayoutId id="2147483709" r:id="rId4"/>
    <p:sldLayoutId id="2147483714" r:id="rId5"/>
    <p:sldLayoutId id="214748371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s://safety.networkrail.co.uk/safety/electrical-safety/single-approach-to-isolation-sai/single-approach-to-isolation-ole/" TargetMode="External"/><Relationship Id="rId5" Type="http://schemas.openxmlformats.org/officeDocument/2006/relationships/hyperlink" Target="mailto:ESDSAISupport@networkrail.co.uk"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40F2B-CF17-494F-BA14-0FCC6E9E0F73}"/>
              </a:ext>
            </a:extLst>
          </p:cNvPr>
          <p:cNvSpPr>
            <a:spLocks noGrp="1"/>
          </p:cNvSpPr>
          <p:nvPr>
            <p:ph type="sldNum" sz="quarter" idx="15"/>
          </p:nvPr>
        </p:nvSpPr>
        <p:spPr/>
        <p:txBody>
          <a:bodyPr/>
          <a:lstStyle/>
          <a:p>
            <a:fld id="{229EAAAC-928A-40C1-AC39-D34FD1799CA9}" type="slidenum">
              <a:rPr lang="en-GB" smtClean="0"/>
              <a:pPr/>
              <a:t>1</a:t>
            </a:fld>
            <a:endParaRPr lang="en-GB" dirty="0"/>
          </a:p>
        </p:txBody>
      </p:sp>
      <p:sp>
        <p:nvSpPr>
          <p:cNvPr id="3" name="Text Placeholder 2">
            <a:extLst>
              <a:ext uri="{FF2B5EF4-FFF2-40B4-BE49-F238E27FC236}">
                <a16:creationId xmlns:a16="http://schemas.microsoft.com/office/drawing/2014/main" id="{A5C4C2BE-9C68-41C1-A5DE-5A69F529213E}"/>
              </a:ext>
            </a:extLst>
          </p:cNvPr>
          <p:cNvSpPr>
            <a:spLocks noGrp="1"/>
          </p:cNvSpPr>
          <p:nvPr>
            <p:ph type="body" sz="quarter" idx="10"/>
          </p:nvPr>
        </p:nvSpPr>
        <p:spPr>
          <a:xfrm>
            <a:off x="2607185" y="2155421"/>
            <a:ext cx="6977629" cy="2960490"/>
          </a:xfrm>
        </p:spPr>
        <p:txBody>
          <a:bodyPr>
            <a:normAutofit/>
          </a:bodyPr>
          <a:lstStyle/>
          <a:p>
            <a:r>
              <a:rPr lang="en-GB" b="1" dirty="0">
                <a:latin typeface="Network Rail Sans" panose="02000000040000020004" pitchFamily="50" charset="0"/>
              </a:rPr>
              <a:t>NR/L3/ELP/SAI25 Module D</a:t>
            </a:r>
          </a:p>
          <a:p>
            <a:r>
              <a:rPr lang="en-GB" b="1" dirty="0">
                <a:latin typeface="Network Rail Sans" panose="02000000040000020004" pitchFamily="50" charset="0"/>
              </a:rPr>
              <a:t>Overview Brief</a:t>
            </a:r>
          </a:p>
        </p:txBody>
      </p:sp>
      <p:pic>
        <p:nvPicPr>
          <p:cNvPr id="4" name="Picture 3">
            <a:extLst>
              <a:ext uri="{FF2B5EF4-FFF2-40B4-BE49-F238E27FC236}">
                <a16:creationId xmlns:a16="http://schemas.microsoft.com/office/drawing/2014/main" id="{C3FF0BA8-9D9D-5EDA-BD39-9DB5C2F6093E}"/>
              </a:ext>
            </a:extLst>
          </p:cNvPr>
          <p:cNvPicPr>
            <a:picLocks noChangeAspect="1"/>
          </p:cNvPicPr>
          <p:nvPr/>
        </p:nvPicPr>
        <p:blipFill>
          <a:blip r:embed="rId5">
            <a:duotone>
              <a:schemeClr val="accent1">
                <a:shade val="45000"/>
                <a:satMod val="135000"/>
              </a:schemeClr>
              <a:prstClr val="white"/>
            </a:duotone>
          </a:blip>
          <a:stretch>
            <a:fillRect/>
          </a:stretch>
        </p:blipFill>
        <p:spPr>
          <a:xfrm>
            <a:off x="200573" y="222216"/>
            <a:ext cx="1068552" cy="1068552"/>
          </a:xfrm>
          <a:prstGeom prst="rect">
            <a:avLst/>
          </a:prstGeom>
        </p:spPr>
      </p:pic>
      <p:sp>
        <p:nvSpPr>
          <p:cNvPr id="5" name="Title 2">
            <a:extLst>
              <a:ext uri="{FF2B5EF4-FFF2-40B4-BE49-F238E27FC236}">
                <a16:creationId xmlns:a16="http://schemas.microsoft.com/office/drawing/2014/main" id="{275C84E8-D2AF-76B7-3BCC-EB1F2CABC38D}"/>
              </a:ext>
            </a:extLst>
          </p:cNvPr>
          <p:cNvSpPr txBox="1">
            <a:spLocks/>
          </p:cNvSpPr>
          <p:nvPr/>
        </p:nvSpPr>
        <p:spPr>
          <a:xfrm>
            <a:off x="313889" y="5145736"/>
            <a:ext cx="4313291" cy="1068552"/>
          </a:xfrm>
          <a:prstGeom prst="rect">
            <a:avLst/>
          </a:prstGeom>
        </p:spPr>
        <p:txBody>
          <a:bodyPr lIns="0"/>
          <a:lstStyle>
            <a:lvl1pPr algn="l" defTabSz="914400" rtl="0" eaLnBrk="1" latinLnBrk="0" hangingPunct="1">
              <a:lnSpc>
                <a:spcPct val="90000"/>
              </a:lnSpc>
              <a:spcBef>
                <a:spcPct val="0"/>
              </a:spcBef>
              <a:buNone/>
              <a:defRPr sz="2800" b="1" kern="1200">
                <a:solidFill>
                  <a:schemeClr val="tx1"/>
                </a:solidFill>
                <a:latin typeface="Network Rail Sans" charset="0"/>
                <a:ea typeface="Network Rail Sans" charset="0"/>
                <a:cs typeface="Network Rail Sans" charset="0"/>
              </a:defRPr>
            </a:lvl1pPr>
          </a:lstStyle>
          <a:p>
            <a:pPr>
              <a:lnSpc>
                <a:spcPct val="100000"/>
              </a:lnSpc>
              <a:spcAft>
                <a:spcPts val="600"/>
              </a:spcAft>
            </a:pPr>
            <a:r>
              <a:rPr lang="en-GB" sz="1800" dirty="0">
                <a:solidFill>
                  <a:schemeClr val="accent2"/>
                </a:solidFill>
              </a:rPr>
              <a:t>Created:  </a:t>
            </a:r>
            <a:r>
              <a:rPr lang="en-GB" sz="1800" b="0" dirty="0">
                <a:solidFill>
                  <a:schemeClr val="accent2"/>
                </a:solidFill>
              </a:rPr>
              <a:t>August 2023</a:t>
            </a:r>
          </a:p>
          <a:p>
            <a:pPr>
              <a:lnSpc>
                <a:spcPct val="100000"/>
              </a:lnSpc>
              <a:spcAft>
                <a:spcPts val="600"/>
              </a:spcAft>
            </a:pPr>
            <a:r>
              <a:rPr lang="en-GB" sz="1800" dirty="0">
                <a:solidFill>
                  <a:schemeClr val="accent2"/>
                </a:solidFill>
              </a:rPr>
              <a:t>Updated:</a:t>
            </a:r>
            <a:r>
              <a:rPr lang="en-GB" sz="1800" b="0" dirty="0">
                <a:solidFill>
                  <a:schemeClr val="accent2"/>
                </a:solidFill>
              </a:rPr>
              <a:t>  January 2024</a:t>
            </a:r>
          </a:p>
          <a:p>
            <a:pPr>
              <a:lnSpc>
                <a:spcPct val="100000"/>
              </a:lnSpc>
              <a:spcAft>
                <a:spcPts val="600"/>
              </a:spcAft>
            </a:pPr>
            <a:r>
              <a:rPr lang="en-GB" sz="1800" dirty="0">
                <a:solidFill>
                  <a:schemeClr val="accent2"/>
                </a:solidFill>
              </a:rPr>
              <a:t>ESD Programme | SAI OLE Project</a:t>
            </a:r>
          </a:p>
        </p:txBody>
      </p:sp>
      <p:sp>
        <p:nvSpPr>
          <p:cNvPr id="6" name="Title 2">
            <a:extLst>
              <a:ext uri="{FF2B5EF4-FFF2-40B4-BE49-F238E27FC236}">
                <a16:creationId xmlns:a16="http://schemas.microsoft.com/office/drawing/2014/main" id="{138B3114-20B6-CE82-DAD7-D2EE4CF608A2}"/>
              </a:ext>
            </a:extLst>
          </p:cNvPr>
          <p:cNvSpPr txBox="1">
            <a:spLocks/>
          </p:cNvSpPr>
          <p:nvPr/>
        </p:nvSpPr>
        <p:spPr>
          <a:xfrm>
            <a:off x="313889" y="6214288"/>
            <a:ext cx="3921164" cy="421496"/>
          </a:xfrm>
          <a:prstGeom prst="rect">
            <a:avLst/>
          </a:prstGeom>
        </p:spPr>
        <p:txBody>
          <a:bodyPr lIns="0"/>
          <a:lstStyle>
            <a:lvl1pPr algn="l" defTabSz="914400" rtl="0" eaLnBrk="1" latinLnBrk="0" hangingPunct="1">
              <a:lnSpc>
                <a:spcPct val="90000"/>
              </a:lnSpc>
              <a:spcBef>
                <a:spcPct val="0"/>
              </a:spcBef>
              <a:buNone/>
              <a:defRPr sz="2800" b="1" kern="1200">
                <a:solidFill>
                  <a:schemeClr val="tx1"/>
                </a:solidFill>
                <a:latin typeface="Network Rail Sans" charset="0"/>
                <a:ea typeface="Network Rail Sans" charset="0"/>
                <a:cs typeface="Network Rail Sans" charset="0"/>
              </a:defRPr>
            </a:lvl1pPr>
          </a:lstStyle>
          <a:p>
            <a:pPr>
              <a:lnSpc>
                <a:spcPct val="100000"/>
              </a:lnSpc>
              <a:spcAft>
                <a:spcPts val="600"/>
              </a:spcAft>
            </a:pPr>
            <a:r>
              <a:rPr lang="en-GB" sz="1800" b="0" dirty="0">
                <a:solidFill>
                  <a:srgbClr val="004D6F"/>
                </a:solidFill>
              </a:rPr>
              <a:t>Approximate time to complete: 15 mins</a:t>
            </a:r>
          </a:p>
        </p:txBody>
      </p:sp>
      <p:pic>
        <p:nvPicPr>
          <p:cNvPr id="21" name="Video 20">
            <a:hlinkClick r:id="" action="ppaction://media"/>
            <a:extLst>
              <a:ext uri="{FF2B5EF4-FFF2-40B4-BE49-F238E27FC236}">
                <a16:creationId xmlns:a16="http://schemas.microsoft.com/office/drawing/2014/main" id="{E857FDD1-2059-843E-8E15-C9305B0C2A5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rect">
            <a:avLst/>
          </a:prstGeom>
        </p:spPr>
      </p:pic>
    </p:spTree>
    <p:extLst>
      <p:ext uri="{BB962C8B-B14F-4D97-AF65-F5344CB8AC3E}">
        <p14:creationId xmlns:p14="http://schemas.microsoft.com/office/powerpoint/2010/main" val="1480427520"/>
      </p:ext>
    </p:extLst>
  </p:cSld>
  <p:clrMapOvr>
    <a:masterClrMapping/>
  </p:clrMapOvr>
  <mc:AlternateContent xmlns:mc="http://schemas.openxmlformats.org/markup-compatibility/2006" xmlns:p14="http://schemas.microsoft.com/office/powerpoint/2010/main">
    <mc:Choice Requires="p14">
      <p:transition spd="slow" p14:dur="2000" advTm="29706"/>
    </mc:Choice>
    <mc:Fallback xmlns="">
      <p:transition spd="slow" advTm="2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2</a:t>
            </a:fld>
            <a:endParaRPr lang="en-GB" dirty="0"/>
          </a:p>
        </p:txBody>
      </p:sp>
      <p:sp>
        <p:nvSpPr>
          <p:cNvPr id="3" name="Title 2">
            <a:extLst>
              <a:ext uri="{FF2B5EF4-FFF2-40B4-BE49-F238E27FC236}">
                <a16:creationId xmlns:a16="http://schemas.microsoft.com/office/drawing/2014/main" id="{A1D952F7-F86F-1194-9CD1-79F15365869F}"/>
              </a:ext>
            </a:extLst>
          </p:cNvPr>
          <p:cNvSpPr txBox="1">
            <a:spLocks/>
          </p:cNvSpPr>
          <p:nvPr/>
        </p:nvSpPr>
        <p:spPr>
          <a:xfrm>
            <a:off x="890752" y="258757"/>
            <a:ext cx="3050630" cy="610950"/>
          </a:xfrm>
          <a:prstGeom prst="rect">
            <a:avLst/>
          </a:prstGeom>
        </p:spPr>
        <p:txBody>
          <a:bodyPr lIns="0"/>
          <a:lstStyle>
            <a:lvl1pPr algn="l" defTabSz="914400" rtl="0" eaLnBrk="1" latinLnBrk="0" hangingPunct="1">
              <a:lnSpc>
                <a:spcPct val="90000"/>
              </a:lnSpc>
              <a:spcBef>
                <a:spcPct val="0"/>
              </a:spcBef>
              <a:buNone/>
              <a:defRPr sz="2800" b="1" kern="1200">
                <a:solidFill>
                  <a:schemeClr val="tx1"/>
                </a:solidFill>
                <a:latin typeface="Network Rail Sans" charset="0"/>
                <a:ea typeface="Network Rail Sans" charset="0"/>
                <a:cs typeface="Network Rail Sans" charset="0"/>
              </a:defRPr>
            </a:lvl1pPr>
          </a:lstStyle>
          <a:p>
            <a:r>
              <a:rPr lang="en-GB" sz="2400" dirty="0"/>
              <a:t>Aims &amp; objectives</a:t>
            </a:r>
          </a:p>
        </p:txBody>
      </p:sp>
      <p:sp>
        <p:nvSpPr>
          <p:cNvPr id="4" name="TextBox 3">
            <a:extLst>
              <a:ext uri="{FF2B5EF4-FFF2-40B4-BE49-F238E27FC236}">
                <a16:creationId xmlns:a16="http://schemas.microsoft.com/office/drawing/2014/main" id="{967473AE-92F8-6507-A3D0-843987B841F6}"/>
              </a:ext>
            </a:extLst>
          </p:cNvPr>
          <p:cNvSpPr txBox="1"/>
          <p:nvPr/>
        </p:nvSpPr>
        <p:spPr>
          <a:xfrm>
            <a:off x="890752" y="825014"/>
            <a:ext cx="10410496" cy="4324261"/>
          </a:xfrm>
          <a:prstGeom prst="rect">
            <a:avLst/>
          </a:prstGeom>
          <a:noFill/>
        </p:spPr>
        <p:txBody>
          <a:bodyPr wrap="square" lIns="91440" tIns="45720" rIns="91440" bIns="45720" rtlCol="0" anchor="t">
            <a:spAutoFit/>
          </a:bodyPr>
          <a:lstStyle/>
          <a:p>
            <a:r>
              <a:rPr lang="en-GB" dirty="0">
                <a:effectLst/>
                <a:latin typeface="Network Rail Sans" panose="02000000040000020004" pitchFamily="50" charset="0"/>
                <a:ea typeface="Calibri" panose="020F0502020204030204" pitchFamily="34" charset="0"/>
                <a:cs typeface="Calibri" panose="020F0502020204030204" pitchFamily="34" charset="0"/>
              </a:rPr>
              <a:t>The aim of this overview brief is to provide awareness and insight to the </a:t>
            </a:r>
            <a:r>
              <a:rPr lang="en-GB" dirty="0">
                <a:latin typeface="Network Rail Sans" panose="02000000040000020004" pitchFamily="50" charset="0"/>
                <a:ea typeface="Calibri" panose="020F0502020204030204" pitchFamily="34" charset="0"/>
                <a:cs typeface="Calibri" panose="020F0502020204030204" pitchFamily="34" charset="0"/>
              </a:rPr>
              <a:t>addition of Module D – Distribution System Interfaces, which has</a:t>
            </a:r>
            <a:r>
              <a:rPr lang="en-GB" dirty="0">
                <a:effectLst/>
                <a:latin typeface="Network Rail Sans" panose="02000000040000020004" pitchFamily="50" charset="0"/>
                <a:ea typeface="Calibri" panose="020F0502020204030204" pitchFamily="34" charset="0"/>
                <a:cs typeface="Calibri" panose="020F0502020204030204" pitchFamily="34" charset="0"/>
              </a:rPr>
              <a:t> been introduced within NR/L3/ELP/SAI25 ‘</a:t>
            </a:r>
            <a:r>
              <a:rPr lang="en-GB" i="1" dirty="0">
                <a:effectLst/>
                <a:latin typeface="Network Rail Sans" panose="02000000040000020004" pitchFamily="50" charset="0"/>
                <a:ea typeface="Calibri" panose="020F0502020204030204" pitchFamily="34" charset="0"/>
                <a:cs typeface="Calibri" panose="020F0502020204030204" pitchFamily="34" charset="0"/>
              </a:rPr>
              <a:t>Working On or About Overhead Line Equipment (SAI)</a:t>
            </a:r>
            <a:r>
              <a:rPr lang="en-GB" dirty="0">
                <a:effectLst/>
                <a:latin typeface="Network Rail Sans" panose="02000000040000020004" pitchFamily="50" charset="0"/>
                <a:ea typeface="Calibri" panose="020F0502020204030204" pitchFamily="34" charset="0"/>
                <a:cs typeface="Calibri" panose="020F0502020204030204" pitchFamily="34" charset="0"/>
              </a:rPr>
              <a:t>’.</a:t>
            </a:r>
          </a:p>
          <a:p>
            <a:endParaRPr lang="en-GB" dirty="0">
              <a:latin typeface="Network Rail Sans" panose="02000000040000020004" pitchFamily="50" charset="0"/>
              <a:ea typeface="Calibri" panose="020F0502020204030204" pitchFamily="34" charset="0"/>
              <a:cs typeface="Calibri" panose="020F0502020204030204" pitchFamily="34" charset="0"/>
            </a:endParaRPr>
          </a:p>
          <a:p>
            <a:r>
              <a:rPr lang="en-GB" dirty="0">
                <a:effectLst/>
                <a:latin typeface="Network Rail Sans"/>
                <a:ea typeface="Times New Roman" panose="02020603050405020304" pitchFamily="18" charset="0"/>
                <a:cs typeface="Arial"/>
              </a:rPr>
              <a:t>Detailed briefs/training will be given to specific competences; therefore all roles identified will receive an overview brief unless an identified competence is held.</a:t>
            </a:r>
            <a:endParaRPr lang="en-GB" dirty="0">
              <a:effectLst/>
              <a:latin typeface="Network Rail Sans"/>
              <a:ea typeface="Calibri" panose="020F0502020204030204" pitchFamily="34" charset="0"/>
              <a:cs typeface="Arial"/>
            </a:endParaRPr>
          </a:p>
          <a:p>
            <a:endParaRPr lang="en-GB" dirty="0">
              <a:effectLst/>
              <a:latin typeface="Network Rail Sans" panose="02000000040000020004" pitchFamily="50" charset="0"/>
              <a:ea typeface="Calibri" panose="020F0502020204030204" pitchFamily="34" charset="0"/>
              <a:cs typeface="Calibri" panose="020F0502020204030204" pitchFamily="34" charset="0"/>
            </a:endParaRPr>
          </a:p>
          <a:p>
            <a:r>
              <a:rPr lang="en-GB" dirty="0">
                <a:effectLst/>
                <a:latin typeface="Network Rail Sans" panose="02000000040000020004" pitchFamily="50" charset="0"/>
                <a:ea typeface="Calibri" panose="020F0502020204030204" pitchFamily="34" charset="0"/>
                <a:cs typeface="Calibri" panose="020F0502020204030204" pitchFamily="34" charset="0"/>
              </a:rPr>
              <a:t>The objective for providing this overview brief, is to: -</a:t>
            </a:r>
          </a:p>
          <a:p>
            <a:endParaRPr lang="en-GB" dirty="0">
              <a:effectLst/>
              <a:latin typeface="Network Rail Sans" panose="02000000040000020004" pitchFamily="50" charset="0"/>
              <a:ea typeface="Calibri" panose="020F0502020204030204" pitchFamily="34" charset="0"/>
              <a:cs typeface="Calibri" panose="020F0502020204030204" pitchFamily="34" charset="0"/>
            </a:endParaRPr>
          </a:p>
          <a:p>
            <a:pPr marL="742950" lvl="1" indent="-285750">
              <a:spcBef>
                <a:spcPts val="300"/>
              </a:spcBef>
              <a:buFont typeface="Arial" panose="020B0604020202020204" pitchFamily="34" charset="0"/>
              <a:buChar char="•"/>
            </a:pPr>
            <a:r>
              <a:rPr lang="en-GB" dirty="0">
                <a:latin typeface="Network Rail Sans"/>
                <a:ea typeface="Times New Roman" panose="02020603050405020304" pitchFamily="18" charset="0"/>
                <a:cs typeface="Calibri"/>
              </a:rPr>
              <a:t>Provide the reason for why the changes were made and explain</a:t>
            </a:r>
            <a:r>
              <a:rPr lang="en-GB" dirty="0">
                <a:effectLst/>
                <a:latin typeface="Network Rail Sans"/>
                <a:ea typeface="Times New Roman" panose="02020603050405020304" pitchFamily="18" charset="0"/>
                <a:cs typeface="Calibri"/>
              </a:rPr>
              <a:t> their purpose</a:t>
            </a:r>
          </a:p>
          <a:p>
            <a:pPr marL="742950" lvl="1" indent="-285750">
              <a:spcBef>
                <a:spcPts val="300"/>
              </a:spcBef>
              <a:buFont typeface="Arial" panose="020B0604020202020204" pitchFamily="34" charset="0"/>
              <a:buChar char="•"/>
            </a:pPr>
            <a:r>
              <a:rPr lang="en-GB" dirty="0">
                <a:latin typeface="Network Rail Sans"/>
                <a:ea typeface="Times New Roman" panose="02020603050405020304" pitchFamily="18" charset="0"/>
                <a:cs typeface="Calibri"/>
              </a:rPr>
              <a:t>Lay out the scope of the Module</a:t>
            </a:r>
          </a:p>
          <a:p>
            <a:pPr marL="742950" lvl="1" indent="-285750">
              <a:buFont typeface="Arial" panose="020B0604020202020204" pitchFamily="34" charset="0"/>
              <a:buChar char="•"/>
            </a:pPr>
            <a:r>
              <a:rPr lang="en-GB" dirty="0">
                <a:latin typeface="Network Rail Sans"/>
                <a:ea typeface="Times New Roman" panose="02020603050405020304" pitchFamily="18" charset="0"/>
                <a:cs typeface="Calibri"/>
              </a:rPr>
              <a:t>Show what’</a:t>
            </a:r>
            <a:r>
              <a:rPr lang="en-GB" dirty="0">
                <a:effectLst/>
                <a:latin typeface="Network Rail Sans"/>
                <a:ea typeface="Times New Roman" panose="02020603050405020304" pitchFamily="18" charset="0"/>
                <a:cs typeface="Calibri"/>
              </a:rPr>
              <a:t>s changed and what’s new</a:t>
            </a:r>
          </a:p>
          <a:p>
            <a:endParaRPr lang="en-GB" dirty="0">
              <a:latin typeface="Network Rail Sans" panose="02000000040000020004" pitchFamily="50" charset="0"/>
              <a:ea typeface="Times New Roman" panose="02020603050405020304" pitchFamily="18" charset="0"/>
              <a:cs typeface="Arial" panose="020B0604020202020204" pitchFamily="34" charset="0"/>
            </a:endParaRPr>
          </a:p>
          <a:p>
            <a:r>
              <a:rPr lang="en-GB" dirty="0">
                <a:effectLst/>
                <a:latin typeface="Network Rail Sans" panose="02000000040000020004" pitchFamily="50" charset="0"/>
                <a:ea typeface="Times New Roman" panose="02020603050405020304" pitchFamily="18" charset="0"/>
                <a:cs typeface="Arial" panose="020B0604020202020204" pitchFamily="34" charset="0"/>
              </a:rPr>
              <a:t>Copies of briefings are available from the Standards and Controls intranet site or </a:t>
            </a:r>
            <a:r>
              <a:rPr lang="en-GB" dirty="0">
                <a:latin typeface="Network Rail Sans" panose="02000000040000020004" pitchFamily="50" charset="0"/>
                <a:ea typeface="Times New Roman" panose="02020603050405020304" pitchFamily="18" charset="0"/>
                <a:cs typeface="Arial" panose="020B0604020202020204" pitchFamily="34" charset="0"/>
              </a:rPr>
              <a:t>your</a:t>
            </a:r>
          </a:p>
          <a:p>
            <a:r>
              <a:rPr lang="en-GB" dirty="0">
                <a:latin typeface="Network Rail Sans" panose="02000000040000020004" pitchFamily="50" charset="0"/>
                <a:ea typeface="Times New Roman" panose="02020603050405020304" pitchFamily="18" charset="0"/>
                <a:cs typeface="Arial" panose="020B0604020202020204" pitchFamily="34" charset="0"/>
              </a:rPr>
              <a:t>e</a:t>
            </a:r>
            <a:r>
              <a:rPr lang="en-GB" dirty="0">
                <a:effectLst/>
                <a:latin typeface="Network Rail Sans" panose="02000000040000020004" pitchFamily="50" charset="0"/>
                <a:ea typeface="Times New Roman" panose="02020603050405020304" pitchFamily="18" charset="0"/>
                <a:cs typeface="Arial" panose="020B0604020202020204" pitchFamily="34" charset="0"/>
              </a:rPr>
              <a:t>xternal standards portal. </a:t>
            </a:r>
          </a:p>
        </p:txBody>
      </p:sp>
      <p:pic>
        <p:nvPicPr>
          <p:cNvPr id="26" name="Video 25">
            <a:hlinkClick r:id="" action="ppaction://media"/>
            <a:extLst>
              <a:ext uri="{FF2B5EF4-FFF2-40B4-BE49-F238E27FC236}">
                <a16:creationId xmlns:a16="http://schemas.microsoft.com/office/drawing/2014/main" id="{2B3FB9BB-9892-2E7E-6A32-AF11CAC3552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rect">
            <a:avLst/>
          </a:prstGeom>
        </p:spPr>
      </p:pic>
    </p:spTree>
    <p:extLst>
      <p:ext uri="{BB962C8B-B14F-4D97-AF65-F5344CB8AC3E}">
        <p14:creationId xmlns:p14="http://schemas.microsoft.com/office/powerpoint/2010/main" val="3775888284"/>
      </p:ext>
    </p:extLst>
  </p:cSld>
  <p:clrMapOvr>
    <a:masterClrMapping/>
  </p:clrMapOvr>
  <mc:AlternateContent xmlns:mc="http://schemas.openxmlformats.org/markup-compatibility/2006" xmlns:p14="http://schemas.microsoft.com/office/powerpoint/2010/main">
    <mc:Choice Requires="p14">
      <p:transition spd="slow" p14:dur="2000" advTm="38712"/>
    </mc:Choice>
    <mc:Fallback xmlns="">
      <p:transition spd="slow" advTm="3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fld id="{229EAAAC-928A-40C1-AC39-D34FD1799CA9}" type="slidenum">
              <a:rPr lang="en-GB" smtClean="0"/>
              <a:pPr/>
              <a:t>3</a:t>
            </a:fld>
            <a:endParaRPr lang="en-GB" dirty="0"/>
          </a:p>
        </p:txBody>
      </p:sp>
      <p:sp>
        <p:nvSpPr>
          <p:cNvPr id="3" name="Title 2">
            <a:extLst>
              <a:ext uri="{FF2B5EF4-FFF2-40B4-BE49-F238E27FC236}">
                <a16:creationId xmlns:a16="http://schemas.microsoft.com/office/drawing/2014/main" id="{7B18892A-868F-CF6E-0EE7-07A96879174E}"/>
              </a:ext>
            </a:extLst>
          </p:cNvPr>
          <p:cNvSpPr txBox="1">
            <a:spLocks/>
          </p:cNvSpPr>
          <p:nvPr/>
        </p:nvSpPr>
        <p:spPr>
          <a:xfrm>
            <a:off x="496611" y="250874"/>
            <a:ext cx="5336629" cy="610950"/>
          </a:xfrm>
          <a:prstGeom prst="rect">
            <a:avLst/>
          </a:prstGeom>
        </p:spPr>
        <p:txBody>
          <a:bodyPr lIns="0"/>
          <a:lstStyle>
            <a:lvl1pPr algn="l" defTabSz="914400" rtl="0" eaLnBrk="1" latinLnBrk="0" hangingPunct="1">
              <a:lnSpc>
                <a:spcPct val="90000"/>
              </a:lnSpc>
              <a:spcBef>
                <a:spcPct val="0"/>
              </a:spcBef>
              <a:buNone/>
              <a:defRPr sz="2800" b="1" kern="1200">
                <a:solidFill>
                  <a:schemeClr val="tx1"/>
                </a:solidFill>
                <a:latin typeface="Network Rail Sans" charset="0"/>
                <a:ea typeface="Network Rail Sans" charset="0"/>
                <a:cs typeface="Network Rail Sans" charset="0"/>
              </a:defRPr>
            </a:lvl1pPr>
          </a:lstStyle>
          <a:p>
            <a:r>
              <a:rPr lang="en-GB" sz="2400" dirty="0"/>
              <a:t>What is the purpose of the standard? </a:t>
            </a:r>
          </a:p>
        </p:txBody>
      </p:sp>
      <p:sp>
        <p:nvSpPr>
          <p:cNvPr id="4" name="TextBox 3">
            <a:extLst>
              <a:ext uri="{FF2B5EF4-FFF2-40B4-BE49-F238E27FC236}">
                <a16:creationId xmlns:a16="http://schemas.microsoft.com/office/drawing/2014/main" id="{26521B90-5C18-49CA-B498-D5264E2C5C0D}"/>
              </a:ext>
            </a:extLst>
          </p:cNvPr>
          <p:cNvSpPr txBox="1"/>
          <p:nvPr/>
        </p:nvSpPr>
        <p:spPr>
          <a:xfrm>
            <a:off x="496611" y="919605"/>
            <a:ext cx="10595831" cy="4770537"/>
          </a:xfrm>
          <a:prstGeom prst="rect">
            <a:avLst/>
          </a:prstGeom>
          <a:noFill/>
        </p:spPr>
        <p:txBody>
          <a:bodyPr wrap="square" rtlCol="0">
            <a:spAutoFit/>
          </a:bodyPr>
          <a:lstStyle/>
          <a:p>
            <a:r>
              <a:rPr lang="en-GB" dirty="0">
                <a:latin typeface="Network Rail Sans"/>
                <a:cs typeface="Times New Roman"/>
              </a:rPr>
              <a:t>Prior to the introduction of NR/L3/ELP/SAI25 there were many references made to the requirements for work on or near distribution equipment. These references appeared throughout the suite of modules.</a:t>
            </a:r>
          </a:p>
          <a:p>
            <a:endParaRPr lang="en-GB" dirty="0">
              <a:latin typeface="Network Rail Sans"/>
              <a:cs typeface="Times New Roman"/>
            </a:endParaRPr>
          </a:p>
          <a:p>
            <a:r>
              <a:rPr lang="en-GB" dirty="0">
                <a:latin typeface="Network Rail Sans"/>
                <a:cs typeface="Times New Roman"/>
              </a:rPr>
              <a:t>By consolidating all references to such requirements into a single module (Module D) it makes locating the information simpler and more accessible.</a:t>
            </a:r>
            <a:endParaRPr lang="en-US" dirty="0">
              <a:latin typeface="Network Rail Sans"/>
            </a:endParaRPr>
          </a:p>
          <a:p>
            <a:endParaRPr lang="en-GB" dirty="0">
              <a:latin typeface="Network Rail Sans" panose="02000000040000020004" pitchFamily="50" charset="0"/>
              <a:cs typeface="Times New Roman"/>
            </a:endParaRPr>
          </a:p>
          <a:p>
            <a:r>
              <a:rPr lang="en-GB" dirty="0">
                <a:latin typeface="Network Rail Sans"/>
                <a:cs typeface="Times New Roman"/>
              </a:rPr>
              <a:t>Prior to the introduction of NR/L3/ELP/SAI25 there was an inconsistent approach to the way we isolate, earth and work on or near the boundary between distribution equipment and OLE. Introducing standardised approaches to work on or near these Distribution System Interfaces, and formalising methods of collaborative working between overhead line and distribution staff (where required) achieves closer alignment with Network Rail’s safety vision by:</a:t>
            </a:r>
          </a:p>
          <a:p>
            <a:endParaRPr lang="en-GB" sz="600" dirty="0">
              <a:latin typeface="Network Rail Sans" panose="02000000040000020004" pitchFamily="50" charset="0"/>
              <a:cs typeface="Times New Roman"/>
            </a:endParaRPr>
          </a:p>
          <a:p>
            <a:pPr marL="742950" lvl="1" indent="-285750">
              <a:spcAft>
                <a:spcPts val="300"/>
              </a:spcAft>
              <a:buFont typeface="Arial"/>
              <a:buChar char="•"/>
            </a:pPr>
            <a:r>
              <a:rPr lang="en-GB" dirty="0">
                <a:solidFill>
                  <a:srgbClr val="000000"/>
                </a:solidFill>
                <a:latin typeface="Network Rail Sans" panose="02000000040000020004" pitchFamily="50" charset="0"/>
                <a:ea typeface="Calibri" panose="020F0502020204030204" pitchFamily="34" charset="0"/>
                <a:cs typeface="Times New Roman"/>
              </a:rPr>
              <a:t>Improving identification and mitigation of electrical hazards</a:t>
            </a:r>
            <a:endParaRPr lang="en-GB" dirty="0">
              <a:solidFill>
                <a:srgbClr val="000000"/>
              </a:solidFill>
              <a:latin typeface="Network Rail Sans" panose="02000000040000020004" pitchFamily="50" charset="0"/>
              <a:ea typeface="Calibri" panose="020F0502020204030204" pitchFamily="34" charset="0"/>
              <a:cs typeface="Times New Roman" panose="02020603050405020304" pitchFamily="18" charset="0"/>
            </a:endParaRPr>
          </a:p>
          <a:p>
            <a:pPr marL="742950" lvl="1" indent="-285750">
              <a:buFont typeface="Arial"/>
              <a:buChar char="•"/>
            </a:pPr>
            <a:r>
              <a:rPr lang="en-GB" dirty="0">
                <a:solidFill>
                  <a:srgbClr val="000000"/>
                </a:solidFill>
                <a:latin typeface="Network Rail Sans" panose="02000000040000020004" pitchFamily="50" charset="0"/>
                <a:ea typeface="Calibri" panose="020F0502020204030204" pitchFamily="34" charset="0"/>
                <a:cs typeface="Times New Roman"/>
              </a:rPr>
              <a:t>Increasing knowledge of how distribution system arrangements impact</a:t>
            </a:r>
          </a:p>
          <a:p>
            <a:pPr marL="738000" lvl="1">
              <a:spcAft>
                <a:spcPts val="300"/>
              </a:spcAft>
            </a:pPr>
            <a:r>
              <a:rPr lang="en-GB" dirty="0">
                <a:solidFill>
                  <a:srgbClr val="000000"/>
                </a:solidFill>
                <a:latin typeface="Network Rail Sans" panose="02000000040000020004" pitchFamily="50" charset="0"/>
                <a:ea typeface="Calibri" panose="020F0502020204030204" pitchFamily="34" charset="0"/>
                <a:cs typeface="Times New Roman"/>
              </a:rPr>
              <a:t>the safety of work on OLE</a:t>
            </a:r>
          </a:p>
          <a:p>
            <a:pPr marL="742950" lvl="1" indent="-285750">
              <a:spcAft>
                <a:spcPts val="300"/>
              </a:spcAft>
              <a:buFont typeface="Arial"/>
              <a:buChar char="•"/>
            </a:pPr>
            <a:r>
              <a:rPr lang="en-GB" dirty="0">
                <a:solidFill>
                  <a:srgbClr val="000000"/>
                </a:solidFill>
                <a:latin typeface="Network Rail Sans" panose="02000000040000020004" pitchFamily="50" charset="0"/>
                <a:ea typeface="Calibri" panose="020F0502020204030204" pitchFamily="34" charset="0"/>
                <a:cs typeface="Times New Roman" panose="02020603050405020304" pitchFamily="18" charset="0"/>
              </a:rPr>
              <a:t>Increasing the emphasis on the securing of all isolated and earthed OLE</a:t>
            </a:r>
          </a:p>
          <a:p>
            <a:pPr marL="742950" lvl="1" indent="-285750">
              <a:buFont typeface="Arial"/>
              <a:buChar char="•"/>
            </a:pPr>
            <a:endParaRPr lang="en-GB" dirty="0">
              <a:solidFill>
                <a:srgbClr val="000000"/>
              </a:solidFill>
              <a:latin typeface="Network Rail Sans" panose="02000000040000020004" pitchFamily="50" charset="0"/>
              <a:ea typeface="Calibri" panose="020F0502020204030204" pitchFamily="34" charset="0"/>
              <a:cs typeface="Times New Roman" panose="02020603050405020304" pitchFamily="18" charset="0"/>
            </a:endParaRPr>
          </a:p>
        </p:txBody>
      </p:sp>
      <p:pic>
        <p:nvPicPr>
          <p:cNvPr id="19" name="Video 18">
            <a:hlinkClick r:id="" action="ppaction://media"/>
            <a:extLst>
              <a:ext uri="{FF2B5EF4-FFF2-40B4-BE49-F238E27FC236}">
                <a16:creationId xmlns:a16="http://schemas.microsoft.com/office/drawing/2014/main" id="{6BBC766E-E739-3A84-88B0-3C4AF4CBBF7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2000" cy="2052000"/>
          </a:xfrm>
          <a:prstGeom prst="rect">
            <a:avLst/>
          </a:prstGeom>
        </p:spPr>
      </p:pic>
    </p:spTree>
    <p:extLst>
      <p:ext uri="{BB962C8B-B14F-4D97-AF65-F5344CB8AC3E}">
        <p14:creationId xmlns:p14="http://schemas.microsoft.com/office/powerpoint/2010/main" val="2065651473"/>
      </p:ext>
    </p:extLst>
  </p:cSld>
  <p:clrMapOvr>
    <a:masterClrMapping/>
  </p:clrMapOvr>
  <mc:AlternateContent xmlns:mc="http://schemas.openxmlformats.org/markup-compatibility/2006" xmlns:p14="http://schemas.microsoft.com/office/powerpoint/2010/main">
    <mc:Choice Requires="p14">
      <p:transition spd="slow" p14:dur="2000" advTm="55433"/>
    </mc:Choice>
    <mc:Fallback xmlns="">
      <p:transition spd="slow" advTm="55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fld id="{229EAAAC-928A-40C1-AC39-D34FD1799CA9}" type="slidenum">
              <a:rPr lang="en-GB" smtClean="0"/>
              <a:pPr/>
              <a:t>4</a:t>
            </a:fld>
            <a:endParaRPr lang="en-GB" dirty="0"/>
          </a:p>
        </p:txBody>
      </p:sp>
      <p:sp>
        <p:nvSpPr>
          <p:cNvPr id="3" name="Title 2">
            <a:extLst>
              <a:ext uri="{FF2B5EF4-FFF2-40B4-BE49-F238E27FC236}">
                <a16:creationId xmlns:a16="http://schemas.microsoft.com/office/drawing/2014/main" id="{7B18892A-868F-CF6E-0EE7-07A96879174E}"/>
              </a:ext>
            </a:extLst>
          </p:cNvPr>
          <p:cNvSpPr txBox="1">
            <a:spLocks/>
          </p:cNvSpPr>
          <p:nvPr/>
        </p:nvSpPr>
        <p:spPr>
          <a:xfrm>
            <a:off x="953815" y="250874"/>
            <a:ext cx="5336629" cy="610950"/>
          </a:xfrm>
          <a:prstGeom prst="rect">
            <a:avLst/>
          </a:prstGeom>
        </p:spPr>
        <p:txBody>
          <a:bodyPr lIns="0"/>
          <a:lstStyle>
            <a:lvl1pPr algn="l" defTabSz="914400" rtl="0" eaLnBrk="1" latinLnBrk="0" hangingPunct="1">
              <a:lnSpc>
                <a:spcPct val="90000"/>
              </a:lnSpc>
              <a:spcBef>
                <a:spcPct val="0"/>
              </a:spcBef>
              <a:buNone/>
              <a:defRPr sz="2800" b="1" kern="1200">
                <a:solidFill>
                  <a:schemeClr val="tx1"/>
                </a:solidFill>
                <a:latin typeface="Network Rail Sans" charset="0"/>
                <a:ea typeface="Network Rail Sans" charset="0"/>
                <a:cs typeface="Network Rail Sans" charset="0"/>
              </a:defRPr>
            </a:lvl1pPr>
          </a:lstStyle>
          <a:p>
            <a:r>
              <a:rPr lang="en-GB" sz="2400" dirty="0"/>
              <a:t>What is the scope of the standard? </a:t>
            </a:r>
          </a:p>
        </p:txBody>
      </p:sp>
      <p:sp>
        <p:nvSpPr>
          <p:cNvPr id="4" name="TextBox 3">
            <a:extLst>
              <a:ext uri="{FF2B5EF4-FFF2-40B4-BE49-F238E27FC236}">
                <a16:creationId xmlns:a16="http://schemas.microsoft.com/office/drawing/2014/main" id="{26521B90-5C18-49CA-B498-D5264E2C5C0D}"/>
              </a:ext>
            </a:extLst>
          </p:cNvPr>
          <p:cNvSpPr txBox="1"/>
          <p:nvPr/>
        </p:nvSpPr>
        <p:spPr>
          <a:xfrm>
            <a:off x="953815" y="919605"/>
            <a:ext cx="10595831" cy="4362733"/>
          </a:xfrm>
          <a:prstGeom prst="rect">
            <a:avLst/>
          </a:prstGeom>
          <a:noFill/>
        </p:spPr>
        <p:txBody>
          <a:bodyPr wrap="square" lIns="91440" tIns="45720" rIns="91440" bIns="45720" rtlCol="0" anchor="t">
            <a:spAutoFit/>
          </a:bodyPr>
          <a:lstStyle/>
          <a:p>
            <a:r>
              <a:rPr lang="en-GB" sz="1800" dirty="0">
                <a:effectLst/>
                <a:latin typeface="Network Rail Sans" panose="02000000040000020004" pitchFamily="50" charset="0"/>
                <a:ea typeface="Calibri" panose="020F0502020204030204" pitchFamily="34" charset="0"/>
                <a:cs typeface="Times New Roman" panose="02020603050405020304" pitchFamily="18" charset="0"/>
              </a:rPr>
              <a:t>Module D falls within the scope of NR/L3/ELP/SAI25. It applies to all those required to work on 25 kV a.c. electrified lines, or so near to them that danger might arise, including persons who:</a:t>
            </a:r>
          </a:p>
          <a:p>
            <a:endParaRPr lang="en-GB" sz="1800" dirty="0">
              <a:effectLst/>
              <a:latin typeface="Network Rail Sans" panose="02000000040000020004" pitchFamily="50" charset="0"/>
              <a:ea typeface="Calibri" panose="020F0502020204030204" pitchFamily="34" charset="0"/>
              <a:cs typeface="Times New Roman" panose="02020603050405020304" pitchFamily="18" charset="0"/>
            </a:endParaRPr>
          </a:p>
          <a:p>
            <a:pPr marL="342900" indent="-342900">
              <a:spcAft>
                <a:spcPts val="300"/>
              </a:spcAft>
              <a:buFont typeface="+mj-lt"/>
              <a:buAutoNum type="alphaLcParenR"/>
            </a:pPr>
            <a:r>
              <a:rPr lang="en-GB" sz="1800" dirty="0">
                <a:effectLst/>
                <a:latin typeface="Network Rail Sans" panose="02000000040000020004" pitchFamily="50" charset="0"/>
                <a:ea typeface="Calibri" panose="020F0502020204030204" pitchFamily="34" charset="0"/>
                <a:cs typeface="Times New Roman" panose="02020603050405020304" pitchFamily="18" charset="0"/>
              </a:rPr>
              <a:t>Assess electrical risk;</a:t>
            </a:r>
          </a:p>
          <a:p>
            <a:pPr marL="342900" indent="-342900">
              <a:spcAft>
                <a:spcPts val="300"/>
              </a:spcAft>
              <a:buFont typeface="+mj-lt"/>
              <a:buAutoNum type="alphaLcParenR"/>
            </a:pPr>
            <a:r>
              <a:rPr lang="en-GB" dirty="0">
                <a:latin typeface="Network Rail Sans" panose="02000000040000020004" pitchFamily="50" charset="0"/>
                <a:ea typeface="Calibri" panose="020F0502020204030204" pitchFamily="34" charset="0"/>
                <a:cs typeface="Times New Roman" panose="02020603050405020304" pitchFamily="18" charset="0"/>
              </a:rPr>
              <a:t>P</a:t>
            </a:r>
            <a:r>
              <a:rPr lang="en-GB" sz="1800" dirty="0">
                <a:effectLst/>
                <a:latin typeface="Network Rail Sans" panose="02000000040000020004" pitchFamily="50" charset="0"/>
                <a:ea typeface="Calibri" panose="020F0502020204030204" pitchFamily="34" charset="0"/>
                <a:cs typeface="Times New Roman" panose="02020603050405020304" pitchFamily="18" charset="0"/>
              </a:rPr>
              <a:t>lan, prepare and implement mitigations of electrical risk such as isolating, earthing, implementing electrical risk control measures and issuing of formal safety assurance documents;</a:t>
            </a:r>
          </a:p>
          <a:p>
            <a:pPr marL="342900" indent="-342900">
              <a:spcAft>
                <a:spcPts val="300"/>
              </a:spcAft>
              <a:buFont typeface="+mj-lt"/>
              <a:buAutoNum type="alphaLcParenR"/>
            </a:pPr>
            <a:r>
              <a:rPr lang="en-GB" sz="1800" dirty="0">
                <a:effectLst/>
                <a:latin typeface="Network Rail Sans" panose="02000000040000020004" pitchFamily="50" charset="0"/>
                <a:ea typeface="Calibri" panose="020F0502020204030204" pitchFamily="34" charset="0"/>
                <a:cs typeface="Times New Roman" panose="02020603050405020304" pitchFamily="18" charset="0"/>
              </a:rPr>
              <a:t>Install, test, operate, maintain, repair and dismantle 25 kV a.c. overhead line equipment and traction return systems;</a:t>
            </a:r>
          </a:p>
          <a:p>
            <a:pPr marL="342900" indent="-342900">
              <a:buFont typeface="+mj-lt"/>
              <a:buAutoNum type="alphaLcParenR"/>
            </a:pPr>
            <a:r>
              <a:rPr lang="en-GB" dirty="0">
                <a:latin typeface="Network Rail Sans"/>
                <a:ea typeface="Calibri" panose="020F0502020204030204" pitchFamily="34" charset="0"/>
                <a:cs typeface="Times New Roman"/>
              </a:rPr>
              <a:t>U</a:t>
            </a:r>
            <a:r>
              <a:rPr lang="en-GB" sz="1800" dirty="0">
                <a:effectLst/>
                <a:latin typeface="Network Rail Sans"/>
                <a:ea typeface="Calibri" panose="020F0502020204030204" pitchFamily="34" charset="0"/>
                <a:cs typeface="Times New Roman"/>
              </a:rPr>
              <a:t>se special tools to work on live overhead line equipment</a:t>
            </a:r>
            <a:endParaRPr lang="en-GB" sz="1800" dirty="0">
              <a:effectLst/>
              <a:latin typeface="Network Rail Sans" panose="02000000040000020004" pitchFamily="50" charset="0"/>
              <a:ea typeface="Calibri" panose="020F0502020204030204" pitchFamily="34" charset="0"/>
              <a:cs typeface="Times New Roman" panose="02020603050405020304" pitchFamily="18" charset="0"/>
            </a:endParaRPr>
          </a:p>
          <a:p>
            <a:endParaRPr lang="en-GB" sz="1800" dirty="0">
              <a:effectLst/>
              <a:latin typeface="Network Rail Sans" panose="02000000040000020004" pitchFamily="50" charset="0"/>
              <a:ea typeface="Calibri" panose="020F0502020204030204" pitchFamily="34" charset="0"/>
              <a:cs typeface="Times New Roman" panose="02020603050405020304" pitchFamily="18" charset="0"/>
            </a:endParaRPr>
          </a:p>
          <a:p>
            <a:r>
              <a:rPr lang="en-GB" sz="1800" dirty="0">
                <a:effectLst/>
                <a:latin typeface="Network Rail Sans" panose="02000000040000020004" pitchFamily="50" charset="0"/>
                <a:ea typeface="Calibri" panose="020F0502020204030204" pitchFamily="34" charset="0"/>
                <a:cs typeface="Times New Roman" panose="02020603050405020304" pitchFamily="18" charset="0"/>
              </a:rPr>
              <a:t>It is applicable to Network Rail personnel and to Network Rail’s contractors.</a:t>
            </a:r>
          </a:p>
          <a:p>
            <a:endParaRPr lang="en-GB" sz="1800" dirty="0">
              <a:effectLst/>
              <a:latin typeface="Network Rail Sans" panose="02000000040000020004" pitchFamily="50" charset="0"/>
              <a:ea typeface="Calibri" panose="020F0502020204030204" pitchFamily="34" charset="0"/>
              <a:cs typeface="Times New Roman" panose="02020603050405020304" pitchFamily="18" charset="0"/>
            </a:endParaRPr>
          </a:p>
          <a:p>
            <a:r>
              <a:rPr lang="en-GB" sz="1800" dirty="0">
                <a:effectLst/>
                <a:latin typeface="Network Rail Sans" panose="02000000040000020004" pitchFamily="50" charset="0"/>
                <a:ea typeface="Times New Roman" panose="02020603050405020304" pitchFamily="18" charset="0"/>
                <a:cs typeface="Times New Roman" panose="02020603050405020304" pitchFamily="18" charset="0"/>
              </a:rPr>
              <a:t>To provide a consistent approach to working on or about 25 kV a.c. electrified lines,</a:t>
            </a:r>
          </a:p>
          <a:p>
            <a:r>
              <a:rPr lang="en-GB" sz="1800" dirty="0">
                <a:effectLst/>
                <a:latin typeface="Network Rail Sans" panose="02000000040000020004" pitchFamily="50" charset="0"/>
                <a:ea typeface="Times New Roman" panose="02020603050405020304" pitchFamily="18" charset="0"/>
                <a:cs typeface="Times New Roman" panose="02020603050405020304" pitchFamily="18" charset="0"/>
              </a:rPr>
              <a:t>Train a</a:t>
            </a:r>
            <a:r>
              <a:rPr lang="en-GB" dirty="0">
                <a:latin typeface="Network Rail Sans" panose="02000000040000020004" pitchFamily="50" charset="0"/>
                <a:ea typeface="Times New Roman" panose="02020603050405020304" pitchFamily="18" charset="0"/>
                <a:cs typeface="Times New Roman" panose="02020603050405020304" pitchFamily="18" charset="0"/>
              </a:rPr>
              <a:t>nd Freight </a:t>
            </a:r>
            <a:r>
              <a:rPr lang="en-GB" sz="1800" dirty="0">
                <a:effectLst/>
                <a:latin typeface="Network Rail Sans" panose="02000000040000020004" pitchFamily="50" charset="0"/>
                <a:ea typeface="Times New Roman" panose="02020603050405020304" pitchFamily="18" charset="0"/>
                <a:cs typeface="Times New Roman" panose="02020603050405020304" pitchFamily="18" charset="0"/>
              </a:rPr>
              <a:t>Operating Companies may, as best practice, apply this standard</a:t>
            </a:r>
          </a:p>
          <a:p>
            <a:r>
              <a:rPr lang="en-GB" sz="1800" dirty="0">
                <a:effectLst/>
                <a:latin typeface="Network Rail Sans" panose="02000000040000020004" pitchFamily="50" charset="0"/>
                <a:ea typeface="Times New Roman" panose="02020603050405020304" pitchFamily="18" charset="0"/>
                <a:cs typeface="Times New Roman" panose="02020603050405020304" pitchFamily="18" charset="0"/>
              </a:rPr>
              <a:t>to infrastructure they control.</a:t>
            </a:r>
            <a:endParaRPr lang="en-GB" dirty="0">
              <a:effectLst/>
              <a:latin typeface="Network Rail Sans" panose="02000000040000020004" pitchFamily="50" charset="0"/>
              <a:ea typeface="Times New Roman" panose="02020603050405020304" pitchFamily="18" charset="0"/>
              <a:cs typeface="Arial" panose="020B0604020202020204" pitchFamily="34" charset="0"/>
            </a:endParaRPr>
          </a:p>
        </p:txBody>
      </p:sp>
      <p:pic>
        <p:nvPicPr>
          <p:cNvPr id="7" name="Video 6">
            <a:hlinkClick r:id="" action="ppaction://media"/>
            <a:extLst>
              <a:ext uri="{FF2B5EF4-FFF2-40B4-BE49-F238E27FC236}">
                <a16:creationId xmlns:a16="http://schemas.microsoft.com/office/drawing/2014/main" id="{733781B6-FD94-42BE-1B28-5D83E5752FC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rect">
            <a:avLst/>
          </a:prstGeom>
        </p:spPr>
      </p:pic>
    </p:spTree>
    <p:extLst>
      <p:ext uri="{BB962C8B-B14F-4D97-AF65-F5344CB8AC3E}">
        <p14:creationId xmlns:p14="http://schemas.microsoft.com/office/powerpoint/2010/main" val="1497536963"/>
      </p:ext>
    </p:extLst>
  </p:cSld>
  <p:clrMapOvr>
    <a:masterClrMapping/>
  </p:clrMapOvr>
  <mc:AlternateContent xmlns:mc="http://schemas.openxmlformats.org/markup-compatibility/2006" xmlns:p14="http://schemas.microsoft.com/office/powerpoint/2010/main">
    <mc:Choice Requires="p14">
      <p:transition spd="slow" p14:dur="2000" advTm="24855"/>
    </mc:Choice>
    <mc:Fallback xmlns="">
      <p:transition spd="slow" advTm="24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fld id="{229EAAAC-928A-40C1-AC39-D34FD1799CA9}" type="slidenum">
              <a:rPr lang="en-GB" smtClean="0"/>
              <a:pPr/>
              <a:t>5</a:t>
            </a:fld>
            <a:endParaRPr lang="en-GB" dirty="0"/>
          </a:p>
        </p:txBody>
      </p:sp>
      <p:sp>
        <p:nvSpPr>
          <p:cNvPr id="3" name="Title 2">
            <a:extLst>
              <a:ext uri="{FF2B5EF4-FFF2-40B4-BE49-F238E27FC236}">
                <a16:creationId xmlns:a16="http://schemas.microsoft.com/office/drawing/2014/main" id="{7B18892A-868F-CF6E-0EE7-07A96879174E}"/>
              </a:ext>
            </a:extLst>
          </p:cNvPr>
          <p:cNvSpPr txBox="1">
            <a:spLocks/>
          </p:cNvSpPr>
          <p:nvPr/>
        </p:nvSpPr>
        <p:spPr>
          <a:xfrm>
            <a:off x="460708" y="241821"/>
            <a:ext cx="5336629" cy="440124"/>
          </a:xfrm>
          <a:prstGeom prst="rect">
            <a:avLst/>
          </a:prstGeom>
        </p:spPr>
        <p:txBody>
          <a:bodyPr lIns="0"/>
          <a:lstStyle>
            <a:lvl1pPr algn="l" defTabSz="914400" rtl="0" eaLnBrk="1" latinLnBrk="0" hangingPunct="1">
              <a:lnSpc>
                <a:spcPct val="90000"/>
              </a:lnSpc>
              <a:spcBef>
                <a:spcPct val="0"/>
              </a:spcBef>
              <a:buNone/>
              <a:defRPr sz="2800" b="1" kern="1200">
                <a:solidFill>
                  <a:schemeClr val="tx1"/>
                </a:solidFill>
                <a:latin typeface="Network Rail Sans" charset="0"/>
                <a:ea typeface="Network Rail Sans" charset="0"/>
                <a:cs typeface="Network Rail Sans" charset="0"/>
              </a:defRPr>
            </a:lvl1pPr>
          </a:lstStyle>
          <a:p>
            <a:r>
              <a:rPr lang="en-GB" sz="2400" dirty="0"/>
              <a:t>What’s new and what’s changed? </a:t>
            </a:r>
          </a:p>
        </p:txBody>
      </p:sp>
      <p:sp>
        <p:nvSpPr>
          <p:cNvPr id="4" name="TextBox 3">
            <a:extLst>
              <a:ext uri="{FF2B5EF4-FFF2-40B4-BE49-F238E27FC236}">
                <a16:creationId xmlns:a16="http://schemas.microsoft.com/office/drawing/2014/main" id="{26521B90-5C18-49CA-B498-D5264E2C5C0D}"/>
              </a:ext>
            </a:extLst>
          </p:cNvPr>
          <p:cNvSpPr txBox="1"/>
          <p:nvPr/>
        </p:nvSpPr>
        <p:spPr>
          <a:xfrm>
            <a:off x="460708" y="844907"/>
            <a:ext cx="11125532" cy="5178341"/>
          </a:xfrm>
          <a:prstGeom prst="rect">
            <a:avLst/>
          </a:prstGeom>
          <a:noFill/>
        </p:spPr>
        <p:txBody>
          <a:bodyPr wrap="square" rtlCol="0">
            <a:spAutoFit/>
          </a:bodyPr>
          <a:lstStyle/>
          <a:p>
            <a:pPr marL="342900" lvl="0" indent="-342900">
              <a:spcAft>
                <a:spcPts val="300"/>
              </a:spcAft>
              <a:buFont typeface="Symbol" panose="05050102010706020507" pitchFamily="18" charset="2"/>
              <a:buChar char=""/>
              <a:tabLst>
                <a:tab pos="927100" algn="l"/>
              </a:tabLst>
            </a:pPr>
            <a:r>
              <a:rPr lang="en-GB" dirty="0">
                <a:effectLst/>
                <a:latin typeface="Network Rail Sans" panose="02000000040000020004" pitchFamily="50" charset="0"/>
                <a:ea typeface="Times New Roman" panose="02020603050405020304" pitchFamily="18" charset="0"/>
                <a:cs typeface="Arial" panose="020B0604020202020204" pitchFamily="34" charset="0"/>
              </a:rPr>
              <a:t>Inclusion of Module D – consolidating all ‘Distribution System Interfaces’ requirements</a:t>
            </a:r>
            <a:endParaRPr lang="en-GB" dirty="0">
              <a:effectLst/>
              <a:latin typeface="Network Rail Sans" panose="02000000040000020004" pitchFamily="50"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tabLst>
                <a:tab pos="927100" algn="l"/>
              </a:tabLst>
            </a:pPr>
            <a:r>
              <a:rPr lang="en-GB" dirty="0">
                <a:effectLst/>
                <a:latin typeface="Network Rail Sans" panose="02000000040000020004" pitchFamily="50" charset="0"/>
                <a:ea typeface="Times New Roman" panose="02020603050405020304" pitchFamily="18" charset="0"/>
                <a:cs typeface="Arial" panose="020B0604020202020204" pitchFamily="34" charset="0"/>
              </a:rPr>
              <a:t>Referencing the High Voltage Isolation and Earthing Certificate (HVIEC input to NR/L3/ELP/21067 only)</a:t>
            </a:r>
            <a:endParaRPr lang="en-GB" dirty="0">
              <a:effectLst/>
              <a:latin typeface="Network Rail Sans" panose="02000000040000020004" pitchFamily="50" charset="0"/>
              <a:ea typeface="Times New Roman" panose="02020603050405020304" pitchFamily="18" charset="0"/>
              <a:cs typeface="Times New Roman" panose="02020603050405020304" pitchFamily="18" charset="0"/>
            </a:endParaRPr>
          </a:p>
          <a:p>
            <a:pPr lvl="0">
              <a:tabLst>
                <a:tab pos="927100" algn="l"/>
              </a:tabLst>
            </a:pPr>
            <a:r>
              <a:rPr lang="en-GB" dirty="0">
                <a:effectLst/>
                <a:highlight>
                  <a:srgbClr val="FFFF00"/>
                </a:highlight>
                <a:latin typeface="Network Rail Sans" panose="02000000040000020004" pitchFamily="50" charset="0"/>
                <a:ea typeface="Times New Roman" panose="02020603050405020304" pitchFamily="18" charset="0"/>
                <a:cs typeface="Arial" panose="020B0604020202020204" pitchFamily="34" charset="0"/>
              </a:rPr>
              <a:t> </a:t>
            </a:r>
            <a:endParaRPr lang="en-GB" dirty="0">
              <a:effectLst/>
              <a:latin typeface="Network Rail Sans" panose="02000000040000020004" pitchFamily="50" charset="0"/>
              <a:ea typeface="Times New Roman" panose="02020603050405020304" pitchFamily="18" charset="0"/>
              <a:cs typeface="Times New Roman" panose="02020603050405020304" pitchFamily="18" charset="0"/>
            </a:endParaRPr>
          </a:p>
          <a:p>
            <a:pPr>
              <a:spcAft>
                <a:spcPts val="600"/>
              </a:spcAft>
            </a:pPr>
            <a:r>
              <a:rPr lang="en-GB" b="1" dirty="0">
                <a:solidFill>
                  <a:schemeClr val="accent2"/>
                </a:solidFill>
                <a:effectLst/>
                <a:latin typeface="Network Rail Sans" panose="02000000040000020004" pitchFamily="50" charset="0"/>
                <a:ea typeface="Times New Roman" panose="02020603050405020304" pitchFamily="18" charset="0"/>
                <a:cs typeface="Arial" panose="020B0604020202020204" pitchFamily="34" charset="0"/>
              </a:rPr>
              <a:t>Detail of Change:</a:t>
            </a:r>
            <a:endParaRPr lang="en-GB" dirty="0">
              <a:latin typeface="Network Rail Sans" panose="02000000040000020004" pitchFamily="50" charset="0"/>
              <a:ea typeface="Times New Roman" panose="02020603050405020304" pitchFamily="18" charset="0"/>
              <a:cs typeface="Arial" panose="020B0604020202020204" pitchFamily="34" charset="0"/>
            </a:endParaRPr>
          </a:p>
          <a:p>
            <a:pPr marL="800100" lvl="1" indent="-342900">
              <a:spcBef>
                <a:spcPts val="300"/>
              </a:spcBef>
              <a:buFont typeface="Courier New" panose="02070309020205020404" pitchFamily="49" charset="0"/>
              <a:buChar char="o"/>
            </a:pPr>
            <a:r>
              <a:rPr lang="en-GB" dirty="0">
                <a:effectLst/>
                <a:latin typeface="Network Rail Sans" panose="02000000040000020004" pitchFamily="50" charset="0"/>
                <a:ea typeface="Times New Roman" panose="02020603050405020304" pitchFamily="18" charset="0"/>
                <a:cs typeface="Arial" panose="020B0604020202020204" pitchFamily="34" charset="0"/>
              </a:rPr>
              <a:t>General requirements for work at distribution system interfaces</a:t>
            </a:r>
            <a:endParaRPr lang="en-GB" dirty="0">
              <a:effectLst/>
              <a:latin typeface="Network Rail Sans" panose="02000000040000020004" pitchFamily="50" charset="0"/>
              <a:ea typeface="Times New Roman" panose="02020603050405020304" pitchFamily="18" charset="0"/>
            </a:endParaRPr>
          </a:p>
          <a:p>
            <a:pPr marL="800100" lvl="1" indent="-342900">
              <a:spcBef>
                <a:spcPts val="300"/>
              </a:spcBef>
              <a:buFont typeface="Courier New" panose="02070309020205020404" pitchFamily="49" charset="0"/>
              <a:buChar char="o"/>
            </a:pPr>
            <a:r>
              <a:rPr lang="en-GB" dirty="0">
                <a:effectLst/>
                <a:latin typeface="Network Rail Sans" panose="02000000040000020004" pitchFamily="50" charset="0"/>
                <a:ea typeface="Times New Roman" panose="02020603050405020304" pitchFamily="18" charset="0"/>
                <a:cs typeface="Arial" panose="020B0604020202020204" pitchFamily="34" charset="0"/>
              </a:rPr>
              <a:t>Detailed requirements identified for work on lineside track feeder disconnectors</a:t>
            </a:r>
            <a:endParaRPr lang="en-GB" dirty="0">
              <a:effectLst/>
              <a:latin typeface="Network Rail Sans" panose="02000000040000020004" pitchFamily="50" charset="0"/>
              <a:ea typeface="Times New Roman" panose="02020603050405020304" pitchFamily="18" charset="0"/>
            </a:endParaRPr>
          </a:p>
          <a:p>
            <a:pPr marL="800100" lvl="1" indent="-342900">
              <a:spcBef>
                <a:spcPts val="300"/>
              </a:spcBef>
              <a:buFont typeface="Courier New" panose="02070309020205020404" pitchFamily="49" charset="0"/>
              <a:buChar char="o"/>
            </a:pPr>
            <a:r>
              <a:rPr lang="en-GB" dirty="0">
                <a:effectLst/>
                <a:latin typeface="Network Rail Sans" panose="02000000040000020004" pitchFamily="50" charset="0"/>
                <a:ea typeface="Times New Roman" panose="02020603050405020304" pitchFamily="18" charset="0"/>
                <a:cs typeface="Arial" panose="020B0604020202020204" pitchFamily="34" charset="0"/>
              </a:rPr>
              <a:t>Detailed requirements identified for cable circuits forming part of the OLE</a:t>
            </a:r>
            <a:endParaRPr lang="en-GB" dirty="0">
              <a:effectLst/>
              <a:latin typeface="Network Rail Sans" panose="02000000040000020004" pitchFamily="50" charset="0"/>
              <a:ea typeface="Times New Roman" panose="02020603050405020304" pitchFamily="18" charset="0"/>
            </a:endParaRPr>
          </a:p>
          <a:p>
            <a:pPr marL="800100" lvl="1" indent="-342900">
              <a:spcBef>
                <a:spcPts val="300"/>
              </a:spcBef>
              <a:buFont typeface="Courier New" panose="02070309020205020404" pitchFamily="49" charset="0"/>
              <a:buChar char="o"/>
            </a:pPr>
            <a:r>
              <a:rPr lang="en-GB" dirty="0">
                <a:effectLst/>
                <a:latin typeface="Network Rail Sans" panose="02000000040000020004" pitchFamily="50" charset="0"/>
                <a:ea typeface="Times New Roman" panose="02020603050405020304" pitchFamily="18" charset="0"/>
                <a:cs typeface="Arial" panose="020B0604020202020204" pitchFamily="34" charset="0"/>
              </a:rPr>
              <a:t>Detailed requirements identified for work on 25kV auxiliary supplies</a:t>
            </a:r>
            <a:endParaRPr lang="en-GB" dirty="0">
              <a:effectLst/>
              <a:latin typeface="Network Rail Sans" panose="02000000040000020004" pitchFamily="50" charset="0"/>
              <a:ea typeface="Times New Roman" panose="02020603050405020304" pitchFamily="18" charset="0"/>
            </a:endParaRPr>
          </a:p>
          <a:p>
            <a:pPr marL="800100" lvl="1" indent="-342900">
              <a:spcBef>
                <a:spcPts val="300"/>
              </a:spcBef>
              <a:buFont typeface="Courier New" panose="02070309020205020404" pitchFamily="49" charset="0"/>
              <a:buChar char="o"/>
            </a:pPr>
            <a:r>
              <a:rPr lang="en-GB" dirty="0">
                <a:effectLst/>
                <a:latin typeface="Network Rail Sans" panose="02000000040000020004" pitchFamily="50" charset="0"/>
                <a:ea typeface="Times New Roman" panose="02020603050405020304" pitchFamily="18" charset="0"/>
                <a:cs typeface="Arial" panose="020B0604020202020204" pitchFamily="34" charset="0"/>
              </a:rPr>
              <a:t>Detailed requirements for work on harmonic dampers and cable sealing ends</a:t>
            </a:r>
            <a:endParaRPr lang="en-GB" dirty="0">
              <a:effectLst/>
              <a:latin typeface="Network Rail Sans" panose="02000000040000020004" pitchFamily="50" charset="0"/>
              <a:ea typeface="Times New Roman" panose="02020603050405020304" pitchFamily="18" charset="0"/>
            </a:endParaRPr>
          </a:p>
          <a:p>
            <a:pPr marL="800100" lvl="1" indent="-342900">
              <a:spcBef>
                <a:spcPts val="300"/>
              </a:spcBef>
              <a:buFont typeface="Courier New" panose="02070309020205020404" pitchFamily="49" charset="0"/>
              <a:buChar char="o"/>
            </a:pPr>
            <a:r>
              <a:rPr lang="en-GB" dirty="0">
                <a:effectLst/>
                <a:latin typeface="Network Rail Sans" panose="02000000040000020004" pitchFamily="50" charset="0"/>
                <a:ea typeface="Times New Roman" panose="02020603050405020304" pitchFamily="18" charset="0"/>
                <a:cs typeface="Arial" panose="020B0604020202020204" pitchFamily="34" charset="0"/>
              </a:rPr>
              <a:t>Referencing the High Voltage Isolation and Earthing Certificate (HVIEC input to NR/L3/ELP/21067 only)</a:t>
            </a:r>
            <a:endParaRPr lang="en-GB" dirty="0">
              <a:effectLst/>
              <a:latin typeface="Network Rail Sans" panose="02000000040000020004" pitchFamily="50" charset="0"/>
              <a:ea typeface="Times New Roman" panose="02020603050405020304" pitchFamily="18" charset="0"/>
            </a:endParaRPr>
          </a:p>
          <a:p>
            <a:pPr lvl="1">
              <a:spcBef>
                <a:spcPts val="900"/>
              </a:spcBef>
            </a:pPr>
            <a:r>
              <a:rPr lang="en-GB" dirty="0">
                <a:effectLst/>
                <a:latin typeface="Network Rail Sans" panose="02000000040000020004" pitchFamily="50" charset="0"/>
                <a:ea typeface="Times New Roman" panose="02020603050405020304" pitchFamily="18" charset="0"/>
                <a:cs typeface="Arial" panose="020B0604020202020204" pitchFamily="34" charset="0"/>
              </a:rPr>
              <a:t>NOTE: corresponding content from other modules has been removed to avoid</a:t>
            </a:r>
          </a:p>
          <a:p>
            <a:pPr lvl="1"/>
            <a:r>
              <a:rPr lang="en-GB" dirty="0">
                <a:effectLst/>
                <a:latin typeface="Network Rail Sans" panose="02000000040000020004" pitchFamily="50" charset="0"/>
                <a:ea typeface="Times New Roman" panose="02020603050405020304" pitchFamily="18" charset="0"/>
                <a:cs typeface="Arial" panose="020B0604020202020204" pitchFamily="34" charset="0"/>
              </a:rPr>
              <a:t>duplication/conflict</a:t>
            </a:r>
            <a:endParaRPr lang="en-GB" dirty="0">
              <a:effectLst/>
              <a:latin typeface="Network Rail Sans" panose="02000000040000020004" pitchFamily="50" charset="0"/>
              <a:ea typeface="Times New Roman" panose="02020603050405020304" pitchFamily="18" charset="0"/>
            </a:endParaRPr>
          </a:p>
          <a:p>
            <a:r>
              <a:rPr lang="en-GB" dirty="0">
                <a:effectLst/>
                <a:highlight>
                  <a:srgbClr val="FFFF00"/>
                </a:highlight>
                <a:latin typeface="Network Rail Sans" panose="02000000040000020004" pitchFamily="50" charset="0"/>
                <a:ea typeface="Times New Roman" panose="02020603050405020304" pitchFamily="18" charset="0"/>
                <a:cs typeface="Arial" panose="020B0604020202020204" pitchFamily="34" charset="0"/>
              </a:rPr>
              <a:t> </a:t>
            </a:r>
            <a:endParaRPr lang="en-GB" dirty="0">
              <a:effectLst/>
              <a:latin typeface="Network Rail Sans" panose="02000000040000020004" pitchFamily="50" charset="0"/>
              <a:ea typeface="Times New Roman" panose="02020603050405020304" pitchFamily="18" charset="0"/>
            </a:endParaRPr>
          </a:p>
          <a:p>
            <a:pPr>
              <a:spcAft>
                <a:spcPts val="600"/>
              </a:spcAft>
            </a:pPr>
            <a:r>
              <a:rPr lang="en-GB" b="1" dirty="0">
                <a:solidFill>
                  <a:schemeClr val="accent2"/>
                </a:solidFill>
                <a:effectLst/>
                <a:latin typeface="Network Rail Sans" panose="02000000040000020004" pitchFamily="50" charset="0"/>
                <a:ea typeface="Times New Roman" panose="02020603050405020304" pitchFamily="18" charset="0"/>
                <a:cs typeface="Arial" panose="020B0604020202020204" pitchFamily="34" charset="0"/>
              </a:rPr>
              <a:t>New Forms:</a:t>
            </a:r>
            <a:endParaRPr lang="en-GB" dirty="0">
              <a:solidFill>
                <a:schemeClr val="accent2"/>
              </a:solidFill>
              <a:effectLst/>
              <a:latin typeface="Network Rail Sans" panose="02000000040000020004" pitchFamily="50" charset="0"/>
              <a:ea typeface="Times New Roman" panose="02020603050405020304" pitchFamily="18" charset="0"/>
            </a:endParaRPr>
          </a:p>
          <a:p>
            <a:r>
              <a:rPr lang="en-GB" dirty="0">
                <a:effectLst/>
                <a:latin typeface="Network Rail Sans" panose="02000000040000020004" pitchFamily="50" charset="0"/>
                <a:ea typeface="Times New Roman" panose="02020603050405020304" pitchFamily="18" charset="0"/>
                <a:cs typeface="Arial" panose="020B0604020202020204" pitchFamily="34" charset="0"/>
              </a:rPr>
              <a:t>High Voltage Isolation and Earthing Certificate (HVIEC input to NR/L3/ELP/21067 only)</a:t>
            </a:r>
            <a:endParaRPr lang="en-GB" dirty="0">
              <a:effectLst/>
              <a:latin typeface="Network Rail Sans" panose="02000000040000020004" pitchFamily="50" charset="0"/>
              <a:ea typeface="Times New Roman" panose="02020603050405020304" pitchFamily="18" charset="0"/>
            </a:endParaRPr>
          </a:p>
          <a:p>
            <a:endParaRPr lang="en-GB" dirty="0">
              <a:effectLst/>
              <a:latin typeface="Network Rail Sans" panose="02000000040000020004" pitchFamily="50" charset="0"/>
              <a:ea typeface="Times New Roman" panose="02020603050405020304" pitchFamily="18" charset="0"/>
            </a:endParaRPr>
          </a:p>
        </p:txBody>
      </p:sp>
      <p:pic>
        <p:nvPicPr>
          <p:cNvPr id="11" name="Video 10">
            <a:hlinkClick r:id="" action="ppaction://media"/>
            <a:extLst>
              <a:ext uri="{FF2B5EF4-FFF2-40B4-BE49-F238E27FC236}">
                <a16:creationId xmlns:a16="http://schemas.microsoft.com/office/drawing/2014/main" id="{65B3B377-BAB2-0557-0F8A-36E47BB10C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rect">
            <a:avLst/>
          </a:prstGeom>
        </p:spPr>
      </p:pic>
    </p:spTree>
    <p:extLst>
      <p:ext uri="{BB962C8B-B14F-4D97-AF65-F5344CB8AC3E}">
        <p14:creationId xmlns:p14="http://schemas.microsoft.com/office/powerpoint/2010/main" val="868714751"/>
      </p:ext>
    </p:extLst>
  </p:cSld>
  <p:clrMapOvr>
    <a:masterClrMapping/>
  </p:clrMapOvr>
  <mc:AlternateContent xmlns:mc="http://schemas.openxmlformats.org/markup-compatibility/2006" xmlns:p14="http://schemas.microsoft.com/office/powerpoint/2010/main">
    <mc:Choice Requires="p14">
      <p:transition spd="slow" p14:dur="2000" advTm="49372"/>
    </mc:Choice>
    <mc:Fallback xmlns="">
      <p:transition spd="slow" advTm="4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E48ECA-BA64-EAC7-D964-BDB3F7C25459}"/>
              </a:ext>
            </a:extLst>
          </p:cNvPr>
          <p:cNvSpPr>
            <a:spLocks noGrp="1"/>
          </p:cNvSpPr>
          <p:nvPr>
            <p:ph type="sldNum" sz="quarter" idx="15"/>
          </p:nvPr>
        </p:nvSpPr>
        <p:spPr/>
        <p:txBody>
          <a:bodyPr/>
          <a:lstStyle/>
          <a:p>
            <a:fld id="{229EAAAC-928A-40C1-AC39-D34FD1799CA9}" type="slidenum">
              <a:rPr lang="en-GB" smtClean="0"/>
              <a:pPr/>
              <a:t>6</a:t>
            </a:fld>
            <a:endParaRPr lang="en-GB" dirty="0"/>
          </a:p>
        </p:txBody>
      </p:sp>
      <p:sp>
        <p:nvSpPr>
          <p:cNvPr id="3" name="TextBox 2">
            <a:extLst>
              <a:ext uri="{FF2B5EF4-FFF2-40B4-BE49-F238E27FC236}">
                <a16:creationId xmlns:a16="http://schemas.microsoft.com/office/drawing/2014/main" id="{B1070E13-C658-87D1-1FCC-356A225723BC}"/>
              </a:ext>
            </a:extLst>
          </p:cNvPr>
          <p:cNvSpPr txBox="1"/>
          <p:nvPr/>
        </p:nvSpPr>
        <p:spPr>
          <a:xfrm>
            <a:off x="3719347" y="521126"/>
            <a:ext cx="4753304" cy="1323439"/>
          </a:xfrm>
          <a:prstGeom prst="rect">
            <a:avLst/>
          </a:prstGeom>
          <a:noFill/>
        </p:spPr>
        <p:txBody>
          <a:bodyPr wrap="square" rtlCol="0">
            <a:spAutoFit/>
          </a:bodyPr>
          <a:lstStyle/>
          <a:p>
            <a:r>
              <a:rPr lang="en-GB" sz="8000" b="1" dirty="0">
                <a:solidFill>
                  <a:schemeClr val="accent2"/>
                </a:solidFill>
                <a:latin typeface="Network Rail Sans" panose="02000000040000020004" pitchFamily="50" charset="0"/>
              </a:rPr>
              <a:t>Questions</a:t>
            </a:r>
          </a:p>
        </p:txBody>
      </p:sp>
      <p:sp>
        <p:nvSpPr>
          <p:cNvPr id="4" name="TextBox 3">
            <a:extLst>
              <a:ext uri="{FF2B5EF4-FFF2-40B4-BE49-F238E27FC236}">
                <a16:creationId xmlns:a16="http://schemas.microsoft.com/office/drawing/2014/main" id="{F5AE3779-D801-FE87-7D1A-BBAC913F6347}"/>
              </a:ext>
            </a:extLst>
          </p:cNvPr>
          <p:cNvSpPr txBox="1"/>
          <p:nvPr/>
        </p:nvSpPr>
        <p:spPr>
          <a:xfrm>
            <a:off x="1558954" y="5202989"/>
            <a:ext cx="8923283" cy="369332"/>
          </a:xfrm>
          <a:prstGeom prst="rect">
            <a:avLst/>
          </a:prstGeom>
          <a:noFill/>
        </p:spPr>
        <p:txBody>
          <a:bodyPr wrap="square" rtlCol="0">
            <a:spAutoFit/>
          </a:bodyPr>
          <a:lstStyle/>
          <a:p>
            <a:r>
              <a:rPr lang="en-GB" dirty="0">
                <a:latin typeface="Network Rail Sans" panose="02000000040000020004" pitchFamily="50" charset="0"/>
              </a:rPr>
              <a:t>Contact </a:t>
            </a:r>
            <a:r>
              <a:rPr lang="en-GB" dirty="0">
                <a:latin typeface="Network Rail Sans" panose="02000000040000020004" pitchFamily="50" charset="0"/>
                <a:hlinkClick r:id="rId5"/>
              </a:rPr>
              <a:t>ESDSAISupport@networkrail.co.uk</a:t>
            </a:r>
            <a:r>
              <a:rPr lang="en-GB" dirty="0">
                <a:latin typeface="Network Rail Sans" panose="02000000040000020004" pitchFamily="50" charset="0"/>
              </a:rPr>
              <a:t>  or visit </a:t>
            </a:r>
            <a:r>
              <a:rPr lang="en-GB" dirty="0">
                <a:latin typeface="Network Rail Sans" panose="02000000040000020004" pitchFamily="50" charset="0"/>
                <a:hlinkClick r:id="rId6"/>
              </a:rPr>
              <a:t>Safety Central</a:t>
            </a:r>
            <a:r>
              <a:rPr lang="en-GB" dirty="0">
                <a:latin typeface="Network Rail Sans" panose="02000000040000020004" pitchFamily="50" charset="0"/>
              </a:rPr>
              <a:t> for further support.</a:t>
            </a:r>
          </a:p>
        </p:txBody>
      </p:sp>
      <p:pic>
        <p:nvPicPr>
          <p:cNvPr id="6" name="Picture 5" descr="Safety Central / SAI OLE Content">
            <a:extLst>
              <a:ext uri="{FF2B5EF4-FFF2-40B4-BE49-F238E27FC236}">
                <a16:creationId xmlns:a16="http://schemas.microsoft.com/office/drawing/2014/main" id="{7D391F8D-0339-56A4-4C64-3BE5A51EBCC9}"/>
              </a:ext>
              <a:ext uri="{C183D7F6-B498-43B3-948B-1728B52AA6E4}">
                <adec:decorative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2730" y="1924912"/>
            <a:ext cx="2126539" cy="2126539"/>
          </a:xfrm>
          <a:prstGeom prst="rect">
            <a:avLst/>
          </a:prstGeom>
        </p:spPr>
      </p:pic>
      <p:pic>
        <p:nvPicPr>
          <p:cNvPr id="8" name="Video 7">
            <a:hlinkClick r:id="" action="ppaction://media"/>
            <a:extLst>
              <a:ext uri="{FF2B5EF4-FFF2-40B4-BE49-F238E27FC236}">
                <a16:creationId xmlns:a16="http://schemas.microsoft.com/office/drawing/2014/main" id="{E61DCA73-E582-9251-EC41-745CC3BBF1B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rect">
            <a:avLst/>
          </a:prstGeom>
        </p:spPr>
      </p:pic>
    </p:spTree>
    <p:extLst>
      <p:ext uri="{BB962C8B-B14F-4D97-AF65-F5344CB8AC3E}">
        <p14:creationId xmlns:p14="http://schemas.microsoft.com/office/powerpoint/2010/main" val="457476224"/>
      </p:ext>
    </p:extLst>
  </p:cSld>
  <p:clrMapOvr>
    <a:masterClrMapping/>
  </p:clrMapOvr>
  <mc:AlternateContent xmlns:mc="http://schemas.openxmlformats.org/markup-compatibility/2006" xmlns:p14="http://schemas.microsoft.com/office/powerpoint/2010/main">
    <mc:Choice Requires="p14">
      <p:transition spd="slow" p14:dur="2000" advTm="20103"/>
    </mc:Choice>
    <mc:Fallback xmlns="">
      <p:transition spd="slow" advTm="2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2857">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AB99B49-7C51-4641-A658-12EAB32B26BF}" vid="{743D7A7F-C375-4659-AAD2-46A87105F4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60BD828582CB4989C2B5A8BAFEF282" ma:contentTypeVersion="22" ma:contentTypeDescription="Create a new document." ma:contentTypeScope="" ma:versionID="dc0ca9d3d47bc95370c002ed1ef92268">
  <xsd:schema xmlns:xsd="http://www.w3.org/2001/XMLSchema" xmlns:xs="http://www.w3.org/2001/XMLSchema" xmlns:p="http://schemas.microsoft.com/office/2006/metadata/properties" xmlns:ns2="78fbf437-cf2f-492a-891b-1de413c56947" xmlns:ns3="d87d6417-dc96-48bf-b205-54830de4967c" xmlns:ns4="af32717b-85d4-46b0-82d8-410bc3119485" targetNamespace="http://schemas.microsoft.com/office/2006/metadata/properties" ma:root="true" ma:fieldsID="d17e38eb5b114c73fda8004fb216f7ea" ns2:_="" ns3:_="" ns4:_="">
    <xsd:import namespace="78fbf437-cf2f-492a-891b-1de413c56947"/>
    <xsd:import namespace="d87d6417-dc96-48bf-b205-54830de4967c"/>
    <xsd:import namespace="af32717b-85d4-46b0-82d8-410bc31194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Brief_x0020_Description"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2:MediaServiceObjectDetectorVersions" minOccurs="0"/>
                <xsd:element ref="ns2:ReadyforTAReview_x003f_" minOccurs="0"/>
                <xsd:element ref="ns2:ReadyforESDReview_x003f_" minOccurs="0"/>
                <xsd:element ref="ns2:Signed_x002d_off_x003f_" minOccurs="0"/>
                <xsd:element ref="ns2:Statu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fbf437-cf2f-492a-891b-1de413c569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Brief_x0020_Description" ma:index="12" nillable="true" ma:displayName="Brief Description" ma:internalName="Brief_x0020_Description">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e89bcca-d77b-429e-a31c-3f7c234e7016"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ReadyforTAReview_x003f_" ma:index="24" nillable="true" ma:displayName="Ready for TA Review?" ma:default="No" ma:format="RadioButtons" ma:internalName="ReadyforTAReview_x003f_">
      <xsd:simpleType>
        <xsd:restriction base="dms:Choice">
          <xsd:enumeration value="Yes"/>
          <xsd:enumeration value="No"/>
        </xsd:restriction>
      </xsd:simpleType>
    </xsd:element>
    <xsd:element name="ReadyforESDReview_x003f_" ma:index="25" nillable="true" ma:displayName="Ready for ESD Review?" ma:default="No" ma:format="RadioButtons" ma:internalName="ReadyforESDReview_x003f_">
      <xsd:simpleType>
        <xsd:restriction base="dms:Choice">
          <xsd:enumeration value="Yes"/>
          <xsd:enumeration value="No"/>
        </xsd:restriction>
      </xsd:simpleType>
    </xsd:element>
    <xsd:element name="Signed_x002d_off_x003f_" ma:index="26" nillable="true" ma:displayName="Signed-off?" ma:default="1" ma:format="Dropdown" ma:internalName="Signed_x002d_off_x003f_">
      <xsd:simpleType>
        <xsd:restriction base="dms:Boolean"/>
      </xsd:simpleType>
    </xsd:element>
    <xsd:element name="Status" ma:index="27" nillable="true" ma:displayName="Status" ma:default="Under Review" ma:format="Dropdown" ma:internalName="Status">
      <xsd:simpleType>
        <xsd:restriction base="dms:Choice">
          <xsd:enumeration value="FINAL"/>
          <xsd:enumeration value="Under Review"/>
        </xsd:restriction>
      </xsd:simpleType>
    </xsd:element>
    <xsd:element name="MediaServiceLocation" ma:index="28" nillable="true" ma:displayName="Location" ma:indexed="true" ma:internalName="MediaServiceLocation"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7d6417-dc96-48bf-b205-54830de4967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32717b-85d4-46b0-82d8-410bc311948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8ad4aac-33db-4493-b913-bc9553bf3905}" ma:internalName="TaxCatchAll" ma:showField="CatchAllData" ma:web="d87d6417-dc96-48bf-b205-54830de496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rief_x0020_Description xmlns="78fbf437-cf2f-492a-891b-1de413c56947" xsi:nil="true"/>
    <lcf76f155ced4ddcb4097134ff3c332f xmlns="78fbf437-cf2f-492a-891b-1de413c56947">
      <Terms xmlns="http://schemas.microsoft.com/office/infopath/2007/PartnerControls"/>
    </lcf76f155ced4ddcb4097134ff3c332f>
    <TaxCatchAll xmlns="af32717b-85d4-46b0-82d8-410bc3119485" xsi:nil="true"/>
    <ReadyforTAReview_x003f_ xmlns="78fbf437-cf2f-492a-891b-1de413c56947">No</ReadyforTAReview_x003f_>
    <Status xmlns="78fbf437-cf2f-492a-891b-1de413c56947">Under Review</Status>
    <Signed_x002d_off_x003f_ xmlns="78fbf437-cf2f-492a-891b-1de413c56947">true</Signed_x002d_off_x003f_>
    <ReadyforESDReview_x003f_ xmlns="78fbf437-cf2f-492a-891b-1de413c56947">No</ReadyforESDReview_x003f_>
    <SharedWithUsers xmlns="d87d6417-dc96-48bf-b205-54830de4967c">
      <UserInfo>
        <DisplayName>David Johnson</DisplayName>
        <AccountId>54</AccountId>
        <AccountType/>
      </UserInfo>
      <UserInfo>
        <DisplayName>Evan Welch</DisplayName>
        <AccountId>211</AccountId>
        <AccountType/>
      </UserInfo>
      <UserInfo>
        <DisplayName>Luke Brown</DisplayName>
        <AccountId>58</AccountId>
        <AccountType/>
      </UserInfo>
      <UserInfo>
        <DisplayName>Damian Skelton</DisplayName>
        <AccountId>196</AccountId>
        <AccountType/>
      </UserInfo>
      <UserInfo>
        <DisplayName>Sian McCann (She / Her / Hers)</DisplayName>
        <AccountId>56</AccountId>
        <AccountType/>
      </UserInfo>
      <UserInfo>
        <DisplayName>Neil Whitaker</DisplayName>
        <AccountId>531</AccountId>
        <AccountType/>
      </UserInfo>
      <UserInfo>
        <DisplayName>Anca Popa</DisplayName>
        <AccountId>47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EF7340-0973-41FF-857C-58E78A3A9F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fbf437-cf2f-492a-891b-1de413c56947"/>
    <ds:schemaRef ds:uri="d87d6417-dc96-48bf-b205-54830de4967c"/>
    <ds:schemaRef ds:uri="af32717b-85d4-46b0-82d8-410bc3119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6997DE-02E3-4DE0-A58B-A65928A1D9FA}">
  <ds:schemaRefs>
    <ds:schemaRef ds:uri="http://schemas.microsoft.com/office/2006/metadata/properties"/>
    <ds:schemaRef ds:uri="http://purl.org/dc/terms/"/>
    <ds:schemaRef ds:uri="http://schemas.microsoft.com/office/infopath/2007/PartnerControls"/>
    <ds:schemaRef ds:uri="http://schemas.microsoft.com/office/2006/documentManagement/types"/>
    <ds:schemaRef ds:uri="78fbf437-cf2f-492a-891b-1de413c56947"/>
    <ds:schemaRef ds:uri="http://schemas.openxmlformats.org/package/2006/metadata/core-properties"/>
    <ds:schemaRef ds:uri="af32717b-85d4-46b0-82d8-410bc3119485"/>
    <ds:schemaRef ds:uri="http://purl.org/dc/elements/1.1/"/>
    <ds:schemaRef ds:uri="d87d6417-dc96-48bf-b205-54830de4967c"/>
    <ds:schemaRef ds:uri="http://www.w3.org/XML/1998/namespace"/>
    <ds:schemaRef ds:uri="http://purl.org/dc/dcmitype/"/>
  </ds:schemaRefs>
</ds:datastoreItem>
</file>

<file path=customXml/itemProps3.xml><?xml version="1.0" encoding="utf-8"?>
<ds:datastoreItem xmlns:ds="http://schemas.openxmlformats.org/officeDocument/2006/customXml" ds:itemID="{71529E98-867F-495F-B179-1C29120009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3855</TotalTime>
  <Words>698</Words>
  <Application>Microsoft Office PowerPoint</Application>
  <PresentationFormat>Widescreen</PresentationFormat>
  <Paragraphs>73</Paragraphs>
  <Slides>6</Slides>
  <Notes>6</Notes>
  <HiddenSlides>0</HiddenSlides>
  <MMClips>6</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McCann Sian</dc:creator>
  <cp:lastModifiedBy>Luke Brown</cp:lastModifiedBy>
  <cp:revision>23</cp:revision>
  <dcterms:created xsi:type="dcterms:W3CDTF">2023-06-19T09:45:42Z</dcterms:created>
  <dcterms:modified xsi:type="dcterms:W3CDTF">2024-02-19T15:24:51Z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577031b-11bc-4db9-b655-7d79027ad570_Enabled">
    <vt:lpwstr>true</vt:lpwstr>
  </property>
  <property fmtid="{D5CDD505-2E9C-101B-9397-08002B2CF9AE}" pid="3" name="MSIP_Label_8577031b-11bc-4db9-b655-7d79027ad570_SetDate">
    <vt:lpwstr>2023-06-19T09:45:43Z</vt:lpwstr>
  </property>
  <property fmtid="{D5CDD505-2E9C-101B-9397-08002B2CF9AE}" pid="4" name="MSIP_Label_8577031b-11bc-4db9-b655-7d79027ad570_Method">
    <vt:lpwstr>Standard</vt:lpwstr>
  </property>
  <property fmtid="{D5CDD505-2E9C-101B-9397-08002B2CF9AE}" pid="5" name="MSIP_Label_8577031b-11bc-4db9-b655-7d79027ad570_Name">
    <vt:lpwstr>8577031b-11bc-4db9-b655-7d79027ad570</vt:lpwstr>
  </property>
  <property fmtid="{D5CDD505-2E9C-101B-9397-08002B2CF9AE}" pid="6" name="MSIP_Label_8577031b-11bc-4db9-b655-7d79027ad570_SiteId">
    <vt:lpwstr>c22cc3e1-5d7f-4f4d-be03-d5a158cc9409</vt:lpwstr>
  </property>
  <property fmtid="{D5CDD505-2E9C-101B-9397-08002B2CF9AE}" pid="7" name="MSIP_Label_8577031b-11bc-4db9-b655-7d79027ad570_ActionId">
    <vt:lpwstr>1762a5fd-6c6e-4f76-9ab4-01594881dbd7</vt:lpwstr>
  </property>
  <property fmtid="{D5CDD505-2E9C-101B-9397-08002B2CF9AE}" pid="8" name="MSIP_Label_8577031b-11bc-4db9-b655-7d79027ad570_ContentBits">
    <vt:lpwstr>1</vt:lpwstr>
  </property>
  <property fmtid="{D5CDD505-2E9C-101B-9397-08002B2CF9AE}" pid="9" name="ClassificationContentMarkingHeaderLocations">
    <vt:lpwstr>1_Office Theme:3</vt:lpwstr>
  </property>
  <property fmtid="{D5CDD505-2E9C-101B-9397-08002B2CF9AE}" pid="10" name="ClassificationContentMarkingHeaderText">
    <vt:lpwstr>OFFICIAL</vt:lpwstr>
  </property>
  <property fmtid="{D5CDD505-2E9C-101B-9397-08002B2CF9AE}" pid="11" name="ContentTypeId">
    <vt:lpwstr>0x010100C060BD828582CB4989C2B5A8BAFEF282</vt:lpwstr>
  </property>
  <property fmtid="{D5CDD505-2E9C-101B-9397-08002B2CF9AE}" pid="12" name="MediaServiceImageTags">
    <vt:lpwstr/>
  </property>
</Properties>
</file>