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100"/>
    <a:srgbClr val="939393"/>
    <a:srgbClr val="4F99BB"/>
    <a:srgbClr val="BB0034"/>
    <a:srgbClr val="EACC1D"/>
    <a:srgbClr val="C94578"/>
    <a:srgbClr val="8D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4" autoAdjust="0"/>
  </p:normalViewPr>
  <p:slideViewPr>
    <p:cSldViewPr showGuides="1">
      <p:cViewPr>
        <p:scale>
          <a:sx n="100" d="100"/>
          <a:sy n="100" d="100"/>
        </p:scale>
        <p:origin x="-1932" y="2238"/>
      </p:cViewPr>
      <p:guideLst>
        <p:guide orient="horz" pos="807"/>
        <p:guide orient="horz" pos="5675"/>
        <p:guide pos="4065"/>
        <p:guide pos="255"/>
        <p:guide pos="2160"/>
        <p:guide pos="2058"/>
        <p:guide pos="22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65304" y="93454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5454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3591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458516" y="2971800"/>
            <a:ext cx="3940969" cy="5044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667600"/>
            <a:ext cx="5454000" cy="6344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2664531"/>
            <a:ext cx="5454000" cy="63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812" y="338000"/>
            <a:ext cx="3240000" cy="2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9387" y="9477532"/>
            <a:ext cx="128681" cy="2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866652" y="9479600"/>
            <a:ext cx="1600200" cy="2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16-Mar-17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97981" y="9522631"/>
            <a:ext cx="43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0"/>
            <a:ext cx="1988840" cy="90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56" y="632185"/>
            <a:ext cx="31931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Safety Hour Discussion Pack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7" y="950733"/>
            <a:ext cx="619268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Topic: </a:t>
            </a:r>
            <a:r>
              <a:rPr lang="en-GB" sz="1100" b="1" i="1" dirty="0" smtClean="0">
                <a:solidFill>
                  <a:schemeClr val="accent2">
                    <a:lumMod val="75000"/>
                  </a:schemeClr>
                </a:solidFill>
              </a:rPr>
              <a:t>Take 5 for Safety</a:t>
            </a:r>
          </a:p>
          <a:p>
            <a:endParaRPr lang="en-GB" sz="1400" dirty="0">
              <a:solidFill>
                <a:srgbClr val="FFC000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Purpose of the discussion: </a:t>
            </a:r>
          </a:p>
          <a:p>
            <a:endParaRPr lang="en-GB" sz="11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100" dirty="0" smtClean="0">
                <a:solidFill>
                  <a:schemeClr val="accent2">
                    <a:lumMod val="75000"/>
                  </a:schemeClr>
                </a:solidFill>
              </a:rPr>
              <a:t>To encourage colleagues to Take 5 for safety - a prompt for all people in Network Rail to make a simple and quick safety check at any stage during a work activity, to spot risks that might otherwise be overlooked</a:t>
            </a:r>
          </a:p>
          <a:p>
            <a:endParaRPr lang="en-GB" sz="1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100" b="1" dirty="0" smtClean="0">
                <a:solidFill>
                  <a:schemeClr val="accent2">
                    <a:lumMod val="75000"/>
                  </a:schemeClr>
                </a:solidFill>
              </a:rPr>
              <a:t>This session is designed to help our people to understand what Take 5 is, how to do it, and commit to making it part of their daily routine.</a:t>
            </a:r>
          </a:p>
          <a:p>
            <a:endParaRPr lang="en-GB" sz="1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40" y="2828764"/>
            <a:ext cx="648072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 points: Use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plan your facilitated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discussion. Remember, you don’t have to have all the answers – the role of the facilitator is to create an engaging discussion where everyone identifies and commits to solutions.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34170"/>
              </p:ext>
            </p:extLst>
          </p:nvPr>
        </p:nvGraphicFramePr>
        <p:xfrm>
          <a:off x="188640" y="3584848"/>
          <a:ext cx="6480720" cy="592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756"/>
                <a:gridCol w="4587964"/>
              </a:tblGrid>
              <a:tr h="2713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Discussion</a:t>
                      </a:r>
                      <a:r>
                        <a:rPr lang="en-GB" sz="1200" baseline="0" dirty="0" smtClean="0">
                          <a:latin typeface="+mn-lt"/>
                        </a:rPr>
                        <a:t> points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Supporting notes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1990201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What is Take 5 for safety?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 smtClean="0">
                          <a:latin typeface="+mn-lt"/>
                        </a:rPr>
                        <a:t>Start the session by playing the Take 5 for safety</a:t>
                      </a:r>
                      <a:r>
                        <a:rPr lang="en-GB" sz="1050" b="1" baseline="0" dirty="0" smtClean="0">
                          <a:latin typeface="+mn-lt"/>
                        </a:rPr>
                        <a:t> video (available on Connect/take5 or Safety Central)</a:t>
                      </a:r>
                      <a:endParaRPr lang="en-GB" sz="1050" b="1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 smtClean="0">
                          <a:latin typeface="+mn-lt"/>
                        </a:rPr>
                        <a:t>Invite colleagues</a:t>
                      </a:r>
                      <a:r>
                        <a:rPr lang="en-GB" sz="1050" baseline="0" dirty="0" smtClean="0">
                          <a:latin typeface="+mn-lt"/>
                        </a:rPr>
                        <a:t> to </a:t>
                      </a:r>
                      <a:r>
                        <a:rPr lang="en-GB" sz="1050" b="1" baseline="0" dirty="0" smtClean="0">
                          <a:latin typeface="+mn-lt"/>
                        </a:rPr>
                        <a:t>share their understanding </a:t>
                      </a:r>
                      <a:r>
                        <a:rPr lang="en-GB" sz="1050" baseline="0" dirty="0" smtClean="0">
                          <a:latin typeface="+mn-lt"/>
                        </a:rPr>
                        <a:t>of what Take 5 is.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 smtClean="0">
                          <a:latin typeface="+mn-lt"/>
                        </a:rPr>
                        <a:t>What hazards did they spot in the video?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 smtClean="0">
                          <a:latin typeface="+mn-lt"/>
                        </a:rPr>
                        <a:t>Take 5 is as simple as it sounds – it is literally about stopping for a few moments</a:t>
                      </a:r>
                      <a:r>
                        <a:rPr lang="en-GB" sz="1050" baseline="0" dirty="0" smtClean="0">
                          <a:latin typeface="+mn-lt"/>
                        </a:rPr>
                        <a:t> to check for any health, safety or environmental hazards that may not have already been spotted.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 smtClean="0">
                          <a:latin typeface="+mn-lt"/>
                        </a:rPr>
                        <a:t>You can Take 5 </a:t>
                      </a:r>
                      <a:r>
                        <a:rPr lang="en-GB" sz="1050" u="sng" baseline="0" dirty="0" smtClean="0">
                          <a:latin typeface="+mn-lt"/>
                        </a:rPr>
                        <a:t>at any stage </a:t>
                      </a:r>
                      <a:r>
                        <a:rPr lang="en-GB" sz="1050" baseline="0" dirty="0" smtClean="0">
                          <a:latin typeface="+mn-lt"/>
                        </a:rPr>
                        <a:t>during a task. In several engineering and asset management companies, it has been shown that building Take 5 safety checks into employees’ daily routine can contribute </a:t>
                      </a:r>
                      <a:r>
                        <a:rPr lang="en-GB" sz="1050" u="sng" baseline="0" dirty="0" smtClean="0">
                          <a:latin typeface="+mn-lt"/>
                        </a:rPr>
                        <a:t>significantly</a:t>
                      </a:r>
                      <a:r>
                        <a:rPr lang="en-GB" sz="1050" baseline="0" dirty="0" smtClean="0">
                          <a:latin typeface="+mn-lt"/>
                        </a:rPr>
                        <a:t> to a reduction in workforce injuries.</a:t>
                      </a:r>
                    </a:p>
                  </a:txBody>
                  <a:tcPr/>
                </a:tc>
              </a:tr>
              <a:tr h="2306824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How is Take 5 relevant to our</a:t>
                      </a:r>
                      <a:r>
                        <a:rPr lang="en-GB" sz="1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team?</a:t>
                      </a:r>
                      <a:endParaRPr lang="en-GB" sz="11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Ask the group </a:t>
                      </a:r>
                      <a:r>
                        <a:rPr lang="en-GB" sz="1050" b="1" baseline="0" dirty="0" smtClean="0">
                          <a:latin typeface="+mn-lt"/>
                        </a:rPr>
                        <a:t>why they think Network Rail has too many workforce accidents</a:t>
                      </a:r>
                      <a:r>
                        <a:rPr lang="en-GB" sz="1050" baseline="0" dirty="0" smtClean="0">
                          <a:latin typeface="+mn-lt"/>
                        </a:rPr>
                        <a:t> - many of which result in lost time injuries.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Pick a task/job relevant to the team. Ask the team: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to discuss the task, </a:t>
                      </a:r>
                      <a:r>
                        <a:rPr lang="en-GB" sz="1050" b="1" baseline="0" dirty="0" smtClean="0">
                          <a:latin typeface="+mn-lt"/>
                        </a:rPr>
                        <a:t>identifying the typical hazards </a:t>
                      </a:r>
                      <a:r>
                        <a:rPr lang="en-GB" sz="1050" baseline="0" dirty="0" smtClean="0">
                          <a:latin typeface="+mn-lt"/>
                        </a:rPr>
                        <a:t>and how they are controlled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what </a:t>
                      </a:r>
                      <a:r>
                        <a:rPr lang="en-GB" sz="1050" b="1" baseline="0" dirty="0" smtClean="0">
                          <a:latin typeface="+mn-lt"/>
                        </a:rPr>
                        <a:t>action they would take </a:t>
                      </a:r>
                      <a:r>
                        <a:rPr lang="en-GB" sz="1050" baseline="0" dirty="0" smtClean="0">
                          <a:latin typeface="+mn-lt"/>
                        </a:rPr>
                        <a:t>if they felt a task was unsafe?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how and when </a:t>
                      </a:r>
                      <a:r>
                        <a:rPr lang="en-GB" sz="1050" baseline="0" smtClean="0">
                          <a:latin typeface="+mn-lt"/>
                        </a:rPr>
                        <a:t>would they </a:t>
                      </a:r>
                      <a:r>
                        <a:rPr lang="en-GB" sz="1050" b="1" baseline="0" smtClean="0">
                          <a:latin typeface="+mn-lt"/>
                        </a:rPr>
                        <a:t>apply </a:t>
                      </a:r>
                      <a:r>
                        <a:rPr lang="en-GB" sz="1050" b="1" baseline="0" dirty="0" smtClean="0">
                          <a:latin typeface="+mn-lt"/>
                        </a:rPr>
                        <a:t>Take 5 </a:t>
                      </a:r>
                      <a:r>
                        <a:rPr lang="en-GB" sz="1050" baseline="0" dirty="0" smtClean="0">
                          <a:latin typeface="+mn-lt"/>
                        </a:rPr>
                        <a:t>during the different stages of that task?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Could the task be </a:t>
                      </a:r>
                      <a:r>
                        <a:rPr lang="en-GB" sz="1050" b="1" baseline="0" dirty="0" smtClean="0">
                          <a:latin typeface="+mn-lt"/>
                        </a:rPr>
                        <a:t>delivered more safely and effectively</a:t>
                      </a:r>
                      <a:r>
                        <a:rPr lang="en-GB" sz="1050" baseline="0" dirty="0" smtClean="0">
                          <a:latin typeface="+mn-lt"/>
                        </a:rPr>
                        <a:t> by performing a Take 5 safety check?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Do they perceive any </a:t>
                      </a:r>
                      <a:r>
                        <a:rPr lang="en-GB" sz="1050" b="1" baseline="0" dirty="0" smtClean="0">
                          <a:latin typeface="+mn-lt"/>
                        </a:rPr>
                        <a:t>barriers</a:t>
                      </a:r>
                      <a:r>
                        <a:rPr lang="en-GB" sz="1050" baseline="0" dirty="0" smtClean="0">
                          <a:latin typeface="+mn-lt"/>
                        </a:rPr>
                        <a:t> to taking 5? How could these be overcome?</a:t>
                      </a:r>
                    </a:p>
                  </a:txBody>
                  <a:tcPr/>
                </a:tc>
              </a:tr>
              <a:tr h="832183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Take 5 in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Ask the group to </a:t>
                      </a:r>
                      <a:r>
                        <a:rPr lang="en-GB" sz="1050" b="1" baseline="0" dirty="0" smtClean="0">
                          <a:latin typeface="+mn-lt"/>
                        </a:rPr>
                        <a:t>commit to Take 5 before, during and after a task.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b="1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latin typeface="+mn-lt"/>
                        </a:rPr>
                        <a:t>Agree to share one example of Take 5 in practice at your next team meeting.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7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EE731F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19904</TotalTime>
  <Words>414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5 safety hour discussion pack</dc:title>
  <dc:creator>Young Kieran</dc:creator>
  <dc:description>built by www.mediasterling.com</dc:description>
  <cp:lastModifiedBy>APheby</cp:lastModifiedBy>
  <cp:revision>44</cp:revision>
  <cp:lastPrinted>2016-11-15T16:45:47Z</cp:lastPrinted>
  <dcterms:created xsi:type="dcterms:W3CDTF">2015-03-12T14:55:23Z</dcterms:created>
  <dcterms:modified xsi:type="dcterms:W3CDTF">2017-03-16T16:45:13Z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