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 id="2147483658" r:id="rId4"/>
    <p:sldMasterId id="2147483660" r:id="rId5"/>
    <p:sldMasterId id="2147483661" r:id="rId6"/>
    <p:sldMasterId id="2147483659" r:id="rId7"/>
  </p:sldMasterIdLst>
  <p:notesMasterIdLst>
    <p:notesMasterId r:id="rId27"/>
  </p:notesMasterIdLst>
  <p:handoutMasterIdLst>
    <p:handoutMasterId r:id="rId28"/>
  </p:handoutMasterIdLst>
  <p:sldIdLst>
    <p:sldId id="256" r:id="rId8"/>
    <p:sldId id="307" r:id="rId9"/>
    <p:sldId id="269" r:id="rId10"/>
    <p:sldId id="293" r:id="rId11"/>
    <p:sldId id="305" r:id="rId12"/>
    <p:sldId id="294" r:id="rId13"/>
    <p:sldId id="262" r:id="rId14"/>
    <p:sldId id="301" r:id="rId15"/>
    <p:sldId id="302" r:id="rId16"/>
    <p:sldId id="272" r:id="rId17"/>
    <p:sldId id="282" r:id="rId18"/>
    <p:sldId id="283" r:id="rId19"/>
    <p:sldId id="306" r:id="rId20"/>
    <p:sldId id="284" r:id="rId21"/>
    <p:sldId id="285" r:id="rId22"/>
    <p:sldId id="286" r:id="rId23"/>
    <p:sldId id="287" r:id="rId24"/>
    <p:sldId id="288" r:id="rId25"/>
    <p:sldId id="289" r:id="rId26"/>
  </p:sldIdLst>
  <p:sldSz cx="6858000" cy="9361488"/>
  <p:notesSz cx="6794500" cy="9906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2949">
          <p15:clr>
            <a:srgbClr val="A4A3A4"/>
          </p15:clr>
        </p15:guide>
      </p15:sldGuideLst>
    </p:ext>
    <p:ext uri="{2D200454-40CA-4A62-9FC3-DE9A4176ACB9}">
      <p15:notesGuideLst xmlns:p15="http://schemas.microsoft.com/office/powerpoint/2012/main">
        <p15:guide id="1" orient="horz" pos="3109">
          <p15:clr>
            <a:srgbClr val="A4A3A4"/>
          </p15:clr>
        </p15:guide>
        <p15:guide id="2" pos="2123">
          <p15:clr>
            <a:srgbClr val="A4A3A4"/>
          </p15:clr>
        </p15:guide>
        <p15:guide id="3" orient="horz" pos="3121">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93" autoAdjust="0"/>
    <p:restoredTop sz="86347" autoAdjust="0"/>
  </p:normalViewPr>
  <p:slideViewPr>
    <p:cSldViewPr>
      <p:cViewPr varScale="1">
        <p:scale>
          <a:sx n="66" d="100"/>
          <a:sy n="66" d="100"/>
        </p:scale>
        <p:origin x="2292" y="90"/>
      </p:cViewPr>
      <p:guideLst>
        <p:guide orient="horz" pos="2880"/>
        <p:guide pos="2160"/>
        <p:guide orient="horz" pos="29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3106" y="-86"/>
      </p:cViewPr>
      <p:guideLst>
        <p:guide orient="horz" pos="3109"/>
        <p:guide pos="2123"/>
        <p:guide orient="horz" pos="3121"/>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2" y="1"/>
            <a:ext cx="2944283" cy="49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26" tIns="45912" rIns="91826" bIns="45912"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48646" y="1"/>
            <a:ext cx="2944283" cy="49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26" tIns="45912" rIns="91826" bIns="45912"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2" y="9408982"/>
            <a:ext cx="2944283" cy="49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26" tIns="45912" rIns="91826" bIns="45912"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48646" y="9408982"/>
            <a:ext cx="2944283" cy="49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26" tIns="45912" rIns="91826" bIns="45912"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2944283" cy="49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26" tIns="45912" rIns="91826" bIns="45912"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48646" y="1"/>
            <a:ext cx="2944283" cy="49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26" tIns="45912" rIns="91826" bIns="45912"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2036763" y="742950"/>
            <a:ext cx="2720975"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450" y="4705350"/>
            <a:ext cx="5435600" cy="445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26" tIns="45912" rIns="91826" bIns="45912"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2" y="9408982"/>
            <a:ext cx="2944283" cy="49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26" tIns="45912" rIns="91826" bIns="45912"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48646" y="9408982"/>
            <a:ext cx="2944283" cy="49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26" tIns="45912" rIns="91826" bIns="45912"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6496054" y="8954090"/>
            <a:ext cx="27385"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404814" y="3501891"/>
            <a:ext cx="5451872" cy="1423727"/>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404814" y="4975460"/>
            <a:ext cx="5451872" cy="981657"/>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71573962-06D9-46DC-8B76-30E6873C5AD5}" type="datetime5">
              <a:rPr lang="en-GB" altLang="en-US" smtClean="0"/>
              <a:t>18-Oct-18</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40959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A52AE57-E988-49A5-A468-DBA447E936D1}" type="datetime5">
              <a:rPr lang="en-GB" altLang="en-US" smtClean="0"/>
              <a:t>18-Oct-18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325877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94614" y="1129017"/>
            <a:ext cx="1362075" cy="737867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04817" y="1129017"/>
            <a:ext cx="3975497" cy="73786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0430D20-C780-4019-B691-A9DBE26DE03B}" type="datetime5">
              <a:rPr lang="en-GB" altLang="en-US" smtClean="0"/>
              <a:t>18-Oct-18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34122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532080"/>
            <a:ext cx="5143500" cy="325918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857250" y="4916950"/>
            <a:ext cx="5143500" cy="226019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1A27D4-1B71-4A3F-A588-5E589B2E1033}"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118199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7A18CB6-DF55-43F9-97EE-6AA113C50488}"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30941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20" y="2333876"/>
            <a:ext cx="5915025" cy="3894118"/>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67920" y="6264833"/>
            <a:ext cx="5915025" cy="2047824"/>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11FE971-6D34-4AEC-A49E-E8698D8A0E3A}"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162309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4813" y="2513734"/>
            <a:ext cx="2668191" cy="5993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187308" y="2513734"/>
            <a:ext cx="2669381" cy="5993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B9B5FFCD-1DB8-46A6-B062-3557D7A36135}" type="datetime5">
              <a:rPr lang="en-GB" altLang="en-US" smtClean="0"/>
              <a:t>18-Oct-18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32115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81" y="498416"/>
            <a:ext cx="5915025" cy="1809455"/>
          </a:xfrm>
        </p:spPr>
        <p:txBody>
          <a:bodyPr/>
          <a:lstStyle/>
          <a:p>
            <a:r>
              <a:rPr lang="en-US"/>
              <a:t>Click to edit Master title style</a:t>
            </a:r>
            <a:endParaRPr lang="en-GB"/>
          </a:p>
        </p:txBody>
      </p:sp>
      <p:sp>
        <p:nvSpPr>
          <p:cNvPr id="3" name="Text Placeholder 2"/>
          <p:cNvSpPr>
            <a:spLocks noGrp="1"/>
          </p:cNvSpPr>
          <p:nvPr>
            <p:ph type="body" idx="1"/>
          </p:nvPr>
        </p:nvSpPr>
        <p:spPr>
          <a:xfrm>
            <a:off x="472680" y="2294868"/>
            <a:ext cx="2901553" cy="11246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2680" y="3419545"/>
            <a:ext cx="2901553" cy="502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6" y="2294868"/>
            <a:ext cx="2915841" cy="11246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6" y="3419545"/>
            <a:ext cx="2915841" cy="502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B41514F1-C869-4110-A7F5-2EF329F68A50}" type="datetime5">
              <a:rPr lang="en-GB" altLang="en-US" smtClean="0"/>
              <a:t>18-Oct-18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122197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BC65AF95-61ED-4345-9552-7B6DD6BDC322}" type="datetime5">
              <a:rPr lang="en-GB" altLang="en-US" smtClean="0"/>
              <a:t>18-Oct-18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76610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D418BAD3-CDC9-4748-B218-FC4EA3FB2E57}" type="datetime5">
              <a:rPr lang="en-GB" altLang="en-US" smtClean="0"/>
              <a:t>18-Oct-18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03245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3" y="624099"/>
            <a:ext cx="2212181" cy="2184347"/>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2915845" y="1347885"/>
            <a:ext cx="3471863" cy="66527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683" y="2808448"/>
            <a:ext cx="2212181" cy="5202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3A8E32B4-F93C-4AE8-BE6B-67211D77A00F}" type="datetime5">
              <a:rPr lang="en-GB" altLang="en-US" smtClean="0"/>
              <a:t>18-Oct-18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291733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2F0D4C3-3048-4567-B553-882D3233CE15}" type="datetime5">
              <a:rPr lang="en-GB" altLang="en-US" smtClean="0"/>
              <a:t>18-Oct-18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2551334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3" y="624099"/>
            <a:ext cx="2212181" cy="2184347"/>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2915845" y="1347885"/>
            <a:ext cx="3471863" cy="66527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472683" y="2808448"/>
            <a:ext cx="2212181" cy="5202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2261956-5F51-4686-BFB1-F3893043E8E8}" type="datetime5">
              <a:rPr lang="en-GB" altLang="en-US" smtClean="0"/>
              <a:t>18-Oct-18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106755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9FC127E-9CF3-4B8C-88C0-EB8D4E4869ED}"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110255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94614" y="1129017"/>
            <a:ext cx="1362075" cy="737867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04817" y="1129017"/>
            <a:ext cx="3975497" cy="73786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78D08-4E9D-41D7-9461-379E79AA7381}"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348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532080"/>
            <a:ext cx="5143500" cy="325918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857250" y="4916950"/>
            <a:ext cx="5143500" cy="226019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741A2A26-A7AF-466D-8184-F1FFCA9D953E}" type="datetime5">
              <a:rPr lang="en-GB" altLang="en-US" smtClean="0"/>
              <a:t>18-Oct-18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0E5F99A2-6B81-49AA-826F-FD58CCFA1F46}" type="datetime5">
              <a:rPr lang="en-GB" altLang="en-US" smtClean="0"/>
              <a:t>18-Oct-18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20" y="2333876"/>
            <a:ext cx="5915025" cy="3894118"/>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67920" y="6264833"/>
            <a:ext cx="5915025" cy="2047824"/>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3689FA9E-6F1E-4C83-8E8A-054EA291559F}" type="datetime5">
              <a:rPr lang="en-GB" altLang="en-US" smtClean="0"/>
              <a:t>18-Oct-18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4817" y="2513734"/>
            <a:ext cx="2345531" cy="5993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864644" y="2513734"/>
            <a:ext cx="2346722" cy="5993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4229D9B3-8D4A-4B6B-A121-C6BC356F50CC}" type="datetime5">
              <a:rPr lang="en-GB" altLang="en-US" smtClean="0"/>
              <a:t>18-Oct-18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81" y="498416"/>
            <a:ext cx="5915025" cy="1809455"/>
          </a:xfrm>
        </p:spPr>
        <p:txBody>
          <a:bodyPr/>
          <a:lstStyle/>
          <a:p>
            <a:r>
              <a:rPr lang="en-US"/>
              <a:t>Click to edit Master title style</a:t>
            </a:r>
            <a:endParaRPr lang="en-GB"/>
          </a:p>
        </p:txBody>
      </p:sp>
      <p:sp>
        <p:nvSpPr>
          <p:cNvPr id="3" name="Text Placeholder 2"/>
          <p:cNvSpPr>
            <a:spLocks noGrp="1"/>
          </p:cNvSpPr>
          <p:nvPr>
            <p:ph type="body" idx="1"/>
          </p:nvPr>
        </p:nvSpPr>
        <p:spPr>
          <a:xfrm>
            <a:off x="472680" y="2294868"/>
            <a:ext cx="2901553" cy="11246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2680" y="3419545"/>
            <a:ext cx="2901553" cy="502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6" y="2294868"/>
            <a:ext cx="2915841" cy="11246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6" y="3419545"/>
            <a:ext cx="2915841" cy="502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13C0DDE7-95F4-4460-BFBE-CE02AC06311C}" type="datetime5">
              <a:rPr lang="en-GB" altLang="en-US" smtClean="0"/>
              <a:t>18-Oct-18</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FD476C16-58C0-4080-B62C-8BDD483FCD81}" type="datetime5">
              <a:rPr lang="en-GB" altLang="en-US" smtClean="0"/>
              <a:t>18-Oct-18</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51B1A473-ECF6-4A27-9B9F-D43EB96878D6}" type="datetime5">
              <a:rPr lang="en-GB" altLang="en-US" smtClean="0"/>
              <a:t>18-Oct-18</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20" y="2333876"/>
            <a:ext cx="5915025" cy="3894118"/>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67920" y="6264833"/>
            <a:ext cx="5915025" cy="2047824"/>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B545BFD-4D78-47CC-8796-FA717D78AE17}" type="datetime5">
              <a:rPr lang="en-GB" altLang="en-US" smtClean="0"/>
              <a:t>18-Oct-18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88412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3" y="624099"/>
            <a:ext cx="2212181" cy="2184347"/>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2915845" y="1347885"/>
            <a:ext cx="3471863" cy="66527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683" y="2808448"/>
            <a:ext cx="2212181" cy="5202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3AF82AA4-1110-481F-B34B-B64CB616726C}" type="datetime5">
              <a:rPr lang="en-GB" altLang="en-US" smtClean="0"/>
              <a:t>18-Oct-18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3" y="624099"/>
            <a:ext cx="2212181" cy="2184347"/>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2915845" y="1347885"/>
            <a:ext cx="3471863" cy="66527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472683" y="2808448"/>
            <a:ext cx="2212181" cy="5202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343F98D9-549F-464C-96B1-86A5D3D73212}" type="datetime5">
              <a:rPr lang="en-GB" altLang="en-US" smtClean="0"/>
              <a:t>18-Oct-18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FB5D0589-04BD-4827-ACEE-0ECFCB06AE98}" type="datetime5">
              <a:rPr lang="en-GB" altLang="en-US" smtClean="0"/>
              <a:t>18-Oct-18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94614" y="1129017"/>
            <a:ext cx="1362075" cy="737867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04817" y="1129017"/>
            <a:ext cx="3975497" cy="73786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81BA582C-3725-47D2-94B1-BE170BEE2B5A}" type="datetime5">
              <a:rPr lang="en-GB" altLang="en-US" smtClean="0"/>
              <a:t>18-Oct-18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532080"/>
            <a:ext cx="5143500" cy="325918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857250" y="4916950"/>
            <a:ext cx="5143500" cy="226019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309F45A-2190-4923-8FDA-81D9FF5A98FA}"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A7D2C07-1566-442B-B698-015DD717FB70}"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20" y="2333876"/>
            <a:ext cx="5915025" cy="3894118"/>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67920" y="6264833"/>
            <a:ext cx="5915025" cy="2047824"/>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AC26824-B299-4A72-A1A4-BDB153124E31}"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4816" y="2513734"/>
            <a:ext cx="2965847" cy="5993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4964" y="2513734"/>
            <a:ext cx="2965847" cy="5993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85135A8-94BB-4219-AE6A-DD2FADD8004A}" type="datetime5">
              <a:rPr lang="en-GB" altLang="en-US" smtClean="0"/>
              <a:t>18-Oct-18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81" y="498416"/>
            <a:ext cx="5915025" cy="1809455"/>
          </a:xfrm>
        </p:spPr>
        <p:txBody>
          <a:bodyPr/>
          <a:lstStyle/>
          <a:p>
            <a:r>
              <a:rPr lang="en-US"/>
              <a:t>Click to edit Master title style</a:t>
            </a:r>
            <a:endParaRPr lang="en-GB"/>
          </a:p>
        </p:txBody>
      </p:sp>
      <p:sp>
        <p:nvSpPr>
          <p:cNvPr id="3" name="Text Placeholder 2"/>
          <p:cNvSpPr>
            <a:spLocks noGrp="1"/>
          </p:cNvSpPr>
          <p:nvPr>
            <p:ph type="body" idx="1"/>
          </p:nvPr>
        </p:nvSpPr>
        <p:spPr>
          <a:xfrm>
            <a:off x="472680" y="2294868"/>
            <a:ext cx="2901553" cy="11246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2680" y="3419545"/>
            <a:ext cx="2901553" cy="502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6" y="2294868"/>
            <a:ext cx="2915841" cy="11246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6" y="3419545"/>
            <a:ext cx="2915841" cy="502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C5437F16-8C59-4082-A93A-AB8A67B0BB17}" type="datetime5">
              <a:rPr lang="en-GB" altLang="en-US" smtClean="0"/>
              <a:t>18-Oct-18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C37E9BEE-6723-4FB2-97B2-849D15B1EC9E}" type="datetime5">
              <a:rPr lang="en-GB" altLang="en-US" smtClean="0"/>
              <a:t>18-Oct-18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4813" y="2513734"/>
            <a:ext cx="2668191" cy="5993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187308" y="2513734"/>
            <a:ext cx="2669381" cy="5993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ABB3B4D0-4205-4D97-8C62-7D333758CE40}" type="datetime5">
              <a:rPr lang="en-GB" altLang="en-US" smtClean="0"/>
              <a:t>18-Oct-18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312749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DE3F1D09-BBA4-456C-AAEE-8F022366625E}" type="datetime5">
              <a:rPr lang="en-GB" altLang="en-US" smtClean="0"/>
              <a:t>18-Oct-18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3" y="624099"/>
            <a:ext cx="2212181" cy="2184347"/>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2915845" y="1347885"/>
            <a:ext cx="3471863" cy="66527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683" y="2808448"/>
            <a:ext cx="2212181" cy="5202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66EE051D-287E-4563-8F94-C24D80A6BD16}" type="datetime5">
              <a:rPr lang="en-GB" altLang="en-US" smtClean="0"/>
              <a:t>18-Oct-18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3" y="624099"/>
            <a:ext cx="2212181" cy="2184347"/>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2915845" y="1347885"/>
            <a:ext cx="3471863" cy="66527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472683" y="2808448"/>
            <a:ext cx="2212181" cy="5202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63343DC7-6FFA-4A16-AF23-00902C055D05}" type="datetime5">
              <a:rPr lang="en-GB" altLang="en-US" smtClean="0"/>
              <a:t>18-Oct-18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131EC563-78BD-4C63-AE65-641B38069499}"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39908" y="1129017"/>
            <a:ext cx="1510903" cy="737867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04816" y="1129017"/>
            <a:ext cx="4420791" cy="73786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8FAB673-6ECD-478C-9509-ED384AD33E09}"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4814" y="1129015"/>
            <a:ext cx="5451872" cy="589427"/>
          </a:xfrm>
        </p:spPr>
        <p:txBody>
          <a:bodyPr/>
          <a:lstStyle/>
          <a:p>
            <a:r>
              <a:rPr lang="en-US"/>
              <a:t>Click to edit Master title style</a:t>
            </a:r>
            <a:endParaRPr lang="en-GB"/>
          </a:p>
        </p:txBody>
      </p:sp>
      <p:sp>
        <p:nvSpPr>
          <p:cNvPr id="3" name="Text Placeholder 2"/>
          <p:cNvSpPr>
            <a:spLocks noGrp="1"/>
          </p:cNvSpPr>
          <p:nvPr>
            <p:ph type="body" sz="half" idx="1"/>
          </p:nvPr>
        </p:nvSpPr>
        <p:spPr>
          <a:xfrm>
            <a:off x="404816" y="2513734"/>
            <a:ext cx="2965847" cy="5993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4964" y="2513734"/>
            <a:ext cx="2965847" cy="59939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6364B5DC-5740-4CED-8EA4-606A0CDD2897}" type="datetime5">
              <a:rPr lang="en-GB" altLang="en-US" smtClean="0"/>
              <a:t>18-Oct-18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532080"/>
            <a:ext cx="5143500" cy="325918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857250" y="4916950"/>
            <a:ext cx="5143500" cy="226019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2C6B59C-E17A-4E49-BEAB-9F3E5D3FA6A2}"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BFFC2AF-A6F8-478A-8B35-251F601C3800}"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20" y="2333876"/>
            <a:ext cx="5915025" cy="3894118"/>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67920" y="6264833"/>
            <a:ext cx="5915025" cy="2047824"/>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73029E0-09D3-43E5-AB11-634F4139D9AF}"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6005" y="5894274"/>
            <a:ext cx="2668190" cy="1965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188498" y="5894274"/>
            <a:ext cx="2669381" cy="1965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AEFE6F25-99BE-484C-9568-C3522AD7614C}" type="datetime5">
              <a:rPr lang="en-GB" altLang="en-US" smtClean="0"/>
              <a:t>18-Oct-18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81" y="498416"/>
            <a:ext cx="5915025" cy="1809455"/>
          </a:xfrm>
        </p:spPr>
        <p:txBody>
          <a:bodyPr/>
          <a:lstStyle/>
          <a:p>
            <a:r>
              <a:rPr lang="en-US"/>
              <a:t>Click to edit Master title style</a:t>
            </a:r>
            <a:endParaRPr lang="en-GB"/>
          </a:p>
        </p:txBody>
      </p:sp>
      <p:sp>
        <p:nvSpPr>
          <p:cNvPr id="3" name="Text Placeholder 2"/>
          <p:cNvSpPr>
            <a:spLocks noGrp="1"/>
          </p:cNvSpPr>
          <p:nvPr>
            <p:ph type="body" idx="1"/>
          </p:nvPr>
        </p:nvSpPr>
        <p:spPr>
          <a:xfrm>
            <a:off x="472680" y="2294868"/>
            <a:ext cx="2901553" cy="11246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2680" y="3419545"/>
            <a:ext cx="2901553" cy="502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6" y="2294868"/>
            <a:ext cx="2915841" cy="11246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6" y="3419545"/>
            <a:ext cx="2915841" cy="502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514673BF-C8DC-4466-ABDF-3232F141C9FB}" type="datetime5">
              <a:rPr lang="en-GB" altLang="en-US" smtClean="0"/>
              <a:t>18-Oct-18</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81916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81" y="498416"/>
            <a:ext cx="5915025" cy="1809455"/>
          </a:xfrm>
        </p:spPr>
        <p:txBody>
          <a:bodyPr/>
          <a:lstStyle/>
          <a:p>
            <a:r>
              <a:rPr lang="en-US"/>
              <a:t>Click to edit Master title style</a:t>
            </a:r>
            <a:endParaRPr lang="en-GB"/>
          </a:p>
        </p:txBody>
      </p:sp>
      <p:sp>
        <p:nvSpPr>
          <p:cNvPr id="3" name="Text Placeholder 2"/>
          <p:cNvSpPr>
            <a:spLocks noGrp="1"/>
          </p:cNvSpPr>
          <p:nvPr>
            <p:ph type="body" idx="1"/>
          </p:nvPr>
        </p:nvSpPr>
        <p:spPr>
          <a:xfrm>
            <a:off x="472680" y="2294868"/>
            <a:ext cx="2901553" cy="11246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2680" y="3419545"/>
            <a:ext cx="2901553" cy="502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6" y="2294868"/>
            <a:ext cx="2915841" cy="11246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6" y="3419545"/>
            <a:ext cx="2915841" cy="502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8F0A5EB-C8D4-40C9-88FA-F0973AAB23D6}" type="datetime5">
              <a:rPr lang="en-GB" altLang="en-US" smtClean="0"/>
              <a:t>18-Oct-18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41E6DB1B-F735-405D-929A-480FC390FAA6}" type="datetime5">
              <a:rPr lang="en-GB" altLang="en-US" smtClean="0"/>
              <a:t>18-Oct-18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9B080FCD-DA3D-470B-B2BA-660B4A575203}" type="datetime5">
              <a:rPr lang="en-GB" altLang="en-US" smtClean="0"/>
              <a:t>18-Oct-18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3" y="624099"/>
            <a:ext cx="2212181" cy="2184347"/>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2915845" y="1347885"/>
            <a:ext cx="3471863" cy="66527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683" y="2808448"/>
            <a:ext cx="2212181" cy="5202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BE894F8-BE37-449C-B150-0304F45DFBF8}" type="datetime5">
              <a:rPr lang="en-GB" altLang="en-US" smtClean="0"/>
              <a:t>18-Oct-18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3" y="624099"/>
            <a:ext cx="2212181" cy="2184347"/>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2915845" y="1347885"/>
            <a:ext cx="3471863" cy="66527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472683" y="2808448"/>
            <a:ext cx="2212181" cy="5202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331466DD-42A4-43AD-9545-7A85308AA30B}" type="datetime5">
              <a:rPr lang="en-GB" altLang="en-US" smtClean="0"/>
              <a:t>18-Oct-18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6BBE36A-34B6-4FC1-BD7E-DDA6692F52A9}"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94614" y="4091317"/>
            <a:ext cx="1363265" cy="37684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04817" y="4091317"/>
            <a:ext cx="3975497" cy="3768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8FB175E-01B2-4F48-BEA6-AF8F9DEEF674}"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532080"/>
            <a:ext cx="5143500" cy="325918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857250" y="4916950"/>
            <a:ext cx="5143500" cy="226019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7E081E7E-68F6-4F53-941C-C62E2E2AF914}" type="datetime5">
              <a:rPr lang="en-GB" altLang="en-US" smtClean="0"/>
              <a:t>18-Oct-18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0F389E76-ACAF-4175-B8D4-E1BE4029AB3B}" type="datetime5">
              <a:rPr lang="en-GB" altLang="en-US" smtClean="0"/>
              <a:t>18-Oct-18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20" y="2333876"/>
            <a:ext cx="5915025" cy="3894118"/>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67920" y="6264833"/>
            <a:ext cx="5915025" cy="2047824"/>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689F6E95-969A-4677-B609-4C080E1B16C1}" type="datetime5">
              <a:rPr lang="en-GB" altLang="en-US" smtClean="0"/>
              <a:t>18-Oct-18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4AC51FF6-9217-4CCE-977F-B4E93AB2F64D}" type="datetime5">
              <a:rPr lang="en-GB" altLang="en-US" smtClean="0"/>
              <a:t>18-Oct-18</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3144563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04813" y="5894274"/>
            <a:ext cx="2668191" cy="1965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187308" y="5894274"/>
            <a:ext cx="2669381" cy="1965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F3CF9496-2C9F-4270-8D93-1F5A6824330E}" type="datetime5">
              <a:rPr lang="en-GB" altLang="en-US" smtClean="0"/>
              <a:t>18-Oct-18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81" y="498416"/>
            <a:ext cx="5915025" cy="1809455"/>
          </a:xfrm>
        </p:spPr>
        <p:txBody>
          <a:bodyPr/>
          <a:lstStyle/>
          <a:p>
            <a:r>
              <a:rPr lang="en-US"/>
              <a:t>Click to edit Master title style</a:t>
            </a:r>
            <a:endParaRPr lang="en-GB"/>
          </a:p>
        </p:txBody>
      </p:sp>
      <p:sp>
        <p:nvSpPr>
          <p:cNvPr id="3" name="Text Placeholder 2"/>
          <p:cNvSpPr>
            <a:spLocks noGrp="1"/>
          </p:cNvSpPr>
          <p:nvPr>
            <p:ph type="body" idx="1"/>
          </p:nvPr>
        </p:nvSpPr>
        <p:spPr>
          <a:xfrm>
            <a:off x="472680" y="2294868"/>
            <a:ext cx="2901553" cy="11246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2680" y="3419545"/>
            <a:ext cx="2901553" cy="502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6" y="2294868"/>
            <a:ext cx="2915841" cy="11246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6" y="3419545"/>
            <a:ext cx="2915841" cy="502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38964FF4-D9D8-4F4D-B65A-5A65D0B4C67F}" type="datetime5">
              <a:rPr lang="en-GB" altLang="en-US" smtClean="0"/>
              <a:t>18-Oct-18</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EA3B776D-78F3-4D3D-8B58-743EF69A983C}" type="datetime5">
              <a:rPr lang="en-GB" altLang="en-US" smtClean="0"/>
              <a:t>18-Oct-18</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4E884303-3DF1-419C-B007-031DA2DC07F4}" type="datetime5">
              <a:rPr lang="en-GB" altLang="en-US" smtClean="0"/>
              <a:t>18-Oct-18</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3" y="624099"/>
            <a:ext cx="2212181" cy="2184347"/>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2915845" y="1347885"/>
            <a:ext cx="3471863" cy="66527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683" y="2808448"/>
            <a:ext cx="2212181" cy="5202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416366FA-6DF6-492E-86EB-69897E9F90D5}" type="datetime5">
              <a:rPr lang="en-GB" altLang="en-US" smtClean="0"/>
              <a:t>18-Oct-18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3" y="624099"/>
            <a:ext cx="2212181" cy="2184347"/>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2915845" y="1347885"/>
            <a:ext cx="3471863" cy="66527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472683" y="2808448"/>
            <a:ext cx="2212181" cy="5202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7E6977E6-0BF4-4119-B912-E2D73A9CDCF4}" type="datetime5">
              <a:rPr lang="en-GB" altLang="en-US" smtClean="0"/>
              <a:t>18-Oct-18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A5C9B23F-2B95-404C-B785-3B7195B07010}" type="datetime5">
              <a:rPr lang="en-GB" altLang="en-US" smtClean="0"/>
              <a:t>18-Oct-18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94614" y="4091317"/>
            <a:ext cx="1362075" cy="37684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04817" y="4091317"/>
            <a:ext cx="3975497" cy="3768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70EAD8DE-F88C-4D24-800B-DBEE3DB8EC66}" type="datetime5">
              <a:rPr lang="en-GB" altLang="en-US" smtClean="0"/>
              <a:t>18-Oct-18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532080"/>
            <a:ext cx="5143500" cy="325918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857250" y="4916950"/>
            <a:ext cx="5143500" cy="226019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FCFA04-C928-45BF-BB55-F095EFDC8109}"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289F75FB-8EBF-48DF-B9DD-0AF34D7F7EB2}"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84777BC-08DF-4AA8-9C04-3EDD758A7279}" type="datetime5">
              <a:rPr lang="en-GB" altLang="en-US" smtClean="0"/>
              <a:t>18-Oct-18</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262761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20" y="2333876"/>
            <a:ext cx="5915025" cy="3894118"/>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67920" y="6264833"/>
            <a:ext cx="5915025" cy="2047824"/>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186E304-9D73-4EDF-98DC-22325D7C1914}"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457329" y="2808450"/>
            <a:ext cx="1913335" cy="4765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4960" y="2808450"/>
            <a:ext cx="1913334" cy="4765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CB98307-FED7-4C2F-AFE1-01ACF7CC3475}" type="datetime5">
              <a:rPr lang="en-GB" altLang="en-US" smtClean="0"/>
              <a:t>18-Oct-18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81" y="498416"/>
            <a:ext cx="5915025" cy="1809455"/>
          </a:xfrm>
        </p:spPr>
        <p:txBody>
          <a:bodyPr/>
          <a:lstStyle/>
          <a:p>
            <a:r>
              <a:rPr lang="en-US"/>
              <a:t>Click to edit Master title style</a:t>
            </a:r>
            <a:endParaRPr lang="en-GB"/>
          </a:p>
        </p:txBody>
      </p:sp>
      <p:sp>
        <p:nvSpPr>
          <p:cNvPr id="3" name="Text Placeholder 2"/>
          <p:cNvSpPr>
            <a:spLocks noGrp="1"/>
          </p:cNvSpPr>
          <p:nvPr>
            <p:ph type="body" idx="1"/>
          </p:nvPr>
        </p:nvSpPr>
        <p:spPr>
          <a:xfrm>
            <a:off x="472680" y="2294868"/>
            <a:ext cx="2901553" cy="11246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2680" y="3419545"/>
            <a:ext cx="2901553" cy="502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6" y="2294868"/>
            <a:ext cx="2915841" cy="11246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6" y="3419545"/>
            <a:ext cx="2915841" cy="502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D22D669-547C-4B29-904C-36FC11987CFD}" type="datetime5">
              <a:rPr lang="en-GB" altLang="en-US" smtClean="0"/>
              <a:t>18-Oct-18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7D362941-A70C-4A61-BF4F-E08581387A1A}" type="datetime5">
              <a:rPr lang="en-GB" altLang="en-US" smtClean="0"/>
              <a:t>18-Oct-18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6157AE51-6DC7-489B-A1E5-868677AD72FF}" type="datetime5">
              <a:rPr lang="en-GB" altLang="en-US" smtClean="0"/>
              <a:t>18-Oct-18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3" y="624099"/>
            <a:ext cx="2212181" cy="2184347"/>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2915845" y="1347885"/>
            <a:ext cx="3471863" cy="66527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683" y="2808448"/>
            <a:ext cx="2212181" cy="5202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2BFEACE2-B332-4035-99D3-D26E6869ACDC}" type="datetime5">
              <a:rPr lang="en-GB" altLang="en-US" smtClean="0"/>
              <a:t>18-Oct-18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3" y="624099"/>
            <a:ext cx="2212181" cy="2184347"/>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2915845" y="1347885"/>
            <a:ext cx="3471863" cy="66527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472683" y="2808448"/>
            <a:ext cx="2212181" cy="5202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23D60-08DF-4955-8B59-FF473FD3B42A}" type="datetime5">
              <a:rPr lang="en-GB" altLang="en-US" smtClean="0"/>
              <a:t>18-Oct-18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F70B83-FB5D-4DD4-9821-09597EA44591}"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94614" y="1129016"/>
            <a:ext cx="1362075" cy="644469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04817" y="1129016"/>
            <a:ext cx="3975497" cy="64446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0A659CB-D34A-4BF1-878D-A90594CE92E6}" type="datetime5">
              <a:rPr lang="en-GB" altLang="en-US" smtClean="0"/>
              <a:t>18-Oct-18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3" y="624099"/>
            <a:ext cx="2212181" cy="2184347"/>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2915845" y="1347885"/>
            <a:ext cx="3471863" cy="66527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683" y="2808448"/>
            <a:ext cx="2212181" cy="5202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6102F46-50B1-49BF-9A5F-1F22A209DD15}" type="datetime5">
              <a:rPr lang="en-GB" altLang="en-US" smtClean="0"/>
              <a:t>18-Oct-18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710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3" y="624099"/>
            <a:ext cx="2212181" cy="2184347"/>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2915845" y="1347885"/>
            <a:ext cx="3471863" cy="66527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472683" y="2808448"/>
            <a:ext cx="2212181" cy="52029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A12315F-713B-4C15-98B3-2B4ECE8DB8F9}" type="datetime5">
              <a:rPr lang="en-GB" altLang="en-US" smtClean="0"/>
              <a:t>18-Oct-18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12395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4814" y="1129015"/>
            <a:ext cx="5451872" cy="58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404814" y="2513734"/>
            <a:ext cx="5451872" cy="5993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4866085" y="8954090"/>
            <a:ext cx="1600200"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E552CF2-B772-469E-B261-D94DF380B4E0}" type="datetime5">
              <a:rPr lang="en-GB" altLang="en-US" smtClean="0"/>
              <a:t>18-Oct-18</a:t>
            </a:fld>
            <a:endParaRPr lang="en-GB" altLang="en-US"/>
          </a:p>
        </p:txBody>
      </p:sp>
      <p:sp>
        <p:nvSpPr>
          <p:cNvPr id="1029" name="Rectangle 5"/>
          <p:cNvSpPr>
            <a:spLocks noGrp="1" noChangeArrowheads="1"/>
          </p:cNvSpPr>
          <p:nvPr>
            <p:ph type="ftr" sz="quarter" idx="3"/>
          </p:nvPr>
        </p:nvSpPr>
        <p:spPr bwMode="auto">
          <a:xfrm>
            <a:off x="404813" y="318555"/>
            <a:ext cx="3238500" cy="24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6525820" y="8954090"/>
            <a:ext cx="108347"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6496054" y="8954090"/>
            <a:ext cx="27385"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76"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ftr="0" dt="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04814" y="1129015"/>
            <a:ext cx="5451872" cy="58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404814" y="2513734"/>
            <a:ext cx="5451872" cy="5993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ftr" sz="quarter" idx="3"/>
          </p:nvPr>
        </p:nvSpPr>
        <p:spPr bwMode="auto">
          <a:xfrm>
            <a:off x="404813" y="318555"/>
            <a:ext cx="3238500" cy="24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4866085" y="8954090"/>
            <a:ext cx="1600200"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C83ADD8-6235-494D-BB5F-6972C0003C95}" type="datetime5">
              <a:rPr lang="en-GB" altLang="en-US" smtClean="0"/>
              <a:t>18-Oct-18</a:t>
            </a:fld>
            <a:endParaRPr lang="en-GB" altLang="en-US"/>
          </a:p>
        </p:txBody>
      </p:sp>
      <p:sp>
        <p:nvSpPr>
          <p:cNvPr id="11273" name="Rectangle 9"/>
          <p:cNvSpPr>
            <a:spLocks noGrp="1" noChangeArrowheads="1"/>
          </p:cNvSpPr>
          <p:nvPr>
            <p:ph type="sldNum" sz="quarter" idx="4"/>
          </p:nvPr>
        </p:nvSpPr>
        <p:spPr bwMode="auto">
          <a:xfrm>
            <a:off x="6525820" y="8954090"/>
            <a:ext cx="108347"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6496054" y="8954090"/>
            <a:ext cx="27385"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ftr="0" dt="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04814" y="1129015"/>
            <a:ext cx="5451872" cy="58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404812" y="2513734"/>
            <a:ext cx="4806554" cy="5993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1013" name="Rectangle 5"/>
          <p:cNvSpPr>
            <a:spLocks noGrp="1" noChangeArrowheads="1"/>
          </p:cNvSpPr>
          <p:nvPr>
            <p:ph type="ftr" sz="quarter" idx="3"/>
          </p:nvPr>
        </p:nvSpPr>
        <p:spPr bwMode="auto">
          <a:xfrm>
            <a:off x="404813" y="318555"/>
            <a:ext cx="3238500" cy="24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4866085" y="8954090"/>
            <a:ext cx="1600200"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2F6BA959-BC27-4915-A00C-73B5BDABFEA1}" type="datetime5">
              <a:rPr lang="en-GB" altLang="en-US" smtClean="0"/>
              <a:t>18-Oct-18</a:t>
            </a:fld>
            <a:endParaRPr lang="en-GB" altLang="en-US"/>
          </a:p>
        </p:txBody>
      </p:sp>
      <p:sp>
        <p:nvSpPr>
          <p:cNvPr id="171019" name="Rectangle 11"/>
          <p:cNvSpPr>
            <a:spLocks noGrp="1" noChangeArrowheads="1"/>
          </p:cNvSpPr>
          <p:nvPr>
            <p:ph type="sldNum" sz="quarter" idx="4"/>
          </p:nvPr>
        </p:nvSpPr>
        <p:spPr bwMode="auto">
          <a:xfrm>
            <a:off x="6525820" y="8954090"/>
            <a:ext cx="108347"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6496054" y="8954090"/>
            <a:ext cx="27385"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ftr="0" dt="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04814" y="1129015"/>
            <a:ext cx="5451872" cy="58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404814" y="2513734"/>
            <a:ext cx="6045994" cy="5993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404813" y="318555"/>
            <a:ext cx="3238500" cy="24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4866085" y="8954090"/>
            <a:ext cx="1600200"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E24EABD9-26A2-4DBA-A187-F0784A43F8D0}" type="datetime5">
              <a:rPr lang="en-GB" altLang="en-US" smtClean="0"/>
              <a:t>18-Oct-18</a:t>
            </a:fld>
            <a:endParaRPr lang="en-GB" altLang="en-US"/>
          </a:p>
        </p:txBody>
      </p:sp>
      <p:sp>
        <p:nvSpPr>
          <p:cNvPr id="104457" name="Rectangle 9"/>
          <p:cNvSpPr>
            <a:spLocks noGrp="1" noChangeArrowheads="1"/>
          </p:cNvSpPr>
          <p:nvPr>
            <p:ph type="sldNum" sz="quarter" idx="4"/>
          </p:nvPr>
        </p:nvSpPr>
        <p:spPr bwMode="auto">
          <a:xfrm>
            <a:off x="6525820" y="8954090"/>
            <a:ext cx="108347"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6496054" y="8954090"/>
            <a:ext cx="27385"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ftr="0" dt="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04814" y="4091320"/>
            <a:ext cx="5451872" cy="147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406003" y="5894274"/>
            <a:ext cx="5451872" cy="196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404813" y="318555"/>
            <a:ext cx="3238500" cy="24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4866085" y="8954090"/>
            <a:ext cx="1600200"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4D9D249D-9393-407D-80EB-4725530066E3}" type="datetime5">
              <a:rPr lang="en-GB" altLang="en-US" smtClean="0"/>
              <a:t>18-Oct-18</a:t>
            </a:fld>
            <a:endParaRPr lang="en-GB" altLang="en-US"/>
          </a:p>
        </p:txBody>
      </p:sp>
      <p:sp>
        <p:nvSpPr>
          <p:cNvPr id="147465" name="Rectangle 9"/>
          <p:cNvSpPr>
            <a:spLocks noGrp="1" noChangeArrowheads="1"/>
          </p:cNvSpPr>
          <p:nvPr>
            <p:ph type="sldNum" sz="quarter" idx="4"/>
          </p:nvPr>
        </p:nvSpPr>
        <p:spPr bwMode="auto">
          <a:xfrm>
            <a:off x="6525820" y="8954090"/>
            <a:ext cx="108347"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6496054" y="8954090"/>
            <a:ext cx="27385"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dt="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04814" y="4091320"/>
            <a:ext cx="5451872" cy="147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404813" y="318555"/>
            <a:ext cx="3238500" cy="24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404814" y="5894274"/>
            <a:ext cx="5451872" cy="1965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4866085" y="8954090"/>
            <a:ext cx="1600200"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94D3BC6-2BD0-4F8A-82B6-C809519573FC}" type="datetime5">
              <a:rPr lang="en-GB" altLang="en-US" smtClean="0"/>
              <a:t>18-Oct-18</a:t>
            </a:fld>
            <a:endParaRPr lang="en-GB" altLang="en-US"/>
          </a:p>
        </p:txBody>
      </p:sp>
      <p:sp>
        <p:nvSpPr>
          <p:cNvPr id="161802" name="Rectangle 10"/>
          <p:cNvSpPr>
            <a:spLocks noGrp="1" noChangeArrowheads="1"/>
          </p:cNvSpPr>
          <p:nvPr>
            <p:ph type="sldNum" sz="quarter" idx="4"/>
          </p:nvPr>
        </p:nvSpPr>
        <p:spPr bwMode="auto">
          <a:xfrm>
            <a:off x="6525820" y="8954090"/>
            <a:ext cx="108347"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6496054" y="8954090"/>
            <a:ext cx="27385"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dt="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04814" y="1129015"/>
            <a:ext cx="5451872" cy="589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1457329" y="2808450"/>
            <a:ext cx="3940969" cy="476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6741" name="Rectangle 5"/>
          <p:cNvSpPr>
            <a:spLocks noGrp="1" noChangeArrowheads="1"/>
          </p:cNvSpPr>
          <p:nvPr>
            <p:ph type="ftr" sz="quarter" idx="3"/>
          </p:nvPr>
        </p:nvSpPr>
        <p:spPr bwMode="auto">
          <a:xfrm>
            <a:off x="404813" y="318555"/>
            <a:ext cx="3238500" cy="24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4866085" y="8954090"/>
            <a:ext cx="1600200"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9829F5AF-AD9C-4D7C-8993-855014C8231D}" type="datetime5">
              <a:rPr lang="en-GB" altLang="en-US" smtClean="0"/>
              <a:t>18-Oct-18</a:t>
            </a:fld>
            <a:endParaRPr lang="en-GB" altLang="en-US"/>
          </a:p>
        </p:txBody>
      </p:sp>
      <p:sp>
        <p:nvSpPr>
          <p:cNvPr id="116745" name="Rectangle 9"/>
          <p:cNvSpPr>
            <a:spLocks noGrp="1" noChangeArrowheads="1"/>
          </p:cNvSpPr>
          <p:nvPr>
            <p:ph type="sldNum" sz="quarter" idx="4"/>
          </p:nvPr>
        </p:nvSpPr>
        <p:spPr bwMode="auto">
          <a:xfrm>
            <a:off x="6525820" y="8954090"/>
            <a:ext cx="108347"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6496054" y="8954090"/>
            <a:ext cx="27385" cy="24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dt="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jpeg"/><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jpe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emf"/><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hyperlink" Target="mailto:AngliaSafetyReporting@Networkrail.co.uk"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jpeg"/><Relationship Id="rId1" Type="http://schemas.openxmlformats.org/officeDocument/2006/relationships/slideLayout" Target="../slideLayouts/slideLayout69.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emf"/><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a:t>
            </a:fld>
            <a:endParaRPr lang="en-GB" altLang="en-US" sz="800"/>
          </a:p>
        </p:txBody>
      </p:sp>
      <p:sp>
        <p:nvSpPr>
          <p:cNvPr id="9221" name="Rectangle 2"/>
          <p:cNvSpPr>
            <a:spLocks noGrp="1" noChangeArrowheads="1"/>
          </p:cNvSpPr>
          <p:nvPr>
            <p:ph type="ctrTitle"/>
          </p:nvPr>
        </p:nvSpPr>
        <p:spPr>
          <a:xfrm>
            <a:off x="908720" y="2232472"/>
            <a:ext cx="5040560" cy="720080"/>
          </a:xfrm>
        </p:spPr>
        <p:txBody>
          <a:bodyPr/>
          <a:lstStyle/>
          <a:p>
            <a:pPr algn="ctr" eaLnBrk="1" hangingPunct="1"/>
            <a:r>
              <a:rPr lang="en-GB" altLang="en-US" i="0" dirty="0"/>
              <a:t>ANGLIA’S HAVS PACK</a:t>
            </a:r>
          </a:p>
        </p:txBody>
      </p:sp>
      <p:sp>
        <p:nvSpPr>
          <p:cNvPr id="9222" name="Rectangle 3"/>
          <p:cNvSpPr>
            <a:spLocks noGrp="1" noChangeArrowheads="1"/>
          </p:cNvSpPr>
          <p:nvPr>
            <p:ph type="subTitle" idx="1"/>
          </p:nvPr>
        </p:nvSpPr>
        <p:spPr>
          <a:xfrm>
            <a:off x="908720" y="3240584"/>
            <a:ext cx="5220580" cy="504056"/>
          </a:xfrm>
        </p:spPr>
        <p:txBody>
          <a:bodyPr/>
          <a:lstStyle/>
          <a:p>
            <a:pPr algn="ctr"/>
            <a:r>
              <a:rPr lang="en-GB" altLang="en-US" dirty="0"/>
              <a:t>A Quick Guide for Managers</a:t>
            </a:r>
          </a:p>
        </p:txBody>
      </p:sp>
      <p:pic>
        <p:nvPicPr>
          <p:cNvPr id="7" name="Picture 7" descr="hand-arm-vibration-syndrome_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708" y="4248696"/>
            <a:ext cx="5436604" cy="4300374"/>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PChiket1\Desktop\Everyone-fit-for-the-future-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653" y="257502"/>
            <a:ext cx="2124236" cy="17692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98" y="257504"/>
            <a:ext cx="5451872" cy="589427"/>
          </a:xfrm>
        </p:spPr>
        <p:txBody>
          <a:bodyPr/>
          <a:lstStyle/>
          <a:p>
            <a:r>
              <a:rPr lang="en-GB" dirty="0"/>
              <a:t>Appendix 1: HMAP (Sample) p,1</a:t>
            </a:r>
          </a:p>
        </p:txBody>
      </p:sp>
      <p:sp>
        <p:nvSpPr>
          <p:cNvPr id="6" name="Slide Number Placeholder 5"/>
          <p:cNvSpPr>
            <a:spLocks noGrp="1"/>
          </p:cNvSpPr>
          <p:nvPr>
            <p:ph type="sldNum" sz="quarter" idx="12"/>
          </p:nvPr>
        </p:nvSpPr>
        <p:spPr/>
        <p:txBody>
          <a:bodyPr/>
          <a:lstStyle/>
          <a:p>
            <a:pPr>
              <a:defRPr/>
            </a:pPr>
            <a:fld id="{3EF77B97-E6AC-423A-BE00-125CAE84394A}" type="slidenum">
              <a:rPr lang="en-GB" altLang="en-US" smtClean="0"/>
              <a:pPr>
                <a:defRPr/>
              </a:pPr>
              <a:t>10</a:t>
            </a:fld>
            <a:endParaRPr lang="en-GB" altLang="en-US"/>
          </a:p>
        </p:txBody>
      </p:sp>
      <p:pic>
        <p:nvPicPr>
          <p:cNvPr id="7" name="Picture 2" descr="C:\Users\PChiket1\Desktop\Everyone-fit-for-the-future-22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61248" y="7345040"/>
            <a:ext cx="1152128" cy="12810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92545" y="2033367"/>
            <a:ext cx="7792203" cy="557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18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183783"/>
            <a:ext cx="5451872" cy="663147"/>
          </a:xfrm>
        </p:spPr>
        <p:txBody>
          <a:bodyPr/>
          <a:lstStyle/>
          <a:p>
            <a:r>
              <a:rPr lang="en-GB" dirty="0"/>
              <a:t>HMAP (Sample ) p,2</a:t>
            </a:r>
          </a:p>
        </p:txBody>
      </p:sp>
      <p:sp>
        <p:nvSpPr>
          <p:cNvPr id="6" name="Slide Number Placeholder 5"/>
          <p:cNvSpPr>
            <a:spLocks noGrp="1"/>
          </p:cNvSpPr>
          <p:nvPr>
            <p:ph type="sldNum" sz="quarter" idx="12"/>
          </p:nvPr>
        </p:nvSpPr>
        <p:spPr/>
        <p:txBody>
          <a:bodyPr/>
          <a:lstStyle/>
          <a:p>
            <a:pPr>
              <a:defRPr/>
            </a:pPr>
            <a:fld id="{3EF77B97-E6AC-423A-BE00-125CAE84394A}" type="slidenum">
              <a:rPr lang="en-GB" altLang="en-US" smtClean="0"/>
              <a:pPr>
                <a:defRPr/>
              </a:pPr>
              <a:t>11</a:t>
            </a:fld>
            <a:endParaRPr lang="en-GB" altLang="en-US"/>
          </a:p>
        </p:txBody>
      </p:sp>
      <p:pic>
        <p:nvPicPr>
          <p:cNvPr id="7" name="Picture 2" descr="C:\Users\PChiket1\Desktop\Everyone-fit-for-the-future-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240" y="7488472"/>
            <a:ext cx="1196752" cy="1281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16200000">
            <a:off x="-1013588" y="2051208"/>
            <a:ext cx="7805055"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3320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10062"/>
            <a:ext cx="5811912" cy="589427"/>
          </a:xfrm>
        </p:spPr>
        <p:txBody>
          <a:bodyPr/>
          <a:lstStyle/>
          <a:p>
            <a:r>
              <a:rPr lang="en-GB" dirty="0"/>
              <a:t>HMAP (Sample) p,3</a:t>
            </a:r>
          </a:p>
        </p:txBody>
      </p:sp>
      <p:sp>
        <p:nvSpPr>
          <p:cNvPr id="6" name="Slide Number Placeholder 5"/>
          <p:cNvSpPr>
            <a:spLocks noGrp="1"/>
          </p:cNvSpPr>
          <p:nvPr>
            <p:ph type="sldNum" sz="quarter" idx="12"/>
          </p:nvPr>
        </p:nvSpPr>
        <p:spPr/>
        <p:txBody>
          <a:bodyPr/>
          <a:lstStyle/>
          <a:p>
            <a:pPr>
              <a:defRPr/>
            </a:pPr>
            <a:fld id="{3EF77B97-E6AC-423A-BE00-125CAE84394A}" type="slidenum">
              <a:rPr lang="en-GB" altLang="en-US" smtClean="0"/>
              <a:pPr>
                <a:defRPr/>
              </a:pPr>
              <a:t>12</a:t>
            </a:fld>
            <a:endParaRPr lang="en-GB" alt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838238" y="2019874"/>
            <a:ext cx="7814394" cy="5616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PChiket1\Desktop\Everyone-fit-for-the-future-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752" y="7273032"/>
            <a:ext cx="1196752" cy="1440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47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D02D-FC93-44C5-88D9-3F67F54ED0E7}"/>
              </a:ext>
            </a:extLst>
          </p:cNvPr>
          <p:cNvSpPr>
            <a:spLocks noGrp="1"/>
          </p:cNvSpPr>
          <p:nvPr>
            <p:ph type="title"/>
          </p:nvPr>
        </p:nvSpPr>
        <p:spPr>
          <a:xfrm>
            <a:off x="957871" y="1152352"/>
            <a:ext cx="5279442" cy="810928"/>
          </a:xfrm>
        </p:spPr>
        <p:txBody>
          <a:bodyPr/>
          <a:lstStyle/>
          <a:p>
            <a:r>
              <a:rPr lang="en-GB" dirty="0"/>
              <a:t>     Level 1 Investigations</a:t>
            </a:r>
            <a:br>
              <a:rPr lang="en-GB" altLang="en-US" dirty="0"/>
            </a:br>
            <a:r>
              <a:rPr lang="en-GB" altLang="en-US" sz="1400" b="0" dirty="0"/>
              <a:t>After a HAVS Tier 4 Diagnosis a Level 1 </a:t>
            </a:r>
            <a:r>
              <a:rPr lang="en-GB" altLang="en-US" sz="1400" b="0" dirty="0">
                <a:solidFill>
                  <a:srgbClr val="FF0000"/>
                </a:solidFill>
              </a:rPr>
              <a:t>MUST </a:t>
            </a:r>
            <a:r>
              <a:rPr lang="en-GB" altLang="en-US" sz="1400" b="0" dirty="0"/>
              <a:t>be completed </a:t>
            </a:r>
            <a:endParaRPr lang="en-GB" sz="1400" b="0" dirty="0"/>
          </a:p>
        </p:txBody>
      </p:sp>
      <p:sp>
        <p:nvSpPr>
          <p:cNvPr id="6" name="Slide Number Placeholder 5">
            <a:extLst>
              <a:ext uri="{FF2B5EF4-FFF2-40B4-BE49-F238E27FC236}">
                <a16:creationId xmlns:a16="http://schemas.microsoft.com/office/drawing/2014/main" id="{C0830816-567A-40B7-81FC-9C7DCC3CF76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494ACB-FD81-436E-AF07-CE2BDF1368FB}" type="slidenum">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sp>
        <p:nvSpPr>
          <p:cNvPr id="7" name="Rectangle: Rounded Corners 6">
            <a:extLst>
              <a:ext uri="{FF2B5EF4-FFF2-40B4-BE49-F238E27FC236}">
                <a16:creationId xmlns:a16="http://schemas.microsoft.com/office/drawing/2014/main" id="{8558E4AD-FD54-4DDA-9213-021734B64B9D}"/>
              </a:ext>
            </a:extLst>
          </p:cNvPr>
          <p:cNvSpPr/>
          <p:nvPr/>
        </p:nvSpPr>
        <p:spPr bwMode="auto">
          <a:xfrm>
            <a:off x="548680" y="2690287"/>
            <a:ext cx="4248472" cy="19174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100" b="0" i="0" u="none" strike="noStrike" kern="1200" cap="none" spc="0" normalizeH="0" baseline="0" noProof="0">
              <a:ln>
                <a:noFill/>
              </a:ln>
              <a:solidFill>
                <a:srgbClr val="054B6B"/>
              </a:solidFill>
              <a:effectLst/>
              <a:uLnTx/>
              <a:uFillTx/>
              <a:latin typeface="Arial" panose="020B0604020202020204" pitchFamily="34" charset="0"/>
              <a:ea typeface="+mn-ea"/>
              <a:cs typeface="+mn-cs"/>
            </a:endParaRPr>
          </a:p>
        </p:txBody>
      </p:sp>
      <p:sp>
        <p:nvSpPr>
          <p:cNvPr id="10" name="Rectangle: Rounded Corners 9">
            <a:extLst>
              <a:ext uri="{FF2B5EF4-FFF2-40B4-BE49-F238E27FC236}">
                <a16:creationId xmlns:a16="http://schemas.microsoft.com/office/drawing/2014/main" id="{DBD2599D-17F1-4835-A366-0F904802682B}"/>
              </a:ext>
            </a:extLst>
          </p:cNvPr>
          <p:cNvSpPr/>
          <p:nvPr/>
        </p:nvSpPr>
        <p:spPr bwMode="auto">
          <a:xfrm>
            <a:off x="116632" y="886023"/>
            <a:ext cx="6408712" cy="8003417"/>
          </a:xfrm>
          <a:prstGeom prst="roundRect">
            <a:avLst/>
          </a:prstGeom>
          <a:noFill/>
          <a:ln cmpd="sng">
            <a:solidFill>
              <a:srgbClr val="0070C0"/>
            </a:solidFill>
          </a:ln>
          <a:effectLs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100" b="0" i="0" u="none" strike="noStrike" kern="1200" cap="none" spc="0" normalizeH="0" baseline="0" noProof="0">
              <a:ln>
                <a:noFill/>
              </a:ln>
              <a:solidFill>
                <a:srgbClr val="054B6B"/>
              </a:solidFill>
              <a:effectLst/>
              <a:uLnTx/>
              <a:uFillTx/>
              <a:latin typeface="Arial" panose="020B0604020202020204" pitchFamily="34" charset="0"/>
              <a:ea typeface="+mn-ea"/>
              <a:cs typeface="+mn-cs"/>
            </a:endParaRPr>
          </a:p>
        </p:txBody>
      </p:sp>
      <p:sp>
        <p:nvSpPr>
          <p:cNvPr id="9" name="Rounded Rectangle 8"/>
          <p:cNvSpPr/>
          <p:nvPr/>
        </p:nvSpPr>
        <p:spPr bwMode="auto">
          <a:xfrm>
            <a:off x="332656" y="2247962"/>
            <a:ext cx="4752528" cy="19174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1100" b="0" i="0" u="none" strike="noStrike" kern="1200" cap="none" spc="0" normalizeH="0" baseline="0" noProof="0">
              <a:ln>
                <a:noFill/>
              </a:ln>
              <a:solidFill>
                <a:srgbClr val="054B6B"/>
              </a:solidFill>
              <a:effectLst/>
              <a:uLnTx/>
              <a:uFillTx/>
              <a:latin typeface="Arial" panose="020B0604020202020204" pitchFamily="34" charset="0"/>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184" y="7201024"/>
            <a:ext cx="1655316" cy="168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D542B3E7-31F9-4A70-B587-46AB49EA5ADA}"/>
              </a:ext>
            </a:extLst>
          </p:cNvPr>
          <p:cNvSpPr/>
          <p:nvPr/>
        </p:nvSpPr>
        <p:spPr>
          <a:xfrm>
            <a:off x="2584980" y="2437871"/>
            <a:ext cx="1287518" cy="9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Relevant DCP notified</a:t>
            </a:r>
          </a:p>
        </p:txBody>
      </p:sp>
      <p:sp>
        <p:nvSpPr>
          <p:cNvPr id="12" name="Rectangle 11">
            <a:extLst>
              <a:ext uri="{FF2B5EF4-FFF2-40B4-BE49-F238E27FC236}">
                <a16:creationId xmlns:a16="http://schemas.microsoft.com/office/drawing/2014/main" id="{E8EACFB2-5F58-4A3A-A464-07D0FF86AB95}"/>
              </a:ext>
            </a:extLst>
          </p:cNvPr>
          <p:cNvSpPr/>
          <p:nvPr/>
        </p:nvSpPr>
        <p:spPr>
          <a:xfrm>
            <a:off x="4581128" y="2446024"/>
            <a:ext cx="1186559" cy="998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Trained/ Competent Investigator Appointed L1 </a:t>
            </a:r>
          </a:p>
        </p:txBody>
      </p:sp>
      <p:sp>
        <p:nvSpPr>
          <p:cNvPr id="13" name="Rectangle 12">
            <a:extLst>
              <a:ext uri="{FF2B5EF4-FFF2-40B4-BE49-F238E27FC236}">
                <a16:creationId xmlns:a16="http://schemas.microsoft.com/office/drawing/2014/main" id="{31B11DCA-ABDD-4CAD-A7AE-ADE6D79A90E9}"/>
              </a:ext>
            </a:extLst>
          </p:cNvPr>
          <p:cNvSpPr/>
          <p:nvPr/>
        </p:nvSpPr>
        <p:spPr>
          <a:xfrm>
            <a:off x="3984317" y="4141205"/>
            <a:ext cx="1545187" cy="1006000"/>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Evidence collected from site and office records</a:t>
            </a:r>
          </a:p>
        </p:txBody>
      </p:sp>
      <p:sp>
        <p:nvSpPr>
          <p:cNvPr id="14" name="Rectangle 13">
            <a:extLst>
              <a:ext uri="{FF2B5EF4-FFF2-40B4-BE49-F238E27FC236}">
                <a16:creationId xmlns:a16="http://schemas.microsoft.com/office/drawing/2014/main" id="{C004ABC5-F314-4C87-A568-6228D10F7831}"/>
              </a:ext>
            </a:extLst>
          </p:cNvPr>
          <p:cNvSpPr/>
          <p:nvPr/>
        </p:nvSpPr>
        <p:spPr>
          <a:xfrm>
            <a:off x="1599890" y="5679308"/>
            <a:ext cx="1421709" cy="914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Level 1 completed</a:t>
            </a:r>
          </a:p>
        </p:txBody>
      </p:sp>
      <p:sp>
        <p:nvSpPr>
          <p:cNvPr id="15" name="Rectangle 14">
            <a:extLst>
              <a:ext uri="{FF2B5EF4-FFF2-40B4-BE49-F238E27FC236}">
                <a16:creationId xmlns:a16="http://schemas.microsoft.com/office/drawing/2014/main" id="{52DEFDE5-A418-4DE8-8DCC-98B7FC647F2E}"/>
              </a:ext>
            </a:extLst>
          </p:cNvPr>
          <p:cNvSpPr/>
          <p:nvPr/>
        </p:nvSpPr>
        <p:spPr>
          <a:xfrm>
            <a:off x="4016833" y="5699612"/>
            <a:ext cx="1480157" cy="786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DCP Decision/Sign Off</a:t>
            </a:r>
          </a:p>
        </p:txBody>
      </p:sp>
      <p:sp>
        <p:nvSpPr>
          <p:cNvPr id="16" name="Rectangle 15">
            <a:extLst>
              <a:ext uri="{FF2B5EF4-FFF2-40B4-BE49-F238E27FC236}">
                <a16:creationId xmlns:a16="http://schemas.microsoft.com/office/drawing/2014/main" id="{8E79AE96-75FE-40BD-934B-9DDFA39A4C76}"/>
              </a:ext>
            </a:extLst>
          </p:cNvPr>
          <p:cNvSpPr/>
          <p:nvPr/>
        </p:nvSpPr>
        <p:spPr>
          <a:xfrm>
            <a:off x="1442788" y="4131773"/>
            <a:ext cx="1536403" cy="954274"/>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TU notified and offered to observe </a:t>
            </a:r>
          </a:p>
        </p:txBody>
      </p:sp>
      <p:sp>
        <p:nvSpPr>
          <p:cNvPr id="17" name="Rectangle 16">
            <a:extLst>
              <a:ext uri="{FF2B5EF4-FFF2-40B4-BE49-F238E27FC236}">
                <a16:creationId xmlns:a16="http://schemas.microsoft.com/office/drawing/2014/main" id="{116902DC-5A48-4306-92B7-B0686B629496}"/>
              </a:ext>
            </a:extLst>
          </p:cNvPr>
          <p:cNvSpPr/>
          <p:nvPr/>
        </p:nvSpPr>
        <p:spPr>
          <a:xfrm>
            <a:off x="2052831" y="2661555"/>
            <a:ext cx="464266" cy="283587"/>
          </a:xfrm>
          <a:prstGeom prst="rect">
            <a:avLst/>
          </a:prstGeom>
          <a:solidFill>
            <a:schemeClr val="accent2"/>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w="0"/>
                <a:solidFill>
                  <a:srgbClr val="FFFFFF"/>
                </a:solidFill>
                <a:effectLst>
                  <a:outerShdw blurRad="38100" dist="19050" dir="2700000" algn="tl" rotWithShape="0">
                    <a:srgbClr val="292929">
                      <a:alpha val="40000"/>
                    </a:srgbClr>
                  </a:outerShdw>
                </a:effectLst>
                <a:uLnTx/>
                <a:uFillTx/>
                <a:latin typeface="Arial" charset="0"/>
                <a:ea typeface="+mn-ea"/>
                <a:cs typeface="+mn-cs"/>
              </a:rPr>
              <a:t>→</a:t>
            </a:r>
          </a:p>
        </p:txBody>
      </p:sp>
      <p:sp>
        <p:nvSpPr>
          <p:cNvPr id="18" name="Rectangle 17">
            <a:extLst>
              <a:ext uri="{FF2B5EF4-FFF2-40B4-BE49-F238E27FC236}">
                <a16:creationId xmlns:a16="http://schemas.microsoft.com/office/drawing/2014/main" id="{012577D6-10F7-4E39-93A0-E07DA1332FB4}"/>
              </a:ext>
            </a:extLst>
          </p:cNvPr>
          <p:cNvSpPr/>
          <p:nvPr/>
        </p:nvSpPr>
        <p:spPr>
          <a:xfrm>
            <a:off x="957870" y="5950830"/>
            <a:ext cx="471059" cy="283587"/>
          </a:xfrm>
          <a:prstGeom prst="rect">
            <a:avLst/>
          </a:prstGeom>
          <a:solidFill>
            <a:schemeClr val="accent2"/>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w="0"/>
                <a:solidFill>
                  <a:srgbClr val="FFFFFF"/>
                </a:solidFill>
                <a:effectLst>
                  <a:outerShdw blurRad="38100" dist="19050" dir="2700000" algn="tl" rotWithShape="0">
                    <a:srgbClr val="292929">
                      <a:alpha val="40000"/>
                    </a:srgbClr>
                  </a:outerShdw>
                </a:effectLst>
                <a:uLnTx/>
                <a:uFillTx/>
                <a:latin typeface="Arial" charset="0"/>
                <a:ea typeface="+mn-ea"/>
                <a:cs typeface="+mn-cs"/>
              </a:rPr>
              <a:t>→</a:t>
            </a:r>
          </a:p>
        </p:txBody>
      </p:sp>
      <p:sp>
        <p:nvSpPr>
          <p:cNvPr id="19" name="Rectangle 18">
            <a:extLst>
              <a:ext uri="{FF2B5EF4-FFF2-40B4-BE49-F238E27FC236}">
                <a16:creationId xmlns:a16="http://schemas.microsoft.com/office/drawing/2014/main" id="{B7FC9BBD-2389-4D7B-B5C9-383A5DF56023}"/>
              </a:ext>
            </a:extLst>
          </p:cNvPr>
          <p:cNvSpPr/>
          <p:nvPr/>
        </p:nvSpPr>
        <p:spPr>
          <a:xfrm>
            <a:off x="3924485" y="2644138"/>
            <a:ext cx="584635" cy="276999"/>
          </a:xfrm>
          <a:prstGeom prst="rect">
            <a:avLst/>
          </a:prstGeom>
          <a:solidFill>
            <a:schemeClr val="accent2"/>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w="0"/>
                <a:solidFill>
                  <a:srgbClr val="FFFFFF"/>
                </a:solidFill>
                <a:effectLst>
                  <a:outerShdw blurRad="38100" dist="19050" dir="2700000" algn="tl" rotWithShape="0">
                    <a:srgbClr val="292929">
                      <a:alpha val="40000"/>
                    </a:srgbClr>
                  </a:outerShdw>
                </a:effectLst>
                <a:uLnTx/>
                <a:uFillTx/>
                <a:latin typeface="Arial" charset="0"/>
                <a:ea typeface="+mn-ea"/>
                <a:cs typeface="+mn-cs"/>
              </a:rPr>
              <a:t>→</a:t>
            </a:r>
          </a:p>
        </p:txBody>
      </p:sp>
      <p:sp>
        <p:nvSpPr>
          <p:cNvPr id="20" name="Rectangle 19">
            <a:extLst>
              <a:ext uri="{FF2B5EF4-FFF2-40B4-BE49-F238E27FC236}">
                <a16:creationId xmlns:a16="http://schemas.microsoft.com/office/drawing/2014/main" id="{2C1FEB77-D976-41DD-8FC2-E637BCC0B80B}"/>
              </a:ext>
            </a:extLst>
          </p:cNvPr>
          <p:cNvSpPr/>
          <p:nvPr/>
        </p:nvSpPr>
        <p:spPr>
          <a:xfrm>
            <a:off x="755014" y="4391511"/>
            <a:ext cx="660903" cy="283587"/>
          </a:xfrm>
          <a:prstGeom prst="rect">
            <a:avLst/>
          </a:prstGeom>
          <a:solidFill>
            <a:schemeClr val="accent2"/>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w="0"/>
                <a:solidFill>
                  <a:srgbClr val="FFFFFF"/>
                </a:solidFill>
                <a:effectLst>
                  <a:outerShdw blurRad="38100" dist="19050" dir="2700000" algn="tl" rotWithShape="0">
                    <a:srgbClr val="292929">
                      <a:alpha val="40000"/>
                    </a:srgbClr>
                  </a:outerShdw>
                </a:effectLst>
                <a:uLnTx/>
                <a:uFillTx/>
                <a:latin typeface="Arial" charset="0"/>
                <a:ea typeface="+mn-ea"/>
                <a:cs typeface="+mn-cs"/>
              </a:rPr>
              <a:t>→</a:t>
            </a:r>
          </a:p>
        </p:txBody>
      </p:sp>
      <p:sp>
        <p:nvSpPr>
          <p:cNvPr id="21" name="Rectangle 20">
            <a:extLst>
              <a:ext uri="{FF2B5EF4-FFF2-40B4-BE49-F238E27FC236}">
                <a16:creationId xmlns:a16="http://schemas.microsoft.com/office/drawing/2014/main" id="{2238EF92-A718-482C-B458-C6BAAE918AF3}"/>
              </a:ext>
            </a:extLst>
          </p:cNvPr>
          <p:cNvSpPr/>
          <p:nvPr/>
        </p:nvSpPr>
        <p:spPr>
          <a:xfrm>
            <a:off x="3059142" y="4449646"/>
            <a:ext cx="869525" cy="283587"/>
          </a:xfrm>
          <a:prstGeom prst="rect">
            <a:avLst/>
          </a:prstGeom>
          <a:solidFill>
            <a:schemeClr val="accent2"/>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w="0"/>
                <a:solidFill>
                  <a:srgbClr val="FFFFFF"/>
                </a:solidFill>
                <a:effectLst>
                  <a:outerShdw blurRad="38100" dist="19050" dir="2700000" algn="tl" rotWithShape="0">
                    <a:srgbClr val="292929">
                      <a:alpha val="40000"/>
                    </a:srgbClr>
                  </a:outerShdw>
                </a:effectLst>
                <a:uLnTx/>
                <a:uFillTx/>
                <a:latin typeface="Arial" charset="0"/>
                <a:ea typeface="+mn-ea"/>
                <a:cs typeface="+mn-cs"/>
              </a:rPr>
              <a:t>→</a:t>
            </a:r>
          </a:p>
        </p:txBody>
      </p:sp>
      <p:sp>
        <p:nvSpPr>
          <p:cNvPr id="22" name="Rectangle 21">
            <a:extLst>
              <a:ext uri="{FF2B5EF4-FFF2-40B4-BE49-F238E27FC236}">
                <a16:creationId xmlns:a16="http://schemas.microsoft.com/office/drawing/2014/main" id="{90C0FA7C-3E76-47DC-895C-19E01CFE1346}"/>
              </a:ext>
            </a:extLst>
          </p:cNvPr>
          <p:cNvSpPr/>
          <p:nvPr/>
        </p:nvSpPr>
        <p:spPr>
          <a:xfrm>
            <a:off x="3195131" y="6014253"/>
            <a:ext cx="660903" cy="283587"/>
          </a:xfrm>
          <a:prstGeom prst="rect">
            <a:avLst/>
          </a:prstGeom>
          <a:solidFill>
            <a:schemeClr val="accent2"/>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w="0"/>
                <a:solidFill>
                  <a:srgbClr val="FFFFFF"/>
                </a:solidFill>
                <a:effectLst>
                  <a:outerShdw blurRad="38100" dist="19050" dir="2700000" algn="tl" rotWithShape="0">
                    <a:srgbClr val="292929">
                      <a:alpha val="40000"/>
                    </a:srgbClr>
                  </a:outerShdw>
                </a:effectLst>
                <a:uLnTx/>
                <a:uFillTx/>
                <a:latin typeface="Arial" charset="0"/>
                <a:ea typeface="+mn-ea"/>
                <a:cs typeface="+mn-cs"/>
              </a:rPr>
              <a:t>→</a:t>
            </a:r>
          </a:p>
        </p:txBody>
      </p:sp>
      <p:sp>
        <p:nvSpPr>
          <p:cNvPr id="23" name="Rectangle 22">
            <a:extLst>
              <a:ext uri="{FF2B5EF4-FFF2-40B4-BE49-F238E27FC236}">
                <a16:creationId xmlns:a16="http://schemas.microsoft.com/office/drawing/2014/main" id="{AE31C8DE-7D2A-4A81-8299-B0B501ECC8C4}"/>
              </a:ext>
            </a:extLst>
          </p:cNvPr>
          <p:cNvSpPr/>
          <p:nvPr/>
        </p:nvSpPr>
        <p:spPr>
          <a:xfrm>
            <a:off x="690118" y="2437873"/>
            <a:ext cx="1191126" cy="998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HAVS Tier 4 Diagnosed</a:t>
            </a:r>
          </a:p>
        </p:txBody>
      </p:sp>
      <p:sp>
        <p:nvSpPr>
          <p:cNvPr id="8" name="Rectangle 7"/>
          <p:cNvSpPr/>
          <p:nvPr/>
        </p:nvSpPr>
        <p:spPr>
          <a:xfrm>
            <a:off x="692696" y="7096784"/>
            <a:ext cx="4392488" cy="5986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600" b="0" i="0" u="none" strike="noStrike" kern="0" cap="none" spc="0" normalizeH="0" baseline="0" noProof="0" dirty="0">
                <a:ln>
                  <a:noFill/>
                </a:ln>
                <a:solidFill>
                  <a:srgbClr val="054B6B"/>
                </a:solidFill>
                <a:effectLst/>
                <a:uLnTx/>
                <a:uFillTx/>
                <a:latin typeface="Arial" charset="0"/>
                <a:ea typeface="+mn-ea"/>
                <a:cs typeface="+mn-cs"/>
              </a:rPr>
              <a:t>All completed Level 1 must be reported to  </a:t>
            </a:r>
            <a:r>
              <a:rPr kumimoji="0" lang="en-GB" altLang="en-US" sz="1600" b="1" i="1" u="sng" strike="noStrike" kern="0" cap="none" spc="0" normalizeH="0" baseline="0" noProof="0" dirty="0">
                <a:ln>
                  <a:noFill/>
                </a:ln>
                <a:solidFill>
                  <a:srgbClr val="054B6B"/>
                </a:solidFill>
                <a:effectLst/>
                <a:uLnTx/>
                <a:uFillTx/>
                <a:latin typeface="Arial" charset="0"/>
                <a:ea typeface="+mn-ea"/>
                <a:cs typeface="+mn-cs"/>
                <a:hlinkClick r:id="rId3"/>
              </a:rPr>
              <a:t>AngliaSafetyReporting@Networkrail.co.uk</a:t>
            </a:r>
            <a:r>
              <a:rPr kumimoji="0" lang="en-GB" altLang="en-US" sz="1600" b="1" i="1" u="sng" strike="noStrike" kern="0" cap="none" spc="0" normalizeH="0" baseline="0" noProof="0" dirty="0">
                <a:ln>
                  <a:noFill/>
                </a:ln>
                <a:solidFill>
                  <a:srgbClr val="054B6B"/>
                </a:solidFill>
                <a:effectLst/>
                <a:uLnTx/>
                <a:uFillTx/>
                <a:latin typeface="Arial" charset="0"/>
                <a:ea typeface="+mn-ea"/>
                <a:cs typeface="+mn-cs"/>
              </a:rPr>
              <a:t> </a:t>
            </a:r>
          </a:p>
        </p:txBody>
      </p:sp>
      <p:sp>
        <p:nvSpPr>
          <p:cNvPr id="3" name="Rectangle 2">
            <a:extLst>
              <a:ext uri="{FF2B5EF4-FFF2-40B4-BE49-F238E27FC236}">
                <a16:creationId xmlns:a16="http://schemas.microsoft.com/office/drawing/2014/main" id="{EB7C1FEF-976C-4E26-B1F0-E519540E172D}"/>
              </a:ext>
            </a:extLst>
          </p:cNvPr>
          <p:cNvSpPr/>
          <p:nvPr/>
        </p:nvSpPr>
        <p:spPr>
          <a:xfrm>
            <a:off x="342058" y="175333"/>
            <a:ext cx="588013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0" cap="none" spc="0" normalizeH="0" baseline="0" noProof="0" dirty="0">
                <a:ln>
                  <a:noFill/>
                </a:ln>
                <a:solidFill>
                  <a:srgbClr val="054B6B"/>
                </a:solidFill>
                <a:effectLst/>
                <a:uLnTx/>
                <a:uFillTx/>
                <a:latin typeface="Arial"/>
                <a:ea typeface="+mn-ea"/>
                <a:cs typeface="+mn-cs"/>
              </a:rPr>
              <a:t>Appendix 2: Level 1 Investigation</a:t>
            </a:r>
            <a:endParaRPr kumimoji="0" lang="en-GB" sz="1800" b="0" i="0" u="none" strike="noStrike" kern="0" cap="none" spc="0" normalizeH="0" baseline="0" noProof="0" dirty="0">
              <a:ln>
                <a:noFill/>
              </a:ln>
              <a:solidFill>
                <a:sysClr val="windowText" lastClr="000000"/>
              </a:solidFill>
              <a:effectLst/>
              <a:uLnTx/>
              <a:uFillTx/>
              <a:latin typeface="Arial" charset="0"/>
              <a:ea typeface="+mn-ea"/>
              <a:cs typeface="+mn-cs"/>
            </a:endParaRPr>
          </a:p>
        </p:txBody>
      </p:sp>
    </p:spTree>
    <p:extLst>
      <p:ext uri="{BB962C8B-B14F-4D97-AF65-F5344CB8AC3E}">
        <p14:creationId xmlns:p14="http://schemas.microsoft.com/office/powerpoint/2010/main" val="3264736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10062"/>
            <a:ext cx="5616624" cy="589427"/>
          </a:xfrm>
        </p:spPr>
        <p:txBody>
          <a:bodyPr/>
          <a:lstStyle/>
          <a:p>
            <a:r>
              <a:rPr lang="en-GB" dirty="0"/>
              <a:t>Appendix 2: Level 1 (Sample )p1</a:t>
            </a:r>
          </a:p>
        </p:txBody>
      </p:sp>
      <p:sp>
        <p:nvSpPr>
          <p:cNvPr id="6" name="Slide Number Placeholder 5"/>
          <p:cNvSpPr>
            <a:spLocks noGrp="1"/>
          </p:cNvSpPr>
          <p:nvPr>
            <p:ph type="sldNum" sz="quarter" idx="12"/>
          </p:nvPr>
        </p:nvSpPr>
        <p:spPr/>
        <p:txBody>
          <a:bodyPr/>
          <a:lstStyle/>
          <a:p>
            <a:pPr>
              <a:defRPr/>
            </a:pPr>
            <a:fld id="{3EF77B97-E6AC-423A-BE00-125CAE84394A}" type="slidenum">
              <a:rPr lang="en-GB" altLang="en-US" smtClean="0"/>
              <a:pPr>
                <a:defRPr/>
              </a:pPr>
              <a:t>14</a:t>
            </a:fld>
            <a:endParaRPr lang="en-GB" altLang="en-US"/>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47268"/>
            <a:ext cx="6741368" cy="8081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PChiket1\Desktop\Everyone-fit-for-the-future-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216" y="7561062"/>
            <a:ext cx="980728" cy="1022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13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56" y="110062"/>
            <a:ext cx="5379864" cy="589427"/>
          </a:xfrm>
        </p:spPr>
        <p:txBody>
          <a:bodyPr/>
          <a:lstStyle/>
          <a:p>
            <a:r>
              <a:rPr lang="en-GB" dirty="0"/>
              <a:t>Level 1 (Sample) p2</a:t>
            </a:r>
          </a:p>
        </p:txBody>
      </p:sp>
      <p:sp>
        <p:nvSpPr>
          <p:cNvPr id="6" name="Slide Number Placeholder 5"/>
          <p:cNvSpPr>
            <a:spLocks noGrp="1"/>
          </p:cNvSpPr>
          <p:nvPr>
            <p:ph type="sldNum" sz="quarter" idx="12"/>
          </p:nvPr>
        </p:nvSpPr>
        <p:spPr/>
        <p:txBody>
          <a:bodyPr/>
          <a:lstStyle/>
          <a:p>
            <a:pPr>
              <a:defRPr/>
            </a:pPr>
            <a:fld id="{3EF77B97-E6AC-423A-BE00-125CAE84394A}" type="slidenum">
              <a:rPr lang="en-GB" altLang="en-US" smtClean="0"/>
              <a:pPr>
                <a:defRPr/>
              </a:pPr>
              <a:t>15</a:t>
            </a:fld>
            <a:endParaRPr lang="en-GB" altLang="en-US"/>
          </a:p>
        </p:txBody>
      </p:sp>
      <p:pic>
        <p:nvPicPr>
          <p:cNvPr id="819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36328"/>
            <a:ext cx="6713984" cy="7862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PChiket1\Desktop\Everyone-fit-for-the-future-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232" y="7113528"/>
            <a:ext cx="1196752" cy="1281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65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10062"/>
            <a:ext cx="5523880" cy="589427"/>
          </a:xfrm>
        </p:spPr>
        <p:txBody>
          <a:bodyPr/>
          <a:lstStyle/>
          <a:p>
            <a:r>
              <a:rPr lang="en-GB" dirty="0"/>
              <a:t>Level 1(Sample) p3</a:t>
            </a:r>
          </a:p>
        </p:txBody>
      </p:sp>
      <p:sp>
        <p:nvSpPr>
          <p:cNvPr id="6" name="Slide Number Placeholder 5"/>
          <p:cNvSpPr>
            <a:spLocks noGrp="1"/>
          </p:cNvSpPr>
          <p:nvPr>
            <p:ph type="sldNum" sz="quarter" idx="12"/>
          </p:nvPr>
        </p:nvSpPr>
        <p:spPr/>
        <p:txBody>
          <a:bodyPr/>
          <a:lstStyle/>
          <a:p>
            <a:pPr>
              <a:defRPr/>
            </a:pPr>
            <a:fld id="{3EF77B97-E6AC-423A-BE00-125CAE84394A}" type="slidenum">
              <a:rPr lang="en-GB" altLang="en-US" smtClean="0"/>
              <a:pPr>
                <a:defRPr/>
              </a:pPr>
              <a:t>16</a:t>
            </a:fld>
            <a:endParaRPr lang="en-GB" altLang="en-US"/>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632" y="864320"/>
            <a:ext cx="6525344" cy="799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PChiket1\Desktop\Everyone-fit-for-the-future-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224" y="7039808"/>
            <a:ext cx="1196752" cy="1281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133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32" y="110062"/>
            <a:ext cx="5451872" cy="589427"/>
          </a:xfrm>
        </p:spPr>
        <p:txBody>
          <a:bodyPr/>
          <a:lstStyle/>
          <a:p>
            <a:r>
              <a:rPr lang="en-GB" dirty="0"/>
              <a:t>Level 1 (Sample) p 4</a:t>
            </a:r>
          </a:p>
        </p:txBody>
      </p:sp>
      <p:sp>
        <p:nvSpPr>
          <p:cNvPr id="6" name="Slide Number Placeholder 5"/>
          <p:cNvSpPr>
            <a:spLocks noGrp="1"/>
          </p:cNvSpPr>
          <p:nvPr>
            <p:ph type="sldNum" sz="quarter" idx="12"/>
          </p:nvPr>
        </p:nvSpPr>
        <p:spPr/>
        <p:txBody>
          <a:bodyPr/>
          <a:lstStyle/>
          <a:p>
            <a:pPr>
              <a:defRPr/>
            </a:pPr>
            <a:fld id="{3EF77B97-E6AC-423A-BE00-125CAE84394A}" type="slidenum">
              <a:rPr lang="en-GB" altLang="en-US" smtClean="0"/>
              <a:pPr>
                <a:defRPr/>
              </a:pPr>
              <a:t>17</a:t>
            </a:fld>
            <a:endParaRPr lang="en-GB" altLang="en-US"/>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624" y="920989"/>
            <a:ext cx="6696744" cy="780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PChiket1\Desktop\Everyone-fit-for-the-future-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248" y="7444988"/>
            <a:ext cx="1196752" cy="1281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200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110062"/>
            <a:ext cx="5451872" cy="589427"/>
          </a:xfrm>
        </p:spPr>
        <p:txBody>
          <a:bodyPr/>
          <a:lstStyle/>
          <a:p>
            <a:r>
              <a:rPr lang="en-GB" dirty="0"/>
              <a:t>Level 1 (Sample) p5</a:t>
            </a:r>
          </a:p>
        </p:txBody>
      </p:sp>
      <p:sp>
        <p:nvSpPr>
          <p:cNvPr id="6" name="Slide Number Placeholder 5"/>
          <p:cNvSpPr>
            <a:spLocks noGrp="1"/>
          </p:cNvSpPr>
          <p:nvPr>
            <p:ph type="sldNum" sz="quarter" idx="12"/>
          </p:nvPr>
        </p:nvSpPr>
        <p:spPr/>
        <p:txBody>
          <a:bodyPr/>
          <a:lstStyle/>
          <a:p>
            <a:pPr>
              <a:defRPr/>
            </a:pPr>
            <a:fld id="{3EF77B97-E6AC-423A-BE00-125CAE84394A}" type="slidenum">
              <a:rPr lang="en-GB" altLang="en-US" smtClean="0"/>
              <a:pPr>
                <a:defRPr/>
              </a:pPr>
              <a:t>18</a:t>
            </a:fld>
            <a:endParaRPr lang="en-GB" altLang="en-US"/>
          </a:p>
        </p:txBody>
      </p:sp>
      <p:pic>
        <p:nvPicPr>
          <p:cNvPr id="7" name="Picture 2" descr="C:\Users\PChiket1\Desktop\Everyone-fit-for-the-future-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248" y="7113528"/>
            <a:ext cx="1196752" cy="1253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860162"/>
            <a:ext cx="6858000" cy="792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7232" y="7273032"/>
            <a:ext cx="119538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402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48" y="110062"/>
            <a:ext cx="5451872" cy="589427"/>
          </a:xfrm>
        </p:spPr>
        <p:txBody>
          <a:bodyPr/>
          <a:lstStyle/>
          <a:p>
            <a:r>
              <a:rPr lang="en-GB" dirty="0"/>
              <a:t>Level 1 (Sample) p6</a:t>
            </a:r>
          </a:p>
        </p:txBody>
      </p:sp>
      <p:sp>
        <p:nvSpPr>
          <p:cNvPr id="6" name="Slide Number Placeholder 5"/>
          <p:cNvSpPr>
            <a:spLocks noGrp="1"/>
          </p:cNvSpPr>
          <p:nvPr>
            <p:ph type="sldNum" sz="quarter" idx="12"/>
          </p:nvPr>
        </p:nvSpPr>
        <p:spPr/>
        <p:txBody>
          <a:bodyPr/>
          <a:lstStyle/>
          <a:p>
            <a:pPr>
              <a:defRPr/>
            </a:pPr>
            <a:fld id="{3EF77B97-E6AC-423A-BE00-125CAE84394A}" type="slidenum">
              <a:rPr lang="en-GB" altLang="en-US" smtClean="0"/>
              <a:pPr>
                <a:defRPr/>
              </a:pPr>
              <a:t>19</a:t>
            </a:fld>
            <a:endParaRPr lang="en-GB" alt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64320"/>
            <a:ext cx="6858000" cy="792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PChiket1\Desktop\Everyone-fit-for-the-future-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232" y="7165152"/>
            <a:ext cx="1196752" cy="1281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19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12" y="216248"/>
            <a:ext cx="5163840" cy="693794"/>
          </a:xfrm>
        </p:spPr>
        <p:txBody>
          <a:bodyPr/>
          <a:lstStyle/>
          <a:p>
            <a:r>
              <a:rPr lang="en-GB" sz="3200" dirty="0"/>
              <a:t>HAVS Factsheet</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9C5A7D-3FD6-48AB-9EA1-2620497A3144}" type="slidenum">
              <a:rPr kumimoji="0" lang="en-GB" altLang="en-US" sz="800" b="0" i="0" u="none" strike="noStrike" kern="1200" cap="none" spc="0" normalizeH="0" baseline="0" noProof="0" smtClean="0">
                <a:ln>
                  <a:noFill/>
                </a:ln>
                <a:solidFill>
                  <a:srgbClr val="054B6B"/>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800" b="0" i="0" u="none" strike="noStrike" kern="1200" cap="none" spc="0" normalizeH="0" baseline="0" noProof="0">
              <a:ln>
                <a:noFill/>
              </a:ln>
              <a:solidFill>
                <a:srgbClr val="054B6B"/>
              </a:solidFill>
              <a:effectLst/>
              <a:uLnTx/>
              <a:uFillTx/>
              <a:latin typeface="Arial" charset="0"/>
              <a:ea typeface="+mn-ea"/>
              <a:cs typeface="+mn-cs"/>
            </a:endParaRPr>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648296"/>
            <a:ext cx="6827059" cy="8318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22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800" y="257503"/>
            <a:ext cx="4032448" cy="589767"/>
          </a:xfrm>
        </p:spPr>
        <p:txBody>
          <a:bodyPr/>
          <a:lstStyle/>
          <a:p>
            <a:r>
              <a:rPr lang="en-GB" dirty="0"/>
              <a:t>HAVS Flowchart</a:t>
            </a:r>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3</a:t>
            </a:fld>
            <a:endParaRPr lang="en-GB" altLang="en-US"/>
          </a:p>
        </p:txBody>
      </p:sp>
      <p:pic>
        <p:nvPicPr>
          <p:cNvPr id="5" name="Content Placeholder 4">
            <a:extLst>
              <a:ext uri="{FF2B5EF4-FFF2-40B4-BE49-F238E27FC236}">
                <a16:creationId xmlns:a16="http://schemas.microsoft.com/office/drawing/2014/main" id="{29AB5FC9-CC6F-4180-873A-F5C5608A38E7}"/>
              </a:ext>
            </a:extLst>
          </p:cNvPr>
          <p:cNvPicPr>
            <a:picLocks noGrp="1" noChangeAspect="1"/>
          </p:cNvPicPr>
          <p:nvPr>
            <p:ph idx="1"/>
          </p:nvPr>
        </p:nvPicPr>
        <p:blipFill>
          <a:blip r:embed="rId2"/>
          <a:stretch>
            <a:fillRect/>
          </a:stretch>
        </p:blipFill>
        <p:spPr>
          <a:xfrm>
            <a:off x="188640" y="1070076"/>
            <a:ext cx="6445527" cy="7715123"/>
          </a:xfrm>
          <a:prstGeom prst="rect">
            <a:avLst/>
          </a:prstGeom>
        </p:spPr>
      </p:pic>
    </p:spTree>
    <p:extLst>
      <p:ext uri="{BB962C8B-B14F-4D97-AF65-F5344CB8AC3E}">
        <p14:creationId xmlns:p14="http://schemas.microsoft.com/office/powerpoint/2010/main" val="377377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D02D-FC93-44C5-88D9-3F67F54ED0E7}"/>
              </a:ext>
            </a:extLst>
          </p:cNvPr>
          <p:cNvSpPr>
            <a:spLocks noGrp="1"/>
          </p:cNvSpPr>
          <p:nvPr>
            <p:ph type="title"/>
          </p:nvPr>
        </p:nvSpPr>
        <p:spPr>
          <a:xfrm>
            <a:off x="1556792" y="936328"/>
            <a:ext cx="3527527" cy="442323"/>
          </a:xfrm>
        </p:spPr>
        <p:txBody>
          <a:bodyPr/>
          <a:lstStyle/>
          <a:p>
            <a:pPr algn="ctr"/>
            <a:r>
              <a:rPr lang="en-GB" dirty="0"/>
              <a:t>Planning Stage </a:t>
            </a:r>
          </a:p>
        </p:txBody>
      </p:sp>
      <p:sp>
        <p:nvSpPr>
          <p:cNvPr id="6" name="Slide Number Placeholder 5">
            <a:extLst>
              <a:ext uri="{FF2B5EF4-FFF2-40B4-BE49-F238E27FC236}">
                <a16:creationId xmlns:a16="http://schemas.microsoft.com/office/drawing/2014/main" id="{C0830816-567A-40B7-81FC-9C7DCC3CF766}"/>
              </a:ext>
            </a:extLst>
          </p:cNvPr>
          <p:cNvSpPr>
            <a:spLocks noGrp="1"/>
          </p:cNvSpPr>
          <p:nvPr>
            <p:ph type="sldNum" sz="quarter" idx="12"/>
          </p:nvPr>
        </p:nvSpPr>
        <p:spPr/>
        <p:txBody>
          <a:bodyPr/>
          <a:lstStyle/>
          <a:p>
            <a:pPr>
              <a:defRPr/>
            </a:pPr>
            <a:fld id="{CD494ACB-FD81-436E-AF07-CE2BDF1368FB}" type="slidenum">
              <a:rPr lang="en-GB" altLang="en-US" smtClean="0"/>
              <a:pPr>
                <a:defRPr/>
              </a:pPr>
              <a:t>4</a:t>
            </a:fld>
            <a:endParaRPr lang="en-GB" altLang="en-US"/>
          </a:p>
        </p:txBody>
      </p:sp>
      <p:sp>
        <p:nvSpPr>
          <p:cNvPr id="7" name="Rectangle: Rounded Corners 6">
            <a:extLst>
              <a:ext uri="{FF2B5EF4-FFF2-40B4-BE49-F238E27FC236}">
                <a16:creationId xmlns:a16="http://schemas.microsoft.com/office/drawing/2014/main" id="{8558E4AD-FD54-4DDA-9213-021734B64B9D}"/>
              </a:ext>
            </a:extLst>
          </p:cNvPr>
          <p:cNvSpPr/>
          <p:nvPr/>
        </p:nvSpPr>
        <p:spPr bwMode="auto">
          <a:xfrm>
            <a:off x="548680" y="2690287"/>
            <a:ext cx="4248472" cy="19174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0" name="Rectangle: Rounded Corners 9">
            <a:extLst>
              <a:ext uri="{FF2B5EF4-FFF2-40B4-BE49-F238E27FC236}">
                <a16:creationId xmlns:a16="http://schemas.microsoft.com/office/drawing/2014/main" id="{DBD2599D-17F1-4835-A366-0F904802682B}"/>
              </a:ext>
            </a:extLst>
          </p:cNvPr>
          <p:cNvSpPr/>
          <p:nvPr/>
        </p:nvSpPr>
        <p:spPr bwMode="auto">
          <a:xfrm>
            <a:off x="296960" y="969653"/>
            <a:ext cx="6228383" cy="7709919"/>
          </a:xfrm>
          <a:prstGeom prst="roundRect">
            <a:avLst/>
          </a:prstGeom>
          <a:noFill/>
          <a:ln cmpd="sng">
            <a:solidFill>
              <a:srgbClr val="0070C0"/>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3" name="TextBox 2"/>
          <p:cNvSpPr txBox="1"/>
          <p:nvPr/>
        </p:nvSpPr>
        <p:spPr>
          <a:xfrm>
            <a:off x="548680" y="1349974"/>
            <a:ext cx="5832648" cy="6715685"/>
          </a:xfrm>
          <a:prstGeom prst="rect">
            <a:avLst/>
          </a:prstGeom>
          <a:noFill/>
        </p:spPr>
        <p:txBody>
          <a:bodyPr wrap="square" rtlCol="0">
            <a:spAutoFit/>
          </a:bodyPr>
          <a:lstStyle/>
          <a:p>
            <a:pPr lvl="0" eaLnBrk="1" hangingPunct="1">
              <a:spcBef>
                <a:spcPct val="20000"/>
              </a:spcBef>
              <a:buClr>
                <a:srgbClr val="A5CDDC"/>
              </a:buClr>
              <a:buSzPct val="50000"/>
            </a:pPr>
            <a:r>
              <a:rPr lang="en-GB" sz="1200" b="1" dirty="0">
                <a:solidFill>
                  <a:srgbClr val="292929"/>
                </a:solidFill>
                <a:latin typeface="Arial"/>
              </a:rPr>
              <a:t>The manager shall consider the work or task to be undertaken and will:</a:t>
            </a:r>
          </a:p>
          <a:p>
            <a:pPr marL="342900" lvl="0" indent="-342900" eaLnBrk="1" hangingPunct="1">
              <a:spcBef>
                <a:spcPct val="20000"/>
              </a:spcBef>
              <a:buClr>
                <a:srgbClr val="EE731F"/>
              </a:buClr>
              <a:buSzPct val="100000"/>
              <a:buFont typeface="Arial" charset="0"/>
              <a:buAutoNum type="arabicPeriod"/>
            </a:pPr>
            <a:r>
              <a:rPr lang="en-GB" sz="1200" dirty="0">
                <a:solidFill>
                  <a:srgbClr val="292929"/>
                </a:solidFill>
                <a:latin typeface="Arial"/>
              </a:rPr>
              <a:t>Consider if the job can be done without vibrating equipment or other methods such as On Track Machines.</a:t>
            </a:r>
          </a:p>
          <a:p>
            <a:pPr marL="342900" lvl="0" indent="-342900" eaLnBrk="1" hangingPunct="1">
              <a:spcBef>
                <a:spcPct val="20000"/>
              </a:spcBef>
              <a:buClr>
                <a:srgbClr val="EE731F"/>
              </a:buClr>
              <a:buSzPct val="100000"/>
              <a:buFont typeface="Arial" charset="0"/>
              <a:buAutoNum type="arabicPeriod"/>
            </a:pPr>
            <a:r>
              <a:rPr lang="en-GB" sz="1200" dirty="0">
                <a:solidFill>
                  <a:srgbClr val="292929"/>
                </a:solidFill>
                <a:latin typeface="Arial"/>
              </a:rPr>
              <a:t>Choose your tools carefully to minimise vibration levels looking at available alternatives </a:t>
            </a:r>
          </a:p>
          <a:p>
            <a:pPr marL="342900" lvl="0" indent="-342900" eaLnBrk="1" hangingPunct="1">
              <a:spcBef>
                <a:spcPct val="20000"/>
              </a:spcBef>
              <a:spcAft>
                <a:spcPts val="600"/>
              </a:spcAft>
              <a:buClr>
                <a:srgbClr val="EE731F"/>
              </a:buClr>
              <a:buSzPct val="100000"/>
              <a:buFont typeface="+mj-lt"/>
              <a:buAutoNum type="arabicPeriod"/>
            </a:pPr>
            <a:r>
              <a:rPr lang="en-GB" sz="1200" dirty="0">
                <a:solidFill>
                  <a:srgbClr val="292929"/>
                </a:solidFill>
                <a:latin typeface="Arial"/>
              </a:rPr>
              <a:t>Work out how to minimise duration for using the vibrating tools for the work planned.</a:t>
            </a:r>
          </a:p>
          <a:p>
            <a:pPr lvl="0" eaLnBrk="1" hangingPunct="1">
              <a:spcBef>
                <a:spcPct val="20000"/>
              </a:spcBef>
              <a:spcAft>
                <a:spcPts val="600"/>
              </a:spcAft>
              <a:buClr>
                <a:srgbClr val="EE731F"/>
              </a:buClr>
              <a:buSzPct val="100000"/>
            </a:pPr>
            <a:r>
              <a:rPr lang="en-GB" sz="1200" b="1" dirty="0">
                <a:solidFill>
                  <a:srgbClr val="292929"/>
                </a:solidFill>
                <a:latin typeface="Arial"/>
              </a:rPr>
              <a:t>Other options </a:t>
            </a:r>
          </a:p>
          <a:p>
            <a:pPr marL="285750" lvl="0" indent="-285750" eaLnBrk="1" hangingPunct="1">
              <a:spcBef>
                <a:spcPct val="20000"/>
              </a:spcBef>
              <a:buClr>
                <a:srgbClr val="EE731F"/>
              </a:buClr>
              <a:buSzPct val="100000"/>
              <a:buFont typeface="Arial" panose="020B0604020202020204" pitchFamily="34" charset="0"/>
              <a:buChar char="•"/>
            </a:pPr>
            <a:r>
              <a:rPr lang="en-GB" sz="1200" dirty="0">
                <a:solidFill>
                  <a:srgbClr val="292929"/>
                </a:solidFill>
                <a:latin typeface="Arial"/>
              </a:rPr>
              <a:t>Review the data sheet to guide your tool selection and to get the magnitude of HAVS exposure for each tool to be used.</a:t>
            </a:r>
          </a:p>
          <a:p>
            <a:pPr marL="285750" lvl="0" indent="-285750" eaLnBrk="1" hangingPunct="1">
              <a:spcBef>
                <a:spcPct val="20000"/>
              </a:spcBef>
              <a:buClr>
                <a:srgbClr val="EE731F"/>
              </a:buClr>
              <a:buSzPct val="100000"/>
              <a:buFont typeface="Arial" panose="020B0604020202020204" pitchFamily="34" charset="0"/>
              <a:buChar char="•"/>
            </a:pPr>
            <a:r>
              <a:rPr lang="en-GB" sz="1200" dirty="0">
                <a:solidFill>
                  <a:srgbClr val="292929"/>
                </a:solidFill>
                <a:latin typeface="Arial"/>
              </a:rPr>
              <a:t>Other Tasks to be completed during the same time</a:t>
            </a:r>
          </a:p>
          <a:p>
            <a:pPr marL="285750" lvl="0" indent="-285750" eaLnBrk="1" hangingPunct="1">
              <a:spcBef>
                <a:spcPct val="20000"/>
              </a:spcBef>
              <a:buClr>
                <a:srgbClr val="EE731F"/>
              </a:buClr>
              <a:buSzPct val="100000"/>
              <a:buFont typeface="Arial" panose="020B0604020202020204" pitchFamily="34" charset="0"/>
              <a:buChar char="•"/>
            </a:pPr>
            <a:r>
              <a:rPr lang="en-GB" sz="1200" dirty="0">
                <a:solidFill>
                  <a:srgbClr val="292929"/>
                </a:solidFill>
                <a:latin typeface="Arial"/>
              </a:rPr>
              <a:t>Plan to rotate staff round tasks to reduce and minimise exposure</a:t>
            </a:r>
          </a:p>
          <a:p>
            <a:pPr marL="285750" lvl="0" indent="-285750" eaLnBrk="1" hangingPunct="1">
              <a:spcBef>
                <a:spcPct val="20000"/>
              </a:spcBef>
              <a:buClr>
                <a:srgbClr val="EE731F"/>
              </a:buClr>
              <a:buSzPct val="100000"/>
              <a:buFont typeface="Arial" panose="020B0604020202020204" pitchFamily="34" charset="0"/>
              <a:buChar char="•"/>
            </a:pPr>
            <a:r>
              <a:rPr lang="en-GB" sz="1200" dirty="0">
                <a:solidFill>
                  <a:srgbClr val="292929"/>
                </a:solidFill>
                <a:latin typeface="Arial"/>
              </a:rPr>
              <a:t>Try and spread out the use of vibrating tools across the working week, </a:t>
            </a:r>
          </a:p>
          <a:p>
            <a:pPr lvl="0" eaLnBrk="1" hangingPunct="1">
              <a:spcBef>
                <a:spcPct val="20000"/>
              </a:spcBef>
              <a:buClr>
                <a:srgbClr val="A5CDDC"/>
              </a:buClr>
              <a:buSzPct val="50000"/>
            </a:pPr>
            <a:r>
              <a:rPr lang="en-GB" sz="1200" b="1" dirty="0">
                <a:solidFill>
                  <a:srgbClr val="292929"/>
                </a:solidFill>
                <a:latin typeface="Arial"/>
              </a:rPr>
              <a:t>When selecting tools for use: </a:t>
            </a:r>
          </a:p>
          <a:p>
            <a:pPr lvl="0" eaLnBrk="1" hangingPunct="1">
              <a:spcBef>
                <a:spcPct val="20000"/>
              </a:spcBef>
              <a:buClr>
                <a:srgbClr val="A5CDDC"/>
              </a:buClr>
              <a:buSzPct val="50000"/>
            </a:pPr>
            <a:endParaRPr lang="en-GB" sz="1200" dirty="0">
              <a:solidFill>
                <a:srgbClr val="292929"/>
              </a:solidFill>
              <a:latin typeface="Arial"/>
            </a:endParaRPr>
          </a:p>
          <a:p>
            <a:pPr lvl="0" eaLnBrk="1" hangingPunct="1">
              <a:spcBef>
                <a:spcPct val="20000"/>
              </a:spcBef>
              <a:buClr>
                <a:srgbClr val="A5CDDC"/>
              </a:buClr>
              <a:buSzPct val="50000"/>
            </a:pPr>
            <a:endParaRPr lang="en-GB" sz="1200" dirty="0">
              <a:solidFill>
                <a:srgbClr val="292929"/>
              </a:solidFill>
              <a:latin typeface="Arial"/>
            </a:endParaRPr>
          </a:p>
          <a:p>
            <a:pPr lvl="0" eaLnBrk="1" hangingPunct="1">
              <a:spcBef>
                <a:spcPct val="20000"/>
              </a:spcBef>
              <a:buClr>
                <a:srgbClr val="A5CDDC"/>
              </a:buClr>
              <a:buSzPct val="50000"/>
            </a:pPr>
            <a:endParaRPr lang="en-GB" sz="1200" dirty="0">
              <a:solidFill>
                <a:srgbClr val="292929"/>
              </a:solidFill>
              <a:latin typeface="Arial"/>
            </a:endParaRPr>
          </a:p>
          <a:p>
            <a:pPr lvl="0" eaLnBrk="1" hangingPunct="1">
              <a:spcBef>
                <a:spcPct val="20000"/>
              </a:spcBef>
              <a:buClr>
                <a:srgbClr val="A5CDDC"/>
              </a:buClr>
              <a:buSzPct val="50000"/>
            </a:pPr>
            <a:endParaRPr lang="en-GB" sz="1200" dirty="0">
              <a:solidFill>
                <a:srgbClr val="292929"/>
              </a:solidFill>
              <a:latin typeface="Arial"/>
            </a:endParaRPr>
          </a:p>
          <a:p>
            <a:pPr lvl="0" eaLnBrk="1" hangingPunct="1">
              <a:spcBef>
                <a:spcPct val="20000"/>
              </a:spcBef>
              <a:buClr>
                <a:srgbClr val="A5CDDC"/>
              </a:buClr>
              <a:buSzPct val="50000"/>
            </a:pPr>
            <a:endParaRPr lang="en-GB" sz="1200" dirty="0">
              <a:solidFill>
                <a:srgbClr val="292929"/>
              </a:solidFill>
              <a:latin typeface="Arial"/>
            </a:endParaRPr>
          </a:p>
          <a:p>
            <a:pPr lvl="0" eaLnBrk="1" hangingPunct="1">
              <a:spcBef>
                <a:spcPct val="20000"/>
              </a:spcBef>
              <a:buClr>
                <a:srgbClr val="A5CDDC"/>
              </a:buClr>
              <a:buSzPct val="50000"/>
            </a:pPr>
            <a:endParaRPr lang="en-GB" sz="1200" dirty="0">
              <a:solidFill>
                <a:srgbClr val="292929"/>
              </a:solidFill>
              <a:latin typeface="Arial"/>
            </a:endParaRPr>
          </a:p>
          <a:p>
            <a:pPr lvl="0" eaLnBrk="1" hangingPunct="1">
              <a:spcBef>
                <a:spcPct val="20000"/>
              </a:spcBef>
              <a:buClr>
                <a:srgbClr val="A5CDDC"/>
              </a:buClr>
              <a:buSzPct val="50000"/>
            </a:pPr>
            <a:endParaRPr lang="en-GB" sz="1200" dirty="0">
              <a:solidFill>
                <a:srgbClr val="292929"/>
              </a:solidFill>
              <a:latin typeface="Arial"/>
            </a:endParaRPr>
          </a:p>
          <a:p>
            <a:pPr marL="342900" lvl="0" indent="-342900" eaLnBrk="1" hangingPunct="1">
              <a:spcBef>
                <a:spcPts val="1200"/>
              </a:spcBef>
              <a:buClr>
                <a:srgbClr val="EE731F"/>
              </a:buClr>
              <a:buSzPct val="100000"/>
              <a:buFont typeface="Arial" charset="0"/>
              <a:buAutoNum type="arabicPeriod"/>
            </a:pPr>
            <a:r>
              <a:rPr lang="en-GB" sz="1200" dirty="0">
                <a:solidFill>
                  <a:srgbClr val="292929"/>
                </a:solidFill>
                <a:latin typeface="Arial"/>
              </a:rPr>
              <a:t>Identify tools with lower vibration emissions for the same task </a:t>
            </a:r>
          </a:p>
          <a:p>
            <a:pPr marL="342900" lvl="0" indent="-342900" eaLnBrk="1" hangingPunct="1">
              <a:spcBef>
                <a:spcPct val="20000"/>
              </a:spcBef>
              <a:buClr>
                <a:srgbClr val="EE731F"/>
              </a:buClr>
              <a:buSzPct val="100000"/>
              <a:buFont typeface="Arial" charset="0"/>
              <a:buAutoNum type="arabicPeriod"/>
            </a:pPr>
            <a:r>
              <a:rPr lang="en-GB" sz="1200" dirty="0">
                <a:solidFill>
                  <a:srgbClr val="292929"/>
                </a:solidFill>
                <a:latin typeface="Arial"/>
              </a:rPr>
              <a:t>Use electric tools – they vibrate much less than petrol powered (and are lighter to carry)</a:t>
            </a:r>
          </a:p>
          <a:p>
            <a:pPr marL="342900" lvl="0" indent="-342900" eaLnBrk="1" hangingPunct="1">
              <a:spcBef>
                <a:spcPct val="20000"/>
              </a:spcBef>
              <a:buClr>
                <a:srgbClr val="EE731F"/>
              </a:buClr>
              <a:buSzPct val="100000"/>
              <a:buFont typeface="Arial" charset="0"/>
              <a:buAutoNum type="arabicPeriod"/>
            </a:pPr>
            <a:r>
              <a:rPr lang="en-GB" sz="1200" dirty="0">
                <a:solidFill>
                  <a:srgbClr val="292929"/>
                </a:solidFill>
                <a:latin typeface="Arial"/>
              </a:rPr>
              <a:t>Refer to the Equipment Vibration and Noise Data Sheet for the vibration magnitude and exposure for each tool;</a:t>
            </a:r>
          </a:p>
          <a:p>
            <a:pPr marL="342900" lvl="0" indent="-342900" eaLnBrk="1" hangingPunct="1">
              <a:spcBef>
                <a:spcPct val="20000"/>
              </a:spcBef>
              <a:buClr>
                <a:srgbClr val="EE731F"/>
              </a:buClr>
              <a:buSzPct val="100000"/>
              <a:buFont typeface="Arial" charset="0"/>
              <a:buAutoNum type="arabicPeriod"/>
            </a:pPr>
            <a:r>
              <a:rPr lang="en-GB" sz="1200" dirty="0">
                <a:solidFill>
                  <a:srgbClr val="292929"/>
                </a:solidFill>
                <a:latin typeface="Arial"/>
              </a:rPr>
              <a:t>Know your tool labels, choose the ones with the green labels, they have less vibration emissions; see next page</a:t>
            </a:r>
          </a:p>
          <a:p>
            <a:pPr lvl="0" eaLnBrk="1" hangingPunct="1">
              <a:spcBef>
                <a:spcPct val="20000"/>
              </a:spcBef>
              <a:buClr>
                <a:srgbClr val="A5CDDC"/>
              </a:buClr>
              <a:buSzPct val="50000"/>
            </a:pPr>
            <a:r>
              <a:rPr lang="en-GB" sz="1200" dirty="0">
                <a:solidFill>
                  <a:srgbClr val="292929"/>
                </a:solidFill>
                <a:latin typeface="Arial"/>
              </a:rPr>
              <a:t>Select the tools required and to be used for the activity or task</a:t>
            </a:r>
          </a:p>
          <a:p>
            <a:pPr lvl="0" eaLnBrk="1" hangingPunct="1">
              <a:spcBef>
                <a:spcPct val="20000"/>
              </a:spcBef>
              <a:buClr>
                <a:srgbClr val="A5CDDC"/>
              </a:buClr>
              <a:buSzPct val="50000"/>
            </a:pPr>
            <a:r>
              <a:rPr lang="en-GB" sz="1200" dirty="0">
                <a:solidFill>
                  <a:srgbClr val="292929"/>
                </a:solidFill>
                <a:latin typeface="Arial"/>
              </a:rPr>
              <a:t>Calculate the vibration limits of the chosen tools against the task at hand </a:t>
            </a:r>
          </a:p>
        </p:txBody>
      </p:sp>
      <p:sp>
        <p:nvSpPr>
          <p:cNvPr id="9" name="Rounded Rectangle 8"/>
          <p:cNvSpPr/>
          <p:nvPr/>
        </p:nvSpPr>
        <p:spPr bwMode="auto">
          <a:xfrm>
            <a:off x="332656" y="2247962"/>
            <a:ext cx="4752528" cy="19174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104" y="8065121"/>
            <a:ext cx="1392364" cy="128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13" y="4837083"/>
            <a:ext cx="2036763" cy="110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623" y="4968776"/>
            <a:ext cx="1871663" cy="115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605" y="5280825"/>
            <a:ext cx="993775" cy="52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09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173" y="346901"/>
            <a:ext cx="3723680" cy="589427"/>
          </a:xfrm>
        </p:spPr>
        <p:txBody>
          <a:bodyPr/>
          <a:lstStyle/>
          <a:p>
            <a:r>
              <a:rPr lang="en-GB" dirty="0"/>
              <a:t>New Tool Labels</a:t>
            </a:r>
          </a:p>
        </p:txBody>
      </p:sp>
      <p:sp>
        <p:nvSpPr>
          <p:cNvPr id="3" name="Content Placeholder 2"/>
          <p:cNvSpPr>
            <a:spLocks noGrp="1"/>
          </p:cNvSpPr>
          <p:nvPr>
            <p:ph idx="1"/>
          </p:nvPr>
        </p:nvSpPr>
        <p:spPr>
          <a:xfrm>
            <a:off x="116632" y="7930390"/>
            <a:ext cx="3299493" cy="670417"/>
          </a:xfrm>
        </p:spPr>
        <p:txBody>
          <a:bodyPr/>
          <a:lstStyle/>
          <a:p>
            <a:r>
              <a:rPr lang="en-GB" sz="1600" dirty="0"/>
              <a:t>Ensure all your vibrating tools have the correct label as above; these are supplied and fitted by Torrent.</a:t>
            </a:r>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5</a:t>
            </a:fld>
            <a:endParaRPr lang="en-GB" alt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684" y="7705080"/>
            <a:ext cx="1655316" cy="13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PChiket1\AppData\Local\Microsoft\Windows\Temporary Internet Files\Content.Outlook\O1Z3A32V\IMG_78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78" t="39860" r="67026" b="20280"/>
          <a:stretch/>
        </p:blipFill>
        <p:spPr bwMode="auto">
          <a:xfrm rot="5400000">
            <a:off x="1769242" y="1475976"/>
            <a:ext cx="2416750" cy="4709066"/>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bwMode="auto">
          <a:xfrm rot="8423620">
            <a:off x="2637306" y="5960484"/>
            <a:ext cx="2232248" cy="1800200"/>
          </a:xfrm>
          <a:prstGeom prst="cloudCallout">
            <a:avLst>
              <a:gd name="adj1" fmla="val -77968"/>
              <a:gd name="adj2" fmla="val 107737"/>
            </a:avLst>
          </a:prstGeom>
          <a:solidFill>
            <a:srgbClr val="7030A0"/>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0" name="Cloud Callout 9"/>
          <p:cNvSpPr/>
          <p:nvPr/>
        </p:nvSpPr>
        <p:spPr bwMode="auto">
          <a:xfrm>
            <a:off x="980728" y="1512392"/>
            <a:ext cx="914400" cy="612648"/>
          </a:xfrm>
          <a:prstGeom prst="cloud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3" name="Cloud Callout 12"/>
          <p:cNvSpPr/>
          <p:nvPr/>
        </p:nvSpPr>
        <p:spPr bwMode="auto">
          <a:xfrm>
            <a:off x="3985176" y="929945"/>
            <a:ext cx="2540167" cy="1692188"/>
          </a:xfrm>
          <a:prstGeom prst="cloudCallout">
            <a:avLst>
              <a:gd name="adj1" fmla="val -69601"/>
              <a:gd name="adj2" fmla="val 117603"/>
            </a:avLst>
          </a:prstGeom>
          <a:solidFill>
            <a:srgbClr val="00B0F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dirty="0">
              <a:ln>
                <a:noFill/>
              </a:ln>
              <a:solidFill>
                <a:schemeClr val="tx2"/>
              </a:solidFill>
              <a:effectLst/>
              <a:latin typeface="Arial" panose="020B0604020202020204" pitchFamily="34" charset="0"/>
            </a:endParaRPr>
          </a:p>
        </p:txBody>
      </p:sp>
      <p:sp>
        <p:nvSpPr>
          <p:cNvPr id="12" name="TextBox 11"/>
          <p:cNvSpPr txBox="1"/>
          <p:nvPr/>
        </p:nvSpPr>
        <p:spPr>
          <a:xfrm>
            <a:off x="4139135" y="1376313"/>
            <a:ext cx="2232248" cy="523220"/>
          </a:xfrm>
          <a:prstGeom prst="rect">
            <a:avLst/>
          </a:prstGeom>
          <a:noFill/>
        </p:spPr>
        <p:txBody>
          <a:bodyPr wrap="square" rtlCol="0">
            <a:spAutoFit/>
          </a:bodyPr>
          <a:lstStyle/>
          <a:p>
            <a:r>
              <a:rPr lang="en-GB" sz="1400" dirty="0">
                <a:solidFill>
                  <a:schemeClr val="tx1"/>
                </a:solidFill>
              </a:rPr>
              <a:t>Vibration Emissions: Lower is best</a:t>
            </a:r>
          </a:p>
        </p:txBody>
      </p:sp>
      <p:sp>
        <p:nvSpPr>
          <p:cNvPr id="15" name="Cloud Callout 14"/>
          <p:cNvSpPr/>
          <p:nvPr/>
        </p:nvSpPr>
        <p:spPr bwMode="auto">
          <a:xfrm rot="6120178">
            <a:off x="4421882" y="4411585"/>
            <a:ext cx="2691719" cy="2001218"/>
          </a:xfrm>
          <a:prstGeom prst="cloudCallout">
            <a:avLst>
              <a:gd name="adj1" fmla="val -31283"/>
              <a:gd name="adj2" fmla="val 87573"/>
            </a:avLst>
          </a:prstGeom>
          <a:solidFill>
            <a:srgbClr val="00B050"/>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6" name="Cloud Callout 15"/>
          <p:cNvSpPr/>
          <p:nvPr/>
        </p:nvSpPr>
        <p:spPr bwMode="auto">
          <a:xfrm rot="10479765">
            <a:off x="100648" y="5046875"/>
            <a:ext cx="2468959" cy="2279133"/>
          </a:xfrm>
          <a:prstGeom prst="cloudCallout">
            <a:avLst>
              <a:gd name="adj1" fmla="val -64975"/>
              <a:gd name="adj2" fmla="val 109800"/>
            </a:avLst>
          </a:prstGeom>
          <a:solidFill>
            <a:srgbClr val="FF0000"/>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7" name="Cloud Callout 16"/>
          <p:cNvSpPr/>
          <p:nvPr/>
        </p:nvSpPr>
        <p:spPr bwMode="auto">
          <a:xfrm rot="17884250">
            <a:off x="364677" y="1094546"/>
            <a:ext cx="1664151" cy="1940496"/>
          </a:xfrm>
          <a:prstGeom prst="cloudCallout">
            <a:avLst>
              <a:gd name="adj1" fmla="val -32158"/>
              <a:gd name="adj2" fmla="val 85887"/>
            </a:avLst>
          </a:prstGeom>
          <a:solidFill>
            <a:srgbClr val="92D050"/>
          </a:solidFill>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8" name="TextBox 17"/>
          <p:cNvSpPr txBox="1"/>
          <p:nvPr/>
        </p:nvSpPr>
        <p:spPr>
          <a:xfrm>
            <a:off x="493815" y="1755708"/>
            <a:ext cx="1614715" cy="738664"/>
          </a:xfrm>
          <a:prstGeom prst="rect">
            <a:avLst/>
          </a:prstGeom>
          <a:noFill/>
        </p:spPr>
        <p:txBody>
          <a:bodyPr wrap="square" rtlCol="0">
            <a:spAutoFit/>
          </a:bodyPr>
          <a:lstStyle/>
          <a:p>
            <a:r>
              <a:rPr lang="en-GB" sz="1400" dirty="0">
                <a:solidFill>
                  <a:schemeClr val="tx1"/>
                </a:solidFill>
              </a:rPr>
              <a:t>Noise Level: </a:t>
            </a:r>
          </a:p>
          <a:p>
            <a:r>
              <a:rPr lang="en-GB" sz="1400" dirty="0">
                <a:solidFill>
                  <a:schemeClr val="tx1"/>
                </a:solidFill>
              </a:rPr>
              <a:t>use ear defenders above 85db</a:t>
            </a:r>
          </a:p>
        </p:txBody>
      </p:sp>
      <p:sp>
        <p:nvSpPr>
          <p:cNvPr id="20" name="TextBox 19"/>
          <p:cNvSpPr txBox="1"/>
          <p:nvPr/>
        </p:nvSpPr>
        <p:spPr>
          <a:xfrm>
            <a:off x="3028996" y="6463790"/>
            <a:ext cx="1614715" cy="954107"/>
          </a:xfrm>
          <a:prstGeom prst="rect">
            <a:avLst/>
          </a:prstGeom>
          <a:noFill/>
        </p:spPr>
        <p:txBody>
          <a:bodyPr wrap="square" rtlCol="0">
            <a:spAutoFit/>
          </a:bodyPr>
          <a:lstStyle/>
          <a:p>
            <a:r>
              <a:rPr lang="en-GB" sz="1400" dirty="0">
                <a:solidFill>
                  <a:schemeClr val="bg1"/>
                </a:solidFill>
              </a:rPr>
              <a:t>HSE Points per minute for each use EAV: 100</a:t>
            </a:r>
          </a:p>
          <a:p>
            <a:r>
              <a:rPr lang="en-GB" sz="1400" dirty="0">
                <a:solidFill>
                  <a:schemeClr val="bg1"/>
                </a:solidFill>
              </a:rPr>
              <a:t>ELV:400</a:t>
            </a:r>
          </a:p>
        </p:txBody>
      </p:sp>
      <p:sp>
        <p:nvSpPr>
          <p:cNvPr id="22" name="TextBox 21"/>
          <p:cNvSpPr txBox="1"/>
          <p:nvPr/>
        </p:nvSpPr>
        <p:spPr>
          <a:xfrm>
            <a:off x="529858" y="5475589"/>
            <a:ext cx="1987043" cy="1600438"/>
          </a:xfrm>
          <a:prstGeom prst="rect">
            <a:avLst/>
          </a:prstGeom>
          <a:noFill/>
        </p:spPr>
        <p:txBody>
          <a:bodyPr wrap="square" rtlCol="0">
            <a:spAutoFit/>
          </a:bodyPr>
          <a:lstStyle/>
          <a:p>
            <a:r>
              <a:rPr lang="en-GB" sz="1400" dirty="0">
                <a:solidFill>
                  <a:schemeClr val="bg1"/>
                </a:solidFill>
              </a:rPr>
              <a:t>Vibration Exposure Time: You can use the tool for 2 hours 5 mins;  then avoid vibrating tools for 2 hours 5 minutes before another exposure</a:t>
            </a:r>
            <a:r>
              <a:rPr lang="en-GB" sz="1400" dirty="0">
                <a:solidFill>
                  <a:schemeClr val="tx1"/>
                </a:solidFill>
              </a:rPr>
              <a:t>.</a:t>
            </a:r>
          </a:p>
        </p:txBody>
      </p:sp>
      <p:sp>
        <p:nvSpPr>
          <p:cNvPr id="23" name="TextBox 22"/>
          <p:cNvSpPr txBox="1"/>
          <p:nvPr/>
        </p:nvSpPr>
        <p:spPr>
          <a:xfrm>
            <a:off x="5174120" y="5068502"/>
            <a:ext cx="1656184" cy="954107"/>
          </a:xfrm>
          <a:prstGeom prst="rect">
            <a:avLst/>
          </a:prstGeom>
          <a:noFill/>
        </p:spPr>
        <p:txBody>
          <a:bodyPr wrap="square" rtlCol="0">
            <a:spAutoFit/>
          </a:bodyPr>
          <a:lstStyle/>
          <a:p>
            <a:r>
              <a:rPr lang="en-GB" sz="1400" dirty="0">
                <a:solidFill>
                  <a:schemeClr val="tx1"/>
                </a:solidFill>
              </a:rPr>
              <a:t>Vibration Rating: Red is bad</a:t>
            </a:r>
          </a:p>
          <a:p>
            <a:r>
              <a:rPr lang="en-GB" sz="1400" dirty="0">
                <a:solidFill>
                  <a:schemeClr val="tx1"/>
                </a:solidFill>
              </a:rPr>
              <a:t>Orange is better</a:t>
            </a:r>
          </a:p>
          <a:p>
            <a:r>
              <a:rPr lang="en-GB" sz="1400" dirty="0">
                <a:solidFill>
                  <a:schemeClr val="tx1"/>
                </a:solidFill>
              </a:rPr>
              <a:t>Green is the best </a:t>
            </a:r>
          </a:p>
        </p:txBody>
      </p:sp>
    </p:spTree>
    <p:extLst>
      <p:ext uri="{BB962C8B-B14F-4D97-AF65-F5344CB8AC3E}">
        <p14:creationId xmlns:p14="http://schemas.microsoft.com/office/powerpoint/2010/main" val="372566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D02D-FC93-44C5-88D9-3F67F54ED0E7}"/>
              </a:ext>
            </a:extLst>
          </p:cNvPr>
          <p:cNvSpPr>
            <a:spLocks noGrp="1"/>
          </p:cNvSpPr>
          <p:nvPr>
            <p:ph type="title"/>
          </p:nvPr>
        </p:nvSpPr>
        <p:spPr>
          <a:xfrm>
            <a:off x="1657291" y="324289"/>
            <a:ext cx="3147392" cy="596700"/>
          </a:xfrm>
        </p:spPr>
        <p:txBody>
          <a:bodyPr/>
          <a:lstStyle/>
          <a:p>
            <a:r>
              <a:rPr lang="en-GB" dirty="0"/>
              <a:t>Staff Selection</a:t>
            </a:r>
          </a:p>
        </p:txBody>
      </p:sp>
      <p:sp>
        <p:nvSpPr>
          <p:cNvPr id="6" name="Slide Number Placeholder 5">
            <a:extLst>
              <a:ext uri="{FF2B5EF4-FFF2-40B4-BE49-F238E27FC236}">
                <a16:creationId xmlns:a16="http://schemas.microsoft.com/office/drawing/2014/main" id="{C0830816-567A-40B7-81FC-9C7DCC3CF766}"/>
              </a:ext>
            </a:extLst>
          </p:cNvPr>
          <p:cNvSpPr>
            <a:spLocks noGrp="1"/>
          </p:cNvSpPr>
          <p:nvPr>
            <p:ph type="sldNum" sz="quarter" idx="12"/>
          </p:nvPr>
        </p:nvSpPr>
        <p:spPr/>
        <p:txBody>
          <a:bodyPr/>
          <a:lstStyle/>
          <a:p>
            <a:pPr>
              <a:defRPr/>
            </a:pPr>
            <a:fld id="{CD494ACB-FD81-436E-AF07-CE2BDF1368FB}" type="slidenum">
              <a:rPr lang="en-GB" altLang="en-US" smtClean="0"/>
              <a:pPr>
                <a:defRPr/>
              </a:pPr>
              <a:t>6</a:t>
            </a:fld>
            <a:endParaRPr lang="en-GB" altLang="en-US"/>
          </a:p>
        </p:txBody>
      </p:sp>
      <p:sp>
        <p:nvSpPr>
          <p:cNvPr id="7" name="Rectangle: Rounded Corners 6">
            <a:extLst>
              <a:ext uri="{FF2B5EF4-FFF2-40B4-BE49-F238E27FC236}">
                <a16:creationId xmlns:a16="http://schemas.microsoft.com/office/drawing/2014/main" id="{8558E4AD-FD54-4DDA-9213-021734B64B9D}"/>
              </a:ext>
            </a:extLst>
          </p:cNvPr>
          <p:cNvSpPr/>
          <p:nvPr/>
        </p:nvSpPr>
        <p:spPr bwMode="auto">
          <a:xfrm>
            <a:off x="548680" y="2690287"/>
            <a:ext cx="4248472" cy="19174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0" name="Rectangle: Rounded Corners 9">
            <a:extLst>
              <a:ext uri="{FF2B5EF4-FFF2-40B4-BE49-F238E27FC236}">
                <a16:creationId xmlns:a16="http://schemas.microsoft.com/office/drawing/2014/main" id="{DBD2599D-17F1-4835-A366-0F904802682B}"/>
              </a:ext>
            </a:extLst>
          </p:cNvPr>
          <p:cNvSpPr/>
          <p:nvPr/>
        </p:nvSpPr>
        <p:spPr bwMode="auto">
          <a:xfrm>
            <a:off x="0" y="920989"/>
            <a:ext cx="6669360" cy="7860292"/>
          </a:xfrm>
          <a:prstGeom prst="roundRect">
            <a:avLst/>
          </a:prstGeom>
          <a:noFill/>
          <a:ln cmpd="sng">
            <a:solidFill>
              <a:srgbClr val="0070C0"/>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5777011A-520B-4F98-86CF-FD1D1B80B1AB}"/>
              </a:ext>
            </a:extLst>
          </p:cNvPr>
          <p:cNvSpPr/>
          <p:nvPr/>
        </p:nvSpPr>
        <p:spPr>
          <a:xfrm>
            <a:off x="260648" y="1081814"/>
            <a:ext cx="6336704" cy="7371249"/>
          </a:xfrm>
          <a:prstGeom prst="rect">
            <a:avLst/>
          </a:prstGeom>
        </p:spPr>
        <p:txBody>
          <a:bodyPr wrap="square">
            <a:spAutoFit/>
          </a:bodyPr>
          <a:lstStyle/>
          <a:p>
            <a:pPr algn="ctr"/>
            <a:r>
              <a:rPr lang="en-GB" sz="1400" b="1" dirty="0"/>
              <a:t>Assess the likely exposure and work out how the job can be done with the staff you have.</a:t>
            </a:r>
          </a:p>
          <a:p>
            <a:r>
              <a:rPr lang="en-GB" sz="1400" dirty="0"/>
              <a:t>1. Divide the task HAVS exposure amongst the competent staff e.g. if the task will take 100 minutes and you have 4 competent staff </a:t>
            </a:r>
          </a:p>
          <a:p>
            <a:pPr>
              <a:spcAft>
                <a:spcPts val="600"/>
              </a:spcAft>
            </a:pPr>
            <a:r>
              <a:rPr lang="en-GB" sz="1400" dirty="0"/>
              <a:t>100/4 = 25 minutes HAVS exposure for each individual.</a:t>
            </a:r>
          </a:p>
          <a:p>
            <a:pPr>
              <a:spcAft>
                <a:spcPts val="600"/>
              </a:spcAft>
            </a:pPr>
            <a:endParaRPr lang="en-GB" sz="1200" dirty="0"/>
          </a:p>
          <a:p>
            <a:pPr>
              <a:spcAft>
                <a:spcPts val="600"/>
              </a:spcAft>
            </a:pPr>
            <a:r>
              <a:rPr lang="en-GB" sz="1400" dirty="0"/>
              <a:t>2. Add more resources to help keep exposure below the EAV for the task.</a:t>
            </a:r>
          </a:p>
          <a:p>
            <a:pPr>
              <a:spcAft>
                <a:spcPts val="600"/>
              </a:spcAft>
            </a:pPr>
            <a:r>
              <a:rPr lang="en-GB" sz="1400" dirty="0"/>
              <a:t>Ideally you should aim to work below EAV, but with suitable rest* periods you could work to 90% of ELV for each shift. </a:t>
            </a:r>
            <a:r>
              <a:rPr lang="en-GB" sz="1400" dirty="0" err="1"/>
              <a:t>Ie</a:t>
            </a:r>
            <a:r>
              <a:rPr lang="en-GB" sz="1400" dirty="0"/>
              <a:t> up to 360 points / day </a:t>
            </a:r>
          </a:p>
          <a:p>
            <a:pPr>
              <a:spcAft>
                <a:spcPts val="600"/>
              </a:spcAft>
            </a:pPr>
            <a:endParaRPr lang="en-GB" sz="1400" dirty="0"/>
          </a:p>
          <a:p>
            <a:pPr>
              <a:spcAft>
                <a:spcPts val="600"/>
              </a:spcAft>
            </a:pPr>
            <a:r>
              <a:rPr lang="en-GB" sz="1400" dirty="0"/>
              <a:t>3. Ensure that each staff records their daily HAVS exposure on the HAV Employee Weekly Record Sheet during each tool use. (see sample on next page). These can be created specific for your area and tools. </a:t>
            </a:r>
          </a:p>
          <a:p>
            <a:pPr>
              <a:spcAft>
                <a:spcPts val="600"/>
              </a:spcAft>
            </a:pPr>
            <a:endParaRPr lang="en-GB" sz="1400" dirty="0"/>
          </a:p>
          <a:p>
            <a:pPr>
              <a:spcAft>
                <a:spcPts val="600"/>
              </a:spcAft>
            </a:pPr>
            <a:r>
              <a:rPr lang="en-GB" sz="1400" dirty="0"/>
              <a:t>4. Keep a register of current HAVS exposure limits or restrictions for the each member of staff. Where people are restricted and plan them out of the process.</a:t>
            </a:r>
          </a:p>
          <a:p>
            <a:pPr>
              <a:spcAft>
                <a:spcPts val="600"/>
              </a:spcAft>
            </a:pPr>
            <a:endParaRPr lang="en-GB" sz="1400" dirty="0"/>
          </a:p>
          <a:p>
            <a:r>
              <a:rPr lang="en-GB" sz="1400" dirty="0"/>
              <a:t>5. Check the current HAVS exposures for the week for each individual to ensure no one is overexposed to HAVS.</a:t>
            </a:r>
          </a:p>
          <a:p>
            <a:pPr>
              <a:spcAft>
                <a:spcPts val="600"/>
              </a:spcAft>
            </a:pPr>
            <a:endParaRPr lang="en-GB" sz="1400" dirty="0"/>
          </a:p>
          <a:p>
            <a:pPr>
              <a:spcAft>
                <a:spcPts val="600"/>
              </a:spcAft>
            </a:pPr>
            <a:endParaRPr lang="en-GB" sz="1400" dirty="0"/>
          </a:p>
          <a:p>
            <a:pPr>
              <a:spcAft>
                <a:spcPts val="600"/>
              </a:spcAft>
            </a:pPr>
            <a:endParaRPr lang="en-GB" sz="1400" dirty="0"/>
          </a:p>
          <a:p>
            <a:r>
              <a:rPr lang="en-GB" sz="1400" dirty="0"/>
              <a:t>6. Consider other tasks over the whole week for the team, to see if you have enough resource in the team for alternate roles e.g. lookout</a:t>
            </a:r>
          </a:p>
          <a:p>
            <a:endParaRPr lang="en-GB" sz="1400" dirty="0"/>
          </a:p>
          <a:p>
            <a:r>
              <a:rPr lang="en-GB" sz="1400" dirty="0"/>
              <a:t>NB: * Suitable rest = the same amount of time but using non vibrating tools </a:t>
            </a:r>
          </a:p>
          <a:p>
            <a:r>
              <a:rPr lang="en-GB" sz="1400" dirty="0"/>
              <a:t>If you reach EAV in 1 hour; then you can go back to using vibrating tools after 1 hour.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969" y="8244946"/>
            <a:ext cx="1342293" cy="106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164" y="6317387"/>
            <a:ext cx="1652587" cy="44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938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0B327620-8C9A-47C9-90E4-97D4F8CBD1FD}" type="slidenum">
              <a:rPr lang="en-GB" altLang="en-US" sz="800"/>
              <a:pPr/>
              <a:t>7</a:t>
            </a:fld>
            <a:endParaRPr lang="en-GB" altLang="en-US" sz="800"/>
          </a:p>
        </p:txBody>
      </p:sp>
      <p:sp>
        <p:nvSpPr>
          <p:cNvPr id="8" name="Title 7"/>
          <p:cNvSpPr>
            <a:spLocks noGrp="1"/>
          </p:cNvSpPr>
          <p:nvPr>
            <p:ph type="title"/>
          </p:nvPr>
        </p:nvSpPr>
        <p:spPr>
          <a:xfrm>
            <a:off x="260648" y="216248"/>
            <a:ext cx="5904656" cy="442324"/>
          </a:xfrm>
        </p:spPr>
        <p:txBody>
          <a:bodyPr/>
          <a:lstStyle/>
          <a:p>
            <a:r>
              <a:rPr lang="en-GB" sz="2400" dirty="0"/>
              <a:t>HAV Employee Weekly Record (sample)</a:t>
            </a: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903872" y="1860038"/>
            <a:ext cx="7920879" cy="607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6665" y="939501"/>
            <a:ext cx="1400209" cy="13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D02D-FC93-44C5-88D9-3F67F54ED0E7}"/>
              </a:ext>
            </a:extLst>
          </p:cNvPr>
          <p:cNvSpPr>
            <a:spLocks noGrp="1"/>
          </p:cNvSpPr>
          <p:nvPr>
            <p:ph type="title"/>
          </p:nvPr>
        </p:nvSpPr>
        <p:spPr>
          <a:xfrm>
            <a:off x="689326" y="331223"/>
            <a:ext cx="5013396" cy="589427"/>
          </a:xfrm>
        </p:spPr>
        <p:txBody>
          <a:bodyPr/>
          <a:lstStyle/>
          <a:p>
            <a:r>
              <a:rPr lang="en-GB" dirty="0"/>
              <a:t>Review of Plan and Actuals</a:t>
            </a:r>
          </a:p>
        </p:txBody>
      </p:sp>
      <p:sp>
        <p:nvSpPr>
          <p:cNvPr id="6" name="Slide Number Placeholder 5">
            <a:extLst>
              <a:ext uri="{FF2B5EF4-FFF2-40B4-BE49-F238E27FC236}">
                <a16:creationId xmlns:a16="http://schemas.microsoft.com/office/drawing/2014/main" id="{C0830816-567A-40B7-81FC-9C7DCC3CF766}"/>
              </a:ext>
            </a:extLst>
          </p:cNvPr>
          <p:cNvSpPr>
            <a:spLocks noGrp="1"/>
          </p:cNvSpPr>
          <p:nvPr>
            <p:ph type="sldNum" sz="quarter" idx="12"/>
          </p:nvPr>
        </p:nvSpPr>
        <p:spPr/>
        <p:txBody>
          <a:bodyPr/>
          <a:lstStyle/>
          <a:p>
            <a:pPr>
              <a:defRPr/>
            </a:pPr>
            <a:fld id="{CD494ACB-FD81-436E-AF07-CE2BDF1368FB}" type="slidenum">
              <a:rPr lang="en-GB" altLang="en-US" smtClean="0"/>
              <a:pPr>
                <a:defRPr/>
              </a:pPr>
              <a:t>8</a:t>
            </a:fld>
            <a:endParaRPr lang="en-GB" altLang="en-US"/>
          </a:p>
        </p:txBody>
      </p:sp>
      <p:sp>
        <p:nvSpPr>
          <p:cNvPr id="7" name="Rectangle: Rounded Corners 6">
            <a:extLst>
              <a:ext uri="{FF2B5EF4-FFF2-40B4-BE49-F238E27FC236}">
                <a16:creationId xmlns:a16="http://schemas.microsoft.com/office/drawing/2014/main" id="{8558E4AD-FD54-4DDA-9213-021734B64B9D}"/>
              </a:ext>
            </a:extLst>
          </p:cNvPr>
          <p:cNvSpPr/>
          <p:nvPr/>
        </p:nvSpPr>
        <p:spPr bwMode="auto">
          <a:xfrm>
            <a:off x="548680" y="2690287"/>
            <a:ext cx="4248472" cy="19174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0" name="Rectangle: Rounded Corners 9">
            <a:extLst>
              <a:ext uri="{FF2B5EF4-FFF2-40B4-BE49-F238E27FC236}">
                <a16:creationId xmlns:a16="http://schemas.microsoft.com/office/drawing/2014/main" id="{DBD2599D-17F1-4835-A366-0F904802682B}"/>
              </a:ext>
            </a:extLst>
          </p:cNvPr>
          <p:cNvSpPr/>
          <p:nvPr/>
        </p:nvSpPr>
        <p:spPr bwMode="auto">
          <a:xfrm>
            <a:off x="0" y="887924"/>
            <a:ext cx="6695469" cy="7825268"/>
          </a:xfrm>
          <a:prstGeom prst="roundRect">
            <a:avLst/>
          </a:prstGeom>
          <a:noFill/>
          <a:ln cmpd="sng">
            <a:solidFill>
              <a:srgbClr val="0070C0"/>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3" name="TextBox 2"/>
          <p:cNvSpPr txBox="1"/>
          <p:nvPr/>
        </p:nvSpPr>
        <p:spPr>
          <a:xfrm>
            <a:off x="188640" y="1000257"/>
            <a:ext cx="6408713" cy="7525137"/>
          </a:xfrm>
          <a:prstGeom prst="rect">
            <a:avLst/>
          </a:prstGeom>
          <a:noFill/>
        </p:spPr>
        <p:txBody>
          <a:bodyPr wrap="square" rtlCol="0">
            <a:spAutoFit/>
          </a:bodyPr>
          <a:lstStyle/>
          <a:p>
            <a:endParaRPr lang="en-GB" sz="1400" dirty="0"/>
          </a:p>
          <a:p>
            <a:r>
              <a:rPr lang="en-GB" sz="1400" dirty="0"/>
              <a:t>Section Manager to review returned records from your team, change the minutes to points using the HSE Calculator and put on the form to achieve assurance that the plan is being followed and your people are within the exposure limits.</a:t>
            </a:r>
          </a:p>
          <a:p>
            <a:endParaRPr lang="en-GB" sz="1400" dirty="0"/>
          </a:p>
          <a:p>
            <a:r>
              <a:rPr lang="en-GB" sz="1400" dirty="0"/>
              <a:t>We want to stay below 100 points (the EAV).</a:t>
            </a:r>
          </a:p>
          <a:p>
            <a:endParaRPr lang="en-GB" sz="1400" dirty="0"/>
          </a:p>
          <a:p>
            <a:r>
              <a:rPr lang="en-GB" sz="1400" dirty="0"/>
              <a:t>All breaches of ELV over 400 points  will need to be formally investigated. All instances where times have exceeded the limit need to be raised to the functional engineer and WHS&amp;EA for review and investigate.</a:t>
            </a:r>
          </a:p>
          <a:p>
            <a:r>
              <a:rPr lang="en-GB" sz="1400" dirty="0"/>
              <a:t> </a:t>
            </a:r>
          </a:p>
          <a:p>
            <a:r>
              <a:rPr lang="en-GB" sz="1400" dirty="0"/>
              <a:t>Keep digital copies of the recorded exposure as they are required to be kept for 40 years. </a:t>
            </a:r>
          </a:p>
          <a:p>
            <a:endParaRPr lang="en-GB" sz="1400" dirty="0"/>
          </a:p>
          <a:p>
            <a:pPr lvl="0" eaLnBrk="1" hangingPunct="1">
              <a:spcAft>
                <a:spcPts val="600"/>
              </a:spcAft>
              <a:defRPr/>
            </a:pPr>
            <a:r>
              <a:rPr lang="en-GB" altLang="en-US" sz="2400" b="1" i="1" dirty="0">
                <a:solidFill>
                  <a:srgbClr val="054B6B"/>
                </a:solidFill>
                <a:latin typeface="Arial"/>
              </a:rPr>
              <a:t>HAVS Surveillance</a:t>
            </a:r>
            <a:endParaRPr lang="en-GB" sz="2400" dirty="0"/>
          </a:p>
          <a:p>
            <a:endParaRPr lang="en-GB" sz="1400" dirty="0"/>
          </a:p>
          <a:p>
            <a:r>
              <a:rPr lang="en-GB" sz="1400" dirty="0"/>
              <a:t>Surveillance is to be carried out every year for each employee as below, to comply with Statutory Health Surveillance Requirements</a:t>
            </a:r>
          </a:p>
          <a:p>
            <a:pPr>
              <a:spcAft>
                <a:spcPts val="600"/>
              </a:spcAft>
            </a:pPr>
            <a:r>
              <a:rPr lang="en-GB" sz="1400" dirty="0"/>
              <a:t>Tier 1: Done at start of employment</a:t>
            </a:r>
          </a:p>
          <a:p>
            <a:r>
              <a:rPr lang="en-GB" sz="1400" dirty="0"/>
              <a:t>Year 1: HAVS Tier 2 form</a:t>
            </a:r>
          </a:p>
          <a:p>
            <a:r>
              <a:rPr lang="en-GB" sz="1400" dirty="0"/>
              <a:t>Year 2: HAVS Tier 2 form</a:t>
            </a:r>
          </a:p>
          <a:p>
            <a:r>
              <a:rPr lang="en-GB" sz="1400" dirty="0"/>
              <a:t>Year 3: HAVS Tier 3 face to face assessment with OHA (Nurse)</a:t>
            </a:r>
          </a:p>
          <a:p>
            <a:r>
              <a:rPr lang="en-GB" sz="1400" dirty="0"/>
              <a:t>The cycle repeats if there are no issues or symptoms</a:t>
            </a:r>
          </a:p>
          <a:p>
            <a:pPr>
              <a:spcAft>
                <a:spcPts val="600"/>
              </a:spcAft>
            </a:pPr>
            <a:r>
              <a:rPr lang="en-GB" sz="1400" dirty="0"/>
              <a:t>NB: DU will send form</a:t>
            </a:r>
          </a:p>
          <a:p>
            <a:pPr>
              <a:spcAft>
                <a:spcPts val="600"/>
              </a:spcAft>
            </a:pPr>
            <a:r>
              <a:rPr lang="en-GB" sz="1400" dirty="0"/>
              <a:t>If  there is a flag at Tier 2 its escalated to Tier 3. The employee attends and will revert back to the normal cycle if no issues arise.</a:t>
            </a:r>
          </a:p>
          <a:p>
            <a:pPr>
              <a:spcAft>
                <a:spcPts val="600"/>
              </a:spcAft>
            </a:pPr>
            <a:r>
              <a:rPr lang="en-GB" sz="1400" dirty="0"/>
              <a:t>If HAVS symptoms are identified at any point of the cycle; your staff member will have a face to face HAVS Tier 4 assessment with an Occupational Health Physician (Doctor) OHP for diagnosis</a:t>
            </a:r>
          </a:p>
          <a:p>
            <a:r>
              <a:rPr lang="en-GB" sz="1400" dirty="0"/>
              <a:t>Any questions, ask the route Occupational Health &amp; Wellbeing Manager</a:t>
            </a:r>
          </a:p>
          <a:p>
            <a:endParaRPr lang="en-GB" sz="1400" b="1" dirty="0"/>
          </a:p>
        </p:txBody>
      </p:sp>
    </p:spTree>
    <p:extLst>
      <p:ext uri="{BB962C8B-B14F-4D97-AF65-F5344CB8AC3E}">
        <p14:creationId xmlns:p14="http://schemas.microsoft.com/office/powerpoint/2010/main" val="31810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D02D-FC93-44C5-88D9-3F67F54ED0E7}"/>
              </a:ext>
            </a:extLst>
          </p:cNvPr>
          <p:cNvSpPr>
            <a:spLocks noGrp="1"/>
          </p:cNvSpPr>
          <p:nvPr>
            <p:ph type="title"/>
          </p:nvPr>
        </p:nvSpPr>
        <p:spPr>
          <a:xfrm>
            <a:off x="502677" y="360264"/>
            <a:ext cx="5472608" cy="589427"/>
          </a:xfrm>
        </p:spPr>
        <p:txBody>
          <a:bodyPr/>
          <a:lstStyle/>
          <a:p>
            <a:r>
              <a:rPr lang="en-GB" sz="3200" dirty="0"/>
              <a:t>HAVS Tier 4 Escalations</a:t>
            </a:r>
            <a:endParaRPr lang="en-GB" dirty="0"/>
          </a:p>
        </p:txBody>
      </p:sp>
      <p:sp>
        <p:nvSpPr>
          <p:cNvPr id="6" name="Slide Number Placeholder 5">
            <a:extLst>
              <a:ext uri="{FF2B5EF4-FFF2-40B4-BE49-F238E27FC236}">
                <a16:creationId xmlns:a16="http://schemas.microsoft.com/office/drawing/2014/main" id="{C0830816-567A-40B7-81FC-9C7DCC3CF766}"/>
              </a:ext>
            </a:extLst>
          </p:cNvPr>
          <p:cNvSpPr>
            <a:spLocks noGrp="1"/>
          </p:cNvSpPr>
          <p:nvPr>
            <p:ph type="sldNum" sz="quarter" idx="12"/>
          </p:nvPr>
        </p:nvSpPr>
        <p:spPr/>
        <p:txBody>
          <a:bodyPr/>
          <a:lstStyle/>
          <a:p>
            <a:pPr>
              <a:defRPr/>
            </a:pPr>
            <a:fld id="{CD494ACB-FD81-436E-AF07-CE2BDF1368FB}" type="slidenum">
              <a:rPr lang="en-GB" altLang="en-US" smtClean="0"/>
              <a:pPr>
                <a:defRPr/>
              </a:pPr>
              <a:t>9</a:t>
            </a:fld>
            <a:endParaRPr lang="en-GB" altLang="en-US"/>
          </a:p>
        </p:txBody>
      </p:sp>
      <p:sp>
        <p:nvSpPr>
          <p:cNvPr id="7" name="Rectangle: Rounded Corners 6">
            <a:extLst>
              <a:ext uri="{FF2B5EF4-FFF2-40B4-BE49-F238E27FC236}">
                <a16:creationId xmlns:a16="http://schemas.microsoft.com/office/drawing/2014/main" id="{8558E4AD-FD54-4DDA-9213-021734B64B9D}"/>
              </a:ext>
            </a:extLst>
          </p:cNvPr>
          <p:cNvSpPr/>
          <p:nvPr/>
        </p:nvSpPr>
        <p:spPr bwMode="auto">
          <a:xfrm>
            <a:off x="548680" y="2690287"/>
            <a:ext cx="4248472" cy="19174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0" name="Rectangle: Rounded Corners 9">
            <a:extLst>
              <a:ext uri="{FF2B5EF4-FFF2-40B4-BE49-F238E27FC236}">
                <a16:creationId xmlns:a16="http://schemas.microsoft.com/office/drawing/2014/main" id="{DBD2599D-17F1-4835-A366-0F904802682B}"/>
              </a:ext>
            </a:extLst>
          </p:cNvPr>
          <p:cNvSpPr/>
          <p:nvPr/>
        </p:nvSpPr>
        <p:spPr bwMode="auto">
          <a:xfrm>
            <a:off x="224644" y="975535"/>
            <a:ext cx="6372708" cy="7881673"/>
          </a:xfrm>
          <a:prstGeom prst="roundRect">
            <a:avLst/>
          </a:prstGeom>
          <a:noFill/>
          <a:ln cmpd="sng">
            <a:solidFill>
              <a:srgbClr val="0070C0"/>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3" name="TextBox 2"/>
          <p:cNvSpPr txBox="1"/>
          <p:nvPr/>
        </p:nvSpPr>
        <p:spPr>
          <a:xfrm>
            <a:off x="628254" y="1080344"/>
            <a:ext cx="5825082" cy="7417415"/>
          </a:xfrm>
          <a:prstGeom prst="rect">
            <a:avLst/>
          </a:prstGeom>
          <a:noFill/>
        </p:spPr>
        <p:txBody>
          <a:bodyPr wrap="square" rtlCol="0">
            <a:spAutoFit/>
          </a:bodyPr>
          <a:lstStyle/>
          <a:p>
            <a:r>
              <a:rPr lang="en-GB" sz="1400" dirty="0"/>
              <a:t>Anyone showing signs or symptoms of HAVS following the Tier 3 assessment will be escalated to have a Tier 4 assessment with the Doctor.</a:t>
            </a:r>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r>
              <a:rPr lang="en-GB" sz="1400" dirty="0"/>
              <a:t>Due to the ill health effects of HAVS; there is immediate restriction from the use of all vibrating tools, until the individual is cleared by the OHP; who will advise on what activities they can undertake going forward.</a:t>
            </a:r>
          </a:p>
          <a:p>
            <a:endParaRPr lang="en-GB" sz="1400" dirty="0"/>
          </a:p>
          <a:p>
            <a:r>
              <a:rPr lang="en-GB" sz="1400" dirty="0"/>
              <a:t>An employee with a new or worsening case of HAVS requires support through a Health Management Action Plan (HMAP) see Appendix 1.</a:t>
            </a:r>
          </a:p>
          <a:p>
            <a:endParaRPr lang="en-GB" sz="1400" dirty="0"/>
          </a:p>
          <a:p>
            <a:r>
              <a:rPr lang="en-GB" sz="1400" dirty="0"/>
              <a:t>A new HAVS diagnosis (White finger or Carpal Tunnel Syndromme)  requires a Level 1 investigation to be done and this may lead to a level 2 to understand the causes. See Appendix 2</a:t>
            </a:r>
          </a:p>
          <a:p>
            <a:endParaRPr lang="en-GB" sz="1400" dirty="0"/>
          </a:p>
          <a:p>
            <a:r>
              <a:rPr lang="en-GB" sz="1400" dirty="0"/>
              <a:t>Please Note: Once an employee is diagnosed with HAVS; they will require a HAVS Tier 3 assessment every year, unless advised otherwise.</a:t>
            </a:r>
          </a:p>
          <a:p>
            <a:endParaRPr lang="en-GB" sz="1400" dirty="0"/>
          </a:p>
          <a:p>
            <a:r>
              <a:rPr lang="en-GB" sz="1400" dirty="0"/>
              <a:t>Update the HMAP as required</a:t>
            </a:r>
          </a:p>
        </p:txBody>
      </p:sp>
      <p:sp>
        <p:nvSpPr>
          <p:cNvPr id="9" name="Rounded Rectangle 8"/>
          <p:cNvSpPr/>
          <p:nvPr/>
        </p:nvSpPr>
        <p:spPr bwMode="auto">
          <a:xfrm>
            <a:off x="332656" y="2247962"/>
            <a:ext cx="4752528" cy="19174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489" y="2753970"/>
            <a:ext cx="1655316" cy="13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720" y="1872432"/>
            <a:ext cx="388843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59194"/>
      </p:ext>
    </p:extLst>
  </p:cSld>
  <p:clrMapOvr>
    <a:masterClrMapping/>
  </p:clrMapOvr>
</p:sld>
</file>

<file path=ppt/theme/theme1.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2886</TotalTime>
  <Words>1185</Words>
  <Application>Microsoft Office PowerPoint</Application>
  <PresentationFormat>Custom</PresentationFormat>
  <Paragraphs>151</Paragraphs>
  <Slides>19</Slides>
  <Notes>0</Notes>
  <HiddenSlides>0</HiddenSlides>
  <MMClips>0</MMClips>
  <ScaleCrop>false</ScaleCrop>
  <HeadingPairs>
    <vt:vector size="6" baseType="variant">
      <vt:variant>
        <vt:lpstr>Fonts Used</vt:lpstr>
      </vt:variant>
      <vt:variant>
        <vt:i4>1</vt:i4>
      </vt:variant>
      <vt:variant>
        <vt:lpstr>Theme</vt:lpstr>
      </vt:variant>
      <vt:variant>
        <vt:i4>7</vt:i4>
      </vt:variant>
      <vt:variant>
        <vt:lpstr>Slide Titles</vt:lpstr>
      </vt:variant>
      <vt:variant>
        <vt:i4>19</vt:i4>
      </vt:variant>
    </vt:vector>
  </HeadingPairs>
  <TitlesOfParts>
    <vt:vector size="27" baseType="lpstr">
      <vt:lpstr>Arial</vt:lpstr>
      <vt:lpstr>Blank</vt:lpstr>
      <vt:lpstr>Single Column</vt:lpstr>
      <vt:lpstr>Partner Logo</vt:lpstr>
      <vt:lpstr>Chart Layout</vt:lpstr>
      <vt:lpstr>Divider Slide</vt:lpstr>
      <vt:lpstr>Closing Slide</vt:lpstr>
      <vt:lpstr>Image Slide</vt:lpstr>
      <vt:lpstr>ANGLIA’S HAVS PACK</vt:lpstr>
      <vt:lpstr>HAVS Factsheet</vt:lpstr>
      <vt:lpstr>HAVS Flowchart</vt:lpstr>
      <vt:lpstr>Planning Stage </vt:lpstr>
      <vt:lpstr>New Tool Labels</vt:lpstr>
      <vt:lpstr>Staff Selection</vt:lpstr>
      <vt:lpstr>HAV Employee Weekly Record (sample)</vt:lpstr>
      <vt:lpstr>Review of Plan and Actuals</vt:lpstr>
      <vt:lpstr>HAVS Tier 4 Escalations</vt:lpstr>
      <vt:lpstr>Appendix 1: HMAP (Sample) p,1</vt:lpstr>
      <vt:lpstr>HMAP (Sample ) p,2</vt:lpstr>
      <vt:lpstr>HMAP (Sample) p,3</vt:lpstr>
      <vt:lpstr>     Level 1 Investigations After a HAVS Tier 4 Diagnosis a Level 1 MUST be completed </vt:lpstr>
      <vt:lpstr>Appendix 2: Level 1 (Sample )p1</vt:lpstr>
      <vt:lpstr>Level 1 (Sample) p2</vt:lpstr>
      <vt:lpstr>Level 1(Sample) p3</vt:lpstr>
      <vt:lpstr>Level 1 (Sample) p 4</vt:lpstr>
      <vt:lpstr>Level 1 (Sample) p5</vt:lpstr>
      <vt:lpstr>Level 1 (Sample) p6</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ANGLIA’S HAVS PACK</dc:title>
  <dc:creator>Chiketero Patience</dc:creator>
  <dc:description>built by www.mediasterling.com</dc:description>
  <cp:lastModifiedBy>Lown Rupert</cp:lastModifiedBy>
  <cp:revision>159</cp:revision>
  <cp:lastPrinted>2018-10-02T08:07:05Z</cp:lastPrinted>
  <dcterms:created xsi:type="dcterms:W3CDTF">2018-09-19T13:05:23Z</dcterms:created>
  <dcterms:modified xsi:type="dcterms:W3CDTF">2018-10-18T08:11:12Z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