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8.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9.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0.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11.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32"/>
  </p:notesMasterIdLst>
  <p:handoutMasterIdLst>
    <p:handoutMasterId r:id="rId33"/>
  </p:handoutMasterIdLst>
  <p:sldIdLst>
    <p:sldId id="256" r:id="rId12"/>
    <p:sldId id="433" r:id="rId13"/>
    <p:sldId id="506" r:id="rId14"/>
    <p:sldId id="451" r:id="rId15"/>
    <p:sldId id="499" r:id="rId16"/>
    <p:sldId id="500" r:id="rId17"/>
    <p:sldId id="501" r:id="rId18"/>
    <p:sldId id="502" r:id="rId19"/>
    <p:sldId id="504" r:id="rId20"/>
    <p:sldId id="503" r:id="rId21"/>
    <p:sldId id="509" r:id="rId22"/>
    <p:sldId id="510" r:id="rId23"/>
    <p:sldId id="511" r:id="rId24"/>
    <p:sldId id="507" r:id="rId25"/>
    <p:sldId id="461" r:id="rId26"/>
    <p:sldId id="512" r:id="rId27"/>
    <p:sldId id="508" r:id="rId28"/>
    <p:sldId id="492" r:id="rId29"/>
    <p:sldId id="496" r:id="rId30"/>
    <p:sldId id="497" r:id="rId31"/>
  </p:sldIdLst>
  <p:sldSz cx="9144000" cy="6858000" type="screen4x3"/>
  <p:notesSz cx="6797675" cy="992822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Lisa" initials="HL" lastIdx="9" clrIdx="0"/>
  <p:cmAuthor id="1" name="King Tracey" initials="TK"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a:srgbClr val="FF9900"/>
    <a:srgbClr val="76B531"/>
    <a:srgbClr val="B6DF89"/>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8058" autoAdjust="0"/>
  </p:normalViewPr>
  <p:slideViewPr>
    <p:cSldViewPr snapToObjects="1">
      <p:cViewPr varScale="1">
        <p:scale>
          <a:sx n="78" d="100"/>
          <a:sy n="78" d="100"/>
        </p:scale>
        <p:origin x="-1411" y="-67"/>
      </p:cViewPr>
      <p:guideLst>
        <p:guide orient="horz" pos="2160"/>
        <p:guide pos="2880"/>
      </p:guideLst>
    </p:cSldViewPr>
  </p:slideViewPr>
  <p:notesTextViewPr>
    <p:cViewPr>
      <p:scale>
        <a:sx n="1" d="1"/>
        <a:sy n="1" d="1"/>
      </p:scale>
      <p:origin x="0" y="0"/>
    </p:cViewPr>
  </p:notesTextViewPr>
  <p:sorterViewPr>
    <p:cViewPr>
      <p:scale>
        <a:sx n="75" d="100"/>
        <a:sy n="75" d="100"/>
      </p:scale>
      <p:origin x="0" y="1926"/>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31C90AB-3FD2-45CF-A290-AF0102F62C50}" type="datetimeFigureOut">
              <a:rPr lang="en-GB" smtClean="0"/>
              <a:t>08/05/2018</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BB6E87-62E9-4E6D-A18F-B698AE530191}" type="slidenum">
              <a:rPr lang="en-GB" smtClean="0"/>
              <a:t>‹#›</a:t>
            </a:fld>
            <a:endParaRPr lang="en-GB"/>
          </a:p>
        </p:txBody>
      </p:sp>
    </p:spTree>
    <p:extLst>
      <p:ext uri="{BB962C8B-B14F-4D97-AF65-F5344CB8AC3E}">
        <p14:creationId xmlns:p14="http://schemas.microsoft.com/office/powerpoint/2010/main" val="410298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9918D2-3085-41FC-ABA4-C075FBF7F9D3}" type="datetimeFigureOut">
              <a:rPr lang="en-GB" smtClean="0"/>
              <a:t>08/05/2018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711172B-9609-470A-95DA-93BCB5C6A6FE}" type="slidenum">
              <a:rPr lang="en-GB" smtClean="0"/>
              <a:t>‹#›</a:t>
            </a:fld>
            <a:endParaRPr lang="en-GB"/>
          </a:p>
        </p:txBody>
      </p:sp>
    </p:spTree>
    <p:extLst>
      <p:ext uri="{BB962C8B-B14F-4D97-AF65-F5344CB8AC3E}">
        <p14:creationId xmlns:p14="http://schemas.microsoft.com/office/powerpoint/2010/main" val="200588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1172B-9609-470A-95DA-93BCB5C6A6FE}" type="slidenum">
              <a:rPr lang="en-GB" smtClean="0"/>
              <a:t>1</a:t>
            </a:fld>
            <a:endParaRPr lang="en-GB"/>
          </a:p>
        </p:txBody>
      </p:sp>
    </p:spTree>
    <p:extLst>
      <p:ext uri="{BB962C8B-B14F-4D97-AF65-F5344CB8AC3E}">
        <p14:creationId xmlns:p14="http://schemas.microsoft.com/office/powerpoint/2010/main" val="15569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Site risks are </a:t>
            </a:r>
            <a:r>
              <a:rPr lang="en-GB" sz="1200" dirty="0" smtClean="0"/>
              <a:t>hazards associated with the location or work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Task risks are </a:t>
            </a:r>
            <a:r>
              <a:rPr lang="en-GB" sz="1200" dirty="0" smtClean="0"/>
              <a:t>hazards associated with the work activity</a:t>
            </a:r>
          </a:p>
          <a:p>
            <a:r>
              <a:rPr lang="en-GB" dirty="0" smtClean="0"/>
              <a:t>Operational risks are hazards</a:t>
            </a:r>
            <a:r>
              <a:rPr lang="en-GB" baseline="0" dirty="0" smtClean="0"/>
              <a:t> associated with railway operations</a:t>
            </a:r>
            <a:endParaRPr lang="en-GB" dirty="0" smtClean="0"/>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10</a:t>
            </a:fld>
            <a:endParaRPr lang="en-GB"/>
          </a:p>
        </p:txBody>
      </p:sp>
    </p:spTree>
    <p:extLst>
      <p:ext uri="{BB962C8B-B14F-4D97-AF65-F5344CB8AC3E}">
        <p14:creationId xmlns:p14="http://schemas.microsoft.com/office/powerpoint/2010/main" val="158769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589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589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81A52D2-B931-4749-B7B5-17D51412E308}" type="slidenum">
              <a:rPr lang="en-GB" altLang="en-US" baseline="0">
                <a:solidFill>
                  <a:schemeClr val="tx1"/>
                </a:solidFill>
              </a:rPr>
              <a:pPr/>
              <a:t>11</a:t>
            </a:fld>
            <a:endParaRPr lang="en-GB" altLang="en-US" baseline="0" dirty="0">
              <a:solidFill>
                <a:schemeClr val="tx1"/>
              </a:solidFill>
            </a:endParaRPr>
          </a:p>
        </p:txBody>
      </p:sp>
      <p:sp>
        <p:nvSpPr>
          <p:cNvPr id="165893" name="Rectangle 7"/>
          <p:cNvSpPr txBox="1">
            <a:spLocks noGrp="1" noChangeArrowheads="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13" tIns="44107" rIns="88213" bIns="44107"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10A5AE5B-257D-409B-AAEC-DCD092A2D6EA}" type="slidenum">
              <a:rPr lang="en-GB" altLang="en-US" sz="1200">
                <a:solidFill>
                  <a:schemeClr val="tx1"/>
                </a:solidFill>
                <a:cs typeface="Arial" charset="0"/>
              </a:rPr>
              <a:pPr algn="r"/>
              <a:t>11</a:t>
            </a:fld>
            <a:endParaRPr lang="en-GB" altLang="en-US" sz="1200" dirty="0">
              <a:solidFill>
                <a:schemeClr val="tx1"/>
              </a:solidFill>
              <a:cs typeface="Arial" charset="0"/>
            </a:endParaRPr>
          </a:p>
        </p:txBody>
      </p:sp>
      <p:sp>
        <p:nvSpPr>
          <p:cNvPr id="165894" name="Rectangle 2"/>
          <p:cNvSpPr>
            <a:spLocks noGrp="1" noRot="1" noChangeAspect="1" noChangeArrowheads="1" noTextEdit="1"/>
          </p:cNvSpPr>
          <p:nvPr>
            <p:ph type="sldImg"/>
          </p:nvPr>
        </p:nvSpPr>
        <p:spPr>
          <a:xfrm>
            <a:off x="847725" y="722313"/>
            <a:ext cx="4813300" cy="3611562"/>
          </a:xfrm>
          <a:ln/>
        </p:spPr>
      </p:sp>
      <p:sp>
        <p:nvSpPr>
          <p:cNvPr id="1658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12</a:t>
            </a:fld>
            <a:endParaRPr lang="en-GB"/>
          </a:p>
        </p:txBody>
      </p:sp>
    </p:spTree>
    <p:extLst>
      <p:ext uri="{BB962C8B-B14F-4D97-AF65-F5344CB8AC3E}">
        <p14:creationId xmlns:p14="http://schemas.microsoft.com/office/powerpoint/2010/main" val="66098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13</a:t>
            </a:fld>
            <a:endParaRPr lang="en-GB"/>
          </a:p>
        </p:txBody>
      </p:sp>
    </p:spTree>
    <p:extLst>
      <p:ext uri="{BB962C8B-B14F-4D97-AF65-F5344CB8AC3E}">
        <p14:creationId xmlns:p14="http://schemas.microsoft.com/office/powerpoint/2010/main" val="66098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589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589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81A52D2-B931-4749-B7B5-17D51412E308}" type="slidenum">
              <a:rPr lang="en-GB" altLang="en-US" baseline="0">
                <a:solidFill>
                  <a:schemeClr val="tx1"/>
                </a:solidFill>
              </a:rPr>
              <a:pPr/>
              <a:t>14</a:t>
            </a:fld>
            <a:endParaRPr lang="en-GB" altLang="en-US" baseline="0" dirty="0">
              <a:solidFill>
                <a:schemeClr val="tx1"/>
              </a:solidFill>
            </a:endParaRPr>
          </a:p>
        </p:txBody>
      </p:sp>
      <p:sp>
        <p:nvSpPr>
          <p:cNvPr id="165893" name="Rectangle 7"/>
          <p:cNvSpPr txBox="1">
            <a:spLocks noGrp="1" noChangeArrowheads="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13" tIns="44107" rIns="88213" bIns="44107"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10A5AE5B-257D-409B-AAEC-DCD092A2D6EA}" type="slidenum">
              <a:rPr lang="en-GB" altLang="en-US" sz="1200">
                <a:solidFill>
                  <a:schemeClr val="tx1"/>
                </a:solidFill>
                <a:cs typeface="Arial" charset="0"/>
              </a:rPr>
              <a:pPr algn="r"/>
              <a:t>14</a:t>
            </a:fld>
            <a:endParaRPr lang="en-GB" altLang="en-US" sz="1200" dirty="0">
              <a:solidFill>
                <a:schemeClr val="tx1"/>
              </a:solidFill>
              <a:cs typeface="Arial" charset="0"/>
            </a:endParaRPr>
          </a:p>
        </p:txBody>
      </p:sp>
      <p:sp>
        <p:nvSpPr>
          <p:cNvPr id="165894" name="Rectangle 2"/>
          <p:cNvSpPr>
            <a:spLocks noGrp="1" noRot="1" noChangeAspect="1" noChangeArrowheads="1" noTextEdit="1"/>
          </p:cNvSpPr>
          <p:nvPr>
            <p:ph type="sldImg"/>
          </p:nvPr>
        </p:nvSpPr>
        <p:spPr>
          <a:xfrm>
            <a:off x="847725" y="722313"/>
            <a:ext cx="4813300" cy="3611562"/>
          </a:xfrm>
          <a:ln/>
        </p:spPr>
      </p:sp>
      <p:sp>
        <p:nvSpPr>
          <p:cNvPr id="1658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The SWP provides information on how work is to be carried out safely and gives details on how to manage and control task, site and operational risks</a:t>
            </a:r>
            <a:r>
              <a:rPr lang="en-GB" sz="1200" kern="1200" baseline="0" dirty="0" smtClean="0">
                <a:solidFill>
                  <a:schemeClr val="bg1"/>
                </a:solidFill>
              </a:rPr>
              <a:t> and </a:t>
            </a:r>
            <a:r>
              <a:rPr lang="en-GB" sz="1200" kern="1200" dirty="0" smtClean="0">
                <a:solidFill>
                  <a:schemeClr val="bg1"/>
                </a:solidFill>
              </a:rPr>
              <a:t>refers to the documentation provided to the PIC for the work they are to undertake. The information contained in the SWP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a)</a:t>
            </a:r>
            <a:r>
              <a:rPr lang="en-GB" sz="1200" kern="1200" baseline="0" dirty="0" smtClean="0">
                <a:solidFill>
                  <a:schemeClr val="bg1"/>
                </a:solidFill>
              </a:rPr>
              <a:t> </a:t>
            </a:r>
            <a:r>
              <a:rPr lang="en-GB" sz="1200" kern="1200" dirty="0" smtClean="0">
                <a:solidFill>
                  <a:schemeClr val="bg1"/>
                </a:solidFill>
              </a:rPr>
              <a:t>concise and relevant to the task and location where the work is being undertaken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B)</a:t>
            </a:r>
            <a:r>
              <a:rPr lang="en-GB" sz="1200" kern="1200" baseline="0" dirty="0" smtClean="0">
                <a:solidFill>
                  <a:schemeClr val="bg1"/>
                </a:solidFill>
              </a:rPr>
              <a:t> </a:t>
            </a:r>
            <a:r>
              <a:rPr lang="en-GB" sz="1200" kern="1200" dirty="0" smtClean="0">
                <a:solidFill>
                  <a:schemeClr val="bg1"/>
                </a:solidFill>
              </a:rPr>
              <a:t>provide clear information to allow the person in charge to effectively use it to manage the risks to themselves and those working under their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All SWP’s must be returned to the RM for retention </a:t>
            </a:r>
            <a:r>
              <a:rPr lang="en-GB" sz="1200" b="1" i="1" kern="1200" dirty="0" smtClean="0">
                <a:solidFill>
                  <a:srgbClr val="FF0000"/>
                </a:solidFill>
              </a:rPr>
              <a:t>as stated</a:t>
            </a:r>
            <a:r>
              <a:rPr lang="en-GB" sz="1200" b="1" i="1" kern="1200" baseline="0" dirty="0" smtClean="0">
                <a:solidFill>
                  <a:srgbClr val="FF0000"/>
                </a:solidFill>
              </a:rPr>
              <a:t> in NR/L3/INF/02226 Corporate records retention schedule.</a:t>
            </a:r>
          </a:p>
          <a:p>
            <a:pPr marL="0" indent="0">
              <a:spcAft>
                <a:spcPts val="1296"/>
              </a:spcAft>
              <a:buFont typeface="Arial" panose="020B0604020202020204" pitchFamily="34" charset="0"/>
              <a:buNone/>
            </a:pPr>
            <a:endParaRPr lang="en-GB" dirty="0" smtClean="0"/>
          </a:p>
          <a:p>
            <a:pPr marL="0" indent="0">
              <a:spcAft>
                <a:spcPts val="1296"/>
              </a:spcAft>
              <a:buFont typeface="Arial" panose="020B0604020202020204" pitchFamily="34" charset="0"/>
              <a:buNone/>
            </a:pPr>
            <a:r>
              <a:rPr lang="en-GB" dirty="0" smtClean="0"/>
              <a:t>The Planner creates the Safe System of Work pack with the highest level of protection possible for either the task or the worksite and will need additional documents alongside to create the Safe Work Pack. These additional documents are:</a:t>
            </a:r>
          </a:p>
          <a:p>
            <a:pPr marL="633413" lvl="1" indent="-285750">
              <a:spcAft>
                <a:spcPts val="1296"/>
              </a:spcAft>
              <a:buFont typeface="Arial" panose="020B0604020202020204" pitchFamily="34" charset="0"/>
              <a:buChar char="−"/>
            </a:pPr>
            <a:r>
              <a:rPr lang="en-GB" sz="1400" dirty="0" smtClean="0"/>
              <a:t>Safe Work Pack validation form</a:t>
            </a:r>
          </a:p>
          <a:p>
            <a:pPr marL="633413" lvl="1" indent="-285750">
              <a:spcAft>
                <a:spcPts val="1296"/>
              </a:spcAft>
              <a:buFont typeface="Arial" panose="020B0604020202020204" pitchFamily="34" charset="0"/>
              <a:buChar char="−"/>
            </a:pPr>
            <a:r>
              <a:rPr lang="en-GB" sz="1400" dirty="0" smtClean="0"/>
              <a:t>Task Briefing sheet</a:t>
            </a:r>
          </a:p>
          <a:p>
            <a:pPr marL="633413" lvl="1" indent="-285750">
              <a:spcAft>
                <a:spcPts val="1296"/>
              </a:spcAft>
              <a:buFont typeface="Arial" panose="020B0604020202020204" pitchFamily="34" charset="0"/>
              <a:buChar char="−"/>
            </a:pPr>
            <a:r>
              <a:rPr lang="en-GB" sz="1400" dirty="0" smtClean="0"/>
              <a:t>Work package plan</a:t>
            </a:r>
          </a:p>
          <a:p>
            <a:pPr marL="633413" lvl="1" indent="-285750">
              <a:spcAft>
                <a:spcPts val="1296"/>
              </a:spcAft>
              <a:buFont typeface="Arial" panose="020B0604020202020204" pitchFamily="34" charset="0"/>
              <a:buChar char="−"/>
            </a:pPr>
            <a:r>
              <a:rPr lang="en-GB" sz="1400" dirty="0" smtClean="0"/>
              <a:t>Runaway risk mitigation where required</a:t>
            </a:r>
          </a:p>
          <a:p>
            <a:pPr marL="633413" lvl="1" indent="-285750">
              <a:spcAft>
                <a:spcPts val="1296"/>
              </a:spcAft>
              <a:buFont typeface="Arial" panose="020B0604020202020204" pitchFamily="34" charset="0"/>
              <a:buChar char="−"/>
            </a:pPr>
            <a:r>
              <a:rPr lang="en-GB" sz="1400" dirty="0" smtClean="0"/>
              <a:t>Permits (permit to dig, hot works for example)</a:t>
            </a:r>
          </a:p>
          <a:p>
            <a:pPr marL="633413" lvl="1" indent="-285750">
              <a:spcAft>
                <a:spcPts val="1296"/>
              </a:spcAft>
              <a:buFont typeface="Arial" panose="020B0604020202020204" pitchFamily="34" charset="0"/>
              <a:buChar char="−"/>
            </a:pPr>
            <a:r>
              <a:rPr lang="en-GB" sz="1400" dirty="0" smtClean="0"/>
              <a:t>Welfare arrangements and location</a:t>
            </a:r>
            <a:r>
              <a:rPr lang="en-GB" dirty="0" smtClean="0"/>
              <a:t> </a:t>
            </a:r>
          </a:p>
        </p:txBody>
      </p:sp>
      <p:sp>
        <p:nvSpPr>
          <p:cNvPr id="4" name="Slide Number Placeholder 3"/>
          <p:cNvSpPr>
            <a:spLocks noGrp="1"/>
          </p:cNvSpPr>
          <p:nvPr>
            <p:ph type="sldNum" sz="quarter" idx="10"/>
          </p:nvPr>
        </p:nvSpPr>
        <p:spPr/>
        <p:txBody>
          <a:bodyPr/>
          <a:lstStyle/>
          <a:p>
            <a:fld id="{C711172B-9609-470A-95DA-93BCB5C6A6FE}" type="slidenum">
              <a:rPr lang="en-GB" smtClean="0"/>
              <a:t>15</a:t>
            </a:fld>
            <a:endParaRPr lang="en-GB"/>
          </a:p>
        </p:txBody>
      </p:sp>
    </p:spTree>
    <p:extLst>
      <p:ext uri="{BB962C8B-B14F-4D97-AF65-F5344CB8AC3E}">
        <p14:creationId xmlns:p14="http://schemas.microsoft.com/office/powerpoint/2010/main" val="368210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t>16</a:t>
            </a:fld>
            <a:endParaRPr lang="en-GB"/>
          </a:p>
        </p:txBody>
      </p:sp>
    </p:spTree>
    <p:extLst>
      <p:ext uri="{BB962C8B-B14F-4D97-AF65-F5344CB8AC3E}">
        <p14:creationId xmlns:p14="http://schemas.microsoft.com/office/powerpoint/2010/main" val="368210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589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589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81A52D2-B931-4749-B7B5-17D51412E308}" type="slidenum">
              <a:rPr lang="en-GB" altLang="en-US" baseline="0">
                <a:solidFill>
                  <a:schemeClr val="tx1"/>
                </a:solidFill>
              </a:rPr>
              <a:pPr/>
              <a:t>17</a:t>
            </a:fld>
            <a:endParaRPr lang="en-GB" altLang="en-US" baseline="0" dirty="0">
              <a:solidFill>
                <a:schemeClr val="tx1"/>
              </a:solidFill>
            </a:endParaRPr>
          </a:p>
        </p:txBody>
      </p:sp>
      <p:sp>
        <p:nvSpPr>
          <p:cNvPr id="165893" name="Rectangle 7"/>
          <p:cNvSpPr txBox="1">
            <a:spLocks noGrp="1" noChangeArrowheads="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13" tIns="44107" rIns="88213" bIns="44107"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10A5AE5B-257D-409B-AAEC-DCD092A2D6EA}" type="slidenum">
              <a:rPr lang="en-GB" altLang="en-US" sz="1200">
                <a:solidFill>
                  <a:schemeClr val="tx1"/>
                </a:solidFill>
                <a:cs typeface="Arial" charset="0"/>
              </a:rPr>
              <a:pPr algn="r"/>
              <a:t>17</a:t>
            </a:fld>
            <a:endParaRPr lang="en-GB" altLang="en-US" sz="1200" dirty="0">
              <a:solidFill>
                <a:schemeClr val="tx1"/>
              </a:solidFill>
              <a:cs typeface="Arial" charset="0"/>
            </a:endParaRPr>
          </a:p>
        </p:txBody>
      </p:sp>
      <p:sp>
        <p:nvSpPr>
          <p:cNvPr id="165894" name="Rectangle 2"/>
          <p:cNvSpPr>
            <a:spLocks noGrp="1" noRot="1" noChangeAspect="1" noChangeArrowheads="1" noTextEdit="1"/>
          </p:cNvSpPr>
          <p:nvPr>
            <p:ph type="sldImg"/>
          </p:nvPr>
        </p:nvSpPr>
        <p:spPr>
          <a:xfrm>
            <a:off x="847725" y="722313"/>
            <a:ext cx="4813300" cy="3611562"/>
          </a:xfrm>
          <a:ln/>
        </p:spPr>
      </p:sp>
      <p:sp>
        <p:nvSpPr>
          <p:cNvPr id="1658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1172B-9609-470A-95DA-93BCB5C6A6FE}" type="slidenum">
              <a:rPr lang="en-GB" smtClean="0"/>
              <a:t>18</a:t>
            </a:fld>
            <a:endParaRPr lang="en-GB"/>
          </a:p>
        </p:txBody>
      </p:sp>
    </p:spTree>
    <p:extLst>
      <p:ext uri="{BB962C8B-B14F-4D97-AF65-F5344CB8AC3E}">
        <p14:creationId xmlns:p14="http://schemas.microsoft.com/office/powerpoint/2010/main" val="201156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baseline="0" dirty="0" smtClean="0"/>
              <a:t>All planned work will start off with a PIC to assist in the creation of the SWP. In IP led Engineering worksites the lead worksite will become the overall Worksite PIC with other parties signing in with them as Task PICs. When Route Business are the lead worksite all worksite owners will continue to act as Task PICs. For line blocks the SWL1 will act as PIC and for line blocks with a protection controller both SWL’s will be the Task PIC (one of these could also act as Protection Controller if they choose to do so)</a:t>
            </a:r>
          </a:p>
          <a:p>
            <a:pPr marL="457200" lvl="1" indent="0">
              <a:buFont typeface="Calibri" panose="020F0502020204030204" pitchFamily="34" charset="0"/>
              <a:buNone/>
            </a:pP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The SWP provides information on how work is to be carried out safely and gives details on how to manage and control task, site and operational risks</a:t>
            </a:r>
            <a:r>
              <a:rPr lang="en-GB" sz="1200" kern="1200" baseline="0" dirty="0" smtClean="0">
                <a:solidFill>
                  <a:schemeClr val="bg1"/>
                </a:solidFill>
              </a:rPr>
              <a:t> and </a:t>
            </a:r>
            <a:r>
              <a:rPr lang="en-GB" sz="1200" kern="1200" dirty="0" smtClean="0">
                <a:solidFill>
                  <a:schemeClr val="bg1"/>
                </a:solidFill>
              </a:rPr>
              <a:t>refers to the documentation provided to the PIC for the work they are to undertake. The information contained in the SWP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a)</a:t>
            </a:r>
            <a:r>
              <a:rPr lang="en-GB" sz="1200" kern="1200" baseline="0" dirty="0" smtClean="0">
                <a:solidFill>
                  <a:schemeClr val="bg1"/>
                </a:solidFill>
              </a:rPr>
              <a:t> </a:t>
            </a:r>
            <a:r>
              <a:rPr lang="en-GB" sz="1200" kern="1200" dirty="0" smtClean="0">
                <a:solidFill>
                  <a:schemeClr val="bg1"/>
                </a:solidFill>
              </a:rPr>
              <a:t>concise and relevant to the task and location where the work is being undertaken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B)</a:t>
            </a:r>
            <a:r>
              <a:rPr lang="en-GB" sz="1200" kern="1200" baseline="0" dirty="0" smtClean="0">
                <a:solidFill>
                  <a:schemeClr val="bg1"/>
                </a:solidFill>
              </a:rPr>
              <a:t> </a:t>
            </a:r>
            <a:r>
              <a:rPr lang="en-GB" sz="1200" kern="1200" dirty="0" smtClean="0">
                <a:solidFill>
                  <a:schemeClr val="bg1"/>
                </a:solidFill>
              </a:rPr>
              <a:t>provide clear information to allow the person in charge to effectively use it to manage the risks to themselves and those working under their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solidFill>
              </a:rPr>
              <a:t>All SWP’s must be returned to the RM for retention </a:t>
            </a:r>
            <a:r>
              <a:rPr lang="en-GB" sz="1200" b="1" i="1" kern="1200" dirty="0" smtClean="0">
                <a:solidFill>
                  <a:srgbClr val="FF0000"/>
                </a:solidFill>
              </a:rPr>
              <a:t>as stated</a:t>
            </a:r>
            <a:r>
              <a:rPr lang="en-GB" sz="1200" b="1" i="1" kern="1200" baseline="0" dirty="0" smtClean="0">
                <a:solidFill>
                  <a:srgbClr val="FF0000"/>
                </a:solidFill>
              </a:rPr>
              <a:t> in NR/L3/INF/02226 Corporate records retention schedule.</a:t>
            </a:r>
          </a:p>
          <a:p>
            <a:pPr marL="0" indent="0">
              <a:spcAft>
                <a:spcPts val="1296"/>
              </a:spcAft>
              <a:buFont typeface="Arial" panose="020B0604020202020204" pitchFamily="34" charset="0"/>
              <a:buNone/>
            </a:pPr>
            <a:endParaRPr lang="en-GB" dirty="0" smtClean="0"/>
          </a:p>
          <a:p>
            <a:pPr marL="0" indent="0">
              <a:spcAft>
                <a:spcPts val="1296"/>
              </a:spcAft>
              <a:buFont typeface="Arial" panose="020B0604020202020204" pitchFamily="34" charset="0"/>
              <a:buNone/>
            </a:pPr>
            <a:r>
              <a:rPr lang="en-GB" dirty="0" smtClean="0"/>
              <a:t>The Planner creates the Safe System of Work pack with the highest level of protection possible for either the task or the worksite and will need additional documents alongside to create the Safe Work Pack. These additional documents are:</a:t>
            </a:r>
          </a:p>
          <a:p>
            <a:pPr marL="633413" lvl="1" indent="-285750">
              <a:spcAft>
                <a:spcPts val="1296"/>
              </a:spcAft>
              <a:buFont typeface="Arial" panose="020B0604020202020204" pitchFamily="34" charset="0"/>
              <a:buChar char="−"/>
            </a:pPr>
            <a:r>
              <a:rPr lang="en-GB" sz="1400" dirty="0" smtClean="0"/>
              <a:t>Safe Work Pack validation form</a:t>
            </a:r>
          </a:p>
          <a:p>
            <a:pPr marL="633413" lvl="1" indent="-285750">
              <a:spcAft>
                <a:spcPts val="1296"/>
              </a:spcAft>
              <a:buFont typeface="Arial" panose="020B0604020202020204" pitchFamily="34" charset="0"/>
              <a:buChar char="−"/>
            </a:pPr>
            <a:r>
              <a:rPr lang="en-GB" sz="1400" dirty="0" smtClean="0"/>
              <a:t>Task Briefing sheet</a:t>
            </a:r>
          </a:p>
          <a:p>
            <a:pPr marL="633413" lvl="1" indent="-285750">
              <a:spcAft>
                <a:spcPts val="1296"/>
              </a:spcAft>
              <a:buFont typeface="Arial" panose="020B0604020202020204" pitchFamily="34" charset="0"/>
              <a:buChar char="−"/>
            </a:pPr>
            <a:r>
              <a:rPr lang="en-GB" sz="1400" dirty="0" smtClean="0"/>
              <a:t>Work package plan</a:t>
            </a:r>
          </a:p>
          <a:p>
            <a:pPr marL="633413" lvl="1" indent="-285750">
              <a:spcAft>
                <a:spcPts val="1296"/>
              </a:spcAft>
              <a:buFont typeface="Arial" panose="020B0604020202020204" pitchFamily="34" charset="0"/>
              <a:buChar char="−"/>
            </a:pPr>
            <a:r>
              <a:rPr lang="en-GB" sz="1400" dirty="0" smtClean="0"/>
              <a:t>Runaway risk mitigation where required</a:t>
            </a:r>
          </a:p>
          <a:p>
            <a:pPr marL="633413" lvl="1" indent="-285750">
              <a:spcAft>
                <a:spcPts val="1296"/>
              </a:spcAft>
              <a:buFont typeface="Arial" panose="020B0604020202020204" pitchFamily="34" charset="0"/>
              <a:buChar char="−"/>
            </a:pPr>
            <a:r>
              <a:rPr lang="en-GB" sz="1400" dirty="0" smtClean="0"/>
              <a:t>Permits (permit to dig, hot works for example)</a:t>
            </a:r>
          </a:p>
          <a:p>
            <a:pPr marL="633413" lvl="1" indent="-285750">
              <a:spcAft>
                <a:spcPts val="1296"/>
              </a:spcAft>
              <a:buFont typeface="Arial" panose="020B0604020202020204" pitchFamily="34" charset="0"/>
              <a:buChar char="−"/>
            </a:pPr>
            <a:r>
              <a:rPr lang="en-GB" sz="1400" dirty="0" smtClean="0"/>
              <a:t>Welfare arrangements and location</a:t>
            </a:r>
            <a:r>
              <a:rPr lang="en-GB" dirty="0" smtClean="0"/>
              <a:t> </a:t>
            </a:r>
          </a:p>
          <a:p>
            <a:pPr marL="633413" lvl="1" indent="-285750">
              <a:spcAft>
                <a:spcPts val="1296"/>
              </a:spcAft>
              <a:buFont typeface="Arial" panose="020B0604020202020204" pitchFamily="34" charset="0"/>
              <a:buChar char="−"/>
            </a:pPr>
            <a:endParaRPr lang="en-GB" altLang="en-US" dirty="0" smtClean="0"/>
          </a:p>
          <a:p>
            <a:pPr marL="0" marR="0" lvl="0" indent="0" algn="l" defTabSz="914400" rtl="0" eaLnBrk="1" fontAlgn="auto" latinLnBrk="0" hangingPunct="1">
              <a:lnSpc>
                <a:spcPct val="100000"/>
              </a:lnSpc>
              <a:spcBef>
                <a:spcPts val="0"/>
              </a:spcBef>
              <a:spcAft>
                <a:spcPts val="1296"/>
              </a:spcAft>
              <a:buClrTx/>
              <a:buSzTx/>
              <a:buFont typeface="Arial" panose="020B0604020202020204" pitchFamily="34" charset="0"/>
              <a:buNone/>
              <a:tabLst/>
              <a:defRPr/>
            </a:pPr>
            <a:r>
              <a:rPr lang="en-GB" sz="1200" smtClean="0">
                <a:solidFill>
                  <a:schemeClr val="bg1"/>
                </a:solidFill>
              </a:rPr>
              <a:t>The Worksite PIC </a:t>
            </a:r>
            <a:r>
              <a:rPr lang="en-GB" sz="1200" kern="1200" smtClean="0">
                <a:solidFill>
                  <a:schemeClr val="bg1"/>
                </a:solidFill>
              </a:rPr>
              <a:t>must hold a SWL competence and the Task PIC may hold SWL or COSS </a:t>
            </a:r>
          </a:p>
          <a:p>
            <a:pPr marL="0" lvl="0" indent="0">
              <a:spcAft>
                <a:spcPts val="1296"/>
              </a:spcAft>
              <a:buFont typeface="Arial" panose="020B0604020202020204" pitchFamily="34" charset="0"/>
              <a:buNone/>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19</a:t>
            </a:fld>
            <a:endParaRPr lang="en-GB"/>
          </a:p>
        </p:txBody>
      </p:sp>
    </p:spTree>
    <p:extLst>
      <p:ext uri="{BB962C8B-B14F-4D97-AF65-F5344CB8AC3E}">
        <p14:creationId xmlns:p14="http://schemas.microsoft.com/office/powerpoint/2010/main" val="270024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aseline="0" dirty="0" smtClean="0"/>
              <a:t>NR Standard 019 was rewritten and implemented in September 2017. The IP level 3 standard highlights how IP will work in both IP led and Route Business sites and has been used throughout the country as a “how to guide” and was written to sit under 019 using the P&amp;DSW principles of Responsible managers, the SWL working with the planner to create the SWP and a single controlling mind which we now know as the PIC (person in charge) and is now at the point we have progressed it through to become a level 3 standard. Please note the IP East Midlands Planning Route will continue to work to the already mandated NR/L3/OHS/133 using Proscient technology to created E Permits.</a:t>
            </a:r>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66750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11172B-9609-470A-95DA-93BCB5C6A6FE}" type="slidenum">
              <a:rPr lang="en-GB" smtClean="0"/>
              <a:t>20</a:t>
            </a:fld>
            <a:endParaRPr lang="en-GB"/>
          </a:p>
        </p:txBody>
      </p:sp>
    </p:spTree>
    <p:extLst>
      <p:ext uri="{BB962C8B-B14F-4D97-AF65-F5344CB8AC3E}">
        <p14:creationId xmlns:p14="http://schemas.microsoft.com/office/powerpoint/2010/main" val="224608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aseline="0" dirty="0" smtClean="0"/>
              <a:t>Introduction of the key elements of 019 has occurred:</a:t>
            </a:r>
          </a:p>
          <a:p>
            <a:pPr marL="0" indent="0">
              <a:buFont typeface="Arial" panose="020B0604020202020204" pitchFamily="34" charset="0"/>
              <a:buNone/>
            </a:pPr>
            <a:endParaRPr lang="en-GB" altLang="en-US" baseline="0" dirty="0" smtClean="0"/>
          </a:p>
          <a:p>
            <a:pPr marL="0" indent="0">
              <a:buFont typeface="Arial" panose="020B0604020202020204" pitchFamily="34" charset="0"/>
              <a:buNone/>
            </a:pPr>
            <a:r>
              <a:rPr lang="en-GB" altLang="en-US" baseline="0" dirty="0" smtClean="0"/>
              <a:t>Person in Charge – Involved in planning, understanding the task and operational risk producing a Safe Work Pack.</a:t>
            </a:r>
          </a:p>
          <a:p>
            <a:pPr marL="0" indent="0">
              <a:buFont typeface="Arial" panose="020B0604020202020204" pitchFamily="34" charset="0"/>
              <a:buNone/>
            </a:pPr>
            <a:endParaRPr lang="en-GB" altLang="en-US" baseline="0" dirty="0" smtClean="0"/>
          </a:p>
          <a:p>
            <a:pPr marL="0" indent="0">
              <a:buFont typeface="Arial" panose="020B0604020202020204" pitchFamily="34" charset="0"/>
              <a:buNone/>
            </a:pPr>
            <a:r>
              <a:rPr lang="en-GB" altLang="en-US" baseline="0" dirty="0" smtClean="0"/>
              <a:t>To help this the IP Work instruction adds clarity by:</a:t>
            </a:r>
          </a:p>
          <a:p>
            <a:pPr marL="0" indent="0">
              <a:buFont typeface="Arial" panose="020B0604020202020204" pitchFamily="34" charset="0"/>
              <a:buNone/>
            </a:pPr>
            <a:endParaRPr lang="en-GB" altLang="en-US" baseline="0" dirty="0" smtClean="0"/>
          </a:p>
          <a:p>
            <a:pPr marL="171450" indent="-171450">
              <a:buFontTx/>
              <a:buChar char="-"/>
            </a:pPr>
            <a:r>
              <a:rPr lang="en-GB" altLang="en-US" baseline="0" dirty="0" smtClean="0"/>
              <a:t>Introducing the principle of a Task </a:t>
            </a:r>
            <a:r>
              <a:rPr lang="en-GB" altLang="en-US" baseline="0" dirty="0" err="1" smtClean="0"/>
              <a:t>PiC</a:t>
            </a:r>
            <a:r>
              <a:rPr lang="en-GB" altLang="en-US" baseline="0" dirty="0" smtClean="0"/>
              <a:t> and Worksite </a:t>
            </a:r>
            <a:r>
              <a:rPr lang="en-GB" altLang="en-US" baseline="0" dirty="0" err="1" smtClean="0"/>
              <a:t>PiC</a:t>
            </a:r>
            <a:endParaRPr lang="en-GB" altLang="en-US" baseline="0" dirty="0" smtClean="0"/>
          </a:p>
          <a:p>
            <a:pPr marL="171450" indent="-171450">
              <a:buFontTx/>
              <a:buChar char="-"/>
            </a:pPr>
            <a:r>
              <a:rPr lang="en-GB" altLang="en-US" baseline="0" dirty="0" smtClean="0"/>
              <a:t>Clarity on Delegation and Sponsorship </a:t>
            </a:r>
          </a:p>
          <a:p>
            <a:pPr marL="171450" indent="-171450">
              <a:buFontTx/>
              <a:buChar char="-"/>
            </a:pPr>
            <a:r>
              <a:rPr lang="en-GB" altLang="en-US" baseline="0" dirty="0" smtClean="0"/>
              <a:t>Development of the Safe Work Pack </a:t>
            </a:r>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66750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baseline="0" dirty="0" smtClean="0"/>
              <a:t>All planned work will start off with a PIC to assist in the creation of the SWP. In IP led Engineering worksites the lead worksite will become the overall Worksite PIC with other parties signing in with them as Task PICs. When Route Business are the lead worksite all worksite owners will continue to act as Task PICs. For line blocks the SWL1 will act as PIC and for line blocks with a protection controller both SWL’s will be the Task PIC (one of these could also act as Protection Controller if they choose to do so)</a:t>
            </a:r>
          </a:p>
          <a:p>
            <a:pPr marL="457200" lvl="1" indent="0">
              <a:buFont typeface="Calibri" panose="020F0502020204030204" pitchFamily="34" charset="0"/>
              <a:buNone/>
            </a:pPr>
            <a:endParaRPr lang="en-GB" altLang="en-US" dirty="0" smtClean="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4206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589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589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A81A52D2-B931-4749-B7B5-17D51412E308}" type="slidenum">
              <a:rPr lang="en-GB" altLang="en-US" baseline="0">
                <a:solidFill>
                  <a:schemeClr val="tx1"/>
                </a:solidFill>
              </a:rPr>
              <a:pPr/>
              <a:t>5</a:t>
            </a:fld>
            <a:endParaRPr lang="en-GB" altLang="en-US" baseline="0" dirty="0">
              <a:solidFill>
                <a:schemeClr val="tx1"/>
              </a:solidFill>
            </a:endParaRPr>
          </a:p>
        </p:txBody>
      </p:sp>
      <p:sp>
        <p:nvSpPr>
          <p:cNvPr id="165893" name="Rectangle 7"/>
          <p:cNvSpPr txBox="1">
            <a:spLocks noGrp="1" noChangeArrowheads="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13" tIns="44107" rIns="88213" bIns="44107"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10A5AE5B-257D-409B-AAEC-DCD092A2D6EA}" type="slidenum">
              <a:rPr lang="en-GB" altLang="en-US" sz="1200">
                <a:solidFill>
                  <a:schemeClr val="tx1"/>
                </a:solidFill>
                <a:cs typeface="Arial" charset="0"/>
              </a:rPr>
              <a:pPr algn="r"/>
              <a:t>5</a:t>
            </a:fld>
            <a:endParaRPr lang="en-GB" altLang="en-US" sz="1200" dirty="0">
              <a:solidFill>
                <a:schemeClr val="tx1"/>
              </a:solidFill>
              <a:cs typeface="Arial" charset="0"/>
            </a:endParaRPr>
          </a:p>
        </p:txBody>
      </p:sp>
      <p:sp>
        <p:nvSpPr>
          <p:cNvPr id="165894" name="Rectangle 2"/>
          <p:cNvSpPr>
            <a:spLocks noGrp="1" noRot="1" noChangeAspect="1" noChangeArrowheads="1" noTextEdit="1"/>
          </p:cNvSpPr>
          <p:nvPr>
            <p:ph type="sldImg"/>
          </p:nvPr>
        </p:nvSpPr>
        <p:spPr>
          <a:xfrm>
            <a:off x="847725" y="722313"/>
            <a:ext cx="4813300" cy="3611562"/>
          </a:xfrm>
          <a:ln/>
        </p:spPr>
      </p:sp>
      <p:sp>
        <p:nvSpPr>
          <p:cNvPr id="1658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1011"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1012"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76A4B5D6-0BCD-44A6-96E2-E6E5C861562B}" type="slidenum">
              <a:rPr lang="en-GB" altLang="en-US" baseline="0">
                <a:solidFill>
                  <a:schemeClr val="tx1"/>
                </a:solidFill>
              </a:rPr>
              <a:pPr/>
              <a:t>6</a:t>
            </a:fld>
            <a:endParaRPr lang="en-GB" altLang="en-US" baseline="0">
              <a:solidFill>
                <a:schemeClr val="tx1"/>
              </a:solidFill>
            </a:endParaRPr>
          </a:p>
        </p:txBody>
      </p:sp>
      <p:sp>
        <p:nvSpPr>
          <p:cNvPr id="171013" name="Rectangle 2"/>
          <p:cNvSpPr>
            <a:spLocks noGrp="1" noRot="1" noChangeAspect="1" noChangeArrowheads="1" noTextEdit="1"/>
          </p:cNvSpPr>
          <p:nvPr>
            <p:ph type="sldImg"/>
          </p:nvPr>
        </p:nvSpPr>
        <p:spPr>
          <a:xfrm>
            <a:off x="847725" y="722313"/>
            <a:ext cx="4813300" cy="3611562"/>
          </a:xfrm>
          <a:ln/>
        </p:spPr>
      </p:sp>
      <p:sp>
        <p:nvSpPr>
          <p:cNvPr id="130051" name="Rectangle 3"/>
          <p:cNvSpPr>
            <a:spLocks noGrp="1" noChangeArrowheads="1"/>
          </p:cNvSpPr>
          <p:nvPr>
            <p:ph type="body" idx="1"/>
          </p:nvPr>
        </p:nvSpPr>
        <p:spPr/>
        <p:txBody>
          <a:bodyPr/>
          <a:lstStyle/>
          <a:p>
            <a:pPr>
              <a:defRPr/>
            </a:pPr>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endParaRPr lang="en-US" altLang="en-US" dirty="0" smtClean="0"/>
          </a:p>
        </p:txBody>
      </p:sp>
      <p:sp>
        <p:nvSpPr>
          <p:cNvPr id="168964" name="Slide Number Placeholder 3"/>
          <p:cNvSpPr>
            <a:spLocks noGrp="1"/>
          </p:cNvSpPr>
          <p:nvPr>
            <p:ph type="sldNum" sz="quarter" idx="5"/>
          </p:nvPr>
        </p:nvSpPr>
        <p:spPr>
          <a:noFill/>
        </p:spPr>
        <p:txBody>
          <a:bodyPr/>
          <a:lstStyle>
            <a:lvl1pPr defTabSz="874857">
              <a:defRPr baseline="-25000">
                <a:solidFill>
                  <a:srgbClr val="005172"/>
                </a:solidFill>
                <a:latin typeface="Arial" charset="0"/>
                <a:ea typeface="ヒラギノ角ゴ Pro W3" pitchFamily="1" charset="-128"/>
              </a:defRPr>
            </a:lvl1pPr>
            <a:lvl2pPr marL="685817" indent="-263776" defTabSz="874857">
              <a:defRPr baseline="-25000">
                <a:solidFill>
                  <a:srgbClr val="005172"/>
                </a:solidFill>
                <a:latin typeface="Arial" charset="0"/>
                <a:ea typeface="ヒラギノ角ゴ Pro W3" pitchFamily="1" charset="-128"/>
              </a:defRPr>
            </a:lvl2pPr>
            <a:lvl3pPr marL="1055103" indent="-211021" defTabSz="874857">
              <a:defRPr baseline="-25000">
                <a:solidFill>
                  <a:srgbClr val="005172"/>
                </a:solidFill>
                <a:latin typeface="Arial" charset="0"/>
                <a:ea typeface="ヒラギノ角ゴ Pro W3" pitchFamily="1" charset="-128"/>
              </a:defRPr>
            </a:lvl3pPr>
            <a:lvl4pPr marL="1477145" indent="-211021" defTabSz="874857">
              <a:defRPr baseline="-25000">
                <a:solidFill>
                  <a:srgbClr val="005172"/>
                </a:solidFill>
                <a:latin typeface="Arial" charset="0"/>
                <a:ea typeface="ヒラギノ角ゴ Pro W3" pitchFamily="1" charset="-128"/>
              </a:defRPr>
            </a:lvl4pPr>
            <a:lvl5pPr marL="1899186" indent="-211021" defTabSz="874857">
              <a:defRPr baseline="-25000">
                <a:solidFill>
                  <a:srgbClr val="005172"/>
                </a:solidFill>
                <a:latin typeface="Arial" charset="0"/>
                <a:ea typeface="ヒラギノ角ゴ Pro W3" pitchFamily="1" charset="-128"/>
              </a:defRPr>
            </a:lvl5pPr>
            <a:lvl6pPr marL="2321227"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743269"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165310"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87351" indent="-211021" defTabSz="874857"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95827681-E813-49EB-8C93-51688F9327C7}" type="slidenum">
              <a:rPr lang="en-GB" altLang="en-US" baseline="0" smtClean="0">
                <a:solidFill>
                  <a:schemeClr val="tx1"/>
                </a:solidFill>
              </a:rPr>
              <a:pPr/>
              <a:t>7</a:t>
            </a:fld>
            <a:endParaRPr lang="en-GB" altLang="en-US" baseline="0" dirty="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a:t>
            </a:r>
          </a:p>
        </p:txBody>
      </p:sp>
      <p:sp>
        <p:nvSpPr>
          <p:cNvPr id="169987" name="Rectangle 6"/>
          <p:cNvSpPr>
            <a:spLocks noGrp="1" noChangeArrowheads="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dirty="0">
                <a:solidFill>
                  <a:schemeClr val="tx1"/>
                </a:solidFill>
              </a:rPr>
              <a:t>Managing Compliance and Risk: Module 1 Pilot</a:t>
            </a:r>
          </a:p>
        </p:txBody>
      </p:sp>
      <p:sp>
        <p:nvSpPr>
          <p:cNvPr id="169988" name="Rectangle 7"/>
          <p:cNvSpPr>
            <a:spLocks noGrp="1" noChangeArrowheads="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9ED7012F-6294-4AFA-AFB3-A79F67EF2C80}" type="slidenum">
              <a:rPr lang="en-GB" altLang="en-US" baseline="0">
                <a:solidFill>
                  <a:schemeClr val="tx1"/>
                </a:solidFill>
              </a:rPr>
              <a:pPr/>
              <a:t>8</a:t>
            </a:fld>
            <a:endParaRPr lang="en-GB" altLang="en-US" baseline="0" dirty="0">
              <a:solidFill>
                <a:schemeClr val="tx1"/>
              </a:solidFill>
            </a:endParaRPr>
          </a:p>
        </p:txBody>
      </p:sp>
      <p:sp>
        <p:nvSpPr>
          <p:cNvPr id="169989" name="Slide Image Placeholder 1"/>
          <p:cNvSpPr>
            <a:spLocks noGrp="1" noRot="1" noChangeAspect="1" noTextEdit="1"/>
          </p:cNvSpPr>
          <p:nvPr>
            <p:ph type="sldImg"/>
          </p:nvPr>
        </p:nvSpPr>
        <p:spPr>
          <a:xfrm>
            <a:off x="847725" y="722313"/>
            <a:ext cx="4813300" cy="3611562"/>
          </a:xfrm>
          <a:ln/>
        </p:spPr>
      </p:sp>
      <p:sp>
        <p:nvSpPr>
          <p:cNvPr id="122883" name="Notes Placeholder 2"/>
          <p:cNvSpPr>
            <a:spLocks noGrp="1"/>
          </p:cNvSpPr>
          <p:nvPr>
            <p:ph type="body" idx="1"/>
          </p:nvPr>
        </p:nvSpPr>
        <p:spPr>
          <a:xfrm>
            <a:off x="867950" y="4573728"/>
            <a:ext cx="4772965" cy="4331953"/>
          </a:xfrm>
        </p:spPr>
        <p:txBody>
          <a:bodyPr lIns="88206" tIns="44104" rIns="88206" bIns="44104"/>
          <a:lstStyle/>
          <a:p>
            <a:pPr>
              <a:defRPr/>
            </a:pPr>
            <a:endParaRPr lang="en-US" altLang="en-US" dirty="0" smtClean="0"/>
          </a:p>
        </p:txBody>
      </p:sp>
      <p:sp>
        <p:nvSpPr>
          <p:cNvPr id="169991" name="Slide Number Placeholder 3"/>
          <p:cNvSpPr txBox="1">
            <a:spLocks noGrp="1"/>
          </p:cNvSpPr>
          <p:nvPr/>
        </p:nvSpPr>
        <p:spPr bwMode="auto">
          <a:xfrm>
            <a:off x="3687647" y="9148997"/>
            <a:ext cx="2821218" cy="4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06" tIns="44104" rIns="88206" bIns="44104" anchor="b"/>
          <a:lstStyle>
            <a:lvl1pPr defTabSz="990600">
              <a:defRPr baseline="-25000">
                <a:solidFill>
                  <a:srgbClr val="005172"/>
                </a:solidFill>
                <a:latin typeface="Arial" charset="0"/>
                <a:ea typeface="ヒラギノ角ゴ Pro W3" pitchFamily="1" charset="-128"/>
              </a:defRPr>
            </a:lvl1pPr>
            <a:lvl2pPr marL="804863" indent="-309563" defTabSz="990600">
              <a:defRPr baseline="-25000">
                <a:solidFill>
                  <a:srgbClr val="005172"/>
                </a:solidFill>
                <a:latin typeface="Arial" charset="0"/>
                <a:ea typeface="ヒラギノ角ゴ Pro W3" pitchFamily="1" charset="-128"/>
              </a:defRPr>
            </a:lvl2pPr>
            <a:lvl3pPr marL="1238250" indent="-247650" defTabSz="990600">
              <a:defRPr baseline="-25000">
                <a:solidFill>
                  <a:srgbClr val="005172"/>
                </a:solidFill>
                <a:latin typeface="Arial" charset="0"/>
                <a:ea typeface="ヒラギノ角ゴ Pro W3" pitchFamily="1" charset="-128"/>
              </a:defRPr>
            </a:lvl3pPr>
            <a:lvl4pPr marL="1733550" indent="-247650" defTabSz="990600">
              <a:defRPr baseline="-25000">
                <a:solidFill>
                  <a:srgbClr val="005172"/>
                </a:solidFill>
                <a:latin typeface="Arial" charset="0"/>
                <a:ea typeface="ヒラギノ角ゴ Pro W3" pitchFamily="1" charset="-128"/>
              </a:defRPr>
            </a:lvl4pPr>
            <a:lvl5pPr marL="2228850" indent="-247650" defTabSz="990600">
              <a:defRPr baseline="-25000">
                <a:solidFill>
                  <a:srgbClr val="005172"/>
                </a:solidFill>
                <a:latin typeface="Arial" charset="0"/>
                <a:ea typeface="ヒラギノ角ゴ Pro W3" pitchFamily="1" charset="-128"/>
              </a:defRPr>
            </a:lvl5pPr>
            <a:lvl6pPr marL="26860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31432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6004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4057650" indent="-247650" defTabSz="990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r"/>
            <a:fld id="{913E038C-5418-4867-8394-1F07A20BC4E2}" type="slidenum">
              <a:rPr lang="en-GB" altLang="en-US" sz="1200">
                <a:solidFill>
                  <a:schemeClr val="tx1"/>
                </a:solidFill>
                <a:cs typeface="Arial" charset="0"/>
              </a:rPr>
              <a:pPr algn="r"/>
              <a:t>8</a:t>
            </a:fld>
            <a:endParaRPr lang="en-GB" altLang="en-US" sz="1200">
              <a:solidFill>
                <a:schemeClr val="tx1"/>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847725" y="722313"/>
            <a:ext cx="4813300" cy="3611562"/>
          </a:xfrm>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GB" dirty="0" smtClean="0"/>
          </a:p>
        </p:txBody>
      </p:sp>
      <p:sp>
        <p:nvSpPr>
          <p:cNvPr id="176132" name="Header Placeholder 3"/>
          <p:cNvSpPr>
            <a:spLocks noGrp="1"/>
          </p:cNvSpPr>
          <p:nvPr>
            <p:ph type="hdr" sz="quarter"/>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a:t>
            </a:r>
          </a:p>
        </p:txBody>
      </p:sp>
      <p:sp>
        <p:nvSpPr>
          <p:cNvPr id="176133" name="Footer Placeholder 4"/>
          <p:cNvSpPr>
            <a:spLocks noGrp="1"/>
          </p:cNvSpPr>
          <p:nvPr>
            <p:ph type="ftr" sz="quarter" idx="4"/>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aseline="0">
                <a:solidFill>
                  <a:schemeClr val="tx1"/>
                </a:solidFill>
              </a:rPr>
              <a:t>Managing Compliance and Risk: Module 1 Pilot</a:t>
            </a:r>
          </a:p>
        </p:txBody>
      </p:sp>
      <p:sp>
        <p:nvSpPr>
          <p:cNvPr id="176134" name="Slide Number Placeholder 5"/>
          <p:cNvSpPr>
            <a:spLocks noGrp="1"/>
          </p:cNvSpPr>
          <p:nvPr>
            <p:ph type="sldNum" sz="quarter" idx="5"/>
          </p:nvPr>
        </p:nvSpPr>
        <p:spPr>
          <a:noFill/>
        </p:spPr>
        <p:txBody>
          <a:bodyPr/>
          <a:lstStyle>
            <a:lvl1pPr defTabSz="882184">
              <a:defRPr baseline="-25000">
                <a:solidFill>
                  <a:srgbClr val="005172"/>
                </a:solidFill>
                <a:latin typeface="Arial" charset="0"/>
                <a:ea typeface="ヒラギノ角ゴ Pro W3" pitchFamily="1" charset="-128"/>
              </a:defRPr>
            </a:lvl1pPr>
            <a:lvl2pPr marL="660905" indent="-253518" defTabSz="882184">
              <a:defRPr baseline="-25000">
                <a:solidFill>
                  <a:srgbClr val="005172"/>
                </a:solidFill>
                <a:latin typeface="Arial" charset="0"/>
                <a:ea typeface="ヒラギノ角ゴ Pro W3" pitchFamily="1" charset="-128"/>
              </a:defRPr>
            </a:lvl2pPr>
            <a:lvl3pPr marL="1017002" indent="-202228" defTabSz="882184">
              <a:defRPr baseline="-25000">
                <a:solidFill>
                  <a:srgbClr val="005172"/>
                </a:solidFill>
                <a:latin typeface="Arial" charset="0"/>
                <a:ea typeface="ヒラギノ角ゴ Pro W3" pitchFamily="1" charset="-128"/>
              </a:defRPr>
            </a:lvl3pPr>
            <a:lvl4pPr marL="1424389" indent="-202228" defTabSz="882184">
              <a:defRPr baseline="-25000">
                <a:solidFill>
                  <a:srgbClr val="005172"/>
                </a:solidFill>
                <a:latin typeface="Arial" charset="0"/>
                <a:ea typeface="ヒラギノ角ゴ Pro W3" pitchFamily="1" charset="-128"/>
              </a:defRPr>
            </a:lvl4pPr>
            <a:lvl5pPr marL="1831777" indent="-202228" defTabSz="882184">
              <a:defRPr baseline="-25000">
                <a:solidFill>
                  <a:srgbClr val="005172"/>
                </a:solidFill>
                <a:latin typeface="Arial" charset="0"/>
                <a:ea typeface="ヒラギノ角ゴ Pro W3" pitchFamily="1" charset="-128"/>
              </a:defRPr>
            </a:lvl5pPr>
            <a:lvl6pPr marL="2253818"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675859"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097901"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519942" indent="-202228" defTabSz="882184"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fld id="{0A3B19B4-006D-4953-9E53-287D4C629940}" type="slidenum">
              <a:rPr lang="en-GB" altLang="en-US" baseline="0">
                <a:solidFill>
                  <a:schemeClr val="tx1"/>
                </a:solidFill>
              </a:rPr>
              <a:pPr/>
              <a:t>9</a:t>
            </a:fld>
            <a:endParaRPr lang="en-GB" altLang="en-US" baseline="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0.xml"/><Relationship Id="rId1" Type="http://schemas.openxmlformats.org/officeDocument/2006/relationships/themeOverride" Target="../theme/themeOverride10.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1.xml"/><Relationship Id="rId1" Type="http://schemas.openxmlformats.org/officeDocument/2006/relationships/themeOverride" Target="../theme/themeOverride1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6.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7.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8.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hemeOverride" Target="../theme/themeOverride9.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889284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78759664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56278572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91347940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6347921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422546258"/>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78846605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49395798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470183904"/>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5450051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27658200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4739454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161630707"/>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5312128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8917607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08872527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70947604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07875837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14495081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28621921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MK\MK01Groups\Training Solutions\Project Management\E-Learning-Team\5_Image Library\NR Workers on Track\11678-rail-sentinel USED 1.2 and 1.6.jpg"/>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3175" y="449832"/>
            <a:ext cx="9163050" cy="6408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66225"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3" name="Picture 12"/>
          <p:cNvPicPr/>
          <p:nvPr userDrawn="1"/>
        </p:nvPicPr>
        <p:blipFill>
          <a:blip r:embed="rId5" cstate="screen">
            <a:extLst>
              <a:ext uri="{BEBA8EAE-BF5A-486C-A8C5-ECC9F3942E4B}">
                <a14:imgProps xmlns:a14="http://schemas.microsoft.com/office/drawing/2010/main">
                  <a14:imgLayer r:embed="rId6">
                    <a14:imgEffect>
                      <a14:backgroundRemoval t="9890" b="89560" l="9975" r="92519"/>
                    </a14:imgEffect>
                  </a14:imgLayer>
                </a14:imgProps>
              </a:ext>
              <a:ext uri="{28A0092B-C50C-407E-A947-70E740481C1C}">
                <a14:useLocalDpi xmlns:a14="http://schemas.microsoft.com/office/drawing/2010/main"/>
              </a:ext>
            </a:extLst>
          </a:blip>
          <a:srcRect/>
          <a:stretch>
            <a:fillRect/>
          </a:stretch>
        </p:blipFill>
        <p:spPr bwMode="auto">
          <a:xfrm>
            <a:off x="6935059" y="36771"/>
            <a:ext cx="2208941" cy="949151"/>
          </a:xfrm>
          <a:prstGeom prst="rect">
            <a:avLst/>
          </a:prstGeom>
          <a:noFill/>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43728562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2121755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826C3B4-288C-4D35-A77C-60F4EEB1ED9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32933AF-D042-47B0-A189-E844F6E7E4D6}"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pPr>
              <a:defRPr/>
            </a:pPr>
            <a:fld id="{D4D017DF-828D-432B-9685-487A47EE75EB}"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pPr>
              <a:defRPr/>
            </a:pPr>
            <a:fld id="{80F09DBD-B56D-472B-AFAC-CC5FA1CC145E}" type="slidenum">
              <a:rPr lang="en-GB" smtClean="0"/>
              <a:pPr>
                <a:defRPr/>
              </a:pPr>
              <a:t>‹#›</a:t>
            </a:fld>
            <a:endParaRPr lang="en-GB"/>
          </a:p>
        </p:txBody>
      </p:sp>
      <p:sp>
        <p:nvSpPr>
          <p:cNvPr id="8"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pPr>
              <a:defRPr/>
            </a:pPr>
            <a:fld id="{9DBD948C-F8EA-4963-BF9C-513B62A5CC3C}" type="slidenum">
              <a:rPr lang="en-GB" smtClean="0"/>
              <a:pPr>
                <a:defRPr/>
              </a:pPr>
              <a:t>‹#›</a:t>
            </a:fld>
            <a:endParaRPr lang="en-GB"/>
          </a:p>
        </p:txBody>
      </p:sp>
      <p:sp>
        <p:nvSpPr>
          <p:cNvPr id="4"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8AE4A3A-7D6A-4777-BBDB-38C8C2CC46C8}" type="slidenum">
              <a:rPr lang="en-GB" smtClean="0"/>
              <a:pPr>
                <a:defRPr/>
              </a:pPr>
              <a:t>‹#›</a:t>
            </a:fld>
            <a:endParaRPr lang="en-GB"/>
          </a:p>
        </p:txBody>
      </p:sp>
      <p:sp>
        <p:nvSpPr>
          <p:cNvPr id="3"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40337DA-0ABB-4BA4-B5DB-E7E255C669DA}"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4A4AD23-00EC-4EF8-AE2E-75CDB15F8CBF}"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5F3D2905-AB02-4956-A78A-FDD66747A3F2}"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6725E79-C85E-4DA2-8E4D-DBF157C7376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3240408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55913580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325511433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82942605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8"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2897124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8"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4"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131896870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3"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38095556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89910856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655726347"/>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43072692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57507726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0364646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91038661"/>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64797489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544681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4"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18310501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336308652"/>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17723107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84822853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360500988"/>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211938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6085799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834076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90402675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9264767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3"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5155372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96167014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60637833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78544624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899842487"/>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38885103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27098624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55095433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149290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57153432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48905092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37637074"/>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1030443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35519875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2427740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507679326"/>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528347781"/>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851829765"/>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40271137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942372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NR/L3/OHS/019-IP Work Instruction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07942070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26364708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93417410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82642330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082461751"/>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330703260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08066454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460085463"/>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166081449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NR/L3/OHS/019-IP Work Instruction Briefing</a:t>
            </a:r>
            <a:endParaRPr lang="en-GB"/>
          </a:p>
        </p:txBody>
      </p:sp>
    </p:spTree>
    <p:extLst>
      <p:ext uri="{BB962C8B-B14F-4D97-AF65-F5344CB8AC3E}">
        <p14:creationId xmlns:p14="http://schemas.microsoft.com/office/powerpoint/2010/main" val="21471369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NR/L3/OHS/019-IP Work Instruction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6521209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6404709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NR/L3/OHS/019-IP Work Instruction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19EAF894-0856-4CB2-8FFA-64A1F3932A60}" type="slidenum">
              <a:rPr lang="en-GB" smtClean="0">
                <a:solidFill>
                  <a:srgbClr val="005172"/>
                </a:solidFill>
              </a:rPr>
              <a:pPr/>
              <a:t>‹#›</a:t>
            </a:fld>
            <a:endParaRPr lang="en-GB">
              <a:solidFill>
                <a:srgbClr val="005172"/>
              </a:solidFill>
            </a:endParaRPr>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NR/L3/OHS/019-IP Work Instruction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spTree>
    <p:extLst>
      <p:ext uri="{BB962C8B-B14F-4D97-AF65-F5344CB8AC3E}">
        <p14:creationId xmlns:p14="http://schemas.microsoft.com/office/powerpoint/2010/main" val="2148817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2388798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27572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12534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NR/L3/OHS/019-IP Work Instruction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4211067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0.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NR/L3/OHS/019-IP Work Instruction Briefing</a:t>
            </a:r>
            <a:endParaRPr lang="en-GB" dirty="0"/>
          </a:p>
        </p:txBody>
      </p:sp>
      <p:sp>
        <p:nvSpPr>
          <p:cNvPr id="3" name="Subtitle 2"/>
          <p:cNvSpPr>
            <a:spLocks noGrp="1"/>
          </p:cNvSpPr>
          <p:nvPr>
            <p:ph type="subTitle" idx="1"/>
          </p:nvPr>
        </p:nvSpPr>
        <p:spPr/>
        <p:txBody>
          <a:bodyPr/>
          <a:lstStyle/>
          <a:p>
            <a:r>
              <a:rPr lang="en-GB" dirty="0" smtClean="0"/>
              <a:t>Version 1</a:t>
            </a:r>
            <a:endParaRPr lang="en-GB" dirty="0"/>
          </a:p>
        </p:txBody>
      </p:sp>
    </p:spTree>
    <p:extLst>
      <p:ext uri="{BB962C8B-B14F-4D97-AF65-F5344CB8AC3E}">
        <p14:creationId xmlns:p14="http://schemas.microsoft.com/office/powerpoint/2010/main" val="253371738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associate as a risk?</a:t>
            </a:r>
            <a:endParaRPr lang="en-GB" dirty="0"/>
          </a:p>
        </p:txBody>
      </p:sp>
      <p:sp>
        <p:nvSpPr>
          <p:cNvPr id="10" name="Freeform 9"/>
          <p:cNvSpPr/>
          <p:nvPr/>
        </p:nvSpPr>
        <p:spPr>
          <a:xfrm>
            <a:off x="450850"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baseline="0" dirty="0" smtClean="0">
                <a:solidFill>
                  <a:schemeClr val="tx1"/>
                </a:solidFill>
              </a:rPr>
              <a:t>Site</a:t>
            </a:r>
            <a:endParaRPr lang="en-GB" sz="3500" kern="1200" baseline="0" dirty="0">
              <a:solidFill>
                <a:schemeClr val="tx1"/>
              </a:solidFill>
            </a:endParaRPr>
          </a:p>
        </p:txBody>
      </p:sp>
      <p:sp>
        <p:nvSpPr>
          <p:cNvPr id="15" name="Freeform 14"/>
          <p:cNvSpPr/>
          <p:nvPr/>
        </p:nvSpPr>
        <p:spPr>
          <a:xfrm>
            <a:off x="3265101"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Task</a:t>
            </a:r>
            <a:endParaRPr lang="en-GB" sz="3500" kern="1200" dirty="0"/>
          </a:p>
        </p:txBody>
      </p:sp>
      <p:sp>
        <p:nvSpPr>
          <p:cNvPr id="20" name="Freeform 19"/>
          <p:cNvSpPr/>
          <p:nvPr/>
        </p:nvSpPr>
        <p:spPr>
          <a:xfrm>
            <a:off x="6078346"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Operational</a:t>
            </a:r>
            <a:endParaRPr lang="en-GB" sz="3500" kern="1200" dirty="0"/>
          </a:p>
        </p:txBody>
      </p:sp>
      <p:grpSp>
        <p:nvGrpSpPr>
          <p:cNvPr id="24" name="Group 23"/>
          <p:cNvGrpSpPr/>
          <p:nvPr/>
        </p:nvGrpSpPr>
        <p:grpSpPr>
          <a:xfrm>
            <a:off x="713553" y="3009295"/>
            <a:ext cx="7720067" cy="3064259"/>
            <a:chOff x="713553" y="3009295"/>
            <a:chExt cx="7720067" cy="3064259"/>
          </a:xfrm>
        </p:grpSpPr>
        <p:sp>
          <p:nvSpPr>
            <p:cNvPr id="11" name="Freeform 10"/>
            <p:cNvSpPr/>
            <p:nvPr/>
          </p:nvSpPr>
          <p:spPr>
            <a:xfrm>
              <a:off x="713553"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night</a:t>
              </a:r>
              <a:endParaRPr lang="en-GB" sz="2100" kern="1200" dirty="0"/>
            </a:p>
          </p:txBody>
        </p:sp>
        <p:sp>
          <p:nvSpPr>
            <p:cNvPr id="12" name="Freeform 11"/>
            <p:cNvSpPr/>
            <p:nvPr/>
          </p:nvSpPr>
          <p:spPr>
            <a:xfrm>
              <a:off x="713553"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Electricity</a:t>
              </a:r>
            </a:p>
          </p:txBody>
        </p:sp>
        <p:sp>
          <p:nvSpPr>
            <p:cNvPr id="13" name="Freeform 12"/>
            <p:cNvSpPr/>
            <p:nvPr/>
          </p:nvSpPr>
          <p:spPr>
            <a:xfrm>
              <a:off x="713553"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a:r>
              <a:r>
                <a:rPr lang="en-GB" sz="2100" dirty="0" smtClean="0"/>
                <a:t>at height</a:t>
              </a:r>
              <a:endParaRPr lang="en-GB" sz="2100" kern="1200" dirty="0"/>
            </a:p>
          </p:txBody>
        </p:sp>
        <p:sp>
          <p:nvSpPr>
            <p:cNvPr id="14" name="Freeform 13"/>
            <p:cNvSpPr/>
            <p:nvPr/>
          </p:nvSpPr>
          <p:spPr>
            <a:xfrm>
              <a:off x="713553"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Access and egress points </a:t>
              </a:r>
              <a:endParaRPr lang="en-GB" sz="2100" kern="1200" dirty="0"/>
            </a:p>
          </p:txBody>
        </p:sp>
        <p:sp>
          <p:nvSpPr>
            <p:cNvPr id="16" name="Freeform 15"/>
            <p:cNvSpPr/>
            <p:nvPr/>
          </p:nvSpPr>
          <p:spPr>
            <a:xfrm>
              <a:off x="3526798"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Hazardous dust</a:t>
              </a:r>
              <a:endParaRPr lang="en-GB" sz="2100" kern="1200" dirty="0">
                <a:solidFill>
                  <a:schemeClr val="bg1"/>
                </a:solidFill>
              </a:endParaRPr>
            </a:p>
          </p:txBody>
        </p:sp>
        <p:sp>
          <p:nvSpPr>
            <p:cNvPr id="17" name="Freeform 16"/>
            <p:cNvSpPr/>
            <p:nvPr/>
          </p:nvSpPr>
          <p:spPr>
            <a:xfrm>
              <a:off x="3526798"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Slips, trips and </a:t>
              </a:r>
              <a:r>
                <a:rPr lang="en-GB" sz="2100" dirty="0" smtClean="0">
                  <a:solidFill>
                    <a:schemeClr val="bg1"/>
                  </a:solidFill>
                </a:rPr>
                <a:t>falls</a:t>
              </a:r>
              <a:endParaRPr lang="en-GB" sz="2100" kern="1200" dirty="0">
                <a:solidFill>
                  <a:schemeClr val="bg1"/>
                </a:solidFill>
              </a:endParaRPr>
            </a:p>
          </p:txBody>
        </p:sp>
        <p:sp>
          <p:nvSpPr>
            <p:cNvPr id="18" name="Freeform 17"/>
            <p:cNvSpPr/>
            <p:nvPr/>
          </p:nvSpPr>
          <p:spPr>
            <a:xfrm>
              <a:off x="3526798"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Noise</a:t>
              </a:r>
              <a:endParaRPr lang="en-GB" sz="2100" kern="1200" dirty="0">
                <a:solidFill>
                  <a:schemeClr val="bg1"/>
                </a:solidFill>
              </a:endParaRPr>
            </a:p>
          </p:txBody>
        </p:sp>
        <p:sp>
          <p:nvSpPr>
            <p:cNvPr id="19" name="Freeform 18"/>
            <p:cNvSpPr/>
            <p:nvPr/>
          </p:nvSpPr>
          <p:spPr>
            <a:xfrm>
              <a:off x="3526798"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Vibration</a:t>
              </a:r>
              <a:endParaRPr lang="en-GB" sz="2100" kern="1200" dirty="0">
                <a:solidFill>
                  <a:schemeClr val="bg1"/>
                </a:solidFill>
              </a:endParaRPr>
            </a:p>
          </p:txBody>
        </p:sp>
        <p:sp>
          <p:nvSpPr>
            <p:cNvPr id="21" name="Freeform 20"/>
            <p:cNvSpPr/>
            <p:nvPr/>
          </p:nvSpPr>
          <p:spPr>
            <a:xfrm>
              <a:off x="6340043" y="3009582"/>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Trains</a:t>
              </a:r>
              <a:endParaRPr lang="en-GB" sz="2100" kern="1200" dirty="0"/>
            </a:p>
          </p:txBody>
        </p:sp>
        <p:sp>
          <p:nvSpPr>
            <p:cNvPr id="22" name="Freeform 21"/>
            <p:cNvSpPr/>
            <p:nvPr/>
          </p:nvSpPr>
          <p:spPr>
            <a:xfrm>
              <a:off x="6340043" y="4078309"/>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machines</a:t>
              </a:r>
              <a:endParaRPr lang="en-GB" sz="2100" kern="1200" dirty="0"/>
            </a:p>
          </p:txBody>
        </p:sp>
        <p:sp>
          <p:nvSpPr>
            <p:cNvPr id="23" name="Freeform 22"/>
            <p:cNvSpPr/>
            <p:nvPr/>
          </p:nvSpPr>
          <p:spPr>
            <a:xfrm>
              <a:off x="6340043" y="5147037"/>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plant</a:t>
              </a:r>
              <a:endParaRPr lang="en-GB" sz="2100" kern="1200" dirty="0"/>
            </a:p>
          </p:txBody>
        </p:sp>
      </p:grpSp>
      <p:sp>
        <p:nvSpPr>
          <p:cNvPr id="5" name="Rectangle 4">
            <a:hlinkClick r:id="" action="ppaction://noaction"/>
          </p:cNvPr>
          <p:cNvSpPr/>
          <p:nvPr/>
        </p:nvSpPr>
        <p:spPr bwMode="auto">
          <a:xfrm>
            <a:off x="1391773" y="2125683"/>
            <a:ext cx="756084"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6" name="Rectangle 25">
            <a:hlinkClick r:id="" action="ppaction://noaction"/>
          </p:cNvPr>
          <p:cNvSpPr/>
          <p:nvPr/>
        </p:nvSpPr>
        <p:spPr bwMode="auto">
          <a:xfrm>
            <a:off x="4105306" y="2125683"/>
            <a:ext cx="929832"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7" name="Rectangle 26">
            <a:hlinkClick r:id="" action="ppaction://noaction"/>
          </p:cNvPr>
          <p:cNvSpPr/>
          <p:nvPr/>
        </p:nvSpPr>
        <p:spPr bwMode="auto">
          <a:xfrm>
            <a:off x="6260261" y="2125683"/>
            <a:ext cx="2266221"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5" name="Footer Placeholder 4"/>
          <p:cNvSpPr>
            <a:spLocks noGrp="1"/>
          </p:cNvSpPr>
          <p:nvPr>
            <p:ph type="ftr" sz="quarter" idx="11"/>
          </p:nvPr>
        </p:nvSpPr>
        <p:spPr>
          <a:xfrm>
            <a:off x="468313" y="6524625"/>
            <a:ext cx="7908925" cy="215900"/>
          </a:xfrm>
        </p:spPr>
        <p:txBody>
          <a:bodyPr/>
          <a:lstStyle/>
          <a:p>
            <a:r>
              <a:rPr lang="en-GB" smtClean="0"/>
              <a:t>NR/L3/OHS/019-IP Work Instruction Briefing</a:t>
            </a:r>
            <a:endParaRPr lang="en-GB" dirty="0"/>
          </a:p>
        </p:txBody>
      </p:sp>
      <p:sp>
        <p:nvSpPr>
          <p:cNvPr id="3" name="Slide Number Placeholder 2"/>
          <p:cNvSpPr>
            <a:spLocks noGrp="1"/>
          </p:cNvSpPr>
          <p:nvPr>
            <p:ph type="sldNum" sz="quarter" idx="10"/>
          </p:nvPr>
        </p:nvSpPr>
        <p:spPr/>
        <p:txBody>
          <a:bodyPr/>
          <a:lstStyle/>
          <a:p>
            <a:pPr>
              <a:defRPr/>
            </a:pPr>
            <a:fld id="{9826C3B4-288C-4D35-A77C-60F4EEB1ED93}" type="slidenum">
              <a:rPr lang="en-GB" smtClean="0"/>
              <a:pPr>
                <a:defRPr/>
              </a:pPr>
              <a:t>10</a:t>
            </a:fld>
            <a:endParaRPr lang="en-GB"/>
          </a:p>
        </p:txBody>
      </p:sp>
    </p:spTree>
    <p:extLst>
      <p:ext uri="{BB962C8B-B14F-4D97-AF65-F5344CB8AC3E}">
        <p14:creationId xmlns:p14="http://schemas.microsoft.com/office/powerpoint/2010/main" val="2866888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1"/>
          <p:cNvSpPr>
            <a:spLocks noGrp="1" noChangeArrowheads="1"/>
          </p:cNvSpPr>
          <p:nvPr>
            <p:ph type="ctrTitle"/>
          </p:nvPr>
        </p:nvSpPr>
        <p:spPr/>
        <p:txBody>
          <a:bodyPr/>
          <a:lstStyle/>
          <a:p>
            <a:pPr eaLnBrk="1" hangingPunct="1"/>
            <a:r>
              <a:rPr lang="en-GB" altLang="en-US" dirty="0" smtClean="0"/>
              <a:t/>
            </a:r>
            <a:br>
              <a:rPr lang="en-GB" altLang="en-US" dirty="0" smtClean="0"/>
            </a:br>
            <a:r>
              <a:rPr lang="en-GB" altLang="en-US" dirty="0" smtClean="0"/>
              <a:t>Person In Charge</a:t>
            </a:r>
            <a:br>
              <a:rPr lang="en-GB" altLang="en-US" dirty="0" smtClean="0"/>
            </a:br>
            <a:endParaRPr lang="en-GB" altLang="en-US" dirty="0" smtClean="0"/>
          </a:p>
        </p:txBody>
      </p:sp>
    </p:spTree>
    <p:extLst>
      <p:ext uri="{BB962C8B-B14F-4D97-AF65-F5344CB8AC3E}">
        <p14:creationId xmlns:p14="http://schemas.microsoft.com/office/powerpoint/2010/main" val="14997183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person in charge (PIC)</a:t>
            </a:r>
            <a:endParaRPr lang="en-GB" dirty="0"/>
          </a:p>
        </p:txBody>
      </p:sp>
      <p:sp>
        <p:nvSpPr>
          <p:cNvPr id="21" name="Footer Placeholder 4"/>
          <p:cNvSpPr>
            <a:spLocks noGrp="1"/>
          </p:cNvSpPr>
          <p:nvPr>
            <p:ph type="ftr" sz="quarter" idx="11"/>
          </p:nvPr>
        </p:nvSpPr>
        <p:spPr/>
        <p:txBody>
          <a:bodyPr/>
          <a:lstStyle/>
          <a:p>
            <a:r>
              <a:rPr lang="en-GB" smtClean="0"/>
              <a:t>NR/L3/OHS/019-IP Work Instruction Briefing</a:t>
            </a:r>
            <a:endParaRPr lang="en-GB" dirty="0"/>
          </a:p>
        </p:txBody>
      </p:sp>
      <p:sp>
        <p:nvSpPr>
          <p:cNvPr id="18" name="Slide Number Placeholder 17"/>
          <p:cNvSpPr>
            <a:spLocks noGrp="1"/>
          </p:cNvSpPr>
          <p:nvPr>
            <p:ph type="sldNum" sz="quarter" idx="10"/>
          </p:nvPr>
        </p:nvSpPr>
        <p:spPr/>
        <p:txBody>
          <a:bodyPr/>
          <a:lstStyle/>
          <a:p>
            <a:pPr>
              <a:defRPr/>
            </a:pPr>
            <a:fld id="{9826C3B4-288C-4D35-A77C-60F4EEB1ED93}" type="slidenum">
              <a:rPr lang="en-GB" smtClean="0"/>
              <a:pPr>
                <a:defRPr/>
              </a:pPr>
              <a:t>12</a:t>
            </a:fld>
            <a:endParaRPr lang="en-GB"/>
          </a:p>
        </p:txBody>
      </p:sp>
      <p:pic>
        <p:nvPicPr>
          <p:cNvPr id="30" name="Picture 9"/>
          <p:cNvPicPr>
            <a:picLocks noChangeAspect="1" noChangeArrowheads="1"/>
          </p:cNvPicPr>
          <p:nvPr/>
        </p:nvPicPr>
        <p:blipFill>
          <a:blip r:embed="rId3">
            <a:extLst>
              <a:ext uri="{28A0092B-C50C-407E-A947-70E740481C1C}">
                <a14:useLocalDpi xmlns:a14="http://schemas.microsoft.com/office/drawing/2010/main" val="0"/>
              </a:ext>
            </a:extLst>
          </a:blip>
          <a:srcRect l="71913" t="46849" r="18690" b="43781"/>
          <a:stretch>
            <a:fillRect/>
          </a:stretch>
        </p:blipFill>
        <p:spPr bwMode="auto">
          <a:xfrm>
            <a:off x="3533201" y="1338793"/>
            <a:ext cx="1243666" cy="7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p:cNvPicPr>
            <a:picLocks noChangeAspect="1" noChangeArrowheads="1"/>
          </p:cNvPicPr>
          <p:nvPr/>
        </p:nvPicPr>
        <p:blipFill>
          <a:blip r:embed="rId3">
            <a:extLst>
              <a:ext uri="{28A0092B-C50C-407E-A947-70E740481C1C}">
                <a14:useLocalDpi xmlns:a14="http://schemas.microsoft.com/office/drawing/2010/main" val="0"/>
              </a:ext>
            </a:extLst>
          </a:blip>
          <a:srcRect l="71913" t="46849" r="18690" b="43781"/>
          <a:stretch>
            <a:fillRect/>
          </a:stretch>
        </p:blipFill>
        <p:spPr bwMode="auto">
          <a:xfrm>
            <a:off x="3544365" y="3318105"/>
            <a:ext cx="1243666" cy="7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3">
            <a:extLst>
              <a:ext uri="{28A0092B-C50C-407E-A947-70E740481C1C}">
                <a14:useLocalDpi xmlns:a14="http://schemas.microsoft.com/office/drawing/2010/main" val="0"/>
              </a:ext>
            </a:extLst>
          </a:blip>
          <a:srcRect l="71913" t="46849" r="18690" b="43781"/>
          <a:stretch>
            <a:fillRect/>
          </a:stretch>
        </p:blipFill>
        <p:spPr bwMode="auto">
          <a:xfrm>
            <a:off x="5877220" y="3284980"/>
            <a:ext cx="1243666" cy="7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p:nvPr/>
        </p:nvPicPr>
        <p:blipFill>
          <a:blip r:embed="rId3">
            <a:extLst>
              <a:ext uri="{28A0092B-C50C-407E-A947-70E740481C1C}">
                <a14:useLocalDpi xmlns:a14="http://schemas.microsoft.com/office/drawing/2010/main" val="0"/>
              </a:ext>
            </a:extLst>
          </a:blip>
          <a:srcRect l="72757" t="74139" r="17969" b="18314"/>
          <a:stretch>
            <a:fillRect/>
          </a:stretch>
        </p:blipFill>
        <p:spPr bwMode="auto">
          <a:xfrm>
            <a:off x="3772031" y="4437140"/>
            <a:ext cx="101600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p:nvPr/>
        </p:nvPicPr>
        <p:blipFill>
          <a:blip r:embed="rId3">
            <a:extLst>
              <a:ext uri="{28A0092B-C50C-407E-A947-70E740481C1C}">
                <a14:useLocalDpi xmlns:a14="http://schemas.microsoft.com/office/drawing/2010/main" val="0"/>
              </a:ext>
            </a:extLst>
          </a:blip>
          <a:srcRect l="72757" t="74139" r="17969" b="18314"/>
          <a:stretch>
            <a:fillRect/>
          </a:stretch>
        </p:blipFill>
        <p:spPr bwMode="auto">
          <a:xfrm>
            <a:off x="6104886" y="4437140"/>
            <a:ext cx="101600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p:nvPr/>
        </p:nvPicPr>
        <p:blipFill>
          <a:blip r:embed="rId4">
            <a:extLst>
              <a:ext uri="{28A0092B-C50C-407E-A947-70E740481C1C}">
                <a14:useLocalDpi xmlns:a14="http://schemas.microsoft.com/office/drawing/2010/main" val="0"/>
              </a:ext>
            </a:extLst>
          </a:blip>
          <a:srcRect/>
          <a:stretch>
            <a:fillRect/>
          </a:stretch>
        </p:blipFill>
        <p:spPr bwMode="auto">
          <a:xfrm>
            <a:off x="2771750" y="5157240"/>
            <a:ext cx="4464621"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51"/>
          <p:cNvSpPr txBox="1">
            <a:spLocks noChangeArrowheads="1"/>
          </p:cNvSpPr>
          <p:nvPr/>
        </p:nvSpPr>
        <p:spPr bwMode="auto">
          <a:xfrm>
            <a:off x="3217457" y="5419582"/>
            <a:ext cx="18751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ts val="660"/>
              </a:spcBef>
              <a:spcAft>
                <a:spcPts val="0"/>
              </a:spcAft>
            </a:pPr>
            <a:r>
              <a:rPr lang="en-GB" sz="1100" b="1" kern="1200" dirty="0">
                <a:solidFill>
                  <a:schemeClr val="bg1"/>
                </a:solidFill>
                <a:effectLst/>
                <a:latin typeface="Arial"/>
                <a:ea typeface="ヒラギノ角ゴ Pro W3"/>
                <a:cs typeface="ヒラギノ角ゴ Pro W3"/>
              </a:rPr>
              <a:t>Engineering Worksite</a:t>
            </a:r>
            <a:endParaRPr lang="en-GB" sz="1200" dirty="0">
              <a:solidFill>
                <a:schemeClr val="bg1"/>
              </a:solidFill>
              <a:effectLst/>
              <a:latin typeface="Times New Roman"/>
              <a:ea typeface="Times New Roman"/>
            </a:endParaRPr>
          </a:p>
        </p:txBody>
      </p:sp>
      <p:pic>
        <p:nvPicPr>
          <p:cNvPr id="40" name="Picture 3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5554" y="5187402"/>
            <a:ext cx="1009241"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4886" y="5181755"/>
            <a:ext cx="1009241"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Arrow Connector 41"/>
          <p:cNvCxnSpPr>
            <a:cxnSpLocks noChangeShapeType="1"/>
            <a:stCxn id="30" idx="3"/>
            <a:endCxn id="33" idx="0"/>
          </p:cNvCxnSpPr>
          <p:nvPr/>
        </p:nvCxnSpPr>
        <p:spPr bwMode="auto">
          <a:xfrm>
            <a:off x="4776867" y="1718286"/>
            <a:ext cx="1722186" cy="1566694"/>
          </a:xfrm>
          <a:prstGeom prst="straightConnector1">
            <a:avLst/>
          </a:prstGeom>
          <a:noFill/>
          <a:ln w="28575" algn="ctr">
            <a:solidFill>
              <a:srgbClr val="00B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cxnSpLocks noChangeShapeType="1"/>
            <a:endCxn id="32" idx="0"/>
          </p:cNvCxnSpPr>
          <p:nvPr/>
        </p:nvCxnSpPr>
        <p:spPr bwMode="auto">
          <a:xfrm>
            <a:off x="4155034" y="2501633"/>
            <a:ext cx="11164" cy="816472"/>
          </a:xfrm>
          <a:prstGeom prst="straightConnector1">
            <a:avLst/>
          </a:prstGeom>
          <a:noFill/>
          <a:ln w="28575" algn="ctr">
            <a:solidFill>
              <a:srgbClr val="00B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26"/>
          <p:cNvSpPr txBox="1">
            <a:spLocks noChangeArrowheads="1"/>
          </p:cNvSpPr>
          <p:nvPr/>
        </p:nvSpPr>
        <p:spPr bwMode="auto">
          <a:xfrm>
            <a:off x="3559941" y="4890222"/>
            <a:ext cx="14401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a:solidFill>
                  <a:srgbClr val="000000"/>
                </a:solidFill>
                <a:effectLst/>
                <a:latin typeface="Arial"/>
                <a:ea typeface="ヒラギノ角ゴ Pro W3"/>
                <a:cs typeface="ヒラギノ角ゴ Pro W3"/>
              </a:rPr>
              <a:t>Gang</a:t>
            </a:r>
            <a:endParaRPr lang="en-GB" sz="1200" dirty="0">
              <a:effectLst/>
              <a:latin typeface="Times New Roman"/>
              <a:ea typeface="Times New Roman"/>
            </a:endParaRPr>
          </a:p>
        </p:txBody>
      </p:sp>
      <p:sp>
        <p:nvSpPr>
          <p:cNvPr id="60" name="TextBox 26"/>
          <p:cNvSpPr txBox="1">
            <a:spLocks noChangeArrowheads="1"/>
          </p:cNvSpPr>
          <p:nvPr/>
        </p:nvSpPr>
        <p:spPr bwMode="auto">
          <a:xfrm>
            <a:off x="5892796" y="4867362"/>
            <a:ext cx="14401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a:solidFill>
                  <a:srgbClr val="000000"/>
                </a:solidFill>
                <a:effectLst/>
                <a:latin typeface="Arial"/>
                <a:ea typeface="ヒラギノ角ゴ Pro W3"/>
                <a:cs typeface="ヒラギノ角ゴ Pro W3"/>
              </a:rPr>
              <a:t>Gang</a:t>
            </a:r>
            <a:endParaRPr lang="en-GB" sz="1200">
              <a:effectLst/>
              <a:latin typeface="Times New Roman"/>
              <a:ea typeface="Times New Roman"/>
            </a:endParaRPr>
          </a:p>
        </p:txBody>
      </p:sp>
      <p:sp>
        <p:nvSpPr>
          <p:cNvPr id="62" name="TextBox 26"/>
          <p:cNvSpPr txBox="1">
            <a:spLocks noChangeArrowheads="1"/>
          </p:cNvSpPr>
          <p:nvPr/>
        </p:nvSpPr>
        <p:spPr bwMode="auto">
          <a:xfrm>
            <a:off x="3360084" y="5157240"/>
            <a:ext cx="144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smtClean="0">
                <a:solidFill>
                  <a:schemeClr val="bg1"/>
                </a:solidFill>
                <a:effectLst/>
                <a:latin typeface="Arial"/>
                <a:ea typeface="ヒラギノ角ゴ Pro W3"/>
                <a:cs typeface="ヒラギノ角ゴ Pro W3"/>
              </a:rPr>
              <a:t>Work Area</a:t>
            </a:r>
            <a:endParaRPr lang="en-GB" sz="1200" dirty="0">
              <a:solidFill>
                <a:schemeClr val="bg1"/>
              </a:solidFill>
              <a:effectLst/>
              <a:latin typeface="Times New Roman"/>
              <a:ea typeface="Times New Roman"/>
            </a:endParaRPr>
          </a:p>
        </p:txBody>
      </p:sp>
      <p:sp>
        <p:nvSpPr>
          <p:cNvPr id="63" name="TextBox 26"/>
          <p:cNvSpPr txBox="1">
            <a:spLocks noChangeArrowheads="1"/>
          </p:cNvSpPr>
          <p:nvPr/>
        </p:nvSpPr>
        <p:spPr bwMode="auto">
          <a:xfrm>
            <a:off x="5889416" y="5157972"/>
            <a:ext cx="144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smtClean="0">
                <a:solidFill>
                  <a:schemeClr val="bg1"/>
                </a:solidFill>
                <a:effectLst/>
                <a:latin typeface="Arial"/>
                <a:ea typeface="ヒラギノ角ゴ Pro W3"/>
                <a:cs typeface="ヒラギノ角ゴ Pro W3"/>
              </a:rPr>
              <a:t>Work Area</a:t>
            </a:r>
            <a:endParaRPr lang="en-GB" sz="1200" dirty="0">
              <a:solidFill>
                <a:schemeClr val="bg1"/>
              </a:solidFill>
              <a:effectLst/>
              <a:latin typeface="Times New Roman"/>
              <a:ea typeface="Times New Roman"/>
            </a:endParaRPr>
          </a:p>
        </p:txBody>
      </p:sp>
      <p:sp>
        <p:nvSpPr>
          <p:cNvPr id="65" name="TextBox 26"/>
          <p:cNvSpPr txBox="1">
            <a:spLocks noChangeArrowheads="1"/>
          </p:cNvSpPr>
          <p:nvPr/>
        </p:nvSpPr>
        <p:spPr bwMode="auto">
          <a:xfrm>
            <a:off x="3575554" y="4043965"/>
            <a:ext cx="144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smtClean="0">
                <a:solidFill>
                  <a:srgbClr val="000000"/>
                </a:solidFill>
                <a:effectLst/>
                <a:latin typeface="Arial"/>
                <a:ea typeface="ヒラギノ角ゴ Pro W3"/>
                <a:cs typeface="ヒラギノ角ゴ Pro W3"/>
              </a:rPr>
              <a:t>Task PIC</a:t>
            </a:r>
            <a:endParaRPr lang="en-GB" sz="1200" dirty="0">
              <a:effectLst/>
              <a:latin typeface="Times New Roman"/>
              <a:ea typeface="Times New Roman"/>
            </a:endParaRPr>
          </a:p>
        </p:txBody>
      </p:sp>
      <p:sp>
        <p:nvSpPr>
          <p:cNvPr id="66" name="TextBox 26"/>
          <p:cNvSpPr txBox="1">
            <a:spLocks noChangeArrowheads="1"/>
          </p:cNvSpPr>
          <p:nvPr/>
        </p:nvSpPr>
        <p:spPr bwMode="auto">
          <a:xfrm>
            <a:off x="5935886" y="4043965"/>
            <a:ext cx="144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smtClean="0">
                <a:solidFill>
                  <a:srgbClr val="000000"/>
                </a:solidFill>
                <a:effectLst/>
                <a:latin typeface="Arial"/>
                <a:ea typeface="ヒラギノ角ゴ Pro W3"/>
                <a:cs typeface="ヒラギノ角ゴ Pro W3"/>
              </a:rPr>
              <a:t>Task PIC</a:t>
            </a:r>
            <a:endParaRPr lang="en-GB" sz="1200" dirty="0">
              <a:effectLst/>
              <a:latin typeface="Times New Roman"/>
              <a:ea typeface="Times New Roman"/>
            </a:endParaRPr>
          </a:p>
        </p:txBody>
      </p:sp>
      <p:sp>
        <p:nvSpPr>
          <p:cNvPr id="68" name="TextBox 26"/>
          <p:cNvSpPr txBox="1">
            <a:spLocks noChangeArrowheads="1"/>
          </p:cNvSpPr>
          <p:nvPr/>
        </p:nvSpPr>
        <p:spPr bwMode="auto">
          <a:xfrm>
            <a:off x="3533201" y="2097778"/>
            <a:ext cx="144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ts val="660"/>
              </a:spcBef>
              <a:spcAft>
                <a:spcPts val="0"/>
              </a:spcAft>
            </a:pPr>
            <a:r>
              <a:rPr lang="en-GB" sz="1100" kern="1200" dirty="0" smtClean="0">
                <a:solidFill>
                  <a:srgbClr val="000000"/>
                </a:solidFill>
                <a:effectLst/>
                <a:latin typeface="Arial"/>
                <a:ea typeface="ヒラギノ角ゴ Pro W3"/>
                <a:cs typeface="ヒラギノ角ゴ Pro W3"/>
              </a:rPr>
              <a:t>Worksite PIC</a:t>
            </a:r>
            <a:endParaRPr lang="en-GB" sz="1200" dirty="0">
              <a:effectLst/>
              <a:latin typeface="Times New Roman"/>
              <a:ea typeface="Times New Roman"/>
            </a:endParaRPr>
          </a:p>
        </p:txBody>
      </p:sp>
      <p:sp>
        <p:nvSpPr>
          <p:cNvPr id="70" name="TextBox 69"/>
          <p:cNvSpPr txBox="1"/>
          <p:nvPr/>
        </p:nvSpPr>
        <p:spPr>
          <a:xfrm>
            <a:off x="5380651" y="1194675"/>
            <a:ext cx="3419860" cy="2062103"/>
          </a:xfrm>
          <a:prstGeom prst="rect">
            <a:avLst/>
          </a:prstGeom>
          <a:noFill/>
        </p:spPr>
        <p:txBody>
          <a:bodyPr wrap="square" rtlCol="0">
            <a:spAutoFit/>
          </a:bodyPr>
          <a:lstStyle/>
          <a:p>
            <a:r>
              <a:rPr lang="en-GB" sz="1600" dirty="0" smtClean="0"/>
              <a:t>Worksite PIC: </a:t>
            </a:r>
          </a:p>
          <a:p>
            <a:pPr marL="285750" indent="-285750">
              <a:buFontTx/>
              <a:buChar char="-"/>
            </a:pPr>
            <a:r>
              <a:rPr lang="en-GB" sz="1600" dirty="0" smtClean="0"/>
              <a:t>Accountable and responsible for deconfliction and integration </a:t>
            </a:r>
            <a:r>
              <a:rPr lang="en-GB" sz="1600" dirty="0"/>
              <a:t>within the engineering worksite in which they are </a:t>
            </a:r>
            <a:r>
              <a:rPr lang="en-GB" sz="1600" dirty="0" smtClean="0"/>
              <a:t>leading.</a:t>
            </a:r>
          </a:p>
          <a:p>
            <a:pPr marL="285750" indent="-285750">
              <a:buFontTx/>
              <a:buChar char="-"/>
            </a:pPr>
            <a:r>
              <a:rPr lang="en-GB" sz="1600" dirty="0" smtClean="0"/>
              <a:t>Must be SWM or SWL 2</a:t>
            </a:r>
            <a:endParaRPr lang="en-GB" sz="1600" dirty="0"/>
          </a:p>
          <a:p>
            <a:pPr marL="285750" indent="-285750">
              <a:buFontTx/>
              <a:buChar char="-"/>
            </a:pPr>
            <a:r>
              <a:rPr lang="en-GB" sz="1600" dirty="0" smtClean="0"/>
              <a:t>Must be primary </a:t>
            </a:r>
            <a:r>
              <a:rPr lang="en-GB" sz="1600" dirty="0"/>
              <a:t>s</a:t>
            </a:r>
            <a:r>
              <a:rPr lang="en-GB" sz="1600" dirty="0" smtClean="0"/>
              <a:t>ponsored and employed by </a:t>
            </a:r>
            <a:r>
              <a:rPr lang="en-GB" sz="1600" smtClean="0"/>
              <a:t>lead organisation</a:t>
            </a:r>
            <a:endParaRPr lang="en-GB" sz="1600" dirty="0"/>
          </a:p>
        </p:txBody>
      </p:sp>
      <p:sp>
        <p:nvSpPr>
          <p:cNvPr id="71" name="TextBox 70"/>
          <p:cNvSpPr txBox="1"/>
          <p:nvPr/>
        </p:nvSpPr>
        <p:spPr>
          <a:xfrm>
            <a:off x="0" y="2902132"/>
            <a:ext cx="3419860" cy="2677656"/>
          </a:xfrm>
          <a:prstGeom prst="rect">
            <a:avLst/>
          </a:prstGeom>
          <a:noFill/>
        </p:spPr>
        <p:txBody>
          <a:bodyPr wrap="square" rtlCol="0">
            <a:spAutoFit/>
          </a:bodyPr>
          <a:lstStyle/>
          <a:p>
            <a:r>
              <a:rPr lang="en-GB" sz="1400" dirty="0" smtClean="0"/>
              <a:t>Task PIC: Accountable for </a:t>
            </a:r>
            <a:r>
              <a:rPr lang="en-GB" sz="1400" dirty="0"/>
              <a:t>leading a task in a work area within a worksite in a possession. </a:t>
            </a:r>
          </a:p>
          <a:p>
            <a:pPr marL="285750" indent="-285750">
              <a:buFontTx/>
              <a:buChar char="-"/>
            </a:pPr>
            <a:r>
              <a:rPr lang="en-GB" sz="1400" dirty="0" smtClean="0"/>
              <a:t>Key Contact in the planning process</a:t>
            </a:r>
          </a:p>
          <a:p>
            <a:pPr marL="285750" indent="-285750">
              <a:buFontTx/>
              <a:buChar char="-"/>
            </a:pPr>
            <a:r>
              <a:rPr lang="en-GB" sz="1400" dirty="0" smtClean="0"/>
              <a:t>Will </a:t>
            </a:r>
            <a:r>
              <a:rPr lang="en-GB" sz="1400" dirty="0"/>
              <a:t>arrange the collation and provision of the relevant safe work pack for their task and work area</a:t>
            </a:r>
            <a:r>
              <a:rPr lang="en-GB" sz="1400" dirty="0" smtClean="0"/>
              <a:t>.</a:t>
            </a:r>
          </a:p>
          <a:p>
            <a:pPr marL="285750" indent="-285750">
              <a:buFontTx/>
              <a:buChar char="-"/>
            </a:pPr>
            <a:endParaRPr lang="en-GB" sz="1400" dirty="0"/>
          </a:p>
          <a:p>
            <a:r>
              <a:rPr lang="en-GB" sz="1400" dirty="0" smtClean="0"/>
              <a:t>Must be COSS or SWL1</a:t>
            </a:r>
          </a:p>
          <a:p>
            <a:r>
              <a:rPr lang="en-GB" sz="1400" dirty="0" smtClean="0"/>
              <a:t>  </a:t>
            </a:r>
          </a:p>
          <a:p>
            <a:endParaRPr lang="en-GB" sz="1400" dirty="0"/>
          </a:p>
          <a:p>
            <a:endParaRPr lang="en-GB" sz="1400" dirty="0"/>
          </a:p>
        </p:txBody>
      </p:sp>
    </p:spTree>
    <p:extLst>
      <p:ext uri="{BB962C8B-B14F-4D97-AF65-F5344CB8AC3E}">
        <p14:creationId xmlns:p14="http://schemas.microsoft.com/office/powerpoint/2010/main" val="3689901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0"/>
                                        </p:tgtEl>
                                      </p:cBhvr>
                                    </p:animEffect>
                                    <p:set>
                                      <p:cBhvr>
                                        <p:cTn id="19" dur="1" fill="hold">
                                          <p:stCondLst>
                                            <p:cond delay="499"/>
                                          </p:stCondLst>
                                        </p:cTn>
                                        <p:tgtEl>
                                          <p:spTgt spid="7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9" grpId="0"/>
      <p:bldP spid="60" grpId="0"/>
      <p:bldP spid="62" grpId="0"/>
      <p:bldP spid="63" grpId="0"/>
      <p:bldP spid="65" grpId="0"/>
      <p:bldP spid="66" grpId="0"/>
      <p:bldP spid="68" grpId="0"/>
      <p:bldP spid="70" grpId="0"/>
      <p:bldP spid="70" grpId="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person in charge (PIC)</a:t>
            </a:r>
            <a:endParaRPr lang="en-GB" dirty="0"/>
          </a:p>
        </p:txBody>
      </p:sp>
      <p:sp>
        <p:nvSpPr>
          <p:cNvPr id="21" name="Footer Placeholder 4"/>
          <p:cNvSpPr>
            <a:spLocks noGrp="1"/>
          </p:cNvSpPr>
          <p:nvPr>
            <p:ph type="ftr" sz="quarter" idx="11"/>
          </p:nvPr>
        </p:nvSpPr>
        <p:spPr/>
        <p:txBody>
          <a:bodyPr/>
          <a:lstStyle/>
          <a:p>
            <a:r>
              <a:rPr lang="en-GB" smtClean="0"/>
              <a:t>NR/L3/OHS/019-IP Work Instruction Briefing</a:t>
            </a:r>
            <a:endParaRPr lang="en-GB" dirty="0"/>
          </a:p>
        </p:txBody>
      </p:sp>
      <p:grpSp>
        <p:nvGrpSpPr>
          <p:cNvPr id="23" name="Group 22"/>
          <p:cNvGrpSpPr/>
          <p:nvPr/>
        </p:nvGrpSpPr>
        <p:grpSpPr>
          <a:xfrm>
            <a:off x="774345" y="1574641"/>
            <a:ext cx="7500611" cy="827169"/>
            <a:chOff x="774345" y="1574641"/>
            <a:chExt cx="7500611" cy="827169"/>
          </a:xfrm>
        </p:grpSpPr>
        <p:sp>
          <p:nvSpPr>
            <p:cNvPr id="6" name="Freeform 5"/>
            <p:cNvSpPr/>
            <p:nvPr/>
          </p:nvSpPr>
          <p:spPr>
            <a:xfrm>
              <a:off x="1187929" y="1574641"/>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is a c</a:t>
              </a:r>
              <a:r>
                <a:rPr lang="en-GB" sz="1600" b="1" kern="1200" dirty="0" smtClean="0">
                  <a:solidFill>
                    <a:schemeClr val="bg1"/>
                  </a:solidFill>
                </a:rPr>
                <a:t>apability,</a:t>
              </a:r>
              <a:r>
                <a:rPr lang="en-GB" sz="1600" kern="1200" dirty="0" smtClean="0">
                  <a:solidFill>
                    <a:schemeClr val="bg1"/>
                  </a:solidFill>
                </a:rPr>
                <a:t> not a competence </a:t>
              </a:r>
              <a:endParaRPr lang="en-GB" sz="1600" kern="1200" dirty="0">
                <a:solidFill>
                  <a:schemeClr val="bg1"/>
                </a:solidFill>
              </a:endParaRPr>
            </a:p>
          </p:txBody>
        </p:sp>
        <p:sp>
          <p:nvSpPr>
            <p:cNvPr id="7" name="Oval 6"/>
            <p:cNvSpPr/>
            <p:nvPr/>
          </p:nvSpPr>
          <p:spPr>
            <a:xfrm>
              <a:off x="774345" y="1574642"/>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1621577"/>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774345" y="2556735"/>
            <a:ext cx="7500611" cy="827169"/>
            <a:chOff x="774345" y="2556735"/>
            <a:chExt cx="7500611" cy="827169"/>
          </a:xfrm>
        </p:grpSpPr>
        <p:grpSp>
          <p:nvGrpSpPr>
            <p:cNvPr id="17" name="Group 16"/>
            <p:cNvGrpSpPr/>
            <p:nvPr/>
          </p:nvGrpSpPr>
          <p:grpSpPr>
            <a:xfrm>
              <a:off x="774345" y="2556735"/>
              <a:ext cx="7500611" cy="827169"/>
              <a:chOff x="389646" y="2473503"/>
              <a:chExt cx="7500611" cy="827169"/>
            </a:xfrm>
          </p:grpSpPr>
          <p:sp>
            <p:nvSpPr>
              <p:cNvPr id="8" name="Freeform 7"/>
              <p:cNvSpPr/>
              <p:nvPr/>
            </p:nvSpPr>
            <p:spPr>
              <a:xfrm>
                <a:off x="803230" y="2473503"/>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PIC will be appointed by the Responsible Manager on their ability to manage the work activity planned and have an understanding of the risks</a:t>
                </a:r>
                <a:endParaRPr lang="en-GB" sz="1600" kern="1200" dirty="0">
                  <a:solidFill>
                    <a:schemeClr val="bg1"/>
                  </a:solidFill>
                </a:endParaRPr>
              </a:p>
            </p:txBody>
          </p:sp>
          <p:sp>
            <p:nvSpPr>
              <p:cNvPr id="9" name="Oval 8"/>
              <p:cNvSpPr/>
              <p:nvPr/>
            </p:nvSpPr>
            <p:spPr>
              <a:xfrm>
                <a:off x="389646" y="2473504"/>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2603671"/>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74345" y="3538829"/>
            <a:ext cx="7500611" cy="827168"/>
            <a:chOff x="774345" y="3538829"/>
            <a:chExt cx="7500611" cy="827168"/>
          </a:xfrm>
        </p:grpSpPr>
        <p:sp>
          <p:nvSpPr>
            <p:cNvPr id="10" name="Freeform 9"/>
            <p:cNvSpPr/>
            <p:nvPr/>
          </p:nvSpPr>
          <p:spPr>
            <a:xfrm>
              <a:off x="1187929" y="3538829"/>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PIC will make sure that all risk controls have been implemented</a:t>
              </a:r>
              <a:endParaRPr lang="en-GB" sz="1600" kern="1200" dirty="0">
                <a:solidFill>
                  <a:schemeClr val="bg1"/>
                </a:solidFill>
              </a:endParaRPr>
            </a:p>
          </p:txBody>
        </p:sp>
        <p:sp>
          <p:nvSpPr>
            <p:cNvPr id="11" name="Oval 10"/>
            <p:cNvSpPr/>
            <p:nvPr/>
          </p:nvSpPr>
          <p:spPr>
            <a:xfrm>
              <a:off x="774345" y="3538830"/>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3585765"/>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74345" y="4520922"/>
            <a:ext cx="7500611" cy="827168"/>
            <a:chOff x="774345" y="4520922"/>
            <a:chExt cx="7500611" cy="827168"/>
          </a:xfrm>
        </p:grpSpPr>
        <p:sp>
          <p:nvSpPr>
            <p:cNvPr id="12" name="Freeform 11"/>
            <p:cNvSpPr/>
            <p:nvPr/>
          </p:nvSpPr>
          <p:spPr>
            <a:xfrm>
              <a:off x="1187929" y="4520922"/>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The Worksite PIC </a:t>
              </a:r>
              <a:r>
                <a:rPr lang="en-GB" sz="1600" kern="1200" dirty="0" smtClean="0">
                  <a:solidFill>
                    <a:schemeClr val="bg1"/>
                  </a:solidFill>
                </a:rPr>
                <a:t>must hold a SWL2/SWM competence and the Task </a:t>
              </a:r>
              <a:r>
                <a:rPr lang="en-GB" sz="1600" kern="1200" smtClean="0">
                  <a:solidFill>
                    <a:schemeClr val="bg1"/>
                  </a:solidFill>
                </a:rPr>
                <a:t>PIC will </a:t>
              </a:r>
              <a:r>
                <a:rPr lang="en-GB" sz="1600" kern="1200" dirty="0" smtClean="0">
                  <a:solidFill>
                    <a:schemeClr val="bg1"/>
                  </a:solidFill>
                </a:rPr>
                <a:t>hold SWL or COSS </a:t>
              </a:r>
              <a:endParaRPr lang="en-GB" sz="1600" kern="1200" dirty="0">
                <a:solidFill>
                  <a:schemeClr val="bg1"/>
                </a:solidFill>
              </a:endParaRPr>
            </a:p>
          </p:txBody>
        </p:sp>
        <p:sp>
          <p:nvSpPr>
            <p:cNvPr id="13" name="Oval 12"/>
            <p:cNvSpPr/>
            <p:nvPr/>
          </p:nvSpPr>
          <p:spPr>
            <a:xfrm>
              <a:off x="774345" y="4520923"/>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4567858"/>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74345" y="5503015"/>
            <a:ext cx="7500611" cy="827167"/>
            <a:chOff x="774345" y="5503015"/>
            <a:chExt cx="7500611" cy="827167"/>
          </a:xfrm>
        </p:grpSpPr>
        <p:sp>
          <p:nvSpPr>
            <p:cNvPr id="14" name="Freeform 13"/>
            <p:cNvSpPr/>
            <p:nvPr/>
          </p:nvSpPr>
          <p:spPr>
            <a:xfrm>
              <a:off x="1187929" y="5522159"/>
              <a:ext cx="7087027" cy="788879"/>
            </a:xfrm>
            <a:custGeom>
              <a:avLst/>
              <a:gdLst>
                <a:gd name="connsiteX0" fmla="*/ 0 w 7087027"/>
                <a:gd name="connsiteY0" fmla="*/ 0 h 788878"/>
                <a:gd name="connsiteX1" fmla="*/ 6692588 w 7087027"/>
                <a:gd name="connsiteY1" fmla="*/ 0 h 788878"/>
                <a:gd name="connsiteX2" fmla="*/ 7087027 w 7087027"/>
                <a:gd name="connsiteY2" fmla="*/ 394439 h 788878"/>
                <a:gd name="connsiteX3" fmla="*/ 6692588 w 7087027"/>
                <a:gd name="connsiteY3" fmla="*/ 788878 h 788878"/>
                <a:gd name="connsiteX4" fmla="*/ 0 w 7087027"/>
                <a:gd name="connsiteY4" fmla="*/ 788878 h 788878"/>
                <a:gd name="connsiteX5" fmla="*/ 0 w 7087027"/>
                <a:gd name="connsiteY5" fmla="*/ 0 h 78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788878">
                  <a:moveTo>
                    <a:pt x="7087027" y="788877"/>
                  </a:moveTo>
                  <a:lnTo>
                    <a:pt x="394439" y="788877"/>
                  </a:lnTo>
                  <a:lnTo>
                    <a:pt x="0" y="394439"/>
                  </a:lnTo>
                  <a:lnTo>
                    <a:pt x="394439" y="1"/>
                  </a:lnTo>
                  <a:lnTo>
                    <a:pt x="7087027" y="1"/>
                  </a:lnTo>
                  <a:lnTo>
                    <a:pt x="7087027" y="788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977"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A PIC </a:t>
              </a:r>
              <a:r>
                <a:rPr lang="en-GB" sz="1600" kern="1200" dirty="0" smtClean="0">
                  <a:solidFill>
                    <a:schemeClr val="bg1"/>
                  </a:solidFill>
                </a:rPr>
                <a:t>and the planner must collaborate to produce the Safe </a:t>
              </a:r>
              <a:r>
                <a:rPr lang="en-GB" sz="1600" dirty="0">
                  <a:solidFill>
                    <a:schemeClr val="bg1"/>
                  </a:solidFill>
                </a:rPr>
                <a:t>W</a:t>
              </a:r>
              <a:r>
                <a:rPr lang="en-GB" sz="1600" kern="1200" dirty="0" smtClean="0">
                  <a:solidFill>
                    <a:schemeClr val="bg1"/>
                  </a:solidFill>
                </a:rPr>
                <a:t>ork </a:t>
              </a:r>
              <a:r>
                <a:rPr lang="en-GB" sz="1600" dirty="0">
                  <a:solidFill>
                    <a:schemeClr val="bg1"/>
                  </a:solidFill>
                </a:rPr>
                <a:t>P</a:t>
              </a:r>
              <a:r>
                <a:rPr lang="en-GB" sz="1600" kern="1200" dirty="0" smtClean="0">
                  <a:solidFill>
                    <a:schemeClr val="bg1"/>
                  </a:solidFill>
                </a:rPr>
                <a:t>ack (SWP), which the PIC will verify.</a:t>
              </a:r>
              <a:endParaRPr lang="en-GB" sz="1600" kern="1200" dirty="0">
                <a:solidFill>
                  <a:schemeClr val="bg1"/>
                </a:solidFill>
              </a:endParaRPr>
            </a:p>
          </p:txBody>
        </p:sp>
        <p:sp>
          <p:nvSpPr>
            <p:cNvPr id="15" name="Oval 14"/>
            <p:cNvSpPr/>
            <p:nvPr/>
          </p:nvSpPr>
          <p:spPr>
            <a:xfrm>
              <a:off x="774345" y="5503015"/>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5549950"/>
              <a:ext cx="733295" cy="7332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Slide Number Placeholder 17"/>
          <p:cNvSpPr>
            <a:spLocks noGrp="1"/>
          </p:cNvSpPr>
          <p:nvPr>
            <p:ph type="sldNum" sz="quarter" idx="10"/>
          </p:nvPr>
        </p:nvSpPr>
        <p:spPr/>
        <p:txBody>
          <a:bodyPr/>
          <a:lstStyle/>
          <a:p>
            <a:pPr>
              <a:defRPr/>
            </a:pPr>
            <a:fld id="{9826C3B4-288C-4D35-A77C-60F4EEB1ED93}" type="slidenum">
              <a:rPr lang="en-GB" smtClean="0"/>
              <a:pPr>
                <a:defRPr/>
              </a:pPr>
              <a:t>13</a:t>
            </a:fld>
            <a:endParaRPr lang="en-GB"/>
          </a:p>
        </p:txBody>
      </p:sp>
    </p:spTree>
    <p:extLst>
      <p:ext uri="{BB962C8B-B14F-4D97-AF65-F5344CB8AC3E}">
        <p14:creationId xmlns:p14="http://schemas.microsoft.com/office/powerpoint/2010/main" val="2845377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ppt_x</p:attrName>
                                        </p:attrNameLst>
                                      </p:cBhvr>
                                      <p:tavLst>
                                        <p:tav tm="0">
                                          <p:val>
                                            <p:strVal val="#ppt_x"/>
                                          </p:val>
                                        </p:tav>
                                        <p:tav tm="100000">
                                          <p:val>
                                            <p:strVal val="#ppt_x"/>
                                          </p:val>
                                        </p:tav>
                                      </p:tavLst>
                                    </p:anim>
                                    <p:anim calcmode="lin" valueType="num">
                                      <p:cBhvr>
                                        <p:cTn id="9" dur="2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ppt_x</p:attrName>
                                        </p:attrNameLst>
                                      </p:cBhvr>
                                      <p:tavLst>
                                        <p:tav tm="0">
                                          <p:val>
                                            <p:strVal val="#ppt_x"/>
                                          </p:val>
                                        </p:tav>
                                        <p:tav tm="100000">
                                          <p:val>
                                            <p:strVal val="#ppt_x"/>
                                          </p:val>
                                        </p:tav>
                                      </p:tavLst>
                                    </p:anim>
                                    <p:anim calcmode="lin" valueType="num">
                                      <p:cBhvr>
                                        <p:cTn id="15" dur="2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2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ppt_x</p:attrName>
                                        </p:attrNameLst>
                                      </p:cBhvr>
                                      <p:tavLst>
                                        <p:tav tm="0">
                                          <p:val>
                                            <p:strVal val="#ppt_x"/>
                                          </p:val>
                                        </p:tav>
                                        <p:tav tm="100000">
                                          <p:val>
                                            <p:strVal val="#ppt_x"/>
                                          </p:val>
                                        </p:tav>
                                      </p:tavLst>
                                    </p:anim>
                                    <p:anim calcmode="lin" valueType="num">
                                      <p:cBhvr>
                                        <p:cTn id="33"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1"/>
          <p:cNvSpPr>
            <a:spLocks noGrp="1" noChangeArrowheads="1"/>
          </p:cNvSpPr>
          <p:nvPr>
            <p:ph type="ctrTitle"/>
          </p:nvPr>
        </p:nvSpPr>
        <p:spPr/>
        <p:txBody>
          <a:bodyPr/>
          <a:lstStyle/>
          <a:p>
            <a:pPr eaLnBrk="1" hangingPunct="1"/>
            <a:r>
              <a:rPr lang="en-GB" altLang="en-US" dirty="0" smtClean="0"/>
              <a:t/>
            </a:r>
            <a:br>
              <a:rPr lang="en-GB" altLang="en-US" dirty="0" smtClean="0"/>
            </a:br>
            <a:r>
              <a:rPr lang="en-GB" altLang="en-US" dirty="0" smtClean="0"/>
              <a:t>Safe Work Pack </a:t>
            </a:r>
            <a:br>
              <a:rPr lang="en-GB" altLang="en-US" dirty="0" smtClean="0"/>
            </a:br>
            <a:endParaRPr lang="en-GB" altLang="en-US" dirty="0" smtClean="0"/>
          </a:p>
        </p:txBody>
      </p:sp>
    </p:spTree>
    <p:extLst>
      <p:ext uri="{BB962C8B-B14F-4D97-AF65-F5344CB8AC3E}">
        <p14:creationId xmlns:p14="http://schemas.microsoft.com/office/powerpoint/2010/main" val="18176432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as a minimum, should go into a Safe Work Pack?</a:t>
            </a:r>
            <a:endParaRPr lang="en-GB" dirty="0"/>
          </a:p>
        </p:txBody>
      </p:sp>
      <p:sp>
        <p:nvSpPr>
          <p:cNvPr id="6" name="TextBox 5"/>
          <p:cNvSpPr txBox="1"/>
          <p:nvPr/>
        </p:nvSpPr>
        <p:spPr>
          <a:xfrm>
            <a:off x="3851920" y="1594800"/>
            <a:ext cx="4077695" cy="3231654"/>
          </a:xfrm>
          <a:prstGeom prst="rect">
            <a:avLst/>
          </a:prstGeom>
          <a:noFill/>
        </p:spPr>
        <p:txBody>
          <a:bodyPr wrap="square" lIns="0" tIns="0" rIns="0" bIns="0">
            <a:spAutoFit/>
          </a:bodyPr>
          <a:lstStyle/>
          <a:p>
            <a:pPr marL="180000" indent="-180000">
              <a:spcAft>
                <a:spcPts val="1200"/>
              </a:spcAft>
              <a:defRPr/>
            </a:pPr>
            <a:r>
              <a:rPr lang="en-GB" sz="1600" b="1" dirty="0" smtClean="0"/>
              <a:t>Contents required:</a:t>
            </a:r>
          </a:p>
          <a:p>
            <a:pPr marL="180000" indent="-180000">
              <a:spcAft>
                <a:spcPts val="1200"/>
              </a:spcAft>
              <a:buFont typeface="Arial" panose="020B0604020202020204" pitchFamily="34" charset="0"/>
              <a:buChar char="•"/>
              <a:defRPr/>
            </a:pPr>
            <a:r>
              <a:rPr lang="en-GB" sz="1600" dirty="0" smtClean="0"/>
              <a:t>SWP validation form</a:t>
            </a:r>
          </a:p>
          <a:p>
            <a:pPr marL="180000" indent="-180000">
              <a:spcAft>
                <a:spcPts val="1200"/>
              </a:spcAft>
              <a:buFont typeface="Arial" panose="020B0604020202020204" pitchFamily="34" charset="0"/>
              <a:buChar char="•"/>
              <a:defRPr/>
            </a:pPr>
            <a:r>
              <a:rPr lang="en-GB" sz="1600" dirty="0" smtClean="0"/>
              <a:t>Site risk </a:t>
            </a:r>
            <a:r>
              <a:rPr lang="en-GB" sz="1600" dirty="0"/>
              <a:t>information and controls required</a:t>
            </a:r>
          </a:p>
          <a:p>
            <a:pPr marL="180000" indent="-180000">
              <a:spcAft>
                <a:spcPts val="1200"/>
              </a:spcAft>
              <a:buFont typeface="Arial" panose="020B0604020202020204" pitchFamily="34" charset="0"/>
              <a:buChar char="•"/>
              <a:defRPr/>
            </a:pPr>
            <a:r>
              <a:rPr lang="en-GB" sz="1600" dirty="0"/>
              <a:t>Task risk information and controls required e.g. task risk control sheets, work package plans or task briefing sheets </a:t>
            </a:r>
            <a:endParaRPr lang="en-GB" sz="1600" dirty="0" smtClean="0"/>
          </a:p>
          <a:p>
            <a:pPr marL="180000" indent="-180000">
              <a:spcAft>
                <a:spcPts val="1200"/>
              </a:spcAft>
              <a:buFont typeface="Arial" panose="020B0604020202020204" pitchFamily="34" charset="0"/>
              <a:buChar char="•"/>
              <a:defRPr/>
            </a:pPr>
            <a:r>
              <a:rPr lang="en-GB" sz="1600" dirty="0">
                <a:solidFill>
                  <a:srgbClr val="005172"/>
                </a:solidFill>
              </a:rPr>
              <a:t>Permits, where applicable, such as lifting plans, electrical, isolation, hot works, confined spaces </a:t>
            </a:r>
            <a:endParaRPr lang="en-GB" sz="1600" dirty="0"/>
          </a:p>
          <a:p>
            <a:pPr marL="180000" indent="-180000">
              <a:spcAft>
                <a:spcPts val="1200"/>
              </a:spcAft>
              <a:buFont typeface="Arial" panose="020B0604020202020204" pitchFamily="34" charset="0"/>
              <a:buChar char="•"/>
              <a:defRPr/>
            </a:pPr>
            <a:r>
              <a:rPr lang="en-GB" sz="1600" dirty="0" smtClean="0"/>
              <a:t>Welfare </a:t>
            </a:r>
            <a:r>
              <a:rPr lang="en-GB" sz="1600" dirty="0"/>
              <a:t>arrangements and their </a:t>
            </a:r>
            <a:r>
              <a:rPr lang="en-GB" sz="1600" dirty="0" smtClean="0"/>
              <a:t>location</a:t>
            </a:r>
            <a:endParaRPr lang="en-GB" sz="1600" dirty="0"/>
          </a:p>
        </p:txBody>
      </p:sp>
      <p:grpSp>
        <p:nvGrpSpPr>
          <p:cNvPr id="15" name="Group 14"/>
          <p:cNvGrpSpPr/>
          <p:nvPr/>
        </p:nvGrpSpPr>
        <p:grpSpPr>
          <a:xfrm>
            <a:off x="1619590" y="2836614"/>
            <a:ext cx="1354875" cy="1812861"/>
            <a:chOff x="447675" y="2924930"/>
            <a:chExt cx="1354875" cy="1812861"/>
          </a:xfrm>
        </p:grpSpPr>
        <p:sp>
          <p:nvSpPr>
            <p:cNvPr id="9" name="Documents"/>
            <p:cNvSpPr>
              <a:spLocks noEditPoints="1" noChangeArrowheads="1"/>
            </p:cNvSpPr>
            <p:nvPr/>
          </p:nvSpPr>
          <p:spPr bwMode="auto">
            <a:xfrm>
              <a:off x="447675" y="2924930"/>
              <a:ext cx="1354875" cy="1812861"/>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endParaRPr lang="en-GB">
                <a:solidFill>
                  <a:srgbClr val="005172"/>
                </a:solidFill>
              </a:endParaRPr>
            </a:p>
          </p:txBody>
        </p:sp>
        <p:sp>
          <p:nvSpPr>
            <p:cNvPr id="10" name="TextBox 9"/>
            <p:cNvSpPr txBox="1">
              <a:spLocks noChangeArrowheads="1"/>
            </p:cNvSpPr>
            <p:nvPr/>
          </p:nvSpPr>
          <p:spPr bwMode="auto">
            <a:xfrm>
              <a:off x="537930" y="3551253"/>
              <a:ext cx="1009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lgn="ctr"/>
              <a:r>
                <a:rPr lang="en-GB" altLang="en-US" sz="2400" b="1" dirty="0">
                  <a:solidFill>
                    <a:srgbClr val="000000"/>
                  </a:solidFill>
                </a:rPr>
                <a:t>Safe Work Pack</a:t>
              </a:r>
            </a:p>
          </p:txBody>
        </p:sp>
      </p:grpSp>
      <p:sp>
        <p:nvSpPr>
          <p:cNvPr id="12" name="Right Arrow 11"/>
          <p:cNvSpPr>
            <a:spLocks noChangeArrowheads="1"/>
          </p:cNvSpPr>
          <p:nvPr/>
        </p:nvSpPr>
        <p:spPr bwMode="auto">
          <a:xfrm>
            <a:off x="-5539" y="3486306"/>
            <a:ext cx="1337090" cy="609600"/>
          </a:xfrm>
          <a:prstGeom prst="rightArrow">
            <a:avLst>
              <a:gd name="adj1" fmla="val 36250"/>
              <a:gd name="adj2" fmla="val 74958"/>
            </a:avLst>
          </a:prstGeom>
          <a:solidFill>
            <a:srgbClr val="FF99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7" name="Bent Arrow 16"/>
          <p:cNvSpPr/>
          <p:nvPr/>
        </p:nvSpPr>
        <p:spPr bwMode="auto">
          <a:xfrm>
            <a:off x="2290329" y="1619250"/>
            <a:ext cx="842219" cy="1008140"/>
          </a:xfrm>
          <a:prstGeom prst="bentArrow">
            <a:avLst>
              <a:gd name="adj1" fmla="val 23614"/>
              <a:gd name="adj2" fmla="val 27091"/>
              <a:gd name="adj3" fmla="val 43023"/>
              <a:gd name="adj4" fmla="val 43750"/>
            </a:avLst>
          </a:prstGeom>
          <a:solidFill>
            <a:srgbClr val="FF990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sp>
        <p:nvSpPr>
          <p:cNvPr id="13" name="Footer Placeholder 4"/>
          <p:cNvSpPr>
            <a:spLocks noGrp="1"/>
          </p:cNvSpPr>
          <p:nvPr>
            <p:ph type="ftr" sz="quarter" idx="11"/>
          </p:nvPr>
        </p:nvSpPr>
        <p:spPr>
          <a:xfrm>
            <a:off x="468313" y="6524625"/>
            <a:ext cx="7908925" cy="215900"/>
          </a:xfrm>
        </p:spPr>
        <p:txBody>
          <a:bodyPr/>
          <a:lstStyle/>
          <a:p>
            <a:r>
              <a:rPr lang="en-GB" smtClean="0"/>
              <a:t>NR/L3/OHS/019-IP Work Instruction Briefing</a:t>
            </a:r>
            <a:endParaRPr lang="en-GB" dirty="0"/>
          </a:p>
        </p:txBody>
      </p:sp>
      <p:sp>
        <p:nvSpPr>
          <p:cNvPr id="5" name="TextBox 4"/>
          <p:cNvSpPr txBox="1"/>
          <p:nvPr/>
        </p:nvSpPr>
        <p:spPr>
          <a:xfrm>
            <a:off x="1455817" y="5517290"/>
            <a:ext cx="6780767" cy="646331"/>
          </a:xfrm>
          <a:prstGeom prst="rect">
            <a:avLst/>
          </a:prstGeom>
          <a:noFill/>
        </p:spPr>
        <p:txBody>
          <a:bodyPr wrap="none" rtlCol="0">
            <a:spAutoFit/>
          </a:bodyPr>
          <a:lstStyle/>
          <a:p>
            <a:r>
              <a:rPr lang="en-GB" dirty="0" smtClean="0"/>
              <a:t>The Worksite SWP must be briefed to all task PICS</a:t>
            </a:r>
          </a:p>
          <a:p>
            <a:r>
              <a:rPr lang="en-GB" dirty="0" smtClean="0"/>
              <a:t>The Task SWP must be briefed to the team carrying out the work</a:t>
            </a:r>
            <a:endParaRPr lang="en-GB" dirty="0"/>
          </a:p>
        </p:txBody>
      </p:sp>
      <p:sp>
        <p:nvSpPr>
          <p:cNvPr id="3" name="Slide Number Placeholder 2"/>
          <p:cNvSpPr>
            <a:spLocks noGrp="1"/>
          </p:cNvSpPr>
          <p:nvPr>
            <p:ph type="sldNum" sz="quarter" idx="10"/>
          </p:nvPr>
        </p:nvSpPr>
        <p:spPr/>
        <p:txBody>
          <a:bodyPr/>
          <a:lstStyle/>
          <a:p>
            <a:pPr>
              <a:defRPr/>
            </a:pPr>
            <a:fld id="{9826C3B4-288C-4D35-A77C-60F4EEB1ED93}" type="slidenum">
              <a:rPr lang="en-GB" smtClean="0"/>
              <a:pPr>
                <a:defRPr/>
              </a:pPr>
              <a:t>15</a:t>
            </a:fld>
            <a:endParaRPr lang="en-GB"/>
          </a:p>
        </p:txBody>
      </p:sp>
    </p:spTree>
    <p:extLst>
      <p:ext uri="{BB962C8B-B14F-4D97-AF65-F5344CB8AC3E}">
        <p14:creationId xmlns:p14="http://schemas.microsoft.com/office/powerpoint/2010/main" val="35145262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and Worksite Safe Work Pack</a:t>
            </a:r>
            <a:endParaRPr lang="en-GB" dirty="0"/>
          </a:p>
        </p:txBody>
      </p:sp>
      <p:sp>
        <p:nvSpPr>
          <p:cNvPr id="6" name="TextBox 5"/>
          <p:cNvSpPr txBox="1"/>
          <p:nvPr/>
        </p:nvSpPr>
        <p:spPr>
          <a:xfrm>
            <a:off x="3851919" y="1124680"/>
            <a:ext cx="4077695" cy="2185214"/>
          </a:xfrm>
          <a:prstGeom prst="rect">
            <a:avLst/>
          </a:prstGeom>
          <a:noFill/>
        </p:spPr>
        <p:txBody>
          <a:bodyPr wrap="square" lIns="0" tIns="0" rIns="0" bIns="0">
            <a:spAutoFit/>
          </a:bodyPr>
          <a:lstStyle/>
          <a:p>
            <a:pPr marL="180000" indent="-180000">
              <a:spcAft>
                <a:spcPts val="1200"/>
              </a:spcAft>
              <a:defRPr/>
            </a:pPr>
            <a:r>
              <a:rPr lang="en-GB" sz="1600" b="1" dirty="0" smtClean="0"/>
              <a:t>Task Safe Work Pack</a:t>
            </a:r>
          </a:p>
          <a:p>
            <a:pPr marL="180000" indent="-180000">
              <a:spcAft>
                <a:spcPts val="1200"/>
              </a:spcAft>
              <a:buFont typeface="Arial" panose="020B0604020202020204" pitchFamily="34" charset="0"/>
              <a:buChar char="•"/>
              <a:defRPr/>
            </a:pPr>
            <a:r>
              <a:rPr lang="en-GB" sz="1600" dirty="0" smtClean="0"/>
              <a:t>Created to the highest level of protection possible</a:t>
            </a:r>
          </a:p>
          <a:p>
            <a:pPr marL="180000" indent="-180000">
              <a:spcAft>
                <a:spcPts val="1200"/>
              </a:spcAft>
              <a:buFont typeface="Arial" panose="020B0604020202020204" pitchFamily="34" charset="0"/>
              <a:buChar char="•"/>
              <a:defRPr/>
            </a:pPr>
            <a:r>
              <a:rPr lang="en-GB" sz="1600" dirty="0" smtClean="0"/>
              <a:t>Concise information/ documentation that is relevant to the task</a:t>
            </a:r>
          </a:p>
          <a:p>
            <a:pPr marL="180000" indent="-180000">
              <a:spcAft>
                <a:spcPts val="1200"/>
              </a:spcAft>
              <a:buFont typeface="Arial" panose="020B0604020202020204" pitchFamily="34" charset="0"/>
              <a:buChar char="•"/>
              <a:defRPr/>
            </a:pPr>
            <a:r>
              <a:rPr lang="en-GB" sz="1600" dirty="0" smtClean="0"/>
              <a:t>Include all of the content to brief out to team completing task</a:t>
            </a:r>
            <a:endParaRPr lang="en-GB" sz="1600" dirty="0"/>
          </a:p>
        </p:txBody>
      </p:sp>
      <p:grpSp>
        <p:nvGrpSpPr>
          <p:cNvPr id="15" name="Group 14"/>
          <p:cNvGrpSpPr/>
          <p:nvPr/>
        </p:nvGrpSpPr>
        <p:grpSpPr>
          <a:xfrm>
            <a:off x="1619590" y="2836614"/>
            <a:ext cx="1354875" cy="1812861"/>
            <a:chOff x="447675" y="2924930"/>
            <a:chExt cx="1354875" cy="1812861"/>
          </a:xfrm>
        </p:grpSpPr>
        <p:sp>
          <p:nvSpPr>
            <p:cNvPr id="9" name="Documents"/>
            <p:cNvSpPr>
              <a:spLocks noEditPoints="1" noChangeArrowheads="1"/>
            </p:cNvSpPr>
            <p:nvPr/>
          </p:nvSpPr>
          <p:spPr bwMode="auto">
            <a:xfrm>
              <a:off x="447675" y="2924930"/>
              <a:ext cx="1354875" cy="1812861"/>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endParaRPr lang="en-GB">
                <a:solidFill>
                  <a:srgbClr val="005172"/>
                </a:solidFill>
              </a:endParaRPr>
            </a:p>
          </p:txBody>
        </p:sp>
        <p:sp>
          <p:nvSpPr>
            <p:cNvPr id="10" name="TextBox 9"/>
            <p:cNvSpPr txBox="1">
              <a:spLocks noChangeArrowheads="1"/>
            </p:cNvSpPr>
            <p:nvPr/>
          </p:nvSpPr>
          <p:spPr bwMode="auto">
            <a:xfrm>
              <a:off x="537930" y="3551253"/>
              <a:ext cx="1009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lgn="ctr"/>
              <a:r>
                <a:rPr lang="en-GB" altLang="en-US" sz="2400" b="1" dirty="0">
                  <a:solidFill>
                    <a:srgbClr val="000000"/>
                  </a:solidFill>
                </a:rPr>
                <a:t>Safe Work Pack</a:t>
              </a:r>
            </a:p>
          </p:txBody>
        </p:sp>
      </p:grpSp>
      <p:sp>
        <p:nvSpPr>
          <p:cNvPr id="12" name="Right Arrow 11"/>
          <p:cNvSpPr>
            <a:spLocks noChangeArrowheads="1"/>
          </p:cNvSpPr>
          <p:nvPr/>
        </p:nvSpPr>
        <p:spPr bwMode="auto">
          <a:xfrm>
            <a:off x="-5539" y="3486306"/>
            <a:ext cx="1337090" cy="609600"/>
          </a:xfrm>
          <a:prstGeom prst="rightArrow">
            <a:avLst>
              <a:gd name="adj1" fmla="val 36250"/>
              <a:gd name="adj2" fmla="val 74958"/>
            </a:avLst>
          </a:prstGeom>
          <a:solidFill>
            <a:srgbClr val="FF99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7" name="Bent Arrow 16"/>
          <p:cNvSpPr/>
          <p:nvPr/>
        </p:nvSpPr>
        <p:spPr bwMode="auto">
          <a:xfrm>
            <a:off x="2290329" y="1619250"/>
            <a:ext cx="842219" cy="1008140"/>
          </a:xfrm>
          <a:prstGeom prst="bentArrow">
            <a:avLst>
              <a:gd name="adj1" fmla="val 23614"/>
              <a:gd name="adj2" fmla="val 27091"/>
              <a:gd name="adj3" fmla="val 43023"/>
              <a:gd name="adj4" fmla="val 43750"/>
            </a:avLst>
          </a:prstGeom>
          <a:solidFill>
            <a:srgbClr val="FF990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sp>
        <p:nvSpPr>
          <p:cNvPr id="13" name="Footer Placeholder 4"/>
          <p:cNvSpPr>
            <a:spLocks noGrp="1"/>
          </p:cNvSpPr>
          <p:nvPr>
            <p:ph type="ftr" sz="quarter" idx="11"/>
          </p:nvPr>
        </p:nvSpPr>
        <p:spPr>
          <a:xfrm>
            <a:off x="468313" y="6524625"/>
            <a:ext cx="7908925" cy="215900"/>
          </a:xfrm>
        </p:spPr>
        <p:txBody>
          <a:bodyPr/>
          <a:lstStyle/>
          <a:p>
            <a:r>
              <a:rPr lang="en-GB" smtClean="0"/>
              <a:t>NR/L3/OHS/019-IP Work Instruction Briefing</a:t>
            </a:r>
            <a:endParaRPr lang="en-GB" dirty="0"/>
          </a:p>
        </p:txBody>
      </p:sp>
      <p:sp>
        <p:nvSpPr>
          <p:cNvPr id="3" name="Slide Number Placeholder 2"/>
          <p:cNvSpPr>
            <a:spLocks noGrp="1"/>
          </p:cNvSpPr>
          <p:nvPr>
            <p:ph type="sldNum" sz="quarter" idx="10"/>
          </p:nvPr>
        </p:nvSpPr>
        <p:spPr/>
        <p:txBody>
          <a:bodyPr/>
          <a:lstStyle/>
          <a:p>
            <a:pPr>
              <a:defRPr/>
            </a:pPr>
            <a:fld id="{9826C3B4-288C-4D35-A77C-60F4EEB1ED93}" type="slidenum">
              <a:rPr lang="en-GB" smtClean="0"/>
              <a:pPr>
                <a:defRPr/>
              </a:pPr>
              <a:t>16</a:t>
            </a:fld>
            <a:endParaRPr lang="en-GB"/>
          </a:p>
        </p:txBody>
      </p:sp>
      <p:sp>
        <p:nvSpPr>
          <p:cNvPr id="14" name="TextBox 13"/>
          <p:cNvSpPr txBox="1"/>
          <p:nvPr/>
        </p:nvSpPr>
        <p:spPr>
          <a:xfrm>
            <a:off x="3851917" y="3556868"/>
            <a:ext cx="4077695" cy="2831544"/>
          </a:xfrm>
          <a:prstGeom prst="rect">
            <a:avLst/>
          </a:prstGeom>
          <a:noFill/>
        </p:spPr>
        <p:txBody>
          <a:bodyPr wrap="square" lIns="0" tIns="0" rIns="0" bIns="0">
            <a:spAutoFit/>
          </a:bodyPr>
          <a:lstStyle/>
          <a:p>
            <a:pPr marL="180000" indent="-180000">
              <a:spcAft>
                <a:spcPts val="1200"/>
              </a:spcAft>
              <a:defRPr/>
            </a:pPr>
            <a:r>
              <a:rPr lang="en-GB" sz="1600" b="1" dirty="0" smtClean="0"/>
              <a:t>Worksite Safe Work Pack </a:t>
            </a:r>
          </a:p>
          <a:p>
            <a:pPr marL="180000" indent="-180000">
              <a:spcAft>
                <a:spcPts val="1200"/>
              </a:spcAft>
              <a:buFont typeface="Arial" panose="020B0604020202020204" pitchFamily="34" charset="0"/>
              <a:buChar char="•"/>
              <a:defRPr/>
            </a:pPr>
            <a:r>
              <a:rPr lang="en-GB" sz="1600" dirty="0" smtClean="0"/>
              <a:t>Created to the highest level of protection possible</a:t>
            </a:r>
          </a:p>
          <a:p>
            <a:pPr marL="180000" indent="-180000">
              <a:spcAft>
                <a:spcPts val="1200"/>
              </a:spcAft>
              <a:buFont typeface="Arial" panose="020B0604020202020204" pitchFamily="34" charset="0"/>
              <a:buChar char="•"/>
              <a:defRPr/>
            </a:pPr>
            <a:r>
              <a:rPr lang="en-GB" sz="1600" dirty="0" smtClean="0"/>
              <a:t>Concise information/ documentation that is relevant to the worksite</a:t>
            </a:r>
          </a:p>
          <a:p>
            <a:pPr marL="180000" indent="-180000">
              <a:spcAft>
                <a:spcPts val="1200"/>
              </a:spcAft>
              <a:buFont typeface="Arial" panose="020B0604020202020204" pitchFamily="34" charset="0"/>
              <a:buChar char="•"/>
              <a:defRPr/>
            </a:pPr>
            <a:r>
              <a:rPr lang="en-GB" sz="1600" dirty="0" smtClean="0"/>
              <a:t>Include all of the content to brief out to Task PICs</a:t>
            </a:r>
          </a:p>
          <a:p>
            <a:pPr marL="180000" indent="-180000">
              <a:spcAft>
                <a:spcPts val="1200"/>
              </a:spcAft>
              <a:buFont typeface="Arial" panose="020B0604020202020204" pitchFamily="34" charset="0"/>
              <a:buChar char="•"/>
              <a:defRPr/>
            </a:pPr>
            <a:r>
              <a:rPr lang="en-GB" sz="1600" dirty="0" smtClean="0"/>
              <a:t>Is not a duplication of the Task Safe Work Pack </a:t>
            </a:r>
            <a:endParaRPr lang="en-GB" sz="1600" dirty="0"/>
          </a:p>
        </p:txBody>
      </p:sp>
    </p:spTree>
    <p:extLst>
      <p:ext uri="{BB962C8B-B14F-4D97-AF65-F5344CB8AC3E}">
        <p14:creationId xmlns:p14="http://schemas.microsoft.com/office/powerpoint/2010/main" val="17488356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1000"/>
                                        <p:tgtEl>
                                          <p:spTgt spid="1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fade">
                                      <p:cBhvr>
                                        <p:cTn id="30" dur="1000"/>
                                        <p:tgtEl>
                                          <p:spTgt spid="14">
                                            <p:txEl>
                                              <p:pRg st="3" end="3"/>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1"/>
          <p:cNvSpPr>
            <a:spLocks noGrp="1" noChangeArrowheads="1"/>
          </p:cNvSpPr>
          <p:nvPr>
            <p:ph type="ctrTitle"/>
          </p:nvPr>
        </p:nvSpPr>
        <p:spPr/>
        <p:txBody>
          <a:bodyPr/>
          <a:lstStyle/>
          <a:p>
            <a:pPr eaLnBrk="1" hangingPunct="1"/>
            <a:r>
              <a:rPr lang="en-GB" altLang="en-US" dirty="0" smtClean="0"/>
              <a:t>Key Points</a:t>
            </a:r>
          </a:p>
        </p:txBody>
      </p:sp>
    </p:spTree>
    <p:extLst>
      <p:ext uri="{BB962C8B-B14F-4D97-AF65-F5344CB8AC3E}">
        <p14:creationId xmlns:p14="http://schemas.microsoft.com/office/powerpoint/2010/main" val="13776448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summary</a:t>
            </a:r>
            <a:endParaRPr lang="en-GB" dirty="0"/>
          </a:p>
        </p:txBody>
      </p:sp>
      <p:sp>
        <p:nvSpPr>
          <p:cNvPr id="3" name="Content Placeholder 2"/>
          <p:cNvSpPr>
            <a:spLocks noGrp="1"/>
          </p:cNvSpPr>
          <p:nvPr>
            <p:ph idx="1"/>
          </p:nvPr>
        </p:nvSpPr>
        <p:spPr>
          <a:xfrm>
            <a:off x="447675" y="1484730"/>
            <a:ext cx="7793660" cy="4714875"/>
          </a:xfrm>
        </p:spPr>
        <p:txBody>
          <a:bodyPr/>
          <a:lstStyle/>
          <a:p>
            <a:r>
              <a:rPr lang="en-GB" b="1" dirty="0"/>
              <a:t>Safe behaviour is a requirement of working for Network </a:t>
            </a:r>
            <a:r>
              <a:rPr lang="en-GB" b="1" dirty="0" smtClean="0"/>
              <a:t>Rail and our lifesaving rules must be complied with.</a:t>
            </a:r>
          </a:p>
          <a:p>
            <a:r>
              <a:rPr lang="en-GB" b="1" dirty="0" smtClean="0"/>
              <a:t>Remember the </a:t>
            </a:r>
            <a:r>
              <a:rPr lang="en-GB" b="1" dirty="0" err="1" smtClean="0"/>
              <a:t>worksafe</a:t>
            </a:r>
            <a:r>
              <a:rPr lang="en-GB" b="1" dirty="0" smtClean="0"/>
              <a:t> procedure - If its not safe, the work stops!</a:t>
            </a:r>
            <a:endParaRPr lang="en-GB" b="1" dirty="0"/>
          </a:p>
          <a:p>
            <a:pPr lvl="0"/>
            <a:r>
              <a:rPr lang="en-GB" dirty="0" smtClean="0"/>
              <a:t>The PIC is a capability, not a competence. </a:t>
            </a:r>
          </a:p>
          <a:p>
            <a:pPr lvl="0"/>
            <a:r>
              <a:rPr lang="en-GB" dirty="0" smtClean="0">
                <a:solidFill>
                  <a:schemeClr val="tx1"/>
                </a:solidFill>
              </a:rPr>
              <a:t>The Worksite PIC must be a Safe Work Leader 2 or SWM</a:t>
            </a:r>
          </a:p>
          <a:p>
            <a:r>
              <a:rPr lang="en-GB" dirty="0"/>
              <a:t>All SWL 2 and SWM’s will be primary sponsored by the lead organisation </a:t>
            </a:r>
          </a:p>
          <a:p>
            <a:pPr lvl="0"/>
            <a:r>
              <a:rPr lang="en-GB" dirty="0" smtClean="0">
                <a:solidFill>
                  <a:schemeClr val="tx1"/>
                </a:solidFill>
              </a:rPr>
              <a:t>The Task PIC must hold a minimum of a COSS competence or be a Safe Work Leader.</a:t>
            </a:r>
          </a:p>
          <a:p>
            <a:pPr lvl="0"/>
            <a:r>
              <a:rPr lang="en-GB" dirty="0" smtClean="0"/>
              <a:t>The Responsible Manager will authorise the Safe Work Pack.</a:t>
            </a:r>
          </a:p>
          <a:p>
            <a:r>
              <a:rPr lang="en-GB" dirty="0"/>
              <a:t>Possession planning meetings are important to </a:t>
            </a:r>
            <a:r>
              <a:rPr lang="en-GB" dirty="0" err="1"/>
              <a:t>deconflict</a:t>
            </a:r>
            <a:r>
              <a:rPr lang="en-GB" dirty="0"/>
              <a:t> between work groups but task and site risks must be included in deconfliction (PICs do not require the whole SWP, just what the risks are and a brief description of what work is being carried out to allow for deconfliction). </a:t>
            </a:r>
          </a:p>
          <a:p>
            <a:pPr lvl="0"/>
            <a:endParaRPr lang="en-GB" dirty="0" smtClean="0"/>
          </a:p>
          <a:p>
            <a:pPr lvl="0"/>
            <a:endParaRPr lang="en-GB" dirty="0"/>
          </a:p>
        </p:txBody>
      </p:sp>
      <p:sp>
        <p:nvSpPr>
          <p:cNvPr id="5" name="Footer Placeholder 4"/>
          <p:cNvSpPr>
            <a:spLocks noGrp="1"/>
          </p:cNvSpPr>
          <p:nvPr>
            <p:ph type="ftr" sz="quarter" idx="11"/>
          </p:nvPr>
        </p:nvSpPr>
        <p:spPr/>
        <p:txBody>
          <a:bodyPr/>
          <a:lstStyle/>
          <a:p>
            <a:r>
              <a:rPr lang="en-GB" smtClean="0"/>
              <a:t>NR/L3/OHS/019-IP Work Instruction Briefing</a:t>
            </a:r>
            <a:endParaRPr lang="en-GB" dirty="0"/>
          </a:p>
        </p:txBody>
      </p:sp>
      <p:sp>
        <p:nvSpPr>
          <p:cNvPr id="6" name="Slide Number Placeholder 5"/>
          <p:cNvSpPr>
            <a:spLocks noGrp="1"/>
          </p:cNvSpPr>
          <p:nvPr>
            <p:ph type="sldNum" sz="quarter" idx="10"/>
          </p:nvPr>
        </p:nvSpPr>
        <p:spPr/>
        <p:txBody>
          <a:bodyPr/>
          <a:lstStyle/>
          <a:p>
            <a:pPr>
              <a:defRPr/>
            </a:pPr>
            <a:fld id="{9826C3B4-288C-4D35-A77C-60F4EEB1ED93}" type="slidenum">
              <a:rPr lang="en-GB" smtClean="0"/>
              <a:pPr>
                <a:defRPr/>
              </a:pPr>
              <a:t>18</a:t>
            </a:fld>
            <a:endParaRPr lang="en-GB"/>
          </a:p>
        </p:txBody>
      </p:sp>
    </p:spTree>
    <p:extLst>
      <p:ext uri="{BB962C8B-B14F-4D97-AF65-F5344CB8AC3E}">
        <p14:creationId xmlns:p14="http://schemas.microsoft.com/office/powerpoint/2010/main" val="3164172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10" presetClass="entr" presetSubtype="0"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par>
                          <p:cTn id="26" fill="hold">
                            <p:stCondLst>
                              <p:cond delay="5000"/>
                            </p:stCondLst>
                            <p:childTnLst>
                              <p:par>
                                <p:cTn id="27" presetID="10" presetClass="entr" presetSubtype="0" fill="hold"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par>
                          <p:cTn id="30" fill="hold">
                            <p:stCondLst>
                              <p:cond delay="7000"/>
                            </p:stCondLst>
                            <p:childTnLst>
                              <p:par>
                                <p:cTn id="31" presetID="10" presetClass="entr" presetSubtype="0"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childTnLst>
                          </p:cTn>
                        </p:par>
                        <p:par>
                          <p:cTn id="34" fill="hold">
                            <p:stCondLst>
                              <p:cond delay="9000"/>
                            </p:stCondLst>
                            <p:childTnLst>
                              <p:par>
                                <p:cTn id="35" presetID="10" presetClass="entr" presetSubtype="0" fill="hold" nodeType="afterEffect">
                                  <p:stCondLst>
                                    <p:cond delay="10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3">
                                            <p:txEl>
                                              <p:pRg st="0" end="0"/>
                                            </p:txEl>
                                          </p:spTgt>
                                        </p:tgtEl>
                                      </p:cBhvr>
                                    </p:animEffect>
                                    <p:set>
                                      <p:cBhvr>
                                        <p:cTn id="4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3">
                                            <p:txEl>
                                              <p:pRg st="1" end="1"/>
                                            </p:txEl>
                                          </p:spTgt>
                                        </p:tgtEl>
                                      </p:cBhvr>
                                    </p:animEffect>
                                    <p:set>
                                      <p:cBhvr>
                                        <p:cTn id="47"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000"/>
                                        <p:tgtEl>
                                          <p:spTgt spid="3">
                                            <p:txEl>
                                              <p:pRg st="2" end="2"/>
                                            </p:txEl>
                                          </p:spTgt>
                                        </p:tgtEl>
                                      </p:cBhvr>
                                    </p:animEffect>
                                    <p:set>
                                      <p:cBhvr>
                                        <p:cTn id="52" dur="1" fill="hold">
                                          <p:stCondLst>
                                            <p:cond delay="999"/>
                                          </p:stCondLst>
                                        </p:cTn>
                                        <p:tgtEl>
                                          <p:spTgt spid="3">
                                            <p:txEl>
                                              <p:pRg st="2" end="2"/>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3">
                                            <p:txEl>
                                              <p:pRg st="3" end="3"/>
                                            </p:txEl>
                                          </p:spTgt>
                                        </p:tgtEl>
                                      </p:cBhvr>
                                    </p:animEffect>
                                    <p:set>
                                      <p:cBhvr>
                                        <p:cTn id="55"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1000"/>
                                        <p:tgtEl>
                                          <p:spTgt spid="3">
                                            <p:txEl>
                                              <p:pRg st="4" end="4"/>
                                            </p:txEl>
                                          </p:spTgt>
                                        </p:tgtEl>
                                      </p:cBhvr>
                                    </p:animEffect>
                                    <p:set>
                                      <p:cBhvr>
                                        <p:cTn id="60" dur="1" fill="hold">
                                          <p:stCondLst>
                                            <p:cond delay="999"/>
                                          </p:stCondLst>
                                        </p:cTn>
                                        <p:tgtEl>
                                          <p:spTgt spid="3">
                                            <p:txEl>
                                              <p:pRg st="4" end="4"/>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00"/>
                                        <p:tgtEl>
                                          <p:spTgt spid="3">
                                            <p:txEl>
                                              <p:pRg st="5" end="5"/>
                                            </p:txEl>
                                          </p:spTgt>
                                        </p:tgtEl>
                                      </p:cBhvr>
                                    </p:animEffect>
                                    <p:set>
                                      <p:cBhvr>
                                        <p:cTn id="63" dur="1" fill="hold">
                                          <p:stCondLst>
                                            <p:cond delay="999"/>
                                          </p:stCondLst>
                                        </p:cTn>
                                        <p:tgtEl>
                                          <p:spTgt spid="3">
                                            <p:txEl>
                                              <p:pRg st="5" end="5"/>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00"/>
                                        <p:tgtEl>
                                          <p:spTgt spid="3">
                                            <p:txEl>
                                              <p:pRg st="6" end="6"/>
                                            </p:txEl>
                                          </p:spTgt>
                                        </p:tgtEl>
                                      </p:cBhvr>
                                    </p:animEffect>
                                    <p:set>
                                      <p:cBhvr>
                                        <p:cTn id="66"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1000"/>
                                        <p:tgtEl>
                                          <p:spTgt spid="3">
                                            <p:txEl>
                                              <p:pRg st="7" end="7"/>
                                            </p:txEl>
                                          </p:spTgt>
                                        </p:tgtEl>
                                      </p:cBhvr>
                                    </p:animEffect>
                                    <p:set>
                                      <p:cBhvr>
                                        <p:cTn id="71"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NR/L3/OHS/019-IP Work Instruction Briefing</a:t>
            </a:r>
            <a:endParaRPr lang="en-GB"/>
          </a:p>
        </p:txBody>
      </p:sp>
      <p:sp>
        <p:nvSpPr>
          <p:cNvPr id="5" name="TextBox 4"/>
          <p:cNvSpPr txBox="1"/>
          <p:nvPr/>
        </p:nvSpPr>
        <p:spPr>
          <a:xfrm>
            <a:off x="468313" y="1412720"/>
            <a:ext cx="7652815" cy="2254463"/>
          </a:xfrm>
          <a:prstGeom prst="rect">
            <a:avLst/>
          </a:prstGeom>
          <a:noFill/>
        </p:spPr>
        <p:txBody>
          <a:bodyPr wrap="square" rtlCol="0">
            <a:spAutoFit/>
          </a:bodyPr>
          <a:lstStyle/>
          <a:p>
            <a:pPr marL="285750" lvl="0" indent="-285750">
              <a:spcAft>
                <a:spcPts val="1296"/>
              </a:spcAft>
              <a:buFont typeface="Arial" panose="020B0604020202020204" pitchFamily="34" charset="0"/>
              <a:buChar char="•"/>
            </a:pPr>
            <a:r>
              <a:rPr lang="en-GB" dirty="0" smtClean="0"/>
              <a:t>The planning process must have the involvement of the individual delivering the work as Person in Charge </a:t>
            </a:r>
          </a:p>
          <a:p>
            <a:pPr marL="285750" lvl="0" indent="-285750">
              <a:spcAft>
                <a:spcPts val="1296"/>
              </a:spcAft>
              <a:buFont typeface="Arial" panose="020B0604020202020204" pitchFamily="34" charset="0"/>
              <a:buChar char="•"/>
            </a:pPr>
            <a:r>
              <a:rPr lang="en-GB" dirty="0" smtClean="0"/>
              <a:t>The Safe Work Pack provides information on how work is to be carried</a:t>
            </a:r>
          </a:p>
          <a:p>
            <a:pPr marL="285750" indent="-285750">
              <a:spcAft>
                <a:spcPts val="1296"/>
              </a:spcAft>
              <a:buFont typeface="Arial" panose="020B0604020202020204" pitchFamily="34" charset="0"/>
              <a:buChar char="•"/>
            </a:pPr>
            <a:r>
              <a:rPr lang="en-GB" dirty="0" smtClean="0"/>
              <a:t>The information within a Safe Work Pack must be concise and relevant </a:t>
            </a:r>
            <a:r>
              <a:rPr lang="en-GB" dirty="0"/>
              <a:t>to the </a:t>
            </a:r>
            <a:r>
              <a:rPr lang="en-GB" dirty="0" smtClean="0"/>
              <a:t>task/ worksite being delivered.</a:t>
            </a:r>
            <a:endParaRPr lang="en-GB" dirty="0"/>
          </a:p>
          <a:p>
            <a:pPr marL="285750" lvl="0" indent="-285750">
              <a:spcAft>
                <a:spcPts val="1296"/>
              </a:spcAft>
              <a:buFont typeface="Arial" panose="020B0604020202020204" pitchFamily="34" charset="0"/>
              <a:buChar char="•"/>
            </a:pPr>
            <a:endParaRPr lang="en-GB" dirty="0"/>
          </a:p>
        </p:txBody>
      </p:sp>
      <p:sp>
        <p:nvSpPr>
          <p:cNvPr id="6" name="Title 1"/>
          <p:cNvSpPr>
            <a:spLocks noGrp="1"/>
          </p:cNvSpPr>
          <p:nvPr>
            <p:ph type="title"/>
          </p:nvPr>
        </p:nvSpPr>
        <p:spPr/>
        <p:txBody>
          <a:bodyPr/>
          <a:lstStyle/>
          <a:p>
            <a:r>
              <a:rPr lang="en-GB" dirty="0" smtClean="0"/>
              <a:t>Final Summary</a:t>
            </a:r>
            <a:endParaRPr lang="en-GB" dirty="0"/>
          </a:p>
        </p:txBody>
      </p:sp>
      <p:sp>
        <p:nvSpPr>
          <p:cNvPr id="2" name="Slide Number Placeholder 1"/>
          <p:cNvSpPr>
            <a:spLocks noGrp="1"/>
          </p:cNvSpPr>
          <p:nvPr>
            <p:ph type="sldNum" sz="quarter" idx="10"/>
          </p:nvPr>
        </p:nvSpPr>
        <p:spPr/>
        <p:txBody>
          <a:bodyPr/>
          <a:lstStyle/>
          <a:p>
            <a:pPr>
              <a:defRPr/>
            </a:pPr>
            <a:fld id="{9DBD948C-F8EA-4963-BF9C-513B62A5CC3C}" type="slidenum">
              <a:rPr lang="en-GB" smtClean="0"/>
              <a:pPr>
                <a:defRPr/>
              </a:pPr>
              <a:t>19</a:t>
            </a:fld>
            <a:endParaRPr lang="en-GB"/>
          </a:p>
        </p:txBody>
      </p:sp>
    </p:spTree>
    <p:extLst>
      <p:ext uri="{BB962C8B-B14F-4D97-AF65-F5344CB8AC3E}">
        <p14:creationId xmlns:p14="http://schemas.microsoft.com/office/powerpoint/2010/main" val="270099562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smtClean="0"/>
              <a:t>Background</a:t>
            </a:r>
            <a:endParaRPr lang="en-GB" altLang="en-US" dirty="0"/>
          </a:p>
        </p:txBody>
      </p:sp>
      <p:sp>
        <p:nvSpPr>
          <p:cNvPr id="14" name="Footer Placeholder 4"/>
          <p:cNvSpPr>
            <a:spLocks noGrp="1"/>
          </p:cNvSpPr>
          <p:nvPr>
            <p:ph type="ftr" sz="quarter" idx="11"/>
          </p:nvPr>
        </p:nvSpPr>
        <p:spPr/>
        <p:txBody>
          <a:bodyPr/>
          <a:lstStyle/>
          <a:p>
            <a:r>
              <a:rPr lang="en-GB" smtClean="0"/>
              <a:t>NR/L3/OHS/019-IP Work Instruction Briefing</a:t>
            </a:r>
            <a:endParaRPr lang="en-GB" dirty="0"/>
          </a:p>
        </p:txBody>
      </p:sp>
      <p:graphicFrame>
        <p:nvGraphicFramePr>
          <p:cNvPr id="13" name="Content Placeholder 9"/>
          <p:cNvGraphicFramePr>
            <a:graphicFrameLocks/>
          </p:cNvGraphicFramePr>
          <p:nvPr>
            <p:extLst>
              <p:ext uri="{D42A27DB-BD31-4B8C-83A1-F6EECF244321}">
                <p14:modId xmlns:p14="http://schemas.microsoft.com/office/powerpoint/2010/main" val="1766298668"/>
              </p:ext>
            </p:extLst>
          </p:nvPr>
        </p:nvGraphicFramePr>
        <p:xfrm>
          <a:off x="469798" y="2039314"/>
          <a:ext cx="3482975" cy="1158240"/>
        </p:xfrm>
        <a:graphic>
          <a:graphicData uri="http://schemas.openxmlformats.org/drawingml/2006/table">
            <a:tbl>
              <a:tblPr>
                <a:tableStyleId>{5C22544A-7EE6-4342-B048-85BDC9FD1C3A}</a:tableStyleId>
              </a:tblPr>
              <a:tblGrid>
                <a:gridCol w="1473200"/>
                <a:gridCol w="2009775"/>
              </a:tblGrid>
              <a:tr h="158526">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NR/L2/OHS/019</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9</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a:t>
                      </a:r>
                      <a:r>
                        <a:rPr lang="en-GB" sz="1300" baseline="0" dirty="0" smtClean="0"/>
                        <a:t>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Compliance</a:t>
                      </a:r>
                      <a:r>
                        <a:rPr lang="en-GB" sz="1300" baseline="0" dirty="0" smtClean="0"/>
                        <a:t>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23 September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TextBox 10"/>
          <p:cNvSpPr txBox="1"/>
          <p:nvPr/>
        </p:nvSpPr>
        <p:spPr>
          <a:xfrm>
            <a:off x="376054" y="1700760"/>
            <a:ext cx="2611726" cy="338554"/>
          </a:xfrm>
          <a:prstGeom prst="rect">
            <a:avLst/>
          </a:prstGeom>
          <a:noFill/>
        </p:spPr>
        <p:txBody>
          <a:bodyPr wrap="square" rtlCol="0">
            <a:spAutoFit/>
          </a:bodyPr>
          <a:lstStyle/>
          <a:p>
            <a:r>
              <a:rPr lang="en-GB" sz="1600" b="1" dirty="0" smtClean="0">
                <a:solidFill>
                  <a:srgbClr val="005172"/>
                </a:solidFill>
              </a:rPr>
              <a:t>Revised 019 Standard:</a:t>
            </a:r>
            <a:endParaRPr lang="en-GB" sz="1600" b="1" dirty="0">
              <a:solidFill>
                <a:srgbClr val="005172"/>
              </a:solidFill>
            </a:endParaRPr>
          </a:p>
        </p:txBody>
      </p:sp>
      <p:pic>
        <p:nvPicPr>
          <p:cNvPr id="15"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234226" y="1859402"/>
            <a:ext cx="4514353" cy="290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76054" y="3345129"/>
            <a:ext cx="3567290" cy="338554"/>
          </a:xfrm>
          <a:prstGeom prst="rect">
            <a:avLst/>
          </a:prstGeom>
          <a:noFill/>
        </p:spPr>
        <p:txBody>
          <a:bodyPr wrap="square" rtlCol="0">
            <a:spAutoFit/>
          </a:bodyPr>
          <a:lstStyle/>
          <a:p>
            <a:r>
              <a:rPr lang="en-GB" sz="1600" b="1" dirty="0" smtClean="0">
                <a:solidFill>
                  <a:srgbClr val="005172"/>
                </a:solidFill>
              </a:rPr>
              <a:t>New IP level 3 Work Instruction:</a:t>
            </a:r>
            <a:endParaRPr lang="en-GB" sz="1600" b="1" dirty="0">
              <a:solidFill>
                <a:srgbClr val="005172"/>
              </a:solidFill>
            </a:endParaRPr>
          </a:p>
        </p:txBody>
      </p:sp>
      <p:graphicFrame>
        <p:nvGraphicFramePr>
          <p:cNvPr id="17" name="Content Placeholder 9"/>
          <p:cNvGraphicFramePr>
            <a:graphicFrameLocks/>
          </p:cNvGraphicFramePr>
          <p:nvPr>
            <p:extLst>
              <p:ext uri="{D42A27DB-BD31-4B8C-83A1-F6EECF244321}">
                <p14:modId xmlns:p14="http://schemas.microsoft.com/office/powerpoint/2010/main" val="1039061529"/>
              </p:ext>
            </p:extLst>
          </p:nvPr>
        </p:nvGraphicFramePr>
        <p:xfrm>
          <a:off x="478360" y="3717507"/>
          <a:ext cx="3482975" cy="1158240"/>
        </p:xfrm>
        <a:graphic>
          <a:graphicData uri="http://schemas.openxmlformats.org/drawingml/2006/table">
            <a:tbl>
              <a:tblPr>
                <a:tableStyleId>{5C22544A-7EE6-4342-B048-85BDC9FD1C3A}</a:tableStyleId>
              </a:tblPr>
              <a:tblGrid>
                <a:gridCol w="1473200"/>
                <a:gridCol w="2009775"/>
              </a:tblGrid>
              <a:tr h="158526">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NR/L3/OHS/019-IP</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1</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02 June</a:t>
                      </a:r>
                      <a:r>
                        <a:rPr lang="en-GB" sz="1300" baseline="0" dirty="0" smtClean="0"/>
                        <a:t> 2018</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Compliance</a:t>
                      </a:r>
                      <a:r>
                        <a:rPr lang="en-GB" sz="1300" baseline="0" dirty="0" smtClean="0"/>
                        <a:t>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24 September 2018</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TextBox 17"/>
          <p:cNvSpPr txBox="1"/>
          <p:nvPr/>
        </p:nvSpPr>
        <p:spPr>
          <a:xfrm>
            <a:off x="467430" y="4952287"/>
            <a:ext cx="3554985" cy="338554"/>
          </a:xfrm>
          <a:prstGeom prst="rect">
            <a:avLst/>
          </a:prstGeom>
          <a:noFill/>
        </p:spPr>
        <p:txBody>
          <a:bodyPr wrap="square" rtlCol="0">
            <a:spAutoFit/>
          </a:bodyPr>
          <a:lstStyle/>
          <a:p>
            <a:r>
              <a:rPr lang="en-GB" sz="1600" b="1" dirty="0" smtClean="0">
                <a:solidFill>
                  <a:srgbClr val="005172"/>
                </a:solidFill>
              </a:rPr>
              <a:t>Existing IPEM level 3 Standard:</a:t>
            </a:r>
            <a:endParaRPr lang="en-GB" sz="1600" b="1" dirty="0">
              <a:solidFill>
                <a:srgbClr val="005172"/>
              </a:solidFill>
            </a:endParaRPr>
          </a:p>
        </p:txBody>
      </p:sp>
      <p:graphicFrame>
        <p:nvGraphicFramePr>
          <p:cNvPr id="19" name="Content Placeholder 9"/>
          <p:cNvGraphicFramePr>
            <a:graphicFrameLocks/>
          </p:cNvGraphicFramePr>
          <p:nvPr>
            <p:extLst>
              <p:ext uri="{D42A27DB-BD31-4B8C-83A1-F6EECF244321}">
                <p14:modId xmlns:p14="http://schemas.microsoft.com/office/powerpoint/2010/main" val="3887619952"/>
              </p:ext>
            </p:extLst>
          </p:nvPr>
        </p:nvGraphicFramePr>
        <p:xfrm>
          <a:off x="539441" y="5367190"/>
          <a:ext cx="3482975" cy="1158240"/>
        </p:xfrm>
        <a:graphic>
          <a:graphicData uri="http://schemas.openxmlformats.org/drawingml/2006/table">
            <a:tbl>
              <a:tblPr>
                <a:tableStyleId>{5C22544A-7EE6-4342-B048-85BDC9FD1C3A}</a:tableStyleId>
              </a:tblPr>
              <a:tblGrid>
                <a:gridCol w="1473200"/>
                <a:gridCol w="2009775"/>
              </a:tblGrid>
              <a:tr h="158526">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NR/L3/OHS/133</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1</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a:t>
                      </a:r>
                      <a:r>
                        <a:rPr lang="en-GB" sz="1300" baseline="0" dirty="0" smtClean="0"/>
                        <a:t>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Compliance</a:t>
                      </a:r>
                      <a:r>
                        <a:rPr lang="en-GB" sz="1300" baseline="0" dirty="0" smtClean="0"/>
                        <a:t>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Slide Number Placeholder 1"/>
          <p:cNvSpPr>
            <a:spLocks noGrp="1"/>
          </p:cNvSpPr>
          <p:nvPr>
            <p:ph type="sldNum" sz="quarter" idx="10"/>
          </p:nvPr>
        </p:nvSpPr>
        <p:spPr/>
        <p:txBody>
          <a:bodyPr/>
          <a:lstStyle/>
          <a:p>
            <a:pPr>
              <a:defRPr/>
            </a:pPr>
            <a:fld id="{9DBD948C-F8EA-4963-BF9C-513B62A5CC3C}" type="slidenum">
              <a:rPr lang="en-GB" smtClean="0">
                <a:solidFill>
                  <a:srgbClr val="005172"/>
                </a:solidFill>
              </a:rPr>
              <a:pPr>
                <a:defRPr/>
              </a:pPr>
              <a:t>2</a:t>
            </a:fld>
            <a:endParaRPr lang="en-GB">
              <a:solidFill>
                <a:srgbClr val="005172"/>
              </a:solidFill>
            </a:endParaRPr>
          </a:p>
        </p:txBody>
      </p:sp>
    </p:spTree>
    <p:extLst>
      <p:ext uri="{BB962C8B-B14F-4D97-AF65-F5344CB8AC3E}">
        <p14:creationId xmlns:p14="http://schemas.microsoft.com/office/powerpoint/2010/main" val="3142183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NR/L3/OHS/019-IP Work Instruction Briefing</a:t>
            </a:r>
            <a:endParaRPr lang="en-GB"/>
          </a:p>
        </p:txBody>
      </p:sp>
      <p:sp>
        <p:nvSpPr>
          <p:cNvPr id="5" name="TextBox 4"/>
          <p:cNvSpPr txBox="1"/>
          <p:nvPr/>
        </p:nvSpPr>
        <p:spPr>
          <a:xfrm>
            <a:off x="447674" y="2492870"/>
            <a:ext cx="7652815" cy="2400657"/>
          </a:xfrm>
          <a:prstGeom prst="rect">
            <a:avLst/>
          </a:prstGeom>
          <a:noFill/>
        </p:spPr>
        <p:txBody>
          <a:bodyPr wrap="square" rtlCol="0">
            <a:spAutoFit/>
          </a:bodyPr>
          <a:lstStyle/>
          <a:p>
            <a:pPr lvl="0" algn="ctr">
              <a:spcAft>
                <a:spcPts val="1296"/>
              </a:spcAft>
            </a:pPr>
            <a:r>
              <a:rPr lang="en-GB" sz="15000" dirty="0" smtClean="0"/>
              <a:t>?</a:t>
            </a:r>
            <a:endParaRPr lang="en-GB" sz="15000" dirty="0"/>
          </a:p>
        </p:txBody>
      </p:sp>
      <p:sp>
        <p:nvSpPr>
          <p:cNvPr id="6" name="Title 1"/>
          <p:cNvSpPr>
            <a:spLocks noGrp="1"/>
          </p:cNvSpPr>
          <p:nvPr>
            <p:ph type="title"/>
          </p:nvPr>
        </p:nvSpPr>
        <p:spPr/>
        <p:txBody>
          <a:bodyPr/>
          <a:lstStyle/>
          <a:p>
            <a:r>
              <a:rPr lang="en-GB" dirty="0" smtClean="0"/>
              <a:t>Questions</a:t>
            </a:r>
            <a:endParaRPr lang="en-GB" dirty="0"/>
          </a:p>
        </p:txBody>
      </p:sp>
      <p:sp>
        <p:nvSpPr>
          <p:cNvPr id="2" name="Slide Number Placeholder 1"/>
          <p:cNvSpPr>
            <a:spLocks noGrp="1"/>
          </p:cNvSpPr>
          <p:nvPr>
            <p:ph type="sldNum" sz="quarter" idx="10"/>
          </p:nvPr>
        </p:nvSpPr>
        <p:spPr/>
        <p:txBody>
          <a:bodyPr/>
          <a:lstStyle/>
          <a:p>
            <a:pPr>
              <a:defRPr/>
            </a:pPr>
            <a:fld id="{9DBD948C-F8EA-4963-BF9C-513B62A5CC3C}" type="slidenum">
              <a:rPr lang="en-GB" smtClean="0"/>
              <a:pPr>
                <a:defRPr/>
              </a:pPr>
              <a:t>20</a:t>
            </a:fld>
            <a:endParaRPr lang="en-GB"/>
          </a:p>
        </p:txBody>
      </p:sp>
    </p:spTree>
    <p:extLst>
      <p:ext uri="{BB962C8B-B14F-4D97-AF65-F5344CB8AC3E}">
        <p14:creationId xmlns:p14="http://schemas.microsoft.com/office/powerpoint/2010/main" val="23036996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Background - Developments</a:t>
            </a:r>
            <a:endParaRPr lang="en-GB" altLang="en-US" dirty="0"/>
          </a:p>
        </p:txBody>
      </p:sp>
      <p:grpSp>
        <p:nvGrpSpPr>
          <p:cNvPr id="24" name="Group 23"/>
          <p:cNvGrpSpPr/>
          <p:nvPr/>
        </p:nvGrpSpPr>
        <p:grpSpPr>
          <a:xfrm>
            <a:off x="899592" y="1628750"/>
            <a:ext cx="6984776" cy="4516105"/>
            <a:chOff x="1331640" y="3048561"/>
            <a:chExt cx="5328592" cy="3168352"/>
          </a:xfrm>
        </p:grpSpPr>
        <p:sp>
          <p:nvSpPr>
            <p:cNvPr id="25" name="Rectangle 24"/>
            <p:cNvSpPr/>
            <p:nvPr/>
          </p:nvSpPr>
          <p:spPr>
            <a:xfrm>
              <a:off x="1331640" y="3048561"/>
              <a:ext cx="5328592" cy="3168352"/>
            </a:xfrm>
            <a:prstGeom prst="rect">
              <a:avLst/>
            </a:prstGeom>
            <a:noFill/>
          </p:spPr>
        </p:sp>
        <p:sp>
          <p:nvSpPr>
            <p:cNvPr id="26" name="Freeform 25"/>
            <p:cNvSpPr/>
            <p:nvPr/>
          </p:nvSpPr>
          <p:spPr>
            <a:xfrm>
              <a:off x="3203848" y="3048561"/>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endParaRPr lang="en-GB" sz="1600" kern="1200" dirty="0">
                <a:solidFill>
                  <a:srgbClr val="002060"/>
                </a:solidFill>
              </a:endParaRPr>
            </a:p>
          </p:txBody>
        </p:sp>
        <p:sp>
          <p:nvSpPr>
            <p:cNvPr id="27" name="Freeform 26"/>
            <p:cNvSpPr/>
            <p:nvPr/>
          </p:nvSpPr>
          <p:spPr>
            <a:xfrm>
              <a:off x="2411759" y="4632736"/>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endParaRPr lang="en-GB" sz="1600" kern="1200" dirty="0">
                <a:solidFill>
                  <a:srgbClr val="002060"/>
                </a:solidFill>
              </a:endParaRPr>
            </a:p>
          </p:txBody>
        </p:sp>
        <p:sp>
          <p:nvSpPr>
            <p:cNvPr id="28" name="Freeform 27"/>
            <p:cNvSpPr/>
            <p:nvPr/>
          </p:nvSpPr>
          <p:spPr>
            <a:xfrm rot="21600000">
              <a:off x="3203848" y="4632735"/>
              <a:ext cx="1584176" cy="1584176"/>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1584175" y="0"/>
                  </a:moveTo>
                  <a:lnTo>
                    <a:pt x="792087" y="1584175"/>
                  </a:lnTo>
                  <a:lnTo>
                    <a:pt x="0" y="0"/>
                  </a:lnTo>
                  <a:lnTo>
                    <a:pt x="1584175"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60961" rIns="457005" bIns="853047" numCol="1" spcCol="1270" anchor="ctr" anchorCtr="0">
              <a:noAutofit/>
            </a:bodyPr>
            <a:lstStyle/>
            <a:p>
              <a:pPr lvl="0" algn="ctr" defTabSz="711200">
                <a:lnSpc>
                  <a:spcPct val="90000"/>
                </a:lnSpc>
                <a:spcBef>
                  <a:spcPct val="0"/>
                </a:spcBef>
                <a:spcAft>
                  <a:spcPct val="35000"/>
                </a:spcAft>
              </a:pPr>
              <a:r>
                <a:rPr lang="en-GB" sz="1600" kern="1200" dirty="0" smtClean="0">
                  <a:solidFill>
                    <a:srgbClr val="002060"/>
                  </a:solidFill>
                </a:rPr>
                <a:t>Safe Work Pack</a:t>
              </a:r>
              <a:endParaRPr lang="en-GB" sz="1600" kern="1200" dirty="0">
                <a:solidFill>
                  <a:srgbClr val="002060"/>
                </a:solidFill>
              </a:endParaRPr>
            </a:p>
          </p:txBody>
        </p:sp>
        <p:sp>
          <p:nvSpPr>
            <p:cNvPr id="29" name="Freeform 28"/>
            <p:cNvSpPr/>
            <p:nvPr/>
          </p:nvSpPr>
          <p:spPr>
            <a:xfrm>
              <a:off x="3995935" y="4632736"/>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endParaRPr lang="en-GB" sz="1600" kern="1200" dirty="0">
                <a:solidFill>
                  <a:srgbClr val="002060"/>
                </a:solidFill>
              </a:endParaRPr>
            </a:p>
          </p:txBody>
        </p:sp>
      </p:gr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706" y="5246944"/>
            <a:ext cx="1031099" cy="77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80095" t="16377" r="11375" b="29484"/>
          <a:stretch/>
        </p:blipFill>
        <p:spPr bwMode="auto">
          <a:xfrm>
            <a:off x="4175828" y="2492897"/>
            <a:ext cx="535568" cy="126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68073" t="24115" r="17870" b="26048"/>
          <a:stretch/>
        </p:blipFill>
        <p:spPr bwMode="auto">
          <a:xfrm>
            <a:off x="2858331" y="5015876"/>
            <a:ext cx="940820" cy="93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32"/>
          <p:cNvGrpSpPr/>
          <p:nvPr/>
        </p:nvGrpSpPr>
        <p:grpSpPr>
          <a:xfrm>
            <a:off x="865782" y="1628750"/>
            <a:ext cx="6984776" cy="4516105"/>
            <a:chOff x="1331640" y="3048561"/>
            <a:chExt cx="5328592" cy="3168352"/>
          </a:xfrm>
        </p:grpSpPr>
        <p:sp>
          <p:nvSpPr>
            <p:cNvPr id="34" name="Rectangle 33"/>
            <p:cNvSpPr/>
            <p:nvPr/>
          </p:nvSpPr>
          <p:spPr>
            <a:xfrm>
              <a:off x="1331640" y="3048561"/>
              <a:ext cx="5328592" cy="3168352"/>
            </a:xfrm>
            <a:prstGeom prst="rect">
              <a:avLst/>
            </a:prstGeom>
            <a:noFill/>
          </p:spPr>
        </p:sp>
        <p:sp>
          <p:nvSpPr>
            <p:cNvPr id="35" name="Freeform 34"/>
            <p:cNvSpPr/>
            <p:nvPr/>
          </p:nvSpPr>
          <p:spPr>
            <a:xfrm>
              <a:off x="3203848" y="3048561"/>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r>
                <a:rPr lang="en-GB" sz="1600" dirty="0" smtClean="0">
                  <a:solidFill>
                    <a:srgbClr val="002060"/>
                  </a:solidFill>
                </a:rPr>
                <a:t>Task Pic &amp; Worksite Pic</a:t>
              </a:r>
              <a:endParaRPr lang="en-GB" sz="1600" kern="1200" dirty="0">
                <a:solidFill>
                  <a:srgbClr val="002060"/>
                </a:solidFill>
              </a:endParaRPr>
            </a:p>
          </p:txBody>
        </p:sp>
        <p:sp>
          <p:nvSpPr>
            <p:cNvPr id="36" name="Freeform 35"/>
            <p:cNvSpPr/>
            <p:nvPr/>
          </p:nvSpPr>
          <p:spPr>
            <a:xfrm>
              <a:off x="2411759" y="4632736"/>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r>
                <a:rPr lang="en-GB" sz="1600" dirty="0" smtClean="0">
                  <a:solidFill>
                    <a:srgbClr val="002060"/>
                  </a:solidFill>
                </a:rPr>
                <a:t>Clarity of delegation</a:t>
              </a:r>
              <a:endParaRPr lang="en-GB" sz="1600" kern="1200" dirty="0">
                <a:solidFill>
                  <a:srgbClr val="002060"/>
                </a:solidFill>
              </a:endParaRPr>
            </a:p>
          </p:txBody>
        </p:sp>
        <p:sp>
          <p:nvSpPr>
            <p:cNvPr id="37" name="Freeform 36"/>
            <p:cNvSpPr/>
            <p:nvPr/>
          </p:nvSpPr>
          <p:spPr>
            <a:xfrm rot="21600000">
              <a:off x="3203848" y="4632735"/>
              <a:ext cx="1584176" cy="1584176"/>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1584175" y="0"/>
                  </a:moveTo>
                  <a:lnTo>
                    <a:pt x="792087" y="1584175"/>
                  </a:lnTo>
                  <a:lnTo>
                    <a:pt x="0" y="0"/>
                  </a:lnTo>
                  <a:lnTo>
                    <a:pt x="1584175"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60961" rIns="457005" bIns="853047" numCol="1" spcCol="1270" anchor="ctr" anchorCtr="0">
              <a:noAutofit/>
            </a:bodyPr>
            <a:lstStyle/>
            <a:p>
              <a:pPr lvl="0" algn="ctr" defTabSz="711200">
                <a:lnSpc>
                  <a:spcPct val="90000"/>
                </a:lnSpc>
                <a:spcBef>
                  <a:spcPct val="0"/>
                </a:spcBef>
                <a:spcAft>
                  <a:spcPct val="35000"/>
                </a:spcAft>
              </a:pPr>
              <a:r>
                <a:rPr lang="en-GB" sz="1500" kern="1200" dirty="0" smtClean="0">
                  <a:solidFill>
                    <a:srgbClr val="002060"/>
                  </a:solidFill>
                </a:rPr>
                <a:t>Development of Safe Work Pack</a:t>
              </a:r>
              <a:endParaRPr lang="en-GB" sz="1500" kern="1200" dirty="0">
                <a:solidFill>
                  <a:srgbClr val="002060"/>
                </a:solidFill>
              </a:endParaRPr>
            </a:p>
          </p:txBody>
        </p:sp>
        <p:sp>
          <p:nvSpPr>
            <p:cNvPr id="38" name="Freeform 37"/>
            <p:cNvSpPr/>
            <p:nvPr/>
          </p:nvSpPr>
          <p:spPr>
            <a:xfrm>
              <a:off x="3995935" y="4632736"/>
              <a:ext cx="1584175" cy="1584175"/>
            </a:xfrm>
            <a:custGeom>
              <a:avLst/>
              <a:gdLst>
                <a:gd name="connsiteX0" fmla="*/ 0 w 1584175"/>
                <a:gd name="connsiteY0" fmla="*/ 1584175 h 1584175"/>
                <a:gd name="connsiteX1" fmla="*/ 792088 w 1584175"/>
                <a:gd name="connsiteY1" fmla="*/ 0 h 1584175"/>
                <a:gd name="connsiteX2" fmla="*/ 1584175 w 1584175"/>
                <a:gd name="connsiteY2" fmla="*/ 1584175 h 1584175"/>
                <a:gd name="connsiteX3" fmla="*/ 0 w 1584175"/>
                <a:gd name="connsiteY3" fmla="*/ 1584175 h 1584175"/>
              </a:gdLst>
              <a:ahLst/>
              <a:cxnLst>
                <a:cxn ang="0">
                  <a:pos x="connsiteX0" y="connsiteY0"/>
                </a:cxn>
                <a:cxn ang="0">
                  <a:pos x="connsiteX1" y="connsiteY1"/>
                </a:cxn>
                <a:cxn ang="0">
                  <a:pos x="connsiteX2" y="connsiteY2"/>
                </a:cxn>
                <a:cxn ang="0">
                  <a:pos x="connsiteX3" y="connsiteY3"/>
                </a:cxn>
              </a:cxnLst>
              <a:rect l="l" t="t" r="r" b="b"/>
              <a:pathLst>
                <a:path w="1584175" h="1584175">
                  <a:moveTo>
                    <a:pt x="0" y="1584175"/>
                  </a:moveTo>
                  <a:lnTo>
                    <a:pt x="792088" y="0"/>
                  </a:lnTo>
                  <a:lnTo>
                    <a:pt x="1584175" y="1584175"/>
                  </a:lnTo>
                  <a:lnTo>
                    <a:pt x="0" y="158417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004" tIns="853048" rIns="457004"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2060"/>
                  </a:solidFill>
                </a:rPr>
                <a:t>Sponsorship Clarity</a:t>
              </a:r>
              <a:endParaRPr lang="en-GB" sz="1600" kern="1200" dirty="0">
                <a:solidFill>
                  <a:srgbClr val="002060"/>
                </a:solidFill>
              </a:endParaRPr>
            </a:p>
          </p:txBody>
        </p:sp>
      </p:grpSp>
      <p:sp>
        <p:nvSpPr>
          <p:cNvPr id="2" name="Footer Placeholder 1"/>
          <p:cNvSpPr>
            <a:spLocks noGrp="1"/>
          </p:cNvSpPr>
          <p:nvPr>
            <p:ph type="ftr" sz="quarter" idx="11"/>
          </p:nvPr>
        </p:nvSpPr>
        <p:spPr/>
        <p:txBody>
          <a:bodyPr/>
          <a:lstStyle/>
          <a:p>
            <a:pPr>
              <a:defRPr/>
            </a:pPr>
            <a:r>
              <a:rPr lang="en-GB" smtClean="0"/>
              <a:t>NR/L3/OHS/019-IP Work Instruction Briefing</a:t>
            </a:r>
            <a:endParaRPr lang="en-GB"/>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solidFill>
                  <a:srgbClr val="005172"/>
                </a:solidFill>
              </a:rPr>
              <a:pPr>
                <a:defRPr/>
              </a:pPr>
              <a:t>3</a:t>
            </a:fld>
            <a:endParaRPr lang="en-GB">
              <a:solidFill>
                <a:srgbClr val="005172"/>
              </a:solidFill>
            </a:endParaRPr>
          </a:p>
        </p:txBody>
      </p:sp>
    </p:spTree>
    <p:extLst>
      <p:ext uri="{BB962C8B-B14F-4D97-AF65-F5344CB8AC3E}">
        <p14:creationId xmlns:p14="http://schemas.microsoft.com/office/powerpoint/2010/main" val="2703862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Affected Parties</a:t>
            </a:r>
            <a:endParaRPr lang="en-GB" dirty="0"/>
          </a:p>
        </p:txBody>
      </p:sp>
      <p:sp>
        <p:nvSpPr>
          <p:cNvPr id="23" name="Footer Placeholder 4"/>
          <p:cNvSpPr>
            <a:spLocks noGrp="1"/>
          </p:cNvSpPr>
          <p:nvPr>
            <p:ph type="ftr" sz="quarter" idx="11"/>
          </p:nvPr>
        </p:nvSpPr>
        <p:spPr/>
        <p:txBody>
          <a:bodyPr/>
          <a:lstStyle/>
          <a:p>
            <a:r>
              <a:rPr lang="en-GB" smtClean="0"/>
              <a:t>NR/L3/OHS/019-IP Work Instruction Briefing</a:t>
            </a:r>
            <a:endParaRPr lang="en-GB" dirty="0"/>
          </a:p>
        </p:txBody>
      </p:sp>
      <p:grpSp>
        <p:nvGrpSpPr>
          <p:cNvPr id="15" name="Group 14"/>
          <p:cNvGrpSpPr/>
          <p:nvPr/>
        </p:nvGrpSpPr>
        <p:grpSpPr>
          <a:xfrm>
            <a:off x="1943960" y="2060810"/>
            <a:ext cx="2340000" cy="2990794"/>
            <a:chOff x="-310" y="2049564"/>
            <a:chExt cx="2340000" cy="2990794"/>
          </a:xfrm>
        </p:grpSpPr>
        <p:pic>
          <p:nvPicPr>
            <p:cNvPr id="1026"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585" y="4455583"/>
              <a:ext cx="1512210" cy="584775"/>
            </a:xfrm>
            <a:prstGeom prst="rect">
              <a:avLst/>
            </a:prstGeom>
            <a:noFill/>
          </p:spPr>
          <p:txBody>
            <a:bodyPr wrap="square" rtlCol="0">
              <a:spAutoFit/>
            </a:bodyPr>
            <a:lstStyle/>
            <a:p>
              <a:pPr algn="ctr"/>
              <a:r>
                <a:rPr lang="en-GB" sz="1600" dirty="0" smtClean="0">
                  <a:solidFill>
                    <a:srgbClr val="005172"/>
                  </a:solidFill>
                </a:rPr>
                <a:t>Responsible Manager</a:t>
              </a:r>
              <a:endParaRPr lang="en-GB" sz="1600" dirty="0">
                <a:solidFill>
                  <a:srgbClr val="005172"/>
                </a:solidFill>
              </a:endParaRPr>
            </a:p>
          </p:txBody>
        </p:sp>
      </p:grpSp>
      <p:grpSp>
        <p:nvGrpSpPr>
          <p:cNvPr id="16" name="Group 15"/>
          <p:cNvGrpSpPr/>
          <p:nvPr/>
        </p:nvGrpSpPr>
        <p:grpSpPr>
          <a:xfrm>
            <a:off x="3600190" y="2060810"/>
            <a:ext cx="2340000" cy="2744573"/>
            <a:chOff x="1655920" y="2049564"/>
            <a:chExt cx="2340000" cy="2744573"/>
          </a:xfrm>
        </p:grpSpPr>
        <p:pic>
          <p:nvPicPr>
            <p:cNvPr id="1027" name="Picture 3" descr="C:\Users\LJackso9\Desktop\019 Roles - Clipart\Bust - Business Casu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592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69999" y="4455583"/>
              <a:ext cx="1711842" cy="338554"/>
            </a:xfrm>
            <a:prstGeom prst="rect">
              <a:avLst/>
            </a:prstGeom>
            <a:noFill/>
          </p:spPr>
          <p:txBody>
            <a:bodyPr wrap="square" rtlCol="0">
              <a:spAutoFit/>
            </a:bodyPr>
            <a:lstStyle/>
            <a:p>
              <a:pPr algn="ctr"/>
              <a:r>
                <a:rPr lang="en-GB" sz="1600" dirty="0" smtClean="0">
                  <a:solidFill>
                    <a:srgbClr val="005172"/>
                  </a:solidFill>
                </a:rPr>
                <a:t>Planner</a:t>
              </a:r>
              <a:endParaRPr lang="en-GB" sz="1600" dirty="0">
                <a:solidFill>
                  <a:srgbClr val="005172"/>
                </a:solidFill>
              </a:endParaRPr>
            </a:p>
          </p:txBody>
        </p:sp>
      </p:grpSp>
      <p:grpSp>
        <p:nvGrpSpPr>
          <p:cNvPr id="21" name="Group 20"/>
          <p:cNvGrpSpPr/>
          <p:nvPr/>
        </p:nvGrpSpPr>
        <p:grpSpPr>
          <a:xfrm>
            <a:off x="5256420" y="1988800"/>
            <a:ext cx="2340000" cy="3051558"/>
            <a:chOff x="6804000" y="1988800"/>
            <a:chExt cx="2340000" cy="3051558"/>
          </a:xfrm>
        </p:grpSpPr>
        <p:pic>
          <p:nvPicPr>
            <p:cNvPr id="13"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804000" y="1988800"/>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58904" y="4455583"/>
              <a:ext cx="1630191" cy="584775"/>
            </a:xfrm>
            <a:prstGeom prst="rect">
              <a:avLst/>
            </a:prstGeom>
            <a:noFill/>
          </p:spPr>
          <p:txBody>
            <a:bodyPr wrap="square" rtlCol="0">
              <a:spAutoFit/>
            </a:bodyPr>
            <a:lstStyle/>
            <a:p>
              <a:pPr algn="ctr"/>
              <a:r>
                <a:rPr lang="en-GB" sz="1600" dirty="0" smtClean="0">
                  <a:solidFill>
                    <a:srgbClr val="005172"/>
                  </a:solidFill>
                </a:rPr>
                <a:t>Person in Charge (IP)</a:t>
              </a:r>
              <a:endParaRPr lang="en-GB" sz="1600" dirty="0">
                <a:solidFill>
                  <a:srgbClr val="005172"/>
                </a:solidFill>
              </a:endParaRPr>
            </a:p>
          </p:txBody>
        </p:sp>
      </p:grpSp>
      <p:sp>
        <p:nvSpPr>
          <p:cNvPr id="4" name="Slide Number Placeholder 3"/>
          <p:cNvSpPr>
            <a:spLocks noGrp="1"/>
          </p:cNvSpPr>
          <p:nvPr>
            <p:ph type="sldNum" sz="quarter" idx="10"/>
          </p:nvPr>
        </p:nvSpPr>
        <p:spPr/>
        <p:txBody>
          <a:bodyPr/>
          <a:lstStyle/>
          <a:p>
            <a:pPr>
              <a:defRPr/>
            </a:pPr>
            <a:fld id="{9DBD948C-F8EA-4963-BF9C-513B62A5CC3C}" type="slidenum">
              <a:rPr lang="en-GB" smtClean="0">
                <a:solidFill>
                  <a:srgbClr val="005172"/>
                </a:solidFill>
              </a:rPr>
              <a:pPr>
                <a:defRPr/>
              </a:pPr>
              <a:t>4</a:t>
            </a:fld>
            <a:endParaRPr lang="en-GB">
              <a:solidFill>
                <a:srgbClr val="005172"/>
              </a:solidFill>
            </a:endParaRPr>
          </a:p>
        </p:txBody>
      </p:sp>
    </p:spTree>
    <p:extLst>
      <p:ext uri="{BB962C8B-B14F-4D97-AF65-F5344CB8AC3E}">
        <p14:creationId xmlns:p14="http://schemas.microsoft.com/office/powerpoint/2010/main" val="770160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1"/>
          <p:cNvSpPr>
            <a:spLocks noGrp="1" noChangeArrowheads="1"/>
          </p:cNvSpPr>
          <p:nvPr>
            <p:ph type="ctrTitle"/>
          </p:nvPr>
        </p:nvSpPr>
        <p:spPr/>
        <p:txBody>
          <a:bodyPr/>
          <a:lstStyle/>
          <a:p>
            <a:pPr eaLnBrk="1" hangingPunct="1"/>
            <a:r>
              <a:rPr lang="en-GB" altLang="en-US" dirty="0" smtClean="0"/>
              <a:t/>
            </a:r>
            <a:br>
              <a:rPr lang="en-GB" altLang="en-US" dirty="0" smtClean="0"/>
            </a:br>
            <a:r>
              <a:rPr lang="en-GB" altLang="en-US" dirty="0" smtClean="0"/>
              <a:t>Hazard &amp; Risk identification</a:t>
            </a:r>
            <a:br>
              <a:rPr lang="en-GB" altLang="en-US" dirty="0" smtClean="0"/>
            </a:br>
            <a:endParaRPr lang="en-GB" altLang="en-US" dirty="0" smtClean="0"/>
          </a:p>
        </p:txBody>
      </p:sp>
    </p:spTree>
    <p:extLst>
      <p:ext uri="{BB962C8B-B14F-4D97-AF65-F5344CB8AC3E}">
        <p14:creationId xmlns:p14="http://schemas.microsoft.com/office/powerpoint/2010/main" val="16841319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altLang="en-US" dirty="0" smtClean="0"/>
              <a:t>We all have Legal responsibilities</a:t>
            </a:r>
          </a:p>
        </p:txBody>
      </p:sp>
      <p:sp>
        <p:nvSpPr>
          <p:cNvPr id="124931" name="Rectangle 3"/>
          <p:cNvSpPr>
            <a:spLocks noGrp="1" noChangeArrowheads="1"/>
          </p:cNvSpPr>
          <p:nvPr>
            <p:ph idx="1"/>
          </p:nvPr>
        </p:nvSpPr>
        <p:spPr>
          <a:xfrm>
            <a:off x="395420" y="2138114"/>
            <a:ext cx="8245475" cy="2082996"/>
          </a:xfrm>
        </p:spPr>
        <p:txBody>
          <a:bodyPr/>
          <a:lstStyle/>
          <a:p>
            <a:pPr eaLnBrk="1" hangingPunct="1"/>
            <a:r>
              <a:rPr lang="en-GB" altLang="en-US" sz="1400" dirty="0" smtClean="0"/>
              <a:t>Safe systems of work </a:t>
            </a:r>
          </a:p>
          <a:p>
            <a:pPr eaLnBrk="1" hangingPunct="1"/>
            <a:r>
              <a:rPr lang="en-GB" altLang="en-US" sz="1400" dirty="0" smtClean="0"/>
              <a:t>Safe plant</a:t>
            </a:r>
          </a:p>
          <a:p>
            <a:pPr eaLnBrk="1" hangingPunct="1"/>
            <a:r>
              <a:rPr lang="en-GB" altLang="en-US" sz="1400" dirty="0" smtClean="0"/>
              <a:t>Safe storage, handling, use and transportation of articles and substances</a:t>
            </a:r>
          </a:p>
          <a:p>
            <a:pPr eaLnBrk="1" hangingPunct="1"/>
            <a:r>
              <a:rPr lang="en-GB" altLang="en-US" sz="1400" dirty="0" smtClean="0"/>
              <a:t>Information, training, instruction and supervision</a:t>
            </a:r>
          </a:p>
          <a:p>
            <a:pPr eaLnBrk="1" hangingPunct="1"/>
            <a:r>
              <a:rPr lang="en-GB" altLang="en-US" sz="1400" dirty="0" smtClean="0"/>
              <a:t>Safe access and egress</a:t>
            </a:r>
          </a:p>
          <a:p>
            <a:pPr eaLnBrk="1" hangingPunct="1"/>
            <a:r>
              <a:rPr lang="en-GB" altLang="en-US" sz="1400" dirty="0" smtClean="0"/>
              <a:t>Safe working environment and adequate welfare arrangements</a:t>
            </a:r>
          </a:p>
        </p:txBody>
      </p:sp>
      <p:sp>
        <p:nvSpPr>
          <p:cNvPr id="82949" name="AutoShape 5"/>
          <p:cNvSpPr>
            <a:spLocks noChangeArrowheads="1"/>
          </p:cNvSpPr>
          <p:nvPr/>
        </p:nvSpPr>
        <p:spPr bwMode="auto">
          <a:xfrm>
            <a:off x="2123660" y="1060763"/>
            <a:ext cx="4464050" cy="42396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000" baseline="0" dirty="0">
                <a:solidFill>
                  <a:schemeClr val="bg1"/>
                </a:solidFill>
              </a:rPr>
              <a:t>Health and Safety at Work Act 1974</a:t>
            </a:r>
          </a:p>
        </p:txBody>
      </p:sp>
      <p:sp>
        <p:nvSpPr>
          <p:cNvPr id="82950" name="Rectangle 15"/>
          <p:cNvSpPr txBox="1">
            <a:spLocks noChangeArrowheads="1"/>
          </p:cNvSpPr>
          <p:nvPr/>
        </p:nvSpPr>
        <p:spPr bwMode="auto">
          <a:xfrm>
            <a:off x="468313" y="1583857"/>
            <a:ext cx="8245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spcAft>
                <a:spcPct val="60000"/>
              </a:spcAft>
              <a:buClr>
                <a:schemeClr val="tx1"/>
              </a:buClr>
            </a:pPr>
            <a:r>
              <a:rPr lang="en-GB" altLang="en-US" b="1" i="1" u="sng" baseline="0" dirty="0" smtClean="0">
                <a:solidFill>
                  <a:schemeClr val="accent1"/>
                </a:solidFill>
              </a:rPr>
              <a:t>Network </a:t>
            </a:r>
            <a:r>
              <a:rPr lang="en-GB" altLang="en-US" b="1" i="1" u="sng" baseline="0" dirty="0">
                <a:solidFill>
                  <a:schemeClr val="accent1"/>
                </a:solidFill>
              </a:rPr>
              <a:t>Rail and Principal Contractor </a:t>
            </a:r>
            <a:r>
              <a:rPr lang="en-GB" altLang="en-US" b="1" i="1" u="sng" baseline="0" dirty="0" smtClean="0">
                <a:solidFill>
                  <a:schemeClr val="accent1"/>
                </a:solidFill>
              </a:rPr>
              <a:t>responsibilities</a:t>
            </a:r>
            <a:endParaRPr lang="en-GB" altLang="en-US" b="1" i="1" u="sng" baseline="0" dirty="0">
              <a:solidFill>
                <a:schemeClr val="accent1"/>
              </a:solidFill>
            </a:endParaRPr>
          </a:p>
        </p:txBody>
      </p:sp>
      <p:sp>
        <p:nvSpPr>
          <p:cNvPr id="8" name="Footer Placeholder 4"/>
          <p:cNvSpPr>
            <a:spLocks noGrp="1"/>
          </p:cNvSpPr>
          <p:nvPr>
            <p:ph type="ftr" sz="quarter" idx="11"/>
          </p:nvPr>
        </p:nvSpPr>
        <p:spPr>
          <a:xfrm>
            <a:off x="468313" y="6524625"/>
            <a:ext cx="7908925" cy="215900"/>
          </a:xfrm>
        </p:spPr>
        <p:txBody>
          <a:bodyPr/>
          <a:lstStyle/>
          <a:p>
            <a:r>
              <a:rPr lang="en-GB" smtClean="0"/>
              <a:t>NR/L3/OHS/019-IP Work Instruction Briefing</a:t>
            </a:r>
            <a:endParaRPr lang="en-GB" dirty="0"/>
          </a:p>
        </p:txBody>
      </p:sp>
      <p:sp>
        <p:nvSpPr>
          <p:cNvPr id="9" name="Rectangle 15"/>
          <p:cNvSpPr txBox="1">
            <a:spLocks noChangeArrowheads="1"/>
          </p:cNvSpPr>
          <p:nvPr/>
        </p:nvSpPr>
        <p:spPr bwMode="auto">
          <a:xfrm>
            <a:off x="214311" y="4149100"/>
            <a:ext cx="8245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spcAft>
                <a:spcPct val="60000"/>
              </a:spcAft>
              <a:buClr>
                <a:schemeClr val="tx1"/>
              </a:buClr>
            </a:pPr>
            <a:r>
              <a:rPr lang="en-GB" altLang="en-US" b="1" i="1" u="sng" baseline="0" dirty="0" smtClean="0">
                <a:solidFill>
                  <a:schemeClr val="accent1"/>
                </a:solidFill>
              </a:rPr>
              <a:t>Your personal responsibilities</a:t>
            </a:r>
            <a:endParaRPr lang="en-GB" altLang="en-US" b="1" i="1" u="sng" baseline="0" dirty="0">
              <a:solidFill>
                <a:schemeClr val="accent1"/>
              </a:solidFill>
            </a:endParaRPr>
          </a:p>
          <a:p>
            <a:pPr algn="ctr">
              <a:spcAft>
                <a:spcPct val="60000"/>
              </a:spcAft>
              <a:buClr>
                <a:schemeClr val="tx1"/>
              </a:buClr>
            </a:pPr>
            <a:endParaRPr lang="en-GB" altLang="en-US" i="1" baseline="0" dirty="0">
              <a:solidFill>
                <a:schemeClr val="accent1"/>
              </a:solidFill>
            </a:endParaRPr>
          </a:p>
        </p:txBody>
      </p:sp>
      <p:sp>
        <p:nvSpPr>
          <p:cNvPr id="10" name="Rectangle 3"/>
          <p:cNvSpPr txBox="1">
            <a:spLocks noChangeArrowheads="1"/>
          </p:cNvSpPr>
          <p:nvPr/>
        </p:nvSpPr>
        <p:spPr bwMode="auto">
          <a:xfrm>
            <a:off x="394615" y="4510685"/>
            <a:ext cx="8245475" cy="179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altLang="en-US" sz="1400" kern="0" dirty="0" smtClean="0"/>
              <a:t>Take care of your own safety and that of others</a:t>
            </a:r>
          </a:p>
          <a:p>
            <a:r>
              <a:rPr lang="en-GB" altLang="en-US" sz="1400" kern="0" dirty="0" smtClean="0"/>
              <a:t>Co-operate</a:t>
            </a:r>
          </a:p>
          <a:p>
            <a:r>
              <a:rPr lang="en-GB" altLang="en-US" sz="1400" kern="0" dirty="0" smtClean="0"/>
              <a:t>Wear equipment provided for your safety</a:t>
            </a:r>
          </a:p>
          <a:p>
            <a:r>
              <a:rPr lang="en-GB" altLang="en-US" sz="1400" kern="0" dirty="0" smtClean="0"/>
              <a:t>Follow safety instructions and training</a:t>
            </a:r>
          </a:p>
          <a:p>
            <a:r>
              <a:rPr lang="en-GB" altLang="en-US" sz="1400" kern="0" dirty="0" smtClean="0"/>
              <a:t>Not to interfere with anything provided in the interest of health and safety</a:t>
            </a:r>
          </a:p>
        </p:txBody>
      </p:sp>
      <p:sp>
        <p:nvSpPr>
          <p:cNvPr id="2" name="Slide Number Placeholder 1"/>
          <p:cNvSpPr>
            <a:spLocks noGrp="1"/>
          </p:cNvSpPr>
          <p:nvPr>
            <p:ph type="sldNum" sz="quarter" idx="10"/>
          </p:nvPr>
        </p:nvSpPr>
        <p:spPr/>
        <p:txBody>
          <a:bodyPr/>
          <a:lstStyle/>
          <a:p>
            <a:pPr>
              <a:defRPr/>
            </a:pPr>
            <a:fld id="{9826C3B4-288C-4D35-A77C-60F4EEB1ED93}" type="slidenum">
              <a:rPr lang="en-GB" smtClean="0"/>
              <a:pPr>
                <a:defRPr/>
              </a:pPr>
              <a:t>6</a:t>
            </a:fld>
            <a:endParaRPr lang="en-GB"/>
          </a:p>
        </p:txBody>
      </p:sp>
    </p:spTree>
    <p:extLst>
      <p:ext uri="{BB962C8B-B14F-4D97-AF65-F5344CB8AC3E}">
        <p14:creationId xmlns:p14="http://schemas.microsoft.com/office/powerpoint/2010/main" val="4083209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12493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493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2493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1000"/>
                                        <p:tgtEl>
                                          <p:spTgt spid="10">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dirty="0" smtClean="0"/>
              <a:t>Hazard v’s risk</a:t>
            </a:r>
          </a:p>
        </p:txBody>
      </p:sp>
      <p:sp>
        <p:nvSpPr>
          <p:cNvPr id="7" name="Footer Placeholder 4"/>
          <p:cNvSpPr>
            <a:spLocks noGrp="1"/>
          </p:cNvSpPr>
          <p:nvPr>
            <p:ph type="ftr" sz="quarter" idx="11"/>
          </p:nvPr>
        </p:nvSpPr>
        <p:spPr/>
        <p:txBody>
          <a:bodyPr/>
          <a:lstStyle/>
          <a:p>
            <a:r>
              <a:rPr lang="en-GB" smtClean="0"/>
              <a:t>NR/L3/OHS/019-IP Work Instruction Briefing</a:t>
            </a:r>
            <a:endParaRPr lang="en-GB" dirty="0"/>
          </a:p>
        </p:txBody>
      </p:sp>
      <p:sp>
        <p:nvSpPr>
          <p:cNvPr id="6" name="Rectangle 5"/>
          <p:cNvSpPr txBox="1">
            <a:spLocks noChangeArrowheads="1"/>
          </p:cNvSpPr>
          <p:nvPr/>
        </p:nvSpPr>
        <p:spPr bwMode="auto">
          <a:xfrm>
            <a:off x="450001" y="1594800"/>
            <a:ext cx="8298214" cy="467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7325" indent="-187325" eaLnBrk="0" hangingPunct="0">
              <a:defRPr sz="1400">
                <a:solidFill>
                  <a:schemeClr val="tx1"/>
                </a:solidFill>
                <a:latin typeface="Arial" charset="0"/>
                <a:ea typeface="ヒラギノ角ゴ Pro W3" pitchFamily="1" charset="-128"/>
              </a:defRPr>
            </a:lvl1pPr>
            <a:lvl2pPr marL="742950" indent="-285750" eaLnBrk="0" hangingPunct="0">
              <a:defRPr sz="1400">
                <a:solidFill>
                  <a:schemeClr val="tx1"/>
                </a:solidFill>
                <a:latin typeface="Arial" charset="0"/>
                <a:ea typeface="ヒラギノ角ゴ Pro W3" pitchFamily="1" charset="-128"/>
              </a:defRPr>
            </a:lvl2pPr>
            <a:lvl3pPr marL="1143000" indent="-228600" eaLnBrk="0" hangingPunct="0">
              <a:defRPr sz="1400">
                <a:solidFill>
                  <a:schemeClr val="tx1"/>
                </a:solidFill>
                <a:latin typeface="Arial" charset="0"/>
                <a:ea typeface="ヒラギノ角ゴ Pro W3" pitchFamily="1" charset="-128"/>
              </a:defRPr>
            </a:lvl3pPr>
            <a:lvl4pPr marL="1600200" indent="-228600" eaLnBrk="0" hangingPunct="0">
              <a:defRPr sz="1400">
                <a:solidFill>
                  <a:schemeClr val="tx1"/>
                </a:solidFill>
                <a:latin typeface="Arial" charset="0"/>
                <a:ea typeface="ヒラギノ角ゴ Pro W3" pitchFamily="1" charset="-128"/>
              </a:defRPr>
            </a:lvl4pPr>
            <a:lvl5pPr marL="2057400" indent="-228600" eaLnBrk="0" hangingPunct="0">
              <a:defRPr sz="1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1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1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1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1400">
                <a:solidFill>
                  <a:schemeClr val="tx1"/>
                </a:solidFill>
                <a:latin typeface="Arial" charset="0"/>
                <a:ea typeface="ヒラギノ角ゴ Pro W3" pitchFamily="1" charset="-128"/>
              </a:defRPr>
            </a:lvl9pPr>
          </a:lstStyle>
          <a:p>
            <a:pPr>
              <a:lnSpc>
                <a:spcPts val="2300"/>
              </a:lnSpc>
              <a:spcAft>
                <a:spcPts val="1200"/>
              </a:spcAft>
              <a:buFontTx/>
              <a:buChar char="•"/>
              <a:defRPr/>
            </a:pPr>
            <a:r>
              <a:rPr lang="en-GB" altLang="en-US" sz="1800" b="1" baseline="0" dirty="0">
                <a:solidFill>
                  <a:schemeClr val="accent1"/>
                </a:solidFill>
                <a:latin typeface="+mn-lt"/>
                <a:cs typeface="ヒラギノ角ゴ Pro W3"/>
              </a:rPr>
              <a:t>Hazard = </a:t>
            </a:r>
            <a:r>
              <a:rPr lang="en-GB" altLang="en-US" sz="1800" kern="0" baseline="0" dirty="0">
                <a:solidFill>
                  <a:schemeClr val="accent1"/>
                </a:solidFill>
                <a:latin typeface="+mn-lt"/>
                <a:ea typeface="+mn-ea"/>
                <a:cs typeface="ヒラギノ角ゴ Pro W3"/>
              </a:rPr>
              <a:t>Something that has the potential to cause harm e.g. </a:t>
            </a:r>
            <a:r>
              <a:rPr lang="en-GB" altLang="en-US" sz="1800" kern="0" baseline="0" dirty="0" smtClean="0">
                <a:solidFill>
                  <a:schemeClr val="accent1"/>
                </a:solidFill>
                <a:latin typeface="+mn-lt"/>
                <a:ea typeface="+mn-ea"/>
                <a:cs typeface="ヒラギノ角ゴ Pro W3"/>
              </a:rPr>
              <a:t>chainsaw, </a:t>
            </a:r>
            <a:r>
              <a:rPr lang="en-GB" altLang="en-US" sz="1800" kern="0" baseline="0" dirty="0">
                <a:solidFill>
                  <a:schemeClr val="accent1"/>
                </a:solidFill>
                <a:latin typeface="+mn-lt"/>
                <a:ea typeface="+mn-ea"/>
                <a:cs typeface="ヒラギノ角ゴ Pro W3"/>
              </a:rPr>
              <a:t>moving train, walking over uneven terrain, exposure to loud noise, exposure to chemicals, etc.</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Risk = </a:t>
            </a:r>
            <a:r>
              <a:rPr lang="en-GB" altLang="en-US" sz="1800" dirty="0" smtClean="0">
                <a:solidFill>
                  <a:schemeClr val="accent1"/>
                </a:solidFill>
                <a:latin typeface="+mn-lt"/>
                <a:cs typeface="ヒラギノ角ゴ Pro W3"/>
              </a:rPr>
              <a:t>The likelihood </a:t>
            </a:r>
            <a:r>
              <a:rPr lang="en-GB" altLang="en-US" sz="1800" baseline="0" dirty="0" smtClean="0">
                <a:solidFill>
                  <a:schemeClr val="accent1"/>
                </a:solidFill>
                <a:latin typeface="+mn-lt"/>
                <a:cs typeface="ヒラギノ角ゴ Pro W3"/>
              </a:rPr>
              <a:t>that </a:t>
            </a:r>
            <a:r>
              <a:rPr lang="en-GB" altLang="en-US" sz="1800" baseline="0" dirty="0">
                <a:solidFill>
                  <a:schemeClr val="accent1"/>
                </a:solidFill>
                <a:latin typeface="+mn-lt"/>
                <a:cs typeface="ヒラギノ角ゴ Pro W3"/>
              </a:rPr>
              <a:t>the hazard will actually cause harm e.g. what is the chances that someone will be hit by a train or suffer hearing loss or trip and fall etc.</a:t>
            </a:r>
          </a:p>
          <a:p>
            <a:pPr>
              <a:lnSpc>
                <a:spcPts val="2300"/>
              </a:lnSpc>
              <a:spcAft>
                <a:spcPts val="1200"/>
              </a:spcAft>
              <a:buFontTx/>
              <a:buChar char="•"/>
              <a:defRPr/>
            </a:pPr>
            <a:r>
              <a:rPr lang="en-GB" altLang="en-US" sz="1800" baseline="0" dirty="0">
                <a:solidFill>
                  <a:schemeClr val="accent1"/>
                </a:solidFill>
                <a:latin typeface="+mn-lt"/>
                <a:cs typeface="ヒラギノ角ゴ Pro W3"/>
              </a:rPr>
              <a:t>When performing a </a:t>
            </a:r>
            <a:r>
              <a:rPr lang="en-GB" altLang="en-US" sz="1800" baseline="0" dirty="0" smtClean="0">
                <a:solidFill>
                  <a:schemeClr val="accent1"/>
                </a:solidFill>
                <a:latin typeface="+mn-lt"/>
                <a:cs typeface="ヒラギノ角ゴ Pro W3"/>
              </a:rPr>
              <a:t>risk assessment you </a:t>
            </a:r>
            <a:r>
              <a:rPr lang="en-GB" altLang="en-US" sz="1800" baseline="0" dirty="0">
                <a:solidFill>
                  <a:schemeClr val="accent1"/>
                </a:solidFill>
                <a:latin typeface="+mn-lt"/>
                <a:cs typeface="ヒラギノ角ゴ Pro W3"/>
              </a:rPr>
              <a:t>have to </a:t>
            </a:r>
            <a:r>
              <a:rPr lang="en-GB" altLang="en-US" sz="1800" baseline="0" dirty="0" smtClean="0">
                <a:solidFill>
                  <a:schemeClr val="accent1"/>
                </a:solidFill>
                <a:latin typeface="+mn-lt"/>
                <a:cs typeface="ヒラギノ角ゴ Pro W3"/>
              </a:rPr>
              <a:t>consider: </a:t>
            </a:r>
            <a:endParaRPr lang="en-GB" altLang="en-US" sz="1800" baseline="0" dirty="0">
              <a:solidFill>
                <a:schemeClr val="accent1"/>
              </a:solidFill>
              <a:latin typeface="+mn-lt"/>
              <a:cs typeface="ヒラギノ角ゴ Pro W3"/>
            </a:endParaRPr>
          </a:p>
          <a:p>
            <a:pPr lvl="1">
              <a:lnSpc>
                <a:spcPts val="2300"/>
              </a:lnSpc>
              <a:spcAft>
                <a:spcPts val="1200"/>
              </a:spcAft>
              <a:buFontTx/>
              <a:buChar char="•"/>
              <a:defRPr/>
            </a:pPr>
            <a:r>
              <a:rPr lang="en-GB" altLang="en-US" sz="1800" b="1" baseline="0" dirty="0">
                <a:solidFill>
                  <a:schemeClr val="accent1"/>
                </a:solidFill>
                <a:latin typeface="+mn-lt"/>
                <a:cs typeface="ヒラギノ角ゴ Pro W3"/>
              </a:rPr>
              <a:t>Likelihood </a:t>
            </a:r>
            <a:r>
              <a:rPr lang="en-GB" altLang="en-US" sz="1800" baseline="0" dirty="0">
                <a:solidFill>
                  <a:schemeClr val="accent1"/>
                </a:solidFill>
                <a:latin typeface="+mn-lt"/>
                <a:cs typeface="ヒラギノ角ゴ Pro W3"/>
              </a:rPr>
              <a:t>i.e. how likely that is to happen and </a:t>
            </a:r>
          </a:p>
          <a:p>
            <a:pPr lvl="1">
              <a:lnSpc>
                <a:spcPts val="2300"/>
              </a:lnSpc>
              <a:spcAft>
                <a:spcPts val="1200"/>
              </a:spcAft>
              <a:buFontTx/>
              <a:buChar char="•"/>
              <a:defRPr/>
            </a:pPr>
            <a:r>
              <a:rPr lang="en-GB" altLang="en-US" sz="1800" b="1" baseline="0" dirty="0">
                <a:solidFill>
                  <a:schemeClr val="accent1"/>
                </a:solidFill>
                <a:latin typeface="+mn-lt"/>
                <a:cs typeface="ヒラギノ角ゴ Pro W3"/>
              </a:rPr>
              <a:t>Severity</a:t>
            </a:r>
            <a:r>
              <a:rPr lang="en-GB" altLang="en-US" sz="1800" baseline="0" dirty="0">
                <a:solidFill>
                  <a:schemeClr val="accent1"/>
                </a:solidFill>
                <a:latin typeface="+mn-lt"/>
                <a:cs typeface="ヒラギノ角ゴ Pro W3"/>
              </a:rPr>
              <a:t> i.e. how much harm the hazard will cause </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Control </a:t>
            </a:r>
            <a:r>
              <a:rPr lang="en-GB" altLang="en-US" sz="1800" b="1" baseline="0" dirty="0" smtClean="0">
                <a:solidFill>
                  <a:schemeClr val="accent1"/>
                </a:solidFill>
                <a:latin typeface="+mn-lt"/>
                <a:cs typeface="ヒラギノ角ゴ Pro W3"/>
              </a:rPr>
              <a:t>measures </a:t>
            </a:r>
            <a:r>
              <a:rPr lang="en-GB" altLang="en-US" sz="1800" baseline="0" dirty="0">
                <a:solidFill>
                  <a:schemeClr val="accent1"/>
                </a:solidFill>
                <a:latin typeface="+mn-lt"/>
                <a:cs typeface="ヒラギノ角ゴ Pro W3"/>
              </a:rPr>
              <a:t>= </a:t>
            </a:r>
            <a:r>
              <a:rPr lang="en-GB" altLang="en-US" sz="1800" dirty="0">
                <a:solidFill>
                  <a:schemeClr val="accent1"/>
                </a:solidFill>
                <a:latin typeface="+mn-lt"/>
                <a:cs typeface="ヒラギノ角ゴ Pro W3"/>
              </a:rPr>
              <a:t>a</a:t>
            </a:r>
            <a:r>
              <a:rPr lang="en-GB" altLang="zh-CN" sz="1800" baseline="0" dirty="0" smtClean="0">
                <a:solidFill>
                  <a:schemeClr val="accent1"/>
                </a:solidFill>
                <a:latin typeface="+mn-lt"/>
                <a:cs typeface="ヒラギノ角ゴ Pro W3"/>
              </a:rPr>
              <a:t>nything </a:t>
            </a:r>
            <a:r>
              <a:rPr lang="en-GB" altLang="zh-CN" sz="1800" baseline="0" dirty="0">
                <a:solidFill>
                  <a:schemeClr val="accent1"/>
                </a:solidFill>
                <a:latin typeface="+mn-lt"/>
                <a:cs typeface="ヒラギノ角ゴ Pro W3"/>
              </a:rPr>
              <a:t>that when implemented will reduce the risk,</a:t>
            </a:r>
            <a:r>
              <a:rPr lang="en-GB" altLang="en-US" sz="1800" baseline="0" dirty="0">
                <a:latin typeface="+mn-lt"/>
                <a:cs typeface="ヒラギノ角ゴ Pro W3"/>
              </a:rPr>
              <a:t> </a:t>
            </a:r>
            <a:r>
              <a:rPr lang="en-GB" altLang="en-US" sz="1800" baseline="0" dirty="0" smtClean="0">
                <a:latin typeface="+mn-lt"/>
                <a:cs typeface="ヒラギノ角ゴ Pro W3"/>
              </a:rPr>
              <a:t>c</a:t>
            </a:r>
            <a:r>
              <a:rPr lang="en-GB" altLang="en-US" sz="1800" baseline="0" dirty="0" smtClean="0">
                <a:solidFill>
                  <a:schemeClr val="accent1"/>
                </a:solidFill>
                <a:latin typeface="+mn-lt"/>
                <a:cs typeface="ヒラギノ角ゴ Pro W3"/>
              </a:rPr>
              <a:t>hange </a:t>
            </a:r>
            <a:r>
              <a:rPr lang="en-GB" altLang="en-US" sz="1800" baseline="0" dirty="0">
                <a:solidFill>
                  <a:schemeClr val="accent1"/>
                </a:solidFill>
                <a:latin typeface="+mn-lt"/>
                <a:cs typeface="ヒラギノ角ゴ Pro W3"/>
              </a:rPr>
              <a:t>the likelihood and/or </a:t>
            </a:r>
            <a:r>
              <a:rPr lang="en-GB" altLang="en-US" sz="1800" baseline="0" dirty="0" smtClean="0">
                <a:solidFill>
                  <a:schemeClr val="accent1"/>
                </a:solidFill>
                <a:latin typeface="+mn-lt"/>
                <a:cs typeface="ヒラギノ角ゴ Pro W3"/>
              </a:rPr>
              <a:t>change </a:t>
            </a:r>
            <a:r>
              <a:rPr lang="en-GB" altLang="en-US" sz="1800" baseline="0" dirty="0">
                <a:solidFill>
                  <a:schemeClr val="accent1"/>
                </a:solidFill>
                <a:latin typeface="+mn-lt"/>
                <a:cs typeface="ヒラギノ角ゴ Pro W3"/>
              </a:rPr>
              <a:t>the severity.</a:t>
            </a:r>
            <a:r>
              <a:rPr lang="en-GB" altLang="en-US" sz="1800" baseline="0" dirty="0">
                <a:latin typeface="+mn-lt"/>
                <a:cs typeface="ヒラギノ角ゴ Pro W3"/>
              </a:rPr>
              <a:t> </a:t>
            </a:r>
          </a:p>
          <a:p>
            <a:pPr>
              <a:lnSpc>
                <a:spcPts val="2300"/>
              </a:lnSpc>
              <a:spcAft>
                <a:spcPts val="1200"/>
              </a:spcAft>
              <a:buFontTx/>
              <a:buChar char="•"/>
              <a:defRPr/>
            </a:pPr>
            <a:r>
              <a:rPr lang="en-GB" altLang="en-US" sz="1800" b="1" baseline="0" dirty="0">
                <a:solidFill>
                  <a:schemeClr val="accent1"/>
                </a:solidFill>
                <a:latin typeface="+mn-lt"/>
                <a:cs typeface="ヒラギノ角ゴ Pro W3"/>
              </a:rPr>
              <a:t>Reasonably </a:t>
            </a:r>
            <a:r>
              <a:rPr lang="en-GB" altLang="en-US" sz="1800" b="1" baseline="0" dirty="0" smtClean="0">
                <a:solidFill>
                  <a:schemeClr val="accent1"/>
                </a:solidFill>
                <a:latin typeface="+mn-lt"/>
                <a:cs typeface="ヒラギノ角ゴ Pro W3"/>
              </a:rPr>
              <a:t>foreseeable </a:t>
            </a:r>
            <a:r>
              <a:rPr lang="en-GB" altLang="en-US" sz="1800" baseline="0" dirty="0">
                <a:solidFill>
                  <a:schemeClr val="accent1"/>
                </a:solidFill>
                <a:latin typeface="+mn-lt"/>
                <a:cs typeface="ヒラギノ角ゴ Pro W3"/>
              </a:rPr>
              <a:t>= can be taken to mean an incident or accident which is thought to be </a:t>
            </a:r>
            <a:r>
              <a:rPr lang="en-GB" altLang="en-US" sz="1800" baseline="0" dirty="0" smtClean="0">
                <a:solidFill>
                  <a:schemeClr val="accent1"/>
                </a:solidFill>
                <a:latin typeface="+mn-lt"/>
                <a:cs typeface="ヒラギノ角ゴ Pro W3"/>
              </a:rPr>
              <a:t>credible.</a:t>
            </a:r>
            <a:endParaRPr lang="en-GB" altLang="en-US" sz="1800" baseline="0" dirty="0">
              <a:solidFill>
                <a:schemeClr val="accent1"/>
              </a:solidFill>
              <a:latin typeface="+mn-lt"/>
              <a:cs typeface="ヒラギノ角ゴ Pro W3"/>
            </a:endParaRPr>
          </a:p>
        </p:txBody>
      </p:sp>
      <p:sp>
        <p:nvSpPr>
          <p:cNvPr id="2" name="Slide Number Placeholder 1"/>
          <p:cNvSpPr>
            <a:spLocks noGrp="1"/>
          </p:cNvSpPr>
          <p:nvPr>
            <p:ph type="sldNum" sz="quarter" idx="10"/>
          </p:nvPr>
        </p:nvSpPr>
        <p:spPr/>
        <p:txBody>
          <a:bodyPr/>
          <a:lstStyle/>
          <a:p>
            <a:pPr>
              <a:defRPr/>
            </a:pPr>
            <a:fld id="{9826C3B4-288C-4D35-A77C-60F4EEB1ED93}" type="slidenum">
              <a:rPr lang="en-GB" smtClean="0"/>
              <a:pPr>
                <a:defRPr/>
              </a:pPr>
              <a:t>7</a:t>
            </a:fld>
            <a:endParaRPr lang="en-GB"/>
          </a:p>
        </p:txBody>
      </p:sp>
    </p:spTree>
    <p:extLst>
      <p:ext uri="{BB962C8B-B14F-4D97-AF65-F5344CB8AC3E}">
        <p14:creationId xmlns:p14="http://schemas.microsoft.com/office/powerpoint/2010/main" val="2467392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nodeType="withGroup">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nodeType="withGroup">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nodeType="withGroup">
                            <p:stCondLst>
                              <p:cond delay="9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nodeType="withGroup">
                            <p:stCondLst>
                              <p:cond delay="10000"/>
                            </p:stCondLst>
                            <p:childTnLst>
                              <p:par>
                                <p:cTn id="25" presetID="10" presetClass="entr" presetSubtype="0" fill="hold" nodeType="afterEffect">
                                  <p:stCondLst>
                                    <p:cond delay="20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nodeType="withGroup">
                            <p:stCondLst>
                              <p:cond delay="13000"/>
                            </p:stCondLst>
                            <p:childTnLst>
                              <p:par>
                                <p:cTn id="29" presetID="10" presetClass="entr" presetSubtype="0" fill="hold" nodeType="afterEffect">
                                  <p:stCondLst>
                                    <p:cond delay="20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Steps to risk assessment</a:t>
            </a:r>
            <a:endParaRPr lang="en-GB" dirty="0"/>
          </a:p>
        </p:txBody>
      </p:sp>
      <p:sp>
        <p:nvSpPr>
          <p:cNvPr id="3" name="Content Placeholder 2"/>
          <p:cNvSpPr>
            <a:spLocks noGrp="1"/>
          </p:cNvSpPr>
          <p:nvPr>
            <p:ph idx="1"/>
          </p:nvPr>
        </p:nvSpPr>
        <p:spPr/>
        <p:txBody>
          <a:bodyPr/>
          <a:lstStyle/>
          <a:p>
            <a:pPr marL="0" indent="0">
              <a:buNone/>
            </a:pPr>
            <a:r>
              <a:rPr lang="en-GB" altLang="en-US" dirty="0" smtClean="0"/>
              <a:t>There are 5 </a:t>
            </a:r>
            <a:r>
              <a:rPr lang="en-GB" altLang="en-US" dirty="0"/>
              <a:t>logical steps to assessing risk or </a:t>
            </a:r>
            <a:r>
              <a:rPr lang="en-GB" altLang="en-US" dirty="0" smtClean="0"/>
              <a:t>hazards</a:t>
            </a:r>
            <a:endParaRPr lang="en-GB" altLang="en-US" dirty="0"/>
          </a:p>
        </p:txBody>
      </p:sp>
      <p:sp>
        <p:nvSpPr>
          <p:cNvPr id="19" name="Footer Placeholder 4"/>
          <p:cNvSpPr>
            <a:spLocks noGrp="1"/>
          </p:cNvSpPr>
          <p:nvPr>
            <p:ph type="ftr" sz="quarter" idx="11"/>
          </p:nvPr>
        </p:nvSpPr>
        <p:spPr/>
        <p:txBody>
          <a:bodyPr/>
          <a:lstStyle/>
          <a:p>
            <a:r>
              <a:rPr lang="en-GB" smtClean="0"/>
              <a:t>NR/L3/OHS/019-IP Work Instruction Briefing</a:t>
            </a:r>
            <a:endParaRPr lang="en-GB" dirty="0"/>
          </a:p>
        </p:txBody>
      </p:sp>
      <p:grpSp>
        <p:nvGrpSpPr>
          <p:cNvPr id="17" name="Group 16"/>
          <p:cNvGrpSpPr>
            <a:grpSpLocks/>
          </p:cNvGrpSpPr>
          <p:nvPr/>
        </p:nvGrpSpPr>
        <p:grpSpPr bwMode="auto">
          <a:xfrm>
            <a:off x="900113" y="2349500"/>
            <a:ext cx="7272337" cy="3168650"/>
            <a:chOff x="900113" y="1628775"/>
            <a:chExt cx="7272337" cy="3168650"/>
          </a:xfrm>
        </p:grpSpPr>
        <p:sp>
          <p:nvSpPr>
            <p:cNvPr id="81927" name="Rectangle 62"/>
            <p:cNvSpPr>
              <a:spLocks noChangeArrowheads="1"/>
            </p:cNvSpPr>
            <p:nvPr/>
          </p:nvSpPr>
          <p:spPr bwMode="auto">
            <a:xfrm>
              <a:off x="1620838" y="1628775"/>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Identify the hazards.</a:t>
              </a:r>
            </a:p>
          </p:txBody>
        </p:sp>
        <p:sp>
          <p:nvSpPr>
            <p:cNvPr id="81928" name="Rectangle 63"/>
            <p:cNvSpPr>
              <a:spLocks noChangeArrowheads="1"/>
            </p:cNvSpPr>
            <p:nvPr/>
          </p:nvSpPr>
          <p:spPr bwMode="auto">
            <a:xfrm>
              <a:off x="1620838" y="2276475"/>
              <a:ext cx="6551612"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Decide who might be harmed and how.</a:t>
              </a:r>
            </a:p>
          </p:txBody>
        </p:sp>
        <p:sp>
          <p:nvSpPr>
            <p:cNvPr id="81929" name="Rectangle 64"/>
            <p:cNvSpPr>
              <a:spLocks noChangeArrowheads="1"/>
            </p:cNvSpPr>
            <p:nvPr/>
          </p:nvSpPr>
          <p:spPr bwMode="auto">
            <a:xfrm>
              <a:off x="1620838" y="2925763"/>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Evaluate the risks and decide on precautions.</a:t>
              </a:r>
            </a:p>
          </p:txBody>
        </p:sp>
        <p:sp>
          <p:nvSpPr>
            <p:cNvPr id="81930" name="Rectangle 65"/>
            <p:cNvSpPr>
              <a:spLocks noChangeArrowheads="1"/>
            </p:cNvSpPr>
            <p:nvPr/>
          </p:nvSpPr>
          <p:spPr bwMode="auto">
            <a:xfrm>
              <a:off x="1620838" y="3573463"/>
              <a:ext cx="6551612"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Record your findings and implement them.</a:t>
              </a:r>
            </a:p>
          </p:txBody>
        </p:sp>
        <p:sp>
          <p:nvSpPr>
            <p:cNvPr id="81931" name="Rectangle 66"/>
            <p:cNvSpPr>
              <a:spLocks noChangeArrowheads="1"/>
            </p:cNvSpPr>
            <p:nvPr/>
          </p:nvSpPr>
          <p:spPr bwMode="auto">
            <a:xfrm>
              <a:off x="1620838" y="4222750"/>
              <a:ext cx="655161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2000" baseline="0" dirty="0">
                  <a:solidFill>
                    <a:schemeClr val="bg1"/>
                  </a:solidFill>
                </a:rPr>
                <a:t>Review your assessment and update if necessary.</a:t>
              </a:r>
            </a:p>
          </p:txBody>
        </p:sp>
        <p:sp>
          <p:nvSpPr>
            <p:cNvPr id="81932" name="Rectangle 67"/>
            <p:cNvSpPr>
              <a:spLocks noChangeArrowheads="1"/>
            </p:cNvSpPr>
            <p:nvPr/>
          </p:nvSpPr>
          <p:spPr bwMode="auto">
            <a:xfrm>
              <a:off x="900113" y="1628775"/>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1.</a:t>
              </a:r>
            </a:p>
          </p:txBody>
        </p:sp>
        <p:sp>
          <p:nvSpPr>
            <p:cNvPr id="81933" name="Rectangle 68"/>
            <p:cNvSpPr>
              <a:spLocks noChangeArrowheads="1"/>
            </p:cNvSpPr>
            <p:nvPr/>
          </p:nvSpPr>
          <p:spPr bwMode="auto">
            <a:xfrm>
              <a:off x="900113" y="2276475"/>
              <a:ext cx="647700"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2.</a:t>
              </a:r>
            </a:p>
          </p:txBody>
        </p:sp>
        <p:sp>
          <p:nvSpPr>
            <p:cNvPr id="81934" name="Rectangle 69"/>
            <p:cNvSpPr>
              <a:spLocks noChangeArrowheads="1"/>
            </p:cNvSpPr>
            <p:nvPr/>
          </p:nvSpPr>
          <p:spPr bwMode="auto">
            <a:xfrm>
              <a:off x="900113" y="2925763"/>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3.</a:t>
              </a:r>
            </a:p>
          </p:txBody>
        </p:sp>
        <p:sp>
          <p:nvSpPr>
            <p:cNvPr id="81935" name="Rectangle 70"/>
            <p:cNvSpPr>
              <a:spLocks noChangeArrowheads="1"/>
            </p:cNvSpPr>
            <p:nvPr/>
          </p:nvSpPr>
          <p:spPr bwMode="auto">
            <a:xfrm>
              <a:off x="900113" y="3573463"/>
              <a:ext cx="647700" cy="57467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4.</a:t>
              </a:r>
            </a:p>
          </p:txBody>
        </p:sp>
        <p:sp>
          <p:nvSpPr>
            <p:cNvPr id="81936" name="Rectangle 71"/>
            <p:cNvSpPr>
              <a:spLocks noChangeArrowheads="1"/>
            </p:cNvSpPr>
            <p:nvPr/>
          </p:nvSpPr>
          <p:spPr bwMode="auto">
            <a:xfrm>
              <a:off x="900113" y="4222750"/>
              <a:ext cx="6477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fontAlgn="t"/>
              <a:r>
                <a:rPr lang="en-GB" altLang="en-US" sz="2000" baseline="0" dirty="0">
                  <a:solidFill>
                    <a:schemeClr val="bg1"/>
                  </a:solidFill>
                </a:rPr>
                <a:t>5.</a:t>
              </a:r>
            </a:p>
          </p:txBody>
        </p:sp>
      </p:gr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8</a:t>
            </a:fld>
            <a:endParaRPr lang="en-GB"/>
          </a:p>
        </p:txBody>
      </p:sp>
    </p:spTree>
    <p:extLst>
      <p:ext uri="{BB962C8B-B14F-4D97-AF65-F5344CB8AC3E}">
        <p14:creationId xmlns:p14="http://schemas.microsoft.com/office/powerpoint/2010/main" val="2072564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altLang="en-US" dirty="0" smtClean="0"/>
              <a:t>Evaluate the risks and decide on precautions</a:t>
            </a:r>
          </a:p>
        </p:txBody>
      </p:sp>
      <p:sp>
        <p:nvSpPr>
          <p:cNvPr id="142339" name="Rectangle 3"/>
          <p:cNvSpPr>
            <a:spLocks noGrp="1" noChangeArrowheads="1"/>
          </p:cNvSpPr>
          <p:nvPr>
            <p:ph idx="1"/>
          </p:nvPr>
        </p:nvSpPr>
        <p:spPr>
          <a:xfrm>
            <a:off x="2520000" y="3960086"/>
            <a:ext cx="6228581" cy="523220"/>
          </a:xfrm>
        </p:spPr>
        <p:txBody>
          <a:bodyPr wrap="square">
            <a:spAutoFit/>
          </a:bodyPr>
          <a:lstStyle/>
          <a:p>
            <a:pPr marL="0" indent="0">
              <a:buFontTx/>
              <a:buNone/>
            </a:pPr>
            <a:r>
              <a:rPr lang="en-GB" altLang="en-US" sz="1700" dirty="0" smtClean="0"/>
              <a:t>Can it be done less often? Can we reduce the number of people who do the task? Can it be done in a non-hazardous way?</a:t>
            </a:r>
          </a:p>
        </p:txBody>
      </p:sp>
      <p:sp>
        <p:nvSpPr>
          <p:cNvPr id="88069" name="AutoShape 4"/>
          <p:cNvSpPr>
            <a:spLocks noChangeArrowheads="1"/>
          </p:cNvSpPr>
          <p:nvPr/>
        </p:nvSpPr>
        <p:spPr bwMode="auto">
          <a:xfrm>
            <a:off x="450000" y="2997422"/>
            <a:ext cx="630871" cy="719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dirty="0">
                <a:solidFill>
                  <a:schemeClr val="bg1"/>
                </a:solidFill>
              </a:rPr>
              <a:t>E</a:t>
            </a:r>
          </a:p>
        </p:txBody>
      </p:sp>
      <p:sp>
        <p:nvSpPr>
          <p:cNvPr id="88070" name="AutoShape 5"/>
          <p:cNvSpPr>
            <a:spLocks noChangeArrowheads="1"/>
          </p:cNvSpPr>
          <p:nvPr/>
        </p:nvSpPr>
        <p:spPr bwMode="auto">
          <a:xfrm>
            <a:off x="450000" y="3862127"/>
            <a:ext cx="630871" cy="7191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dirty="0">
                <a:solidFill>
                  <a:schemeClr val="bg1"/>
                </a:solidFill>
              </a:rPr>
              <a:t>R</a:t>
            </a:r>
          </a:p>
        </p:txBody>
      </p:sp>
      <p:sp>
        <p:nvSpPr>
          <p:cNvPr id="88071" name="AutoShape 6"/>
          <p:cNvSpPr>
            <a:spLocks noChangeArrowheads="1"/>
          </p:cNvSpPr>
          <p:nvPr/>
        </p:nvSpPr>
        <p:spPr bwMode="auto">
          <a:xfrm>
            <a:off x="450000" y="4730230"/>
            <a:ext cx="630871" cy="719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a:solidFill>
                  <a:schemeClr val="bg1"/>
                </a:solidFill>
              </a:rPr>
              <a:t>I</a:t>
            </a:r>
          </a:p>
        </p:txBody>
      </p:sp>
      <p:sp>
        <p:nvSpPr>
          <p:cNvPr id="88074" name="AutoShape 10"/>
          <p:cNvSpPr>
            <a:spLocks noChangeArrowheads="1"/>
          </p:cNvSpPr>
          <p:nvPr/>
        </p:nvSpPr>
        <p:spPr bwMode="auto">
          <a:xfrm>
            <a:off x="450000" y="5589794"/>
            <a:ext cx="630871" cy="7191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algn="ctr"/>
            <a:r>
              <a:rPr lang="en-GB" altLang="en-US" sz="2400" baseline="0">
                <a:solidFill>
                  <a:schemeClr val="bg1"/>
                </a:solidFill>
              </a:rPr>
              <a:t>C</a:t>
            </a:r>
          </a:p>
        </p:txBody>
      </p:sp>
      <p:sp>
        <p:nvSpPr>
          <p:cNvPr id="142347" name="Rectangle 11"/>
          <p:cNvSpPr>
            <a:spLocks noChangeArrowheads="1"/>
          </p:cNvSpPr>
          <p:nvPr/>
        </p:nvSpPr>
        <p:spPr bwMode="auto">
          <a:xfrm>
            <a:off x="2520000" y="5687753"/>
            <a:ext cx="6228581"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1700" baseline="0" dirty="0"/>
              <a:t>Has it got a method statement? Have we trained our people? are we </a:t>
            </a:r>
            <a:r>
              <a:rPr lang="en-GB" altLang="en-US" sz="1700" baseline="0" dirty="0" smtClean="0"/>
              <a:t>supervising </a:t>
            </a:r>
            <a:r>
              <a:rPr lang="en-GB" altLang="en-US" sz="1700" baseline="0" dirty="0"/>
              <a:t>them?</a:t>
            </a:r>
            <a:endParaRPr lang="en-GB" altLang="en-US" sz="1700" baseline="0" dirty="0">
              <a:solidFill>
                <a:schemeClr val="accent1"/>
              </a:solidFill>
            </a:endParaRPr>
          </a:p>
        </p:txBody>
      </p:sp>
      <p:sp>
        <p:nvSpPr>
          <p:cNvPr id="142348" name="Rectangle 12"/>
          <p:cNvSpPr>
            <a:spLocks noChangeArrowheads="1"/>
          </p:cNvSpPr>
          <p:nvPr/>
        </p:nvSpPr>
        <p:spPr bwMode="auto">
          <a:xfrm>
            <a:off x="2520000" y="3095380"/>
            <a:ext cx="622858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sz="1700" baseline="0" dirty="0"/>
              <a:t>Does it need to be done? Can it be done in a different way?</a:t>
            </a:r>
          </a:p>
          <a:p>
            <a:r>
              <a:rPr lang="en-GB" altLang="en-US" sz="1700" baseline="0" dirty="0">
                <a:solidFill>
                  <a:schemeClr val="accent1"/>
                </a:solidFill>
              </a:rPr>
              <a:t>Have we protected our people from the risk?</a:t>
            </a:r>
          </a:p>
        </p:txBody>
      </p:sp>
      <p:sp>
        <p:nvSpPr>
          <p:cNvPr id="142349" name="Rectangle 13"/>
          <p:cNvSpPr>
            <a:spLocks noChangeArrowheads="1"/>
          </p:cNvSpPr>
          <p:nvPr/>
        </p:nvSpPr>
        <p:spPr bwMode="auto">
          <a:xfrm>
            <a:off x="2520000" y="4697383"/>
            <a:ext cx="6228581"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pPr marL="0" indent="0"/>
            <a:r>
              <a:rPr lang="en-GB" altLang="en-US" sz="1700" baseline="0" dirty="0" smtClean="0"/>
              <a:t>Can </a:t>
            </a:r>
            <a:r>
              <a:rPr lang="en-GB" altLang="en-US" sz="1700" baseline="0" dirty="0"/>
              <a:t>we keep it away from people? Can we introduce distance  from the </a:t>
            </a:r>
            <a:r>
              <a:rPr lang="en-GB" altLang="en-US" sz="1700" baseline="0" dirty="0" smtClean="0"/>
              <a:t>risk </a:t>
            </a:r>
            <a:r>
              <a:rPr lang="en-GB" altLang="en-US" sz="1700" baseline="0" dirty="0"/>
              <a:t>to lessen its Impact? Can we contain the Impact of it going wrong? Does it have guarding?</a:t>
            </a:r>
          </a:p>
        </p:txBody>
      </p:sp>
      <p:sp>
        <p:nvSpPr>
          <p:cNvPr id="142350" name="Rectangle 14"/>
          <p:cNvSpPr>
            <a:spLocks noChangeArrowheads="1"/>
          </p:cNvSpPr>
          <p:nvPr/>
        </p:nvSpPr>
        <p:spPr bwMode="auto">
          <a:xfrm>
            <a:off x="1217111" y="4078028"/>
            <a:ext cx="1122579" cy="28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Reduce</a:t>
            </a:r>
          </a:p>
        </p:txBody>
      </p:sp>
      <p:sp>
        <p:nvSpPr>
          <p:cNvPr id="142351" name="Rectangle 15"/>
          <p:cNvSpPr>
            <a:spLocks noChangeArrowheads="1"/>
          </p:cNvSpPr>
          <p:nvPr/>
        </p:nvSpPr>
        <p:spPr bwMode="auto">
          <a:xfrm>
            <a:off x="1217111" y="3213321"/>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Eliminate</a:t>
            </a:r>
          </a:p>
        </p:txBody>
      </p:sp>
      <p:sp>
        <p:nvSpPr>
          <p:cNvPr id="142352" name="Rectangle 16"/>
          <p:cNvSpPr>
            <a:spLocks noChangeArrowheads="1"/>
          </p:cNvSpPr>
          <p:nvPr/>
        </p:nvSpPr>
        <p:spPr bwMode="auto">
          <a:xfrm>
            <a:off x="1217111" y="4946129"/>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dirty="0">
                <a:solidFill>
                  <a:schemeClr val="accent1"/>
                </a:solidFill>
              </a:rPr>
              <a:t>Isolate</a:t>
            </a:r>
          </a:p>
        </p:txBody>
      </p:sp>
      <p:sp>
        <p:nvSpPr>
          <p:cNvPr id="142355" name="Rectangle 19"/>
          <p:cNvSpPr>
            <a:spLocks noChangeArrowheads="1"/>
          </p:cNvSpPr>
          <p:nvPr/>
        </p:nvSpPr>
        <p:spPr bwMode="auto">
          <a:xfrm>
            <a:off x="1217111" y="5805694"/>
            <a:ext cx="112257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79388" indent="-179388">
              <a:defRPr baseline="-25000">
                <a:solidFill>
                  <a:srgbClr val="005172"/>
                </a:solidFill>
                <a:latin typeface="Arial" charset="0"/>
                <a:ea typeface="ヒラギノ角ゴ Pro W3" pitchFamily="1" charset="-128"/>
              </a:defRPr>
            </a:lvl1pPr>
            <a:lvl2pPr marL="742950" indent="-285750">
              <a:defRPr baseline="-25000">
                <a:solidFill>
                  <a:srgbClr val="005172"/>
                </a:solidFill>
                <a:latin typeface="Arial" charset="0"/>
                <a:ea typeface="ヒラギノ角ゴ Pro W3" pitchFamily="1" charset="-128"/>
              </a:defRPr>
            </a:lvl2pPr>
            <a:lvl3pPr marL="1143000" indent="-228600">
              <a:defRPr baseline="-25000">
                <a:solidFill>
                  <a:srgbClr val="005172"/>
                </a:solidFill>
                <a:latin typeface="Arial" charset="0"/>
                <a:ea typeface="ヒラギノ角ゴ Pro W3" pitchFamily="1" charset="-128"/>
              </a:defRPr>
            </a:lvl3pPr>
            <a:lvl4pPr marL="1600200" indent="-228600">
              <a:defRPr baseline="-25000">
                <a:solidFill>
                  <a:srgbClr val="005172"/>
                </a:solidFill>
                <a:latin typeface="Arial" charset="0"/>
                <a:ea typeface="ヒラギノ角ゴ Pro W3" pitchFamily="1" charset="-128"/>
              </a:defRPr>
            </a:lvl4pPr>
            <a:lvl5pPr marL="2057400" indent="-228600">
              <a:defRPr baseline="-25000">
                <a:solidFill>
                  <a:srgbClr val="005172"/>
                </a:solidFill>
                <a:latin typeface="Arial" charset="0"/>
                <a:ea typeface="ヒラギノ角ゴ Pro W3" pitchFamily="1" charset="-128"/>
              </a:defRPr>
            </a:lvl5pPr>
            <a:lvl6pPr marL="2514600" indent="-228600" eaLnBrk="0" fontAlgn="base" hangingPunct="0">
              <a:spcBef>
                <a:spcPct val="0"/>
              </a:spcBef>
              <a:spcAft>
                <a:spcPct val="0"/>
              </a:spcAft>
              <a:defRPr baseline="-25000">
                <a:solidFill>
                  <a:srgbClr val="005172"/>
                </a:solidFill>
                <a:latin typeface="Arial" charset="0"/>
                <a:ea typeface="ヒラギノ角ゴ Pro W3" pitchFamily="1" charset="-128"/>
              </a:defRPr>
            </a:lvl6pPr>
            <a:lvl7pPr marL="2971800" indent="-228600" eaLnBrk="0" fontAlgn="base" hangingPunct="0">
              <a:spcBef>
                <a:spcPct val="0"/>
              </a:spcBef>
              <a:spcAft>
                <a:spcPct val="0"/>
              </a:spcAft>
              <a:defRPr baseline="-25000">
                <a:solidFill>
                  <a:srgbClr val="005172"/>
                </a:solidFill>
                <a:latin typeface="Arial" charset="0"/>
                <a:ea typeface="ヒラギノ角ゴ Pro W3" pitchFamily="1" charset="-128"/>
              </a:defRPr>
            </a:lvl7pPr>
            <a:lvl8pPr marL="3429000" indent="-228600" eaLnBrk="0" fontAlgn="base" hangingPunct="0">
              <a:spcBef>
                <a:spcPct val="0"/>
              </a:spcBef>
              <a:spcAft>
                <a:spcPct val="0"/>
              </a:spcAft>
              <a:defRPr baseline="-25000">
                <a:solidFill>
                  <a:srgbClr val="005172"/>
                </a:solidFill>
                <a:latin typeface="Arial" charset="0"/>
                <a:ea typeface="ヒラギノ角ゴ Pro W3" pitchFamily="1" charset="-128"/>
              </a:defRPr>
            </a:lvl8pPr>
            <a:lvl9pPr marL="3886200" indent="-228600" eaLnBrk="0" fontAlgn="base" hangingPunct="0">
              <a:spcBef>
                <a:spcPct val="0"/>
              </a:spcBef>
              <a:spcAft>
                <a:spcPct val="0"/>
              </a:spcAft>
              <a:defRPr baseline="-25000">
                <a:solidFill>
                  <a:srgbClr val="005172"/>
                </a:solidFill>
                <a:latin typeface="Arial" charset="0"/>
                <a:ea typeface="ヒラギノ角ゴ Pro W3" pitchFamily="1" charset="-128"/>
              </a:defRPr>
            </a:lvl9pPr>
          </a:lstStyle>
          <a:p>
            <a:r>
              <a:rPr lang="en-GB" altLang="en-US" b="1" baseline="0">
                <a:solidFill>
                  <a:schemeClr val="accent1"/>
                </a:solidFill>
              </a:rPr>
              <a:t>Control</a:t>
            </a:r>
          </a:p>
        </p:txBody>
      </p:sp>
      <p:sp>
        <p:nvSpPr>
          <p:cNvPr id="2" name="TextBox 1"/>
          <p:cNvSpPr txBox="1"/>
          <p:nvPr/>
        </p:nvSpPr>
        <p:spPr>
          <a:xfrm>
            <a:off x="450001" y="1594800"/>
            <a:ext cx="8298580" cy="523220"/>
          </a:xfrm>
          <a:prstGeom prst="rect">
            <a:avLst/>
          </a:prstGeom>
          <a:noFill/>
        </p:spPr>
        <p:txBody>
          <a:bodyPr wrap="square" lIns="0" tIns="0" rIns="0" bIns="0" rtlCol="0">
            <a:spAutoFit/>
          </a:bodyPr>
          <a:lstStyle/>
          <a:p>
            <a:pPr lvl="0">
              <a:spcAft>
                <a:spcPts val="1200"/>
              </a:spcAft>
            </a:pPr>
            <a:r>
              <a:rPr lang="en-GB" sz="1700" dirty="0"/>
              <a:t>The consideration of risk and controls is covered by legislation (Health &amp; Safety and Work Act, Management of Health and safety at Work Regulations, CDM </a:t>
            </a:r>
            <a:r>
              <a:rPr lang="en-GB" sz="1700" dirty="0" err="1" smtClean="0"/>
              <a:t>etc</a:t>
            </a:r>
            <a:r>
              <a:rPr lang="en-GB" sz="1700" dirty="0" smtClean="0"/>
              <a:t>).</a:t>
            </a:r>
          </a:p>
        </p:txBody>
      </p:sp>
      <p:sp>
        <p:nvSpPr>
          <p:cNvPr id="18" name="Footer Placeholder 4"/>
          <p:cNvSpPr>
            <a:spLocks noGrp="1"/>
          </p:cNvSpPr>
          <p:nvPr>
            <p:ph type="ftr" sz="quarter" idx="11"/>
          </p:nvPr>
        </p:nvSpPr>
        <p:spPr>
          <a:xfrm>
            <a:off x="468313" y="6524625"/>
            <a:ext cx="7908925" cy="215900"/>
          </a:xfrm>
        </p:spPr>
        <p:txBody>
          <a:bodyPr/>
          <a:lstStyle/>
          <a:p>
            <a:r>
              <a:rPr lang="en-GB" smtClean="0"/>
              <a:t>NR/L3/OHS/019-IP Work Instruction Briefing</a:t>
            </a:r>
            <a:endParaRPr lang="en-GB" dirty="0"/>
          </a:p>
        </p:txBody>
      </p:sp>
      <p:sp>
        <p:nvSpPr>
          <p:cNvPr id="3" name="Slide Number Placeholder 2"/>
          <p:cNvSpPr>
            <a:spLocks noGrp="1"/>
          </p:cNvSpPr>
          <p:nvPr>
            <p:ph type="sldNum" sz="quarter" idx="10"/>
          </p:nvPr>
        </p:nvSpPr>
        <p:spPr/>
        <p:txBody>
          <a:bodyPr/>
          <a:lstStyle/>
          <a:p>
            <a:pPr>
              <a:defRPr/>
            </a:pPr>
            <a:fld id="{9826C3B4-288C-4D35-A77C-60F4EEB1ED93}" type="slidenum">
              <a:rPr lang="en-GB" smtClean="0"/>
              <a:pPr>
                <a:defRPr/>
              </a:pPr>
              <a:t>9</a:t>
            </a:fld>
            <a:endParaRPr lang="en-GB"/>
          </a:p>
        </p:txBody>
      </p:sp>
    </p:spTree>
    <p:extLst>
      <p:ext uri="{BB962C8B-B14F-4D97-AF65-F5344CB8AC3E}">
        <p14:creationId xmlns:p14="http://schemas.microsoft.com/office/powerpoint/2010/main" val="1631536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51"/>
                                        </p:tgtEl>
                                        <p:attrNameLst>
                                          <p:attrName>style.visibility</p:attrName>
                                        </p:attrNameLst>
                                      </p:cBhvr>
                                      <p:to>
                                        <p:strVal val="visible"/>
                                      </p:to>
                                    </p:set>
                                    <p:animEffect transition="in" filter="fade">
                                      <p:cBhvr>
                                        <p:cTn id="7" dur="1000"/>
                                        <p:tgtEl>
                                          <p:spTgt spid="142351"/>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42348"/>
                                        </p:tgtEl>
                                        <p:attrNameLst>
                                          <p:attrName>style.visibility</p:attrName>
                                        </p:attrNameLst>
                                      </p:cBhvr>
                                      <p:to>
                                        <p:strVal val="visible"/>
                                      </p:to>
                                    </p:set>
                                    <p:animEffect transition="in" filter="fade">
                                      <p:cBhvr>
                                        <p:cTn id="11" dur="1000"/>
                                        <p:tgtEl>
                                          <p:spTgt spid="142348"/>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142350"/>
                                        </p:tgtEl>
                                        <p:attrNameLst>
                                          <p:attrName>style.visibility</p:attrName>
                                        </p:attrNameLst>
                                      </p:cBhvr>
                                      <p:to>
                                        <p:strVal val="visible"/>
                                      </p:to>
                                    </p:set>
                                    <p:animEffect transition="in" filter="fade">
                                      <p:cBhvr>
                                        <p:cTn id="15" dur="1000"/>
                                        <p:tgtEl>
                                          <p:spTgt spid="142350"/>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142339">
                                            <p:txEl>
                                              <p:pRg st="0" end="0"/>
                                            </p:txEl>
                                          </p:spTgt>
                                        </p:tgtEl>
                                        <p:attrNameLst>
                                          <p:attrName>style.visibility</p:attrName>
                                        </p:attrNameLst>
                                      </p:cBhvr>
                                      <p:to>
                                        <p:strVal val="visible"/>
                                      </p:to>
                                    </p:set>
                                    <p:animEffect transition="in" filter="fade">
                                      <p:cBhvr>
                                        <p:cTn id="19" dur="1000"/>
                                        <p:tgtEl>
                                          <p:spTgt spid="142339">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2000"/>
                                  </p:stCondLst>
                                  <p:childTnLst>
                                    <p:set>
                                      <p:cBhvr>
                                        <p:cTn id="22" dur="1" fill="hold">
                                          <p:stCondLst>
                                            <p:cond delay="0"/>
                                          </p:stCondLst>
                                        </p:cTn>
                                        <p:tgtEl>
                                          <p:spTgt spid="142352"/>
                                        </p:tgtEl>
                                        <p:attrNameLst>
                                          <p:attrName>style.visibility</p:attrName>
                                        </p:attrNameLst>
                                      </p:cBhvr>
                                      <p:to>
                                        <p:strVal val="visible"/>
                                      </p:to>
                                    </p:set>
                                    <p:animEffect transition="in" filter="fade">
                                      <p:cBhvr>
                                        <p:cTn id="23" dur="1000"/>
                                        <p:tgtEl>
                                          <p:spTgt spid="142352"/>
                                        </p:tgtEl>
                                      </p:cBhvr>
                                    </p:animEffect>
                                  </p:childTnLst>
                                </p:cTn>
                              </p:par>
                            </p:childTnLst>
                          </p:cTn>
                        </p:par>
                        <p:par>
                          <p:cTn id="24" fill="hold">
                            <p:stCondLst>
                              <p:cond delay="11000"/>
                            </p:stCondLst>
                            <p:childTnLst>
                              <p:par>
                                <p:cTn id="25" presetID="10" presetClass="entr" presetSubtype="0" fill="hold" grpId="0" nodeType="afterEffect">
                                  <p:stCondLst>
                                    <p:cond delay="1000"/>
                                  </p:stCondLst>
                                  <p:childTnLst>
                                    <p:set>
                                      <p:cBhvr>
                                        <p:cTn id="26" dur="1" fill="hold">
                                          <p:stCondLst>
                                            <p:cond delay="0"/>
                                          </p:stCondLst>
                                        </p:cTn>
                                        <p:tgtEl>
                                          <p:spTgt spid="142349"/>
                                        </p:tgtEl>
                                        <p:attrNameLst>
                                          <p:attrName>style.visibility</p:attrName>
                                        </p:attrNameLst>
                                      </p:cBhvr>
                                      <p:to>
                                        <p:strVal val="visible"/>
                                      </p:to>
                                    </p:set>
                                    <p:animEffect transition="in" filter="fade">
                                      <p:cBhvr>
                                        <p:cTn id="27" dur="1000"/>
                                        <p:tgtEl>
                                          <p:spTgt spid="142349"/>
                                        </p:tgtEl>
                                      </p:cBhvr>
                                    </p:animEffect>
                                  </p:childTnLst>
                                </p:cTn>
                              </p:par>
                            </p:childTnLst>
                          </p:cTn>
                        </p:par>
                        <p:par>
                          <p:cTn id="28" fill="hold">
                            <p:stCondLst>
                              <p:cond delay="13000"/>
                            </p:stCondLst>
                            <p:childTnLst>
                              <p:par>
                                <p:cTn id="29" presetID="10" presetClass="entr" presetSubtype="0" fill="hold" grpId="0" nodeType="afterEffect">
                                  <p:stCondLst>
                                    <p:cond delay="2000"/>
                                  </p:stCondLst>
                                  <p:childTnLst>
                                    <p:set>
                                      <p:cBhvr>
                                        <p:cTn id="30" dur="1" fill="hold">
                                          <p:stCondLst>
                                            <p:cond delay="0"/>
                                          </p:stCondLst>
                                        </p:cTn>
                                        <p:tgtEl>
                                          <p:spTgt spid="142355"/>
                                        </p:tgtEl>
                                        <p:attrNameLst>
                                          <p:attrName>style.visibility</p:attrName>
                                        </p:attrNameLst>
                                      </p:cBhvr>
                                      <p:to>
                                        <p:strVal val="visible"/>
                                      </p:to>
                                    </p:set>
                                    <p:animEffect transition="in" filter="fade">
                                      <p:cBhvr>
                                        <p:cTn id="31" dur="1000"/>
                                        <p:tgtEl>
                                          <p:spTgt spid="142355"/>
                                        </p:tgtEl>
                                      </p:cBhvr>
                                    </p:animEffect>
                                  </p:childTnLst>
                                </p:cTn>
                              </p:par>
                            </p:childTnLst>
                          </p:cTn>
                        </p:par>
                        <p:par>
                          <p:cTn id="32" fill="hold">
                            <p:stCondLst>
                              <p:cond delay="16000"/>
                            </p:stCondLst>
                            <p:childTnLst>
                              <p:par>
                                <p:cTn id="33" presetID="10" presetClass="entr" presetSubtype="0" fill="hold" grpId="0" nodeType="afterEffect">
                                  <p:stCondLst>
                                    <p:cond delay="1000"/>
                                  </p:stCondLst>
                                  <p:childTnLst>
                                    <p:set>
                                      <p:cBhvr>
                                        <p:cTn id="34" dur="1" fill="hold">
                                          <p:stCondLst>
                                            <p:cond delay="0"/>
                                          </p:stCondLst>
                                        </p:cTn>
                                        <p:tgtEl>
                                          <p:spTgt spid="142347"/>
                                        </p:tgtEl>
                                        <p:attrNameLst>
                                          <p:attrName>style.visibility</p:attrName>
                                        </p:attrNameLst>
                                      </p:cBhvr>
                                      <p:to>
                                        <p:strVal val="visible"/>
                                      </p:to>
                                    </p:set>
                                    <p:animEffect transition="in" filter="fade">
                                      <p:cBhvr>
                                        <p:cTn id="35" dur="1000"/>
                                        <p:tgtEl>
                                          <p:spTgt spid="14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47" grpId="0"/>
      <p:bldP spid="142348" grpId="0"/>
      <p:bldP spid="142349" grpId="0"/>
      <p:bldP spid="142350" grpId="0"/>
      <p:bldP spid="142351" grpId="0"/>
      <p:bldP spid="142352" grpId="0"/>
      <p:bldP spid="14235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0.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1.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2.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3.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4.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5.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6.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7.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8.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9.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docProps/app.xml><?xml version="1.0" encoding="utf-8"?>
<Properties xmlns="http://schemas.openxmlformats.org/officeDocument/2006/extended-properties" xmlns:vt="http://schemas.openxmlformats.org/officeDocument/2006/docPropsVTypes">
  <Template>Theme1</Template>
  <TotalTime>13514</TotalTime>
  <Words>2195</Words>
  <Application>Microsoft Office PowerPoint</Application>
  <PresentationFormat>On-screen Show (4:3)</PresentationFormat>
  <Paragraphs>281</Paragraphs>
  <Slides>20</Slides>
  <Notes>20</Notes>
  <HiddenSlides>0</HiddenSlides>
  <MMClips>0</MMClips>
  <ScaleCrop>false</ScaleCrop>
  <HeadingPairs>
    <vt:vector size="4" baseType="variant">
      <vt:variant>
        <vt:lpstr>Theme</vt:lpstr>
      </vt:variant>
      <vt:variant>
        <vt:i4>11</vt:i4>
      </vt:variant>
      <vt:variant>
        <vt:lpstr>Slide Titles</vt:lpstr>
      </vt:variant>
      <vt:variant>
        <vt:i4>20</vt:i4>
      </vt:variant>
    </vt:vector>
  </HeadingPairs>
  <TitlesOfParts>
    <vt:vector size="31" baseType="lpstr">
      <vt:lpstr>Theme1</vt:lpstr>
      <vt:lpstr>1_Subtitle</vt:lpstr>
      <vt:lpstr>1_Theme1</vt:lpstr>
      <vt:lpstr>2_Subtitle</vt:lpstr>
      <vt:lpstr>Theme2</vt:lpstr>
      <vt:lpstr>3_Subtitle</vt:lpstr>
      <vt:lpstr>4_Subtitle</vt:lpstr>
      <vt:lpstr>5_Subtitle</vt:lpstr>
      <vt:lpstr>6_Subtitle</vt:lpstr>
      <vt:lpstr>7_Subtitle</vt:lpstr>
      <vt:lpstr>8_Subtitle</vt:lpstr>
      <vt:lpstr>NR/L3/OHS/019-IP Work Instruction Briefing</vt:lpstr>
      <vt:lpstr>Background</vt:lpstr>
      <vt:lpstr>Background - Developments</vt:lpstr>
      <vt:lpstr>Affected Parties</vt:lpstr>
      <vt:lpstr> Hazard &amp; Risk identification </vt:lpstr>
      <vt:lpstr>We all have Legal responsibilities</vt:lpstr>
      <vt:lpstr>Hazard v’s risk</vt:lpstr>
      <vt:lpstr>5 Steps to risk assessment</vt:lpstr>
      <vt:lpstr>Evaluate the risks and decide on precautions</vt:lpstr>
      <vt:lpstr>What do we associate as a risk?</vt:lpstr>
      <vt:lpstr> Person In Charge </vt:lpstr>
      <vt:lpstr>The person in charge (PIC)</vt:lpstr>
      <vt:lpstr>The person in charge (PIC)</vt:lpstr>
      <vt:lpstr> Safe Work Pack  </vt:lpstr>
      <vt:lpstr>What as a minimum, should go into a Safe Work Pack?</vt:lpstr>
      <vt:lpstr>Task and Worksite Safe Work Pack</vt:lpstr>
      <vt:lpstr>Key Points</vt:lpstr>
      <vt:lpstr>Final summary</vt:lpstr>
      <vt:lpstr>Final Summary</vt:lpstr>
      <vt:lpstr>Questions</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Lisa</dc:creator>
  <cp:lastModifiedBy>Heslop James</cp:lastModifiedBy>
  <cp:revision>475</cp:revision>
  <cp:lastPrinted>2018-04-13T14:47:45Z</cp:lastPrinted>
  <dcterms:created xsi:type="dcterms:W3CDTF">2016-10-28T09:06:24Z</dcterms:created>
  <dcterms:modified xsi:type="dcterms:W3CDTF">2018-05-08T12:52:14Z</dcterms:modified>
</cp:coreProperties>
</file>