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95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othstine" initials="a" lastIdx="1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9706" autoAdjust="0"/>
    <p:restoredTop sz="99645" autoAdjust="0"/>
  </p:normalViewPr>
  <p:slideViewPr>
    <p:cSldViewPr snapToGrid="0" showGuides="1">
      <p:cViewPr>
        <p:scale>
          <a:sx n="170" d="100"/>
          <a:sy n="170" d="100"/>
        </p:scale>
        <p:origin x="-1308" y="-72"/>
      </p:cViewPr>
      <p:guideLst>
        <p:guide orient="horz" pos="4056"/>
        <p:guide pos="2156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396DB-E9F4-4F35-B7DF-D3C927004044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C7F0D9-10A5-49C0-AC3F-76AED4EE8F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951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7F0D9-10A5-49C0-AC3F-76AED4EE8F7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2820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DE623-0608-4C02-BB20-EA09B09A8E9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27/11/2017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7578-6959-440A-803E-23B9756CB75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114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DE623-0608-4C02-BB20-EA09B09A8E9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27/11/2017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7578-6959-440A-803E-23B9756CB75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301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DE623-0608-4C02-BB20-EA09B09A8E9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27/11/2017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7578-6959-440A-803E-23B9756CB75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848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DE623-0608-4C02-BB20-EA09B09A8E9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27/11/2017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7578-6959-440A-803E-23B9756CB75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520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DE623-0608-4C02-BB20-EA09B09A8E9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27/11/2017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7578-6959-440A-803E-23B9756CB75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78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DE623-0608-4C02-BB20-EA09B09A8E9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27/11/2017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7578-6959-440A-803E-23B9756CB75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337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DE623-0608-4C02-BB20-EA09B09A8E9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27/11/2017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7578-6959-440A-803E-23B9756CB75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701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DE623-0608-4C02-BB20-EA09B09A8E9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27/11/2017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7578-6959-440A-803E-23B9756CB75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532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DE623-0608-4C02-BB20-EA09B09A8E9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27/11/2017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7578-6959-440A-803E-23B9756CB75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220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DE623-0608-4C02-BB20-EA09B09A8E9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27/11/2017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7578-6959-440A-803E-23B9756CB75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474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DE623-0608-4C02-BB20-EA09B09A8E9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27/11/2017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17578-6959-440A-803E-23B9756CB75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359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DE623-0608-4C02-BB20-EA09B09A8E95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27/11/2017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17578-6959-440A-803E-23B9756CB75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736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4771" y="1087327"/>
            <a:ext cx="1421106" cy="6990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1" name="Group 90"/>
          <p:cNvGrpSpPr/>
          <p:nvPr/>
        </p:nvGrpSpPr>
        <p:grpSpPr>
          <a:xfrm rot="21190227">
            <a:off x="5152366" y="1157022"/>
            <a:ext cx="123960" cy="364255"/>
            <a:chOff x="5140752" y="1266506"/>
            <a:chExt cx="123960" cy="342836"/>
          </a:xfrm>
        </p:grpSpPr>
        <p:sp>
          <p:nvSpPr>
            <p:cNvPr id="92" name="Oval 91"/>
            <p:cNvSpPr/>
            <p:nvPr/>
          </p:nvSpPr>
          <p:spPr>
            <a:xfrm>
              <a:off x="5140752" y="1494143"/>
              <a:ext cx="123960" cy="11519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3" name="Isosceles Triangle 92"/>
            <p:cNvSpPr/>
            <p:nvPr/>
          </p:nvSpPr>
          <p:spPr>
            <a:xfrm>
              <a:off x="5160043" y="1266506"/>
              <a:ext cx="90050" cy="270214"/>
            </a:xfrm>
            <a:prstGeom prst="triangl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Rectangle 1"/>
          <p:cNvSpPr/>
          <p:nvPr/>
        </p:nvSpPr>
        <p:spPr>
          <a:xfrm>
            <a:off x="0" y="0"/>
            <a:ext cx="6858000" cy="943429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104873" y="113975"/>
            <a:ext cx="53671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Energy Management Steering Group </a:t>
            </a:r>
            <a:r>
              <a:rPr lang="en-GB" sz="1000" b="1" dirty="0" smtClean="0">
                <a:solidFill>
                  <a:schemeClr val="bg1"/>
                </a:solidFill>
              </a:rPr>
              <a:t>(EMSG)</a:t>
            </a:r>
          </a:p>
          <a:p>
            <a:r>
              <a:rPr lang="en-GB" sz="1100" i="1" dirty="0" smtClean="0">
                <a:solidFill>
                  <a:schemeClr val="bg1"/>
                </a:solidFill>
              </a:rPr>
              <a:t>How effectively are we delivering our energy and carbon management system and strategy across NR?</a:t>
            </a:r>
            <a:endParaRPr lang="en-GB" sz="1100" i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4704" y="1031373"/>
            <a:ext cx="7954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chemeClr val="tx2">
                    <a:lumMod val="50000"/>
                  </a:schemeClr>
                </a:solidFill>
              </a:rPr>
              <a:t>Purpose</a:t>
            </a:r>
            <a:endParaRPr lang="en-GB" sz="1400" i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4705" y="3116292"/>
            <a:ext cx="9426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chemeClr val="tx2">
                    <a:lumMod val="50000"/>
                  </a:schemeClr>
                </a:solidFill>
              </a:rPr>
              <a:t>Attendees</a:t>
            </a:r>
            <a:endParaRPr lang="en-GB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71981" y="30530"/>
            <a:ext cx="15303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 smtClean="0">
                <a:solidFill>
                  <a:schemeClr val="bg1"/>
                </a:solidFill>
              </a:rPr>
              <a:t>Chair</a:t>
            </a:r>
            <a:r>
              <a:rPr lang="en-GB" sz="900" dirty="0" smtClean="0">
                <a:solidFill>
                  <a:schemeClr val="bg1"/>
                </a:solidFill>
              </a:rPr>
              <a:t>:</a:t>
            </a:r>
          </a:p>
          <a:p>
            <a:r>
              <a:rPr lang="en-GB" sz="900" dirty="0" smtClean="0">
                <a:solidFill>
                  <a:schemeClr val="bg1"/>
                </a:solidFill>
              </a:rPr>
              <a:t>Energy &amp; Carbon Strategy Manager</a:t>
            </a:r>
          </a:p>
          <a:p>
            <a:endParaRPr lang="en-GB" sz="900" dirty="0">
              <a:solidFill>
                <a:schemeClr val="bg1"/>
              </a:solidFill>
            </a:endParaRPr>
          </a:p>
          <a:p>
            <a:r>
              <a:rPr lang="en-GB" sz="900" b="1" dirty="0" smtClean="0">
                <a:solidFill>
                  <a:schemeClr val="bg1"/>
                </a:solidFill>
              </a:rPr>
              <a:t>Frequency</a:t>
            </a:r>
            <a:r>
              <a:rPr lang="en-GB" sz="900" dirty="0" smtClean="0">
                <a:solidFill>
                  <a:schemeClr val="bg1"/>
                </a:solidFill>
              </a:rPr>
              <a:t>: </a:t>
            </a:r>
          </a:p>
          <a:p>
            <a:r>
              <a:rPr lang="en-GB" sz="900" dirty="0" smtClean="0">
                <a:solidFill>
                  <a:schemeClr val="bg1"/>
                </a:solidFill>
              </a:rPr>
              <a:t>Every 12 weeks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5420297" y="152771"/>
            <a:ext cx="0" cy="6463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84705" y="5584186"/>
            <a:ext cx="16587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chemeClr val="tx2">
                    <a:lumMod val="50000"/>
                  </a:schemeClr>
                </a:solidFill>
              </a:rPr>
              <a:t>Expected Outcomes</a:t>
            </a:r>
            <a:endParaRPr lang="en-GB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7167526"/>
            <a:ext cx="6858001" cy="0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0" y="7183791"/>
            <a:ext cx="3429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 b="1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 algn="ctr"/>
            <a:r>
              <a:rPr lang="en-GB" dirty="0" smtClean="0"/>
              <a:t>Meeting </a:t>
            </a:r>
            <a:r>
              <a:rPr lang="en-GB" dirty="0">
                <a:solidFill>
                  <a:srgbClr val="1F497D">
                    <a:lumMod val="50000"/>
                  </a:srgbClr>
                </a:solidFill>
              </a:rPr>
              <a:t>Linkages</a:t>
            </a:r>
            <a:endParaRPr lang="en-GB" dirty="0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3429000" y="7167526"/>
            <a:ext cx="0" cy="2738474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429000" y="8433980"/>
            <a:ext cx="3429000" cy="0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57502" y="1271638"/>
            <a:ext cx="3052130" cy="1992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50" dirty="0">
                <a:solidFill>
                  <a:prstClr val="black">
                    <a:lumMod val="95000"/>
                    <a:lumOff val="5000"/>
                  </a:prstClr>
                </a:solidFill>
              </a:rPr>
              <a:t>To achieve successful implementation of the Network Rail Energy &amp; Carbon Policy and delivery of the Energy &amp; Carbon Strategy. </a:t>
            </a:r>
            <a:r>
              <a:rPr lang="en-GB" sz="95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This group will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5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discuss </a:t>
            </a:r>
            <a:r>
              <a:rPr lang="en-GB" sz="950" dirty="0">
                <a:solidFill>
                  <a:prstClr val="black">
                    <a:lumMod val="95000"/>
                    <a:lumOff val="5000"/>
                  </a:prstClr>
                </a:solidFill>
              </a:rPr>
              <a:t>and provide strategic direction on key energy management issues </a:t>
            </a:r>
            <a:endParaRPr lang="en-GB" sz="950" dirty="0" smtClean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5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provide governance and assurance of the Energy &amp; Carbon Policy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5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share best practice and seek solutions to blockages to progress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5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strive </a:t>
            </a:r>
            <a:r>
              <a:rPr lang="en-GB" sz="950" dirty="0">
                <a:solidFill>
                  <a:prstClr val="black">
                    <a:lumMod val="95000"/>
                    <a:lumOff val="5000"/>
                  </a:prstClr>
                </a:solidFill>
              </a:rPr>
              <a:t>to achieve Network Rail’s regulated carbon reduction target. </a:t>
            </a:r>
            <a:endParaRPr lang="en-GB" sz="950" dirty="0" smtClean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endParaRPr lang="en-GB" sz="950" dirty="0" smtClean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50" dirty="0" smtClean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85908" y="3307429"/>
            <a:ext cx="3154399" cy="2285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sz="950" dirty="0" smtClean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5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Energy &amp; Carbon Strategy Manager – STE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5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Senior Engineer [Energy &amp; Carbon] – STE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5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Senior Analyst [Energy &amp; Carbon] – STE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5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Route Energy Leads – all Routes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50" dirty="0">
                <a:solidFill>
                  <a:prstClr val="black">
                    <a:lumMod val="95000"/>
                    <a:lumOff val="5000"/>
                  </a:prstClr>
                </a:solidFill>
              </a:rPr>
              <a:t>Energy Bureau Manager – Route Services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50" dirty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50" dirty="0" smtClean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50" dirty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5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Route Finance Leads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50" dirty="0">
                <a:solidFill>
                  <a:prstClr val="black">
                    <a:lumMod val="95000"/>
                    <a:lumOff val="5000"/>
                  </a:prstClr>
                </a:solidFill>
              </a:rPr>
              <a:t>Route representatives as nominated by the Route Energy </a:t>
            </a:r>
            <a:r>
              <a:rPr lang="en-GB" sz="95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and Finance Leads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5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Assistant Engineers [Energy &amp; Carbon] – STE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5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Project Manager - STE</a:t>
            </a:r>
            <a:endParaRPr lang="en-GB" sz="950" dirty="0">
              <a:solidFill>
                <a:prstClr val="black">
                  <a:lumMod val="95000"/>
                  <a:lumOff val="5000"/>
                </a:prst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50" dirty="0">
              <a:solidFill>
                <a:prstClr val="black">
                  <a:lumMod val="95000"/>
                  <a:lumOff val="5000"/>
                </a:prstClr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3682226" y="8428881"/>
            <a:ext cx="9396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400" b="1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en-GB" dirty="0" smtClean="0"/>
              <a:t>Drumbeat</a:t>
            </a:r>
            <a:endParaRPr lang="en-GB" dirty="0"/>
          </a:p>
        </p:txBody>
      </p:sp>
      <p:sp>
        <p:nvSpPr>
          <p:cNvPr id="54" name="Rectangle 53"/>
          <p:cNvSpPr/>
          <p:nvPr/>
        </p:nvSpPr>
        <p:spPr>
          <a:xfrm>
            <a:off x="3640307" y="1755836"/>
            <a:ext cx="3122622" cy="493467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72000" rtlCol="0" anchor="t"/>
          <a:lstStyle/>
          <a:p>
            <a:pPr algn="ctr"/>
            <a:r>
              <a:rPr lang="en-GB" sz="1200" b="1" dirty="0" smtClean="0">
                <a:solidFill>
                  <a:srgbClr val="1F497D">
                    <a:lumMod val="50000"/>
                  </a:srgbClr>
                </a:solidFill>
              </a:rPr>
              <a:t>Agenda</a:t>
            </a:r>
            <a:endParaRPr lang="en-GB" sz="1400" b="1" dirty="0" smtClean="0">
              <a:solidFill>
                <a:srgbClr val="1F497D">
                  <a:lumMod val="50000"/>
                </a:srgbClr>
              </a:solidFill>
            </a:endParaRPr>
          </a:p>
          <a:p>
            <a:pPr algn="ctr"/>
            <a:endParaRPr lang="en-GB" sz="900" b="1" dirty="0">
              <a:solidFill>
                <a:srgbClr val="292929"/>
              </a:solidFill>
            </a:endParaRPr>
          </a:p>
          <a:p>
            <a:pPr marL="228600" indent="-228600">
              <a:spcBef>
                <a:spcPts val="150"/>
              </a:spcBef>
              <a:buFont typeface="+mj-lt"/>
              <a:buAutoNum type="arabicPeriod"/>
            </a:pPr>
            <a:endParaRPr lang="en-GB" sz="900" dirty="0" smtClean="0">
              <a:solidFill>
                <a:srgbClr val="292929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842814" y="1995861"/>
            <a:ext cx="1970403" cy="223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i="1" dirty="0" smtClean="0"/>
              <a:t>Topic</a:t>
            </a:r>
            <a:endParaRPr lang="en-GB" sz="800" i="1" dirty="0"/>
          </a:p>
        </p:txBody>
      </p:sp>
      <p:sp>
        <p:nvSpPr>
          <p:cNvPr id="56" name="TextBox 55"/>
          <p:cNvSpPr txBox="1"/>
          <p:nvPr/>
        </p:nvSpPr>
        <p:spPr>
          <a:xfrm>
            <a:off x="5953134" y="1995861"/>
            <a:ext cx="7534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i="1" dirty="0" smtClean="0"/>
              <a:t>Accountable</a:t>
            </a:r>
            <a:endParaRPr lang="en-GB" sz="800" i="1" dirty="0"/>
          </a:p>
        </p:txBody>
      </p:sp>
      <p:cxnSp>
        <p:nvCxnSpPr>
          <p:cNvPr id="57" name="Straight Connector 56"/>
          <p:cNvCxnSpPr/>
          <p:nvPr/>
        </p:nvCxnSpPr>
        <p:spPr>
          <a:xfrm>
            <a:off x="5935877" y="2281366"/>
            <a:ext cx="6553" cy="4233734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5935882" y="2281366"/>
            <a:ext cx="835195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750" dirty="0" smtClean="0"/>
              <a:t>Chair</a:t>
            </a:r>
          </a:p>
          <a:p>
            <a:endParaRPr lang="en-GB" sz="750" dirty="0"/>
          </a:p>
          <a:p>
            <a:endParaRPr lang="en-GB" sz="750" dirty="0" smtClean="0"/>
          </a:p>
          <a:p>
            <a:endParaRPr lang="en-GB" sz="750" dirty="0"/>
          </a:p>
          <a:p>
            <a:r>
              <a:rPr lang="en-GB" sz="750" dirty="0" smtClean="0"/>
              <a:t>Chair</a:t>
            </a:r>
          </a:p>
          <a:p>
            <a:endParaRPr lang="en-GB" sz="750" dirty="0"/>
          </a:p>
          <a:p>
            <a:endParaRPr lang="en-GB" sz="750" dirty="0" smtClean="0"/>
          </a:p>
          <a:p>
            <a:r>
              <a:rPr lang="en-GB" sz="750" dirty="0" smtClean="0"/>
              <a:t>STE Energy Management</a:t>
            </a:r>
            <a:endParaRPr lang="en-GB" sz="750" dirty="0"/>
          </a:p>
          <a:p>
            <a:endParaRPr lang="en-GB" sz="750" dirty="0" smtClean="0"/>
          </a:p>
          <a:p>
            <a:r>
              <a:rPr lang="en-GB" sz="750" dirty="0" smtClean="0"/>
              <a:t>All</a:t>
            </a:r>
          </a:p>
          <a:p>
            <a:endParaRPr lang="en-GB" sz="750" dirty="0"/>
          </a:p>
          <a:p>
            <a:endParaRPr lang="en-GB" sz="750" dirty="0" smtClean="0"/>
          </a:p>
          <a:p>
            <a:endParaRPr lang="en-GB" sz="750" dirty="0"/>
          </a:p>
          <a:p>
            <a:r>
              <a:rPr lang="en-GB" sz="750" dirty="0" smtClean="0"/>
              <a:t>All</a:t>
            </a:r>
          </a:p>
          <a:p>
            <a:endParaRPr lang="en-GB" sz="750" dirty="0"/>
          </a:p>
          <a:p>
            <a:endParaRPr lang="en-GB" sz="750" dirty="0" smtClean="0"/>
          </a:p>
          <a:p>
            <a:endParaRPr lang="en-GB" sz="750" dirty="0"/>
          </a:p>
          <a:p>
            <a:r>
              <a:rPr lang="en-GB" sz="750" dirty="0" smtClean="0"/>
              <a:t>All</a:t>
            </a:r>
          </a:p>
          <a:p>
            <a:endParaRPr lang="en-GB" sz="750" dirty="0"/>
          </a:p>
          <a:p>
            <a:endParaRPr lang="en-GB" sz="750" dirty="0" smtClean="0"/>
          </a:p>
          <a:p>
            <a:r>
              <a:rPr lang="en-GB" sz="750" dirty="0" smtClean="0"/>
              <a:t>All</a:t>
            </a:r>
          </a:p>
          <a:p>
            <a:endParaRPr lang="en-GB" sz="750" dirty="0"/>
          </a:p>
          <a:p>
            <a:endParaRPr lang="en-GB" sz="750" dirty="0" smtClean="0"/>
          </a:p>
          <a:p>
            <a:endParaRPr lang="en-GB" sz="750" dirty="0"/>
          </a:p>
          <a:p>
            <a:r>
              <a:rPr lang="en-GB" sz="750" dirty="0" smtClean="0"/>
              <a:t>All</a:t>
            </a:r>
          </a:p>
          <a:p>
            <a:endParaRPr lang="en-GB" sz="750" dirty="0"/>
          </a:p>
          <a:p>
            <a:endParaRPr lang="en-GB" sz="750" dirty="0" smtClean="0"/>
          </a:p>
          <a:p>
            <a:endParaRPr lang="en-GB" sz="750" dirty="0"/>
          </a:p>
          <a:p>
            <a:endParaRPr lang="en-GB" sz="750" dirty="0" smtClean="0"/>
          </a:p>
        </p:txBody>
      </p:sp>
      <p:sp>
        <p:nvSpPr>
          <p:cNvPr id="60" name="TextBox 59"/>
          <p:cNvSpPr txBox="1"/>
          <p:nvPr/>
        </p:nvSpPr>
        <p:spPr>
          <a:xfrm rot="16200000">
            <a:off x="252282" y="3833104"/>
            <a:ext cx="35779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700" b="1" dirty="0" smtClean="0">
                <a:solidFill>
                  <a:prstClr val="black"/>
                </a:solidFill>
              </a:rPr>
              <a:t>Core</a:t>
            </a:r>
            <a:endParaRPr lang="en-GB" sz="700" b="1" dirty="0">
              <a:solidFill>
                <a:prstClr val="black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77983" y="5767789"/>
            <a:ext cx="2930293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9863" indent="-169863">
              <a:buFont typeface="Arial" panose="020B0604020202020204" pitchFamily="34" charset="0"/>
              <a:buChar char="•"/>
            </a:pPr>
            <a:r>
              <a:rPr lang="en-GB" sz="950" b="1" dirty="0">
                <a:solidFill>
                  <a:prstClr val="black">
                    <a:lumMod val="95000"/>
                    <a:lumOff val="5000"/>
                  </a:prstClr>
                </a:solidFill>
              </a:rPr>
              <a:t>Unified understanding </a:t>
            </a:r>
            <a:r>
              <a:rPr lang="en-GB" sz="950" dirty="0">
                <a:solidFill>
                  <a:prstClr val="black">
                    <a:lumMod val="95000"/>
                    <a:lumOff val="5000"/>
                  </a:prstClr>
                </a:solidFill>
              </a:rPr>
              <a:t>of progress of </a:t>
            </a:r>
            <a:r>
              <a:rPr lang="en-GB" sz="95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Network Rail strategy and management systems.</a:t>
            </a:r>
          </a:p>
          <a:p>
            <a:pPr marL="169863" indent="-169863">
              <a:buFont typeface="Arial" panose="020B0604020202020204" pitchFamily="34" charset="0"/>
              <a:buChar char="•"/>
            </a:pPr>
            <a:r>
              <a:rPr lang="en-GB" sz="95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Clear accountability </a:t>
            </a:r>
            <a:r>
              <a:rPr lang="en-GB" sz="95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for strategy and operations, including resource and competency work.</a:t>
            </a:r>
          </a:p>
          <a:p>
            <a:pPr marL="169863" indent="-169863">
              <a:buFont typeface="Arial" panose="020B0604020202020204" pitchFamily="34" charset="0"/>
              <a:buChar char="•"/>
            </a:pPr>
            <a:r>
              <a:rPr lang="en-GB" sz="95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Reduced duplication </a:t>
            </a:r>
            <a:r>
              <a:rPr lang="en-GB" sz="95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of workload across NR and </a:t>
            </a:r>
            <a:r>
              <a:rPr lang="en-GB" sz="950" b="1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increase efficiencies</a:t>
            </a:r>
            <a:r>
              <a:rPr lang="en-GB" sz="950" dirty="0" smtClean="0">
                <a:solidFill>
                  <a:prstClr val="black">
                    <a:lumMod val="95000"/>
                    <a:lumOff val="5000"/>
                  </a:prstClr>
                </a:solidFill>
              </a:rPr>
              <a:t>.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3640307" y="2281366"/>
            <a:ext cx="2317756" cy="36702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GB" sz="750" b="1" dirty="0" smtClean="0"/>
              <a:t>Review of minutes and actions: </a:t>
            </a:r>
            <a:r>
              <a:rPr lang="en-GB" sz="750" dirty="0" smtClean="0"/>
              <a:t>Review and agree minutes from the last EMSG. Review outstanding actions.</a:t>
            </a:r>
          </a:p>
          <a:p>
            <a:endParaRPr lang="en-GB" sz="750" dirty="0" smtClean="0"/>
          </a:p>
          <a:p>
            <a:pPr marL="228600" indent="-228600">
              <a:buFont typeface="+mj-lt"/>
              <a:buAutoNum type="arabicPeriod" startAt="2"/>
            </a:pPr>
            <a:r>
              <a:rPr lang="en-GB" sz="750" b="1" dirty="0" smtClean="0"/>
              <a:t>Responsible Railway Plan : </a:t>
            </a:r>
            <a:r>
              <a:rPr lang="en-GB" sz="750" dirty="0"/>
              <a:t>Review progress against milestones</a:t>
            </a:r>
          </a:p>
          <a:p>
            <a:pPr marL="228600" indent="-228600">
              <a:buFont typeface="+mj-lt"/>
              <a:buAutoNum type="arabicPeriod" startAt="2"/>
            </a:pPr>
            <a:endParaRPr lang="en-GB" sz="750" b="1" dirty="0" smtClean="0"/>
          </a:p>
          <a:p>
            <a:pPr marL="228600" indent="-228600">
              <a:buFont typeface="+mj-lt"/>
              <a:buAutoNum type="arabicPeriod" startAt="2"/>
            </a:pPr>
            <a:r>
              <a:rPr lang="en-GB" sz="750" b="1" dirty="0" smtClean="0"/>
              <a:t>Energy Management System: </a:t>
            </a:r>
            <a:r>
              <a:rPr lang="en-GB" sz="750" dirty="0"/>
              <a:t>Review </a:t>
            </a:r>
            <a:r>
              <a:rPr lang="en-GB" sz="750" dirty="0" smtClean="0"/>
              <a:t>progress towards an integrated management system.</a:t>
            </a:r>
          </a:p>
          <a:p>
            <a:pPr marL="228600" indent="-228600">
              <a:buFont typeface="+mj-lt"/>
              <a:buAutoNum type="arabicPeriod" startAt="2"/>
            </a:pPr>
            <a:endParaRPr lang="en-GB" sz="750" b="1" dirty="0"/>
          </a:p>
          <a:p>
            <a:pPr marL="228600" lvl="0" indent="-228600">
              <a:buFont typeface="+mj-lt"/>
              <a:buAutoNum type="arabicPeriod" startAt="2"/>
            </a:pPr>
            <a:r>
              <a:rPr lang="en-GB" sz="750" b="1" dirty="0"/>
              <a:t>Energy Management capability and capacity </a:t>
            </a:r>
            <a:r>
              <a:rPr lang="en-GB" sz="750" b="1" dirty="0" smtClean="0"/>
              <a:t>: </a:t>
            </a:r>
            <a:r>
              <a:rPr lang="en-GB" sz="750" dirty="0"/>
              <a:t>Review progress and identify any actions required to achieve objectives.</a:t>
            </a:r>
          </a:p>
          <a:p>
            <a:pPr marL="228600" indent="-228600">
              <a:buFont typeface="+mj-lt"/>
              <a:buAutoNum type="arabicPeriod" startAt="2"/>
            </a:pPr>
            <a:endParaRPr lang="en-GB" sz="750" b="1" dirty="0" smtClean="0"/>
          </a:p>
          <a:p>
            <a:pPr marL="228600" lvl="0" indent="-228600">
              <a:buFont typeface="+mj-lt"/>
              <a:buAutoNum type="arabicPeriod" startAt="2"/>
            </a:pPr>
            <a:r>
              <a:rPr lang="en-GB" sz="750" b="1" dirty="0"/>
              <a:t>Energy efficiency improvements / action </a:t>
            </a:r>
            <a:r>
              <a:rPr lang="en-GB" sz="750" b="1" dirty="0" smtClean="0"/>
              <a:t>planning : </a:t>
            </a:r>
            <a:r>
              <a:rPr lang="en-GB" sz="750" dirty="0"/>
              <a:t>Update from </a:t>
            </a:r>
            <a:r>
              <a:rPr lang="en-GB" sz="750" dirty="0" smtClean="0"/>
              <a:t>Routes </a:t>
            </a:r>
            <a:r>
              <a:rPr lang="en-GB" sz="750" dirty="0"/>
              <a:t>and sharing </a:t>
            </a:r>
            <a:r>
              <a:rPr lang="en-GB" sz="750" dirty="0" smtClean="0"/>
              <a:t>of best </a:t>
            </a:r>
            <a:r>
              <a:rPr lang="en-GB" sz="750" dirty="0"/>
              <a:t>practice</a:t>
            </a:r>
          </a:p>
          <a:p>
            <a:pPr marL="228600" indent="-228600">
              <a:buFont typeface="+mj-lt"/>
              <a:buAutoNum type="arabicPeriod" startAt="2"/>
            </a:pPr>
            <a:endParaRPr lang="en-GB" sz="750" b="1" dirty="0" smtClean="0"/>
          </a:p>
          <a:p>
            <a:pPr marL="228600" lvl="0" indent="-228600">
              <a:buFont typeface="+mj-lt"/>
              <a:buAutoNum type="arabicPeriod" startAt="2"/>
            </a:pPr>
            <a:r>
              <a:rPr lang="en-GB" sz="750" b="1" dirty="0"/>
              <a:t>Energy awareness and communication </a:t>
            </a:r>
            <a:r>
              <a:rPr lang="en-GB" sz="750" b="1" dirty="0" smtClean="0"/>
              <a:t> : </a:t>
            </a:r>
            <a:r>
              <a:rPr lang="en-GB" sz="750" dirty="0"/>
              <a:t>Update on </a:t>
            </a:r>
            <a:r>
              <a:rPr lang="en-GB" sz="750" dirty="0" smtClean="0"/>
              <a:t>progress and sharing of best practice</a:t>
            </a:r>
            <a:endParaRPr lang="en-GB" sz="750" dirty="0"/>
          </a:p>
          <a:p>
            <a:pPr marL="228600" indent="-228600">
              <a:buFont typeface="+mj-lt"/>
              <a:buAutoNum type="arabicPeriod" startAt="2"/>
            </a:pPr>
            <a:endParaRPr lang="en-GB" sz="750" b="1" dirty="0"/>
          </a:p>
          <a:p>
            <a:pPr marL="228600" indent="-228600">
              <a:buFont typeface="+mj-lt"/>
              <a:buAutoNum type="arabicPeriod" startAt="2"/>
            </a:pPr>
            <a:r>
              <a:rPr lang="en-GB" sz="750" b="1" dirty="0" smtClean="0"/>
              <a:t>Opportunities for continual improvement: </a:t>
            </a:r>
            <a:r>
              <a:rPr lang="en-GB" sz="750" dirty="0"/>
              <a:t>I</a:t>
            </a:r>
            <a:r>
              <a:rPr lang="en-GB" sz="750" dirty="0" smtClean="0"/>
              <a:t>dentify </a:t>
            </a:r>
            <a:r>
              <a:rPr lang="en-GB" sz="750" dirty="0"/>
              <a:t>potential </a:t>
            </a:r>
            <a:r>
              <a:rPr lang="en-GB" sz="750" dirty="0" smtClean="0"/>
              <a:t>risks and opportunities in current/new workstreams.</a:t>
            </a:r>
            <a:endParaRPr lang="en-GB" sz="750" dirty="0"/>
          </a:p>
          <a:p>
            <a:pPr marL="228600" indent="-228600">
              <a:buFont typeface="+mj-lt"/>
              <a:buAutoNum type="arabicPeriod" startAt="2"/>
            </a:pPr>
            <a:endParaRPr lang="en-GB" sz="750" b="1" dirty="0"/>
          </a:p>
          <a:p>
            <a:pPr marL="228600" indent="-228600">
              <a:buFont typeface="+mj-lt"/>
              <a:buAutoNum type="arabicPeriod" startAt="2"/>
            </a:pPr>
            <a:r>
              <a:rPr lang="en-GB" sz="750" b="1" dirty="0" smtClean="0"/>
              <a:t>Review of risks</a:t>
            </a:r>
            <a:r>
              <a:rPr lang="en-GB" sz="750" b="1" dirty="0"/>
              <a:t>, </a:t>
            </a:r>
            <a:r>
              <a:rPr lang="en-GB" sz="750" b="1" dirty="0" smtClean="0"/>
              <a:t>legislation </a:t>
            </a:r>
            <a:r>
              <a:rPr lang="en-GB" sz="750" b="1" dirty="0"/>
              <a:t>and </a:t>
            </a:r>
            <a:r>
              <a:rPr lang="en-GB" sz="750" b="1" dirty="0" smtClean="0"/>
              <a:t>external updates</a:t>
            </a:r>
            <a:r>
              <a:rPr lang="en-GB" sz="750" b="1" dirty="0"/>
              <a:t>: </a:t>
            </a:r>
            <a:r>
              <a:rPr lang="en-GB" sz="750" dirty="0" smtClean="0"/>
              <a:t>Internal and external updates, incident and enforcement issues, and changes to legislation</a:t>
            </a:r>
            <a:endParaRPr lang="en-GB" sz="750" b="1" dirty="0" smtClean="0"/>
          </a:p>
          <a:p>
            <a:pPr marL="228600" indent="-228600">
              <a:buFont typeface="+mj-lt"/>
              <a:buAutoNum type="arabicPeriod" startAt="2"/>
            </a:pPr>
            <a:endParaRPr lang="en-GB" sz="750" b="1" dirty="0"/>
          </a:p>
          <a:p>
            <a:pPr marL="228600" indent="-228600">
              <a:buFont typeface="+mj-lt"/>
              <a:buAutoNum type="arabicPeriod" startAt="2"/>
            </a:pPr>
            <a:r>
              <a:rPr lang="en-GB" sz="750" b="1" dirty="0" smtClean="0"/>
              <a:t>AOB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3538037" y="7183791"/>
            <a:ext cx="10975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 b="1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 algn="ctr"/>
            <a:r>
              <a:rPr lang="en-GB" dirty="0" smtClean="0">
                <a:solidFill>
                  <a:srgbClr val="1F497D">
                    <a:lumMod val="50000"/>
                  </a:srgbClr>
                </a:solidFill>
              </a:rPr>
              <a:t>KPIs</a:t>
            </a:r>
            <a:endParaRPr lang="en-GB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3509055" y="7452672"/>
            <a:ext cx="1087811" cy="523220"/>
          </a:xfrm>
          <a:prstGeom prst="rect">
            <a:avLst/>
          </a:prstGeom>
          <a:noFill/>
        </p:spPr>
        <p:txBody>
          <a:bodyPr wrap="square" numCol="1" spcCol="72000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700" dirty="0" smtClean="0">
                <a:solidFill>
                  <a:srgbClr val="292929"/>
                </a:solidFill>
              </a:rPr>
              <a:t>Progress against objectives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700" dirty="0" smtClean="0">
                <a:solidFill>
                  <a:srgbClr val="292929"/>
                </a:solidFill>
              </a:rPr>
              <a:t>Energy and carbon maturity</a:t>
            </a:r>
            <a:endParaRPr lang="en-GB" sz="700" dirty="0">
              <a:solidFill>
                <a:srgbClr val="292929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4623663" y="7183791"/>
            <a:ext cx="1112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 b="1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 algn="ctr"/>
            <a:r>
              <a:rPr lang="en-GB" dirty="0" smtClean="0">
                <a:solidFill>
                  <a:srgbClr val="1F497D">
                    <a:lumMod val="50000"/>
                  </a:srgbClr>
                </a:solidFill>
              </a:rPr>
              <a:t>Inputs</a:t>
            </a:r>
            <a:endParaRPr lang="en-GB" dirty="0">
              <a:solidFill>
                <a:srgbClr val="1F497D">
                  <a:lumMod val="50000"/>
                </a:srgbClr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736043" y="7183791"/>
            <a:ext cx="10551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 b="1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 algn="ctr"/>
            <a:r>
              <a:rPr lang="en-GB" dirty="0" smtClean="0">
                <a:solidFill>
                  <a:srgbClr val="1F497D">
                    <a:lumMod val="50000"/>
                  </a:srgbClr>
                </a:solidFill>
              </a:rPr>
              <a:t>Outputs</a:t>
            </a:r>
            <a:endParaRPr lang="en-GB" dirty="0">
              <a:solidFill>
                <a:srgbClr val="1F497D">
                  <a:lumMod val="50000"/>
                </a:srgbClr>
              </a:solidFill>
            </a:endParaRPr>
          </a:p>
        </p:txBody>
      </p:sp>
      <p:cxnSp>
        <p:nvCxnSpPr>
          <p:cNvPr id="98" name="Straight Connector 97"/>
          <p:cNvCxnSpPr/>
          <p:nvPr/>
        </p:nvCxnSpPr>
        <p:spPr>
          <a:xfrm>
            <a:off x="4608422" y="7428248"/>
            <a:ext cx="0" cy="90000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5678005" y="7428248"/>
            <a:ext cx="0" cy="90000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ectangle 99"/>
          <p:cNvSpPr/>
          <p:nvPr/>
        </p:nvSpPr>
        <p:spPr>
          <a:xfrm>
            <a:off x="4551243" y="7426242"/>
            <a:ext cx="1230257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700" dirty="0" smtClean="0"/>
              <a:t>Responsible Railway Plan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700" dirty="0" smtClean="0"/>
              <a:t>Remits from Environment &amp; Social Performance Steering Group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700" dirty="0" smtClean="0"/>
              <a:t>Enterprise Risk Register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700" dirty="0" smtClean="0"/>
              <a:t>Incident and legal updates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5690133" y="7452672"/>
            <a:ext cx="11724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700" dirty="0" smtClean="0"/>
              <a:t>Consistent management across the business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700" dirty="0" smtClean="0"/>
              <a:t>Areas for escalation to </a:t>
            </a:r>
            <a:r>
              <a:rPr lang="en-GB" sz="700" dirty="0"/>
              <a:t>Environment &amp; Social Performance Steering Group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GB" sz="700" dirty="0"/>
          </a:p>
        </p:txBody>
      </p:sp>
      <p:grpSp>
        <p:nvGrpSpPr>
          <p:cNvPr id="121" name="Group 120"/>
          <p:cNvGrpSpPr/>
          <p:nvPr/>
        </p:nvGrpSpPr>
        <p:grpSpPr>
          <a:xfrm>
            <a:off x="5648274" y="9529751"/>
            <a:ext cx="1237839" cy="390636"/>
            <a:chOff x="5738521" y="9531956"/>
            <a:chExt cx="1237839" cy="390636"/>
          </a:xfrm>
        </p:grpSpPr>
        <p:sp>
          <p:nvSpPr>
            <p:cNvPr id="122" name="TextBox 121"/>
            <p:cNvSpPr txBox="1"/>
            <p:nvPr/>
          </p:nvSpPr>
          <p:spPr>
            <a:xfrm>
              <a:off x="5738521" y="9737926"/>
              <a:ext cx="1237839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600" dirty="0" smtClean="0">
                  <a:solidFill>
                    <a:prstClr val="white">
                      <a:lumMod val="65000"/>
                    </a:prstClr>
                  </a:solidFill>
                </a:rPr>
                <a:t>Last updated 12 Nov 2014  | Pg. </a:t>
              </a:r>
              <a:fld id="{7BBA3C6A-B599-4DAB-B9F7-39BD71672ACB}" type="slidenum">
                <a:rPr lang="en-GB" sz="600" b="1" smtClean="0">
                  <a:solidFill>
                    <a:prstClr val="white">
                      <a:lumMod val="65000"/>
                    </a:prstClr>
                  </a:solidFill>
                </a:rPr>
                <a:pPr/>
                <a:t>1</a:t>
              </a:fld>
              <a:endParaRPr lang="en-GB" sz="600" dirty="0" smtClean="0">
                <a:solidFill>
                  <a:prstClr val="white">
                    <a:lumMod val="65000"/>
                  </a:prstClr>
                </a:solidFill>
              </a:endParaRPr>
            </a:p>
          </p:txBody>
        </p:sp>
        <p:pic>
          <p:nvPicPr>
            <p:cNvPr id="124" name="Picture 123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568" t="15989" r="7582" b="16198"/>
            <a:stretch/>
          </p:blipFill>
          <p:spPr>
            <a:xfrm>
              <a:off x="6327663" y="9531956"/>
              <a:ext cx="583229" cy="241604"/>
            </a:xfrm>
            <a:prstGeom prst="rect">
              <a:avLst/>
            </a:prstGeom>
          </p:spPr>
        </p:pic>
      </p:grpSp>
      <p:sp>
        <p:nvSpPr>
          <p:cNvPr id="125" name="TextBox 124"/>
          <p:cNvSpPr txBox="1"/>
          <p:nvPr/>
        </p:nvSpPr>
        <p:spPr>
          <a:xfrm>
            <a:off x="4344904" y="9306640"/>
            <a:ext cx="9600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i="1" dirty="0" smtClean="0">
                <a:solidFill>
                  <a:prstClr val="black"/>
                </a:solidFill>
              </a:rPr>
              <a:t>Environment and Social Performance Steering Group</a:t>
            </a:r>
            <a:endParaRPr lang="en-GB" sz="600" i="1" dirty="0">
              <a:solidFill>
                <a:prstClr val="black"/>
              </a:solidFill>
            </a:endParaRPr>
          </a:p>
        </p:txBody>
      </p:sp>
      <p:cxnSp>
        <p:nvCxnSpPr>
          <p:cNvPr id="127" name="Straight Connector 126"/>
          <p:cNvCxnSpPr/>
          <p:nvPr/>
        </p:nvCxnSpPr>
        <p:spPr>
          <a:xfrm>
            <a:off x="3768090" y="9121799"/>
            <a:ext cx="28944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Rectangle 128"/>
          <p:cNvSpPr/>
          <p:nvPr/>
        </p:nvSpPr>
        <p:spPr>
          <a:xfrm>
            <a:off x="4096441" y="9077653"/>
            <a:ext cx="90000" cy="9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4299904" y="9077653"/>
            <a:ext cx="90000" cy="90000"/>
          </a:xfrm>
          <a:prstGeom prst="rect">
            <a:avLst/>
          </a:prstGeom>
          <a:solidFill>
            <a:schemeClr val="bg1">
              <a:lumMod val="5000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5209968" y="8884976"/>
            <a:ext cx="487104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00" i="1" dirty="0" smtClean="0">
                <a:solidFill>
                  <a:prstClr val="black"/>
                </a:solidFill>
              </a:rPr>
              <a:t>Period 4</a:t>
            </a:r>
            <a:endParaRPr lang="en-GB" sz="500" i="1" dirty="0">
              <a:solidFill>
                <a:prstClr val="black"/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4248894" y="8884976"/>
            <a:ext cx="482726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00" i="1" dirty="0" smtClean="0">
                <a:solidFill>
                  <a:prstClr val="black"/>
                </a:solidFill>
              </a:rPr>
              <a:t>Period 2</a:t>
            </a:r>
            <a:endParaRPr lang="en-GB" sz="500" i="1" dirty="0">
              <a:solidFill>
                <a:prstClr val="black"/>
              </a:solidFill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4731620" y="8884976"/>
            <a:ext cx="493704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00" i="1" dirty="0" smtClean="0">
                <a:solidFill>
                  <a:prstClr val="black"/>
                </a:solidFill>
              </a:rPr>
              <a:t>Period 3</a:t>
            </a:r>
            <a:endParaRPr lang="en-GB" sz="500" i="1" dirty="0">
              <a:solidFill>
                <a:prstClr val="black"/>
              </a:solidFill>
            </a:endParaRPr>
          </a:p>
        </p:txBody>
      </p:sp>
      <p:cxnSp>
        <p:nvCxnSpPr>
          <p:cNvPr id="135" name="Straight Connector 134"/>
          <p:cNvCxnSpPr/>
          <p:nvPr/>
        </p:nvCxnSpPr>
        <p:spPr>
          <a:xfrm>
            <a:off x="3766168" y="9046868"/>
            <a:ext cx="0" cy="1498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>
            <a:off x="6662526" y="9046868"/>
            <a:ext cx="0" cy="1498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>
            <a:off x="4248894" y="9046868"/>
            <a:ext cx="0" cy="1498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>
            <a:off x="5697072" y="9046868"/>
            <a:ext cx="0" cy="1498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>
            <a:off x="6179798" y="9046868"/>
            <a:ext cx="0" cy="1498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Box 146"/>
          <p:cNvSpPr txBox="1"/>
          <p:nvPr/>
        </p:nvSpPr>
        <p:spPr>
          <a:xfrm>
            <a:off x="3766168" y="8884976"/>
            <a:ext cx="482726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00" i="1" dirty="0" smtClean="0">
                <a:solidFill>
                  <a:prstClr val="black"/>
                </a:solidFill>
              </a:rPr>
              <a:t>Period 1</a:t>
            </a:r>
            <a:endParaRPr lang="en-GB" sz="500" i="1" dirty="0">
              <a:solidFill>
                <a:prstClr val="black"/>
              </a:solidFill>
            </a:endParaRPr>
          </a:p>
        </p:txBody>
      </p:sp>
      <p:cxnSp>
        <p:nvCxnSpPr>
          <p:cNvPr id="149" name="Straight Connector 148"/>
          <p:cNvCxnSpPr/>
          <p:nvPr/>
        </p:nvCxnSpPr>
        <p:spPr>
          <a:xfrm>
            <a:off x="4731620" y="9046868"/>
            <a:ext cx="0" cy="1498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>
            <a:off x="5214346" y="9046868"/>
            <a:ext cx="0" cy="1498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TextBox 150"/>
          <p:cNvSpPr txBox="1"/>
          <p:nvPr/>
        </p:nvSpPr>
        <p:spPr>
          <a:xfrm>
            <a:off x="5684048" y="8884976"/>
            <a:ext cx="49575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00" i="1" dirty="0" smtClean="0">
                <a:solidFill>
                  <a:prstClr val="black"/>
                </a:solidFill>
              </a:rPr>
              <a:t>Period 5</a:t>
            </a:r>
            <a:endParaRPr lang="en-GB" sz="500" i="1" dirty="0">
              <a:solidFill>
                <a:prstClr val="black"/>
              </a:solidFill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6168091" y="8884976"/>
            <a:ext cx="506752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00" i="1" dirty="0" smtClean="0">
                <a:solidFill>
                  <a:prstClr val="black"/>
                </a:solidFill>
              </a:rPr>
              <a:t>Period 6</a:t>
            </a:r>
            <a:endParaRPr lang="en-GB" sz="500" i="1" dirty="0">
              <a:solidFill>
                <a:prstClr val="black"/>
              </a:solidFill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3503450" y="9250026"/>
            <a:ext cx="99345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i="1" dirty="0" smtClean="0">
                <a:solidFill>
                  <a:prstClr val="black"/>
                </a:solidFill>
              </a:rPr>
              <a:t>Integration Group</a:t>
            </a:r>
            <a:endParaRPr lang="en-GB" sz="600" i="1" dirty="0">
              <a:solidFill>
                <a:prstClr val="black"/>
              </a:solidFill>
            </a:endParaRPr>
          </a:p>
        </p:txBody>
      </p:sp>
      <p:grpSp>
        <p:nvGrpSpPr>
          <p:cNvPr id="154" name="Group 153"/>
          <p:cNvGrpSpPr/>
          <p:nvPr/>
        </p:nvGrpSpPr>
        <p:grpSpPr>
          <a:xfrm>
            <a:off x="4790527" y="9077653"/>
            <a:ext cx="839834" cy="90000"/>
            <a:chOff x="3499007" y="9228904"/>
            <a:chExt cx="839834" cy="90000"/>
          </a:xfrm>
        </p:grpSpPr>
        <p:sp>
          <p:nvSpPr>
            <p:cNvPr id="155" name="Rectangle 154"/>
            <p:cNvSpPr/>
            <p:nvPr/>
          </p:nvSpPr>
          <p:spPr>
            <a:xfrm>
              <a:off x="4248841" y="9228904"/>
              <a:ext cx="90000" cy="900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</a:endParaRPr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3499007" y="9228904"/>
              <a:ext cx="90000" cy="900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</a:endParaRPr>
            </a:p>
          </p:txBody>
        </p:sp>
      </p:grpSp>
      <p:sp>
        <p:nvSpPr>
          <p:cNvPr id="159" name="Rectangle 158"/>
          <p:cNvSpPr/>
          <p:nvPr/>
        </p:nvSpPr>
        <p:spPr>
          <a:xfrm>
            <a:off x="4582959" y="9077653"/>
            <a:ext cx="90000" cy="9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62" name="Rectangle 161"/>
          <p:cNvSpPr/>
          <p:nvPr/>
        </p:nvSpPr>
        <p:spPr>
          <a:xfrm>
            <a:off x="5061549" y="9077653"/>
            <a:ext cx="90000" cy="9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dirty="0">
              <a:solidFill>
                <a:prstClr val="white">
                  <a:lumMod val="50000"/>
                </a:prstClr>
              </a:solidFill>
            </a:endParaRPr>
          </a:p>
        </p:txBody>
      </p:sp>
      <p:grpSp>
        <p:nvGrpSpPr>
          <p:cNvPr id="164" name="Group 163"/>
          <p:cNvGrpSpPr/>
          <p:nvPr/>
        </p:nvGrpSpPr>
        <p:grpSpPr>
          <a:xfrm>
            <a:off x="6026719" y="9077653"/>
            <a:ext cx="293463" cy="90000"/>
            <a:chOff x="4248841" y="9228904"/>
            <a:chExt cx="293463" cy="90000"/>
          </a:xfrm>
        </p:grpSpPr>
        <p:sp>
          <p:nvSpPr>
            <p:cNvPr id="165" name="Rectangle 164"/>
            <p:cNvSpPr/>
            <p:nvPr/>
          </p:nvSpPr>
          <p:spPr>
            <a:xfrm>
              <a:off x="4248841" y="9228904"/>
              <a:ext cx="90000" cy="90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800" dirty="0">
                <a:solidFill>
                  <a:prstClr val="white">
                    <a:lumMod val="50000"/>
                  </a:prstClr>
                </a:solidFill>
              </a:endParaRPr>
            </a:p>
          </p:txBody>
        </p:sp>
        <p:sp>
          <p:nvSpPr>
            <p:cNvPr id="166" name="Rectangle 165"/>
            <p:cNvSpPr/>
            <p:nvPr/>
          </p:nvSpPr>
          <p:spPr>
            <a:xfrm>
              <a:off x="4452304" y="9228904"/>
              <a:ext cx="90000" cy="9000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prstClr val="white"/>
                </a:solidFill>
              </a:endParaRPr>
            </a:p>
          </p:txBody>
        </p:sp>
      </p:grpSp>
      <p:sp>
        <p:nvSpPr>
          <p:cNvPr id="169" name="Rectangle 168"/>
          <p:cNvSpPr/>
          <p:nvPr/>
        </p:nvSpPr>
        <p:spPr>
          <a:xfrm>
            <a:off x="6517009" y="9077653"/>
            <a:ext cx="90000" cy="9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dirty="0">
              <a:solidFill>
                <a:prstClr val="white">
                  <a:lumMod val="50000"/>
                </a:prstClr>
              </a:solidFill>
            </a:endParaRPr>
          </a:p>
        </p:txBody>
      </p:sp>
      <p:cxnSp>
        <p:nvCxnSpPr>
          <p:cNvPr id="171" name="Straight Connector 170"/>
          <p:cNvCxnSpPr/>
          <p:nvPr/>
        </p:nvCxnSpPr>
        <p:spPr>
          <a:xfrm>
            <a:off x="4132571" y="9196730"/>
            <a:ext cx="0" cy="10991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>
          <a:xfrm>
            <a:off x="4831970" y="9196730"/>
            <a:ext cx="0" cy="10991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Rectangle 173"/>
          <p:cNvSpPr/>
          <p:nvPr/>
        </p:nvSpPr>
        <p:spPr>
          <a:xfrm>
            <a:off x="1902898" y="7502940"/>
            <a:ext cx="1028699" cy="3207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prstClr val="white">
                    <a:lumMod val="50000"/>
                  </a:prstClr>
                </a:solidFill>
              </a:rPr>
              <a:t>Integration Group</a:t>
            </a:r>
            <a:endParaRPr lang="en-GB" sz="800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76" name="Rectangle 175"/>
          <p:cNvSpPr/>
          <p:nvPr/>
        </p:nvSpPr>
        <p:spPr>
          <a:xfrm>
            <a:off x="989462" y="8072403"/>
            <a:ext cx="1569563" cy="361577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prstClr val="white">
                    <a:lumMod val="95000"/>
                  </a:prstClr>
                </a:solidFill>
              </a:rPr>
              <a:t>Environment &amp; Social Performance Steering Group</a:t>
            </a:r>
          </a:p>
        </p:txBody>
      </p:sp>
      <p:cxnSp>
        <p:nvCxnSpPr>
          <p:cNvPr id="179" name="Straight Arrow Connector 178"/>
          <p:cNvCxnSpPr>
            <a:endCxn id="174" idx="2"/>
          </p:cNvCxnSpPr>
          <p:nvPr/>
        </p:nvCxnSpPr>
        <p:spPr>
          <a:xfrm flipV="1">
            <a:off x="2417247" y="7823656"/>
            <a:ext cx="1" cy="248747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Rectangle 103"/>
          <p:cNvSpPr/>
          <p:nvPr/>
        </p:nvSpPr>
        <p:spPr>
          <a:xfrm>
            <a:off x="6242838" y="9083739"/>
            <a:ext cx="90000" cy="9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 rot="16200000">
            <a:off x="163583" y="4898132"/>
            <a:ext cx="51007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700" b="1" dirty="0" smtClean="0">
                <a:solidFill>
                  <a:prstClr val="black"/>
                </a:solidFill>
              </a:rPr>
              <a:t>Optional</a:t>
            </a:r>
            <a:endParaRPr lang="en-GB" sz="700" b="1" dirty="0">
              <a:solidFill>
                <a:prstClr val="black"/>
              </a:solidFill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922247" y="9439390"/>
            <a:ext cx="781653" cy="408457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prstClr val="white">
                    <a:lumMod val="95000"/>
                  </a:prstClr>
                </a:solidFill>
              </a:rPr>
              <a:t>Route Energy Working Groups</a:t>
            </a:r>
            <a:endParaRPr lang="en-GB" sz="800" dirty="0">
              <a:solidFill>
                <a:prstClr val="white">
                  <a:lumMod val="95000"/>
                </a:prstClr>
              </a:solidFill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1007274" y="8680255"/>
            <a:ext cx="1544927" cy="332059"/>
          </a:xfrm>
          <a:prstGeom prst="rect">
            <a:avLst/>
          </a:prstGeom>
          <a:solidFill>
            <a:schemeClr val="bg1">
              <a:lumMod val="5000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prstClr val="white"/>
                </a:solidFill>
              </a:rPr>
              <a:t>Energy Management Working Group</a:t>
            </a:r>
          </a:p>
        </p:txBody>
      </p:sp>
      <p:cxnSp>
        <p:nvCxnSpPr>
          <p:cNvPr id="117" name="Straight Arrow Connector 116"/>
          <p:cNvCxnSpPr>
            <a:stCxn id="116" idx="2"/>
            <a:endCxn id="101" idx="0"/>
          </p:cNvCxnSpPr>
          <p:nvPr/>
        </p:nvCxnSpPr>
        <p:spPr>
          <a:xfrm flipH="1">
            <a:off x="477983" y="9012314"/>
            <a:ext cx="1301755" cy="422377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>
            <a:stCxn id="176" idx="2"/>
            <a:endCxn id="116" idx="0"/>
          </p:cNvCxnSpPr>
          <p:nvPr/>
        </p:nvCxnSpPr>
        <p:spPr>
          <a:xfrm>
            <a:off x="1774244" y="8433980"/>
            <a:ext cx="5494" cy="246275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Rectangle 119"/>
          <p:cNvSpPr/>
          <p:nvPr/>
        </p:nvSpPr>
        <p:spPr>
          <a:xfrm>
            <a:off x="646526" y="7502940"/>
            <a:ext cx="1028699" cy="3207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prstClr val="white">
                    <a:lumMod val="50000"/>
                  </a:prstClr>
                </a:solidFill>
              </a:rPr>
              <a:t>NSHERG</a:t>
            </a:r>
            <a:endParaRPr lang="en-GB" sz="800" dirty="0">
              <a:solidFill>
                <a:prstClr val="white">
                  <a:lumMod val="50000"/>
                </a:prstClr>
              </a:solidFill>
            </a:endParaRPr>
          </a:p>
        </p:txBody>
      </p:sp>
      <p:cxnSp>
        <p:nvCxnSpPr>
          <p:cNvPr id="123" name="Straight Arrow Connector 122"/>
          <p:cNvCxnSpPr>
            <a:endCxn id="120" idx="2"/>
          </p:cNvCxnSpPr>
          <p:nvPr/>
        </p:nvCxnSpPr>
        <p:spPr>
          <a:xfrm flipV="1">
            <a:off x="1160875" y="7823656"/>
            <a:ext cx="1" cy="248747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endCxn id="125" idx="1"/>
          </p:cNvCxnSpPr>
          <p:nvPr/>
        </p:nvCxnSpPr>
        <p:spPr>
          <a:xfrm>
            <a:off x="4344904" y="9217034"/>
            <a:ext cx="0" cy="274272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endCxn id="125" idx="1"/>
          </p:cNvCxnSpPr>
          <p:nvPr/>
        </p:nvCxnSpPr>
        <p:spPr>
          <a:xfrm>
            <a:off x="4265672" y="9491306"/>
            <a:ext cx="79232" cy="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3512950" y="9402284"/>
            <a:ext cx="9934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b="1" i="1" dirty="0" smtClean="0">
                <a:solidFill>
                  <a:prstClr val="black"/>
                </a:solidFill>
              </a:rPr>
              <a:t>Energy Management Steering Group</a:t>
            </a:r>
            <a:endParaRPr lang="en-GB" sz="600" b="1" i="1" dirty="0">
              <a:solidFill>
                <a:prstClr val="black"/>
              </a:solidFill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5768217" y="9083403"/>
            <a:ext cx="90000" cy="90000"/>
          </a:xfrm>
          <a:prstGeom prst="rect">
            <a:avLst/>
          </a:prstGeom>
          <a:solidFill>
            <a:schemeClr val="bg1">
              <a:lumMod val="50000"/>
            </a:schemeClr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87156" y="9434691"/>
            <a:ext cx="781653" cy="408457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prstClr val="white">
                    <a:lumMod val="95000"/>
                  </a:prstClr>
                </a:solidFill>
              </a:rPr>
              <a:t>Route Energy Working Groups</a:t>
            </a:r>
            <a:endParaRPr lang="en-GB" sz="800" dirty="0">
              <a:solidFill>
                <a:prstClr val="white">
                  <a:lumMod val="95000"/>
                </a:prstClr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1756508" y="9439390"/>
            <a:ext cx="781653" cy="408457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prstClr val="white">
                    <a:lumMod val="95000"/>
                  </a:prstClr>
                </a:solidFill>
              </a:rPr>
              <a:t>Route Energy Working Groups</a:t>
            </a:r>
            <a:endParaRPr lang="en-GB" sz="800" dirty="0">
              <a:solidFill>
                <a:prstClr val="white">
                  <a:lumMod val="95000"/>
                </a:prstClr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2611298" y="9434692"/>
            <a:ext cx="781653" cy="408457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prstClr val="white">
                    <a:lumMod val="95000"/>
                  </a:prstClr>
                </a:solidFill>
              </a:rPr>
              <a:t>Route Energy Working Groups</a:t>
            </a:r>
            <a:endParaRPr lang="en-GB" sz="800" dirty="0">
              <a:solidFill>
                <a:prstClr val="white">
                  <a:lumMod val="95000"/>
                </a:prstClr>
              </a:solidFill>
            </a:endParaRPr>
          </a:p>
        </p:txBody>
      </p:sp>
      <p:cxnSp>
        <p:nvCxnSpPr>
          <p:cNvPr id="111" name="Straight Arrow Connector 110"/>
          <p:cNvCxnSpPr>
            <a:stCxn id="116" idx="2"/>
            <a:endCxn id="114" idx="0"/>
          </p:cNvCxnSpPr>
          <p:nvPr/>
        </p:nvCxnSpPr>
        <p:spPr>
          <a:xfrm flipH="1">
            <a:off x="1313074" y="9012314"/>
            <a:ext cx="466664" cy="427076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>
            <a:stCxn id="116" idx="2"/>
            <a:endCxn id="109" idx="0"/>
          </p:cNvCxnSpPr>
          <p:nvPr/>
        </p:nvCxnSpPr>
        <p:spPr>
          <a:xfrm>
            <a:off x="1779738" y="9012314"/>
            <a:ext cx="367597" cy="427076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>
            <a:stCxn id="116" idx="2"/>
            <a:endCxn id="110" idx="0"/>
          </p:cNvCxnSpPr>
          <p:nvPr/>
        </p:nvCxnSpPr>
        <p:spPr>
          <a:xfrm>
            <a:off x="1779738" y="9012314"/>
            <a:ext cx="1222387" cy="422378"/>
          </a:xfrm>
          <a:prstGeom prst="straightConnector1">
            <a:avLst/>
          </a:prstGeom>
          <a:ln>
            <a:solidFill>
              <a:schemeClr val="tx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Rectangle 130"/>
          <p:cNvSpPr/>
          <p:nvPr/>
        </p:nvSpPr>
        <p:spPr>
          <a:xfrm>
            <a:off x="5330297" y="9074311"/>
            <a:ext cx="90000" cy="90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5212078" y="9297978"/>
            <a:ext cx="633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i="1" dirty="0" smtClean="0">
                <a:solidFill>
                  <a:prstClr val="black"/>
                </a:solidFill>
              </a:rPr>
              <a:t>Route Energy Working Groups</a:t>
            </a:r>
            <a:endParaRPr lang="en-GB" sz="600" i="1" dirty="0">
              <a:solidFill>
                <a:prstClr val="black"/>
              </a:solidFill>
            </a:endParaRPr>
          </a:p>
        </p:txBody>
      </p:sp>
      <p:cxnSp>
        <p:nvCxnSpPr>
          <p:cNvPr id="140" name="Straight Connector 139"/>
          <p:cNvCxnSpPr/>
          <p:nvPr/>
        </p:nvCxnSpPr>
        <p:spPr>
          <a:xfrm>
            <a:off x="5372879" y="9188068"/>
            <a:ext cx="0" cy="109910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891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6385</TotalTime>
  <Words>452</Words>
  <Application>Microsoft Office PowerPoint</Application>
  <PresentationFormat>A4 Paper (210x297 mm)</PresentationFormat>
  <Paragraphs>113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3_Office Theme</vt:lpstr>
      <vt:lpstr>PowerPoint Presentation</vt:lpstr>
    </vt:vector>
  </TitlesOfParts>
  <Company>Deloitte Touche Tohmatsu Services,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anothstine</dc:creator>
  <cp:lastModifiedBy>Dudley Harriet</cp:lastModifiedBy>
  <cp:revision>806</cp:revision>
  <dcterms:created xsi:type="dcterms:W3CDTF">2014-10-22T07:49:22Z</dcterms:created>
  <dcterms:modified xsi:type="dcterms:W3CDTF">2017-11-27T08:09:02Z</dcterms:modified>
</cp:coreProperties>
</file>