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6.xml" ContentType="application/vnd.openxmlformats-officedocument.themeOverrid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Override7.xml" ContentType="application/vnd.openxmlformats-officedocument.themeOverrid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Override8.xml" ContentType="application/vnd.openxmlformats-officedocument.themeOverrid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Override9.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Override10.xml" ContentType="application/vnd.openxmlformats-officedocument.themeOverrid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Override11.xml" ContentType="application/vnd.openxmlformats-officedocument.themeOverride+xml"/>
  <Override PartName="/ppt/theme/theme12.xml" ContentType="application/vnd.openxmlformats-officedocument.theme+xml"/>
  <Override PartName="/ppt/theme/theme1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44"/>
  </p:notesMasterIdLst>
  <p:handoutMasterIdLst>
    <p:handoutMasterId r:id="rId45"/>
  </p:handoutMasterIdLst>
  <p:sldIdLst>
    <p:sldId id="256" r:id="rId12"/>
    <p:sldId id="432" r:id="rId13"/>
    <p:sldId id="450" r:id="rId14"/>
    <p:sldId id="438" r:id="rId15"/>
    <p:sldId id="433" r:id="rId16"/>
    <p:sldId id="451" r:id="rId17"/>
    <p:sldId id="353" r:id="rId18"/>
    <p:sldId id="355" r:id="rId19"/>
    <p:sldId id="460" r:id="rId20"/>
    <p:sldId id="461" r:id="rId21"/>
    <p:sldId id="462" r:id="rId22"/>
    <p:sldId id="493" r:id="rId23"/>
    <p:sldId id="494" r:id="rId24"/>
    <p:sldId id="352" r:id="rId25"/>
    <p:sldId id="437" r:id="rId26"/>
    <p:sldId id="443" r:id="rId27"/>
    <p:sldId id="403" r:id="rId28"/>
    <p:sldId id="483" r:id="rId29"/>
    <p:sldId id="453" r:id="rId30"/>
    <p:sldId id="404" r:id="rId31"/>
    <p:sldId id="484" r:id="rId32"/>
    <p:sldId id="455" r:id="rId33"/>
    <p:sldId id="405" r:id="rId34"/>
    <p:sldId id="485" r:id="rId35"/>
    <p:sldId id="457" r:id="rId36"/>
    <p:sldId id="406" r:id="rId37"/>
    <p:sldId id="486" r:id="rId38"/>
    <p:sldId id="459" r:id="rId39"/>
    <p:sldId id="482" r:id="rId40"/>
    <p:sldId id="488" r:id="rId41"/>
    <p:sldId id="487" r:id="rId42"/>
    <p:sldId id="492" r:id="rId43"/>
  </p:sldIdLst>
  <p:sldSz cx="9144000" cy="6858000" type="screen4x3"/>
  <p:notesSz cx="6797675" cy="9928225"/>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Lisa" initials="HL" lastIdx="9" clrIdx="0"/>
  <p:cmAuthor id="1" name="King Tracey" initials="TK"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77777"/>
    <a:srgbClr val="FF9900"/>
    <a:srgbClr val="76B531"/>
    <a:srgbClr val="B6DF89"/>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5683" autoAdjust="0"/>
  </p:normalViewPr>
  <p:slideViewPr>
    <p:cSldViewPr snapToObjects="1">
      <p:cViewPr>
        <p:scale>
          <a:sx n="100" d="100"/>
          <a:sy n="100" d="100"/>
        </p:scale>
        <p:origin x="-984" y="402"/>
      </p:cViewPr>
      <p:guideLst>
        <p:guide orient="horz" pos="2160"/>
        <p:guide pos="2880"/>
      </p:guideLst>
    </p:cSldViewPr>
  </p:slideViewPr>
  <p:notesTextViewPr>
    <p:cViewPr>
      <p:scale>
        <a:sx n="1" d="1"/>
        <a:sy n="1" d="1"/>
      </p:scale>
      <p:origin x="0" y="0"/>
    </p:cViewPr>
  </p:notesTextViewPr>
  <p:sorterViewPr>
    <p:cViewPr>
      <p:scale>
        <a:sx n="75" d="100"/>
        <a:sy n="75" d="100"/>
      </p:scale>
      <p:origin x="0" y="1926"/>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31C90AB-3FD2-45CF-A290-AF0102F62C50}" type="datetimeFigureOut">
              <a:rPr lang="en-GB" smtClean="0"/>
              <a:t>14/07/2017</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2BB6E87-62E9-4E6D-A18F-B698AE530191}" type="slidenum">
              <a:rPr lang="en-GB" smtClean="0"/>
              <a:t>‹#›</a:t>
            </a:fld>
            <a:endParaRPr lang="en-GB"/>
          </a:p>
        </p:txBody>
      </p:sp>
    </p:spTree>
    <p:extLst>
      <p:ext uri="{BB962C8B-B14F-4D97-AF65-F5344CB8AC3E}">
        <p14:creationId xmlns:p14="http://schemas.microsoft.com/office/powerpoint/2010/main" val="410298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B9918D2-3085-41FC-ABA4-C075FBF7F9D3}" type="datetimeFigureOut">
              <a:rPr lang="en-GB" smtClean="0"/>
              <a:t>14/07/2017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711172B-9609-470A-95DA-93BCB5C6A6FE}" type="slidenum">
              <a:rPr lang="en-GB" smtClean="0"/>
              <a:t>‹#›</a:t>
            </a:fld>
            <a:endParaRPr lang="en-GB"/>
          </a:p>
        </p:txBody>
      </p:sp>
    </p:spTree>
    <p:extLst>
      <p:ext uri="{BB962C8B-B14F-4D97-AF65-F5344CB8AC3E}">
        <p14:creationId xmlns:p14="http://schemas.microsoft.com/office/powerpoint/2010/main" val="200588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919163" y="746125"/>
            <a:ext cx="4959350" cy="3721100"/>
          </a:xfrm>
          <a:ln/>
        </p:spPr>
      </p:sp>
      <p:sp>
        <p:nvSpPr>
          <p:cNvPr id="3" name="Notes Placeholder 2"/>
          <p:cNvSpPr>
            <a:spLocks noGrp="1"/>
          </p:cNvSpPr>
          <p:nvPr>
            <p:ph type="body" idx="1"/>
          </p:nvPr>
        </p:nvSpPr>
        <p:spPr/>
        <p:txBody>
          <a:bodyPr/>
          <a:lstStyle/>
          <a:p>
            <a:pPr>
              <a:defRPr/>
            </a:pPr>
            <a:r>
              <a:rPr lang="en-GB" b="1" dirty="0" smtClean="0"/>
              <a:t>Emphasise</a:t>
            </a:r>
            <a:r>
              <a:rPr lang="en-GB" baseline="0" dirty="0" smtClean="0"/>
              <a:t> the message from Mark Carne</a:t>
            </a:r>
            <a:endParaRPr lang="en-GB" dirty="0"/>
          </a:p>
        </p:txBody>
      </p:sp>
      <p:sp>
        <p:nvSpPr>
          <p:cNvPr id="91140" name="Slide Number Placeholder 3"/>
          <p:cNvSpPr>
            <a:spLocks noGrp="1"/>
          </p:cNvSpPr>
          <p:nvPr>
            <p:ph type="sldNum" sz="quarter" idx="5"/>
          </p:nvPr>
        </p:nvSpPr>
        <p:spPr>
          <a:xfrm>
            <a:off x="3850444" y="9430092"/>
            <a:ext cx="2945659" cy="496411"/>
          </a:xfrm>
          <a:prstGeom prst="rect">
            <a:avLst/>
          </a:prstGeom>
          <a:noFill/>
        </p:spPr>
        <p:txBody>
          <a:bodyPr/>
          <a:lstStyle>
            <a:lvl1pPr>
              <a:spcBef>
                <a:spcPct val="30000"/>
              </a:spcBef>
              <a:defRPr sz="1200">
                <a:solidFill>
                  <a:schemeClr val="tx1"/>
                </a:solidFill>
                <a:latin typeface="Arial" pitchFamily="34" charset="0"/>
                <a:ea typeface="ヒラギノ角ゴ Pro W3" charset="-128"/>
              </a:defRPr>
            </a:lvl1pPr>
            <a:lvl2pPr marL="715963" indent="-274638">
              <a:spcBef>
                <a:spcPct val="30000"/>
              </a:spcBef>
              <a:defRPr sz="1200">
                <a:solidFill>
                  <a:schemeClr val="tx1"/>
                </a:solidFill>
                <a:latin typeface="Arial" pitchFamily="34" charset="0"/>
                <a:ea typeface="ヒラギノ角ゴ Pro W3" charset="-128"/>
              </a:defRPr>
            </a:lvl2pPr>
            <a:lvl3pPr marL="1101725" indent="-219075">
              <a:spcBef>
                <a:spcPct val="30000"/>
              </a:spcBef>
              <a:defRPr sz="1200">
                <a:solidFill>
                  <a:schemeClr val="tx1"/>
                </a:solidFill>
                <a:latin typeface="Arial" pitchFamily="34" charset="0"/>
                <a:ea typeface="ヒラギノ角ゴ Pro W3" charset="-128"/>
              </a:defRPr>
            </a:lvl3pPr>
            <a:lvl4pPr marL="1543050" indent="-219075">
              <a:spcBef>
                <a:spcPct val="30000"/>
              </a:spcBef>
              <a:defRPr sz="1200">
                <a:solidFill>
                  <a:schemeClr val="tx1"/>
                </a:solidFill>
                <a:latin typeface="Arial" pitchFamily="34" charset="0"/>
                <a:ea typeface="ヒラギノ角ゴ Pro W3" charset="-128"/>
              </a:defRPr>
            </a:lvl4pPr>
            <a:lvl5pPr marL="1984375" indent="-219075">
              <a:spcBef>
                <a:spcPct val="30000"/>
              </a:spcBef>
              <a:defRPr sz="1200">
                <a:solidFill>
                  <a:schemeClr val="tx1"/>
                </a:solidFill>
                <a:latin typeface="Arial" pitchFamily="34" charset="0"/>
                <a:ea typeface="ヒラギノ角ゴ Pro W3" charset="-128"/>
              </a:defRPr>
            </a:lvl5pPr>
            <a:lvl6pPr marL="2441575" indent="-219075" eaLnBrk="0" fontAlgn="base" hangingPunct="0">
              <a:spcBef>
                <a:spcPct val="30000"/>
              </a:spcBef>
              <a:spcAft>
                <a:spcPct val="0"/>
              </a:spcAft>
              <a:defRPr sz="1200">
                <a:solidFill>
                  <a:schemeClr val="tx1"/>
                </a:solidFill>
                <a:latin typeface="Arial" pitchFamily="34" charset="0"/>
                <a:ea typeface="ヒラギノ角ゴ Pro W3" charset="-128"/>
              </a:defRPr>
            </a:lvl6pPr>
            <a:lvl7pPr marL="2898775" indent="-219075" eaLnBrk="0" fontAlgn="base" hangingPunct="0">
              <a:spcBef>
                <a:spcPct val="30000"/>
              </a:spcBef>
              <a:spcAft>
                <a:spcPct val="0"/>
              </a:spcAft>
              <a:defRPr sz="1200">
                <a:solidFill>
                  <a:schemeClr val="tx1"/>
                </a:solidFill>
                <a:latin typeface="Arial" pitchFamily="34" charset="0"/>
                <a:ea typeface="ヒラギノ角ゴ Pro W3" charset="-128"/>
              </a:defRPr>
            </a:lvl7pPr>
            <a:lvl8pPr marL="3355975" indent="-219075" eaLnBrk="0" fontAlgn="base" hangingPunct="0">
              <a:spcBef>
                <a:spcPct val="30000"/>
              </a:spcBef>
              <a:spcAft>
                <a:spcPct val="0"/>
              </a:spcAft>
              <a:defRPr sz="1200">
                <a:solidFill>
                  <a:schemeClr val="tx1"/>
                </a:solidFill>
                <a:latin typeface="Arial" pitchFamily="34" charset="0"/>
                <a:ea typeface="ヒラギノ角ゴ Pro W3" charset="-128"/>
              </a:defRPr>
            </a:lvl8pPr>
            <a:lvl9pPr marL="3813175" indent="-219075"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9A771837-B82B-4599-9427-160979418026}" type="slidenum">
              <a:rPr lang="en-GB" altLang="en-US" smtClean="0">
                <a:solidFill>
                  <a:srgbClr val="000000"/>
                </a:solidFill>
              </a:rPr>
              <a:pPr>
                <a:spcBef>
                  <a:spcPct val="0"/>
                </a:spcBef>
              </a:pPr>
              <a:t>2</a:t>
            </a:fld>
            <a:endParaRPr lang="en-GB" altLang="en-US"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b="0" dirty="0" smtClean="0"/>
              <a:t>Modules will run alongside each other depending on the operational requirements.</a:t>
            </a:r>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33916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711172B-9609-470A-95DA-93BCB5C6A6FE}" type="slidenum">
              <a:rPr lang="en-GB" smtClean="0"/>
              <a:t>16</a:t>
            </a:fld>
            <a:endParaRPr lang="en-GB"/>
          </a:p>
        </p:txBody>
      </p:sp>
    </p:spTree>
    <p:extLst>
      <p:ext uri="{BB962C8B-B14F-4D97-AF65-F5344CB8AC3E}">
        <p14:creationId xmlns:p14="http://schemas.microsoft.com/office/powerpoint/2010/main" val="149438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4287127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Download</a:t>
            </a:r>
            <a:r>
              <a:rPr lang="en-GB" baseline="0" dirty="0" smtClean="0"/>
              <a:t> instructions – Safety Central – zip file to include slide pack and video. Users to bulk download.</a:t>
            </a:r>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18</a:t>
            </a:fld>
            <a:endParaRPr lang="en-GB"/>
          </a:p>
        </p:txBody>
      </p:sp>
    </p:spTree>
    <p:extLst>
      <p:ext uri="{BB962C8B-B14F-4D97-AF65-F5344CB8AC3E}">
        <p14:creationId xmlns:p14="http://schemas.microsoft.com/office/powerpoint/2010/main" val="982501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solidFill>
                  <a:srgbClr val="FF0000"/>
                </a:solidFill>
              </a:rPr>
              <a:t>Emphasise what</a:t>
            </a:r>
            <a:r>
              <a:rPr lang="en-GB" b="0" i="0" baseline="0" dirty="0" smtClean="0">
                <a:solidFill>
                  <a:srgbClr val="FF0000"/>
                </a:solidFill>
              </a:rPr>
              <a:t> is</a:t>
            </a:r>
            <a:r>
              <a:rPr lang="en-GB" b="0" i="0" dirty="0" smtClean="0">
                <a:solidFill>
                  <a:srgbClr val="FF0000"/>
                </a:solidFill>
              </a:rPr>
              <a:t> new.</a:t>
            </a:r>
            <a:endParaRPr lang="en-GB" b="0" i="0" dirty="0">
              <a:solidFill>
                <a:srgbClr val="FF0000"/>
              </a:solidFill>
            </a:endParaRPr>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1080678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1893983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29</a:t>
            </a:fld>
            <a:endParaRPr lang="en-GB"/>
          </a:p>
        </p:txBody>
      </p:sp>
    </p:spTree>
    <p:extLst>
      <p:ext uri="{BB962C8B-B14F-4D97-AF65-F5344CB8AC3E}">
        <p14:creationId xmlns:p14="http://schemas.microsoft.com/office/powerpoint/2010/main" val="1498097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3</a:t>
            </a:fld>
            <a:endParaRPr lang="en-GB"/>
          </a:p>
        </p:txBody>
      </p:sp>
    </p:spTree>
    <p:extLst>
      <p:ext uri="{BB962C8B-B14F-4D97-AF65-F5344CB8AC3E}">
        <p14:creationId xmlns:p14="http://schemas.microsoft.com/office/powerpoint/2010/main" val="29304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dirty="0" smtClean="0"/>
              <a:t>The old standard used to be protection from trains,</a:t>
            </a:r>
            <a:r>
              <a:rPr lang="en-GB" altLang="en-US" baseline="0" dirty="0" smtClean="0"/>
              <a:t> now it focuses on protection from many things that may impact the workforce on or near the line. This is why 019 has been changed.</a:t>
            </a:r>
          </a:p>
        </p:txBody>
      </p:sp>
      <p:sp>
        <p:nvSpPr>
          <p:cNvPr id="4" name="Slide Number Placeholder 3"/>
          <p:cNvSpPr>
            <a:spLocks noGrp="1"/>
          </p:cNvSpPr>
          <p:nvPr>
            <p:ph type="sldNum" sz="quarter" idx="10"/>
          </p:nvPr>
        </p:nvSpPr>
        <p:spPr/>
        <p:txBody>
          <a:bodyPr/>
          <a:lstStyle/>
          <a:p>
            <a:fld id="{C711172B-9609-470A-95DA-93BCB5C6A6FE}" type="slidenum">
              <a:rPr lang="en-GB" smtClean="0"/>
              <a:t>4</a:t>
            </a:fld>
            <a:endParaRPr lang="en-GB"/>
          </a:p>
        </p:txBody>
      </p:sp>
    </p:spTree>
    <p:extLst>
      <p:ext uri="{BB962C8B-B14F-4D97-AF65-F5344CB8AC3E}">
        <p14:creationId xmlns:p14="http://schemas.microsoft.com/office/powerpoint/2010/main" val="166750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ltLang="en-US" b="0" dirty="0" smtClean="0"/>
              <a:t>Bullet</a:t>
            </a:r>
            <a:r>
              <a:rPr lang="en-GB" altLang="en-US" b="0" baseline="0" dirty="0" smtClean="0"/>
              <a:t> points on what are the key changes in the standard…</a:t>
            </a:r>
            <a:endParaRPr lang="en-GB" altLang="en-US" b="0" dirty="0" smtClean="0"/>
          </a:p>
        </p:txBody>
      </p:sp>
      <p:sp>
        <p:nvSpPr>
          <p:cNvPr id="4" name="Slide Number Placeholder 3"/>
          <p:cNvSpPr>
            <a:spLocks noGrp="1"/>
          </p:cNvSpPr>
          <p:nvPr>
            <p:ph type="sldNum" sz="quarter" idx="10"/>
          </p:nvPr>
        </p:nvSpPr>
        <p:spPr/>
        <p:txBody>
          <a:bodyPr/>
          <a:lstStyle/>
          <a:p>
            <a:fld id="{C711172B-9609-470A-95DA-93BCB5C6A6F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66750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Calibri" panose="020F0502020204030204" pitchFamily="34" charset="0"/>
              <a:buNone/>
            </a:pPr>
            <a:endParaRPr lang="en-GB" altLang="en-US" dirty="0" smtClean="0"/>
          </a:p>
        </p:txBody>
      </p:sp>
      <p:sp>
        <p:nvSpPr>
          <p:cNvPr id="4" name="Slide Number Placeholder 3"/>
          <p:cNvSpPr>
            <a:spLocks noGrp="1"/>
          </p:cNvSpPr>
          <p:nvPr>
            <p:ph type="sldNum" sz="quarter" idx="10"/>
          </p:nvPr>
        </p:nvSpPr>
        <p:spPr/>
        <p:txBody>
          <a:bodyPr/>
          <a:lstStyle/>
          <a:p>
            <a:fld id="{00B07E8A-6487-4768-B893-A1A08F9F7BF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84206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7</a:t>
            </a:fld>
            <a:endParaRPr lang="en-GB"/>
          </a:p>
        </p:txBody>
      </p:sp>
    </p:spTree>
    <p:extLst>
      <p:ext uri="{BB962C8B-B14F-4D97-AF65-F5344CB8AC3E}">
        <p14:creationId xmlns:p14="http://schemas.microsoft.com/office/powerpoint/2010/main" val="66098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8</a:t>
            </a:fld>
            <a:endParaRPr lang="en-GB"/>
          </a:p>
        </p:txBody>
      </p:sp>
    </p:spTree>
    <p:extLst>
      <p:ext uri="{BB962C8B-B14F-4D97-AF65-F5344CB8AC3E}">
        <p14:creationId xmlns:p14="http://schemas.microsoft.com/office/powerpoint/2010/main" val="102722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9</a:t>
            </a:fld>
            <a:endParaRPr lang="en-GB"/>
          </a:p>
        </p:txBody>
      </p:sp>
    </p:spTree>
    <p:extLst>
      <p:ext uri="{BB962C8B-B14F-4D97-AF65-F5344CB8AC3E}">
        <p14:creationId xmlns:p14="http://schemas.microsoft.com/office/powerpoint/2010/main" val="189023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1172B-9609-470A-95DA-93BCB5C6A6FE}" type="slidenum">
              <a:rPr lang="en-GB" smtClean="0"/>
              <a:t>12</a:t>
            </a:fld>
            <a:endParaRPr lang="en-GB"/>
          </a:p>
        </p:txBody>
      </p:sp>
    </p:spTree>
    <p:extLst>
      <p:ext uri="{BB962C8B-B14F-4D97-AF65-F5344CB8AC3E}">
        <p14:creationId xmlns:p14="http://schemas.microsoft.com/office/powerpoint/2010/main" val="1587692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0.xml"/><Relationship Id="rId1" Type="http://schemas.openxmlformats.org/officeDocument/2006/relationships/themeOverride" Target="../theme/themeOverride10.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1.xml"/><Relationship Id="rId1" Type="http://schemas.openxmlformats.org/officeDocument/2006/relationships/themeOverride" Target="../theme/themeOverride1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3.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4.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5.xml"/><Relationship Id="rId1" Type="http://schemas.openxmlformats.org/officeDocument/2006/relationships/themeOverride" Target="../theme/themeOverride5.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6.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7.xml"/><Relationship Id="rId1" Type="http://schemas.openxmlformats.org/officeDocument/2006/relationships/themeOverride" Target="../theme/themeOverride7.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8.xml"/><Relationship Id="rId1" Type="http://schemas.openxmlformats.org/officeDocument/2006/relationships/themeOverride" Target="../theme/themeOverride8.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9.xml"/><Relationship Id="rId1" Type="http://schemas.openxmlformats.org/officeDocument/2006/relationships/themeOverride" Target="../theme/themeOverride9.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28224499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1825147501"/>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889284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787596644"/>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562785726"/>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913479408"/>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63479217"/>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22546258"/>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788466053"/>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93957988"/>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70183904"/>
      </p:ext>
    </p:extLst>
  </p:cSld>
  <p:clrMapOvr>
    <a:masterClrMapping/>
  </p:clrMapOvr>
  <p:transition spd="med">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5450051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090221838"/>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76582007"/>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47394540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161630707"/>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531212885"/>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89176070"/>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088725279"/>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709476041"/>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078758378"/>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144950813"/>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286219215"/>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V:\MK\MK01Groups\Training Solutions\Project Management\E-Learning-Team\5_Image Library\NR Workers on Track\11678-rail-sentinel USED 1.2 and 1.6.jpg"/>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3175" y="449832"/>
            <a:ext cx="9163050" cy="64081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0"/>
            <a:ext cx="9166225"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3" name="Picture 12"/>
          <p:cNvPicPr/>
          <p:nvPr userDrawn="1"/>
        </p:nvPicPr>
        <p:blipFill>
          <a:blip r:embed="rId5" cstate="screen">
            <a:extLst>
              <a:ext uri="{BEBA8EAE-BF5A-486C-A8C5-ECC9F3942E4B}">
                <a14:imgProps xmlns:a14="http://schemas.microsoft.com/office/drawing/2010/main">
                  <a14:imgLayer r:embed="rId6">
                    <a14:imgEffect>
                      <a14:backgroundRemoval t="9890" b="89560" l="9975" r="92519"/>
                    </a14:imgEffect>
                  </a14:imgLayer>
                </a14:imgProps>
              </a:ext>
              <a:ext uri="{28A0092B-C50C-407E-A947-70E740481C1C}">
                <a14:useLocalDpi xmlns:a14="http://schemas.microsoft.com/office/drawing/2010/main"/>
              </a:ext>
            </a:extLst>
          </a:blip>
          <a:srcRect/>
          <a:stretch>
            <a:fillRect/>
          </a:stretch>
        </p:blipFill>
        <p:spPr bwMode="auto">
          <a:xfrm>
            <a:off x="6935059" y="36771"/>
            <a:ext cx="2208941" cy="949151"/>
          </a:xfrm>
          <a:prstGeom prst="rect">
            <a:avLst/>
          </a:prstGeom>
          <a:noFill/>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10" name="Picture 10" descr="EveryoneHome_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0072550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37285623"/>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121755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4628365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19888401"/>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59378822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pPr>
                <a:defRPr/>
              </a:pPr>
              <a:t>‹#›</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36478679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pPr>
                <a:defRPr/>
              </a:pPr>
              <a:t>‹#›</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644914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pPr>
                <a:defRPr/>
              </a:pPr>
              <a:t>‹#›</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76953789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7124388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88293340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817075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9608608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4450896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28224499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826C3B4-288C-4D35-A77C-60F4EEB1ED93}"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8293340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32933AF-D042-47B0-A189-E844F6E7E4D6}"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29992778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pPr>
              <a:defRPr/>
            </a:pPr>
            <a:fld id="{D4D017DF-828D-432B-9685-487A47EE75EB}"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72665174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pPr>
              <a:defRPr/>
            </a:pPr>
            <a:fld id="{80F09DBD-B56D-472B-AFAC-CC5FA1CC145E}" type="slidenum">
              <a:rPr lang="en-GB" smtClean="0"/>
              <a:pPr>
                <a:defRPr/>
              </a:pPr>
              <a:t>‹#›</a:t>
            </a:fld>
            <a:endParaRPr lang="en-GB"/>
          </a:p>
        </p:txBody>
      </p:sp>
      <p:sp>
        <p:nvSpPr>
          <p:cNvPr id="8"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95082921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pPr>
              <a:defRPr/>
            </a:pPr>
            <a:fld id="{9DBD948C-F8EA-4963-BF9C-513B62A5CC3C}" type="slidenum">
              <a:rPr lang="en-GB" smtClean="0"/>
              <a:pPr>
                <a:defRPr/>
              </a:pPr>
              <a:t>‹#›</a:t>
            </a:fld>
            <a:endParaRPr lang="en-GB"/>
          </a:p>
        </p:txBody>
      </p:sp>
      <p:sp>
        <p:nvSpPr>
          <p:cNvPr id="4"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37105161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8AE4A3A-7D6A-4777-BBDB-38C8C2CC46C8}" type="slidenum">
              <a:rPr lang="en-GB" smtClean="0"/>
              <a:pPr>
                <a:defRPr/>
              </a:pPr>
              <a:t>‹#›</a:t>
            </a:fld>
            <a:endParaRPr lang="en-GB"/>
          </a:p>
        </p:txBody>
      </p:sp>
      <p:sp>
        <p:nvSpPr>
          <p:cNvPr id="3"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595204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129992778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F40337DA-0ABB-4BA4-B5DB-E7E255C669DA}"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95174241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4A4AD23-00EC-4EF8-AE2E-75CDB15F8CBF}" type="slidenum">
              <a:rPr lang="en-GB" smtClean="0"/>
              <a:pPr>
                <a:defRPr/>
              </a:pPr>
              <a:t>‹#›</a:t>
            </a:fld>
            <a:endParaRPr lang="en-GB"/>
          </a:p>
        </p:txBody>
      </p:sp>
      <p:sp>
        <p:nvSpPr>
          <p:cNvPr id="6"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924367450"/>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5F3D2905-AB02-4956-A78A-FDD66747A3F2}"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82514750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6725E79-C85E-4DA2-8E4D-DBF157C73763}" type="slidenum">
              <a:rPr lang="en-GB" smtClean="0"/>
              <a:pPr>
                <a:defRPr/>
              </a:pPr>
              <a:t>‹#›</a:t>
            </a:fld>
            <a:endParaRPr lang="en-GB"/>
          </a:p>
        </p:txBody>
      </p:sp>
      <p:sp>
        <p:nvSpPr>
          <p:cNvPr id="5" name="Rectangle 3"/>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09022183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00725503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46283653"/>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21988840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593788221"/>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pPr>
                <a:defRPr/>
              </a:pPr>
              <a:t>‹#›</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36478679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pPr>
                <a:defRPr/>
              </a:pPr>
              <a:t>‹#›</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644914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7266517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pPr>
                <a:defRPr/>
              </a:pPr>
              <a:t>‹#›</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769537899"/>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71243884"/>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pPr>
                <a:defRPr/>
              </a:pPr>
              <a:t>‹#›</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8170752"/>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9608608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pPr>
                <a:defRPr/>
              </a:pPr>
              <a:t>‹#›</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44450896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2" descr="kingscross09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06400"/>
            <a:ext cx="9144000" cy="6451600"/>
          </a:xfrm>
          <a:prstGeom prst="rect">
            <a:avLst/>
          </a:prstGeom>
          <a:solidFill>
            <a:schemeClr val="accent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6" name="Freeform 4"/>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7" name="Picture 5"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3"/>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accent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9" name="Picture 9"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0" name="Rectangle 6"/>
          <p:cNvSpPr>
            <a:spLocks noGrp="1" noChangeArrowheads="1"/>
          </p:cNvSpPr>
          <p:nvPr>
            <p:ph type="subTitle" idx="1"/>
          </p:nvPr>
        </p:nvSpPr>
        <p:spPr>
          <a:xfrm>
            <a:off x="252413" y="4364038"/>
            <a:ext cx="3600450" cy="863600"/>
          </a:xfrm>
        </p:spPr>
        <p:txBody>
          <a:bodyPr anchor="ctr"/>
          <a:lstStyle>
            <a:lvl1pPr marL="0" indent="0">
              <a:spcAft>
                <a:spcPct val="0"/>
              </a:spcAft>
              <a:buFont typeface="Arial" charset="0"/>
              <a:buNone/>
              <a:defRPr sz="2400" i="1"/>
            </a:lvl1pPr>
          </a:lstStyle>
          <a:p>
            <a:pPr lvl="0"/>
            <a:r>
              <a:rPr lang="en-US" noProof="0" smtClean="0"/>
              <a:t>Click to edit Master subtitle style</a:t>
            </a:r>
            <a:endParaRPr lang="en-GB" noProof="0" smtClean="0"/>
          </a:p>
        </p:txBody>
      </p:sp>
      <p:sp>
        <p:nvSpPr>
          <p:cNvPr id="395272" name="Rectangle 8"/>
          <p:cNvSpPr>
            <a:spLocks noGrp="1" noChangeArrowheads="1"/>
          </p:cNvSpPr>
          <p:nvPr>
            <p:ph type="ctrTitle"/>
          </p:nvPr>
        </p:nvSpPr>
        <p:spPr>
          <a:xfrm>
            <a:off x="252413" y="1989138"/>
            <a:ext cx="6713537" cy="2159000"/>
          </a:xfrm>
        </p:spPr>
        <p:txBody>
          <a:bodyPr/>
          <a:lstStyle>
            <a:lvl1pPr>
              <a:lnSpc>
                <a:spcPct val="95000"/>
              </a:lnSpc>
              <a:defRPr sz="3600">
                <a:solidFill>
                  <a:schemeClr val="bg1"/>
                </a:solidFill>
              </a:defRPr>
            </a:lvl1pPr>
          </a:lstStyle>
          <a:p>
            <a:pPr lvl="0"/>
            <a:r>
              <a:rPr lang="en-US" noProof="0" smtClean="0"/>
              <a:t>Click to edit Master title style</a:t>
            </a:r>
            <a:endParaRPr lang="en-GB" noProof="0" smtClean="0"/>
          </a:p>
        </p:txBody>
      </p:sp>
    </p:spTree>
    <p:extLst>
      <p:ext uri="{BB962C8B-B14F-4D97-AF65-F5344CB8AC3E}">
        <p14:creationId xmlns:p14="http://schemas.microsoft.com/office/powerpoint/2010/main" val="324040853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55913580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255114337"/>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82942605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8"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2897124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8"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95082921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4"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131896870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3"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8095556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899108568"/>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655726347"/>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430726926"/>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fld id="{19EAF894-0856-4CB2-8FFA-64A1F3932A60}" type="slidenum">
              <a:rPr lang="en-GB" smtClean="0">
                <a:solidFill>
                  <a:srgbClr val="005172"/>
                </a:solidFill>
              </a:rPr>
              <a:pPr/>
              <a:t>‹#›</a:t>
            </a:fld>
            <a:endParaRPr lang="en-GB">
              <a:solidFill>
                <a:srgbClr val="005172"/>
              </a:solidFill>
            </a:endParaRPr>
          </a:p>
        </p:txBody>
      </p:sp>
      <p:sp>
        <p:nvSpPr>
          <p:cNvPr id="5"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575077264"/>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03646468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91038661"/>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647974895"/>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54468118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4"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371051613"/>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18310501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336308652"/>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17723107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848228533"/>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360500988"/>
      </p:ext>
    </p:extLst>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2119383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608579924"/>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1834076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904026756"/>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92647678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3"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259520457"/>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51553726"/>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96167014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606378333"/>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78544624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899842487"/>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388851031"/>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270986249"/>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550954331"/>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1149290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57153432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2951742412"/>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89050924"/>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37637074"/>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103044340"/>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35519875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24277404"/>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507679326"/>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528347781"/>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851829765"/>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40271137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accent2"/>
            </a:gs>
            <a:gs pos="100000">
              <a:schemeClr val="folHlink"/>
            </a:gs>
          </a:gsLst>
          <a:lin ang="18900000" scaled="1"/>
        </a:gradFill>
        <a:effectLst/>
      </p:bgPr>
    </p:bg>
    <p:spTree>
      <p:nvGrpSpPr>
        <p:cNvPr id="1" name=""/>
        <p:cNvGrpSpPr/>
        <p:nvPr/>
      </p:nvGrpSpPr>
      <p:grpSpPr>
        <a:xfrm>
          <a:off x="0" y="0"/>
          <a:ext cx="0" cy="0"/>
          <a:chOff x="0" y="0"/>
          <a:chExt cx="0" cy="0"/>
        </a:xfrm>
      </p:grpSpPr>
      <p:pic>
        <p:nvPicPr>
          <p:cNvPr id="4" name="Picture 2" descr="londonbridge25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55600"/>
            <a:ext cx="9144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0"/>
            <a:ext cx="9144000" cy="6858000"/>
          </a:xfrm>
          <a:prstGeom prst="rect">
            <a:avLst/>
          </a:prstGeom>
          <a:gradFill rotWithShape="1">
            <a:gsLst>
              <a:gs pos="0">
                <a:schemeClr val="accent1">
                  <a:alpha val="18999"/>
                </a:schemeClr>
              </a:gs>
              <a:gs pos="100000">
                <a:schemeClr val="accent2">
                  <a:alpha val="46001"/>
                </a:schemeClr>
              </a:gs>
            </a:gsLst>
            <a:lin ang="18900000" scaled="1"/>
          </a:gradFill>
          <a:ln>
            <a:noFill/>
          </a:ln>
          <a:effectLst/>
          <a:extLst>
            <a:ext uri="{91240B29-F687-4F45-9708-019B960494DF}">
              <a14:hiddenLine xmlns:a14="http://schemas.microsoft.com/office/drawing/2010/main" w="4699"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800">
                <a:solidFill>
                  <a:schemeClr val="accent1"/>
                </a:solidFill>
                <a:latin typeface="Arial" charset="0"/>
                <a:ea typeface="ヒラギノ角ゴ Pro W3" pitchFamily="1" charset="-128"/>
              </a:defRPr>
            </a:lvl1pPr>
            <a:lvl2pPr marL="742950" indent="-285750">
              <a:defRPr sz="800">
                <a:solidFill>
                  <a:schemeClr val="accent1"/>
                </a:solidFill>
                <a:latin typeface="Arial" charset="0"/>
                <a:ea typeface="ヒラギノ角ゴ Pro W3" pitchFamily="1" charset="-128"/>
              </a:defRPr>
            </a:lvl2pPr>
            <a:lvl3pPr marL="1143000" indent="-228600">
              <a:defRPr sz="800">
                <a:solidFill>
                  <a:schemeClr val="accent1"/>
                </a:solidFill>
                <a:latin typeface="Arial" charset="0"/>
                <a:ea typeface="ヒラギノ角ゴ Pro W3" pitchFamily="1" charset="-128"/>
              </a:defRPr>
            </a:lvl3pPr>
            <a:lvl4pPr marL="1600200" indent="-228600">
              <a:defRPr sz="800">
                <a:solidFill>
                  <a:schemeClr val="accent1"/>
                </a:solidFill>
                <a:latin typeface="Arial" charset="0"/>
                <a:ea typeface="ヒラギノ角ゴ Pro W3" pitchFamily="1" charset="-128"/>
              </a:defRPr>
            </a:lvl4pPr>
            <a:lvl5pPr marL="2057400" indent="-228600">
              <a:defRPr sz="800">
                <a:solidFill>
                  <a:schemeClr val="accent1"/>
                </a:solidFill>
                <a:latin typeface="Arial" charset="0"/>
                <a:ea typeface="ヒラギノ角ゴ Pro W3" pitchFamily="1" charset="-128"/>
              </a:defRPr>
            </a:lvl5pPr>
            <a:lvl6pPr marL="2514600" indent="-228600" algn="r" eaLnBrk="0" fontAlgn="base" hangingPunct="0">
              <a:spcBef>
                <a:spcPct val="0"/>
              </a:spcBef>
              <a:spcAft>
                <a:spcPct val="0"/>
              </a:spcAft>
              <a:defRPr sz="800">
                <a:solidFill>
                  <a:schemeClr val="accent1"/>
                </a:solidFill>
                <a:latin typeface="Arial" charset="0"/>
                <a:ea typeface="ヒラギノ角ゴ Pro W3" pitchFamily="1" charset="-128"/>
              </a:defRPr>
            </a:lvl6pPr>
            <a:lvl7pPr marL="2971800" indent="-228600" algn="r" eaLnBrk="0" fontAlgn="base" hangingPunct="0">
              <a:spcBef>
                <a:spcPct val="0"/>
              </a:spcBef>
              <a:spcAft>
                <a:spcPct val="0"/>
              </a:spcAft>
              <a:defRPr sz="800">
                <a:solidFill>
                  <a:schemeClr val="accent1"/>
                </a:solidFill>
                <a:latin typeface="Arial" charset="0"/>
                <a:ea typeface="ヒラギノ角ゴ Pro W3" pitchFamily="1" charset="-128"/>
              </a:defRPr>
            </a:lvl7pPr>
            <a:lvl8pPr marL="3429000" indent="-228600" algn="r" eaLnBrk="0" fontAlgn="base" hangingPunct="0">
              <a:spcBef>
                <a:spcPct val="0"/>
              </a:spcBef>
              <a:spcAft>
                <a:spcPct val="0"/>
              </a:spcAft>
              <a:defRPr sz="800">
                <a:solidFill>
                  <a:schemeClr val="accent1"/>
                </a:solidFill>
                <a:latin typeface="Arial" charset="0"/>
                <a:ea typeface="ヒラギノ角ゴ Pro W3" pitchFamily="1" charset="-128"/>
              </a:defRPr>
            </a:lvl8pPr>
            <a:lvl9pPr marL="3886200" indent="-228600" algn="r" eaLnBrk="0" fontAlgn="base" hangingPunct="0">
              <a:spcBef>
                <a:spcPct val="0"/>
              </a:spcBef>
              <a:spcAft>
                <a:spcPct val="0"/>
              </a:spcAft>
              <a:defRPr sz="800">
                <a:solidFill>
                  <a:schemeClr val="accent1"/>
                </a:solidFill>
                <a:latin typeface="Arial" charset="0"/>
                <a:ea typeface="ヒラギノ角ゴ Pro W3" pitchFamily="1" charset="-128"/>
              </a:defRPr>
            </a:lvl9pPr>
          </a:lstStyle>
          <a:p>
            <a:pPr>
              <a:defRPr/>
            </a:pPr>
            <a:endParaRPr lang="en-US" altLang="en-US" smtClean="0">
              <a:solidFill>
                <a:srgbClr val="005172"/>
              </a:solidFill>
            </a:endParaRPr>
          </a:p>
        </p:txBody>
      </p:sp>
      <p:sp>
        <p:nvSpPr>
          <p:cNvPr id="6" name="Freeform 4"/>
          <p:cNvSpPr>
            <a:spLocks/>
          </p:cNvSpPr>
          <p:nvPr/>
        </p:nvSpPr>
        <p:spPr bwMode="auto">
          <a:xfrm>
            <a:off x="0" y="2205038"/>
            <a:ext cx="7307263" cy="1722437"/>
          </a:xfrm>
          <a:custGeom>
            <a:avLst/>
            <a:gdLst>
              <a:gd name="T0" fmla="*/ 0 w 5025"/>
              <a:gd name="T1" fmla="*/ 0 h 1086"/>
              <a:gd name="T2" fmla="*/ 2147483647 w 5025"/>
              <a:gd name="T3" fmla="*/ 0 h 1086"/>
              <a:gd name="T4" fmla="*/ 2147483647 w 5025"/>
              <a:gd name="T5" fmla="*/ 2147483647 h 1086"/>
              <a:gd name="T6" fmla="*/ 0 w 5025"/>
              <a:gd name="T7" fmla="*/ 2147483647 h 1086"/>
              <a:gd name="T8" fmla="*/ 0 w 5025"/>
              <a:gd name="T9" fmla="*/ 0 h 1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5" h="1086">
                <a:moveTo>
                  <a:pt x="0" y="0"/>
                </a:moveTo>
                <a:lnTo>
                  <a:pt x="5025" y="0"/>
                </a:lnTo>
                <a:lnTo>
                  <a:pt x="4736" y="1086"/>
                </a:lnTo>
                <a:lnTo>
                  <a:pt x="0" y="1086"/>
                </a:lnTo>
                <a:lnTo>
                  <a:pt x="0" y="0"/>
                </a:lnTo>
                <a:close/>
              </a:path>
            </a:pathLst>
          </a:custGeom>
          <a:solidFill>
            <a:schemeClr val="tx2">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sp>
        <p:nvSpPr>
          <p:cNvPr id="7" name="Freeform 5"/>
          <p:cNvSpPr>
            <a:spLocks/>
          </p:cNvSpPr>
          <p:nvPr/>
        </p:nvSpPr>
        <p:spPr bwMode="auto">
          <a:xfrm>
            <a:off x="3175" y="0"/>
            <a:ext cx="9163050" cy="6858000"/>
          </a:xfrm>
          <a:custGeom>
            <a:avLst/>
            <a:gdLst>
              <a:gd name="T0" fmla="*/ 0 w 5772"/>
              <a:gd name="T1" fmla="*/ 0 h 4320"/>
              <a:gd name="T2" fmla="*/ 2147483647 w 5772"/>
              <a:gd name="T3" fmla="*/ 0 h 4320"/>
              <a:gd name="T4" fmla="*/ 2147483647 w 5772"/>
              <a:gd name="T5" fmla="*/ 2147483647 h 4320"/>
              <a:gd name="T6" fmla="*/ 2147483647 w 5772"/>
              <a:gd name="T7" fmla="*/ 2147483647 h 4320"/>
              <a:gd name="T8" fmla="*/ 2147483647 w 5772"/>
              <a:gd name="T9" fmla="*/ 2147483647 h 4320"/>
              <a:gd name="T10" fmla="*/ 2147483647 w 5772"/>
              <a:gd name="T11" fmla="*/ 2147483647 h 4320"/>
              <a:gd name="T12" fmla="*/ 0 w 5772"/>
              <a:gd name="T13" fmla="*/ 2147483647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333333"/>
              </a:solidFill>
            </a:endParaRPr>
          </a:p>
        </p:txBody>
      </p:sp>
      <p:pic>
        <p:nvPicPr>
          <p:cNvPr id="8" name="Picture 6" descr="Big PageTop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p:cNvSpPr>
            <a:spLocks/>
          </p:cNvSpPr>
          <p:nvPr/>
        </p:nvSpPr>
        <p:spPr bwMode="auto">
          <a:xfrm>
            <a:off x="0" y="4475163"/>
            <a:ext cx="4127500" cy="647700"/>
          </a:xfrm>
          <a:custGeom>
            <a:avLst/>
            <a:gdLst>
              <a:gd name="T0" fmla="*/ 0 w 2601"/>
              <a:gd name="T1" fmla="*/ 0 h 547"/>
              <a:gd name="T2" fmla="*/ 2147483647 w 2601"/>
              <a:gd name="T3" fmla="*/ 2147483647 h 547"/>
              <a:gd name="T4" fmla="*/ 2147483647 w 2601"/>
              <a:gd name="T5" fmla="*/ 2147483647 h 547"/>
              <a:gd name="T6" fmla="*/ 0 w 2601"/>
              <a:gd name="T7" fmla="*/ 2147483647 h 547"/>
              <a:gd name="T8" fmla="*/ 0 w 2601"/>
              <a:gd name="T9" fmla="*/ 0 h 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547">
                <a:moveTo>
                  <a:pt x="0" y="0"/>
                </a:moveTo>
                <a:lnTo>
                  <a:pt x="2601" y="10"/>
                </a:lnTo>
                <a:lnTo>
                  <a:pt x="2484" y="547"/>
                </a:lnTo>
                <a:lnTo>
                  <a:pt x="0" y="545"/>
                </a:lnTo>
                <a:lnTo>
                  <a:pt x="0" y="0"/>
                </a:lnTo>
                <a:close/>
              </a:path>
            </a:pathLst>
          </a:custGeom>
          <a:solidFill>
            <a:schemeClr val="bg1">
              <a:alpha val="79999"/>
            </a:schemeClr>
          </a:solidFill>
          <a:ln>
            <a:noFill/>
          </a:ln>
          <a:extLst>
            <a:ext uri="{91240B29-F687-4F45-9708-019B960494DF}">
              <a14:hiddenLine xmlns:a14="http://schemas.microsoft.com/office/drawing/2010/main" w="9525">
                <a:solidFill>
                  <a:schemeClr val="folHlink"/>
                </a:solidFill>
                <a:round/>
                <a:headEnd/>
                <a:tailEnd/>
              </a14:hiddenLine>
            </a:ext>
          </a:extLst>
        </p:spPr>
        <p:txBody>
          <a:bodyPr wrap="none" anchor="ctr"/>
          <a:lstStyle/>
          <a:p>
            <a:endParaRPr lang="en-GB">
              <a:solidFill>
                <a:srgbClr val="333333"/>
              </a:solidFill>
            </a:endParaRPr>
          </a:p>
        </p:txBody>
      </p:sp>
      <p:pic>
        <p:nvPicPr>
          <p:cNvPr id="10" name="Picture 10" descr="EveryoneHome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01013" y="5589588"/>
            <a:ext cx="90963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9" name="Rectangle 7"/>
          <p:cNvSpPr>
            <a:spLocks noGrp="1" noChangeArrowheads="1"/>
          </p:cNvSpPr>
          <p:nvPr>
            <p:ph type="ctrTitle"/>
          </p:nvPr>
        </p:nvSpPr>
        <p:spPr>
          <a:xfrm>
            <a:off x="252413" y="1989138"/>
            <a:ext cx="6713537" cy="2159000"/>
          </a:xfrm>
        </p:spPr>
        <p:txBody>
          <a:bodyPr/>
          <a:lstStyle>
            <a:lvl1pPr>
              <a:lnSpc>
                <a:spcPct val="95000"/>
              </a:lnSpc>
              <a:defRPr sz="3600">
                <a:solidFill>
                  <a:schemeClr val="accent1"/>
                </a:solidFill>
              </a:defRPr>
            </a:lvl1pPr>
          </a:lstStyle>
          <a:p>
            <a:pPr lvl="0"/>
            <a:r>
              <a:rPr lang="en-US" noProof="0" smtClean="0"/>
              <a:t>Click to edit Master title style</a:t>
            </a:r>
            <a:endParaRPr lang="en-GB" noProof="0" smtClean="0"/>
          </a:p>
        </p:txBody>
      </p:sp>
      <p:sp>
        <p:nvSpPr>
          <p:cNvPr id="397321" name="Rectangle 9"/>
          <p:cNvSpPr>
            <a:spLocks noGrp="1" noChangeArrowheads="1"/>
          </p:cNvSpPr>
          <p:nvPr>
            <p:ph type="subTitle" idx="1"/>
          </p:nvPr>
        </p:nvSpPr>
        <p:spPr>
          <a:xfrm>
            <a:off x="252413" y="4364038"/>
            <a:ext cx="3668712" cy="863600"/>
          </a:xfrm>
        </p:spPr>
        <p:txBody>
          <a:bodyPr anchor="ctr"/>
          <a:lstStyle>
            <a:lvl1pPr marL="0" indent="0">
              <a:spcAft>
                <a:spcPct val="5000"/>
              </a:spcAft>
              <a:buFontTx/>
              <a:buNone/>
              <a:defRPr sz="2400" i="1"/>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9423727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E967253C-87B7-488E-A4F7-EE8EAE74075E}" type="slidenum">
              <a:rPr lang="en-GB" smtClean="0"/>
              <a:t>‹#›</a:t>
            </a:fld>
            <a:endParaRPr lang="en-GB"/>
          </a:p>
        </p:txBody>
      </p:sp>
      <p:sp>
        <p:nvSpPr>
          <p:cNvPr id="6" name="Rectangle 3"/>
          <p:cNvSpPr>
            <a:spLocks noGrp="1" noChangeArrowheads="1"/>
          </p:cNvSpPr>
          <p:nvPr>
            <p:ph type="ftr" sz="quarter" idx="11"/>
          </p:nvPr>
        </p:nvSpPr>
        <p:spPr>
          <a:ln/>
        </p:spPr>
        <p:txBody>
          <a:bodyPr/>
          <a:lstStyle>
            <a:lvl1pPr>
              <a:defRPr/>
            </a:lvl1pPr>
          </a:lstStyle>
          <a:p>
            <a:r>
              <a:rPr lang="en-GB" smtClean="0"/>
              <a:t>Standard 019 Update Briefing</a:t>
            </a:r>
            <a:endParaRPr lang="en-GB"/>
          </a:p>
        </p:txBody>
      </p:sp>
    </p:spTree>
    <p:extLst>
      <p:ext uri="{BB962C8B-B14F-4D97-AF65-F5344CB8AC3E}">
        <p14:creationId xmlns:p14="http://schemas.microsoft.com/office/powerpoint/2010/main" val="3924367450"/>
      </p:ext>
    </p:extLst>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826C3B4-288C-4D35-A77C-60F4EEB1ED9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079420701"/>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832933AF-D042-47B0-A189-E844F6E7E4D6}"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26364708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0850" y="1593850"/>
            <a:ext cx="404653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93850"/>
            <a:ext cx="404653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D4D017DF-828D-432B-9685-487A47EE75EB}"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93417410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80F09DBD-B56D-472B-AFAC-CC5FA1CC145E}" type="slidenum">
              <a:rPr lang="en-GB">
                <a:solidFill>
                  <a:srgbClr val="005172"/>
                </a:solidFill>
              </a:rPr>
              <a:pPr>
                <a:defRPr/>
              </a:pPr>
              <a:t>‹#›</a:t>
            </a:fld>
            <a:endParaRPr lang="en-GB">
              <a:solidFill>
                <a:srgbClr val="005172"/>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826423307"/>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9DBD948C-F8EA-4963-BF9C-513B62A5CC3C}" type="slidenum">
              <a:rPr lang="en-GB">
                <a:solidFill>
                  <a:srgbClr val="005172"/>
                </a:solidFill>
              </a:rPr>
              <a:pPr>
                <a:defRPr/>
              </a:pPr>
              <a:t>‹#›</a:t>
            </a:fld>
            <a:endParaRPr lang="en-GB">
              <a:solidFill>
                <a:srgbClr val="005172"/>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082461751"/>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8AE4A3A-7D6A-4777-BBDB-38C8C2CC46C8}" type="slidenum">
              <a:rPr lang="en-GB">
                <a:solidFill>
                  <a:srgbClr val="005172"/>
                </a:solidFill>
              </a:rPr>
              <a:pPr>
                <a:defRPr/>
              </a:pPr>
              <a:t>‹#›</a:t>
            </a:fld>
            <a:endParaRPr lang="en-GB">
              <a:solidFill>
                <a:srgbClr val="005172"/>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3307032609"/>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0337DA-0ABB-4BA4-B5DB-E7E255C669DA}"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08066454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64A4AD23-00EC-4EF8-AE2E-75CDB15F8CBF}" type="slidenum">
              <a:rPr lang="en-GB">
                <a:solidFill>
                  <a:srgbClr val="005172"/>
                </a:solidFill>
              </a:rPr>
              <a:pPr>
                <a:defRPr/>
              </a:pPr>
              <a:t>‹#›</a:t>
            </a:fld>
            <a:endParaRPr lang="en-GB">
              <a:solidFill>
                <a:srgbClr val="005172"/>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460085463"/>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F3D2905-AB02-4956-A78A-FDD66747A3F2}"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166081449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4163" y="179388"/>
            <a:ext cx="2062162" cy="61293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179388"/>
            <a:ext cx="6034088" cy="6129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96725E79-C85E-4DA2-8E4D-DBF157C73763}" type="slidenum">
              <a:rPr lang="en-GB">
                <a:solidFill>
                  <a:srgbClr val="005172"/>
                </a:solidFill>
              </a:rPr>
              <a:pPr>
                <a:defRPr/>
              </a:pPr>
              <a:t>‹#›</a:t>
            </a:fld>
            <a:endParaRPr lang="en-GB">
              <a:solidFill>
                <a:srgbClr val="005172"/>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r>
              <a:rPr lang="en-GB" smtClean="0"/>
              <a:t>Standard 019 Update Briefing</a:t>
            </a:r>
            <a:endParaRPr lang="en-GB"/>
          </a:p>
        </p:txBody>
      </p:sp>
    </p:spTree>
    <p:extLst>
      <p:ext uri="{BB962C8B-B14F-4D97-AF65-F5344CB8AC3E}">
        <p14:creationId xmlns:p14="http://schemas.microsoft.com/office/powerpoint/2010/main" val="214713692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E967253C-87B7-488E-A4F7-EE8EAE74075E}" type="slidenum">
              <a:rPr lang="en-GB" smtClean="0"/>
              <a:t>‹#›</a:t>
            </a:fld>
            <a:endParaRPr lang="en-GB"/>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Standard 019 Update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6521209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6404709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pPr>
                <a:defRPr/>
              </a:pPr>
              <a:t>‹#›</a:t>
            </a:fld>
            <a:endParaRPr lang="en-GB"/>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E967253C-87B7-488E-A4F7-EE8EAE74075E}" type="slidenum">
              <a:rPr lang="en-GB" smtClean="0"/>
              <a:t>‹#›</a:t>
            </a:fld>
            <a:endParaRPr lang="en-GB"/>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Standard 019 Update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pPr>
                <a:defRPr/>
              </a:pPr>
              <a:t>‹#›</a:t>
            </a:fld>
            <a:endParaRPr lang="en-GB"/>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sldNum" sz="quarter" idx="4"/>
          </p:nvPr>
        </p:nvSpPr>
        <p:spPr bwMode="auto">
          <a:xfrm>
            <a:off x="8459788"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fld id="{19EAF894-0856-4CB2-8FFA-64A1F3932A60}" type="slidenum">
              <a:rPr lang="en-GB" smtClean="0">
                <a:solidFill>
                  <a:srgbClr val="005172"/>
                </a:solidFill>
              </a:rPr>
              <a:pPr/>
              <a:t>‹#›</a:t>
            </a:fld>
            <a:endParaRPr lang="en-GB">
              <a:solidFill>
                <a:srgbClr val="005172"/>
              </a:solidFill>
            </a:endParaRPr>
          </a:p>
        </p:txBody>
      </p:sp>
      <p:sp>
        <p:nvSpPr>
          <p:cNvPr id="394243" name="Rectangle 3"/>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r>
              <a:rPr lang="en-GB" smtClean="0"/>
              <a:t>Standard 019 Update Briefing</a:t>
            </a:r>
            <a:endParaRPr lang="en-GB"/>
          </a:p>
        </p:txBody>
      </p:sp>
      <p:sp>
        <p:nvSpPr>
          <p:cNvPr id="1028" name="Rectangle 4"/>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1029"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30" name="Group 6"/>
          <p:cNvGrpSpPr>
            <a:grpSpLocks/>
          </p:cNvGrpSpPr>
          <p:nvPr/>
        </p:nvGrpSpPr>
        <p:grpSpPr bwMode="auto">
          <a:xfrm>
            <a:off x="0" y="492125"/>
            <a:ext cx="8988425" cy="1006475"/>
            <a:chOff x="0" y="310"/>
            <a:chExt cx="5662" cy="634"/>
          </a:xfrm>
        </p:grpSpPr>
        <p:sp>
          <p:nvSpPr>
            <p:cNvPr id="1031" name="Freeform 7"/>
            <p:cNvSpPr>
              <a:spLocks noEditPoints="1"/>
            </p:cNvSpPr>
            <p:nvPr userDrawn="1"/>
          </p:nvSpPr>
          <p:spPr bwMode="auto">
            <a:xfrm>
              <a:off x="5026" y="310"/>
              <a:ext cx="636" cy="634"/>
            </a:xfrm>
            <a:custGeom>
              <a:avLst/>
              <a:gdLst>
                <a:gd name="T0" fmla="*/ 142 w 930"/>
                <a:gd name="T1" fmla="*/ 0 h 928"/>
                <a:gd name="T2" fmla="*/ 105 w 930"/>
                <a:gd name="T3" fmla="*/ 7 h 928"/>
                <a:gd name="T4" fmla="*/ 66 w 930"/>
                <a:gd name="T5" fmla="*/ 25 h 928"/>
                <a:gd name="T6" fmla="*/ 34 w 930"/>
                <a:gd name="T7" fmla="*/ 54 h 928"/>
                <a:gd name="T8" fmla="*/ 12 w 930"/>
                <a:gd name="T9" fmla="*/ 90 h 928"/>
                <a:gd name="T10" fmla="*/ 1 w 930"/>
                <a:gd name="T11" fmla="*/ 133 h 928"/>
                <a:gd name="T12" fmla="*/ 0 w 930"/>
                <a:gd name="T13" fmla="*/ 148 h 928"/>
                <a:gd name="T14" fmla="*/ 3 w 930"/>
                <a:gd name="T15" fmla="*/ 178 h 928"/>
                <a:gd name="T16" fmla="*/ 18 w 930"/>
                <a:gd name="T17" fmla="*/ 218 h 928"/>
                <a:gd name="T18" fmla="*/ 44 w 930"/>
                <a:gd name="T19" fmla="*/ 253 h 928"/>
                <a:gd name="T20" fmla="*/ 78 w 930"/>
                <a:gd name="T21" fmla="*/ 278 h 928"/>
                <a:gd name="T22" fmla="*/ 119 w 930"/>
                <a:gd name="T23" fmla="*/ 292 h 928"/>
                <a:gd name="T24" fmla="*/ 149 w 930"/>
                <a:gd name="T25" fmla="*/ 296 h 928"/>
                <a:gd name="T26" fmla="*/ 163 w 930"/>
                <a:gd name="T27" fmla="*/ 295 h 928"/>
                <a:gd name="T28" fmla="*/ 207 w 930"/>
                <a:gd name="T29" fmla="*/ 284 h 928"/>
                <a:gd name="T30" fmla="*/ 243 w 930"/>
                <a:gd name="T31" fmla="*/ 262 h 928"/>
                <a:gd name="T32" fmla="*/ 271 w 930"/>
                <a:gd name="T33" fmla="*/ 231 h 928"/>
                <a:gd name="T34" fmla="*/ 291 w 930"/>
                <a:gd name="T35" fmla="*/ 192 h 928"/>
                <a:gd name="T36" fmla="*/ 297 w 930"/>
                <a:gd name="T37" fmla="*/ 156 h 928"/>
                <a:gd name="T38" fmla="*/ 297 w 930"/>
                <a:gd name="T39" fmla="*/ 141 h 928"/>
                <a:gd name="T40" fmla="*/ 291 w 930"/>
                <a:gd name="T41" fmla="*/ 104 h 928"/>
                <a:gd name="T42" fmla="*/ 271 w 930"/>
                <a:gd name="T43" fmla="*/ 65 h 928"/>
                <a:gd name="T44" fmla="*/ 243 w 930"/>
                <a:gd name="T45" fmla="*/ 33 h 928"/>
                <a:gd name="T46" fmla="*/ 207 w 930"/>
                <a:gd name="T47" fmla="*/ 12 h 928"/>
                <a:gd name="T48" fmla="*/ 163 w 930"/>
                <a:gd name="T49" fmla="*/ 1 h 928"/>
                <a:gd name="T50" fmla="*/ 149 w 930"/>
                <a:gd name="T51" fmla="*/ 0 h 928"/>
                <a:gd name="T52" fmla="*/ 137 w 930"/>
                <a:gd name="T53" fmla="*/ 258 h 928"/>
                <a:gd name="T54" fmla="*/ 106 w 930"/>
                <a:gd name="T55" fmla="*/ 250 h 928"/>
                <a:gd name="T56" fmla="*/ 78 w 930"/>
                <a:gd name="T57" fmla="*/ 234 h 928"/>
                <a:gd name="T58" fmla="*/ 56 w 930"/>
                <a:gd name="T59" fmla="*/ 210 h 928"/>
                <a:gd name="T60" fmla="*/ 42 w 930"/>
                <a:gd name="T61" fmla="*/ 181 h 928"/>
                <a:gd name="T62" fmla="*/ 37 w 930"/>
                <a:gd name="T63" fmla="*/ 148 h 928"/>
                <a:gd name="T64" fmla="*/ 40 w 930"/>
                <a:gd name="T65" fmla="*/ 126 h 928"/>
                <a:gd name="T66" fmla="*/ 51 w 930"/>
                <a:gd name="T67" fmla="*/ 95 h 928"/>
                <a:gd name="T68" fmla="*/ 70 w 930"/>
                <a:gd name="T69" fmla="*/ 70 h 928"/>
                <a:gd name="T70" fmla="*/ 96 w 930"/>
                <a:gd name="T71" fmla="*/ 51 h 928"/>
                <a:gd name="T72" fmla="*/ 126 w 930"/>
                <a:gd name="T73" fmla="*/ 39 h 928"/>
                <a:gd name="T74" fmla="*/ 149 w 930"/>
                <a:gd name="T75" fmla="*/ 37 h 928"/>
                <a:gd name="T76" fmla="*/ 181 w 930"/>
                <a:gd name="T77" fmla="*/ 42 h 928"/>
                <a:gd name="T78" fmla="*/ 211 w 930"/>
                <a:gd name="T79" fmla="*/ 55 h 928"/>
                <a:gd name="T80" fmla="*/ 235 w 930"/>
                <a:gd name="T81" fmla="*/ 77 h 928"/>
                <a:gd name="T82" fmla="*/ 252 w 930"/>
                <a:gd name="T83" fmla="*/ 105 h 928"/>
                <a:gd name="T84" fmla="*/ 260 w 930"/>
                <a:gd name="T85" fmla="*/ 136 h 928"/>
                <a:gd name="T86" fmla="*/ 260 w 930"/>
                <a:gd name="T87" fmla="*/ 160 h 928"/>
                <a:gd name="T88" fmla="*/ 252 w 930"/>
                <a:gd name="T89" fmla="*/ 191 h 928"/>
                <a:gd name="T90" fmla="*/ 235 w 930"/>
                <a:gd name="T91" fmla="*/ 219 h 928"/>
                <a:gd name="T92" fmla="*/ 211 w 930"/>
                <a:gd name="T93" fmla="*/ 240 h 928"/>
                <a:gd name="T94" fmla="*/ 181 w 930"/>
                <a:gd name="T95" fmla="*/ 254 h 928"/>
                <a:gd name="T96" fmla="*/ 149 w 930"/>
                <a:gd name="T97" fmla="*/ 259 h 9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28">
                  <a:moveTo>
                    <a:pt x="466" y="0"/>
                  </a:moveTo>
                  <a:lnTo>
                    <a:pt x="466" y="0"/>
                  </a:lnTo>
                  <a:lnTo>
                    <a:pt x="442" y="0"/>
                  </a:lnTo>
                  <a:lnTo>
                    <a:pt x="418" y="2"/>
                  </a:lnTo>
                  <a:lnTo>
                    <a:pt x="372" y="8"/>
                  </a:lnTo>
                  <a:lnTo>
                    <a:pt x="326" y="20"/>
                  </a:lnTo>
                  <a:lnTo>
                    <a:pt x="284" y="36"/>
                  </a:lnTo>
                  <a:lnTo>
                    <a:pt x="244" y="56"/>
                  </a:lnTo>
                  <a:lnTo>
                    <a:pt x="206" y="78"/>
                  </a:lnTo>
                  <a:lnTo>
                    <a:pt x="170" y="106"/>
                  </a:lnTo>
                  <a:lnTo>
                    <a:pt x="136" y="136"/>
                  </a:lnTo>
                  <a:lnTo>
                    <a:pt x="106" y="168"/>
                  </a:lnTo>
                  <a:lnTo>
                    <a:pt x="80" y="204"/>
                  </a:lnTo>
                  <a:lnTo>
                    <a:pt x="56" y="242"/>
                  </a:lnTo>
                  <a:lnTo>
                    <a:pt x="38" y="282"/>
                  </a:lnTo>
                  <a:lnTo>
                    <a:pt x="22" y="326"/>
                  </a:lnTo>
                  <a:lnTo>
                    <a:pt x="10" y="370"/>
                  </a:lnTo>
                  <a:lnTo>
                    <a:pt x="2" y="416"/>
                  </a:lnTo>
                  <a:lnTo>
                    <a:pt x="2" y="440"/>
                  </a:lnTo>
                  <a:lnTo>
                    <a:pt x="0" y="464"/>
                  </a:lnTo>
                  <a:lnTo>
                    <a:pt x="2" y="488"/>
                  </a:lnTo>
                  <a:lnTo>
                    <a:pt x="2" y="510"/>
                  </a:lnTo>
                  <a:lnTo>
                    <a:pt x="10" y="558"/>
                  </a:lnTo>
                  <a:lnTo>
                    <a:pt x="22" y="602"/>
                  </a:lnTo>
                  <a:lnTo>
                    <a:pt x="38" y="644"/>
                  </a:lnTo>
                  <a:lnTo>
                    <a:pt x="56" y="684"/>
                  </a:lnTo>
                  <a:lnTo>
                    <a:pt x="80" y="724"/>
                  </a:lnTo>
                  <a:lnTo>
                    <a:pt x="106" y="758"/>
                  </a:lnTo>
                  <a:lnTo>
                    <a:pt x="136" y="792"/>
                  </a:lnTo>
                  <a:lnTo>
                    <a:pt x="170" y="822"/>
                  </a:lnTo>
                  <a:lnTo>
                    <a:pt x="206" y="848"/>
                  </a:lnTo>
                  <a:lnTo>
                    <a:pt x="244" y="872"/>
                  </a:lnTo>
                  <a:lnTo>
                    <a:pt x="284" y="892"/>
                  </a:lnTo>
                  <a:lnTo>
                    <a:pt x="326" y="908"/>
                  </a:lnTo>
                  <a:lnTo>
                    <a:pt x="372" y="918"/>
                  </a:lnTo>
                  <a:lnTo>
                    <a:pt x="418" y="926"/>
                  </a:lnTo>
                  <a:lnTo>
                    <a:pt x="442" y="928"/>
                  </a:lnTo>
                  <a:lnTo>
                    <a:pt x="466" y="928"/>
                  </a:lnTo>
                  <a:lnTo>
                    <a:pt x="488" y="928"/>
                  </a:lnTo>
                  <a:lnTo>
                    <a:pt x="512" y="926"/>
                  </a:lnTo>
                  <a:lnTo>
                    <a:pt x="558" y="918"/>
                  </a:lnTo>
                  <a:lnTo>
                    <a:pt x="604" y="908"/>
                  </a:lnTo>
                  <a:lnTo>
                    <a:pt x="646" y="892"/>
                  </a:lnTo>
                  <a:lnTo>
                    <a:pt x="686" y="872"/>
                  </a:lnTo>
                  <a:lnTo>
                    <a:pt x="724" y="848"/>
                  </a:lnTo>
                  <a:lnTo>
                    <a:pt x="760" y="822"/>
                  </a:lnTo>
                  <a:lnTo>
                    <a:pt x="794" y="792"/>
                  </a:lnTo>
                  <a:lnTo>
                    <a:pt x="824" y="758"/>
                  </a:lnTo>
                  <a:lnTo>
                    <a:pt x="850" y="724"/>
                  </a:lnTo>
                  <a:lnTo>
                    <a:pt x="874" y="684"/>
                  </a:lnTo>
                  <a:lnTo>
                    <a:pt x="892" y="644"/>
                  </a:lnTo>
                  <a:lnTo>
                    <a:pt x="908" y="602"/>
                  </a:lnTo>
                  <a:lnTo>
                    <a:pt x="920" y="558"/>
                  </a:lnTo>
                  <a:lnTo>
                    <a:pt x="928" y="510"/>
                  </a:lnTo>
                  <a:lnTo>
                    <a:pt x="928" y="488"/>
                  </a:lnTo>
                  <a:lnTo>
                    <a:pt x="930" y="464"/>
                  </a:lnTo>
                  <a:lnTo>
                    <a:pt x="928" y="440"/>
                  </a:lnTo>
                  <a:lnTo>
                    <a:pt x="928" y="416"/>
                  </a:lnTo>
                  <a:lnTo>
                    <a:pt x="920" y="370"/>
                  </a:lnTo>
                  <a:lnTo>
                    <a:pt x="908" y="326"/>
                  </a:lnTo>
                  <a:lnTo>
                    <a:pt x="892" y="282"/>
                  </a:lnTo>
                  <a:lnTo>
                    <a:pt x="874" y="242"/>
                  </a:lnTo>
                  <a:lnTo>
                    <a:pt x="850" y="204"/>
                  </a:lnTo>
                  <a:lnTo>
                    <a:pt x="824" y="168"/>
                  </a:lnTo>
                  <a:lnTo>
                    <a:pt x="794" y="136"/>
                  </a:lnTo>
                  <a:lnTo>
                    <a:pt x="760" y="106"/>
                  </a:lnTo>
                  <a:lnTo>
                    <a:pt x="724" y="78"/>
                  </a:lnTo>
                  <a:lnTo>
                    <a:pt x="686" y="56"/>
                  </a:lnTo>
                  <a:lnTo>
                    <a:pt x="646" y="36"/>
                  </a:lnTo>
                  <a:lnTo>
                    <a:pt x="604" y="20"/>
                  </a:lnTo>
                  <a:lnTo>
                    <a:pt x="558" y="8"/>
                  </a:lnTo>
                  <a:lnTo>
                    <a:pt x="512" y="2"/>
                  </a:lnTo>
                  <a:lnTo>
                    <a:pt x="488" y="0"/>
                  </a:lnTo>
                  <a:lnTo>
                    <a:pt x="466" y="0"/>
                  </a:lnTo>
                  <a:close/>
                  <a:moveTo>
                    <a:pt x="466" y="812"/>
                  </a:moveTo>
                  <a:lnTo>
                    <a:pt x="466" y="812"/>
                  </a:lnTo>
                  <a:lnTo>
                    <a:pt x="430" y="810"/>
                  </a:lnTo>
                  <a:lnTo>
                    <a:pt x="394" y="804"/>
                  </a:lnTo>
                  <a:lnTo>
                    <a:pt x="362" y="796"/>
                  </a:lnTo>
                  <a:lnTo>
                    <a:pt x="330" y="784"/>
                  </a:lnTo>
                  <a:lnTo>
                    <a:pt x="298" y="770"/>
                  </a:lnTo>
                  <a:lnTo>
                    <a:pt x="270" y="752"/>
                  </a:lnTo>
                  <a:lnTo>
                    <a:pt x="244" y="732"/>
                  </a:lnTo>
                  <a:lnTo>
                    <a:pt x="218" y="710"/>
                  </a:lnTo>
                  <a:lnTo>
                    <a:pt x="196" y="686"/>
                  </a:lnTo>
                  <a:lnTo>
                    <a:pt x="176" y="658"/>
                  </a:lnTo>
                  <a:lnTo>
                    <a:pt x="158" y="630"/>
                  </a:lnTo>
                  <a:lnTo>
                    <a:pt x="144" y="600"/>
                  </a:lnTo>
                  <a:lnTo>
                    <a:pt x="132" y="568"/>
                  </a:lnTo>
                  <a:lnTo>
                    <a:pt x="124" y="534"/>
                  </a:lnTo>
                  <a:lnTo>
                    <a:pt x="118" y="500"/>
                  </a:lnTo>
                  <a:lnTo>
                    <a:pt x="116" y="464"/>
                  </a:lnTo>
                  <a:lnTo>
                    <a:pt x="118" y="428"/>
                  </a:lnTo>
                  <a:lnTo>
                    <a:pt x="124" y="394"/>
                  </a:lnTo>
                  <a:lnTo>
                    <a:pt x="132" y="360"/>
                  </a:lnTo>
                  <a:lnTo>
                    <a:pt x="144" y="328"/>
                  </a:lnTo>
                  <a:lnTo>
                    <a:pt x="158" y="298"/>
                  </a:lnTo>
                  <a:lnTo>
                    <a:pt x="176" y="268"/>
                  </a:lnTo>
                  <a:lnTo>
                    <a:pt x="196" y="242"/>
                  </a:lnTo>
                  <a:lnTo>
                    <a:pt x="218" y="218"/>
                  </a:lnTo>
                  <a:lnTo>
                    <a:pt x="244" y="194"/>
                  </a:lnTo>
                  <a:lnTo>
                    <a:pt x="270" y="174"/>
                  </a:lnTo>
                  <a:lnTo>
                    <a:pt x="298" y="158"/>
                  </a:lnTo>
                  <a:lnTo>
                    <a:pt x="330" y="142"/>
                  </a:lnTo>
                  <a:lnTo>
                    <a:pt x="362" y="130"/>
                  </a:lnTo>
                  <a:lnTo>
                    <a:pt x="394" y="122"/>
                  </a:lnTo>
                  <a:lnTo>
                    <a:pt x="430" y="118"/>
                  </a:lnTo>
                  <a:lnTo>
                    <a:pt x="466" y="116"/>
                  </a:lnTo>
                  <a:lnTo>
                    <a:pt x="500" y="118"/>
                  </a:lnTo>
                  <a:lnTo>
                    <a:pt x="536" y="122"/>
                  </a:lnTo>
                  <a:lnTo>
                    <a:pt x="568" y="130"/>
                  </a:lnTo>
                  <a:lnTo>
                    <a:pt x="600" y="142"/>
                  </a:lnTo>
                  <a:lnTo>
                    <a:pt x="632" y="158"/>
                  </a:lnTo>
                  <a:lnTo>
                    <a:pt x="660" y="174"/>
                  </a:lnTo>
                  <a:lnTo>
                    <a:pt x="686" y="194"/>
                  </a:lnTo>
                  <a:lnTo>
                    <a:pt x="712" y="218"/>
                  </a:lnTo>
                  <a:lnTo>
                    <a:pt x="734" y="242"/>
                  </a:lnTo>
                  <a:lnTo>
                    <a:pt x="754" y="268"/>
                  </a:lnTo>
                  <a:lnTo>
                    <a:pt x="772" y="298"/>
                  </a:lnTo>
                  <a:lnTo>
                    <a:pt x="786" y="328"/>
                  </a:lnTo>
                  <a:lnTo>
                    <a:pt x="798" y="360"/>
                  </a:lnTo>
                  <a:lnTo>
                    <a:pt x="806" y="394"/>
                  </a:lnTo>
                  <a:lnTo>
                    <a:pt x="812" y="428"/>
                  </a:lnTo>
                  <a:lnTo>
                    <a:pt x="814" y="464"/>
                  </a:lnTo>
                  <a:lnTo>
                    <a:pt x="812" y="500"/>
                  </a:lnTo>
                  <a:lnTo>
                    <a:pt x="806" y="534"/>
                  </a:lnTo>
                  <a:lnTo>
                    <a:pt x="798" y="568"/>
                  </a:lnTo>
                  <a:lnTo>
                    <a:pt x="786" y="600"/>
                  </a:lnTo>
                  <a:lnTo>
                    <a:pt x="772" y="630"/>
                  </a:lnTo>
                  <a:lnTo>
                    <a:pt x="754" y="658"/>
                  </a:lnTo>
                  <a:lnTo>
                    <a:pt x="734" y="686"/>
                  </a:lnTo>
                  <a:lnTo>
                    <a:pt x="712" y="710"/>
                  </a:lnTo>
                  <a:lnTo>
                    <a:pt x="686" y="732"/>
                  </a:lnTo>
                  <a:lnTo>
                    <a:pt x="660" y="752"/>
                  </a:lnTo>
                  <a:lnTo>
                    <a:pt x="632" y="770"/>
                  </a:lnTo>
                  <a:lnTo>
                    <a:pt x="600" y="784"/>
                  </a:lnTo>
                  <a:lnTo>
                    <a:pt x="568" y="796"/>
                  </a:lnTo>
                  <a:lnTo>
                    <a:pt x="536" y="804"/>
                  </a:lnTo>
                  <a:lnTo>
                    <a:pt x="500" y="810"/>
                  </a:lnTo>
                  <a:lnTo>
                    <a:pt x="466" y="812"/>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1032" name="Freeform 8"/>
            <p:cNvSpPr>
              <a:spLocks noEditPoints="1"/>
            </p:cNvSpPr>
            <p:nvPr userDrawn="1"/>
          </p:nvSpPr>
          <p:spPr bwMode="auto">
            <a:xfrm>
              <a:off x="5275" y="433"/>
              <a:ext cx="138" cy="370"/>
            </a:xfrm>
            <a:custGeom>
              <a:avLst/>
              <a:gdLst>
                <a:gd name="T0" fmla="*/ 50 w 202"/>
                <a:gd name="T1" fmla="*/ 48 h 542"/>
                <a:gd name="T2" fmla="*/ 50 w 202"/>
                <a:gd name="T3" fmla="*/ 48 h 542"/>
                <a:gd name="T4" fmla="*/ 53 w 202"/>
                <a:gd name="T5" fmla="*/ 48 h 542"/>
                <a:gd name="T6" fmla="*/ 54 w 202"/>
                <a:gd name="T7" fmla="*/ 49 h 542"/>
                <a:gd name="T8" fmla="*/ 55 w 202"/>
                <a:gd name="T9" fmla="*/ 52 h 542"/>
                <a:gd name="T10" fmla="*/ 55 w 202"/>
                <a:gd name="T11" fmla="*/ 54 h 542"/>
                <a:gd name="T12" fmla="*/ 31 w 202"/>
                <a:gd name="T13" fmla="*/ 166 h 542"/>
                <a:gd name="T14" fmla="*/ 31 w 202"/>
                <a:gd name="T15" fmla="*/ 166 h 542"/>
                <a:gd name="T16" fmla="*/ 30 w 202"/>
                <a:gd name="T17" fmla="*/ 169 h 542"/>
                <a:gd name="T18" fmla="*/ 29 w 202"/>
                <a:gd name="T19" fmla="*/ 171 h 542"/>
                <a:gd name="T20" fmla="*/ 26 w 202"/>
                <a:gd name="T21" fmla="*/ 172 h 542"/>
                <a:gd name="T22" fmla="*/ 24 w 202"/>
                <a:gd name="T23" fmla="*/ 173 h 542"/>
                <a:gd name="T24" fmla="*/ 5 w 202"/>
                <a:gd name="T25" fmla="*/ 173 h 542"/>
                <a:gd name="T26" fmla="*/ 5 w 202"/>
                <a:gd name="T27" fmla="*/ 173 h 542"/>
                <a:gd name="T28" fmla="*/ 2 w 202"/>
                <a:gd name="T29" fmla="*/ 172 h 542"/>
                <a:gd name="T30" fmla="*/ 1 w 202"/>
                <a:gd name="T31" fmla="*/ 171 h 542"/>
                <a:gd name="T32" fmla="*/ 0 w 202"/>
                <a:gd name="T33" fmla="*/ 169 h 542"/>
                <a:gd name="T34" fmla="*/ 0 w 202"/>
                <a:gd name="T35" fmla="*/ 166 h 542"/>
                <a:gd name="T36" fmla="*/ 24 w 202"/>
                <a:gd name="T37" fmla="*/ 54 h 542"/>
                <a:gd name="T38" fmla="*/ 24 w 202"/>
                <a:gd name="T39" fmla="*/ 54 h 542"/>
                <a:gd name="T40" fmla="*/ 25 w 202"/>
                <a:gd name="T41" fmla="*/ 52 h 542"/>
                <a:gd name="T42" fmla="*/ 26 w 202"/>
                <a:gd name="T43" fmla="*/ 49 h 542"/>
                <a:gd name="T44" fmla="*/ 29 w 202"/>
                <a:gd name="T45" fmla="*/ 49 h 542"/>
                <a:gd name="T46" fmla="*/ 31 w 202"/>
                <a:gd name="T47" fmla="*/ 48 h 542"/>
                <a:gd name="T48" fmla="*/ 50 w 202"/>
                <a:gd name="T49" fmla="*/ 48 h 542"/>
                <a:gd name="T50" fmla="*/ 44 w 202"/>
                <a:gd name="T51" fmla="*/ 31 h 542"/>
                <a:gd name="T52" fmla="*/ 44 w 202"/>
                <a:gd name="T53" fmla="*/ 31 h 542"/>
                <a:gd name="T54" fmla="*/ 40 w 202"/>
                <a:gd name="T55" fmla="*/ 31 h 542"/>
                <a:gd name="T56" fmla="*/ 38 w 202"/>
                <a:gd name="T57" fmla="*/ 31 h 542"/>
                <a:gd name="T58" fmla="*/ 36 w 202"/>
                <a:gd name="T59" fmla="*/ 30 h 542"/>
                <a:gd name="T60" fmla="*/ 33 w 202"/>
                <a:gd name="T61" fmla="*/ 29 h 542"/>
                <a:gd name="T62" fmla="*/ 31 w 202"/>
                <a:gd name="T63" fmla="*/ 27 h 542"/>
                <a:gd name="T64" fmla="*/ 31 w 202"/>
                <a:gd name="T65" fmla="*/ 24 h 542"/>
                <a:gd name="T66" fmla="*/ 29 w 202"/>
                <a:gd name="T67" fmla="*/ 21 h 542"/>
                <a:gd name="T68" fmla="*/ 29 w 202"/>
                <a:gd name="T69" fmla="*/ 19 h 542"/>
                <a:gd name="T70" fmla="*/ 29 w 202"/>
                <a:gd name="T71" fmla="*/ 19 h 542"/>
                <a:gd name="T72" fmla="*/ 30 w 202"/>
                <a:gd name="T73" fmla="*/ 16 h 542"/>
                <a:gd name="T74" fmla="*/ 31 w 202"/>
                <a:gd name="T75" fmla="*/ 12 h 542"/>
                <a:gd name="T76" fmla="*/ 33 w 202"/>
                <a:gd name="T77" fmla="*/ 8 h 542"/>
                <a:gd name="T78" fmla="*/ 36 w 202"/>
                <a:gd name="T79" fmla="*/ 5 h 542"/>
                <a:gd name="T80" fmla="*/ 40 w 202"/>
                <a:gd name="T81" fmla="*/ 3 h 542"/>
                <a:gd name="T82" fmla="*/ 43 w 202"/>
                <a:gd name="T83" fmla="*/ 1 h 542"/>
                <a:gd name="T84" fmla="*/ 46 w 202"/>
                <a:gd name="T85" fmla="*/ 0 h 542"/>
                <a:gd name="T86" fmla="*/ 51 w 202"/>
                <a:gd name="T87" fmla="*/ 0 h 542"/>
                <a:gd name="T88" fmla="*/ 51 w 202"/>
                <a:gd name="T89" fmla="*/ 0 h 542"/>
                <a:gd name="T90" fmla="*/ 54 w 202"/>
                <a:gd name="T91" fmla="*/ 0 h 542"/>
                <a:gd name="T92" fmla="*/ 56 w 202"/>
                <a:gd name="T93" fmla="*/ 1 h 542"/>
                <a:gd name="T94" fmla="*/ 59 w 202"/>
                <a:gd name="T95" fmla="*/ 2 h 542"/>
                <a:gd name="T96" fmla="*/ 61 w 202"/>
                <a:gd name="T97" fmla="*/ 3 h 542"/>
                <a:gd name="T98" fmla="*/ 63 w 202"/>
                <a:gd name="T99" fmla="*/ 5 h 542"/>
                <a:gd name="T100" fmla="*/ 64 w 202"/>
                <a:gd name="T101" fmla="*/ 8 h 542"/>
                <a:gd name="T102" fmla="*/ 64 w 202"/>
                <a:gd name="T103" fmla="*/ 10 h 542"/>
                <a:gd name="T104" fmla="*/ 64 w 202"/>
                <a:gd name="T105" fmla="*/ 12 h 542"/>
                <a:gd name="T106" fmla="*/ 64 w 202"/>
                <a:gd name="T107" fmla="*/ 12 h 542"/>
                <a:gd name="T108" fmla="*/ 64 w 202"/>
                <a:gd name="T109" fmla="*/ 16 h 542"/>
                <a:gd name="T110" fmla="*/ 63 w 202"/>
                <a:gd name="T111" fmla="*/ 20 h 542"/>
                <a:gd name="T112" fmla="*/ 61 w 202"/>
                <a:gd name="T113" fmla="*/ 24 h 542"/>
                <a:gd name="T114" fmla="*/ 58 w 202"/>
                <a:gd name="T115" fmla="*/ 27 h 542"/>
                <a:gd name="T116" fmla="*/ 55 w 202"/>
                <a:gd name="T117" fmla="*/ 29 h 542"/>
                <a:gd name="T118" fmla="*/ 52 w 202"/>
                <a:gd name="T119" fmla="*/ 31 h 542"/>
                <a:gd name="T120" fmla="*/ 48 w 202"/>
                <a:gd name="T121" fmla="*/ 31 h 542"/>
                <a:gd name="T122" fmla="*/ 44 w 202"/>
                <a:gd name="T123" fmla="*/ 31 h 542"/>
                <a:gd name="T124" fmla="*/ 44 w 202"/>
                <a:gd name="T125" fmla="*/ 31 h 5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2" h="542">
                  <a:moveTo>
                    <a:pt x="156" y="152"/>
                  </a:moveTo>
                  <a:lnTo>
                    <a:pt x="156" y="152"/>
                  </a:lnTo>
                  <a:lnTo>
                    <a:pt x="166" y="152"/>
                  </a:lnTo>
                  <a:lnTo>
                    <a:pt x="170" y="156"/>
                  </a:lnTo>
                  <a:lnTo>
                    <a:pt x="172" y="162"/>
                  </a:lnTo>
                  <a:lnTo>
                    <a:pt x="172" y="170"/>
                  </a:lnTo>
                  <a:lnTo>
                    <a:pt x="98" y="522"/>
                  </a:lnTo>
                  <a:lnTo>
                    <a:pt x="94" y="532"/>
                  </a:lnTo>
                  <a:lnTo>
                    <a:pt x="90" y="538"/>
                  </a:lnTo>
                  <a:lnTo>
                    <a:pt x="82" y="540"/>
                  </a:lnTo>
                  <a:lnTo>
                    <a:pt x="74" y="542"/>
                  </a:lnTo>
                  <a:lnTo>
                    <a:pt x="16" y="542"/>
                  </a:lnTo>
                  <a:lnTo>
                    <a:pt x="8" y="540"/>
                  </a:lnTo>
                  <a:lnTo>
                    <a:pt x="2" y="536"/>
                  </a:lnTo>
                  <a:lnTo>
                    <a:pt x="0" y="530"/>
                  </a:lnTo>
                  <a:lnTo>
                    <a:pt x="0" y="522"/>
                  </a:lnTo>
                  <a:lnTo>
                    <a:pt x="74" y="170"/>
                  </a:lnTo>
                  <a:lnTo>
                    <a:pt x="78" y="162"/>
                  </a:lnTo>
                  <a:lnTo>
                    <a:pt x="82" y="156"/>
                  </a:lnTo>
                  <a:lnTo>
                    <a:pt x="90" y="154"/>
                  </a:lnTo>
                  <a:lnTo>
                    <a:pt x="98" y="152"/>
                  </a:lnTo>
                  <a:lnTo>
                    <a:pt x="156" y="152"/>
                  </a:lnTo>
                  <a:close/>
                  <a:moveTo>
                    <a:pt x="138" y="100"/>
                  </a:moveTo>
                  <a:lnTo>
                    <a:pt x="138" y="100"/>
                  </a:lnTo>
                  <a:lnTo>
                    <a:pt x="128" y="100"/>
                  </a:lnTo>
                  <a:lnTo>
                    <a:pt x="120" y="98"/>
                  </a:lnTo>
                  <a:lnTo>
                    <a:pt x="112" y="94"/>
                  </a:lnTo>
                  <a:lnTo>
                    <a:pt x="106" y="90"/>
                  </a:lnTo>
                  <a:lnTo>
                    <a:pt x="100" y="84"/>
                  </a:lnTo>
                  <a:lnTo>
                    <a:pt x="96" y="76"/>
                  </a:lnTo>
                  <a:lnTo>
                    <a:pt x="92" y="68"/>
                  </a:lnTo>
                  <a:lnTo>
                    <a:pt x="92" y="60"/>
                  </a:lnTo>
                  <a:lnTo>
                    <a:pt x="94" y="48"/>
                  </a:lnTo>
                  <a:lnTo>
                    <a:pt x="98" y="36"/>
                  </a:lnTo>
                  <a:lnTo>
                    <a:pt x="106" y="26"/>
                  </a:lnTo>
                  <a:lnTo>
                    <a:pt x="114" y="16"/>
                  </a:lnTo>
                  <a:lnTo>
                    <a:pt x="124" y="10"/>
                  </a:lnTo>
                  <a:lnTo>
                    <a:pt x="134" y="4"/>
                  </a:lnTo>
                  <a:lnTo>
                    <a:pt x="146" y="0"/>
                  </a:lnTo>
                  <a:lnTo>
                    <a:pt x="160" y="0"/>
                  </a:lnTo>
                  <a:lnTo>
                    <a:pt x="168" y="0"/>
                  </a:lnTo>
                  <a:lnTo>
                    <a:pt x="176" y="2"/>
                  </a:lnTo>
                  <a:lnTo>
                    <a:pt x="184" y="6"/>
                  </a:lnTo>
                  <a:lnTo>
                    <a:pt x="190" y="10"/>
                  </a:lnTo>
                  <a:lnTo>
                    <a:pt x="196" y="16"/>
                  </a:lnTo>
                  <a:lnTo>
                    <a:pt x="200" y="24"/>
                  </a:lnTo>
                  <a:lnTo>
                    <a:pt x="202" y="32"/>
                  </a:lnTo>
                  <a:lnTo>
                    <a:pt x="202" y="40"/>
                  </a:lnTo>
                  <a:lnTo>
                    <a:pt x="200" y="52"/>
                  </a:lnTo>
                  <a:lnTo>
                    <a:pt x="196" y="64"/>
                  </a:lnTo>
                  <a:lnTo>
                    <a:pt x="190" y="74"/>
                  </a:lnTo>
                  <a:lnTo>
                    <a:pt x="182" y="84"/>
                  </a:lnTo>
                  <a:lnTo>
                    <a:pt x="172" y="90"/>
                  </a:lnTo>
                  <a:lnTo>
                    <a:pt x="162" y="96"/>
                  </a:lnTo>
                  <a:lnTo>
                    <a:pt x="150" y="100"/>
                  </a:lnTo>
                  <a:lnTo>
                    <a:pt x="138" y="100"/>
                  </a:lnTo>
                  <a:close/>
                </a:path>
              </a:pathLst>
            </a:custGeom>
            <a:solidFill>
              <a:srgbClr val="094C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1033" name="Line 9"/>
            <p:cNvSpPr>
              <a:spLocks noChangeShapeType="1"/>
            </p:cNvSpPr>
            <p:nvPr userDrawn="1"/>
          </p:nvSpPr>
          <p:spPr bwMode="auto">
            <a:xfrm>
              <a:off x="0" y="628"/>
              <a:ext cx="5057"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spTree>
    <p:extLst>
      <p:ext uri="{BB962C8B-B14F-4D97-AF65-F5344CB8AC3E}">
        <p14:creationId xmlns:p14="http://schemas.microsoft.com/office/powerpoint/2010/main" val="21488178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defRPr>
      </a:lvl2pPr>
      <a:lvl3pPr algn="l" rtl="0" eaLnBrk="1" fontAlgn="base" hangingPunct="1">
        <a:lnSpc>
          <a:spcPct val="85000"/>
        </a:lnSpc>
        <a:spcBef>
          <a:spcPct val="0"/>
        </a:spcBef>
        <a:spcAft>
          <a:spcPct val="0"/>
        </a:spcAft>
        <a:defRPr sz="2800" i="1">
          <a:solidFill>
            <a:schemeClr val="tx1"/>
          </a:solidFill>
          <a:latin typeface="Arial" charset="0"/>
        </a:defRPr>
      </a:lvl3pPr>
      <a:lvl4pPr algn="l" rtl="0" eaLnBrk="1" fontAlgn="base" hangingPunct="1">
        <a:lnSpc>
          <a:spcPct val="85000"/>
        </a:lnSpc>
        <a:spcBef>
          <a:spcPct val="0"/>
        </a:spcBef>
        <a:spcAft>
          <a:spcPct val="0"/>
        </a:spcAft>
        <a:defRPr sz="2800" i="1">
          <a:solidFill>
            <a:schemeClr val="tx1"/>
          </a:solidFill>
          <a:latin typeface="Arial" charset="0"/>
        </a:defRPr>
      </a:lvl4pPr>
      <a:lvl5pPr algn="l" rtl="0" eaLnBrk="1" fontAlgn="base" hangingPunct="1">
        <a:lnSpc>
          <a:spcPct val="85000"/>
        </a:lnSpc>
        <a:spcBef>
          <a:spcPct val="0"/>
        </a:spcBef>
        <a:spcAft>
          <a:spcPct val="0"/>
        </a:spcAft>
        <a:defRPr sz="2800" i="1">
          <a:solidFill>
            <a:schemeClr val="tx1"/>
          </a:solidFill>
          <a:latin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defRPr>
      </a:lvl9pPr>
    </p:titleStyle>
    <p:bodyStyle>
      <a:lvl1pPr marL="179388" indent="-179388" algn="l" rtl="0" eaLnBrk="1" fontAlgn="base" hangingPunct="1">
        <a:spcBef>
          <a:spcPct val="0"/>
        </a:spcBef>
        <a:spcAft>
          <a:spcPct val="60000"/>
        </a:spcAft>
        <a:buClr>
          <a:schemeClr val="tx1"/>
        </a:buClr>
        <a:buFont typeface="Arial" charset="0"/>
        <a:buChar char="•"/>
        <a:defRPr>
          <a:solidFill>
            <a:schemeClr val="accent1"/>
          </a:solidFill>
          <a:latin typeface="+mn-lt"/>
          <a:ea typeface="+mn-ea"/>
          <a:cs typeface="+mn-cs"/>
        </a:defRPr>
      </a:lvl1pPr>
      <a:lvl2pPr marL="546100" indent="-187325" algn="l" rtl="0" eaLnBrk="1" fontAlgn="base" hangingPunct="1">
        <a:spcBef>
          <a:spcPct val="0"/>
        </a:spcBef>
        <a:spcAft>
          <a:spcPct val="60000"/>
        </a:spcAft>
        <a:buFont typeface="Arial" charset="0"/>
        <a:buChar char="–"/>
        <a:defRPr>
          <a:solidFill>
            <a:schemeClr val="accent1"/>
          </a:solidFill>
          <a:latin typeface="+mn-lt"/>
          <a:ea typeface="+mn-ea"/>
        </a:defRPr>
      </a:lvl2pPr>
      <a:lvl3pPr marL="906463" indent="-180975" algn="l" rtl="0" eaLnBrk="1" fontAlgn="base" hangingPunct="1">
        <a:spcBef>
          <a:spcPct val="0"/>
        </a:spcBef>
        <a:spcAft>
          <a:spcPct val="60000"/>
        </a:spcAft>
        <a:buChar char="•"/>
        <a:defRPr>
          <a:solidFill>
            <a:schemeClr val="accent1"/>
          </a:solidFill>
          <a:latin typeface="+mn-lt"/>
          <a:ea typeface="+mn-ea"/>
        </a:defRPr>
      </a:lvl3pPr>
      <a:lvl4pPr marL="1266825" indent="-180975" algn="l" rtl="0" eaLnBrk="1" fontAlgn="base" hangingPunct="1">
        <a:spcBef>
          <a:spcPct val="0"/>
        </a:spcBef>
        <a:spcAft>
          <a:spcPct val="60000"/>
        </a:spcAft>
        <a:buFont typeface="Arial" charset="0"/>
        <a:buChar char="–"/>
        <a:defRPr>
          <a:solidFill>
            <a:schemeClr val="accent1"/>
          </a:solidFill>
          <a:latin typeface="+mn-lt"/>
          <a:ea typeface="+mn-ea"/>
        </a:defRPr>
      </a:lvl4pPr>
      <a:lvl5pPr marL="1625600" indent="-179388" algn="l" rtl="0" eaLnBrk="1" fontAlgn="base" hangingPunct="1">
        <a:spcBef>
          <a:spcPct val="0"/>
        </a:spcBef>
        <a:spcAft>
          <a:spcPct val="60000"/>
        </a:spcAft>
        <a:buChar char="»"/>
        <a:defRPr>
          <a:solidFill>
            <a:schemeClr val="accent1"/>
          </a:solidFill>
          <a:latin typeface="+mn-lt"/>
          <a:ea typeface="+mn-ea"/>
        </a:defRPr>
      </a:lvl5pPr>
      <a:lvl6pPr marL="2082800" indent="-179388" algn="l" rtl="0" eaLnBrk="1" fontAlgn="base" hangingPunct="1">
        <a:spcBef>
          <a:spcPct val="0"/>
        </a:spcBef>
        <a:spcAft>
          <a:spcPct val="60000"/>
        </a:spcAft>
        <a:buChar char="»"/>
        <a:defRPr>
          <a:solidFill>
            <a:schemeClr val="accent1"/>
          </a:solidFill>
          <a:latin typeface="+mn-lt"/>
          <a:ea typeface="+mn-ea"/>
        </a:defRPr>
      </a:lvl6pPr>
      <a:lvl7pPr marL="2540000" indent="-179388" algn="l" rtl="0" eaLnBrk="1" fontAlgn="base" hangingPunct="1">
        <a:spcBef>
          <a:spcPct val="0"/>
        </a:spcBef>
        <a:spcAft>
          <a:spcPct val="60000"/>
        </a:spcAft>
        <a:buChar char="»"/>
        <a:defRPr>
          <a:solidFill>
            <a:schemeClr val="accent1"/>
          </a:solidFill>
          <a:latin typeface="+mn-lt"/>
          <a:ea typeface="+mn-ea"/>
        </a:defRPr>
      </a:lvl7pPr>
      <a:lvl8pPr marL="2997200" indent="-179388" algn="l" rtl="0" eaLnBrk="1" fontAlgn="base" hangingPunct="1">
        <a:spcBef>
          <a:spcPct val="0"/>
        </a:spcBef>
        <a:spcAft>
          <a:spcPct val="60000"/>
        </a:spcAft>
        <a:buChar char="»"/>
        <a:defRPr>
          <a:solidFill>
            <a:schemeClr val="accent1"/>
          </a:solidFill>
          <a:latin typeface="+mn-lt"/>
          <a:ea typeface="+mn-ea"/>
        </a:defRPr>
      </a:lvl8pPr>
      <a:lvl9pPr marL="3454400" indent="-179388" algn="l" rtl="0" eaLnBrk="1" fontAlgn="base" hangingPunct="1">
        <a:spcBef>
          <a:spcPct val="0"/>
        </a:spcBef>
        <a:spcAft>
          <a:spcPct val="60000"/>
        </a:spcAft>
        <a:buChar char="»"/>
        <a:defRPr>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23887989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3275729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13125345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47675" y="179388"/>
            <a:ext cx="72453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a:t>
            </a:r>
            <a:br>
              <a:rPr lang="en-GB" altLang="en-US" smtClean="0"/>
            </a:br>
            <a:r>
              <a:rPr lang="en-GB" altLang="en-US" smtClean="0"/>
              <a:t>Master title style</a:t>
            </a:r>
          </a:p>
        </p:txBody>
      </p:sp>
      <p:sp>
        <p:nvSpPr>
          <p:cNvPr id="396291" name="Rectangle 3"/>
          <p:cNvSpPr>
            <a:spLocks noGrp="1" noChangeArrowheads="1"/>
          </p:cNvSpPr>
          <p:nvPr>
            <p:ph type="sldNum" sz="quarter" idx="4"/>
          </p:nvPr>
        </p:nvSpPr>
        <p:spPr bwMode="auto">
          <a:xfrm>
            <a:off x="8459788" y="6524625"/>
            <a:ext cx="446087"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000"/>
            </a:lvl1pPr>
          </a:lstStyle>
          <a:p>
            <a:pPr>
              <a:defRPr/>
            </a:pPr>
            <a:fld id="{6BB36B5E-C2C0-486E-BDF2-5F53E115453D}" type="slidenum">
              <a:rPr lang="en-GB">
                <a:solidFill>
                  <a:srgbClr val="005172"/>
                </a:solidFill>
              </a:rPr>
              <a:pPr>
                <a:defRPr/>
              </a:pPr>
              <a:t>‹#›</a:t>
            </a:fld>
            <a:endParaRPr lang="en-GB">
              <a:solidFill>
                <a:srgbClr val="005172"/>
              </a:solidFill>
            </a:endParaRPr>
          </a:p>
        </p:txBody>
      </p:sp>
      <p:sp>
        <p:nvSpPr>
          <p:cNvPr id="396292" name="Rectangle 4"/>
          <p:cNvSpPr>
            <a:spLocks noGrp="1" noChangeArrowheads="1"/>
          </p:cNvSpPr>
          <p:nvPr>
            <p:ph type="ftr" sz="quarter" idx="3"/>
          </p:nvPr>
        </p:nvSpPr>
        <p:spPr bwMode="auto">
          <a:xfrm>
            <a:off x="468313" y="6524625"/>
            <a:ext cx="790892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a:defRPr sz="1000">
                <a:solidFill>
                  <a:srgbClr val="26697E"/>
                </a:solidFill>
              </a:defRPr>
            </a:lvl1pPr>
          </a:lstStyle>
          <a:p>
            <a:pPr>
              <a:defRPr/>
            </a:pPr>
            <a:r>
              <a:rPr lang="en-GB" smtClean="0"/>
              <a:t>Standard 019 Update Briefing</a:t>
            </a:r>
            <a:endParaRPr lang="en-GB"/>
          </a:p>
        </p:txBody>
      </p:sp>
      <p:sp>
        <p:nvSpPr>
          <p:cNvPr id="2053" name="Rectangle 5"/>
          <p:cNvSpPr>
            <a:spLocks noGrp="1" noChangeArrowheads="1"/>
          </p:cNvSpPr>
          <p:nvPr>
            <p:ph type="body" idx="1"/>
          </p:nvPr>
        </p:nvSpPr>
        <p:spPr bwMode="auto">
          <a:xfrm>
            <a:off x="450850" y="1593850"/>
            <a:ext cx="8245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2054" name="Group 6"/>
          <p:cNvGrpSpPr>
            <a:grpSpLocks/>
          </p:cNvGrpSpPr>
          <p:nvPr/>
        </p:nvGrpSpPr>
        <p:grpSpPr bwMode="auto">
          <a:xfrm>
            <a:off x="0" y="488950"/>
            <a:ext cx="8988425" cy="1011238"/>
            <a:chOff x="0" y="618"/>
            <a:chExt cx="5662" cy="637"/>
          </a:xfrm>
        </p:grpSpPr>
        <p:sp>
          <p:nvSpPr>
            <p:cNvPr id="2055" name="Line 7"/>
            <p:cNvSpPr>
              <a:spLocks noChangeShapeType="1"/>
            </p:cNvSpPr>
            <p:nvPr userDrawn="1"/>
          </p:nvSpPr>
          <p:spPr bwMode="auto">
            <a:xfrm>
              <a:off x="0" y="939"/>
              <a:ext cx="50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endParaRPr lang="en-GB">
                <a:solidFill>
                  <a:srgbClr val="005172"/>
                </a:solidFill>
              </a:endParaRPr>
            </a:p>
          </p:txBody>
        </p:sp>
        <p:grpSp>
          <p:nvGrpSpPr>
            <p:cNvPr id="2056" name="Group 8"/>
            <p:cNvGrpSpPr>
              <a:grpSpLocks/>
            </p:cNvGrpSpPr>
            <p:nvPr userDrawn="1"/>
          </p:nvGrpSpPr>
          <p:grpSpPr bwMode="auto">
            <a:xfrm>
              <a:off x="5024" y="618"/>
              <a:ext cx="638" cy="637"/>
              <a:chOff x="5113" y="300"/>
              <a:chExt cx="647" cy="646"/>
            </a:xfrm>
          </p:grpSpPr>
          <p:sp>
            <p:nvSpPr>
              <p:cNvPr id="2057" name="Freeform 9"/>
              <p:cNvSpPr>
                <a:spLocks noEditPoints="1"/>
              </p:cNvSpPr>
              <p:nvPr userDrawn="1"/>
            </p:nvSpPr>
            <p:spPr bwMode="auto">
              <a:xfrm>
                <a:off x="5113" y="300"/>
                <a:ext cx="647" cy="646"/>
              </a:xfrm>
              <a:custGeom>
                <a:avLst/>
                <a:gdLst>
                  <a:gd name="T0" fmla="*/ 149 w 930"/>
                  <a:gd name="T1" fmla="*/ 1 h 930"/>
                  <a:gd name="T2" fmla="*/ 110 w 930"/>
                  <a:gd name="T3" fmla="*/ 7 h 930"/>
                  <a:gd name="T4" fmla="*/ 69 w 930"/>
                  <a:gd name="T5" fmla="*/ 27 h 930"/>
                  <a:gd name="T6" fmla="*/ 35 w 930"/>
                  <a:gd name="T7" fmla="*/ 57 h 930"/>
                  <a:gd name="T8" fmla="*/ 13 w 930"/>
                  <a:gd name="T9" fmla="*/ 95 h 930"/>
                  <a:gd name="T10" fmla="*/ 1 w 930"/>
                  <a:gd name="T11" fmla="*/ 140 h 930"/>
                  <a:gd name="T12" fmla="*/ 0 w 930"/>
                  <a:gd name="T13" fmla="*/ 156 h 930"/>
                  <a:gd name="T14" fmla="*/ 3 w 930"/>
                  <a:gd name="T15" fmla="*/ 188 h 930"/>
                  <a:gd name="T16" fmla="*/ 19 w 930"/>
                  <a:gd name="T17" fmla="*/ 230 h 930"/>
                  <a:gd name="T18" fmla="*/ 46 w 930"/>
                  <a:gd name="T19" fmla="*/ 266 h 930"/>
                  <a:gd name="T20" fmla="*/ 82 w 930"/>
                  <a:gd name="T21" fmla="*/ 293 h 930"/>
                  <a:gd name="T22" fmla="*/ 125 w 930"/>
                  <a:gd name="T23" fmla="*/ 308 h 930"/>
                  <a:gd name="T24" fmla="*/ 157 w 930"/>
                  <a:gd name="T25" fmla="*/ 312 h 930"/>
                  <a:gd name="T26" fmla="*/ 173 w 930"/>
                  <a:gd name="T27" fmla="*/ 310 h 930"/>
                  <a:gd name="T28" fmla="*/ 217 w 930"/>
                  <a:gd name="T29" fmla="*/ 299 h 930"/>
                  <a:gd name="T30" fmla="*/ 256 w 930"/>
                  <a:gd name="T31" fmla="*/ 276 h 930"/>
                  <a:gd name="T32" fmla="*/ 286 w 930"/>
                  <a:gd name="T33" fmla="*/ 242 h 930"/>
                  <a:gd name="T34" fmla="*/ 306 w 930"/>
                  <a:gd name="T35" fmla="*/ 201 h 930"/>
                  <a:gd name="T36" fmla="*/ 312 w 930"/>
                  <a:gd name="T37" fmla="*/ 163 h 930"/>
                  <a:gd name="T38" fmla="*/ 312 w 930"/>
                  <a:gd name="T39" fmla="*/ 148 h 930"/>
                  <a:gd name="T40" fmla="*/ 306 w 930"/>
                  <a:gd name="T41" fmla="*/ 109 h 930"/>
                  <a:gd name="T42" fmla="*/ 286 w 930"/>
                  <a:gd name="T43" fmla="*/ 69 h 930"/>
                  <a:gd name="T44" fmla="*/ 256 w 930"/>
                  <a:gd name="T45" fmla="*/ 35 h 930"/>
                  <a:gd name="T46" fmla="*/ 217 w 930"/>
                  <a:gd name="T47" fmla="*/ 12 h 930"/>
                  <a:gd name="T48" fmla="*/ 173 w 930"/>
                  <a:gd name="T49" fmla="*/ 1 h 930"/>
                  <a:gd name="T50" fmla="*/ 157 w 930"/>
                  <a:gd name="T51" fmla="*/ 0 h 930"/>
                  <a:gd name="T52" fmla="*/ 145 w 930"/>
                  <a:gd name="T53" fmla="*/ 272 h 930"/>
                  <a:gd name="T54" fmla="*/ 111 w 930"/>
                  <a:gd name="T55" fmla="*/ 263 h 930"/>
                  <a:gd name="T56" fmla="*/ 82 w 930"/>
                  <a:gd name="T57" fmla="*/ 246 h 930"/>
                  <a:gd name="T58" fmla="*/ 59 w 930"/>
                  <a:gd name="T59" fmla="*/ 221 h 930"/>
                  <a:gd name="T60" fmla="*/ 45 w 930"/>
                  <a:gd name="T61" fmla="*/ 190 h 930"/>
                  <a:gd name="T62" fmla="*/ 39 w 930"/>
                  <a:gd name="T63" fmla="*/ 156 h 930"/>
                  <a:gd name="T64" fmla="*/ 42 w 930"/>
                  <a:gd name="T65" fmla="*/ 132 h 930"/>
                  <a:gd name="T66" fmla="*/ 54 w 930"/>
                  <a:gd name="T67" fmla="*/ 100 h 930"/>
                  <a:gd name="T68" fmla="*/ 74 w 930"/>
                  <a:gd name="T69" fmla="*/ 73 h 930"/>
                  <a:gd name="T70" fmla="*/ 100 w 930"/>
                  <a:gd name="T71" fmla="*/ 53 h 930"/>
                  <a:gd name="T72" fmla="*/ 133 w 930"/>
                  <a:gd name="T73" fmla="*/ 42 h 930"/>
                  <a:gd name="T74" fmla="*/ 157 w 930"/>
                  <a:gd name="T75" fmla="*/ 39 h 930"/>
                  <a:gd name="T76" fmla="*/ 191 w 930"/>
                  <a:gd name="T77" fmla="*/ 44 h 930"/>
                  <a:gd name="T78" fmla="*/ 222 w 930"/>
                  <a:gd name="T79" fmla="*/ 59 h 930"/>
                  <a:gd name="T80" fmla="*/ 248 w 930"/>
                  <a:gd name="T81" fmla="*/ 81 h 930"/>
                  <a:gd name="T82" fmla="*/ 265 w 930"/>
                  <a:gd name="T83" fmla="*/ 110 h 930"/>
                  <a:gd name="T84" fmla="*/ 273 w 930"/>
                  <a:gd name="T85" fmla="*/ 144 h 930"/>
                  <a:gd name="T86" fmla="*/ 273 w 930"/>
                  <a:gd name="T87" fmla="*/ 167 h 930"/>
                  <a:gd name="T88" fmla="*/ 265 w 930"/>
                  <a:gd name="T89" fmla="*/ 201 h 930"/>
                  <a:gd name="T90" fmla="*/ 248 w 930"/>
                  <a:gd name="T91" fmla="*/ 230 h 930"/>
                  <a:gd name="T92" fmla="*/ 222 w 930"/>
                  <a:gd name="T93" fmla="*/ 253 h 930"/>
                  <a:gd name="T94" fmla="*/ 191 w 930"/>
                  <a:gd name="T95" fmla="*/ 267 h 930"/>
                  <a:gd name="T96" fmla="*/ 157 w 930"/>
                  <a:gd name="T97" fmla="*/ 272 h 9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30" h="930">
                    <a:moveTo>
                      <a:pt x="466" y="0"/>
                    </a:moveTo>
                    <a:lnTo>
                      <a:pt x="466" y="0"/>
                    </a:lnTo>
                    <a:lnTo>
                      <a:pt x="442" y="2"/>
                    </a:lnTo>
                    <a:lnTo>
                      <a:pt x="418" y="2"/>
                    </a:lnTo>
                    <a:lnTo>
                      <a:pt x="372" y="10"/>
                    </a:lnTo>
                    <a:lnTo>
                      <a:pt x="326" y="22"/>
                    </a:lnTo>
                    <a:lnTo>
                      <a:pt x="284" y="36"/>
                    </a:lnTo>
                    <a:lnTo>
                      <a:pt x="244" y="56"/>
                    </a:lnTo>
                    <a:lnTo>
                      <a:pt x="206" y="80"/>
                    </a:lnTo>
                    <a:lnTo>
                      <a:pt x="170" y="106"/>
                    </a:lnTo>
                    <a:lnTo>
                      <a:pt x="136" y="136"/>
                    </a:lnTo>
                    <a:lnTo>
                      <a:pt x="106" y="170"/>
                    </a:lnTo>
                    <a:lnTo>
                      <a:pt x="80" y="206"/>
                    </a:lnTo>
                    <a:lnTo>
                      <a:pt x="56" y="244"/>
                    </a:lnTo>
                    <a:lnTo>
                      <a:pt x="38" y="284"/>
                    </a:lnTo>
                    <a:lnTo>
                      <a:pt x="22" y="326"/>
                    </a:lnTo>
                    <a:lnTo>
                      <a:pt x="10" y="372"/>
                    </a:lnTo>
                    <a:lnTo>
                      <a:pt x="2" y="418"/>
                    </a:lnTo>
                    <a:lnTo>
                      <a:pt x="2" y="440"/>
                    </a:lnTo>
                    <a:lnTo>
                      <a:pt x="0" y="464"/>
                    </a:lnTo>
                    <a:lnTo>
                      <a:pt x="2" y="488"/>
                    </a:lnTo>
                    <a:lnTo>
                      <a:pt x="2" y="512"/>
                    </a:lnTo>
                    <a:lnTo>
                      <a:pt x="10" y="558"/>
                    </a:lnTo>
                    <a:lnTo>
                      <a:pt x="22" y="602"/>
                    </a:lnTo>
                    <a:lnTo>
                      <a:pt x="38" y="646"/>
                    </a:lnTo>
                    <a:lnTo>
                      <a:pt x="56" y="686"/>
                    </a:lnTo>
                    <a:lnTo>
                      <a:pt x="80" y="724"/>
                    </a:lnTo>
                    <a:lnTo>
                      <a:pt x="106" y="760"/>
                    </a:lnTo>
                    <a:lnTo>
                      <a:pt x="136" y="794"/>
                    </a:lnTo>
                    <a:lnTo>
                      <a:pt x="170" y="824"/>
                    </a:lnTo>
                    <a:lnTo>
                      <a:pt x="206" y="850"/>
                    </a:lnTo>
                    <a:lnTo>
                      <a:pt x="244" y="874"/>
                    </a:lnTo>
                    <a:lnTo>
                      <a:pt x="284" y="892"/>
                    </a:lnTo>
                    <a:lnTo>
                      <a:pt x="326" y="908"/>
                    </a:lnTo>
                    <a:lnTo>
                      <a:pt x="372" y="920"/>
                    </a:lnTo>
                    <a:lnTo>
                      <a:pt x="418" y="926"/>
                    </a:lnTo>
                    <a:lnTo>
                      <a:pt x="442" y="928"/>
                    </a:lnTo>
                    <a:lnTo>
                      <a:pt x="466" y="930"/>
                    </a:lnTo>
                    <a:lnTo>
                      <a:pt x="488" y="928"/>
                    </a:lnTo>
                    <a:lnTo>
                      <a:pt x="512" y="926"/>
                    </a:lnTo>
                    <a:lnTo>
                      <a:pt x="558" y="920"/>
                    </a:lnTo>
                    <a:lnTo>
                      <a:pt x="604" y="908"/>
                    </a:lnTo>
                    <a:lnTo>
                      <a:pt x="646" y="892"/>
                    </a:lnTo>
                    <a:lnTo>
                      <a:pt x="686" y="874"/>
                    </a:lnTo>
                    <a:lnTo>
                      <a:pt x="724" y="850"/>
                    </a:lnTo>
                    <a:lnTo>
                      <a:pt x="760" y="824"/>
                    </a:lnTo>
                    <a:lnTo>
                      <a:pt x="794" y="794"/>
                    </a:lnTo>
                    <a:lnTo>
                      <a:pt x="824" y="760"/>
                    </a:lnTo>
                    <a:lnTo>
                      <a:pt x="850" y="724"/>
                    </a:lnTo>
                    <a:lnTo>
                      <a:pt x="874" y="686"/>
                    </a:lnTo>
                    <a:lnTo>
                      <a:pt x="892" y="646"/>
                    </a:lnTo>
                    <a:lnTo>
                      <a:pt x="908" y="602"/>
                    </a:lnTo>
                    <a:lnTo>
                      <a:pt x="920" y="558"/>
                    </a:lnTo>
                    <a:lnTo>
                      <a:pt x="928" y="512"/>
                    </a:lnTo>
                    <a:lnTo>
                      <a:pt x="928" y="488"/>
                    </a:lnTo>
                    <a:lnTo>
                      <a:pt x="930" y="464"/>
                    </a:lnTo>
                    <a:lnTo>
                      <a:pt x="928" y="440"/>
                    </a:lnTo>
                    <a:lnTo>
                      <a:pt x="928" y="418"/>
                    </a:lnTo>
                    <a:lnTo>
                      <a:pt x="920" y="372"/>
                    </a:lnTo>
                    <a:lnTo>
                      <a:pt x="908" y="326"/>
                    </a:lnTo>
                    <a:lnTo>
                      <a:pt x="892" y="284"/>
                    </a:lnTo>
                    <a:lnTo>
                      <a:pt x="874" y="244"/>
                    </a:lnTo>
                    <a:lnTo>
                      <a:pt x="850" y="206"/>
                    </a:lnTo>
                    <a:lnTo>
                      <a:pt x="824" y="170"/>
                    </a:lnTo>
                    <a:lnTo>
                      <a:pt x="794" y="136"/>
                    </a:lnTo>
                    <a:lnTo>
                      <a:pt x="760" y="106"/>
                    </a:lnTo>
                    <a:lnTo>
                      <a:pt x="724" y="80"/>
                    </a:lnTo>
                    <a:lnTo>
                      <a:pt x="686" y="56"/>
                    </a:lnTo>
                    <a:lnTo>
                      <a:pt x="646" y="36"/>
                    </a:lnTo>
                    <a:lnTo>
                      <a:pt x="604" y="22"/>
                    </a:lnTo>
                    <a:lnTo>
                      <a:pt x="558" y="10"/>
                    </a:lnTo>
                    <a:lnTo>
                      <a:pt x="512" y="2"/>
                    </a:lnTo>
                    <a:lnTo>
                      <a:pt x="488" y="2"/>
                    </a:lnTo>
                    <a:lnTo>
                      <a:pt x="466" y="0"/>
                    </a:lnTo>
                    <a:close/>
                    <a:moveTo>
                      <a:pt x="466" y="814"/>
                    </a:moveTo>
                    <a:lnTo>
                      <a:pt x="466" y="814"/>
                    </a:lnTo>
                    <a:lnTo>
                      <a:pt x="430" y="812"/>
                    </a:lnTo>
                    <a:lnTo>
                      <a:pt x="394" y="806"/>
                    </a:lnTo>
                    <a:lnTo>
                      <a:pt x="362" y="798"/>
                    </a:lnTo>
                    <a:lnTo>
                      <a:pt x="330" y="786"/>
                    </a:lnTo>
                    <a:lnTo>
                      <a:pt x="298" y="772"/>
                    </a:lnTo>
                    <a:lnTo>
                      <a:pt x="270" y="754"/>
                    </a:lnTo>
                    <a:lnTo>
                      <a:pt x="244" y="734"/>
                    </a:lnTo>
                    <a:lnTo>
                      <a:pt x="218" y="712"/>
                    </a:lnTo>
                    <a:lnTo>
                      <a:pt x="196" y="686"/>
                    </a:lnTo>
                    <a:lnTo>
                      <a:pt x="176" y="660"/>
                    </a:lnTo>
                    <a:lnTo>
                      <a:pt x="158" y="630"/>
                    </a:lnTo>
                    <a:lnTo>
                      <a:pt x="144" y="600"/>
                    </a:lnTo>
                    <a:lnTo>
                      <a:pt x="132" y="568"/>
                    </a:lnTo>
                    <a:lnTo>
                      <a:pt x="124" y="536"/>
                    </a:lnTo>
                    <a:lnTo>
                      <a:pt x="118" y="500"/>
                    </a:lnTo>
                    <a:lnTo>
                      <a:pt x="116" y="464"/>
                    </a:lnTo>
                    <a:lnTo>
                      <a:pt x="118" y="430"/>
                    </a:lnTo>
                    <a:lnTo>
                      <a:pt x="124" y="394"/>
                    </a:lnTo>
                    <a:lnTo>
                      <a:pt x="132" y="362"/>
                    </a:lnTo>
                    <a:lnTo>
                      <a:pt x="144" y="330"/>
                    </a:lnTo>
                    <a:lnTo>
                      <a:pt x="158" y="298"/>
                    </a:lnTo>
                    <a:lnTo>
                      <a:pt x="176" y="270"/>
                    </a:lnTo>
                    <a:lnTo>
                      <a:pt x="196" y="244"/>
                    </a:lnTo>
                    <a:lnTo>
                      <a:pt x="218" y="218"/>
                    </a:lnTo>
                    <a:lnTo>
                      <a:pt x="244" y="196"/>
                    </a:lnTo>
                    <a:lnTo>
                      <a:pt x="270" y="176"/>
                    </a:lnTo>
                    <a:lnTo>
                      <a:pt x="298" y="158"/>
                    </a:lnTo>
                    <a:lnTo>
                      <a:pt x="330" y="144"/>
                    </a:lnTo>
                    <a:lnTo>
                      <a:pt x="362" y="132"/>
                    </a:lnTo>
                    <a:lnTo>
                      <a:pt x="394" y="124"/>
                    </a:lnTo>
                    <a:lnTo>
                      <a:pt x="430" y="118"/>
                    </a:lnTo>
                    <a:lnTo>
                      <a:pt x="466" y="116"/>
                    </a:lnTo>
                    <a:lnTo>
                      <a:pt x="500" y="118"/>
                    </a:lnTo>
                    <a:lnTo>
                      <a:pt x="536" y="124"/>
                    </a:lnTo>
                    <a:lnTo>
                      <a:pt x="568" y="132"/>
                    </a:lnTo>
                    <a:lnTo>
                      <a:pt x="600" y="144"/>
                    </a:lnTo>
                    <a:lnTo>
                      <a:pt x="632" y="158"/>
                    </a:lnTo>
                    <a:lnTo>
                      <a:pt x="660" y="176"/>
                    </a:lnTo>
                    <a:lnTo>
                      <a:pt x="686" y="196"/>
                    </a:lnTo>
                    <a:lnTo>
                      <a:pt x="712" y="218"/>
                    </a:lnTo>
                    <a:lnTo>
                      <a:pt x="734" y="244"/>
                    </a:lnTo>
                    <a:lnTo>
                      <a:pt x="754" y="270"/>
                    </a:lnTo>
                    <a:lnTo>
                      <a:pt x="772" y="298"/>
                    </a:lnTo>
                    <a:lnTo>
                      <a:pt x="786" y="330"/>
                    </a:lnTo>
                    <a:lnTo>
                      <a:pt x="798" y="362"/>
                    </a:lnTo>
                    <a:lnTo>
                      <a:pt x="806" y="394"/>
                    </a:lnTo>
                    <a:lnTo>
                      <a:pt x="812" y="430"/>
                    </a:lnTo>
                    <a:lnTo>
                      <a:pt x="814" y="464"/>
                    </a:lnTo>
                    <a:lnTo>
                      <a:pt x="812" y="500"/>
                    </a:lnTo>
                    <a:lnTo>
                      <a:pt x="806" y="536"/>
                    </a:lnTo>
                    <a:lnTo>
                      <a:pt x="798" y="568"/>
                    </a:lnTo>
                    <a:lnTo>
                      <a:pt x="786" y="600"/>
                    </a:lnTo>
                    <a:lnTo>
                      <a:pt x="772" y="630"/>
                    </a:lnTo>
                    <a:lnTo>
                      <a:pt x="754" y="660"/>
                    </a:lnTo>
                    <a:lnTo>
                      <a:pt x="734" y="686"/>
                    </a:lnTo>
                    <a:lnTo>
                      <a:pt x="712" y="712"/>
                    </a:lnTo>
                    <a:lnTo>
                      <a:pt x="686" y="734"/>
                    </a:lnTo>
                    <a:lnTo>
                      <a:pt x="660" y="754"/>
                    </a:lnTo>
                    <a:lnTo>
                      <a:pt x="632" y="772"/>
                    </a:lnTo>
                    <a:lnTo>
                      <a:pt x="600" y="786"/>
                    </a:lnTo>
                    <a:lnTo>
                      <a:pt x="568" y="798"/>
                    </a:lnTo>
                    <a:lnTo>
                      <a:pt x="536" y="806"/>
                    </a:lnTo>
                    <a:lnTo>
                      <a:pt x="500" y="812"/>
                    </a:lnTo>
                    <a:lnTo>
                      <a:pt x="466" y="814"/>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8" name="Freeform 10"/>
              <p:cNvSpPr>
                <a:spLocks/>
              </p:cNvSpPr>
              <p:nvPr userDrawn="1"/>
            </p:nvSpPr>
            <p:spPr bwMode="auto">
              <a:xfrm>
                <a:off x="5486" y="739"/>
                <a:ext cx="75" cy="49"/>
              </a:xfrm>
              <a:custGeom>
                <a:avLst/>
                <a:gdLst>
                  <a:gd name="T0" fmla="*/ 5 w 108"/>
                  <a:gd name="T1" fmla="*/ 0 h 70"/>
                  <a:gd name="T2" fmla="*/ 5 w 108"/>
                  <a:gd name="T3" fmla="*/ 0 h 70"/>
                  <a:gd name="T4" fmla="*/ 3 w 108"/>
                  <a:gd name="T5" fmla="*/ 0 h 70"/>
                  <a:gd name="T6" fmla="*/ 1 w 108"/>
                  <a:gd name="T7" fmla="*/ 0 h 70"/>
                  <a:gd name="T8" fmla="*/ 1 w 108"/>
                  <a:gd name="T9" fmla="*/ 1 h 70"/>
                  <a:gd name="T10" fmla="*/ 0 w 108"/>
                  <a:gd name="T11" fmla="*/ 1 h 70"/>
                  <a:gd name="T12" fmla="*/ 0 w 108"/>
                  <a:gd name="T13" fmla="*/ 1 h 70"/>
                  <a:gd name="T14" fmla="*/ 3 w 108"/>
                  <a:gd name="T15" fmla="*/ 5 h 70"/>
                  <a:gd name="T16" fmla="*/ 7 w 108"/>
                  <a:gd name="T17" fmla="*/ 11 h 70"/>
                  <a:gd name="T18" fmla="*/ 13 w 108"/>
                  <a:gd name="T19" fmla="*/ 19 h 70"/>
                  <a:gd name="T20" fmla="*/ 13 w 108"/>
                  <a:gd name="T21" fmla="*/ 19 h 70"/>
                  <a:gd name="T22" fmla="*/ 15 w 108"/>
                  <a:gd name="T23" fmla="*/ 21 h 70"/>
                  <a:gd name="T24" fmla="*/ 17 w 108"/>
                  <a:gd name="T25" fmla="*/ 24 h 70"/>
                  <a:gd name="T26" fmla="*/ 19 w 108"/>
                  <a:gd name="T27" fmla="*/ 24 h 70"/>
                  <a:gd name="T28" fmla="*/ 20 w 108"/>
                  <a:gd name="T29" fmla="*/ 24 h 70"/>
                  <a:gd name="T30" fmla="*/ 20 w 108"/>
                  <a:gd name="T31" fmla="*/ 24 h 70"/>
                  <a:gd name="T32" fmla="*/ 34 w 108"/>
                  <a:gd name="T33" fmla="*/ 24 h 70"/>
                  <a:gd name="T34" fmla="*/ 34 w 108"/>
                  <a:gd name="T35" fmla="*/ 24 h 70"/>
                  <a:gd name="T36" fmla="*/ 35 w 108"/>
                  <a:gd name="T37" fmla="*/ 24 h 70"/>
                  <a:gd name="T38" fmla="*/ 36 w 108"/>
                  <a:gd name="T39" fmla="*/ 24 h 70"/>
                  <a:gd name="T40" fmla="*/ 36 w 108"/>
                  <a:gd name="T41" fmla="*/ 22 h 70"/>
                  <a:gd name="T42" fmla="*/ 35 w 108"/>
                  <a:gd name="T43" fmla="*/ 21 h 70"/>
                  <a:gd name="T44" fmla="*/ 34 w 108"/>
                  <a:gd name="T45" fmla="*/ 19 h 70"/>
                  <a:gd name="T46" fmla="*/ 33 w 108"/>
                  <a:gd name="T47" fmla="*/ 18 h 70"/>
                  <a:gd name="T48" fmla="*/ 33 w 108"/>
                  <a:gd name="T49" fmla="*/ 18 h 70"/>
                  <a:gd name="T50" fmla="*/ 20 w 108"/>
                  <a:gd name="T51" fmla="*/ 6 h 70"/>
                  <a:gd name="T52" fmla="*/ 14 w 108"/>
                  <a:gd name="T53" fmla="*/ 1 h 70"/>
                  <a:gd name="T54" fmla="*/ 14 w 108"/>
                  <a:gd name="T55" fmla="*/ 1 h 70"/>
                  <a:gd name="T56" fmla="*/ 13 w 108"/>
                  <a:gd name="T57" fmla="*/ 1 h 70"/>
                  <a:gd name="T58" fmla="*/ 12 w 108"/>
                  <a:gd name="T59" fmla="*/ 0 h 70"/>
                  <a:gd name="T60" fmla="*/ 9 w 108"/>
                  <a:gd name="T61" fmla="*/ 0 h 70"/>
                  <a:gd name="T62" fmla="*/ 9 w 108"/>
                  <a:gd name="T63" fmla="*/ 0 h 70"/>
                  <a:gd name="T64" fmla="*/ 5 w 108"/>
                  <a:gd name="T65" fmla="*/ 0 h 70"/>
                  <a:gd name="T66" fmla="*/ 5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14" y="0"/>
                    </a:moveTo>
                    <a:lnTo>
                      <a:pt x="14" y="0"/>
                    </a:lnTo>
                    <a:lnTo>
                      <a:pt x="8" y="0"/>
                    </a:lnTo>
                    <a:lnTo>
                      <a:pt x="4" y="0"/>
                    </a:lnTo>
                    <a:lnTo>
                      <a:pt x="2" y="2"/>
                    </a:lnTo>
                    <a:lnTo>
                      <a:pt x="0" y="4"/>
                    </a:lnTo>
                    <a:lnTo>
                      <a:pt x="8" y="14"/>
                    </a:lnTo>
                    <a:lnTo>
                      <a:pt x="20" y="32"/>
                    </a:lnTo>
                    <a:lnTo>
                      <a:pt x="40" y="54"/>
                    </a:lnTo>
                    <a:lnTo>
                      <a:pt x="46" y="62"/>
                    </a:lnTo>
                    <a:lnTo>
                      <a:pt x="52" y="68"/>
                    </a:lnTo>
                    <a:lnTo>
                      <a:pt x="56" y="70"/>
                    </a:lnTo>
                    <a:lnTo>
                      <a:pt x="60" y="70"/>
                    </a:lnTo>
                    <a:lnTo>
                      <a:pt x="102" y="70"/>
                    </a:lnTo>
                    <a:lnTo>
                      <a:pt x="104" y="70"/>
                    </a:lnTo>
                    <a:lnTo>
                      <a:pt x="108" y="68"/>
                    </a:lnTo>
                    <a:lnTo>
                      <a:pt x="108" y="66"/>
                    </a:lnTo>
                    <a:lnTo>
                      <a:pt x="106" y="62"/>
                    </a:lnTo>
                    <a:lnTo>
                      <a:pt x="102" y="56"/>
                    </a:lnTo>
                    <a:lnTo>
                      <a:pt x="96" y="50"/>
                    </a:lnTo>
                    <a:lnTo>
                      <a:pt x="60" y="18"/>
                    </a:lnTo>
                    <a:lnTo>
                      <a:pt x="42" y="4"/>
                    </a:lnTo>
                    <a:lnTo>
                      <a:pt x="38" y="2"/>
                    </a:lnTo>
                    <a:lnTo>
                      <a:pt x="34" y="0"/>
                    </a:lnTo>
                    <a:lnTo>
                      <a:pt x="28" y="0"/>
                    </a:lnTo>
                    <a:lnTo>
                      <a:pt x="1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59" name="Freeform 11"/>
              <p:cNvSpPr>
                <a:spLocks/>
              </p:cNvSpPr>
              <p:nvPr userDrawn="1"/>
            </p:nvSpPr>
            <p:spPr bwMode="auto">
              <a:xfrm>
                <a:off x="5306" y="739"/>
                <a:ext cx="76" cy="49"/>
              </a:xfrm>
              <a:custGeom>
                <a:avLst/>
                <a:gdLst>
                  <a:gd name="T0" fmla="*/ 32 w 108"/>
                  <a:gd name="T1" fmla="*/ 0 h 70"/>
                  <a:gd name="T2" fmla="*/ 32 w 108"/>
                  <a:gd name="T3" fmla="*/ 0 h 70"/>
                  <a:gd name="T4" fmla="*/ 34 w 108"/>
                  <a:gd name="T5" fmla="*/ 0 h 70"/>
                  <a:gd name="T6" fmla="*/ 37 w 108"/>
                  <a:gd name="T7" fmla="*/ 0 h 70"/>
                  <a:gd name="T8" fmla="*/ 37 w 108"/>
                  <a:gd name="T9" fmla="*/ 1 h 70"/>
                  <a:gd name="T10" fmla="*/ 37 w 108"/>
                  <a:gd name="T11" fmla="*/ 1 h 70"/>
                  <a:gd name="T12" fmla="*/ 37 w 108"/>
                  <a:gd name="T13" fmla="*/ 1 h 70"/>
                  <a:gd name="T14" fmla="*/ 36 w 108"/>
                  <a:gd name="T15" fmla="*/ 5 h 70"/>
                  <a:gd name="T16" fmla="*/ 31 w 108"/>
                  <a:gd name="T17" fmla="*/ 11 h 70"/>
                  <a:gd name="T18" fmla="*/ 24 w 108"/>
                  <a:gd name="T19" fmla="*/ 19 h 70"/>
                  <a:gd name="T20" fmla="*/ 24 w 108"/>
                  <a:gd name="T21" fmla="*/ 19 h 70"/>
                  <a:gd name="T22" fmla="*/ 22 w 108"/>
                  <a:gd name="T23" fmla="*/ 21 h 70"/>
                  <a:gd name="T24" fmla="*/ 19 w 108"/>
                  <a:gd name="T25" fmla="*/ 24 h 70"/>
                  <a:gd name="T26" fmla="*/ 18 w 108"/>
                  <a:gd name="T27" fmla="*/ 24 h 70"/>
                  <a:gd name="T28" fmla="*/ 17 w 108"/>
                  <a:gd name="T29" fmla="*/ 24 h 70"/>
                  <a:gd name="T30" fmla="*/ 17 w 108"/>
                  <a:gd name="T31" fmla="*/ 24 h 70"/>
                  <a:gd name="T32" fmla="*/ 3 w 108"/>
                  <a:gd name="T33" fmla="*/ 24 h 70"/>
                  <a:gd name="T34" fmla="*/ 3 w 108"/>
                  <a:gd name="T35" fmla="*/ 24 h 70"/>
                  <a:gd name="T36" fmla="*/ 1 w 108"/>
                  <a:gd name="T37" fmla="*/ 24 h 70"/>
                  <a:gd name="T38" fmla="*/ 1 w 108"/>
                  <a:gd name="T39" fmla="*/ 24 h 70"/>
                  <a:gd name="T40" fmla="*/ 0 w 108"/>
                  <a:gd name="T41" fmla="*/ 22 h 70"/>
                  <a:gd name="T42" fmla="*/ 1 w 108"/>
                  <a:gd name="T43" fmla="*/ 21 h 70"/>
                  <a:gd name="T44" fmla="*/ 2 w 108"/>
                  <a:gd name="T45" fmla="*/ 19 h 70"/>
                  <a:gd name="T46" fmla="*/ 4 w 108"/>
                  <a:gd name="T47" fmla="*/ 18 h 70"/>
                  <a:gd name="T48" fmla="*/ 4 w 108"/>
                  <a:gd name="T49" fmla="*/ 18 h 70"/>
                  <a:gd name="T50" fmla="*/ 17 w 108"/>
                  <a:gd name="T51" fmla="*/ 6 h 70"/>
                  <a:gd name="T52" fmla="*/ 23 w 108"/>
                  <a:gd name="T53" fmla="*/ 1 h 70"/>
                  <a:gd name="T54" fmla="*/ 23 w 108"/>
                  <a:gd name="T55" fmla="*/ 1 h 70"/>
                  <a:gd name="T56" fmla="*/ 24 w 108"/>
                  <a:gd name="T57" fmla="*/ 1 h 70"/>
                  <a:gd name="T58" fmla="*/ 26 w 108"/>
                  <a:gd name="T59" fmla="*/ 0 h 70"/>
                  <a:gd name="T60" fmla="*/ 27 w 108"/>
                  <a:gd name="T61" fmla="*/ 0 h 70"/>
                  <a:gd name="T62" fmla="*/ 27 w 108"/>
                  <a:gd name="T63" fmla="*/ 0 h 70"/>
                  <a:gd name="T64" fmla="*/ 32 w 108"/>
                  <a:gd name="T65" fmla="*/ 0 h 70"/>
                  <a:gd name="T66" fmla="*/ 32 w 108"/>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70">
                    <a:moveTo>
                      <a:pt x="94" y="0"/>
                    </a:moveTo>
                    <a:lnTo>
                      <a:pt x="94" y="0"/>
                    </a:lnTo>
                    <a:lnTo>
                      <a:pt x="100" y="0"/>
                    </a:lnTo>
                    <a:lnTo>
                      <a:pt x="106" y="0"/>
                    </a:lnTo>
                    <a:lnTo>
                      <a:pt x="106" y="2"/>
                    </a:lnTo>
                    <a:lnTo>
                      <a:pt x="108" y="4"/>
                    </a:lnTo>
                    <a:lnTo>
                      <a:pt x="102" y="14"/>
                    </a:lnTo>
                    <a:lnTo>
                      <a:pt x="88" y="32"/>
                    </a:lnTo>
                    <a:lnTo>
                      <a:pt x="68" y="54"/>
                    </a:lnTo>
                    <a:lnTo>
                      <a:pt x="62" y="62"/>
                    </a:lnTo>
                    <a:lnTo>
                      <a:pt x="56" y="68"/>
                    </a:lnTo>
                    <a:lnTo>
                      <a:pt x="52" y="70"/>
                    </a:lnTo>
                    <a:lnTo>
                      <a:pt x="48" y="70"/>
                    </a:lnTo>
                    <a:lnTo>
                      <a:pt x="8" y="70"/>
                    </a:lnTo>
                    <a:lnTo>
                      <a:pt x="4" y="70"/>
                    </a:lnTo>
                    <a:lnTo>
                      <a:pt x="2" y="68"/>
                    </a:lnTo>
                    <a:lnTo>
                      <a:pt x="0" y="66"/>
                    </a:lnTo>
                    <a:lnTo>
                      <a:pt x="2" y="62"/>
                    </a:lnTo>
                    <a:lnTo>
                      <a:pt x="6" y="56"/>
                    </a:lnTo>
                    <a:lnTo>
                      <a:pt x="12" y="50"/>
                    </a:lnTo>
                    <a:lnTo>
                      <a:pt x="48" y="18"/>
                    </a:lnTo>
                    <a:lnTo>
                      <a:pt x="66" y="4"/>
                    </a:lnTo>
                    <a:lnTo>
                      <a:pt x="70" y="2"/>
                    </a:lnTo>
                    <a:lnTo>
                      <a:pt x="74" y="0"/>
                    </a:lnTo>
                    <a:lnTo>
                      <a:pt x="80" y="0"/>
                    </a:lnTo>
                    <a:lnTo>
                      <a:pt x="94" y="0"/>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sp>
            <p:nvSpPr>
              <p:cNvPr id="2060" name="Freeform 12"/>
              <p:cNvSpPr>
                <a:spLocks noEditPoints="1"/>
              </p:cNvSpPr>
              <p:nvPr userDrawn="1"/>
            </p:nvSpPr>
            <p:spPr bwMode="auto">
              <a:xfrm>
                <a:off x="5309" y="457"/>
                <a:ext cx="252" cy="265"/>
              </a:xfrm>
              <a:custGeom>
                <a:avLst/>
                <a:gdLst>
                  <a:gd name="T0" fmla="*/ 113 w 362"/>
                  <a:gd name="T1" fmla="*/ 14 h 382"/>
                  <a:gd name="T2" fmla="*/ 104 w 362"/>
                  <a:gd name="T3" fmla="*/ 8 h 382"/>
                  <a:gd name="T4" fmla="*/ 77 w 362"/>
                  <a:gd name="T5" fmla="*/ 1 h 382"/>
                  <a:gd name="T6" fmla="*/ 61 w 362"/>
                  <a:gd name="T7" fmla="*/ 0 h 382"/>
                  <a:gd name="T8" fmla="*/ 36 w 362"/>
                  <a:gd name="T9" fmla="*/ 3 h 382"/>
                  <a:gd name="T10" fmla="*/ 14 w 362"/>
                  <a:gd name="T11" fmla="*/ 10 h 382"/>
                  <a:gd name="T12" fmla="*/ 9 w 362"/>
                  <a:gd name="T13" fmla="*/ 17 h 382"/>
                  <a:gd name="T14" fmla="*/ 2 w 362"/>
                  <a:gd name="T15" fmla="*/ 59 h 382"/>
                  <a:gd name="T16" fmla="*/ 0 w 362"/>
                  <a:gd name="T17" fmla="*/ 92 h 382"/>
                  <a:gd name="T18" fmla="*/ 1 w 362"/>
                  <a:gd name="T19" fmla="*/ 98 h 382"/>
                  <a:gd name="T20" fmla="*/ 10 w 362"/>
                  <a:gd name="T21" fmla="*/ 117 h 382"/>
                  <a:gd name="T22" fmla="*/ 21 w 362"/>
                  <a:gd name="T23" fmla="*/ 126 h 382"/>
                  <a:gd name="T24" fmla="*/ 31 w 362"/>
                  <a:gd name="T25" fmla="*/ 128 h 382"/>
                  <a:gd name="T26" fmla="*/ 61 w 362"/>
                  <a:gd name="T27" fmla="*/ 128 h 382"/>
                  <a:gd name="T28" fmla="*/ 95 w 362"/>
                  <a:gd name="T29" fmla="*/ 128 h 382"/>
                  <a:gd name="T30" fmla="*/ 104 w 362"/>
                  <a:gd name="T31" fmla="*/ 125 h 382"/>
                  <a:gd name="T32" fmla="*/ 116 w 362"/>
                  <a:gd name="T33" fmla="*/ 112 h 382"/>
                  <a:gd name="T34" fmla="*/ 122 w 362"/>
                  <a:gd name="T35" fmla="*/ 98 h 382"/>
                  <a:gd name="T36" fmla="*/ 122 w 362"/>
                  <a:gd name="T37" fmla="*/ 83 h 382"/>
                  <a:gd name="T38" fmla="*/ 116 w 362"/>
                  <a:gd name="T39" fmla="*/ 34 h 382"/>
                  <a:gd name="T40" fmla="*/ 27 w 362"/>
                  <a:gd name="T41" fmla="*/ 101 h 382"/>
                  <a:gd name="T42" fmla="*/ 22 w 362"/>
                  <a:gd name="T43" fmla="*/ 99 h 382"/>
                  <a:gd name="T44" fmla="*/ 19 w 362"/>
                  <a:gd name="T45" fmla="*/ 94 h 382"/>
                  <a:gd name="T46" fmla="*/ 24 w 362"/>
                  <a:gd name="T47" fmla="*/ 86 h 382"/>
                  <a:gd name="T48" fmla="*/ 31 w 362"/>
                  <a:gd name="T49" fmla="*/ 86 h 382"/>
                  <a:gd name="T50" fmla="*/ 35 w 362"/>
                  <a:gd name="T51" fmla="*/ 94 h 382"/>
                  <a:gd name="T52" fmla="*/ 33 w 362"/>
                  <a:gd name="T53" fmla="*/ 99 h 382"/>
                  <a:gd name="T54" fmla="*/ 27 w 362"/>
                  <a:gd name="T55" fmla="*/ 101 h 382"/>
                  <a:gd name="T56" fmla="*/ 50 w 362"/>
                  <a:gd name="T57" fmla="*/ 62 h 382"/>
                  <a:gd name="T58" fmla="*/ 45 w 362"/>
                  <a:gd name="T59" fmla="*/ 64 h 382"/>
                  <a:gd name="T60" fmla="*/ 18 w 362"/>
                  <a:gd name="T61" fmla="*/ 64 h 382"/>
                  <a:gd name="T62" fmla="*/ 17 w 362"/>
                  <a:gd name="T63" fmla="*/ 59 h 382"/>
                  <a:gd name="T64" fmla="*/ 23 w 362"/>
                  <a:gd name="T65" fmla="*/ 24 h 382"/>
                  <a:gd name="T66" fmla="*/ 29 w 362"/>
                  <a:gd name="T67" fmla="*/ 21 h 382"/>
                  <a:gd name="T68" fmla="*/ 47 w 362"/>
                  <a:gd name="T69" fmla="*/ 21 h 382"/>
                  <a:gd name="T70" fmla="*/ 50 w 362"/>
                  <a:gd name="T71" fmla="*/ 24 h 382"/>
                  <a:gd name="T72" fmla="*/ 50 w 362"/>
                  <a:gd name="T73" fmla="*/ 62 h 382"/>
                  <a:gd name="T74" fmla="*/ 93 w 362"/>
                  <a:gd name="T75" fmla="*/ 101 h 382"/>
                  <a:gd name="T76" fmla="*/ 85 w 362"/>
                  <a:gd name="T77" fmla="*/ 96 h 382"/>
                  <a:gd name="T78" fmla="*/ 85 w 362"/>
                  <a:gd name="T79" fmla="*/ 90 h 382"/>
                  <a:gd name="T80" fmla="*/ 93 w 362"/>
                  <a:gd name="T81" fmla="*/ 85 h 382"/>
                  <a:gd name="T82" fmla="*/ 98 w 362"/>
                  <a:gd name="T83" fmla="*/ 88 h 382"/>
                  <a:gd name="T84" fmla="*/ 100 w 362"/>
                  <a:gd name="T85" fmla="*/ 94 h 382"/>
                  <a:gd name="T86" fmla="*/ 95 w 362"/>
                  <a:gd name="T87" fmla="*/ 101 h 382"/>
                  <a:gd name="T88" fmla="*/ 101 w 362"/>
                  <a:gd name="T89" fmla="*/ 64 h 382"/>
                  <a:gd name="T90" fmla="*/ 76 w 362"/>
                  <a:gd name="T91" fmla="*/ 64 h 382"/>
                  <a:gd name="T92" fmla="*/ 70 w 362"/>
                  <a:gd name="T93" fmla="*/ 62 h 382"/>
                  <a:gd name="T94" fmla="*/ 70 w 362"/>
                  <a:gd name="T95" fmla="*/ 26 h 382"/>
                  <a:gd name="T96" fmla="*/ 72 w 362"/>
                  <a:gd name="T97" fmla="*/ 22 h 382"/>
                  <a:gd name="T98" fmla="*/ 91 w 362"/>
                  <a:gd name="T99" fmla="*/ 21 h 382"/>
                  <a:gd name="T100" fmla="*/ 97 w 362"/>
                  <a:gd name="T101" fmla="*/ 22 h 382"/>
                  <a:gd name="T102" fmla="*/ 100 w 362"/>
                  <a:gd name="T103" fmla="*/ 40 h 382"/>
                  <a:gd name="T104" fmla="*/ 104 w 362"/>
                  <a:gd name="T105" fmla="*/ 62 h 382"/>
                  <a:gd name="T106" fmla="*/ 101 w 362"/>
                  <a:gd name="T107" fmla="*/ 64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2" h="382">
                    <a:moveTo>
                      <a:pt x="336" y="50"/>
                    </a:moveTo>
                    <a:lnTo>
                      <a:pt x="336" y="50"/>
                    </a:lnTo>
                    <a:lnTo>
                      <a:pt x="334" y="42"/>
                    </a:lnTo>
                    <a:lnTo>
                      <a:pt x="328" y="36"/>
                    </a:lnTo>
                    <a:lnTo>
                      <a:pt x="320" y="30"/>
                    </a:lnTo>
                    <a:lnTo>
                      <a:pt x="308" y="24"/>
                    </a:lnTo>
                    <a:lnTo>
                      <a:pt x="284" y="14"/>
                    </a:lnTo>
                    <a:lnTo>
                      <a:pt x="256" y="8"/>
                    </a:lnTo>
                    <a:lnTo>
                      <a:pt x="228" y="4"/>
                    </a:lnTo>
                    <a:lnTo>
                      <a:pt x="204" y="2"/>
                    </a:lnTo>
                    <a:lnTo>
                      <a:pt x="180" y="0"/>
                    </a:lnTo>
                    <a:lnTo>
                      <a:pt x="158" y="2"/>
                    </a:lnTo>
                    <a:lnTo>
                      <a:pt x="134" y="4"/>
                    </a:lnTo>
                    <a:lnTo>
                      <a:pt x="106" y="8"/>
                    </a:lnTo>
                    <a:lnTo>
                      <a:pt x="78" y="14"/>
                    </a:lnTo>
                    <a:lnTo>
                      <a:pt x="54" y="24"/>
                    </a:lnTo>
                    <a:lnTo>
                      <a:pt x="42" y="30"/>
                    </a:lnTo>
                    <a:lnTo>
                      <a:pt x="34" y="36"/>
                    </a:lnTo>
                    <a:lnTo>
                      <a:pt x="28" y="42"/>
                    </a:lnTo>
                    <a:lnTo>
                      <a:pt x="26" y="50"/>
                    </a:lnTo>
                    <a:lnTo>
                      <a:pt x="18" y="102"/>
                    </a:lnTo>
                    <a:lnTo>
                      <a:pt x="6" y="176"/>
                    </a:lnTo>
                    <a:lnTo>
                      <a:pt x="2" y="214"/>
                    </a:lnTo>
                    <a:lnTo>
                      <a:pt x="0" y="246"/>
                    </a:lnTo>
                    <a:lnTo>
                      <a:pt x="0" y="274"/>
                    </a:lnTo>
                    <a:lnTo>
                      <a:pt x="0" y="284"/>
                    </a:lnTo>
                    <a:lnTo>
                      <a:pt x="2" y="292"/>
                    </a:lnTo>
                    <a:lnTo>
                      <a:pt x="12" y="320"/>
                    </a:lnTo>
                    <a:lnTo>
                      <a:pt x="20" y="336"/>
                    </a:lnTo>
                    <a:lnTo>
                      <a:pt x="30" y="350"/>
                    </a:lnTo>
                    <a:lnTo>
                      <a:pt x="40" y="362"/>
                    </a:lnTo>
                    <a:lnTo>
                      <a:pt x="54" y="374"/>
                    </a:lnTo>
                    <a:lnTo>
                      <a:pt x="62" y="378"/>
                    </a:lnTo>
                    <a:lnTo>
                      <a:pt x="70" y="380"/>
                    </a:lnTo>
                    <a:lnTo>
                      <a:pt x="80" y="382"/>
                    </a:lnTo>
                    <a:lnTo>
                      <a:pt x="90" y="382"/>
                    </a:lnTo>
                    <a:lnTo>
                      <a:pt x="180" y="382"/>
                    </a:lnTo>
                    <a:lnTo>
                      <a:pt x="272" y="382"/>
                    </a:lnTo>
                    <a:lnTo>
                      <a:pt x="282" y="382"/>
                    </a:lnTo>
                    <a:lnTo>
                      <a:pt x="292" y="380"/>
                    </a:lnTo>
                    <a:lnTo>
                      <a:pt x="300" y="378"/>
                    </a:lnTo>
                    <a:lnTo>
                      <a:pt x="308" y="374"/>
                    </a:lnTo>
                    <a:lnTo>
                      <a:pt x="322" y="362"/>
                    </a:lnTo>
                    <a:lnTo>
                      <a:pt x="332" y="350"/>
                    </a:lnTo>
                    <a:lnTo>
                      <a:pt x="342" y="336"/>
                    </a:lnTo>
                    <a:lnTo>
                      <a:pt x="348" y="320"/>
                    </a:lnTo>
                    <a:lnTo>
                      <a:pt x="360" y="292"/>
                    </a:lnTo>
                    <a:lnTo>
                      <a:pt x="362" y="284"/>
                    </a:lnTo>
                    <a:lnTo>
                      <a:pt x="362" y="274"/>
                    </a:lnTo>
                    <a:lnTo>
                      <a:pt x="362" y="246"/>
                    </a:lnTo>
                    <a:lnTo>
                      <a:pt x="360" y="214"/>
                    </a:lnTo>
                    <a:lnTo>
                      <a:pt x="354" y="176"/>
                    </a:lnTo>
                    <a:lnTo>
                      <a:pt x="344" y="102"/>
                    </a:lnTo>
                    <a:lnTo>
                      <a:pt x="336" y="50"/>
                    </a:lnTo>
                    <a:close/>
                    <a:moveTo>
                      <a:pt x="80" y="302"/>
                    </a:moveTo>
                    <a:lnTo>
                      <a:pt x="80" y="302"/>
                    </a:lnTo>
                    <a:lnTo>
                      <a:pt x="72" y="302"/>
                    </a:lnTo>
                    <a:lnTo>
                      <a:pt x="64" y="296"/>
                    </a:lnTo>
                    <a:lnTo>
                      <a:pt x="60" y="288"/>
                    </a:lnTo>
                    <a:lnTo>
                      <a:pt x="58" y="280"/>
                    </a:lnTo>
                    <a:lnTo>
                      <a:pt x="60" y="270"/>
                    </a:lnTo>
                    <a:lnTo>
                      <a:pt x="64" y="264"/>
                    </a:lnTo>
                    <a:lnTo>
                      <a:pt x="72" y="258"/>
                    </a:lnTo>
                    <a:lnTo>
                      <a:pt x="80" y="256"/>
                    </a:lnTo>
                    <a:lnTo>
                      <a:pt x="90" y="258"/>
                    </a:lnTo>
                    <a:lnTo>
                      <a:pt x="96" y="264"/>
                    </a:lnTo>
                    <a:lnTo>
                      <a:pt x="102" y="270"/>
                    </a:lnTo>
                    <a:lnTo>
                      <a:pt x="104" y="280"/>
                    </a:lnTo>
                    <a:lnTo>
                      <a:pt x="102" y="288"/>
                    </a:lnTo>
                    <a:lnTo>
                      <a:pt x="96" y="296"/>
                    </a:lnTo>
                    <a:lnTo>
                      <a:pt x="90" y="302"/>
                    </a:lnTo>
                    <a:lnTo>
                      <a:pt x="80" y="302"/>
                    </a:lnTo>
                    <a:close/>
                    <a:moveTo>
                      <a:pt x="150" y="184"/>
                    </a:moveTo>
                    <a:lnTo>
                      <a:pt x="150" y="184"/>
                    </a:lnTo>
                    <a:lnTo>
                      <a:pt x="148" y="188"/>
                    </a:lnTo>
                    <a:lnTo>
                      <a:pt x="144" y="190"/>
                    </a:lnTo>
                    <a:lnTo>
                      <a:pt x="134" y="192"/>
                    </a:lnTo>
                    <a:lnTo>
                      <a:pt x="58" y="192"/>
                    </a:lnTo>
                    <a:lnTo>
                      <a:pt x="54" y="190"/>
                    </a:lnTo>
                    <a:lnTo>
                      <a:pt x="52" y="186"/>
                    </a:lnTo>
                    <a:lnTo>
                      <a:pt x="50" y="178"/>
                    </a:lnTo>
                    <a:lnTo>
                      <a:pt x="60" y="120"/>
                    </a:lnTo>
                    <a:lnTo>
                      <a:pt x="68" y="70"/>
                    </a:lnTo>
                    <a:lnTo>
                      <a:pt x="74" y="66"/>
                    </a:lnTo>
                    <a:lnTo>
                      <a:pt x="80" y="62"/>
                    </a:lnTo>
                    <a:lnTo>
                      <a:pt x="88" y="62"/>
                    </a:lnTo>
                    <a:lnTo>
                      <a:pt x="134" y="62"/>
                    </a:lnTo>
                    <a:lnTo>
                      <a:pt x="138" y="62"/>
                    </a:lnTo>
                    <a:lnTo>
                      <a:pt x="142" y="64"/>
                    </a:lnTo>
                    <a:lnTo>
                      <a:pt x="148" y="68"/>
                    </a:lnTo>
                    <a:lnTo>
                      <a:pt x="150" y="72"/>
                    </a:lnTo>
                    <a:lnTo>
                      <a:pt x="150" y="76"/>
                    </a:lnTo>
                    <a:lnTo>
                      <a:pt x="150" y="184"/>
                    </a:lnTo>
                    <a:close/>
                    <a:moveTo>
                      <a:pt x="274" y="302"/>
                    </a:moveTo>
                    <a:lnTo>
                      <a:pt x="274" y="302"/>
                    </a:lnTo>
                    <a:lnTo>
                      <a:pt x="264" y="302"/>
                    </a:lnTo>
                    <a:lnTo>
                      <a:pt x="258" y="296"/>
                    </a:lnTo>
                    <a:lnTo>
                      <a:pt x="252" y="288"/>
                    </a:lnTo>
                    <a:lnTo>
                      <a:pt x="250" y="280"/>
                    </a:lnTo>
                    <a:lnTo>
                      <a:pt x="252" y="270"/>
                    </a:lnTo>
                    <a:lnTo>
                      <a:pt x="258" y="264"/>
                    </a:lnTo>
                    <a:lnTo>
                      <a:pt x="264" y="258"/>
                    </a:lnTo>
                    <a:lnTo>
                      <a:pt x="274" y="256"/>
                    </a:lnTo>
                    <a:lnTo>
                      <a:pt x="282" y="258"/>
                    </a:lnTo>
                    <a:lnTo>
                      <a:pt x="290" y="264"/>
                    </a:lnTo>
                    <a:lnTo>
                      <a:pt x="294" y="270"/>
                    </a:lnTo>
                    <a:lnTo>
                      <a:pt x="296" y="280"/>
                    </a:lnTo>
                    <a:lnTo>
                      <a:pt x="294" y="288"/>
                    </a:lnTo>
                    <a:lnTo>
                      <a:pt x="290" y="296"/>
                    </a:lnTo>
                    <a:lnTo>
                      <a:pt x="282" y="302"/>
                    </a:lnTo>
                    <a:lnTo>
                      <a:pt x="274" y="302"/>
                    </a:lnTo>
                    <a:close/>
                    <a:moveTo>
                      <a:pt x="300" y="192"/>
                    </a:moveTo>
                    <a:lnTo>
                      <a:pt x="300" y="192"/>
                    </a:lnTo>
                    <a:lnTo>
                      <a:pt x="224" y="192"/>
                    </a:lnTo>
                    <a:lnTo>
                      <a:pt x="216" y="190"/>
                    </a:lnTo>
                    <a:lnTo>
                      <a:pt x="210" y="188"/>
                    </a:lnTo>
                    <a:lnTo>
                      <a:pt x="208" y="184"/>
                    </a:lnTo>
                    <a:lnTo>
                      <a:pt x="208" y="76"/>
                    </a:lnTo>
                    <a:lnTo>
                      <a:pt x="208" y="72"/>
                    </a:lnTo>
                    <a:lnTo>
                      <a:pt x="210" y="68"/>
                    </a:lnTo>
                    <a:lnTo>
                      <a:pt x="216" y="64"/>
                    </a:lnTo>
                    <a:lnTo>
                      <a:pt x="222" y="62"/>
                    </a:lnTo>
                    <a:lnTo>
                      <a:pt x="224" y="62"/>
                    </a:lnTo>
                    <a:lnTo>
                      <a:pt x="270" y="62"/>
                    </a:lnTo>
                    <a:lnTo>
                      <a:pt x="280" y="62"/>
                    </a:lnTo>
                    <a:lnTo>
                      <a:pt x="286" y="66"/>
                    </a:lnTo>
                    <a:lnTo>
                      <a:pt x="290" y="70"/>
                    </a:lnTo>
                    <a:lnTo>
                      <a:pt x="298" y="120"/>
                    </a:lnTo>
                    <a:lnTo>
                      <a:pt x="308" y="178"/>
                    </a:lnTo>
                    <a:lnTo>
                      <a:pt x="308" y="186"/>
                    </a:lnTo>
                    <a:lnTo>
                      <a:pt x="304" y="190"/>
                    </a:lnTo>
                    <a:lnTo>
                      <a:pt x="300" y="192"/>
                    </a:lnTo>
                    <a:close/>
                  </a:path>
                </a:pathLst>
              </a:custGeom>
              <a:solidFill>
                <a:srgbClr val="3A9E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5172"/>
                  </a:solidFill>
                </a:endParaRPr>
              </a:p>
            </p:txBody>
          </p:sp>
        </p:grpSp>
      </p:grpSp>
    </p:spTree>
    <p:extLst>
      <p:ext uri="{BB962C8B-B14F-4D97-AF65-F5344CB8AC3E}">
        <p14:creationId xmlns:p14="http://schemas.microsoft.com/office/powerpoint/2010/main" val="42110679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hf hdr="0" dt="0"/>
  <p:txStyles>
    <p:titleStyle>
      <a:lvl1pPr algn="l" rtl="0" eaLnBrk="1" fontAlgn="base" hangingPunct="1">
        <a:lnSpc>
          <a:spcPct val="85000"/>
        </a:lnSpc>
        <a:spcBef>
          <a:spcPct val="0"/>
        </a:spcBef>
        <a:spcAft>
          <a:spcPct val="0"/>
        </a:spcAft>
        <a:defRPr sz="2800" i="1">
          <a:solidFill>
            <a:schemeClr val="tx1"/>
          </a:solidFill>
          <a:latin typeface="+mj-lt"/>
          <a:ea typeface="+mj-ea"/>
          <a:cs typeface="+mj-cs"/>
        </a:defRPr>
      </a:lvl1pPr>
      <a:lvl2pPr algn="l" rtl="0" eaLnBrk="1" fontAlgn="base" hangingPunct="1">
        <a:lnSpc>
          <a:spcPct val="85000"/>
        </a:lnSpc>
        <a:spcBef>
          <a:spcPct val="0"/>
        </a:spcBef>
        <a:spcAft>
          <a:spcPct val="0"/>
        </a:spcAft>
        <a:defRPr sz="2800" i="1">
          <a:solidFill>
            <a:schemeClr val="tx1"/>
          </a:solidFill>
          <a:latin typeface="Arial" charset="0"/>
          <a:cs typeface="Arial" charset="0"/>
        </a:defRPr>
      </a:lvl2pPr>
      <a:lvl3pPr algn="l" rtl="0" eaLnBrk="1" fontAlgn="base" hangingPunct="1">
        <a:lnSpc>
          <a:spcPct val="85000"/>
        </a:lnSpc>
        <a:spcBef>
          <a:spcPct val="0"/>
        </a:spcBef>
        <a:spcAft>
          <a:spcPct val="0"/>
        </a:spcAft>
        <a:defRPr sz="2800" i="1">
          <a:solidFill>
            <a:schemeClr val="tx1"/>
          </a:solidFill>
          <a:latin typeface="Arial" charset="0"/>
          <a:cs typeface="Arial" charset="0"/>
        </a:defRPr>
      </a:lvl3pPr>
      <a:lvl4pPr algn="l" rtl="0" eaLnBrk="1" fontAlgn="base" hangingPunct="1">
        <a:lnSpc>
          <a:spcPct val="85000"/>
        </a:lnSpc>
        <a:spcBef>
          <a:spcPct val="0"/>
        </a:spcBef>
        <a:spcAft>
          <a:spcPct val="0"/>
        </a:spcAft>
        <a:defRPr sz="2800" i="1">
          <a:solidFill>
            <a:schemeClr val="tx1"/>
          </a:solidFill>
          <a:latin typeface="Arial" charset="0"/>
          <a:cs typeface="Arial" charset="0"/>
        </a:defRPr>
      </a:lvl4pPr>
      <a:lvl5pPr algn="l" rtl="0" eaLnBrk="1" fontAlgn="base" hangingPunct="1">
        <a:lnSpc>
          <a:spcPct val="85000"/>
        </a:lnSpc>
        <a:spcBef>
          <a:spcPct val="0"/>
        </a:spcBef>
        <a:spcAft>
          <a:spcPct val="0"/>
        </a:spcAft>
        <a:defRPr sz="2800" i="1">
          <a:solidFill>
            <a:schemeClr val="tx1"/>
          </a:solidFill>
          <a:latin typeface="Arial" charset="0"/>
          <a:cs typeface="Arial" charset="0"/>
        </a:defRPr>
      </a:lvl5pPr>
      <a:lvl6pPr marL="457200" algn="l" rtl="0" eaLnBrk="1" fontAlgn="base" hangingPunct="1">
        <a:lnSpc>
          <a:spcPct val="85000"/>
        </a:lnSpc>
        <a:spcBef>
          <a:spcPct val="0"/>
        </a:spcBef>
        <a:spcAft>
          <a:spcPct val="0"/>
        </a:spcAft>
        <a:defRPr sz="2800" i="1">
          <a:solidFill>
            <a:schemeClr val="tx1"/>
          </a:solidFill>
          <a:latin typeface="Arial" charset="0"/>
          <a:cs typeface="Arial" charset="0"/>
        </a:defRPr>
      </a:lvl6pPr>
      <a:lvl7pPr marL="914400" algn="l" rtl="0" eaLnBrk="1" fontAlgn="base" hangingPunct="1">
        <a:lnSpc>
          <a:spcPct val="85000"/>
        </a:lnSpc>
        <a:spcBef>
          <a:spcPct val="0"/>
        </a:spcBef>
        <a:spcAft>
          <a:spcPct val="0"/>
        </a:spcAft>
        <a:defRPr sz="2800" i="1">
          <a:solidFill>
            <a:schemeClr val="tx1"/>
          </a:solidFill>
          <a:latin typeface="Arial" charset="0"/>
          <a:cs typeface="Arial" charset="0"/>
        </a:defRPr>
      </a:lvl7pPr>
      <a:lvl8pPr marL="1371600" algn="l" rtl="0" eaLnBrk="1" fontAlgn="base" hangingPunct="1">
        <a:lnSpc>
          <a:spcPct val="85000"/>
        </a:lnSpc>
        <a:spcBef>
          <a:spcPct val="0"/>
        </a:spcBef>
        <a:spcAft>
          <a:spcPct val="0"/>
        </a:spcAft>
        <a:defRPr sz="2800" i="1">
          <a:solidFill>
            <a:schemeClr val="tx1"/>
          </a:solidFill>
          <a:latin typeface="Arial" charset="0"/>
          <a:cs typeface="Arial" charset="0"/>
        </a:defRPr>
      </a:lvl8pPr>
      <a:lvl9pPr marL="1828800" algn="l" rtl="0" eaLnBrk="1" fontAlgn="base" hangingPunct="1">
        <a:lnSpc>
          <a:spcPct val="85000"/>
        </a:lnSpc>
        <a:spcBef>
          <a:spcPct val="0"/>
        </a:spcBef>
        <a:spcAft>
          <a:spcPct val="0"/>
        </a:spcAft>
        <a:defRPr sz="2800" i="1">
          <a:solidFill>
            <a:schemeClr val="tx1"/>
          </a:solidFill>
          <a:latin typeface="Arial" charset="0"/>
          <a:cs typeface="Arial" charset="0"/>
        </a:defRPr>
      </a:lvl9pPr>
    </p:titleStyle>
    <p:body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1.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safety.networkrail.co.uk/wp-content/uploads/2017/02/019-Video-Module-1-1.mp4"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hyperlink" Target="https://safety.networkrail.co.uk/wp-content/uploads/2017/02/Revised-Standard-019-Animation.mp4"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afety.networkrail.co.uk/wp-content/uploads/2017/02/019-Video-Module-2_1.mp4"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afety.networkrail.co.uk/wp-content/uploads/2017/02/019-Video-Module-3_1.mp4"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afety.networkrail.co.uk/wp-content/uploads/2017/02/019-Video-Module-4_1.mp4"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4.emf"/></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Standard </a:t>
            </a:r>
            <a:r>
              <a:rPr lang="en-GB" dirty="0" smtClean="0"/>
              <a:t>019 Update </a:t>
            </a:r>
            <a:r>
              <a:rPr lang="en-GB" dirty="0"/>
              <a:t>Briefing</a:t>
            </a:r>
          </a:p>
        </p:txBody>
      </p:sp>
      <p:sp>
        <p:nvSpPr>
          <p:cNvPr id="3" name="Subtitle 2"/>
          <p:cNvSpPr>
            <a:spLocks noGrp="1"/>
          </p:cNvSpPr>
          <p:nvPr>
            <p:ph type="subTitle" idx="1"/>
          </p:nvPr>
        </p:nvSpPr>
        <p:spPr/>
        <p:txBody>
          <a:bodyPr/>
          <a:lstStyle/>
          <a:p>
            <a:r>
              <a:rPr lang="en-GB" dirty="0" smtClean="0"/>
              <a:t>Version 1</a:t>
            </a:r>
            <a:endParaRPr lang="en-GB" dirty="0"/>
          </a:p>
        </p:txBody>
      </p:sp>
    </p:spTree>
    <p:extLst>
      <p:ext uri="{BB962C8B-B14F-4D97-AF65-F5344CB8AC3E}">
        <p14:creationId xmlns:p14="http://schemas.microsoft.com/office/powerpoint/2010/main" val="253371738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extra goes into a Safe Work Pack?</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10</a:t>
            </a:fld>
            <a:endParaRPr lang="en-GB"/>
          </a:p>
        </p:txBody>
      </p:sp>
      <p:sp>
        <p:nvSpPr>
          <p:cNvPr id="6" name="TextBox 5"/>
          <p:cNvSpPr txBox="1"/>
          <p:nvPr/>
        </p:nvSpPr>
        <p:spPr>
          <a:xfrm>
            <a:off x="3851920" y="1594800"/>
            <a:ext cx="4077695" cy="3477875"/>
          </a:xfrm>
          <a:prstGeom prst="rect">
            <a:avLst/>
          </a:prstGeom>
          <a:noFill/>
        </p:spPr>
        <p:txBody>
          <a:bodyPr wrap="square" lIns="0" tIns="0" rIns="0" bIns="0">
            <a:spAutoFit/>
          </a:bodyPr>
          <a:lstStyle/>
          <a:p>
            <a:pPr marL="180000" indent="-180000">
              <a:spcAft>
                <a:spcPts val="1200"/>
              </a:spcAft>
              <a:defRPr/>
            </a:pPr>
            <a:r>
              <a:rPr lang="en-GB" sz="1600" b="1" dirty="0" smtClean="0"/>
              <a:t>Additional contents</a:t>
            </a:r>
            <a:r>
              <a:rPr lang="en-GB" sz="1600" b="1" dirty="0"/>
              <a:t> </a:t>
            </a:r>
            <a:r>
              <a:rPr lang="en-GB" sz="1600" b="1" dirty="0" smtClean="0"/>
              <a:t>required:</a:t>
            </a:r>
          </a:p>
          <a:p>
            <a:pPr marL="180000" indent="-180000">
              <a:spcAft>
                <a:spcPts val="1200"/>
              </a:spcAft>
              <a:buFont typeface="Arial" panose="020B0604020202020204" pitchFamily="34" charset="0"/>
              <a:buChar char="•"/>
              <a:defRPr/>
            </a:pPr>
            <a:r>
              <a:rPr lang="en-GB" sz="1600" dirty="0" smtClean="0"/>
              <a:t>SWP validation form, instead of the SSOWP verification form.</a:t>
            </a:r>
            <a:endParaRPr lang="en-GB" sz="1600" dirty="0"/>
          </a:p>
          <a:p>
            <a:pPr marL="180000" indent="-180000">
              <a:spcAft>
                <a:spcPts val="1200"/>
              </a:spcAft>
              <a:buFont typeface="Arial" panose="020B0604020202020204" pitchFamily="34" charset="0"/>
              <a:buChar char="•"/>
              <a:defRPr/>
            </a:pPr>
            <a:r>
              <a:rPr lang="en-GB" sz="1600" dirty="0"/>
              <a:t>Site </a:t>
            </a:r>
            <a:r>
              <a:rPr lang="en-GB" sz="1600" dirty="0" smtClean="0"/>
              <a:t>risk </a:t>
            </a:r>
            <a:r>
              <a:rPr lang="en-GB" sz="1600" dirty="0"/>
              <a:t>information and controls required</a:t>
            </a:r>
          </a:p>
          <a:p>
            <a:pPr marL="180000" indent="-180000">
              <a:spcAft>
                <a:spcPts val="1200"/>
              </a:spcAft>
              <a:buFont typeface="Arial" panose="020B0604020202020204" pitchFamily="34" charset="0"/>
              <a:buChar char="•"/>
              <a:defRPr/>
            </a:pPr>
            <a:r>
              <a:rPr lang="en-GB" sz="1600" dirty="0"/>
              <a:t>Task risk information and controls required e.g. task risk control sheets, work package plans or task briefing sheets </a:t>
            </a:r>
            <a:endParaRPr lang="en-GB" sz="1600" dirty="0" smtClean="0"/>
          </a:p>
          <a:p>
            <a:pPr marL="180000" indent="-180000">
              <a:spcAft>
                <a:spcPts val="1200"/>
              </a:spcAft>
              <a:buFont typeface="Arial" panose="020B0604020202020204" pitchFamily="34" charset="0"/>
              <a:buChar char="•"/>
              <a:defRPr/>
            </a:pPr>
            <a:r>
              <a:rPr lang="en-GB" sz="1600" dirty="0">
                <a:solidFill>
                  <a:srgbClr val="005172"/>
                </a:solidFill>
              </a:rPr>
              <a:t>Permits, where applicable, such as lifting plans, electrical, isolation, hot works, confined spaces </a:t>
            </a:r>
            <a:endParaRPr lang="en-GB" sz="1600" dirty="0"/>
          </a:p>
          <a:p>
            <a:pPr marL="180000" indent="-180000">
              <a:spcAft>
                <a:spcPts val="1200"/>
              </a:spcAft>
              <a:buFont typeface="Arial" panose="020B0604020202020204" pitchFamily="34" charset="0"/>
              <a:buChar char="•"/>
              <a:defRPr/>
            </a:pPr>
            <a:r>
              <a:rPr lang="en-GB" sz="1600" dirty="0" smtClean="0"/>
              <a:t>Welfare </a:t>
            </a:r>
            <a:r>
              <a:rPr lang="en-GB" sz="1600" dirty="0"/>
              <a:t>arrangements and their </a:t>
            </a:r>
            <a:r>
              <a:rPr lang="en-GB" sz="1600" dirty="0" smtClean="0"/>
              <a:t>location</a:t>
            </a:r>
            <a:endParaRPr lang="en-GB" sz="1600" dirty="0"/>
          </a:p>
        </p:txBody>
      </p:sp>
      <p:grpSp>
        <p:nvGrpSpPr>
          <p:cNvPr id="15" name="Group 14"/>
          <p:cNvGrpSpPr/>
          <p:nvPr/>
        </p:nvGrpSpPr>
        <p:grpSpPr>
          <a:xfrm>
            <a:off x="1619590" y="2836614"/>
            <a:ext cx="1354875" cy="1812861"/>
            <a:chOff x="447675" y="2924930"/>
            <a:chExt cx="1354875" cy="1812861"/>
          </a:xfrm>
        </p:grpSpPr>
        <p:sp>
          <p:nvSpPr>
            <p:cNvPr id="9" name="Documents"/>
            <p:cNvSpPr>
              <a:spLocks noEditPoints="1" noChangeArrowheads="1"/>
            </p:cNvSpPr>
            <p:nvPr/>
          </p:nvSpPr>
          <p:spPr bwMode="auto">
            <a:xfrm>
              <a:off x="447675" y="2924930"/>
              <a:ext cx="1354875" cy="1812861"/>
            </a:xfrm>
            <a:custGeom>
              <a:avLst/>
              <a:gdLst>
                <a:gd name="T0" fmla="*/ 0 w 21600"/>
                <a:gd name="T1" fmla="*/ 234597 h 21600"/>
                <a:gd name="T2" fmla="*/ 217159 w 21600"/>
                <a:gd name="T3" fmla="*/ 0 h 21600"/>
                <a:gd name="T4" fmla="*/ 1355869 w 21600"/>
                <a:gd name="T5" fmla="*/ 1577499 h 21600"/>
                <a:gd name="T6" fmla="*/ 1249481 w 21600"/>
                <a:gd name="T7" fmla="*/ 1693624 h 21600"/>
                <a:gd name="T8" fmla="*/ 1143155 w 21600"/>
                <a:gd name="T9" fmla="*/ 1812096 h 21600"/>
                <a:gd name="T10" fmla="*/ 1249481 w 21600"/>
                <a:gd name="T11" fmla="*/ 119645 h 21600"/>
                <a:gd name="T12" fmla="*/ 1143155 w 21600"/>
                <a:gd name="T13" fmla="*/ 234597 h 21600"/>
                <a:gd name="T14" fmla="*/ 103007 w 21600"/>
                <a:gd name="T15" fmla="*/ 119645 h 21600"/>
                <a:gd name="T16" fmla="*/ 1352550 w 21600"/>
                <a:gd name="T17" fmla="*/ 0 h 21600"/>
                <a:gd name="T18" fmla="*/ 676275 w 21600"/>
                <a:gd name="T19" fmla="*/ 0 h 21600"/>
                <a:gd name="T20" fmla="*/ 0 w 21600"/>
                <a:gd name="T21" fmla="*/ 904875 h 21600"/>
                <a:gd name="T22" fmla="*/ 1352550 w 21600"/>
                <a:gd name="T23" fmla="*/ 904875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9900"/>
            </a:solidFill>
            <a:ln w="9525">
              <a:solidFill>
                <a:srgbClr val="000000"/>
              </a:solidFill>
              <a:miter lim="800000"/>
              <a:headEnd/>
              <a:tailEnd/>
            </a:ln>
            <a:effectLst>
              <a:outerShdw dist="107763" dir="2700000" algn="ctr" rotWithShape="0">
                <a:srgbClr val="808080"/>
              </a:outerShdw>
            </a:effectLst>
          </p:spPr>
          <p:txBody>
            <a:bodyPr/>
            <a:lstStyle/>
            <a:p>
              <a:endParaRPr lang="en-GB">
                <a:solidFill>
                  <a:srgbClr val="005172"/>
                </a:solidFill>
              </a:endParaRPr>
            </a:p>
          </p:txBody>
        </p:sp>
        <p:sp>
          <p:nvSpPr>
            <p:cNvPr id="10" name="TextBox 9"/>
            <p:cNvSpPr txBox="1">
              <a:spLocks noChangeArrowheads="1"/>
            </p:cNvSpPr>
            <p:nvPr/>
          </p:nvSpPr>
          <p:spPr bwMode="auto">
            <a:xfrm>
              <a:off x="537930" y="3551253"/>
              <a:ext cx="1009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lgn="ctr"/>
              <a:r>
                <a:rPr lang="en-GB" altLang="en-US" sz="2400" b="1" dirty="0">
                  <a:solidFill>
                    <a:srgbClr val="000000"/>
                  </a:solidFill>
                </a:rPr>
                <a:t>Safe Work Pack</a:t>
              </a:r>
            </a:p>
          </p:txBody>
        </p:sp>
      </p:grpSp>
      <p:sp>
        <p:nvSpPr>
          <p:cNvPr id="12" name="Right Arrow 11"/>
          <p:cNvSpPr>
            <a:spLocks noChangeArrowheads="1"/>
          </p:cNvSpPr>
          <p:nvPr/>
        </p:nvSpPr>
        <p:spPr bwMode="auto">
          <a:xfrm>
            <a:off x="-5539" y="3486306"/>
            <a:ext cx="1337090" cy="609600"/>
          </a:xfrm>
          <a:prstGeom prst="rightArrow">
            <a:avLst>
              <a:gd name="adj1" fmla="val 36250"/>
              <a:gd name="adj2" fmla="val 74958"/>
            </a:avLst>
          </a:prstGeom>
          <a:solidFill>
            <a:srgbClr val="FF9900"/>
          </a:solidFill>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Bef>
                <a:spcPct val="50000"/>
              </a:spcBef>
              <a:buFontTx/>
              <a:buChar char="•"/>
            </a:pPr>
            <a:endParaRPr lang="en-US" altLang="en-US"/>
          </a:p>
        </p:txBody>
      </p:sp>
      <p:sp>
        <p:nvSpPr>
          <p:cNvPr id="17" name="Bent Arrow 16"/>
          <p:cNvSpPr/>
          <p:nvPr/>
        </p:nvSpPr>
        <p:spPr bwMode="auto">
          <a:xfrm>
            <a:off x="2290329" y="1619250"/>
            <a:ext cx="842219" cy="1008140"/>
          </a:xfrm>
          <a:prstGeom prst="bentArrow">
            <a:avLst>
              <a:gd name="adj1" fmla="val 23614"/>
              <a:gd name="adj2" fmla="val 27091"/>
              <a:gd name="adj3" fmla="val 43023"/>
              <a:gd name="adj4" fmla="val 43750"/>
            </a:avLst>
          </a:prstGeom>
          <a:solidFill>
            <a:srgbClr val="FF9900"/>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buFontTx/>
              <a:buChar char="•"/>
              <a:defRPr/>
            </a:pPr>
            <a:endParaRPr lang="en-GB">
              <a:solidFill>
                <a:srgbClr val="005172"/>
              </a:solidFill>
            </a:endParaRPr>
          </a:p>
        </p:txBody>
      </p:sp>
      <p:pic>
        <p:nvPicPr>
          <p:cNvPr id="11"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55817" y="1594800"/>
            <a:ext cx="7387870" cy="481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418227" y="1594800"/>
            <a:ext cx="4522447" cy="489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5262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childTnLst>
                                </p:cTn>
                              </p:par>
                            </p:childTnLst>
                          </p:cTn>
                        </p:par>
                        <p:par>
                          <p:cTn id="24" fill="hold">
                            <p:stCondLst>
                              <p:cond delay="4500"/>
                            </p:stCondLst>
                            <p:childTnLst>
                              <p:par>
                                <p:cTn id="25" presetID="10" presetClass="entr" presetSubtype="0" fill="hold" nodeType="afterEffect">
                                  <p:stCondLst>
                                    <p:cond delay="3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8500"/>
                            </p:stCondLst>
                            <p:childTnLst>
                              <p:par>
                                <p:cTn id="29" presetID="35" presetClass="path" presetSubtype="0" accel="50000" decel="50000" fill="hold" nodeType="afterEffect">
                                  <p:stCondLst>
                                    <p:cond delay="2000"/>
                                  </p:stCondLst>
                                  <p:childTnLst>
                                    <p:animMotion origin="layout" path="M -4.44444E-6 -4.97687E-6 L -0.29184 -4.97687E-6 " pathEditMode="relative" rAng="0" ptsTypes="AA">
                                      <p:cBhvr>
                                        <p:cTn id="30" dur="2000" fill="hold"/>
                                        <p:tgtEl>
                                          <p:spTgt spid="11"/>
                                        </p:tgtEl>
                                        <p:attrNameLst>
                                          <p:attrName>ppt_x</p:attrName>
                                          <p:attrName>ppt_y</p:attrName>
                                        </p:attrNameLst>
                                      </p:cBhvr>
                                      <p:rCtr x="-14601" y="0"/>
                                    </p:animMotion>
                                  </p:childTnLst>
                                </p:cTn>
                              </p:par>
                              <p:par>
                                <p:cTn id="31" presetID="6" presetClass="emph" presetSubtype="0" fill="hold" nodeType="withEffect">
                                  <p:stCondLst>
                                    <p:cond delay="2000"/>
                                  </p:stCondLst>
                                  <p:childTnLst>
                                    <p:animScale>
                                      <p:cBhvr>
                                        <p:cTn id="32" dur="2000" fill="hold"/>
                                        <p:tgtEl>
                                          <p:spTgt spid="11"/>
                                        </p:tgtEl>
                                      </p:cBhvr>
                                      <p:by x="25000" y="25000"/>
                                    </p:animScale>
                                  </p:childTnLst>
                                </p:cTn>
                              </p:par>
                              <p:par>
                                <p:cTn id="33" presetID="10" presetClass="exit" presetSubtype="0" fill="hold" nodeType="withEffect">
                                  <p:stCondLst>
                                    <p:cond delay="2000"/>
                                  </p:stCondLst>
                                  <p:childTnLst>
                                    <p:animEffect transition="out" filter="fade">
                                      <p:cBhvr>
                                        <p:cTn id="34" dur="2000"/>
                                        <p:tgtEl>
                                          <p:spTgt spid="11"/>
                                        </p:tgtEl>
                                      </p:cBhvr>
                                    </p:animEffect>
                                    <p:set>
                                      <p:cBhvr>
                                        <p:cTn id="35" dur="1" fill="hold">
                                          <p:stCondLst>
                                            <p:cond delay="1999"/>
                                          </p:stCondLst>
                                        </p:cTn>
                                        <p:tgtEl>
                                          <p:spTgt spid="11"/>
                                        </p:tgtEl>
                                        <p:attrNameLst>
                                          <p:attrName>style.visibility</p:attrName>
                                        </p:attrNameLst>
                                      </p:cBhvr>
                                      <p:to>
                                        <p:strVal val="hidden"/>
                                      </p:to>
                                    </p:set>
                                  </p:childTnLst>
                                </p:cTn>
                              </p:par>
                            </p:childTnLst>
                          </p:cTn>
                        </p:par>
                        <p:par>
                          <p:cTn id="36" fill="hold">
                            <p:stCondLst>
                              <p:cond delay="12500"/>
                            </p:stCondLst>
                            <p:childTnLst>
                              <p:par>
                                <p:cTn id="37" presetID="10" presetClass="entr" presetSubtype="0" fill="hold" nodeType="after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1000"/>
                                        <p:tgtEl>
                                          <p:spTgt spid="6">
                                            <p:txEl>
                                              <p:pRg st="2" end="2"/>
                                            </p:txEl>
                                          </p:spTgt>
                                        </p:tgtEl>
                                      </p:cBhvr>
                                    </p:animEffect>
                                  </p:childTnLst>
                                </p:cTn>
                              </p:par>
                            </p:childTnLst>
                          </p:cTn>
                        </p:par>
                        <p:par>
                          <p:cTn id="40" fill="hold">
                            <p:stCondLst>
                              <p:cond delay="13500"/>
                            </p:stCondLst>
                            <p:childTnLst>
                              <p:par>
                                <p:cTn id="41" presetID="10" presetClass="entr" presetSubtype="0" fill="hold" nodeType="after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1000"/>
                                        <p:tgtEl>
                                          <p:spTgt spid="6">
                                            <p:txEl>
                                              <p:pRg st="3" end="3"/>
                                            </p:txEl>
                                          </p:spTgt>
                                        </p:tgtEl>
                                      </p:cBhvr>
                                    </p:animEffect>
                                  </p:childTnLst>
                                </p:cTn>
                              </p:par>
                            </p:childTnLst>
                          </p:cTn>
                        </p:par>
                        <p:par>
                          <p:cTn id="44" fill="hold">
                            <p:stCondLst>
                              <p:cond delay="14500"/>
                            </p:stCondLst>
                            <p:childTnLst>
                              <p:par>
                                <p:cTn id="45" presetID="10" presetClass="entr" presetSubtype="0" fill="hold" nodeType="after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childTnLst>
                                </p:cTn>
                              </p:par>
                            </p:childTnLst>
                          </p:cTn>
                        </p:par>
                        <p:par>
                          <p:cTn id="48" fill="hold">
                            <p:stCondLst>
                              <p:cond delay="15500"/>
                            </p:stCondLst>
                            <p:childTnLst>
                              <p:par>
                                <p:cTn id="49" presetID="10" presetClass="entr" presetSubtype="0" fill="hold" nodeType="after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1000"/>
                                        <p:tgtEl>
                                          <p:spTgt spid="6">
                                            <p:txEl>
                                              <p:pRg st="5" end="5"/>
                                            </p:txEl>
                                          </p:spTgt>
                                        </p:tgtEl>
                                      </p:cBhvr>
                                    </p:animEffect>
                                  </p:childTnLst>
                                </p:cTn>
                              </p:par>
                            </p:childTnLst>
                          </p:cTn>
                        </p:par>
                        <p:par>
                          <p:cTn id="52" fill="hold">
                            <p:stCondLst>
                              <p:cond delay="16500"/>
                            </p:stCondLst>
                            <p:childTnLst>
                              <p:par>
                                <p:cTn id="53" presetID="10" presetClass="entr" presetSubtype="0" fill="hold" nodeType="afterEffect">
                                  <p:stCondLst>
                                    <p:cond delay="350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1000"/>
                                        <p:tgtEl>
                                          <p:spTgt spid="1026"/>
                                        </p:tgtEl>
                                      </p:cBhvr>
                                    </p:animEffect>
                                  </p:childTnLst>
                                </p:cTn>
                              </p:par>
                            </p:childTnLst>
                          </p:cTn>
                        </p:par>
                        <p:par>
                          <p:cTn id="56" fill="hold">
                            <p:stCondLst>
                              <p:cond delay="21000"/>
                            </p:stCondLst>
                            <p:childTnLst>
                              <p:par>
                                <p:cTn id="57" presetID="35" presetClass="path" presetSubtype="0" accel="50000" decel="50000" fill="hold" nodeType="afterEffect">
                                  <p:stCondLst>
                                    <p:cond delay="2000"/>
                                  </p:stCondLst>
                                  <p:childTnLst>
                                    <p:animMotion origin="layout" path="M 3.05556E-6 2.07216E-6 L -0.34948 -0.00208 " pathEditMode="relative" rAng="0" ptsTypes="AA">
                                      <p:cBhvr>
                                        <p:cTn id="58" dur="2000" fill="hold"/>
                                        <p:tgtEl>
                                          <p:spTgt spid="1026"/>
                                        </p:tgtEl>
                                        <p:attrNameLst>
                                          <p:attrName>ppt_x</p:attrName>
                                          <p:attrName>ppt_y</p:attrName>
                                        </p:attrNameLst>
                                      </p:cBhvr>
                                      <p:rCtr x="-17483" y="-116"/>
                                    </p:animMotion>
                                  </p:childTnLst>
                                </p:cTn>
                              </p:par>
                              <p:par>
                                <p:cTn id="59" presetID="6" presetClass="emph" presetSubtype="0" fill="hold" nodeType="withEffect">
                                  <p:stCondLst>
                                    <p:cond delay="2000"/>
                                  </p:stCondLst>
                                  <p:childTnLst>
                                    <p:animScale>
                                      <p:cBhvr>
                                        <p:cTn id="60" dur="2000" fill="hold"/>
                                        <p:tgtEl>
                                          <p:spTgt spid="1026"/>
                                        </p:tgtEl>
                                      </p:cBhvr>
                                      <p:by x="25000" y="25000"/>
                                    </p:animScale>
                                  </p:childTnLst>
                                </p:cTn>
                              </p:par>
                              <p:par>
                                <p:cTn id="61" presetID="10" presetClass="exit" presetSubtype="0" fill="hold" nodeType="withEffect">
                                  <p:stCondLst>
                                    <p:cond delay="2000"/>
                                  </p:stCondLst>
                                  <p:childTnLst>
                                    <p:animEffect transition="out" filter="fade">
                                      <p:cBhvr>
                                        <p:cTn id="62" dur="2000"/>
                                        <p:tgtEl>
                                          <p:spTgt spid="1026"/>
                                        </p:tgtEl>
                                      </p:cBhvr>
                                    </p:animEffect>
                                    <p:set>
                                      <p:cBhvr>
                                        <p:cTn id="63"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000" y="1486800"/>
            <a:ext cx="8251088" cy="792088"/>
          </a:xfrm>
        </p:spPr>
        <p:txBody>
          <a:bodyPr/>
          <a:lstStyle/>
          <a:p>
            <a:pPr marL="0" indent="0">
              <a:buNone/>
            </a:pPr>
            <a:r>
              <a:rPr lang="en-GB" sz="1600" dirty="0" smtClean="0">
                <a:solidFill>
                  <a:schemeClr val="tx1"/>
                </a:solidFill>
              </a:rPr>
              <a:t>There are 8 Levels of hierarchy now, with a renaming of previous levels – Red &amp; Green zone terms replaced with Protection and Warning arrangements. Same requirements are required for justification of level planned.</a:t>
            </a:r>
            <a:endParaRPr lang="en-GB" sz="1600" dirty="0">
              <a:solidFill>
                <a:schemeClr val="tx1"/>
              </a:solidFill>
            </a:endParaRPr>
          </a:p>
        </p:txBody>
      </p:sp>
      <p:sp>
        <p:nvSpPr>
          <p:cNvPr id="6" name="Slide Number Placeholder 5"/>
          <p:cNvSpPr>
            <a:spLocks noGrp="1"/>
          </p:cNvSpPr>
          <p:nvPr>
            <p:ph type="sldNum" sz="quarter" idx="10"/>
          </p:nvPr>
        </p:nvSpPr>
        <p:spPr>
          <a:xfrm>
            <a:off x="8701088" y="6559550"/>
            <a:ext cx="144462" cy="179388"/>
          </a:xfrm>
          <a:prstGeom prst="rect">
            <a:avLst/>
          </a:prstGeom>
        </p:spPr>
        <p:txBody>
          <a:bodyPr/>
          <a:lstStyle/>
          <a:p>
            <a:pPr>
              <a:defRPr/>
            </a:pPr>
            <a:fld id="{EED98AE0-6E7F-4A34-BEF8-FB262245CC50}" type="slidenum">
              <a:rPr lang="en-GB" altLang="en-US" smtClean="0"/>
              <a:pPr>
                <a:defRPr/>
              </a:pPr>
              <a:t>11</a:t>
            </a:fld>
            <a:endParaRPr lang="en-GB" altLang="en-US"/>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555720" y="1804803"/>
            <a:ext cx="4032515" cy="4391769"/>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4154084192"/>
              </p:ext>
            </p:extLst>
          </p:nvPr>
        </p:nvGraphicFramePr>
        <p:xfrm>
          <a:off x="2771851" y="2389704"/>
          <a:ext cx="3600399" cy="4063716"/>
        </p:xfrm>
        <a:graphic>
          <a:graphicData uri="http://schemas.openxmlformats.org/drawingml/2006/table">
            <a:tbl>
              <a:tblPr firstRow="1" firstCol="1" bandRow="1">
                <a:tableStyleId>{5C22544A-7EE6-4342-B048-85BDC9FD1C3A}</a:tableStyleId>
              </a:tblPr>
              <a:tblGrid>
                <a:gridCol w="595805"/>
                <a:gridCol w="1896779"/>
                <a:gridCol w="1107815"/>
              </a:tblGrid>
              <a:tr h="494896">
                <a:tc>
                  <a:txBody>
                    <a:bodyPr/>
                    <a:lstStyle/>
                    <a:p>
                      <a:pPr algn="ctr">
                        <a:spcAft>
                          <a:spcPts val="600"/>
                        </a:spcAft>
                      </a:pPr>
                      <a:r>
                        <a:rPr lang="en-GB" sz="1000" dirty="0">
                          <a:effectLst/>
                        </a:rPr>
                        <a:t> </a:t>
                      </a:r>
                      <a:endParaRPr lang="en-GB" sz="1000" dirty="0">
                        <a:effectLst/>
                        <a:latin typeface="Arial"/>
                        <a:ea typeface="Times New Roman"/>
                        <a:cs typeface="Times New Roman"/>
                      </a:endParaRPr>
                    </a:p>
                  </a:txBody>
                  <a:tcPr marL="58628" marR="58628" marT="0" marB="0"/>
                </a:tc>
                <a:tc>
                  <a:txBody>
                    <a:bodyPr/>
                    <a:lstStyle/>
                    <a:p>
                      <a:pPr algn="ctr">
                        <a:spcBef>
                          <a:spcPts val="600"/>
                        </a:spcBef>
                        <a:spcAft>
                          <a:spcPts val="600"/>
                        </a:spcAft>
                      </a:pPr>
                      <a:r>
                        <a:rPr lang="en-GB" sz="1000" dirty="0">
                          <a:effectLst/>
                        </a:rPr>
                        <a:t>Safe System of Work</a:t>
                      </a:r>
                      <a:endParaRPr lang="en-GB" sz="1000" dirty="0">
                        <a:effectLst/>
                        <a:latin typeface="Arial"/>
                        <a:ea typeface="Times New Roman"/>
                        <a:cs typeface="Times New Roman"/>
                      </a:endParaRPr>
                    </a:p>
                  </a:txBody>
                  <a:tcPr marL="58628" marR="58628" marT="0" marB="0"/>
                </a:tc>
                <a:tc>
                  <a:txBody>
                    <a:bodyPr/>
                    <a:lstStyle/>
                    <a:p>
                      <a:pPr algn="ctr">
                        <a:spcBef>
                          <a:spcPts val="600"/>
                        </a:spcBef>
                        <a:spcAft>
                          <a:spcPts val="600"/>
                        </a:spcAft>
                      </a:pPr>
                      <a:r>
                        <a:rPr lang="en-GB" sz="1000" dirty="0">
                          <a:effectLst/>
                        </a:rPr>
                        <a:t>Type</a:t>
                      </a:r>
                      <a:endParaRPr lang="en-GB" sz="1000" dirty="0">
                        <a:effectLst/>
                        <a:latin typeface="Arial"/>
                        <a:ea typeface="Times New Roman"/>
                        <a:cs typeface="Times New Roman"/>
                      </a:endParaRPr>
                    </a:p>
                  </a:txBody>
                  <a:tcPr marL="58628" marR="58628" marT="0" marB="0"/>
                </a:tc>
              </a:tr>
              <a:tr h="434178">
                <a:tc>
                  <a:txBody>
                    <a:bodyPr/>
                    <a:lstStyle/>
                    <a:p>
                      <a:pPr algn="ctr">
                        <a:spcAft>
                          <a:spcPts val="600"/>
                        </a:spcAft>
                      </a:pPr>
                      <a:r>
                        <a:rPr lang="en-GB" sz="900">
                          <a:effectLst/>
                        </a:rPr>
                        <a:t>1</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a:effectLst/>
                        </a:rPr>
                        <a:t>Safeguarded site of work</a:t>
                      </a:r>
                      <a:endParaRPr lang="en-GB" sz="1100">
                        <a:effectLst/>
                        <a:latin typeface="Arial"/>
                        <a:ea typeface="Times New Roman"/>
                        <a:cs typeface="Times New Roman"/>
                      </a:endParaRPr>
                    </a:p>
                  </a:txBody>
                  <a:tcPr marL="58628" marR="58628" marT="0" marB="0"/>
                </a:tc>
                <a:tc>
                  <a:txBody>
                    <a:bodyPr/>
                    <a:lstStyle/>
                    <a:p>
                      <a:pPr algn="ctr">
                        <a:spcAft>
                          <a:spcPts val="600"/>
                        </a:spcAft>
                      </a:pPr>
                      <a:r>
                        <a:rPr lang="en-GB" sz="1100">
                          <a:effectLst/>
                        </a:rPr>
                        <a:t>Protection</a:t>
                      </a:r>
                      <a:endParaRPr lang="en-GB" sz="1100">
                        <a:effectLst/>
                        <a:latin typeface="Arial"/>
                        <a:ea typeface="Times New Roman"/>
                        <a:cs typeface="Times New Roman"/>
                      </a:endParaRPr>
                    </a:p>
                  </a:txBody>
                  <a:tcPr marL="58628" marR="58628" marT="0" marB="0"/>
                </a:tc>
              </a:tr>
              <a:tr h="434178">
                <a:tc>
                  <a:txBody>
                    <a:bodyPr/>
                    <a:lstStyle/>
                    <a:p>
                      <a:pPr algn="ctr">
                        <a:spcAft>
                          <a:spcPts val="600"/>
                        </a:spcAft>
                      </a:pPr>
                      <a:r>
                        <a:rPr lang="en-GB" sz="900" dirty="0">
                          <a:effectLst/>
                        </a:rPr>
                        <a:t>2</a:t>
                      </a:r>
                      <a:endParaRPr lang="en-GB" sz="1000" dirty="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Fenced site of work</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Protection</a:t>
                      </a:r>
                      <a:endParaRPr lang="en-GB" sz="1100" dirty="0">
                        <a:effectLst/>
                        <a:latin typeface="Arial"/>
                        <a:ea typeface="Times New Roman"/>
                        <a:cs typeface="Times New Roman"/>
                      </a:endParaRPr>
                    </a:p>
                  </a:txBody>
                  <a:tcPr marL="58628" marR="58628" marT="0" marB="0"/>
                </a:tc>
              </a:tr>
              <a:tr h="434178">
                <a:tc>
                  <a:txBody>
                    <a:bodyPr/>
                    <a:lstStyle/>
                    <a:p>
                      <a:pPr algn="ctr">
                        <a:spcAft>
                          <a:spcPts val="600"/>
                        </a:spcAft>
                      </a:pPr>
                      <a:r>
                        <a:rPr lang="en-GB" sz="900" dirty="0">
                          <a:effectLst/>
                        </a:rPr>
                        <a:t>3</a:t>
                      </a:r>
                      <a:endParaRPr lang="en-GB" sz="1000" dirty="0">
                        <a:effectLst/>
                        <a:latin typeface="Arial"/>
                        <a:ea typeface="Times New Roman"/>
                        <a:cs typeface="Times New Roman"/>
                      </a:endParaRPr>
                    </a:p>
                  </a:txBody>
                  <a:tcPr marL="58628" marR="58628" marT="0" marB="0"/>
                </a:tc>
                <a:tc>
                  <a:txBody>
                    <a:bodyPr/>
                    <a:lstStyle/>
                    <a:p>
                      <a:pPr algn="ctr">
                        <a:spcAft>
                          <a:spcPts val="600"/>
                        </a:spcAft>
                      </a:pPr>
                      <a:r>
                        <a:rPr lang="en-GB" sz="1100" dirty="0" smtClean="0">
                          <a:effectLst/>
                        </a:rPr>
                        <a:t>Separated </a:t>
                      </a:r>
                      <a:r>
                        <a:rPr lang="en-GB" sz="1100" dirty="0">
                          <a:effectLst/>
                        </a:rPr>
                        <a:t>site of work</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a:effectLst/>
                        </a:rPr>
                        <a:t>Protection</a:t>
                      </a:r>
                      <a:endParaRPr lang="en-GB" sz="1100">
                        <a:effectLst/>
                        <a:latin typeface="Arial"/>
                        <a:ea typeface="Times New Roman"/>
                        <a:cs typeface="Times New Roman"/>
                      </a:endParaRPr>
                    </a:p>
                  </a:txBody>
                  <a:tcPr marL="58628" marR="58628" marT="0" marB="0"/>
                </a:tc>
              </a:tr>
              <a:tr h="435290">
                <a:tc>
                  <a:txBody>
                    <a:bodyPr/>
                    <a:lstStyle/>
                    <a:p>
                      <a:pPr algn="ctr">
                        <a:spcAft>
                          <a:spcPts val="600"/>
                        </a:spcAft>
                      </a:pPr>
                      <a:r>
                        <a:rPr lang="en-GB" sz="900">
                          <a:effectLst/>
                        </a:rPr>
                        <a:t>4</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Warning systems – permanent </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Warning</a:t>
                      </a:r>
                      <a:endParaRPr lang="en-GB" sz="1100" dirty="0">
                        <a:effectLst/>
                        <a:latin typeface="Arial"/>
                        <a:ea typeface="Times New Roman"/>
                        <a:cs typeface="Times New Roman"/>
                      </a:endParaRPr>
                    </a:p>
                  </a:txBody>
                  <a:tcPr marL="58628" marR="58628" marT="0" marB="0"/>
                </a:tc>
              </a:tr>
              <a:tr h="575591">
                <a:tc>
                  <a:txBody>
                    <a:bodyPr/>
                    <a:lstStyle/>
                    <a:p>
                      <a:pPr algn="ctr">
                        <a:spcAft>
                          <a:spcPts val="600"/>
                        </a:spcAft>
                      </a:pPr>
                      <a:r>
                        <a:rPr lang="en-GB" sz="900">
                          <a:effectLst/>
                        </a:rPr>
                        <a:t>5</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smtClean="0">
                          <a:effectLst/>
                        </a:rPr>
                        <a:t>Warning systems – Train Operated Warning System (TOWS)</a:t>
                      </a:r>
                      <a:endParaRPr lang="en-GB" sz="1100" dirty="0">
                        <a:effectLst/>
                        <a:latin typeface="+mn-lt"/>
                        <a:ea typeface="Times New Roman"/>
                        <a:cs typeface="Times New Roman"/>
                      </a:endParaRPr>
                    </a:p>
                  </a:txBody>
                  <a:tcPr marL="58628" marR="58628" marT="0" marB="0"/>
                </a:tc>
                <a:tc>
                  <a:txBody>
                    <a:bodyPr/>
                    <a:lstStyle/>
                    <a:p>
                      <a:pPr algn="ctr">
                        <a:spcAft>
                          <a:spcPts val="600"/>
                        </a:spcAft>
                      </a:pPr>
                      <a:r>
                        <a:rPr lang="en-GB" sz="1100">
                          <a:effectLst/>
                        </a:rPr>
                        <a:t>Warning</a:t>
                      </a:r>
                      <a:endParaRPr lang="en-GB" sz="1100">
                        <a:effectLst/>
                        <a:latin typeface="Arial"/>
                        <a:ea typeface="Times New Roman"/>
                        <a:cs typeface="Times New Roman"/>
                      </a:endParaRPr>
                    </a:p>
                  </a:txBody>
                  <a:tcPr marL="58628" marR="58628" marT="0" marB="0"/>
                </a:tc>
              </a:tr>
              <a:tr h="435290">
                <a:tc>
                  <a:txBody>
                    <a:bodyPr/>
                    <a:lstStyle/>
                    <a:p>
                      <a:pPr algn="ctr">
                        <a:spcAft>
                          <a:spcPts val="600"/>
                        </a:spcAft>
                      </a:pPr>
                      <a:r>
                        <a:rPr lang="en-GB" sz="900">
                          <a:effectLst/>
                        </a:rPr>
                        <a:t>6</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smtClean="0">
                          <a:effectLst/>
                        </a:rPr>
                        <a:t>Warning systems – human activated equipment</a:t>
                      </a:r>
                      <a:endParaRPr lang="en-GB" sz="1100" dirty="0">
                        <a:effectLst/>
                        <a:latin typeface="+mn-lt"/>
                        <a:ea typeface="Times New Roman"/>
                        <a:cs typeface="Times New Roman"/>
                      </a:endParaRPr>
                    </a:p>
                  </a:txBody>
                  <a:tcPr marL="58628" marR="58628" marT="0" marB="0"/>
                </a:tc>
                <a:tc>
                  <a:txBody>
                    <a:bodyPr/>
                    <a:lstStyle/>
                    <a:p>
                      <a:pPr algn="ctr">
                        <a:spcAft>
                          <a:spcPts val="600"/>
                        </a:spcAft>
                      </a:pPr>
                      <a:r>
                        <a:rPr lang="en-GB" sz="1100">
                          <a:effectLst/>
                        </a:rPr>
                        <a:t>Warning</a:t>
                      </a:r>
                      <a:endParaRPr lang="en-GB" sz="1100">
                        <a:effectLst/>
                        <a:latin typeface="Arial"/>
                        <a:ea typeface="Times New Roman"/>
                        <a:cs typeface="Times New Roman"/>
                      </a:endParaRPr>
                    </a:p>
                  </a:txBody>
                  <a:tcPr marL="58628" marR="58628" marT="0" marB="0"/>
                </a:tc>
              </a:tr>
              <a:tr h="434178">
                <a:tc>
                  <a:txBody>
                    <a:bodyPr/>
                    <a:lstStyle/>
                    <a:p>
                      <a:pPr algn="ctr">
                        <a:spcAft>
                          <a:spcPts val="600"/>
                        </a:spcAft>
                      </a:pPr>
                      <a:r>
                        <a:rPr lang="en-GB" sz="900">
                          <a:effectLst/>
                        </a:rPr>
                        <a:t>7</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Warning systems – </a:t>
                      </a:r>
                      <a:r>
                        <a:rPr lang="en-GB" sz="1100" dirty="0" smtClean="0">
                          <a:effectLst/>
                        </a:rPr>
                        <a:t>Portable</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a:effectLst/>
                        </a:rPr>
                        <a:t>Warning</a:t>
                      </a:r>
                      <a:endParaRPr lang="en-GB" sz="1100">
                        <a:effectLst/>
                        <a:latin typeface="Arial"/>
                        <a:ea typeface="Times New Roman"/>
                        <a:cs typeface="Times New Roman"/>
                      </a:endParaRPr>
                    </a:p>
                  </a:txBody>
                  <a:tcPr marL="58628" marR="58628" marT="0" marB="0"/>
                </a:tc>
              </a:tr>
              <a:tr h="385937">
                <a:tc>
                  <a:txBody>
                    <a:bodyPr/>
                    <a:lstStyle/>
                    <a:p>
                      <a:pPr algn="ctr">
                        <a:spcAft>
                          <a:spcPts val="600"/>
                        </a:spcAft>
                      </a:pPr>
                      <a:r>
                        <a:rPr lang="en-GB" sz="800">
                          <a:effectLst/>
                        </a:rPr>
                        <a:t>8</a:t>
                      </a:r>
                      <a:endParaRPr lang="en-GB" sz="100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Lookout warning</a:t>
                      </a:r>
                      <a:endParaRPr lang="en-GB" sz="1100" dirty="0">
                        <a:effectLst/>
                        <a:latin typeface="Arial"/>
                        <a:ea typeface="Times New Roman"/>
                        <a:cs typeface="Times New Roman"/>
                      </a:endParaRPr>
                    </a:p>
                  </a:txBody>
                  <a:tcPr marL="58628" marR="58628" marT="0" marB="0"/>
                </a:tc>
                <a:tc>
                  <a:txBody>
                    <a:bodyPr/>
                    <a:lstStyle/>
                    <a:p>
                      <a:pPr algn="ctr">
                        <a:spcAft>
                          <a:spcPts val="600"/>
                        </a:spcAft>
                      </a:pPr>
                      <a:r>
                        <a:rPr lang="en-GB" sz="1100" dirty="0">
                          <a:effectLst/>
                        </a:rPr>
                        <a:t>Warning</a:t>
                      </a:r>
                      <a:endParaRPr lang="en-GB" sz="1100" dirty="0">
                        <a:effectLst/>
                        <a:latin typeface="Arial"/>
                        <a:ea typeface="Times New Roman"/>
                        <a:cs typeface="Times New Roman"/>
                      </a:endParaRPr>
                    </a:p>
                  </a:txBody>
                  <a:tcPr marL="58628" marR="58628" marT="0" marB="0"/>
                </a:tc>
              </a:tr>
            </a:tbl>
          </a:graphicData>
        </a:graphic>
      </p:graphicFrame>
      <p:sp>
        <p:nvSpPr>
          <p:cNvPr id="9" name="TextBox 8"/>
          <p:cNvSpPr txBox="1"/>
          <p:nvPr/>
        </p:nvSpPr>
        <p:spPr>
          <a:xfrm>
            <a:off x="3095813" y="3400522"/>
            <a:ext cx="2952328" cy="1200329"/>
          </a:xfrm>
          <a:prstGeom prst="rect">
            <a:avLst/>
          </a:prstGeom>
          <a:noFill/>
        </p:spPr>
        <p:txBody>
          <a:bodyPr wrap="square" rtlCol="0">
            <a:spAutoFit/>
          </a:bodyPr>
          <a:lstStyle/>
          <a:p>
            <a:pPr algn="ctr"/>
            <a:r>
              <a:rPr lang="en-GB" sz="3600" dirty="0" smtClean="0">
                <a:solidFill>
                  <a:srgbClr val="FF0000"/>
                </a:solidFill>
              </a:rPr>
              <a:t>OLD HIERARCHY</a:t>
            </a:r>
            <a:endParaRPr lang="en-GB" sz="3600" dirty="0">
              <a:solidFill>
                <a:srgbClr val="FF0000"/>
              </a:solidFill>
            </a:endParaRPr>
          </a:p>
        </p:txBody>
      </p:sp>
      <p:sp>
        <p:nvSpPr>
          <p:cNvPr id="10"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
        <p:nvSpPr>
          <p:cNvPr id="4" name="Title 3"/>
          <p:cNvSpPr>
            <a:spLocks noGrp="1"/>
          </p:cNvSpPr>
          <p:nvPr>
            <p:ph type="title"/>
          </p:nvPr>
        </p:nvSpPr>
        <p:spPr/>
        <p:txBody>
          <a:bodyPr/>
          <a:lstStyle/>
          <a:p>
            <a:r>
              <a:rPr lang="en-GB" dirty="0"/>
              <a:t>What’s </a:t>
            </a:r>
            <a:r>
              <a:rPr lang="en-GB" dirty="0" smtClean="0"/>
              <a:t>new?</a:t>
            </a:r>
            <a:r>
              <a:rPr lang="en-GB" dirty="0"/>
              <a:t/>
            </a:r>
            <a:br>
              <a:rPr lang="en-GB" dirty="0"/>
            </a:br>
            <a:r>
              <a:rPr lang="en-GB" dirty="0"/>
              <a:t>Hierarchy of Control </a:t>
            </a:r>
            <a:r>
              <a:rPr lang="en-GB" dirty="0" smtClean="0"/>
              <a:t>– </a:t>
            </a:r>
            <a:r>
              <a:rPr lang="en-GB" dirty="0"/>
              <a:t>Operational Risk</a:t>
            </a:r>
          </a:p>
        </p:txBody>
      </p:sp>
    </p:spTree>
    <p:extLst>
      <p:ext uri="{BB962C8B-B14F-4D97-AF65-F5344CB8AC3E}">
        <p14:creationId xmlns:p14="http://schemas.microsoft.com/office/powerpoint/2010/main" val="965678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xit" presetSubtype="0" fill="hold" nodeType="withEffect">
                                  <p:stCondLst>
                                    <p:cond delay="2000"/>
                                  </p:stCondLst>
                                  <p:childTnLst>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0" presetClass="exit" presetSubtype="0" fill="hold" grpId="1" nodeType="withEffect">
                                  <p:stCondLst>
                                    <p:cond delay="2000"/>
                                  </p:stCondLst>
                                  <p:childTnLst>
                                    <p:animEffect transition="out" filter="fad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47" presetClass="entr" presetSubtype="0" fill="hold" nodeType="with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3000"/>
                                        <p:tgtEl>
                                          <p:spTgt spid="12"/>
                                        </p:tgtEl>
                                      </p:cBhvr>
                                    </p:animEffect>
                                    <p:anim calcmode="lin" valueType="num">
                                      <p:cBhvr>
                                        <p:cTn id="23" dur="3000" fill="hold"/>
                                        <p:tgtEl>
                                          <p:spTgt spid="12"/>
                                        </p:tgtEl>
                                        <p:attrNameLst>
                                          <p:attrName>ppt_x</p:attrName>
                                        </p:attrNameLst>
                                      </p:cBhvr>
                                      <p:tavLst>
                                        <p:tav tm="0">
                                          <p:val>
                                            <p:strVal val="#ppt_x"/>
                                          </p:val>
                                        </p:tav>
                                        <p:tav tm="100000">
                                          <p:val>
                                            <p:strVal val="#ppt_x"/>
                                          </p:val>
                                        </p:tav>
                                      </p:tavLst>
                                    </p:anim>
                                    <p:anim calcmode="lin" valueType="num">
                                      <p:cBhvr>
                                        <p:cTn id="24" dur="3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 What do we associate as a risk?</a:t>
            </a:r>
            <a:endParaRPr lang="en-GB" dirty="0"/>
          </a:p>
        </p:txBody>
      </p:sp>
      <p:sp>
        <p:nvSpPr>
          <p:cNvPr id="10" name="Freeform 9"/>
          <p:cNvSpPr/>
          <p:nvPr/>
        </p:nvSpPr>
        <p:spPr>
          <a:xfrm>
            <a:off x="450850"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baseline="0" dirty="0" smtClean="0">
                <a:solidFill>
                  <a:schemeClr val="tx1"/>
                </a:solidFill>
              </a:rPr>
              <a:t>Site</a:t>
            </a:r>
            <a:endParaRPr lang="en-GB" sz="3500" kern="1200" baseline="0" dirty="0">
              <a:solidFill>
                <a:schemeClr val="tx1"/>
              </a:solidFill>
            </a:endParaRPr>
          </a:p>
        </p:txBody>
      </p:sp>
      <p:sp>
        <p:nvSpPr>
          <p:cNvPr id="15" name="Freeform 14"/>
          <p:cNvSpPr/>
          <p:nvPr/>
        </p:nvSpPr>
        <p:spPr>
          <a:xfrm>
            <a:off x="3265101"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dirty="0" smtClean="0"/>
              <a:t>Task</a:t>
            </a:r>
            <a:endParaRPr lang="en-GB" sz="3500" kern="1200" dirty="0"/>
          </a:p>
        </p:txBody>
      </p:sp>
      <p:sp>
        <p:nvSpPr>
          <p:cNvPr id="20" name="Freeform 19"/>
          <p:cNvSpPr/>
          <p:nvPr/>
        </p:nvSpPr>
        <p:spPr>
          <a:xfrm>
            <a:off x="6078346" y="1594800"/>
            <a:ext cx="2616972" cy="4714600"/>
          </a:xfrm>
          <a:custGeom>
            <a:avLst/>
            <a:gdLst>
              <a:gd name="connsiteX0" fmla="*/ 0 w 2616972"/>
              <a:gd name="connsiteY0" fmla="*/ 261697 h 4714600"/>
              <a:gd name="connsiteX1" fmla="*/ 261697 w 2616972"/>
              <a:gd name="connsiteY1" fmla="*/ 0 h 4714600"/>
              <a:gd name="connsiteX2" fmla="*/ 2355275 w 2616972"/>
              <a:gd name="connsiteY2" fmla="*/ 0 h 4714600"/>
              <a:gd name="connsiteX3" fmla="*/ 2616972 w 2616972"/>
              <a:gd name="connsiteY3" fmla="*/ 261697 h 4714600"/>
              <a:gd name="connsiteX4" fmla="*/ 2616972 w 2616972"/>
              <a:gd name="connsiteY4" fmla="*/ 4452903 h 4714600"/>
              <a:gd name="connsiteX5" fmla="*/ 2355275 w 2616972"/>
              <a:gd name="connsiteY5" fmla="*/ 4714600 h 4714600"/>
              <a:gd name="connsiteX6" fmla="*/ 261697 w 2616972"/>
              <a:gd name="connsiteY6" fmla="*/ 4714600 h 4714600"/>
              <a:gd name="connsiteX7" fmla="*/ 0 w 2616972"/>
              <a:gd name="connsiteY7" fmla="*/ 4452903 h 4714600"/>
              <a:gd name="connsiteX8" fmla="*/ 0 w 2616972"/>
              <a:gd name="connsiteY8" fmla="*/ 261697 h 47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6972" h="4714600">
                <a:moveTo>
                  <a:pt x="0" y="261697"/>
                </a:moveTo>
                <a:cubicBezTo>
                  <a:pt x="0" y="117166"/>
                  <a:pt x="117166" y="0"/>
                  <a:pt x="261697" y="0"/>
                </a:cubicBezTo>
                <a:lnTo>
                  <a:pt x="2355275" y="0"/>
                </a:lnTo>
                <a:cubicBezTo>
                  <a:pt x="2499806" y="0"/>
                  <a:pt x="2616972" y="117166"/>
                  <a:pt x="2616972" y="261697"/>
                </a:cubicBezTo>
                <a:lnTo>
                  <a:pt x="2616972" y="4452903"/>
                </a:lnTo>
                <a:cubicBezTo>
                  <a:pt x="2616972" y="4597434"/>
                  <a:pt x="2499806" y="4714600"/>
                  <a:pt x="2355275" y="4714600"/>
                </a:cubicBezTo>
                <a:lnTo>
                  <a:pt x="261697" y="4714600"/>
                </a:lnTo>
                <a:cubicBezTo>
                  <a:pt x="117166" y="4714600"/>
                  <a:pt x="0" y="4597434"/>
                  <a:pt x="0" y="4452903"/>
                </a:cubicBezTo>
                <a:lnTo>
                  <a:pt x="0" y="261697"/>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33350" bIns="3433570" numCol="1" spcCol="1270" anchor="ctr" anchorCtr="0">
            <a:noAutofit/>
          </a:bodyPr>
          <a:lstStyle/>
          <a:p>
            <a:pPr lvl="0" algn="ctr" defTabSz="1555750">
              <a:lnSpc>
                <a:spcPct val="90000"/>
              </a:lnSpc>
              <a:spcBef>
                <a:spcPct val="0"/>
              </a:spcBef>
              <a:spcAft>
                <a:spcPct val="35000"/>
              </a:spcAft>
            </a:pPr>
            <a:r>
              <a:rPr lang="en-GB" sz="3500" kern="1200" dirty="0" smtClean="0"/>
              <a:t>Operational</a:t>
            </a:r>
            <a:endParaRPr lang="en-GB" sz="3500" kern="1200" dirty="0"/>
          </a:p>
        </p:txBody>
      </p:sp>
      <p:grpSp>
        <p:nvGrpSpPr>
          <p:cNvPr id="24" name="Group 23"/>
          <p:cNvGrpSpPr/>
          <p:nvPr/>
        </p:nvGrpSpPr>
        <p:grpSpPr>
          <a:xfrm>
            <a:off x="713553" y="3009295"/>
            <a:ext cx="7720067" cy="3064259"/>
            <a:chOff x="713553" y="3009295"/>
            <a:chExt cx="7720067" cy="3064259"/>
          </a:xfrm>
        </p:grpSpPr>
        <p:sp>
          <p:nvSpPr>
            <p:cNvPr id="11" name="Freeform 10"/>
            <p:cNvSpPr/>
            <p:nvPr/>
          </p:nvSpPr>
          <p:spPr>
            <a:xfrm>
              <a:off x="713553" y="3009295"/>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Working at night</a:t>
              </a:r>
              <a:endParaRPr lang="en-GB" sz="2100" kern="1200" dirty="0"/>
            </a:p>
          </p:txBody>
        </p:sp>
        <p:sp>
          <p:nvSpPr>
            <p:cNvPr id="12" name="Freeform 11"/>
            <p:cNvSpPr/>
            <p:nvPr/>
          </p:nvSpPr>
          <p:spPr>
            <a:xfrm>
              <a:off x="713553" y="3801776"/>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Electricity</a:t>
              </a:r>
            </a:p>
          </p:txBody>
        </p:sp>
        <p:sp>
          <p:nvSpPr>
            <p:cNvPr id="13" name="Freeform 12"/>
            <p:cNvSpPr/>
            <p:nvPr/>
          </p:nvSpPr>
          <p:spPr>
            <a:xfrm>
              <a:off x="713553" y="4594257"/>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Working </a:t>
              </a:r>
              <a:r>
                <a:rPr lang="en-GB" sz="2100" dirty="0" smtClean="0"/>
                <a:t>at height</a:t>
              </a:r>
              <a:endParaRPr lang="en-GB" sz="2100" kern="1200" dirty="0"/>
            </a:p>
          </p:txBody>
        </p:sp>
        <p:sp>
          <p:nvSpPr>
            <p:cNvPr id="14" name="Freeform 13"/>
            <p:cNvSpPr/>
            <p:nvPr/>
          </p:nvSpPr>
          <p:spPr>
            <a:xfrm>
              <a:off x="713553" y="5386738"/>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t>Access and egress points </a:t>
              </a:r>
              <a:endParaRPr lang="en-GB" sz="2100" kern="1200" dirty="0"/>
            </a:p>
          </p:txBody>
        </p:sp>
        <p:sp>
          <p:nvSpPr>
            <p:cNvPr id="16" name="Freeform 15"/>
            <p:cNvSpPr/>
            <p:nvPr/>
          </p:nvSpPr>
          <p:spPr>
            <a:xfrm>
              <a:off x="3526798" y="3009295"/>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Hazardous dust</a:t>
              </a:r>
              <a:endParaRPr lang="en-GB" sz="2100" kern="1200" dirty="0">
                <a:solidFill>
                  <a:schemeClr val="bg1"/>
                </a:solidFill>
              </a:endParaRPr>
            </a:p>
          </p:txBody>
        </p:sp>
        <p:sp>
          <p:nvSpPr>
            <p:cNvPr id="17" name="Freeform 16"/>
            <p:cNvSpPr/>
            <p:nvPr/>
          </p:nvSpPr>
          <p:spPr>
            <a:xfrm>
              <a:off x="3526798" y="3801776"/>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Slips, trips and </a:t>
              </a:r>
              <a:r>
                <a:rPr lang="en-GB" sz="2100" dirty="0" smtClean="0">
                  <a:solidFill>
                    <a:schemeClr val="bg1"/>
                  </a:solidFill>
                </a:rPr>
                <a:t>falls</a:t>
              </a:r>
              <a:endParaRPr lang="en-GB" sz="2100" kern="1200" dirty="0">
                <a:solidFill>
                  <a:schemeClr val="bg1"/>
                </a:solidFill>
              </a:endParaRPr>
            </a:p>
          </p:txBody>
        </p:sp>
        <p:sp>
          <p:nvSpPr>
            <p:cNvPr id="18" name="Freeform 17"/>
            <p:cNvSpPr/>
            <p:nvPr/>
          </p:nvSpPr>
          <p:spPr>
            <a:xfrm>
              <a:off x="3526798" y="4594257"/>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Noise</a:t>
              </a:r>
              <a:endParaRPr lang="en-GB" sz="2100" kern="1200" dirty="0">
                <a:solidFill>
                  <a:schemeClr val="bg1"/>
                </a:solidFill>
              </a:endParaRPr>
            </a:p>
          </p:txBody>
        </p:sp>
        <p:sp>
          <p:nvSpPr>
            <p:cNvPr id="19" name="Freeform 18"/>
            <p:cNvSpPr/>
            <p:nvPr/>
          </p:nvSpPr>
          <p:spPr>
            <a:xfrm>
              <a:off x="3526798" y="5386738"/>
              <a:ext cx="2093577" cy="686816"/>
            </a:xfrm>
            <a:custGeom>
              <a:avLst/>
              <a:gdLst>
                <a:gd name="connsiteX0" fmla="*/ 0 w 2093577"/>
                <a:gd name="connsiteY0" fmla="*/ 68682 h 686816"/>
                <a:gd name="connsiteX1" fmla="*/ 68682 w 2093577"/>
                <a:gd name="connsiteY1" fmla="*/ 0 h 686816"/>
                <a:gd name="connsiteX2" fmla="*/ 2024895 w 2093577"/>
                <a:gd name="connsiteY2" fmla="*/ 0 h 686816"/>
                <a:gd name="connsiteX3" fmla="*/ 2093577 w 2093577"/>
                <a:gd name="connsiteY3" fmla="*/ 68682 h 686816"/>
                <a:gd name="connsiteX4" fmla="*/ 2093577 w 2093577"/>
                <a:gd name="connsiteY4" fmla="*/ 618134 h 686816"/>
                <a:gd name="connsiteX5" fmla="*/ 2024895 w 2093577"/>
                <a:gd name="connsiteY5" fmla="*/ 686816 h 686816"/>
                <a:gd name="connsiteX6" fmla="*/ 68682 w 2093577"/>
                <a:gd name="connsiteY6" fmla="*/ 686816 h 686816"/>
                <a:gd name="connsiteX7" fmla="*/ 0 w 2093577"/>
                <a:gd name="connsiteY7" fmla="*/ 618134 h 686816"/>
                <a:gd name="connsiteX8" fmla="*/ 0 w 2093577"/>
                <a:gd name="connsiteY8" fmla="*/ 68682 h 6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686816">
                  <a:moveTo>
                    <a:pt x="0" y="68682"/>
                  </a:moveTo>
                  <a:cubicBezTo>
                    <a:pt x="0" y="30750"/>
                    <a:pt x="30750" y="0"/>
                    <a:pt x="68682" y="0"/>
                  </a:cubicBezTo>
                  <a:lnTo>
                    <a:pt x="2024895" y="0"/>
                  </a:lnTo>
                  <a:cubicBezTo>
                    <a:pt x="2062827" y="0"/>
                    <a:pt x="2093577" y="30750"/>
                    <a:pt x="2093577" y="68682"/>
                  </a:cubicBezTo>
                  <a:lnTo>
                    <a:pt x="2093577" y="618134"/>
                  </a:lnTo>
                  <a:cubicBezTo>
                    <a:pt x="2093577" y="656066"/>
                    <a:pt x="2062827" y="686816"/>
                    <a:pt x="2024895" y="686816"/>
                  </a:cubicBezTo>
                  <a:lnTo>
                    <a:pt x="68682" y="686816"/>
                  </a:lnTo>
                  <a:cubicBezTo>
                    <a:pt x="30750" y="686816"/>
                    <a:pt x="0" y="656066"/>
                    <a:pt x="0" y="618134"/>
                  </a:cubicBezTo>
                  <a:lnTo>
                    <a:pt x="0" y="686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56" tIns="60121" rIns="73456" bIns="60121" numCol="1" spcCol="1270" anchor="ctr" anchorCtr="0">
              <a:noAutofit/>
            </a:bodyPr>
            <a:lstStyle/>
            <a:p>
              <a:pPr lvl="0" algn="ctr" defTabSz="933450">
                <a:lnSpc>
                  <a:spcPct val="90000"/>
                </a:lnSpc>
                <a:spcBef>
                  <a:spcPct val="0"/>
                </a:spcBef>
                <a:spcAft>
                  <a:spcPct val="35000"/>
                </a:spcAft>
              </a:pPr>
              <a:r>
                <a:rPr lang="en-GB" sz="2100" kern="1200" dirty="0" smtClean="0">
                  <a:solidFill>
                    <a:schemeClr val="bg1"/>
                  </a:solidFill>
                </a:rPr>
                <a:t>Vibration</a:t>
              </a:r>
              <a:endParaRPr lang="en-GB" sz="2100" kern="1200" dirty="0">
                <a:solidFill>
                  <a:schemeClr val="bg1"/>
                </a:solidFill>
              </a:endParaRPr>
            </a:p>
          </p:txBody>
        </p:sp>
        <p:sp>
          <p:nvSpPr>
            <p:cNvPr id="21" name="Freeform 20"/>
            <p:cNvSpPr/>
            <p:nvPr/>
          </p:nvSpPr>
          <p:spPr>
            <a:xfrm>
              <a:off x="6340043" y="3009582"/>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Trains</a:t>
              </a:r>
              <a:endParaRPr lang="en-GB" sz="2100" kern="1200" dirty="0"/>
            </a:p>
          </p:txBody>
        </p:sp>
        <p:sp>
          <p:nvSpPr>
            <p:cNvPr id="22" name="Freeform 21"/>
            <p:cNvSpPr/>
            <p:nvPr/>
          </p:nvSpPr>
          <p:spPr>
            <a:xfrm>
              <a:off x="6340043" y="4078309"/>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On track machines</a:t>
              </a:r>
              <a:endParaRPr lang="en-GB" sz="2100" kern="1200" dirty="0"/>
            </a:p>
          </p:txBody>
        </p:sp>
        <p:sp>
          <p:nvSpPr>
            <p:cNvPr id="23" name="Freeform 22"/>
            <p:cNvSpPr/>
            <p:nvPr/>
          </p:nvSpPr>
          <p:spPr>
            <a:xfrm>
              <a:off x="6340043" y="5147037"/>
              <a:ext cx="2093577" cy="926230"/>
            </a:xfrm>
            <a:custGeom>
              <a:avLst/>
              <a:gdLst>
                <a:gd name="connsiteX0" fmla="*/ 0 w 2093577"/>
                <a:gd name="connsiteY0" fmla="*/ 92623 h 926230"/>
                <a:gd name="connsiteX1" fmla="*/ 92623 w 2093577"/>
                <a:gd name="connsiteY1" fmla="*/ 0 h 926230"/>
                <a:gd name="connsiteX2" fmla="*/ 2000954 w 2093577"/>
                <a:gd name="connsiteY2" fmla="*/ 0 h 926230"/>
                <a:gd name="connsiteX3" fmla="*/ 2093577 w 2093577"/>
                <a:gd name="connsiteY3" fmla="*/ 92623 h 926230"/>
                <a:gd name="connsiteX4" fmla="*/ 2093577 w 2093577"/>
                <a:gd name="connsiteY4" fmla="*/ 833607 h 926230"/>
                <a:gd name="connsiteX5" fmla="*/ 2000954 w 2093577"/>
                <a:gd name="connsiteY5" fmla="*/ 926230 h 926230"/>
                <a:gd name="connsiteX6" fmla="*/ 92623 w 2093577"/>
                <a:gd name="connsiteY6" fmla="*/ 926230 h 926230"/>
                <a:gd name="connsiteX7" fmla="*/ 0 w 2093577"/>
                <a:gd name="connsiteY7" fmla="*/ 833607 h 926230"/>
                <a:gd name="connsiteX8" fmla="*/ 0 w 2093577"/>
                <a:gd name="connsiteY8" fmla="*/ 92623 h 92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577" h="926230">
                  <a:moveTo>
                    <a:pt x="0" y="92623"/>
                  </a:moveTo>
                  <a:cubicBezTo>
                    <a:pt x="0" y="41469"/>
                    <a:pt x="41469" y="0"/>
                    <a:pt x="92623" y="0"/>
                  </a:cubicBezTo>
                  <a:lnTo>
                    <a:pt x="2000954" y="0"/>
                  </a:lnTo>
                  <a:cubicBezTo>
                    <a:pt x="2052108" y="0"/>
                    <a:pt x="2093577" y="41469"/>
                    <a:pt x="2093577" y="92623"/>
                  </a:cubicBezTo>
                  <a:lnTo>
                    <a:pt x="2093577" y="833607"/>
                  </a:lnTo>
                  <a:cubicBezTo>
                    <a:pt x="2093577" y="884761"/>
                    <a:pt x="2052108" y="926230"/>
                    <a:pt x="2000954" y="926230"/>
                  </a:cubicBezTo>
                  <a:lnTo>
                    <a:pt x="92623" y="926230"/>
                  </a:lnTo>
                  <a:cubicBezTo>
                    <a:pt x="41469" y="926230"/>
                    <a:pt x="0" y="884761"/>
                    <a:pt x="0" y="833607"/>
                  </a:cubicBezTo>
                  <a:lnTo>
                    <a:pt x="0" y="926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468" tIns="67133" rIns="80468" bIns="67133" numCol="1" spcCol="1270" anchor="ctr" anchorCtr="0">
              <a:noAutofit/>
            </a:bodyPr>
            <a:lstStyle/>
            <a:p>
              <a:pPr lvl="0" algn="ctr" defTabSz="933450">
                <a:lnSpc>
                  <a:spcPct val="90000"/>
                </a:lnSpc>
                <a:spcBef>
                  <a:spcPct val="0"/>
                </a:spcBef>
                <a:spcAft>
                  <a:spcPct val="35000"/>
                </a:spcAft>
              </a:pPr>
              <a:r>
                <a:rPr lang="en-GB" sz="2100" kern="1200" dirty="0" smtClean="0"/>
                <a:t>On track plant</a:t>
              </a:r>
              <a:endParaRPr lang="en-GB" sz="2100" kern="1200" dirty="0"/>
            </a:p>
          </p:txBody>
        </p:sp>
      </p:gr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12</a:t>
            </a:fld>
            <a:endParaRPr lang="en-GB"/>
          </a:p>
        </p:txBody>
      </p:sp>
      <p:sp>
        <p:nvSpPr>
          <p:cNvPr id="5" name="Rectangle 4">
            <a:hlinkClick r:id="" action="ppaction://noaction"/>
          </p:cNvPr>
          <p:cNvSpPr/>
          <p:nvPr/>
        </p:nvSpPr>
        <p:spPr bwMode="auto">
          <a:xfrm>
            <a:off x="1391773" y="2125683"/>
            <a:ext cx="756084"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6" name="Rectangle 25">
            <a:hlinkClick r:id="" action="ppaction://noaction"/>
          </p:cNvPr>
          <p:cNvSpPr/>
          <p:nvPr/>
        </p:nvSpPr>
        <p:spPr bwMode="auto">
          <a:xfrm>
            <a:off x="4105306" y="2125683"/>
            <a:ext cx="929832"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7" name="Rectangle 26">
            <a:hlinkClick r:id="" action="ppaction://noaction"/>
          </p:cNvPr>
          <p:cNvSpPr/>
          <p:nvPr/>
        </p:nvSpPr>
        <p:spPr bwMode="auto">
          <a:xfrm>
            <a:off x="6260261" y="2125683"/>
            <a:ext cx="2266221" cy="331588"/>
          </a:xfrm>
          <a:prstGeom prst="rect">
            <a:avLst/>
          </a:prstGeom>
          <a:solidFill>
            <a:schemeClr val="accent1">
              <a:alpha val="0"/>
            </a:schemeClr>
          </a:solidFill>
          <a:ln>
            <a:noFill/>
          </a:ln>
          <a:effectLs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sp>
        <p:nvSpPr>
          <p:cNvPr id="25"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2286630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Definitions</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13</a:t>
            </a:fld>
            <a:endParaRPr lang="en-GB"/>
          </a:p>
        </p:txBody>
      </p:sp>
      <p:grpSp>
        <p:nvGrpSpPr>
          <p:cNvPr id="6" name="Group 5"/>
          <p:cNvGrpSpPr/>
          <p:nvPr/>
        </p:nvGrpSpPr>
        <p:grpSpPr>
          <a:xfrm>
            <a:off x="447675" y="1593850"/>
            <a:ext cx="2616972" cy="4714875"/>
            <a:chOff x="0" y="0"/>
            <a:chExt cx="2616972" cy="4968552"/>
          </a:xfrm>
        </p:grpSpPr>
        <p:sp>
          <p:nvSpPr>
            <p:cNvPr id="7" name="Rounded Rectangle 6"/>
            <p:cNvSpPr/>
            <p:nvPr/>
          </p:nvSpPr>
          <p:spPr>
            <a:xfrm>
              <a:off x="0" y="0"/>
              <a:ext cx="2616972" cy="496855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0" y="0"/>
              <a:ext cx="2616972" cy="1490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Site</a:t>
              </a:r>
              <a:endParaRPr lang="en-GB" sz="3500" kern="1200" dirty="0"/>
            </a:p>
          </p:txBody>
        </p:sp>
      </p:grpSp>
      <p:grpSp>
        <p:nvGrpSpPr>
          <p:cNvPr id="9" name="Group 8"/>
          <p:cNvGrpSpPr/>
          <p:nvPr/>
        </p:nvGrpSpPr>
        <p:grpSpPr>
          <a:xfrm>
            <a:off x="3263514" y="1593850"/>
            <a:ext cx="2616972" cy="4714875"/>
            <a:chOff x="2814251" y="0"/>
            <a:chExt cx="2616972" cy="4968552"/>
          </a:xfrm>
        </p:grpSpPr>
        <p:sp>
          <p:nvSpPr>
            <p:cNvPr id="10" name="Rounded Rectangle 9"/>
            <p:cNvSpPr/>
            <p:nvPr/>
          </p:nvSpPr>
          <p:spPr>
            <a:xfrm>
              <a:off x="2814251" y="0"/>
              <a:ext cx="2616972" cy="496855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2814251" y="0"/>
              <a:ext cx="2616972" cy="1490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Task</a:t>
              </a:r>
              <a:endParaRPr lang="en-GB" sz="3500" kern="1200" dirty="0"/>
            </a:p>
          </p:txBody>
        </p:sp>
      </p:grpSp>
      <p:grpSp>
        <p:nvGrpSpPr>
          <p:cNvPr id="12" name="Group 11"/>
          <p:cNvGrpSpPr/>
          <p:nvPr/>
        </p:nvGrpSpPr>
        <p:grpSpPr>
          <a:xfrm>
            <a:off x="6079353" y="1593850"/>
            <a:ext cx="2616972" cy="4714875"/>
            <a:chOff x="5627496" y="0"/>
            <a:chExt cx="2616972" cy="4968552"/>
          </a:xfrm>
        </p:grpSpPr>
        <p:sp>
          <p:nvSpPr>
            <p:cNvPr id="13" name="Rounded Rectangle 12"/>
            <p:cNvSpPr/>
            <p:nvPr/>
          </p:nvSpPr>
          <p:spPr>
            <a:xfrm>
              <a:off x="5627496" y="0"/>
              <a:ext cx="2616972" cy="4968552"/>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5627496" y="0"/>
              <a:ext cx="2616972" cy="14905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Operational</a:t>
              </a:r>
              <a:endParaRPr lang="en-GB" sz="3500" kern="1200" dirty="0"/>
            </a:p>
          </p:txBody>
        </p:sp>
      </p:grpSp>
      <p:sp>
        <p:nvSpPr>
          <p:cNvPr id="3" name="Action Button: Back or Previous 2">
            <a:hlinkClick r:id="" action="ppaction://hlinkshowjump?jump=previousslide" highlightClick="1"/>
          </p:cNvPr>
          <p:cNvSpPr>
            <a:spLocks noChangeAspect="1"/>
          </p:cNvSpPr>
          <p:nvPr/>
        </p:nvSpPr>
        <p:spPr bwMode="auto">
          <a:xfrm>
            <a:off x="443931" y="179388"/>
            <a:ext cx="639383" cy="641350"/>
          </a:xfrm>
          <a:prstGeom prst="actionButtonBackPrevious">
            <a:avLst/>
          </a:prstGeom>
          <a:ln/>
          <a:extLst/>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1" i="0" u="none" strike="noStrike" normalizeH="0" baseline="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ea typeface="ヒラギノ角ゴ Pro W3" pitchFamily="1" charset="-128"/>
            </a:endParaRPr>
          </a:p>
        </p:txBody>
      </p:sp>
      <p:sp>
        <p:nvSpPr>
          <p:cNvPr id="15"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
        <p:nvSpPr>
          <p:cNvPr id="5" name="TextBox 4"/>
          <p:cNvSpPr txBox="1"/>
          <p:nvPr/>
        </p:nvSpPr>
        <p:spPr>
          <a:xfrm>
            <a:off x="6241774" y="3167270"/>
            <a:ext cx="2239617" cy="1569660"/>
          </a:xfrm>
          <a:prstGeom prst="rect">
            <a:avLst/>
          </a:prstGeom>
          <a:noFill/>
        </p:spPr>
        <p:txBody>
          <a:bodyPr wrap="square" rtlCol="0">
            <a:spAutoFit/>
          </a:bodyPr>
          <a:lstStyle/>
          <a:p>
            <a:pPr algn="ctr"/>
            <a:r>
              <a:rPr lang="en-GB" sz="2400" dirty="0" smtClean="0"/>
              <a:t>Hazards associated with railway operations</a:t>
            </a:r>
            <a:endParaRPr lang="en-GB" sz="2400" dirty="0"/>
          </a:p>
        </p:txBody>
      </p:sp>
      <p:sp>
        <p:nvSpPr>
          <p:cNvPr id="16" name="TextBox 15"/>
          <p:cNvSpPr txBox="1"/>
          <p:nvPr/>
        </p:nvSpPr>
        <p:spPr>
          <a:xfrm>
            <a:off x="3452191" y="3160645"/>
            <a:ext cx="2239617" cy="1569660"/>
          </a:xfrm>
          <a:prstGeom prst="rect">
            <a:avLst/>
          </a:prstGeom>
          <a:noFill/>
        </p:spPr>
        <p:txBody>
          <a:bodyPr wrap="square" rtlCol="0">
            <a:spAutoFit/>
          </a:bodyPr>
          <a:lstStyle/>
          <a:p>
            <a:pPr algn="ctr"/>
            <a:r>
              <a:rPr lang="en-GB" sz="2400" dirty="0" smtClean="0"/>
              <a:t>Hazards associated with the work activity</a:t>
            </a:r>
            <a:endParaRPr lang="en-GB" sz="2400" dirty="0"/>
          </a:p>
        </p:txBody>
      </p:sp>
      <p:sp>
        <p:nvSpPr>
          <p:cNvPr id="17" name="TextBox 16"/>
          <p:cNvSpPr txBox="1"/>
          <p:nvPr/>
        </p:nvSpPr>
        <p:spPr>
          <a:xfrm>
            <a:off x="636352" y="3160645"/>
            <a:ext cx="2239617" cy="2308324"/>
          </a:xfrm>
          <a:prstGeom prst="rect">
            <a:avLst/>
          </a:prstGeom>
          <a:noFill/>
        </p:spPr>
        <p:txBody>
          <a:bodyPr wrap="square" rtlCol="0">
            <a:spAutoFit/>
          </a:bodyPr>
          <a:lstStyle/>
          <a:p>
            <a:pPr algn="ctr"/>
            <a:r>
              <a:rPr lang="en-GB" sz="2400" dirty="0" smtClean="0"/>
              <a:t>Hazards associated with the location or work environment</a:t>
            </a:r>
            <a:endParaRPr lang="en-GB" sz="2400" dirty="0"/>
          </a:p>
        </p:txBody>
      </p:sp>
    </p:spTree>
    <p:extLst>
      <p:ext uri="{BB962C8B-B14F-4D97-AF65-F5344CB8AC3E}">
        <p14:creationId xmlns:p14="http://schemas.microsoft.com/office/powerpoint/2010/main" val="87602217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Modules in working practice</a:t>
            </a:r>
            <a:endParaRPr lang="en-GB" dirty="0"/>
          </a:p>
        </p:txBody>
      </p:sp>
    </p:spTree>
    <p:extLst>
      <p:ext uri="{BB962C8B-B14F-4D97-AF65-F5344CB8AC3E}">
        <p14:creationId xmlns:p14="http://schemas.microsoft.com/office/powerpoint/2010/main" val="391786293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EF77B97-E6AC-423A-BE00-125CAE84394A}" type="slidenum">
              <a:rPr lang="en-GB" altLang="en-US" smtClean="0">
                <a:solidFill>
                  <a:srgbClr val="005172"/>
                </a:solidFill>
              </a:rPr>
              <a:pPr/>
              <a:t>15</a:t>
            </a:fld>
            <a:endParaRPr lang="en-GB" altLang="en-US">
              <a:solidFill>
                <a:srgbClr val="005172"/>
              </a:solidFill>
            </a:endParaRPr>
          </a:p>
        </p:txBody>
      </p:sp>
      <p:sp>
        <p:nvSpPr>
          <p:cNvPr id="2" name="Title 1"/>
          <p:cNvSpPr>
            <a:spLocks noGrp="1"/>
          </p:cNvSpPr>
          <p:nvPr>
            <p:ph type="title"/>
          </p:nvPr>
        </p:nvSpPr>
        <p:spPr/>
        <p:txBody>
          <a:bodyPr/>
          <a:lstStyle/>
          <a:p>
            <a:r>
              <a:rPr lang="en-GB" smtClean="0"/>
              <a:t>Modules</a:t>
            </a:r>
            <a:endParaRPr lang="en-GB" dirty="0"/>
          </a:p>
        </p:txBody>
      </p:sp>
      <p:grpSp>
        <p:nvGrpSpPr>
          <p:cNvPr id="35" name="Group 34"/>
          <p:cNvGrpSpPr/>
          <p:nvPr/>
        </p:nvGrpSpPr>
        <p:grpSpPr>
          <a:xfrm>
            <a:off x="4734238" y="1302721"/>
            <a:ext cx="3232274" cy="4572655"/>
            <a:chOff x="4465705" y="1642996"/>
            <a:chExt cx="3232274" cy="4572655"/>
          </a:xfrm>
        </p:grpSpPr>
        <p:sp>
          <p:nvSpPr>
            <p:cNvPr id="36" name="Rectangle 35"/>
            <p:cNvSpPr/>
            <p:nvPr/>
          </p:nvSpPr>
          <p:spPr bwMode="auto">
            <a:xfrm>
              <a:off x="4465705" y="1642996"/>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37" name="TextBox 36"/>
            <p:cNvSpPr txBox="1"/>
            <p:nvPr/>
          </p:nvSpPr>
          <p:spPr>
            <a:xfrm>
              <a:off x="4713690" y="3030051"/>
              <a:ext cx="2525471" cy="830997"/>
            </a:xfrm>
            <a:prstGeom prst="rect">
              <a:avLst/>
            </a:prstGeom>
            <a:noFill/>
          </p:spPr>
          <p:txBody>
            <a:bodyPr wrap="square" rtlCol="0">
              <a:spAutoFit/>
            </a:bodyPr>
            <a:lstStyle/>
            <a:p>
              <a:r>
                <a:rPr lang="en-GB" sz="1200" b="1" dirty="0" smtClean="0">
                  <a:solidFill>
                    <a:srgbClr val="000000"/>
                  </a:solidFill>
                </a:rPr>
                <a:t>Module 4</a:t>
              </a:r>
            </a:p>
            <a:p>
              <a:endParaRPr lang="en-GB" sz="1200" dirty="0" smtClean="0">
                <a:solidFill>
                  <a:srgbClr val="000000"/>
                </a:solidFill>
              </a:endParaRPr>
            </a:p>
            <a:p>
              <a:r>
                <a:rPr lang="en-GB" sz="1200" dirty="0" smtClean="0">
                  <a:solidFill>
                    <a:srgbClr val="000000"/>
                  </a:solidFill>
                </a:rPr>
                <a:t>Planning and working using warning arrangements</a:t>
              </a:r>
              <a:endParaRPr lang="en-GB" sz="1200" dirty="0">
                <a:solidFill>
                  <a:srgbClr val="000000"/>
                </a:solidFill>
              </a:endParaRPr>
            </a:p>
          </p:txBody>
        </p:sp>
        <p:pic>
          <p:nvPicPr>
            <p:cNvPr id="38"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524867" y="5661248"/>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p:nvGrpSpPr>
        <p:grpSpPr>
          <a:xfrm>
            <a:off x="4585431" y="1416145"/>
            <a:ext cx="3232274" cy="4572655"/>
            <a:chOff x="4465705" y="1642996"/>
            <a:chExt cx="3232274" cy="4572655"/>
          </a:xfrm>
        </p:grpSpPr>
        <p:sp>
          <p:nvSpPr>
            <p:cNvPr id="28" name="Rectangle 27"/>
            <p:cNvSpPr/>
            <p:nvPr/>
          </p:nvSpPr>
          <p:spPr bwMode="auto">
            <a:xfrm>
              <a:off x="4465705" y="1642996"/>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29" name="TextBox 28"/>
            <p:cNvSpPr txBox="1"/>
            <p:nvPr/>
          </p:nvSpPr>
          <p:spPr>
            <a:xfrm>
              <a:off x="4713690" y="3030051"/>
              <a:ext cx="2165547" cy="830997"/>
            </a:xfrm>
            <a:prstGeom prst="rect">
              <a:avLst/>
            </a:prstGeom>
            <a:noFill/>
          </p:spPr>
          <p:txBody>
            <a:bodyPr wrap="square" rtlCol="0">
              <a:spAutoFit/>
            </a:bodyPr>
            <a:lstStyle/>
            <a:p>
              <a:r>
                <a:rPr lang="en-GB" sz="1200" b="1" dirty="0" smtClean="0">
                  <a:solidFill>
                    <a:srgbClr val="000000"/>
                  </a:solidFill>
                </a:rPr>
                <a:t>Module 3</a:t>
              </a:r>
            </a:p>
            <a:p>
              <a:endParaRPr lang="en-GB" sz="1200" dirty="0" smtClean="0">
                <a:solidFill>
                  <a:srgbClr val="000000"/>
                </a:solidFill>
              </a:endParaRPr>
            </a:p>
            <a:p>
              <a:r>
                <a:rPr lang="en-GB" sz="1200" dirty="0" smtClean="0">
                  <a:solidFill>
                    <a:srgbClr val="000000"/>
                  </a:solidFill>
                </a:rPr>
                <a:t>Planning and working using protection </a:t>
              </a:r>
              <a:r>
                <a:rPr lang="en-GB" sz="1200" dirty="0" err="1" smtClean="0">
                  <a:solidFill>
                    <a:srgbClr val="000000"/>
                  </a:solidFill>
                </a:rPr>
                <a:t>arrangments</a:t>
              </a:r>
              <a:endParaRPr lang="en-GB" sz="1200" dirty="0">
                <a:solidFill>
                  <a:srgbClr val="000000"/>
                </a:solidFill>
              </a:endParaRPr>
            </a:p>
          </p:txBody>
        </p:sp>
        <p:pic>
          <p:nvPicPr>
            <p:cNvPr id="30"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524867" y="5661248"/>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Group 19"/>
          <p:cNvGrpSpPr/>
          <p:nvPr/>
        </p:nvGrpSpPr>
        <p:grpSpPr>
          <a:xfrm>
            <a:off x="4440071" y="1529571"/>
            <a:ext cx="3232274" cy="4572655"/>
            <a:chOff x="4465705" y="1642996"/>
            <a:chExt cx="3232274" cy="4572655"/>
          </a:xfrm>
        </p:grpSpPr>
        <p:sp>
          <p:nvSpPr>
            <p:cNvPr id="21" name="Rectangle 20"/>
            <p:cNvSpPr/>
            <p:nvPr/>
          </p:nvSpPr>
          <p:spPr bwMode="auto">
            <a:xfrm>
              <a:off x="4465705" y="1642996"/>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23" name="TextBox 22"/>
            <p:cNvSpPr txBox="1"/>
            <p:nvPr/>
          </p:nvSpPr>
          <p:spPr>
            <a:xfrm>
              <a:off x="4713690" y="3030051"/>
              <a:ext cx="2736304" cy="646331"/>
            </a:xfrm>
            <a:prstGeom prst="rect">
              <a:avLst/>
            </a:prstGeom>
            <a:noFill/>
          </p:spPr>
          <p:txBody>
            <a:bodyPr wrap="square" rtlCol="0">
              <a:spAutoFit/>
            </a:bodyPr>
            <a:lstStyle/>
            <a:p>
              <a:r>
                <a:rPr lang="en-GB" sz="1200" b="1" dirty="0" smtClean="0">
                  <a:solidFill>
                    <a:srgbClr val="000000"/>
                  </a:solidFill>
                </a:rPr>
                <a:t>Module 2</a:t>
              </a:r>
            </a:p>
            <a:p>
              <a:endParaRPr lang="en-GB" sz="1200" dirty="0" smtClean="0">
                <a:solidFill>
                  <a:srgbClr val="000000"/>
                </a:solidFill>
              </a:endParaRPr>
            </a:p>
            <a:p>
              <a:r>
                <a:rPr lang="en-GB" sz="1200" dirty="0" smtClean="0">
                  <a:solidFill>
                    <a:srgbClr val="000000"/>
                  </a:solidFill>
                </a:rPr>
                <a:t>Planning and working in a possession</a:t>
              </a:r>
              <a:endParaRPr lang="en-GB" sz="1200" dirty="0">
                <a:solidFill>
                  <a:srgbClr val="000000"/>
                </a:solidFill>
              </a:endParaRPr>
            </a:p>
          </p:txBody>
        </p:sp>
        <p:pic>
          <p:nvPicPr>
            <p:cNvPr id="25"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524867" y="5661248"/>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4297501" y="1642996"/>
            <a:ext cx="3232274" cy="4572655"/>
            <a:chOff x="4465705" y="1642996"/>
            <a:chExt cx="3232274" cy="4572655"/>
          </a:xfrm>
        </p:grpSpPr>
        <p:sp>
          <p:nvSpPr>
            <p:cNvPr id="9" name="Rectangle 8"/>
            <p:cNvSpPr/>
            <p:nvPr/>
          </p:nvSpPr>
          <p:spPr bwMode="auto">
            <a:xfrm>
              <a:off x="4465705" y="1642996"/>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15" name="TextBox 14"/>
            <p:cNvSpPr txBox="1"/>
            <p:nvPr/>
          </p:nvSpPr>
          <p:spPr>
            <a:xfrm>
              <a:off x="4713690" y="3030051"/>
              <a:ext cx="2736304" cy="830997"/>
            </a:xfrm>
            <a:prstGeom prst="rect">
              <a:avLst/>
            </a:prstGeom>
            <a:noFill/>
          </p:spPr>
          <p:txBody>
            <a:bodyPr wrap="square" rtlCol="0">
              <a:spAutoFit/>
            </a:bodyPr>
            <a:lstStyle/>
            <a:p>
              <a:r>
                <a:rPr lang="en-GB" sz="1200" b="1" dirty="0" smtClean="0">
                  <a:solidFill>
                    <a:srgbClr val="000000"/>
                  </a:solidFill>
                </a:rPr>
                <a:t>Module 1</a:t>
              </a:r>
            </a:p>
            <a:p>
              <a:endParaRPr lang="en-GB" sz="1200" dirty="0" smtClean="0">
                <a:solidFill>
                  <a:srgbClr val="000000"/>
                </a:solidFill>
              </a:endParaRPr>
            </a:p>
            <a:p>
              <a:r>
                <a:rPr lang="en-GB" sz="1200" dirty="0" smtClean="0">
                  <a:solidFill>
                    <a:srgbClr val="000000"/>
                  </a:solidFill>
                </a:rPr>
                <a:t>Planning and working during incident response</a:t>
              </a:r>
              <a:endParaRPr lang="en-GB" sz="1200" dirty="0">
                <a:solidFill>
                  <a:srgbClr val="000000"/>
                </a:solidFill>
              </a:endParaRPr>
            </a:p>
          </p:txBody>
        </p:sp>
        <p:pic>
          <p:nvPicPr>
            <p:cNvPr id="18"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524867" y="5661248"/>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p:nvPr/>
        </p:nvGrpSpPr>
        <p:grpSpPr>
          <a:xfrm>
            <a:off x="499329" y="1756421"/>
            <a:ext cx="3232274" cy="4572655"/>
            <a:chOff x="449330" y="1756421"/>
            <a:chExt cx="3232274" cy="4572655"/>
          </a:xfrm>
        </p:grpSpPr>
        <p:sp>
          <p:nvSpPr>
            <p:cNvPr id="24" name="Rectangle 23"/>
            <p:cNvSpPr/>
            <p:nvPr/>
          </p:nvSpPr>
          <p:spPr bwMode="auto">
            <a:xfrm>
              <a:off x="449330" y="1756421"/>
              <a:ext cx="3232274" cy="4572655"/>
            </a:xfrm>
            <a:prstGeom prst="rect">
              <a:avLst/>
            </a:prstGeom>
            <a:solidFill>
              <a:schemeClr val="bg1"/>
            </a:solidFill>
            <a:ln w="6350" cap="flat" cmpd="sng" algn="ctr">
              <a:solidFill>
                <a:schemeClr val="bg1">
                  <a:lumMod val="50000"/>
                </a:schemeClr>
              </a:solidFill>
              <a:prstDash val="solid"/>
              <a:round/>
              <a:headEnd type="none" w="med" len="med"/>
              <a:tailEnd type="none" w="med" len="med"/>
            </a:ln>
            <a:effectLst>
              <a:outerShdw blurRad="127000" sx="101000" sy="101000" algn="ctr" rotWithShape="0">
                <a:schemeClr val="bg1">
                  <a:lumMod val="50000"/>
                  <a:alpha val="40000"/>
                </a:schemeClr>
              </a:outerShdw>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27" name="TextBox 26"/>
            <p:cNvSpPr txBox="1"/>
            <p:nvPr/>
          </p:nvSpPr>
          <p:spPr>
            <a:xfrm>
              <a:off x="717890" y="2954823"/>
              <a:ext cx="2736304" cy="1200329"/>
            </a:xfrm>
            <a:prstGeom prst="rect">
              <a:avLst/>
            </a:prstGeom>
            <a:noFill/>
          </p:spPr>
          <p:txBody>
            <a:bodyPr wrap="square" rtlCol="0">
              <a:spAutoFit/>
            </a:bodyPr>
            <a:lstStyle/>
            <a:p>
              <a:r>
                <a:rPr lang="en-GB" sz="1200" b="1" dirty="0" smtClean="0">
                  <a:solidFill>
                    <a:srgbClr val="000000"/>
                  </a:solidFill>
                </a:rPr>
                <a:t>Level 2</a:t>
              </a:r>
            </a:p>
            <a:p>
              <a:endParaRPr lang="en-GB" sz="1200" b="1" dirty="0">
                <a:solidFill>
                  <a:srgbClr val="000000"/>
                </a:solidFill>
              </a:endParaRPr>
            </a:p>
            <a:p>
              <a:r>
                <a:rPr lang="en-GB" sz="1200" dirty="0" smtClean="0">
                  <a:solidFill>
                    <a:srgbClr val="000000"/>
                  </a:solidFill>
                </a:rPr>
                <a:t>Business process</a:t>
              </a:r>
            </a:p>
            <a:p>
              <a:endParaRPr lang="en-GB" sz="1200" dirty="0" smtClean="0">
                <a:solidFill>
                  <a:srgbClr val="000000"/>
                </a:solidFill>
              </a:endParaRPr>
            </a:p>
            <a:p>
              <a:r>
                <a:rPr lang="en-GB" sz="1200" dirty="0" smtClean="0">
                  <a:solidFill>
                    <a:srgbClr val="000000"/>
                  </a:solidFill>
                </a:rPr>
                <a:t>Safety of People at Work On or Near the Line</a:t>
              </a:r>
              <a:endParaRPr lang="en-GB" sz="1200" dirty="0">
                <a:solidFill>
                  <a:srgbClr val="000000"/>
                </a:solidFill>
              </a:endParaRPr>
            </a:p>
          </p:txBody>
        </p:sp>
        <p:pic>
          <p:nvPicPr>
            <p:cNvPr id="13" name="Content Placeholder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560871" y="5800979"/>
              <a:ext cx="999461" cy="36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4" name="Table 3"/>
          <p:cNvGraphicFramePr>
            <a:graphicFrameLocks noGrp="1"/>
          </p:cNvGraphicFramePr>
          <p:nvPr>
            <p:extLst>
              <p:ext uri="{D42A27DB-BD31-4B8C-83A1-F6EECF244321}">
                <p14:modId xmlns:p14="http://schemas.microsoft.com/office/powerpoint/2010/main" val="3143726679"/>
              </p:ext>
            </p:extLst>
          </p:nvPr>
        </p:nvGraphicFramePr>
        <p:xfrm>
          <a:off x="1991991" y="1969550"/>
          <a:ext cx="1438275" cy="519008"/>
        </p:xfrm>
        <a:graphic>
          <a:graphicData uri="http://schemas.openxmlformats.org/drawingml/2006/table">
            <a:tbl>
              <a:tblPr firstRow="1" bandRow="1">
                <a:tableStyleId>{5C22544A-7EE6-4342-B048-85BDC9FD1C3A}</a:tableStyleId>
              </a:tblPr>
              <a:tblGrid>
                <a:gridCol w="737178"/>
                <a:gridCol w="701097"/>
              </a:tblGrid>
              <a:tr h="92001">
                <a:tc>
                  <a:txBody>
                    <a:bodyPr/>
                    <a:lstStyle/>
                    <a:p>
                      <a:r>
                        <a:rPr lang="en-GB" sz="600" dirty="0" smtClean="0">
                          <a:solidFill>
                            <a:srgbClr val="000000"/>
                          </a:solidFill>
                        </a:rPr>
                        <a:t>Ref:</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600" b="1" dirty="0" smtClean="0">
                          <a:solidFill>
                            <a:srgbClr val="000000"/>
                          </a:solidFill>
                        </a:rPr>
                        <a:t>NR/L2/OHS/019</a:t>
                      </a:r>
                      <a:endParaRPr lang="en-GB" sz="600" b="1"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2001">
                <a:tc>
                  <a:txBody>
                    <a:bodyPr/>
                    <a:lstStyle/>
                    <a:p>
                      <a:r>
                        <a:rPr lang="en-GB" sz="600" dirty="0" smtClean="0">
                          <a:solidFill>
                            <a:srgbClr val="000000"/>
                          </a:solidFill>
                        </a:rPr>
                        <a:t>Issue:</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600" dirty="0" smtClean="0">
                          <a:solidFill>
                            <a:srgbClr val="000000"/>
                          </a:solidFill>
                        </a:rPr>
                        <a:t>9</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2001">
                <a:tc>
                  <a:txBody>
                    <a:bodyPr/>
                    <a:lstStyle/>
                    <a:p>
                      <a:r>
                        <a:rPr lang="en-GB" sz="600" dirty="0" smtClean="0">
                          <a:solidFill>
                            <a:srgbClr val="000000"/>
                          </a:solidFill>
                        </a:rPr>
                        <a:t>Date:</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600" dirty="0" smtClean="0">
                          <a:solidFill>
                            <a:srgbClr val="000000"/>
                          </a:solidFill>
                        </a:rPr>
                        <a:t>03 July 2017</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r>
                        <a:rPr lang="en-GB" sz="600" dirty="0" smtClean="0">
                          <a:solidFill>
                            <a:srgbClr val="000000"/>
                          </a:solidFill>
                        </a:rPr>
                        <a:t>Compliance</a:t>
                      </a:r>
                      <a:r>
                        <a:rPr lang="en-GB" sz="600" baseline="0" dirty="0" smtClean="0">
                          <a:solidFill>
                            <a:srgbClr val="000000"/>
                          </a:solidFill>
                        </a:rPr>
                        <a:t> Date:</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r>
                        <a:rPr lang="en-GB" sz="600" dirty="0" smtClean="0">
                          <a:solidFill>
                            <a:srgbClr val="000000"/>
                          </a:solidFill>
                        </a:rPr>
                        <a:t>03 July 2017</a:t>
                      </a:r>
                      <a:endParaRPr lang="en-GB" sz="600" dirty="0">
                        <a:solidFill>
                          <a:srgbClr val="000000"/>
                        </a:solidFill>
                      </a:endParaRPr>
                    </a:p>
                  </a:txBody>
                  <a:tcPr marL="38312" marR="38312" marT="19156" marB="191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31"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312758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1500"/>
                                  </p:stCondLst>
                                  <p:childTnLst>
                                    <p:animMotion origin="layout" path="M -1.38889E-6 3.33333E-6 L -0.39878 3.33333E-6 " pathEditMode="fixed" rAng="0" ptsTypes="AA">
                                      <p:cBhvr>
                                        <p:cTn id="6" dur="2000" fill="hold"/>
                                        <p:tgtEl>
                                          <p:spTgt spid="14"/>
                                        </p:tgtEl>
                                        <p:attrNameLst>
                                          <p:attrName>ppt_x</p:attrName>
                                          <p:attrName>ppt_y</p:attrName>
                                        </p:attrNameLst>
                                      </p:cBhvr>
                                      <p:rCtr x="-19948" y="0"/>
                                    </p:animMotion>
                                  </p:childTnLst>
                                </p:cTn>
                              </p:par>
                            </p:childTnLst>
                          </p:cTn>
                        </p:par>
                        <p:par>
                          <p:cTn id="7" fill="hold">
                            <p:stCondLst>
                              <p:cond delay="3500"/>
                            </p:stCondLst>
                            <p:childTnLst>
                              <p:par>
                                <p:cTn id="8" presetID="35" presetClass="path" presetSubtype="0" accel="50000" decel="50000" fill="hold" nodeType="afterEffect">
                                  <p:stCondLst>
                                    <p:cond delay="1500"/>
                                  </p:stCondLst>
                                  <p:childTnLst>
                                    <p:animMotion origin="layout" path="M 3.61111E-6 -1.48148E-6 L -0.39861 -1.48148E-6 " pathEditMode="relative" rAng="0" ptsTypes="AA">
                                      <p:cBhvr>
                                        <p:cTn id="9" dur="2000" fill="hold"/>
                                        <p:tgtEl>
                                          <p:spTgt spid="20"/>
                                        </p:tgtEl>
                                        <p:attrNameLst>
                                          <p:attrName>ppt_x</p:attrName>
                                          <p:attrName>ppt_y</p:attrName>
                                        </p:attrNameLst>
                                      </p:cBhvr>
                                      <p:rCtr x="-19931" y="0"/>
                                    </p:animMotion>
                                  </p:childTnLst>
                                </p:cTn>
                              </p:par>
                            </p:childTnLst>
                          </p:cTn>
                        </p:par>
                        <p:par>
                          <p:cTn id="10" fill="hold">
                            <p:stCondLst>
                              <p:cond delay="7000"/>
                            </p:stCondLst>
                            <p:childTnLst>
                              <p:par>
                                <p:cTn id="11" presetID="35" presetClass="path" presetSubtype="0" accel="50000" decel="50000" fill="hold" nodeType="afterEffect">
                                  <p:stCondLst>
                                    <p:cond delay="1500"/>
                                  </p:stCondLst>
                                  <p:childTnLst>
                                    <p:animMotion origin="layout" path="M 5E-6 -4.81481E-6 L -0.39862 -4.81481E-6 " pathEditMode="relative" rAng="0" ptsTypes="AA">
                                      <p:cBhvr>
                                        <p:cTn id="12" dur="2000" fill="hold"/>
                                        <p:tgtEl>
                                          <p:spTgt spid="26"/>
                                        </p:tgtEl>
                                        <p:attrNameLst>
                                          <p:attrName>ppt_x</p:attrName>
                                          <p:attrName>ppt_y</p:attrName>
                                        </p:attrNameLst>
                                      </p:cBhvr>
                                      <p:rCtr x="-19931" y="0"/>
                                    </p:animMotion>
                                  </p:childTnLst>
                                </p:cTn>
                              </p:par>
                            </p:childTnLst>
                          </p:cTn>
                        </p:par>
                        <p:par>
                          <p:cTn id="13" fill="hold">
                            <p:stCondLst>
                              <p:cond delay="10500"/>
                            </p:stCondLst>
                            <p:childTnLst>
                              <p:par>
                                <p:cTn id="14" presetID="35" presetClass="path" presetSubtype="0" accel="50000" decel="50000" fill="hold" nodeType="afterEffect">
                                  <p:stCondLst>
                                    <p:cond delay="1500"/>
                                  </p:stCondLst>
                                  <p:childTnLst>
                                    <p:animMotion origin="layout" path="M -4.44444E-6 3.7037E-7 L -0.39913 3.7037E-7 " pathEditMode="relative" rAng="0" ptsTypes="AA">
                                      <p:cBhvr>
                                        <p:cTn id="15" dur="2000" fill="hold"/>
                                        <p:tgtEl>
                                          <p:spTgt spid="35"/>
                                        </p:tgtEl>
                                        <p:attrNameLst>
                                          <p:attrName>ppt_x</p:attrName>
                                          <p:attrName>ppt_y</p:attrName>
                                        </p:attrNameLst>
                                      </p:cBhvr>
                                      <p:rCtr x="-199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solidFill>
                  <a:srgbClr val="005172"/>
                </a:solidFill>
              </a:rPr>
              <a:pPr>
                <a:defRPr/>
              </a:pPr>
              <a:t>16</a:t>
            </a:fld>
            <a:endParaRPr lang="en-GB">
              <a:solidFill>
                <a:srgbClr val="005172"/>
              </a:solidFill>
            </a:endParaRPr>
          </a:p>
        </p:txBody>
      </p:sp>
      <p:sp>
        <p:nvSpPr>
          <p:cNvPr id="2" name="Title 1"/>
          <p:cNvSpPr>
            <a:spLocks noGrp="1"/>
          </p:cNvSpPr>
          <p:nvPr>
            <p:ph type="title"/>
          </p:nvPr>
        </p:nvSpPr>
        <p:spPr/>
        <p:txBody>
          <a:bodyPr/>
          <a:lstStyle/>
          <a:p>
            <a:r>
              <a:rPr lang="en-GB" dirty="0" smtClean="0"/>
              <a:t>Core 019 </a:t>
            </a:r>
            <a:r>
              <a:rPr lang="en-GB" dirty="0"/>
              <a:t>s</a:t>
            </a:r>
            <a:r>
              <a:rPr lang="en-GB" dirty="0" smtClean="0"/>
              <a:t>tandard overview</a:t>
            </a:r>
            <a:endParaRPr lang="en-GB" dirty="0"/>
          </a:p>
        </p:txBody>
      </p:sp>
      <p:sp>
        <p:nvSpPr>
          <p:cNvPr id="50" name="TextBox 49"/>
          <p:cNvSpPr txBox="1"/>
          <p:nvPr/>
        </p:nvSpPr>
        <p:spPr>
          <a:xfrm>
            <a:off x="2742510" y="3051095"/>
            <a:ext cx="3658831" cy="146423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schemeClr val="tx1"/>
                </a:solidFill>
              </a:rPr>
              <a:t>The Responsible Manager identifies work to be undertaken, appoints the Planner and the person in charge, giving them suitable resources to produce the SWP.</a:t>
            </a:r>
            <a:endParaRPr lang="en-GB" sz="1600" dirty="0">
              <a:solidFill>
                <a:schemeClr val="tx1"/>
              </a:solidFill>
            </a:endParaRPr>
          </a:p>
        </p:txBody>
      </p:sp>
      <p:sp>
        <p:nvSpPr>
          <p:cNvPr id="52" name="TextBox 51"/>
          <p:cNvSpPr txBox="1"/>
          <p:nvPr/>
        </p:nvSpPr>
        <p:spPr>
          <a:xfrm>
            <a:off x="3033804" y="3287883"/>
            <a:ext cx="3076541" cy="1191816"/>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schemeClr val="tx1"/>
                </a:solidFill>
              </a:rPr>
              <a:t>The Planner will create the SWP in conjunction with, and appropriate help from, the person in charge.</a:t>
            </a:r>
            <a:endParaRPr lang="en-GB" sz="1600" dirty="0">
              <a:solidFill>
                <a:schemeClr val="tx1"/>
              </a:solidFill>
            </a:endParaRPr>
          </a:p>
        </p:txBody>
      </p:sp>
      <p:sp>
        <p:nvSpPr>
          <p:cNvPr id="45" name="TextBox 44"/>
          <p:cNvSpPr txBox="1"/>
          <p:nvPr/>
        </p:nvSpPr>
        <p:spPr>
          <a:xfrm>
            <a:off x="3059865" y="3349854"/>
            <a:ext cx="3024420" cy="1191816"/>
          </a:xfrm>
          <a:prstGeom prst="roundRect">
            <a:avLst>
              <a:gd name="adj" fmla="val 16615"/>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solidFill>
                  <a:schemeClr val="tx1"/>
                </a:solidFill>
              </a:rPr>
              <a:t>The person in charge will verify the Safe Work Pack </a:t>
            </a:r>
            <a:r>
              <a:rPr lang="en-GB" sz="1600" dirty="0" smtClean="0">
                <a:solidFill>
                  <a:schemeClr val="tx1"/>
                </a:solidFill>
              </a:rPr>
              <a:t>when they </a:t>
            </a:r>
            <a:r>
              <a:rPr lang="en-GB" sz="1600" dirty="0">
                <a:solidFill>
                  <a:schemeClr val="tx1"/>
                </a:solidFill>
              </a:rPr>
              <a:t>are </a:t>
            </a:r>
            <a:r>
              <a:rPr lang="en-GB" sz="1600" dirty="0" smtClean="0">
                <a:solidFill>
                  <a:schemeClr val="tx1"/>
                </a:solidFill>
              </a:rPr>
              <a:t>satisfied </a:t>
            </a:r>
            <a:r>
              <a:rPr lang="en-GB" sz="1600" dirty="0">
                <a:solidFill>
                  <a:schemeClr val="tx1"/>
                </a:solidFill>
              </a:rPr>
              <a:t>the plan is </a:t>
            </a:r>
            <a:r>
              <a:rPr lang="en-GB" sz="1600" dirty="0" smtClean="0">
                <a:solidFill>
                  <a:schemeClr val="tx1"/>
                </a:solidFill>
              </a:rPr>
              <a:t>appropriate. </a:t>
            </a:r>
          </a:p>
        </p:txBody>
      </p:sp>
      <p:sp>
        <p:nvSpPr>
          <p:cNvPr id="54" name="TextBox 53"/>
          <p:cNvSpPr txBox="1"/>
          <p:nvPr/>
        </p:nvSpPr>
        <p:spPr>
          <a:xfrm>
            <a:off x="2741294" y="3151675"/>
            <a:ext cx="3660047" cy="1464231"/>
          </a:xfrm>
          <a:prstGeom prst="roundRect">
            <a:avLst>
              <a:gd name="adj" fmla="val 16615"/>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solidFill>
                  <a:schemeClr val="tx1"/>
                </a:solidFill>
              </a:rPr>
              <a:t>The Responsible Manager must authorise the SWP. In doing so they are confirming that all operational, site and task risk controls have been </a:t>
            </a:r>
            <a:r>
              <a:rPr lang="en-GB" sz="1600" dirty="0" smtClean="0">
                <a:solidFill>
                  <a:schemeClr val="tx1"/>
                </a:solidFill>
              </a:rPr>
              <a:t>appropriately identified. </a:t>
            </a:r>
          </a:p>
        </p:txBody>
      </p:sp>
      <p:sp>
        <p:nvSpPr>
          <p:cNvPr id="55" name="TextBox 54"/>
          <p:cNvSpPr txBox="1"/>
          <p:nvPr/>
        </p:nvSpPr>
        <p:spPr>
          <a:xfrm>
            <a:off x="2600797" y="3153454"/>
            <a:ext cx="3941039" cy="146423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solidFill>
                  <a:schemeClr val="tx1"/>
                </a:solidFill>
              </a:rPr>
              <a:t>The person in charge will check and accept the SWP details are valid (at least one shift in advance of the work) and checks the Responsible Manager has authorised the SWP for use</a:t>
            </a:r>
            <a:r>
              <a:rPr lang="en-GB" sz="1600" dirty="0" smtClean="0">
                <a:solidFill>
                  <a:schemeClr val="tx1"/>
                </a:solidFill>
              </a:rPr>
              <a:t>.</a:t>
            </a:r>
            <a:endParaRPr lang="en-GB" sz="1600" dirty="0">
              <a:solidFill>
                <a:schemeClr val="tx1"/>
              </a:solidFill>
            </a:endParaRPr>
          </a:p>
        </p:txBody>
      </p:sp>
      <p:sp>
        <p:nvSpPr>
          <p:cNvPr id="48" name="TextBox 47"/>
          <p:cNvSpPr txBox="1"/>
          <p:nvPr/>
        </p:nvSpPr>
        <p:spPr>
          <a:xfrm>
            <a:off x="2795500" y="3425869"/>
            <a:ext cx="3527877" cy="91940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a:solidFill>
                  <a:schemeClr val="tx1"/>
                </a:solidFill>
              </a:rPr>
              <a:t>After work has finished the person in charge returns the used or unused SWP back to the Planner.</a:t>
            </a:r>
          </a:p>
        </p:txBody>
      </p:sp>
      <p:sp>
        <p:nvSpPr>
          <p:cNvPr id="65" name="TextBox 64"/>
          <p:cNvSpPr txBox="1"/>
          <p:nvPr/>
        </p:nvSpPr>
        <p:spPr>
          <a:xfrm>
            <a:off x="2807377" y="3089314"/>
            <a:ext cx="3527877" cy="146423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schemeClr val="tx1"/>
                </a:solidFill>
              </a:rPr>
              <a:t>The Planner will review the SWP for amendments for future planning. Where a pack has not been returned, a record must be kept by the Responsible Manager.</a:t>
            </a:r>
            <a:endParaRPr lang="en-GB" sz="1600" dirty="0">
              <a:solidFill>
                <a:schemeClr val="tx1"/>
              </a:solidFill>
            </a:endParaRPr>
          </a:p>
        </p:txBody>
      </p:sp>
      <p:sp>
        <p:nvSpPr>
          <p:cNvPr id="61" name="TextBox 60"/>
          <p:cNvSpPr txBox="1"/>
          <p:nvPr/>
        </p:nvSpPr>
        <p:spPr>
          <a:xfrm>
            <a:off x="2875923" y="3151675"/>
            <a:ext cx="3392304" cy="919401"/>
          </a:xfrm>
          <a:prstGeom prst="roundRect">
            <a:avLst/>
          </a:prstGeom>
          <a:ln w="38100">
            <a:noFill/>
          </a:ln>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dirty="0" smtClean="0">
                <a:solidFill>
                  <a:schemeClr val="tx1"/>
                </a:solidFill>
              </a:rPr>
              <a:t>The Responsible Manager will review the SWP and record the details as per local arrangements.</a:t>
            </a:r>
            <a:endParaRPr lang="en-GB" sz="1600" dirty="0">
              <a:solidFill>
                <a:schemeClr val="tx1"/>
              </a:solidFill>
            </a:endParaRPr>
          </a:p>
        </p:txBody>
      </p:sp>
      <p:grpSp>
        <p:nvGrpSpPr>
          <p:cNvPr id="90" name="Group 89"/>
          <p:cNvGrpSpPr/>
          <p:nvPr/>
        </p:nvGrpSpPr>
        <p:grpSpPr>
          <a:xfrm>
            <a:off x="4031926" y="1291449"/>
            <a:ext cx="1080000" cy="1453880"/>
            <a:chOff x="5872583" y="4797190"/>
            <a:chExt cx="1080000" cy="1453880"/>
          </a:xfrm>
        </p:grpSpPr>
        <p:sp>
          <p:nvSpPr>
            <p:cNvPr id="91" name="Text Box 32"/>
            <p:cNvSpPr txBox="1">
              <a:spLocks noChangeArrowheads="1"/>
            </p:cNvSpPr>
            <p:nvPr/>
          </p:nvSpPr>
          <p:spPr bwMode="auto">
            <a:xfrm>
              <a:off x="5954926" y="588173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Responsible</a:t>
              </a:r>
            </a:p>
            <a:p>
              <a:pPr algn="ctr"/>
              <a:r>
                <a:rPr lang="en-GB" altLang="en-US" sz="1200" b="1" dirty="0"/>
                <a:t>Manager</a:t>
              </a:r>
            </a:p>
          </p:txBody>
        </p:sp>
        <p:pic>
          <p:nvPicPr>
            <p:cNvPr id="92"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2583" y="4797190"/>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7769375" y="2532317"/>
            <a:ext cx="1086840" cy="1449013"/>
            <a:chOff x="2777520" y="4349334"/>
            <a:chExt cx="1086840" cy="1449013"/>
          </a:xfrm>
        </p:grpSpPr>
        <p:sp>
          <p:nvSpPr>
            <p:cNvPr id="38" name="Text Box 31"/>
            <p:cNvSpPr txBox="1">
              <a:spLocks noChangeArrowheads="1"/>
            </p:cNvSpPr>
            <p:nvPr/>
          </p:nvSpPr>
          <p:spPr bwMode="auto">
            <a:xfrm>
              <a:off x="2975563" y="5429015"/>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smtClean="0"/>
                <a:t>Person in</a:t>
              </a:r>
              <a:br>
                <a:rPr lang="en-GB" altLang="en-US" sz="1200" b="1" dirty="0" smtClean="0"/>
              </a:br>
              <a:r>
                <a:rPr lang="en-GB" altLang="en-US" sz="1200" b="1" dirty="0" smtClean="0"/>
                <a:t>charge</a:t>
              </a:r>
              <a:endParaRPr lang="en-GB" altLang="en-US" sz="1200" b="1" dirty="0"/>
            </a:p>
          </p:txBody>
        </p:sp>
        <p:pic>
          <p:nvPicPr>
            <p:cNvPr id="39"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77520" y="4349334"/>
              <a:ext cx="1086840" cy="1086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p:cNvGrpSpPr/>
          <p:nvPr/>
        </p:nvGrpSpPr>
        <p:grpSpPr>
          <a:xfrm>
            <a:off x="6948330" y="2562441"/>
            <a:ext cx="1080000" cy="1226609"/>
            <a:chOff x="683460" y="2957218"/>
            <a:chExt cx="1080000" cy="1226609"/>
          </a:xfrm>
        </p:grpSpPr>
        <p:sp>
          <p:nvSpPr>
            <p:cNvPr id="86" name="Text Box 30"/>
            <p:cNvSpPr txBox="1">
              <a:spLocks noChangeArrowheads="1"/>
            </p:cNvSpPr>
            <p:nvPr/>
          </p:nvSpPr>
          <p:spPr bwMode="auto">
            <a:xfrm>
              <a:off x="763171" y="3999161"/>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Planner</a:t>
              </a:r>
            </a:p>
          </p:txBody>
        </p:sp>
        <p:pic>
          <p:nvPicPr>
            <p:cNvPr id="87" name="Picture 3" descr="C:\Users\LJackso9\Desktop\019 Roles - Clipart\Bust - Business Casua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3460" y="2957218"/>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6149530" y="4545124"/>
            <a:ext cx="1086840" cy="1449013"/>
            <a:chOff x="2777520" y="4349334"/>
            <a:chExt cx="1086840" cy="1449013"/>
          </a:xfrm>
        </p:grpSpPr>
        <p:sp>
          <p:nvSpPr>
            <p:cNvPr id="77" name="Text Box 31"/>
            <p:cNvSpPr txBox="1">
              <a:spLocks noChangeArrowheads="1"/>
            </p:cNvSpPr>
            <p:nvPr/>
          </p:nvSpPr>
          <p:spPr bwMode="auto">
            <a:xfrm>
              <a:off x="2975563" y="5429015"/>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smtClean="0"/>
                <a:t>Person in</a:t>
              </a:r>
              <a:br>
                <a:rPr lang="en-GB" altLang="en-US" sz="1200" b="1" dirty="0" smtClean="0"/>
              </a:br>
              <a:r>
                <a:rPr lang="en-GB" altLang="en-US" sz="1200" b="1" dirty="0" smtClean="0"/>
                <a:t>charge</a:t>
              </a:r>
              <a:endParaRPr lang="en-GB" altLang="en-US" sz="1200" b="1" dirty="0"/>
            </a:p>
          </p:txBody>
        </p:sp>
        <p:pic>
          <p:nvPicPr>
            <p:cNvPr id="4098"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77520" y="4349334"/>
              <a:ext cx="1086840" cy="1086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4032075" y="5182026"/>
            <a:ext cx="1080000" cy="1427168"/>
            <a:chOff x="5872583" y="4797190"/>
            <a:chExt cx="1080000" cy="1427168"/>
          </a:xfrm>
        </p:grpSpPr>
        <p:sp>
          <p:nvSpPr>
            <p:cNvPr id="74" name="Text Box 32"/>
            <p:cNvSpPr txBox="1">
              <a:spLocks noChangeArrowheads="1"/>
            </p:cNvSpPr>
            <p:nvPr/>
          </p:nvSpPr>
          <p:spPr bwMode="auto">
            <a:xfrm>
              <a:off x="5954926" y="5855026"/>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Responsible</a:t>
              </a:r>
            </a:p>
            <a:p>
              <a:pPr algn="ctr"/>
              <a:r>
                <a:rPr lang="en-GB" altLang="en-US" sz="1200" b="1" dirty="0"/>
                <a:t>Manager</a:t>
              </a:r>
            </a:p>
          </p:txBody>
        </p:sp>
        <p:pic>
          <p:nvPicPr>
            <p:cNvPr id="75"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2583" y="4797190"/>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a:off x="1907630" y="4553975"/>
            <a:ext cx="1086840" cy="1449013"/>
            <a:chOff x="2777520" y="4349334"/>
            <a:chExt cx="1086840" cy="1449013"/>
          </a:xfrm>
        </p:grpSpPr>
        <p:sp>
          <p:nvSpPr>
            <p:cNvPr id="43" name="Text Box 31"/>
            <p:cNvSpPr txBox="1">
              <a:spLocks noChangeArrowheads="1"/>
            </p:cNvSpPr>
            <p:nvPr/>
          </p:nvSpPr>
          <p:spPr bwMode="auto">
            <a:xfrm>
              <a:off x="2975563" y="5429015"/>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smtClean="0"/>
                <a:t>Person in</a:t>
              </a:r>
              <a:br>
                <a:rPr lang="en-GB" altLang="en-US" sz="1200" b="1" dirty="0" smtClean="0"/>
              </a:br>
              <a:r>
                <a:rPr lang="en-GB" altLang="en-US" sz="1200" b="1" dirty="0" smtClean="0"/>
                <a:t>charge</a:t>
              </a:r>
              <a:endParaRPr lang="en-GB" altLang="en-US" sz="1200" b="1" dirty="0"/>
            </a:p>
          </p:txBody>
        </p:sp>
        <p:pic>
          <p:nvPicPr>
            <p:cNvPr id="44"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77520" y="4349334"/>
              <a:ext cx="1086840" cy="1086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1907630" y="4553975"/>
            <a:ext cx="1086840" cy="1449013"/>
            <a:chOff x="2777520" y="4349334"/>
            <a:chExt cx="1086840" cy="1449013"/>
          </a:xfrm>
        </p:grpSpPr>
        <p:sp>
          <p:nvSpPr>
            <p:cNvPr id="51" name="Text Box 31"/>
            <p:cNvSpPr txBox="1">
              <a:spLocks noChangeArrowheads="1"/>
            </p:cNvSpPr>
            <p:nvPr/>
          </p:nvSpPr>
          <p:spPr bwMode="auto">
            <a:xfrm>
              <a:off x="2975563" y="5429015"/>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smtClean="0"/>
                <a:t>Person in</a:t>
              </a:r>
              <a:br>
                <a:rPr lang="en-GB" altLang="en-US" sz="1200" b="1" dirty="0" smtClean="0"/>
              </a:br>
              <a:r>
                <a:rPr lang="en-GB" altLang="en-US" sz="1200" b="1" dirty="0" smtClean="0"/>
                <a:t>charge</a:t>
              </a:r>
              <a:endParaRPr lang="en-GB" altLang="en-US" sz="1200" b="1" dirty="0"/>
            </a:p>
          </p:txBody>
        </p:sp>
        <p:pic>
          <p:nvPicPr>
            <p:cNvPr id="53"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777520" y="4349334"/>
              <a:ext cx="1086840" cy="10868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3" name="Group 82"/>
          <p:cNvGrpSpPr/>
          <p:nvPr/>
        </p:nvGrpSpPr>
        <p:grpSpPr>
          <a:xfrm>
            <a:off x="1118527" y="2562441"/>
            <a:ext cx="1080000" cy="1226609"/>
            <a:chOff x="683460" y="2957218"/>
            <a:chExt cx="1080000" cy="1226609"/>
          </a:xfrm>
        </p:grpSpPr>
        <p:sp>
          <p:nvSpPr>
            <p:cNvPr id="71" name="Text Box 30"/>
            <p:cNvSpPr txBox="1">
              <a:spLocks noChangeArrowheads="1"/>
            </p:cNvSpPr>
            <p:nvPr/>
          </p:nvSpPr>
          <p:spPr bwMode="auto">
            <a:xfrm>
              <a:off x="763171" y="3999161"/>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Planner</a:t>
              </a:r>
            </a:p>
          </p:txBody>
        </p:sp>
        <p:pic>
          <p:nvPicPr>
            <p:cNvPr id="72" name="Picture 3" descr="C:\Users\LJackso9\Desktop\019 Roles - Clipart\Bust - Business Casual.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3460" y="2957218"/>
              <a:ext cx="1080000" cy="108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 name="Group 115"/>
          <p:cNvGrpSpPr/>
          <p:nvPr/>
        </p:nvGrpSpPr>
        <p:grpSpPr>
          <a:xfrm>
            <a:off x="4032075" y="1291449"/>
            <a:ext cx="1080000" cy="1453880"/>
            <a:chOff x="5872583" y="4797190"/>
            <a:chExt cx="1080000" cy="1453880"/>
          </a:xfrm>
        </p:grpSpPr>
        <p:sp>
          <p:nvSpPr>
            <p:cNvPr id="117" name="Text Box 32"/>
            <p:cNvSpPr txBox="1">
              <a:spLocks noChangeArrowheads="1"/>
            </p:cNvSpPr>
            <p:nvPr/>
          </p:nvSpPr>
          <p:spPr bwMode="auto">
            <a:xfrm>
              <a:off x="5954926" y="588173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a:r>
                <a:rPr lang="en-GB" altLang="en-US" sz="1200" b="1" dirty="0"/>
                <a:t>Responsible</a:t>
              </a:r>
            </a:p>
            <a:p>
              <a:pPr algn="ctr"/>
              <a:r>
                <a:rPr lang="en-GB" altLang="en-US" sz="1200" b="1" dirty="0"/>
                <a:t>Manager</a:t>
              </a:r>
            </a:p>
          </p:txBody>
        </p:sp>
        <p:pic>
          <p:nvPicPr>
            <p:cNvPr id="118"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2583" y="4797190"/>
              <a:ext cx="1080000"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4101" name="Arc 4100"/>
          <p:cNvSpPr/>
          <p:nvPr/>
        </p:nvSpPr>
        <p:spPr bwMode="auto">
          <a:xfrm>
            <a:off x="3120941" y="1831449"/>
            <a:ext cx="4331459" cy="1165203"/>
          </a:xfrm>
          <a:prstGeom prst="arc">
            <a:avLst/>
          </a:prstGeom>
          <a:ln w="57150">
            <a:solidFill>
              <a:srgbClr val="777777"/>
            </a:solidFill>
            <a:headEnd type="none" w="med" len="med"/>
            <a:tailEnd type="triangle" w="med" len="med"/>
          </a:ln>
          <a:effectLst>
            <a:outerShdw blurRad="50800" dist="38100" dir="5400000" rotWithShape="0">
              <a:srgbClr val="000000">
                <a:alpha val="40000"/>
              </a:srgbClr>
            </a:outerShdw>
          </a:effectLst>
          <a:extLst/>
        </p:spPr>
        <p:style>
          <a:lnRef idx="2">
            <a:schemeClr val="accent2"/>
          </a:lnRef>
          <a:fillRef idx="0">
            <a:schemeClr val="accent2"/>
          </a:fillRef>
          <a:effectRef idx="1">
            <a:schemeClr val="accent2"/>
          </a:effectRef>
          <a:fontRef idx="minor">
            <a:schemeClr val="tx1"/>
          </a:fontRef>
        </p:style>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102" name="Arc 101"/>
          <p:cNvSpPr/>
          <p:nvPr/>
        </p:nvSpPr>
        <p:spPr bwMode="auto">
          <a:xfrm rot="5400000">
            <a:off x="6051697" y="3571955"/>
            <a:ext cx="1731553" cy="1069853"/>
          </a:xfrm>
          <a:prstGeom prst="arc">
            <a:avLst>
              <a:gd name="adj1" fmla="val 15655501"/>
              <a:gd name="adj2" fmla="val 20941006"/>
            </a:avLst>
          </a:prstGeom>
          <a:noFill/>
          <a:ln w="57150" cap="flat" cmpd="sng" algn="ctr">
            <a:solidFill>
              <a:srgbClr val="777777"/>
            </a:solidFill>
            <a:prstDash val="solid"/>
            <a:round/>
            <a:headEnd type="none" w="med" len="med"/>
            <a:tailEnd type="triangle" w="med" len="me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4102" name="Arc 4101"/>
          <p:cNvSpPr/>
          <p:nvPr/>
        </p:nvSpPr>
        <p:spPr bwMode="auto">
          <a:xfrm rot="9260205">
            <a:off x="4728990" y="4749112"/>
            <a:ext cx="2639740" cy="655113"/>
          </a:xfrm>
          <a:prstGeom prst="arc">
            <a:avLst>
              <a:gd name="adj1" fmla="val 16200000"/>
              <a:gd name="adj2" fmla="val 21198259"/>
            </a:avLst>
          </a:prstGeom>
          <a:noFill/>
          <a:ln w="57150" cap="flat" cmpd="sng" algn="ctr">
            <a:solidFill>
              <a:srgbClr val="777777"/>
            </a:solidFill>
            <a:prstDash val="solid"/>
            <a:round/>
            <a:headEnd type="none" w="med" len="med"/>
            <a:tailEnd type="triangle" w="med" len="med"/>
          </a:ln>
          <a:effectLst>
            <a:outerShdw blurRad="50800" dist="381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104" name="Arc 103"/>
          <p:cNvSpPr/>
          <p:nvPr/>
        </p:nvSpPr>
        <p:spPr bwMode="auto">
          <a:xfrm flipH="1">
            <a:off x="1691599" y="1851584"/>
            <a:ext cx="4385921" cy="1165199"/>
          </a:xfrm>
          <a:prstGeom prst="arc">
            <a:avLst>
              <a:gd name="adj1" fmla="val 16200000"/>
              <a:gd name="adj2" fmla="val 21545193"/>
            </a:avLst>
          </a:prstGeom>
          <a:noFill/>
          <a:ln w="57150" cap="flat" cmpd="sng" algn="ctr">
            <a:solidFill>
              <a:srgbClr val="777777"/>
            </a:solidFill>
            <a:prstDash val="solid"/>
            <a:round/>
            <a:headEnd type="triangle"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46" name="Arc 45"/>
          <p:cNvSpPr/>
          <p:nvPr/>
        </p:nvSpPr>
        <p:spPr bwMode="auto">
          <a:xfrm rot="12339795" flipH="1">
            <a:off x="1804355" y="4760130"/>
            <a:ext cx="2639740" cy="655113"/>
          </a:xfrm>
          <a:prstGeom prst="arc">
            <a:avLst>
              <a:gd name="adj1" fmla="val 15751174"/>
              <a:gd name="adj2" fmla="val 21115815"/>
            </a:avLst>
          </a:prstGeom>
          <a:noFill/>
          <a:ln w="57150" cap="flat" cmpd="sng" algn="ctr">
            <a:solidFill>
              <a:srgbClr val="777777"/>
            </a:solidFill>
            <a:prstDash val="solid"/>
            <a:round/>
            <a:headEnd type="triangle" w="med" len="med"/>
            <a:tailEnd type="none" w="med" len="med"/>
          </a:ln>
          <a:effectLst>
            <a:outerShdw blurRad="50800" dist="38100" dir="5400000" algn="ctr" rotWithShape="0">
              <a:srgbClr val="000000">
                <a:alpha val="40000"/>
              </a:srgb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
        <p:nvSpPr>
          <p:cNvPr id="47" name="Arc 46"/>
          <p:cNvSpPr/>
          <p:nvPr/>
        </p:nvSpPr>
        <p:spPr bwMode="auto">
          <a:xfrm rot="16200000" flipH="1">
            <a:off x="1277050" y="3543820"/>
            <a:ext cx="1731553" cy="1069853"/>
          </a:xfrm>
          <a:prstGeom prst="arc">
            <a:avLst>
              <a:gd name="adj1" fmla="val 15389754"/>
              <a:gd name="adj2" fmla="val 20847811"/>
            </a:avLst>
          </a:prstGeom>
          <a:noFill/>
          <a:ln w="57150" cap="flat" cmpd="sng" algn="ctr">
            <a:solidFill>
              <a:srgbClr val="777777"/>
            </a:solidFill>
            <a:prstDash val="solid"/>
            <a:round/>
            <a:headEnd type="triangle"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spTree>
    <p:extLst>
      <p:ext uri="{BB962C8B-B14F-4D97-AF65-F5344CB8AC3E}">
        <p14:creationId xmlns:p14="http://schemas.microsoft.com/office/powerpoint/2010/main" val="7554747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wipe(left)">
                                      <p:cBhvr>
                                        <p:cTn id="15" dur="500"/>
                                        <p:tgtEl>
                                          <p:spTgt spid="4101"/>
                                        </p:tgtEl>
                                      </p:cBhvr>
                                    </p:animEffect>
                                  </p:childTnLst>
                                </p:cTn>
                              </p:par>
                              <p:par>
                                <p:cTn id="16" presetID="10" presetClass="exit" presetSubtype="0" fill="hold" grpId="1" nodeType="withEffect">
                                  <p:stCondLst>
                                    <p:cond delay="0"/>
                                  </p:stCondLst>
                                  <p:childTnLst>
                                    <p:animEffect transition="out" filter="fade">
                                      <p:cBhvr>
                                        <p:cTn id="17" dur="500"/>
                                        <p:tgtEl>
                                          <p:spTgt spid="50"/>
                                        </p:tgtEl>
                                      </p:cBhvr>
                                    </p:animEffect>
                                    <p:set>
                                      <p:cBhvr>
                                        <p:cTn id="18" dur="1" fill="hold">
                                          <p:stCondLst>
                                            <p:cond delay="499"/>
                                          </p:stCondLst>
                                        </p:cTn>
                                        <p:tgtEl>
                                          <p:spTgt spid="50"/>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fade">
                                      <p:cBhvr>
                                        <p:cTn id="22" dur="500"/>
                                        <p:tgtEl>
                                          <p:spTgt spid="8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wipe(up)">
                                      <p:cBhvr>
                                        <p:cTn id="34" dur="500"/>
                                        <p:tgtEl>
                                          <p:spTgt spid="102"/>
                                        </p:tgtEl>
                                      </p:cBhvr>
                                    </p:animEffect>
                                  </p:childTnLst>
                                </p:cTn>
                              </p:par>
                              <p:par>
                                <p:cTn id="35" presetID="10" presetClass="exit" presetSubtype="0" fill="hold" nodeType="withEffect">
                                  <p:stCondLst>
                                    <p:cond delay="0"/>
                                  </p:stCondLst>
                                  <p:childTnLst>
                                    <p:animEffect transition="out" filter="fade">
                                      <p:cBhvr>
                                        <p:cTn id="36" dur="500"/>
                                        <p:tgtEl>
                                          <p:spTgt spid="37"/>
                                        </p:tgtEl>
                                      </p:cBhvr>
                                    </p:animEffect>
                                    <p:set>
                                      <p:cBhvr>
                                        <p:cTn id="37" dur="1" fill="hold">
                                          <p:stCondLst>
                                            <p:cond delay="499"/>
                                          </p:stCondLst>
                                        </p:cTn>
                                        <p:tgtEl>
                                          <p:spTgt spid="3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52"/>
                                        </p:tgtEl>
                                      </p:cBhvr>
                                    </p:animEffect>
                                    <p:set>
                                      <p:cBhvr>
                                        <p:cTn id="40" dur="1" fill="hold">
                                          <p:stCondLst>
                                            <p:cond delay="499"/>
                                          </p:stCondLst>
                                        </p:cTn>
                                        <p:tgtEl>
                                          <p:spTgt spid="5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102"/>
                                        </p:tgtEl>
                                        <p:attrNameLst>
                                          <p:attrName>style.visibility</p:attrName>
                                        </p:attrNameLst>
                                      </p:cBhvr>
                                      <p:to>
                                        <p:strVal val="visible"/>
                                      </p:to>
                                    </p:set>
                                    <p:animEffect transition="in" filter="wipe(right)">
                                      <p:cBhvr>
                                        <p:cTn id="53" dur="500"/>
                                        <p:tgtEl>
                                          <p:spTgt spid="4102"/>
                                        </p:tgtEl>
                                      </p:cBhvr>
                                    </p:animEffect>
                                  </p:childTnLst>
                                </p:cTn>
                              </p:par>
                              <p:par>
                                <p:cTn id="54" presetID="10" presetClass="exit" presetSubtype="0" fill="hold" grpId="1" nodeType="withEffect">
                                  <p:stCondLst>
                                    <p:cond delay="0"/>
                                  </p:stCondLst>
                                  <p:childTnLst>
                                    <p:animEffect transition="out" filter="fade">
                                      <p:cBhvr>
                                        <p:cTn id="55" dur="500"/>
                                        <p:tgtEl>
                                          <p:spTgt spid="45"/>
                                        </p:tgtEl>
                                      </p:cBhvr>
                                    </p:animEffect>
                                    <p:set>
                                      <p:cBhvr>
                                        <p:cTn id="56" dur="1" fill="hold">
                                          <p:stCondLst>
                                            <p:cond delay="499"/>
                                          </p:stCondLst>
                                        </p:cTn>
                                        <p:tgtEl>
                                          <p:spTgt spid="45"/>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fade">
                                      <p:cBhvr>
                                        <p:cTn id="60" dur="500"/>
                                        <p:tgtEl>
                                          <p:spTgt spid="88"/>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par>
                                <p:cTn id="70" presetID="10" presetClass="exit" presetSubtype="0" fill="hold" grpId="1" nodeType="withEffect">
                                  <p:stCondLst>
                                    <p:cond delay="0"/>
                                  </p:stCondLst>
                                  <p:childTnLst>
                                    <p:animEffect transition="out" filter="fade">
                                      <p:cBhvr>
                                        <p:cTn id="71" dur="500"/>
                                        <p:tgtEl>
                                          <p:spTgt spid="54"/>
                                        </p:tgtEl>
                                      </p:cBhvr>
                                    </p:animEffect>
                                    <p:set>
                                      <p:cBhvr>
                                        <p:cTn id="72" dur="1" fill="hold">
                                          <p:stCondLst>
                                            <p:cond delay="499"/>
                                          </p:stCondLst>
                                        </p:cTn>
                                        <p:tgtEl>
                                          <p:spTgt spid="5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42"/>
                                        </p:tgtEl>
                                      </p:cBhvr>
                                    </p:animEffect>
                                    <p:set>
                                      <p:cBhvr>
                                        <p:cTn id="85" dur="1" fill="hold">
                                          <p:stCondLst>
                                            <p:cond delay="499"/>
                                          </p:stCondLst>
                                        </p:cTn>
                                        <p:tgtEl>
                                          <p:spTgt spid="4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55"/>
                                        </p:tgtEl>
                                      </p:cBhvr>
                                    </p:animEffect>
                                    <p:set>
                                      <p:cBhvr>
                                        <p:cTn id="88" dur="1" fill="hold">
                                          <p:stCondLst>
                                            <p:cond delay="499"/>
                                          </p:stCondLst>
                                        </p:cTn>
                                        <p:tgtEl>
                                          <p:spTgt spid="55"/>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down)">
                                      <p:cBhvr>
                                        <p:cTn id="101" dur="500"/>
                                        <p:tgtEl>
                                          <p:spTgt spid="47"/>
                                        </p:tgtEl>
                                      </p:cBhvr>
                                    </p:animEffect>
                                  </p:childTnLst>
                                </p:cTn>
                              </p:par>
                              <p:par>
                                <p:cTn id="102" presetID="10" presetClass="exit" presetSubtype="0" fill="hold" grpId="1" nodeType="withEffect">
                                  <p:stCondLst>
                                    <p:cond delay="0"/>
                                  </p:stCondLst>
                                  <p:childTnLst>
                                    <p:animEffect transition="out" filter="fade">
                                      <p:cBhvr>
                                        <p:cTn id="103" dur="500"/>
                                        <p:tgtEl>
                                          <p:spTgt spid="48"/>
                                        </p:tgtEl>
                                      </p:cBhvr>
                                    </p:animEffect>
                                    <p:set>
                                      <p:cBhvr>
                                        <p:cTn id="104" dur="1" fill="hold">
                                          <p:stCondLst>
                                            <p:cond delay="499"/>
                                          </p:stCondLst>
                                        </p:cTn>
                                        <p:tgtEl>
                                          <p:spTgt spid="48"/>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83"/>
                                        </p:tgtEl>
                                        <p:attrNameLst>
                                          <p:attrName>style.visibility</p:attrName>
                                        </p:attrNameLst>
                                      </p:cBhvr>
                                      <p:to>
                                        <p:strVal val="visible"/>
                                      </p:to>
                                    </p:set>
                                    <p:animEffect transition="in" filter="fade">
                                      <p:cBhvr>
                                        <p:cTn id="108" dur="500"/>
                                        <p:tgtEl>
                                          <p:spTgt spid="83"/>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500"/>
                                        <p:tgtEl>
                                          <p:spTgt spid="6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04"/>
                                        </p:tgtEl>
                                        <p:attrNameLst>
                                          <p:attrName>style.visibility</p:attrName>
                                        </p:attrNameLst>
                                      </p:cBhvr>
                                      <p:to>
                                        <p:strVal val="visible"/>
                                      </p:to>
                                    </p:set>
                                    <p:animEffect transition="in" filter="wipe(left)">
                                      <p:cBhvr>
                                        <p:cTn id="117" dur="500"/>
                                        <p:tgtEl>
                                          <p:spTgt spid="104"/>
                                        </p:tgtEl>
                                      </p:cBhvr>
                                    </p:animEffect>
                                  </p:childTnLst>
                                </p:cTn>
                              </p:par>
                              <p:par>
                                <p:cTn id="118" presetID="10" presetClass="exit" presetSubtype="0" fill="hold" nodeType="withEffect">
                                  <p:stCondLst>
                                    <p:cond delay="0"/>
                                  </p:stCondLst>
                                  <p:childTnLst>
                                    <p:animEffect transition="out" filter="fade">
                                      <p:cBhvr>
                                        <p:cTn id="119" dur="500"/>
                                        <p:tgtEl>
                                          <p:spTgt spid="90"/>
                                        </p:tgtEl>
                                      </p:cBhvr>
                                    </p:animEffect>
                                    <p:set>
                                      <p:cBhvr>
                                        <p:cTn id="120" dur="1" fill="hold">
                                          <p:stCondLst>
                                            <p:cond delay="499"/>
                                          </p:stCondLst>
                                        </p:cTn>
                                        <p:tgtEl>
                                          <p:spTgt spid="90"/>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65"/>
                                        </p:tgtEl>
                                      </p:cBhvr>
                                    </p:animEffect>
                                    <p:set>
                                      <p:cBhvr>
                                        <p:cTn id="123" dur="1" fill="hold">
                                          <p:stCondLst>
                                            <p:cond delay="499"/>
                                          </p:stCondLst>
                                        </p:cTn>
                                        <p:tgtEl>
                                          <p:spTgt spid="65"/>
                                        </p:tgtEl>
                                        <p:attrNameLst>
                                          <p:attrName>style.visibility</p:attrName>
                                        </p:attrNameLst>
                                      </p:cBhvr>
                                      <p:to>
                                        <p:strVal val="hidden"/>
                                      </p:to>
                                    </p:se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fade">
                                      <p:cBhvr>
                                        <p:cTn id="127" dur="500"/>
                                        <p:tgtEl>
                                          <p:spTgt spid="116"/>
                                        </p:tgtEl>
                                      </p:cBhvr>
                                    </p:animEffect>
                                  </p:childTnLst>
                                </p:cTn>
                              </p:par>
                            </p:childTnLst>
                          </p:cTn>
                        </p:par>
                        <p:par>
                          <p:cTn id="128" fill="hold">
                            <p:stCondLst>
                              <p:cond delay="1000"/>
                            </p:stCondLst>
                            <p:childTnLst>
                              <p:par>
                                <p:cTn id="129" presetID="10" presetClass="entr" presetSubtype="0" fill="hold" grpId="0" nodeType="after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2" grpId="0" animBg="1"/>
      <p:bldP spid="52" grpId="1" animBg="1"/>
      <p:bldP spid="45" grpId="0" animBg="1"/>
      <p:bldP spid="45" grpId="1" animBg="1"/>
      <p:bldP spid="54" grpId="0" animBg="1"/>
      <p:bldP spid="54" grpId="1" animBg="1"/>
      <p:bldP spid="55" grpId="0" animBg="1"/>
      <p:bldP spid="55" grpId="1" animBg="1"/>
      <p:bldP spid="48" grpId="0" animBg="1"/>
      <p:bldP spid="48" grpId="1" animBg="1"/>
      <p:bldP spid="65" grpId="0" animBg="1"/>
      <p:bldP spid="65" grpId="1" animBg="1"/>
      <p:bldP spid="61" grpId="0" animBg="1"/>
      <p:bldP spid="4101" grpId="0" animBg="1"/>
      <p:bldP spid="102" grpId="0" animBg="1"/>
      <p:bldP spid="4102" grpId="0" animBg="1"/>
      <p:bldP spid="104" grpId="0" animBg="1"/>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20"/>
          <p:cNvSpPr>
            <a:spLocks noChangeShapeType="1"/>
          </p:cNvSpPr>
          <p:nvPr/>
        </p:nvSpPr>
        <p:spPr bwMode="auto">
          <a:xfrm>
            <a:off x="4427980" y="245745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17" name="Line 29"/>
          <p:cNvSpPr>
            <a:spLocks noChangeShapeType="1"/>
          </p:cNvSpPr>
          <p:nvPr/>
        </p:nvSpPr>
        <p:spPr bwMode="auto">
          <a:xfrm>
            <a:off x="450239" y="240030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18" name="Text Box 30"/>
          <p:cNvSpPr txBox="1">
            <a:spLocks noChangeArrowheads="1"/>
          </p:cNvSpPr>
          <p:nvPr/>
        </p:nvSpPr>
        <p:spPr bwMode="auto">
          <a:xfrm>
            <a:off x="1331550" y="2897802"/>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Planner</a:t>
            </a:r>
          </a:p>
        </p:txBody>
      </p:sp>
      <p:sp>
        <p:nvSpPr>
          <p:cNvPr id="19" name="Text Box 31"/>
          <p:cNvSpPr txBox="1">
            <a:spLocks noChangeArrowheads="1"/>
          </p:cNvSpPr>
          <p:nvPr/>
        </p:nvSpPr>
        <p:spPr bwMode="auto">
          <a:xfrm>
            <a:off x="1468259" y="3862208"/>
            <a:ext cx="702116"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Person in</a:t>
            </a:r>
            <a:br>
              <a:rPr lang="en-GB" altLang="en-US" sz="1200" b="1" dirty="0" smtClean="0">
                <a:solidFill>
                  <a:srgbClr val="005172"/>
                </a:solidFill>
              </a:rPr>
            </a:br>
            <a:r>
              <a:rPr lang="en-GB" altLang="en-US" sz="1200" b="1" dirty="0" smtClean="0">
                <a:solidFill>
                  <a:srgbClr val="005172"/>
                </a:solidFill>
              </a:rPr>
              <a:t>charge</a:t>
            </a:r>
            <a:endParaRPr lang="en-GB" altLang="en-US" sz="1200" b="1" dirty="0">
              <a:solidFill>
                <a:srgbClr val="005172"/>
              </a:solidFill>
            </a:endParaRPr>
          </a:p>
        </p:txBody>
      </p:sp>
      <p:sp>
        <p:nvSpPr>
          <p:cNvPr id="20" name="Text Box 32"/>
          <p:cNvSpPr txBox="1">
            <a:spLocks noChangeArrowheads="1"/>
          </p:cNvSpPr>
          <p:nvPr/>
        </p:nvSpPr>
        <p:spPr bwMode="auto">
          <a:xfrm>
            <a:off x="1352365" y="4936767"/>
            <a:ext cx="9153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Responsible</a:t>
            </a:r>
          </a:p>
          <a:p>
            <a:pPr algn="ctr" eaLnBrk="1" fontAlgn="auto" hangingPunct="1">
              <a:spcBef>
                <a:spcPts val="0"/>
              </a:spcBef>
              <a:spcAft>
                <a:spcPts val="0"/>
              </a:spcAft>
            </a:pPr>
            <a:r>
              <a:rPr lang="en-GB" altLang="en-US" sz="1200" b="1" dirty="0">
                <a:solidFill>
                  <a:srgbClr val="005172"/>
                </a:solidFill>
              </a:rPr>
              <a:t>Manager</a:t>
            </a:r>
          </a:p>
        </p:txBody>
      </p:sp>
      <p:sp>
        <p:nvSpPr>
          <p:cNvPr id="21" name="AutoShape 34"/>
          <p:cNvSpPr>
            <a:spLocks noChangeAspect="1" noChangeArrowheads="1" noTextEdit="1"/>
          </p:cNvSpPr>
          <p:nvPr/>
        </p:nvSpPr>
        <p:spPr bwMode="auto">
          <a:xfrm>
            <a:off x="666139" y="3603625"/>
            <a:ext cx="392112" cy="5699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pPr>
            <a:endParaRPr lang="en-GB" sz="1800">
              <a:solidFill>
                <a:srgbClr val="005172"/>
              </a:solidFill>
              <a:latin typeface="Arial"/>
            </a:endParaRPr>
          </a:p>
        </p:txBody>
      </p:sp>
      <p:sp>
        <p:nvSpPr>
          <p:cNvPr id="22" name="Freeform 35"/>
          <p:cNvSpPr>
            <a:spLocks/>
          </p:cNvSpPr>
          <p:nvPr/>
        </p:nvSpPr>
        <p:spPr bwMode="auto">
          <a:xfrm>
            <a:off x="686776" y="3619500"/>
            <a:ext cx="320675" cy="523875"/>
          </a:xfrm>
          <a:custGeom>
            <a:avLst/>
            <a:gdLst>
              <a:gd name="T0" fmla="*/ 312499375 w 202"/>
              <a:gd name="T1" fmla="*/ 173891575 h 330"/>
              <a:gd name="T2" fmla="*/ 355342825 w 202"/>
              <a:gd name="T3" fmla="*/ 173891575 h 330"/>
              <a:gd name="T4" fmla="*/ 395665325 w 202"/>
              <a:gd name="T5" fmla="*/ 178931888 h 330"/>
              <a:gd name="T6" fmla="*/ 433466875 w 202"/>
              <a:gd name="T7" fmla="*/ 194052825 h 330"/>
              <a:gd name="T8" fmla="*/ 473789375 w 202"/>
              <a:gd name="T9" fmla="*/ 229335013 h 330"/>
              <a:gd name="T10" fmla="*/ 504031250 w 202"/>
              <a:gd name="T11" fmla="*/ 315020325 h 330"/>
              <a:gd name="T12" fmla="*/ 509071563 w 202"/>
              <a:gd name="T13" fmla="*/ 415826575 h 330"/>
              <a:gd name="T14" fmla="*/ 486390950 w 202"/>
              <a:gd name="T15" fmla="*/ 498990938 h 330"/>
              <a:gd name="T16" fmla="*/ 458668438 w 202"/>
              <a:gd name="T17" fmla="*/ 529232813 h 330"/>
              <a:gd name="T18" fmla="*/ 435987825 w 202"/>
              <a:gd name="T19" fmla="*/ 536794075 h 330"/>
              <a:gd name="T20" fmla="*/ 413305625 w 202"/>
              <a:gd name="T21" fmla="*/ 544353750 h 330"/>
              <a:gd name="T22" fmla="*/ 388104063 w 202"/>
              <a:gd name="T23" fmla="*/ 549394063 h 330"/>
              <a:gd name="T24" fmla="*/ 375504075 w 202"/>
              <a:gd name="T25" fmla="*/ 831651563 h 330"/>
              <a:gd name="T26" fmla="*/ 131048125 w 202"/>
              <a:gd name="T27" fmla="*/ 549394063 h 330"/>
              <a:gd name="T28" fmla="*/ 93246575 w 202"/>
              <a:gd name="T29" fmla="*/ 541834388 h 330"/>
              <a:gd name="T30" fmla="*/ 52924075 w 202"/>
              <a:gd name="T31" fmla="*/ 529232813 h 330"/>
              <a:gd name="T32" fmla="*/ 25201563 w 202"/>
              <a:gd name="T33" fmla="*/ 509071563 h 330"/>
              <a:gd name="T34" fmla="*/ 12601575 w 202"/>
              <a:gd name="T35" fmla="*/ 486390950 h 330"/>
              <a:gd name="T36" fmla="*/ 10080625 w 202"/>
              <a:gd name="T37" fmla="*/ 441028138 h 330"/>
              <a:gd name="T38" fmla="*/ 5040313 w 202"/>
              <a:gd name="T39" fmla="*/ 390625013 h 330"/>
              <a:gd name="T40" fmla="*/ 0 w 202"/>
              <a:gd name="T41" fmla="*/ 340221888 h 330"/>
              <a:gd name="T42" fmla="*/ 5040313 w 202"/>
              <a:gd name="T43" fmla="*/ 287297813 h 330"/>
              <a:gd name="T44" fmla="*/ 22682200 w 202"/>
              <a:gd name="T45" fmla="*/ 244455950 h 330"/>
              <a:gd name="T46" fmla="*/ 52924075 w 202"/>
              <a:gd name="T47" fmla="*/ 206652813 h 330"/>
              <a:gd name="T48" fmla="*/ 110886875 w 202"/>
              <a:gd name="T49" fmla="*/ 181451250 h 330"/>
              <a:gd name="T50" fmla="*/ 194052825 w 202"/>
              <a:gd name="T51" fmla="*/ 173891575 h 330"/>
              <a:gd name="T52" fmla="*/ 206652813 w 202"/>
              <a:gd name="T53" fmla="*/ 173891575 h 330"/>
              <a:gd name="T54" fmla="*/ 221773750 w 202"/>
              <a:gd name="T55" fmla="*/ 173891575 h 330"/>
              <a:gd name="T56" fmla="*/ 224294700 w 202"/>
              <a:gd name="T57" fmla="*/ 171370625 h 330"/>
              <a:gd name="T58" fmla="*/ 226814063 w 202"/>
              <a:gd name="T59" fmla="*/ 168851263 h 330"/>
              <a:gd name="T60" fmla="*/ 141128750 w 202"/>
              <a:gd name="T61" fmla="*/ 131048125 h 330"/>
              <a:gd name="T62" fmla="*/ 120967500 w 202"/>
              <a:gd name="T63" fmla="*/ 73085325 h 330"/>
              <a:gd name="T64" fmla="*/ 161290000 w 202"/>
              <a:gd name="T65" fmla="*/ 22682200 h 330"/>
              <a:gd name="T66" fmla="*/ 257055938 w 202"/>
              <a:gd name="T67" fmla="*/ 0 h 330"/>
              <a:gd name="T68" fmla="*/ 352821875 w 202"/>
              <a:gd name="T69" fmla="*/ 22682200 h 330"/>
              <a:gd name="T70" fmla="*/ 393144375 w 202"/>
              <a:gd name="T71" fmla="*/ 78125638 h 330"/>
              <a:gd name="T72" fmla="*/ 370463763 w 202"/>
              <a:gd name="T73" fmla="*/ 133569075 h 330"/>
              <a:gd name="T74" fmla="*/ 284778450 w 202"/>
              <a:gd name="T75" fmla="*/ 168851263 h 330"/>
              <a:gd name="T76" fmla="*/ 287297813 w 202"/>
              <a:gd name="T77" fmla="*/ 171370625 h 330"/>
              <a:gd name="T78" fmla="*/ 289818763 w 202"/>
              <a:gd name="T79" fmla="*/ 173891575 h 3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2" h="330">
                <a:moveTo>
                  <a:pt x="115" y="69"/>
                </a:moveTo>
                <a:lnTo>
                  <a:pt x="124" y="69"/>
                </a:lnTo>
                <a:lnTo>
                  <a:pt x="133" y="69"/>
                </a:lnTo>
                <a:lnTo>
                  <a:pt x="141" y="69"/>
                </a:lnTo>
                <a:lnTo>
                  <a:pt x="149" y="69"/>
                </a:lnTo>
                <a:lnTo>
                  <a:pt x="157" y="71"/>
                </a:lnTo>
                <a:lnTo>
                  <a:pt x="164" y="73"/>
                </a:lnTo>
                <a:lnTo>
                  <a:pt x="172" y="77"/>
                </a:lnTo>
                <a:lnTo>
                  <a:pt x="179" y="81"/>
                </a:lnTo>
                <a:lnTo>
                  <a:pt x="188" y="91"/>
                </a:lnTo>
                <a:lnTo>
                  <a:pt x="196" y="106"/>
                </a:lnTo>
                <a:lnTo>
                  <a:pt x="200" y="125"/>
                </a:lnTo>
                <a:lnTo>
                  <a:pt x="202" y="145"/>
                </a:lnTo>
                <a:lnTo>
                  <a:pt x="202" y="165"/>
                </a:lnTo>
                <a:lnTo>
                  <a:pt x="199" y="183"/>
                </a:lnTo>
                <a:lnTo>
                  <a:pt x="193" y="198"/>
                </a:lnTo>
                <a:lnTo>
                  <a:pt x="185" y="208"/>
                </a:lnTo>
                <a:lnTo>
                  <a:pt x="182" y="210"/>
                </a:lnTo>
                <a:lnTo>
                  <a:pt x="178" y="211"/>
                </a:lnTo>
                <a:lnTo>
                  <a:pt x="173" y="213"/>
                </a:lnTo>
                <a:lnTo>
                  <a:pt x="169" y="215"/>
                </a:lnTo>
                <a:lnTo>
                  <a:pt x="164" y="216"/>
                </a:lnTo>
                <a:lnTo>
                  <a:pt x="160" y="217"/>
                </a:lnTo>
                <a:lnTo>
                  <a:pt x="154" y="218"/>
                </a:lnTo>
                <a:lnTo>
                  <a:pt x="149" y="218"/>
                </a:lnTo>
                <a:lnTo>
                  <a:pt x="149" y="330"/>
                </a:lnTo>
                <a:lnTo>
                  <a:pt x="52" y="330"/>
                </a:lnTo>
                <a:lnTo>
                  <a:pt x="52" y="218"/>
                </a:lnTo>
                <a:lnTo>
                  <a:pt x="45" y="217"/>
                </a:lnTo>
                <a:lnTo>
                  <a:pt x="37" y="215"/>
                </a:lnTo>
                <a:lnTo>
                  <a:pt x="29" y="213"/>
                </a:lnTo>
                <a:lnTo>
                  <a:pt x="21" y="210"/>
                </a:lnTo>
                <a:lnTo>
                  <a:pt x="15" y="206"/>
                </a:lnTo>
                <a:lnTo>
                  <a:pt x="10" y="202"/>
                </a:lnTo>
                <a:lnTo>
                  <a:pt x="6" y="198"/>
                </a:lnTo>
                <a:lnTo>
                  <a:pt x="5" y="193"/>
                </a:lnTo>
                <a:lnTo>
                  <a:pt x="4" y="184"/>
                </a:lnTo>
                <a:lnTo>
                  <a:pt x="4" y="175"/>
                </a:lnTo>
                <a:lnTo>
                  <a:pt x="3" y="165"/>
                </a:lnTo>
                <a:lnTo>
                  <a:pt x="2" y="155"/>
                </a:lnTo>
                <a:lnTo>
                  <a:pt x="0" y="145"/>
                </a:lnTo>
                <a:lnTo>
                  <a:pt x="0" y="135"/>
                </a:lnTo>
                <a:lnTo>
                  <a:pt x="0" y="124"/>
                </a:lnTo>
                <a:lnTo>
                  <a:pt x="2" y="114"/>
                </a:lnTo>
                <a:lnTo>
                  <a:pt x="4" y="105"/>
                </a:lnTo>
                <a:lnTo>
                  <a:pt x="9" y="97"/>
                </a:lnTo>
                <a:lnTo>
                  <a:pt x="14" y="89"/>
                </a:lnTo>
                <a:lnTo>
                  <a:pt x="21" y="82"/>
                </a:lnTo>
                <a:lnTo>
                  <a:pt x="31" y="76"/>
                </a:lnTo>
                <a:lnTo>
                  <a:pt x="44" y="72"/>
                </a:lnTo>
                <a:lnTo>
                  <a:pt x="59" y="69"/>
                </a:lnTo>
                <a:lnTo>
                  <a:pt x="77" y="69"/>
                </a:lnTo>
                <a:lnTo>
                  <a:pt x="79" y="69"/>
                </a:lnTo>
                <a:lnTo>
                  <a:pt x="82" y="69"/>
                </a:lnTo>
                <a:lnTo>
                  <a:pt x="84" y="69"/>
                </a:lnTo>
                <a:lnTo>
                  <a:pt x="88" y="69"/>
                </a:lnTo>
                <a:lnTo>
                  <a:pt x="88" y="68"/>
                </a:lnTo>
                <a:lnTo>
                  <a:pt x="89" y="68"/>
                </a:lnTo>
                <a:lnTo>
                  <a:pt x="89" y="67"/>
                </a:lnTo>
                <a:lnTo>
                  <a:pt x="90" y="67"/>
                </a:lnTo>
                <a:lnTo>
                  <a:pt x="69" y="61"/>
                </a:lnTo>
                <a:lnTo>
                  <a:pt x="56" y="52"/>
                </a:lnTo>
                <a:lnTo>
                  <a:pt x="50" y="41"/>
                </a:lnTo>
                <a:lnTo>
                  <a:pt x="48" y="29"/>
                </a:lnTo>
                <a:lnTo>
                  <a:pt x="54" y="18"/>
                </a:lnTo>
                <a:lnTo>
                  <a:pt x="64" y="9"/>
                </a:lnTo>
                <a:lnTo>
                  <a:pt x="80" y="3"/>
                </a:lnTo>
                <a:lnTo>
                  <a:pt x="102" y="0"/>
                </a:lnTo>
                <a:lnTo>
                  <a:pt x="124" y="3"/>
                </a:lnTo>
                <a:lnTo>
                  <a:pt x="140" y="9"/>
                </a:lnTo>
                <a:lnTo>
                  <a:pt x="151" y="19"/>
                </a:lnTo>
                <a:lnTo>
                  <a:pt x="156" y="31"/>
                </a:lnTo>
                <a:lnTo>
                  <a:pt x="155" y="42"/>
                </a:lnTo>
                <a:lnTo>
                  <a:pt x="147" y="53"/>
                </a:lnTo>
                <a:lnTo>
                  <a:pt x="134" y="62"/>
                </a:lnTo>
                <a:lnTo>
                  <a:pt x="113" y="67"/>
                </a:lnTo>
                <a:lnTo>
                  <a:pt x="114" y="67"/>
                </a:lnTo>
                <a:lnTo>
                  <a:pt x="114" y="68"/>
                </a:lnTo>
                <a:lnTo>
                  <a:pt x="115" y="68"/>
                </a:lnTo>
                <a:lnTo>
                  <a:pt x="115" y="69"/>
                </a:lnTo>
                <a:close/>
              </a:path>
            </a:pathLst>
          </a:cu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pPr>
            <a:endParaRPr lang="en-GB" sz="1800">
              <a:solidFill>
                <a:srgbClr val="005172"/>
              </a:solidFill>
              <a:latin typeface="Arial"/>
            </a:endParaRPr>
          </a:p>
        </p:txBody>
      </p:sp>
      <p:sp>
        <p:nvSpPr>
          <p:cNvPr id="23" name="Line 20"/>
          <p:cNvSpPr>
            <a:spLocks noChangeShapeType="1"/>
          </p:cNvSpPr>
          <p:nvPr/>
        </p:nvSpPr>
        <p:spPr bwMode="auto">
          <a:xfrm>
            <a:off x="2394581" y="245745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24" name="Line 21"/>
          <p:cNvSpPr>
            <a:spLocks noChangeShapeType="1"/>
          </p:cNvSpPr>
          <p:nvPr/>
        </p:nvSpPr>
        <p:spPr bwMode="auto">
          <a:xfrm>
            <a:off x="6588280" y="240030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25" name="Line 22"/>
          <p:cNvSpPr>
            <a:spLocks noChangeShapeType="1"/>
          </p:cNvSpPr>
          <p:nvPr/>
        </p:nvSpPr>
        <p:spPr bwMode="auto">
          <a:xfrm>
            <a:off x="8604560" y="2400300"/>
            <a:ext cx="0" cy="424815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28" name="Line 25"/>
          <p:cNvSpPr>
            <a:spLocks noChangeShapeType="1"/>
          </p:cNvSpPr>
          <p:nvPr/>
        </p:nvSpPr>
        <p:spPr bwMode="auto">
          <a:xfrm flipV="1">
            <a:off x="450239" y="3501006"/>
            <a:ext cx="8154321"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30" name="Line 28"/>
          <p:cNvSpPr>
            <a:spLocks noChangeShapeType="1"/>
          </p:cNvSpPr>
          <p:nvPr/>
        </p:nvSpPr>
        <p:spPr bwMode="auto">
          <a:xfrm>
            <a:off x="450239" y="2400300"/>
            <a:ext cx="8154321"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pic>
        <p:nvPicPr>
          <p:cNvPr id="34"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9533" y="24345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359532" y="3501007"/>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9633" y="461713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59533" y="5697252"/>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32"/>
          <p:cNvSpPr txBox="1">
            <a:spLocks noChangeArrowheads="1"/>
          </p:cNvSpPr>
          <p:nvPr/>
        </p:nvSpPr>
        <p:spPr bwMode="auto">
          <a:xfrm>
            <a:off x="1475570" y="6124073"/>
            <a:ext cx="650819"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Signaller</a:t>
            </a:r>
            <a:endParaRPr lang="en-GB" altLang="en-US" sz="1200" b="1" dirty="0">
              <a:solidFill>
                <a:srgbClr val="005172"/>
              </a:solidFill>
            </a:endParaRPr>
          </a:p>
        </p:txBody>
      </p:sp>
      <p:sp>
        <p:nvSpPr>
          <p:cNvPr id="62" name="Line 25"/>
          <p:cNvSpPr>
            <a:spLocks noChangeShapeType="1"/>
          </p:cNvSpPr>
          <p:nvPr/>
        </p:nvSpPr>
        <p:spPr bwMode="auto">
          <a:xfrm flipV="1">
            <a:off x="450237" y="4583059"/>
            <a:ext cx="8154323"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63" name="Line 25"/>
          <p:cNvSpPr>
            <a:spLocks noChangeShapeType="1"/>
          </p:cNvSpPr>
          <p:nvPr/>
        </p:nvSpPr>
        <p:spPr bwMode="auto">
          <a:xfrm flipV="1">
            <a:off x="450239" y="5669640"/>
            <a:ext cx="8154321"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64" name="Line 25"/>
          <p:cNvSpPr>
            <a:spLocks noChangeShapeType="1"/>
          </p:cNvSpPr>
          <p:nvPr/>
        </p:nvSpPr>
        <p:spPr bwMode="auto">
          <a:xfrm flipV="1">
            <a:off x="450239" y="6707134"/>
            <a:ext cx="8154321"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a:solidFill>
                <a:srgbClr val="005172"/>
              </a:solidFill>
              <a:latin typeface="Arial"/>
            </a:endParaRPr>
          </a:p>
        </p:txBody>
      </p:sp>
      <p:sp>
        <p:nvSpPr>
          <p:cNvPr id="2" name="Title 1"/>
          <p:cNvSpPr>
            <a:spLocks noGrp="1"/>
          </p:cNvSpPr>
          <p:nvPr>
            <p:ph type="title"/>
          </p:nvPr>
        </p:nvSpPr>
        <p:spPr/>
        <p:txBody>
          <a:bodyPr/>
          <a:lstStyle/>
          <a:p>
            <a:r>
              <a:rPr lang="en-GB" dirty="0" smtClean="0"/>
              <a:t>Module 1: </a:t>
            </a:r>
            <a:r>
              <a:rPr lang="en-GB" dirty="0"/>
              <a:t>Planning and working during incident response </a:t>
            </a:r>
          </a:p>
        </p:txBody>
      </p:sp>
      <p:sp>
        <p:nvSpPr>
          <p:cNvPr id="6" name="Rectangle 10"/>
          <p:cNvSpPr>
            <a:spLocks noChangeArrowheads="1"/>
          </p:cNvSpPr>
          <p:nvPr/>
        </p:nvSpPr>
        <p:spPr bwMode="auto">
          <a:xfrm>
            <a:off x="2394581" y="1581629"/>
            <a:ext cx="6209979" cy="659239"/>
          </a:xfrm>
          <a:prstGeom prst="rect">
            <a:avLst/>
          </a:prstGeom>
          <a:solidFill>
            <a:srgbClr val="C0C0C0"/>
          </a:solidFill>
          <a:ln w="12700" algn="ctr">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fontAlgn="auto" hangingPunct="1">
              <a:spcBef>
                <a:spcPts val="0"/>
              </a:spcBef>
              <a:spcAft>
                <a:spcPts val="0"/>
              </a:spcAft>
            </a:pPr>
            <a:endParaRPr lang="en-US" altLang="en-US" sz="1800">
              <a:solidFill>
                <a:srgbClr val="005172"/>
              </a:solidFill>
            </a:endParaRPr>
          </a:p>
        </p:txBody>
      </p:sp>
      <p:sp>
        <p:nvSpPr>
          <p:cNvPr id="9" name="Rectangle 13"/>
          <p:cNvSpPr>
            <a:spLocks noChangeArrowheads="1"/>
          </p:cNvSpPr>
          <p:nvPr/>
        </p:nvSpPr>
        <p:spPr bwMode="auto">
          <a:xfrm>
            <a:off x="5040190"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Return</a:t>
            </a:r>
            <a:endParaRPr lang="en-GB" altLang="en-US" sz="1000" b="1" dirty="0">
              <a:solidFill>
                <a:srgbClr val="FFFFFF"/>
              </a:solidFill>
            </a:endParaRPr>
          </a:p>
        </p:txBody>
      </p:sp>
      <p:sp>
        <p:nvSpPr>
          <p:cNvPr id="10" name="Rectangle 14"/>
          <p:cNvSpPr>
            <a:spLocks noChangeArrowheads="1"/>
          </p:cNvSpPr>
          <p:nvPr/>
        </p:nvSpPr>
        <p:spPr bwMode="auto">
          <a:xfrm>
            <a:off x="2951900"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On site</a:t>
            </a:r>
            <a:endParaRPr lang="en-GB" altLang="en-US" sz="1000" b="1" dirty="0">
              <a:solidFill>
                <a:srgbClr val="FFFFFF"/>
              </a:solidFill>
            </a:endParaRPr>
          </a:p>
        </p:txBody>
      </p:sp>
      <p:cxnSp>
        <p:nvCxnSpPr>
          <p:cNvPr id="12" name="AutoShape 16"/>
          <p:cNvCxnSpPr>
            <a:cxnSpLocks noChangeShapeType="1"/>
            <a:stCxn id="10" idx="3"/>
            <a:endCxn id="9" idx="1"/>
          </p:cNvCxnSpPr>
          <p:nvPr/>
        </p:nvCxnSpPr>
        <p:spPr bwMode="auto">
          <a:xfrm>
            <a:off x="3851900" y="1910367"/>
            <a:ext cx="1188290"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7"/>
          <p:cNvCxnSpPr>
            <a:cxnSpLocks noChangeShapeType="1"/>
            <a:stCxn id="9" idx="3"/>
            <a:endCxn id="33" idx="1"/>
          </p:cNvCxnSpPr>
          <p:nvPr/>
        </p:nvCxnSpPr>
        <p:spPr bwMode="auto">
          <a:xfrm>
            <a:off x="5940190" y="1910367"/>
            <a:ext cx="1260300"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13"/>
          <p:cNvSpPr>
            <a:spLocks noChangeArrowheads="1"/>
          </p:cNvSpPr>
          <p:nvPr/>
        </p:nvSpPr>
        <p:spPr bwMode="auto">
          <a:xfrm>
            <a:off x="7200490"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Review</a:t>
            </a:r>
            <a:endParaRPr lang="en-GB" altLang="en-US" sz="1000" b="1" dirty="0">
              <a:solidFill>
                <a:srgbClr val="FFFFFF"/>
              </a:solidFill>
            </a:endParaRPr>
          </a:p>
        </p:txBody>
      </p:sp>
      <p:pic>
        <p:nvPicPr>
          <p:cNvPr id="66"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843760" y="350687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843760" y="569725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843760" y="5697132"/>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43760" y="4648903"/>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950190" y="351453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0190" y="242687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50190" y="462988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2500" y="462988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92350" y="2421006"/>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5970" y="3639037"/>
            <a:ext cx="3491842" cy="830997"/>
          </a:xfrm>
          <a:prstGeom prst="rect">
            <a:avLst/>
          </a:prstGeom>
          <a:solidFill>
            <a:schemeClr val="bg1"/>
          </a:solidFill>
          <a:ln w="28575" cap="rnd">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The person in charge will be contacted as the appropriate person to respond following an incident.</a:t>
            </a:r>
            <a:endParaRPr lang="en-GB" sz="1600" dirty="0">
              <a:solidFill>
                <a:srgbClr val="005172"/>
              </a:solidFill>
              <a:latin typeface="Arial"/>
            </a:endParaRPr>
          </a:p>
        </p:txBody>
      </p:sp>
      <p:sp>
        <p:nvSpPr>
          <p:cNvPr id="37" name="TextBox 36"/>
          <p:cNvSpPr txBox="1"/>
          <p:nvPr/>
        </p:nvSpPr>
        <p:spPr>
          <a:xfrm>
            <a:off x="4355207" y="3146595"/>
            <a:ext cx="4465383"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shall decide what response and resources are required for the incident. The following must be considered</a:t>
            </a:r>
            <a:r>
              <a:rPr lang="en-GB" sz="1600" dirty="0" smtClean="0">
                <a:solidFill>
                  <a:srgbClr val="005172"/>
                </a:solidFill>
              </a:rPr>
              <a:t>:</a:t>
            </a:r>
            <a:endParaRPr lang="en-GB" sz="1600" dirty="0" smtClean="0">
              <a:solidFill>
                <a:srgbClr val="005172"/>
              </a:solidFill>
              <a:latin typeface="Arial"/>
            </a:endParaRP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Is protection/warning arrangements required?</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What task and site risk controls are required?</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Identify safe systems of work and the controls required.</a:t>
            </a:r>
          </a:p>
        </p:txBody>
      </p:sp>
      <p:sp>
        <p:nvSpPr>
          <p:cNvPr id="38" name="TextBox 37"/>
          <p:cNvSpPr txBox="1"/>
          <p:nvPr/>
        </p:nvSpPr>
        <p:spPr>
          <a:xfrm>
            <a:off x="4196398" y="3721049"/>
            <a:ext cx="4624191" cy="2800767"/>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shall arrange for the Signaller to be contacted to arrange appropriate protection, if required. The person contacting the signaller, if not the person in </a:t>
            </a:r>
            <a:r>
              <a:rPr lang="en-GB" sz="1600" dirty="0" smtClean="0">
                <a:solidFill>
                  <a:srgbClr val="005172"/>
                </a:solidFill>
              </a:rPr>
              <a:t>charge, </a:t>
            </a:r>
            <a:r>
              <a:rPr lang="en-GB" sz="1600" dirty="0">
                <a:solidFill>
                  <a:srgbClr val="005172"/>
                </a:solidFill>
              </a:rPr>
              <a:t>will act as:</a:t>
            </a:r>
            <a:endParaRPr lang="en-GB" sz="1600" dirty="0" smtClean="0">
              <a:solidFill>
                <a:srgbClr val="005172"/>
              </a:solidFill>
              <a:latin typeface="Arial"/>
            </a:endParaRP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COSS</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IWA</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SWL (IP only)</a:t>
            </a:r>
          </a:p>
          <a:p>
            <a:pPr marL="171450" indent="-171450" eaLnBrk="1" fontAlgn="auto" hangingPunct="1">
              <a:spcBef>
                <a:spcPts val="0"/>
              </a:spcBef>
              <a:spcAft>
                <a:spcPts val="0"/>
              </a:spcAft>
              <a:buFont typeface="Arial" panose="020B0604020202020204" pitchFamily="34" charset="0"/>
              <a:buChar char="•"/>
            </a:pPr>
            <a:r>
              <a:rPr lang="en-GB" sz="1600" dirty="0" smtClean="0">
                <a:solidFill>
                  <a:srgbClr val="005172"/>
                </a:solidFill>
                <a:latin typeface="Arial"/>
              </a:rPr>
              <a:t>PC</a:t>
            </a:r>
          </a:p>
          <a:p>
            <a:pPr eaLnBrk="1" fontAlgn="auto" hangingPunct="1">
              <a:spcBef>
                <a:spcPts val="0"/>
              </a:spcBef>
              <a:spcAft>
                <a:spcPts val="0"/>
              </a:spcAft>
            </a:pPr>
            <a:endParaRPr lang="en-GB" sz="1600" dirty="0" smtClean="0">
              <a:solidFill>
                <a:srgbClr val="005172"/>
              </a:solidFill>
              <a:latin typeface="Arial"/>
            </a:endParaRPr>
          </a:p>
          <a:p>
            <a:r>
              <a:rPr lang="en-GB" sz="1600" dirty="0">
                <a:solidFill>
                  <a:srgbClr val="005172"/>
                </a:solidFill>
              </a:rPr>
              <a:t>The Signaller shall confirm  protection arrangements they are able to provide.</a:t>
            </a:r>
            <a:endParaRPr lang="en-GB" sz="1600" dirty="0" smtClean="0">
              <a:solidFill>
                <a:srgbClr val="005172"/>
              </a:solidFill>
              <a:latin typeface="Arial"/>
            </a:endParaRPr>
          </a:p>
        </p:txBody>
      </p:sp>
      <p:sp>
        <p:nvSpPr>
          <p:cNvPr id="39" name="TextBox 38"/>
          <p:cNvSpPr txBox="1"/>
          <p:nvPr/>
        </p:nvSpPr>
        <p:spPr>
          <a:xfrm>
            <a:off x="4196398" y="4261947"/>
            <a:ext cx="4686319"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If the Signaller is unable to provide the protection arrangements required, the person in charge shall consider  using a lower level in the protection/warning hierarchy. If no suitable arrangement can be implemented, the person in charge must escalate to Route Control or the on call Responsible Manager.</a:t>
            </a:r>
            <a:endParaRPr lang="en-GB" sz="1600" dirty="0" smtClean="0">
              <a:solidFill>
                <a:srgbClr val="005172"/>
              </a:solidFill>
              <a:latin typeface="Arial"/>
            </a:endParaRPr>
          </a:p>
        </p:txBody>
      </p:sp>
      <p:sp>
        <p:nvSpPr>
          <p:cNvPr id="40" name="TextBox 39"/>
          <p:cNvSpPr txBox="1"/>
          <p:nvPr/>
        </p:nvSpPr>
        <p:spPr>
          <a:xfrm>
            <a:off x="4540896" y="3509656"/>
            <a:ext cx="3703614" cy="1077218"/>
          </a:xfrm>
          <a:prstGeom prst="rect">
            <a:avLst/>
          </a:prstGeom>
          <a:solidFill>
            <a:schemeClr val="bg1"/>
          </a:solidFill>
          <a:ln w="28575" cap="rnd">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The person in charge shall arrange for a Incident Response Pack (IRP) to be completed including task, site and operational risks.</a:t>
            </a:r>
          </a:p>
        </p:txBody>
      </p:sp>
      <p:sp>
        <p:nvSpPr>
          <p:cNvPr id="41" name="TextBox 40"/>
          <p:cNvSpPr txBox="1"/>
          <p:nvPr/>
        </p:nvSpPr>
        <p:spPr>
          <a:xfrm>
            <a:off x="4324866" y="3515926"/>
            <a:ext cx="4045263" cy="1077218"/>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shall arrange for the work group to be briefed on the protection/warning arrangements including the task, site and operational risks.</a:t>
            </a:r>
            <a:endParaRPr lang="en-GB" sz="1600" dirty="0" smtClean="0">
              <a:solidFill>
                <a:srgbClr val="005172"/>
              </a:solidFill>
              <a:latin typeface="Arial"/>
            </a:endParaRPr>
          </a:p>
        </p:txBody>
      </p:sp>
      <p:sp>
        <p:nvSpPr>
          <p:cNvPr id="48" name="TextBox 47"/>
          <p:cNvSpPr txBox="1"/>
          <p:nvPr/>
        </p:nvSpPr>
        <p:spPr>
          <a:xfrm>
            <a:off x="4329643" y="4336602"/>
            <a:ext cx="4202907" cy="1569660"/>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When work is complete, the person in charge shall check the work group is clear of the site and the line has been left in a safe state. They should make sure the line has been handed back to the Signaller where protection has been arranged. </a:t>
            </a:r>
            <a:endParaRPr lang="en-GB" sz="1600" dirty="0" smtClean="0">
              <a:solidFill>
                <a:srgbClr val="005172"/>
              </a:solidFill>
              <a:latin typeface="Arial"/>
            </a:endParaRPr>
          </a:p>
        </p:txBody>
      </p:sp>
      <p:sp>
        <p:nvSpPr>
          <p:cNvPr id="43" name="TextBox 42"/>
          <p:cNvSpPr txBox="1"/>
          <p:nvPr/>
        </p:nvSpPr>
        <p:spPr>
          <a:xfrm>
            <a:off x="6444260" y="2777263"/>
            <a:ext cx="2407962" cy="2554545"/>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will send the IRP to the Planner (or Responsible Manager where no planner exists</a:t>
            </a:r>
            <a:r>
              <a:rPr lang="en-GB" sz="1600" dirty="0" smtClean="0">
                <a:solidFill>
                  <a:srgbClr val="005172"/>
                </a:solidFill>
              </a:rPr>
              <a:t>). Where </a:t>
            </a:r>
            <a:r>
              <a:rPr lang="en-GB" sz="1600" dirty="0">
                <a:solidFill>
                  <a:srgbClr val="005172"/>
                </a:solidFill>
              </a:rPr>
              <a:t>a pack has not been returned by the person in charge a record must be kept by the Responsible Manager.</a:t>
            </a:r>
            <a:endParaRPr lang="en-GB" sz="1600" dirty="0">
              <a:solidFill>
                <a:srgbClr val="005172"/>
              </a:solidFill>
              <a:latin typeface="Arial"/>
            </a:endParaRPr>
          </a:p>
        </p:txBody>
      </p:sp>
      <p:sp>
        <p:nvSpPr>
          <p:cNvPr id="45" name="TextBox 44"/>
          <p:cNvSpPr txBox="1"/>
          <p:nvPr/>
        </p:nvSpPr>
        <p:spPr>
          <a:xfrm>
            <a:off x="4596854" y="3639037"/>
            <a:ext cx="3501286" cy="830997"/>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a:t>
            </a:r>
            <a:r>
              <a:rPr lang="en-GB" sz="1600" dirty="0" smtClean="0">
                <a:solidFill>
                  <a:srgbClr val="005172"/>
                </a:solidFill>
              </a:rPr>
              <a:t>Planner/Responsible </a:t>
            </a:r>
            <a:r>
              <a:rPr lang="en-GB" sz="1600" dirty="0">
                <a:solidFill>
                  <a:srgbClr val="005172"/>
                </a:solidFill>
              </a:rPr>
              <a:t>Manager will update any </a:t>
            </a:r>
            <a:r>
              <a:rPr lang="en-GB" sz="1600" dirty="0" smtClean="0">
                <a:solidFill>
                  <a:srgbClr val="005172"/>
                </a:solidFill>
              </a:rPr>
              <a:t>systems </a:t>
            </a:r>
            <a:r>
              <a:rPr lang="en-GB" sz="1600" dirty="0">
                <a:solidFill>
                  <a:srgbClr val="005172"/>
                </a:solidFill>
              </a:rPr>
              <a:t>and store the IRP for assurance processes</a:t>
            </a:r>
            <a:r>
              <a:rPr lang="en-GB" sz="1600" dirty="0" smtClean="0">
                <a:solidFill>
                  <a:srgbClr val="005172"/>
                </a:solidFill>
              </a:rPr>
              <a:t>.</a:t>
            </a:r>
            <a:endParaRPr lang="en-GB" sz="1600" dirty="0">
              <a:solidFill>
                <a:srgbClr val="005172"/>
              </a:solidFill>
              <a:latin typeface="Arial"/>
            </a:endParaRPr>
          </a:p>
        </p:txBody>
      </p:sp>
    </p:spTree>
    <p:extLst>
      <p:ext uri="{BB962C8B-B14F-4D97-AF65-F5344CB8AC3E}">
        <p14:creationId xmlns:p14="http://schemas.microsoft.com/office/powerpoint/2010/main" val="26233605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39"/>
                                        </p:tgtEl>
                                      </p:cBhvr>
                                    </p:animEffect>
                                    <p:set>
                                      <p:cBhvr>
                                        <p:cTn id="45" dur="1" fill="hold">
                                          <p:stCondLst>
                                            <p:cond delay="499"/>
                                          </p:stCondLst>
                                        </p:cTn>
                                        <p:tgtEl>
                                          <p:spTgt spid="3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7"/>
                                        </p:tgtEl>
                                      </p:cBhvr>
                                    </p:animEffect>
                                    <p:set>
                                      <p:cBhvr>
                                        <p:cTn id="48" dur="1" fill="hold">
                                          <p:stCondLst>
                                            <p:cond delay="499"/>
                                          </p:stCondLst>
                                        </p:cTn>
                                        <p:tgtEl>
                                          <p:spTgt spid="6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47"/>
                                        </p:tgtEl>
                                      </p:cBhvr>
                                    </p:animEffect>
                                    <p:set>
                                      <p:cBhvr>
                                        <p:cTn id="51" dur="1" fill="hold">
                                          <p:stCondLst>
                                            <p:cond delay="499"/>
                                          </p:stCondLst>
                                        </p:cTn>
                                        <p:tgtEl>
                                          <p:spTgt spid="47"/>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nodeType="with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48"/>
                                        </p:tgtEl>
                                      </p:cBhvr>
                                    </p:animEffect>
                                    <p:set>
                                      <p:cBhvr>
                                        <p:cTn id="78" dur="1" fill="hold">
                                          <p:stCondLst>
                                            <p:cond delay="499"/>
                                          </p:stCondLst>
                                        </p:cTn>
                                        <p:tgtEl>
                                          <p:spTgt spid="4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71"/>
                                        </p:tgtEl>
                                      </p:cBhvr>
                                    </p:animEffect>
                                    <p:set>
                                      <p:cBhvr>
                                        <p:cTn id="81" dur="1" fill="hold">
                                          <p:stCondLst>
                                            <p:cond delay="499"/>
                                          </p:stCondLst>
                                        </p:cTn>
                                        <p:tgtEl>
                                          <p:spTgt spid="7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66"/>
                                        </p:tgtEl>
                                      </p:cBhvr>
                                    </p:animEffect>
                                    <p:set>
                                      <p:cBhvr>
                                        <p:cTn id="84" dur="1" fill="hold">
                                          <p:stCondLst>
                                            <p:cond delay="499"/>
                                          </p:stCondLst>
                                        </p:cTn>
                                        <p:tgtEl>
                                          <p:spTgt spid="66"/>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10" presetClass="entr" presetSubtype="0" fill="hold"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par>
                                <p:cTn id="91" presetID="10" presetClass="entr" presetSubtype="0" fill="hold" nodeType="with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fade">
                                      <p:cBhvr>
                                        <p:cTn id="93" dur="500"/>
                                        <p:tgtEl>
                                          <p:spTgt spid="72"/>
                                        </p:tgtEl>
                                      </p:cBhvr>
                                    </p:animEffect>
                                  </p:childTnLst>
                                </p:cTn>
                              </p:par>
                              <p:par>
                                <p:cTn id="94" presetID="10" presetClass="entr" presetSubtype="0" fill="hold"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fade">
                                      <p:cBhvr>
                                        <p:cTn id="96" dur="500"/>
                                        <p:tgtEl>
                                          <p:spTgt spid="7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43"/>
                                        </p:tgtEl>
                                      </p:cBhvr>
                                    </p:animEffect>
                                    <p:set>
                                      <p:cBhvr>
                                        <p:cTn id="101" dur="1" fill="hold">
                                          <p:stCondLst>
                                            <p:cond delay="499"/>
                                          </p:stCondLst>
                                        </p:cTn>
                                        <p:tgtEl>
                                          <p:spTgt spid="43"/>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73"/>
                                        </p:tgtEl>
                                      </p:cBhvr>
                                    </p:animEffect>
                                    <p:set>
                                      <p:cBhvr>
                                        <p:cTn id="104" dur="1" fill="hold">
                                          <p:stCondLst>
                                            <p:cond delay="499"/>
                                          </p:stCondLst>
                                        </p:cTn>
                                        <p:tgtEl>
                                          <p:spTgt spid="7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72"/>
                                        </p:tgtEl>
                                      </p:cBhvr>
                                    </p:animEffect>
                                    <p:set>
                                      <p:cBhvr>
                                        <p:cTn id="107" dur="1" fill="hold">
                                          <p:stCondLst>
                                            <p:cond delay="499"/>
                                          </p:stCondLst>
                                        </p:cTn>
                                        <p:tgtEl>
                                          <p:spTgt spid="7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74"/>
                                        </p:tgtEl>
                                      </p:cBhvr>
                                    </p:animEffect>
                                    <p:set>
                                      <p:cBhvr>
                                        <p:cTn id="110" dur="1" fill="hold">
                                          <p:stCondLst>
                                            <p:cond delay="499"/>
                                          </p:stCondLst>
                                        </p:cTn>
                                        <p:tgtEl>
                                          <p:spTgt spid="74"/>
                                        </p:tgtEl>
                                        <p:attrNameLst>
                                          <p:attrName>style.visibility</p:attrName>
                                        </p:attrNameLst>
                                      </p:cBhvr>
                                      <p:to>
                                        <p:strVal val="hidden"/>
                                      </p:to>
                                    </p:set>
                                  </p:childTnLst>
                                </p:cTn>
                              </p:par>
                              <p:par>
                                <p:cTn id="111" presetID="10"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500"/>
                                        <p:tgtEl>
                                          <p:spTgt spid="45"/>
                                        </p:tgtEl>
                                      </p:cBhvr>
                                    </p:animEffect>
                                  </p:childTnLst>
                                </p:cTn>
                              </p:par>
                              <p:par>
                                <p:cTn id="114" presetID="10" presetClass="entr" presetSubtype="0" fill="hold" nodeType="withEffect">
                                  <p:stCondLst>
                                    <p:cond delay="0"/>
                                  </p:stCondLst>
                                  <p:childTnLst>
                                    <p:set>
                                      <p:cBhvr>
                                        <p:cTn id="115" dur="1" fill="hold">
                                          <p:stCondLst>
                                            <p:cond delay="0"/>
                                          </p:stCondLst>
                                        </p:cTn>
                                        <p:tgtEl>
                                          <p:spTgt spid="75"/>
                                        </p:tgtEl>
                                        <p:attrNameLst>
                                          <p:attrName>style.visibility</p:attrName>
                                        </p:attrNameLst>
                                      </p:cBhvr>
                                      <p:to>
                                        <p:strVal val="visible"/>
                                      </p:to>
                                    </p:set>
                                    <p:animEffect transition="in" filter="fade">
                                      <p:cBhvr>
                                        <p:cTn id="116" dur="500"/>
                                        <p:tgtEl>
                                          <p:spTgt spid="75"/>
                                        </p:tgtEl>
                                      </p:cBhvr>
                                    </p:animEffect>
                                  </p:childTnLst>
                                </p:cTn>
                              </p:par>
                              <p:par>
                                <p:cTn id="117" presetID="10" presetClass="entr" presetSubtype="0" fill="hold" nodeType="with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fade">
                                      <p:cBhvr>
                                        <p:cTn id="1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8" grpId="0" animBg="1"/>
      <p:bldP spid="48" grpId="1" animBg="1"/>
      <p:bldP spid="43" grpId="0" animBg="1"/>
      <p:bldP spid="43" grpId="1"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18</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pic>
        <p:nvPicPr>
          <p:cNvPr id="7" name="Picture 6" descr="C:\Users\LHarris10\AppData\Local\Microsoft\Windows\Temporary Internet Files\Content.Outlook\R1O3U7XZ\Blue Vide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1487" y="888487"/>
            <a:ext cx="5081026" cy="50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88782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Over to you, what does this module mean for you? </a:t>
            </a:r>
            <a:endParaRPr lang="en-GB" sz="2400"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19</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sp>
        <p:nvSpPr>
          <p:cNvPr id="14" name="Right Arrow 13"/>
          <p:cNvSpPr/>
          <p:nvPr/>
        </p:nvSpPr>
        <p:spPr bwMode="auto">
          <a:xfrm>
            <a:off x="-1548850" y="2564880"/>
            <a:ext cx="2664370" cy="1512210"/>
          </a:xfrm>
          <a:prstGeom prst="rightArrow">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smtClean="0">
              <a:ln>
                <a:noFill/>
              </a:ln>
              <a:solidFill>
                <a:schemeClr val="accent1"/>
              </a:solidFill>
              <a:effectLst/>
              <a:latin typeface="Arial" charset="0"/>
              <a:ea typeface="ヒラギノ角ゴ Pro W3" pitchFamily="1" charset="-128"/>
            </a:endParaRPr>
          </a:p>
        </p:txBody>
      </p:sp>
      <p:pic>
        <p:nvPicPr>
          <p:cNvPr id="1027"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357302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4"/>
          <p:cNvSpPr txBox="1">
            <a:spLocks/>
          </p:cNvSpPr>
          <p:nvPr/>
        </p:nvSpPr>
        <p:spPr>
          <a:xfrm>
            <a:off x="450850" y="159385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What are we currently doing that meets the requirements in the updated 019 standard? </a:t>
            </a:r>
          </a:p>
          <a:p>
            <a:r>
              <a:rPr lang="en-GB" kern="0" dirty="0" smtClean="0"/>
              <a:t>What's new for us in the updated 019 standard? </a:t>
            </a:r>
          </a:p>
          <a:p>
            <a:r>
              <a:rPr lang="en-GB" kern="0" dirty="0" smtClean="0"/>
              <a:t>How can we bridge the gap that will meet the updates in the standard 019? </a:t>
            </a:r>
          </a:p>
        </p:txBody>
      </p:sp>
    </p:spTree>
    <p:extLst>
      <p:ext uri="{BB962C8B-B14F-4D97-AF65-F5344CB8AC3E}">
        <p14:creationId xmlns:p14="http://schemas.microsoft.com/office/powerpoint/2010/main" val="275062434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Network Rail Safety Vision</a:t>
            </a:r>
            <a:endParaRPr lang="en-GB" altLang="en-US" dirty="0" smtClean="0"/>
          </a:p>
        </p:txBody>
      </p:sp>
      <p:sp>
        <p:nvSpPr>
          <p:cNvPr id="2" name="Slide Number Placeholder 1"/>
          <p:cNvSpPr>
            <a:spLocks noGrp="1"/>
          </p:cNvSpPr>
          <p:nvPr>
            <p:ph type="sldNum" sz="quarter" idx="10"/>
          </p:nvPr>
        </p:nvSpPr>
        <p:spPr/>
        <p:txBody>
          <a:bodyPr/>
          <a:lstStyle/>
          <a:p>
            <a:fld id="{5BAAC0BD-F8CF-4495-9538-814BFD5827A6}" type="slidenum">
              <a:rPr lang="en-GB" smtClean="0"/>
              <a:pPr/>
              <a:t>2</a:t>
            </a:fld>
            <a:endParaRPr lang="en-GB" dirty="0"/>
          </a:p>
        </p:txBody>
      </p:sp>
      <p:sp>
        <p:nvSpPr>
          <p:cNvPr id="10" name="Footer Placeholder 4"/>
          <p:cNvSpPr>
            <a:spLocks noGrp="1"/>
          </p:cNvSpPr>
          <p:nvPr>
            <p:ph type="ftr" sz="quarter" idx="11"/>
          </p:nvPr>
        </p:nvSpPr>
        <p:spPr/>
        <p:txBody>
          <a:bodyPr/>
          <a:lstStyle/>
          <a:p>
            <a:r>
              <a:rPr lang="en-GB" smtClean="0"/>
              <a:t>Standard 019 Update Briefing</a:t>
            </a:r>
            <a:endParaRPr lang="en-GB" dirty="0"/>
          </a:p>
        </p:txBody>
      </p:sp>
      <p:pic>
        <p:nvPicPr>
          <p:cNvPr id="15365"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320790" y="1524894"/>
            <a:ext cx="5319662"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3923414" y="1486800"/>
            <a:ext cx="4793151" cy="4802470"/>
            <a:chOff x="4211960" y="1486800"/>
            <a:chExt cx="4536504" cy="4802470"/>
          </a:xfrm>
        </p:grpSpPr>
        <p:sp>
          <p:nvSpPr>
            <p:cNvPr id="11" name="Text Box 5"/>
            <p:cNvSpPr txBox="1">
              <a:spLocks noChangeArrowheads="1"/>
            </p:cNvSpPr>
            <p:nvPr/>
          </p:nvSpPr>
          <p:spPr bwMode="auto">
            <a:xfrm>
              <a:off x="4525309" y="1927345"/>
              <a:ext cx="4012933"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defRPr/>
              </a:pPr>
              <a:r>
                <a:rPr lang="en-GB" altLang="en-US" kern="0" dirty="0">
                  <a:solidFill>
                    <a:srgbClr val="005172"/>
                  </a:solidFill>
                </a:rPr>
                <a:t>Safety</a:t>
              </a:r>
              <a:r>
                <a:rPr lang="en-GB" altLang="en-US" kern="0" dirty="0" smtClean="0">
                  <a:solidFill>
                    <a:srgbClr val="005172"/>
                  </a:solidFill>
                </a:rPr>
                <a:t>… </a:t>
              </a:r>
              <a:r>
                <a:rPr lang="en-GB" altLang="en-US" kern="0" dirty="0">
                  <a:solidFill>
                    <a:srgbClr val="005172"/>
                  </a:solidFill>
                </a:rPr>
                <a:t>we have committed to eliminating workforce fatalities and all major injuries.</a:t>
              </a:r>
            </a:p>
            <a:p>
              <a:pPr>
                <a:spcBef>
                  <a:spcPct val="50000"/>
                </a:spcBef>
                <a:defRPr/>
              </a:pPr>
              <a:r>
                <a:rPr lang="en-GB" altLang="en-US" kern="0" dirty="0" smtClean="0">
                  <a:solidFill>
                    <a:srgbClr val="005172"/>
                  </a:solidFill>
                </a:rPr>
                <a:t>I </a:t>
              </a:r>
              <a:r>
                <a:rPr lang="en-GB" altLang="en-US" kern="0" dirty="0">
                  <a:solidFill>
                    <a:srgbClr val="005172"/>
                  </a:solidFill>
                </a:rPr>
                <a:t>know that improving workforce safety is not only the right thing to do from a moral and ethical perspective, it's also good business. </a:t>
              </a:r>
              <a:endParaRPr lang="en-GB" altLang="en-US" kern="0" dirty="0" smtClean="0">
                <a:solidFill>
                  <a:srgbClr val="005172"/>
                </a:solidFill>
              </a:endParaRPr>
            </a:p>
            <a:p>
              <a:pPr>
                <a:spcBef>
                  <a:spcPct val="50000"/>
                </a:spcBef>
                <a:defRPr/>
              </a:pPr>
              <a:r>
                <a:rPr lang="en-GB" altLang="en-US" kern="0" dirty="0" smtClean="0">
                  <a:solidFill>
                    <a:srgbClr val="005172"/>
                  </a:solidFill>
                </a:rPr>
                <a:t>Safety </a:t>
              </a:r>
              <a:r>
                <a:rPr lang="en-GB" altLang="en-US" kern="0" dirty="0">
                  <a:solidFill>
                    <a:srgbClr val="005172"/>
                  </a:solidFill>
                </a:rPr>
                <a:t>and performance go hand in hand. </a:t>
              </a:r>
              <a:endParaRPr lang="en-GB" altLang="en-US" kern="0" dirty="0" smtClean="0">
                <a:solidFill>
                  <a:srgbClr val="005172"/>
                </a:solidFill>
              </a:endParaRPr>
            </a:p>
            <a:p>
              <a:pPr>
                <a:spcBef>
                  <a:spcPct val="50000"/>
                </a:spcBef>
                <a:defRPr/>
              </a:pPr>
              <a:r>
                <a:rPr lang="en-GB" altLang="en-US" kern="0" dirty="0" smtClean="0">
                  <a:solidFill>
                    <a:srgbClr val="005172"/>
                  </a:solidFill>
                </a:rPr>
                <a:t>My </a:t>
              </a:r>
              <a:r>
                <a:rPr lang="en-GB" altLang="en-US" kern="0" dirty="0">
                  <a:solidFill>
                    <a:srgbClr val="005172"/>
                  </a:solidFill>
                </a:rPr>
                <a:t>belief in this approach led to the launch of our Safety Vision </a:t>
              </a:r>
              <a:r>
                <a:rPr lang="en-GB" altLang="en-US" kern="0" dirty="0" smtClean="0">
                  <a:solidFill>
                    <a:srgbClr val="005172"/>
                  </a:solidFill>
                </a:rPr>
                <a:t>and </a:t>
              </a:r>
              <a:r>
                <a:rPr lang="en-GB" altLang="en-US" kern="0" dirty="0">
                  <a:solidFill>
                    <a:srgbClr val="005172"/>
                  </a:solidFill>
                </a:rPr>
                <a:t>the refresh of our Lifesaving </a:t>
              </a:r>
              <a:r>
                <a:rPr lang="en-GB" altLang="en-US" kern="0" dirty="0" smtClean="0">
                  <a:solidFill>
                    <a:srgbClr val="005172"/>
                  </a:solidFill>
                </a:rPr>
                <a:t>Rules.</a:t>
              </a:r>
            </a:p>
            <a:p>
              <a:pPr>
                <a:spcBef>
                  <a:spcPct val="50000"/>
                </a:spcBef>
                <a:defRPr/>
              </a:pPr>
              <a:r>
                <a:rPr lang="en-GB" altLang="en-US" i="1" kern="0" dirty="0" smtClean="0">
                  <a:solidFill>
                    <a:srgbClr val="FFFFFF">
                      <a:lumMod val="50000"/>
                    </a:srgbClr>
                  </a:solidFill>
                </a:rPr>
                <a:t>Mark Carne</a:t>
              </a:r>
              <a:endParaRPr lang="en-GB" altLang="en-US" i="1" kern="0" dirty="0">
                <a:solidFill>
                  <a:srgbClr val="FFFFFF">
                    <a:lumMod val="50000"/>
                  </a:srgbClr>
                </a:solidFill>
              </a:endParaRPr>
            </a:p>
          </p:txBody>
        </p:sp>
        <p:sp>
          <p:nvSpPr>
            <p:cNvPr id="4" name="Rounded Rectangular Callout 3"/>
            <p:cNvSpPr/>
            <p:nvPr/>
          </p:nvSpPr>
          <p:spPr bwMode="auto">
            <a:xfrm>
              <a:off x="4211960" y="1486800"/>
              <a:ext cx="4536504" cy="4802470"/>
            </a:xfrm>
            <a:prstGeom prst="wedgeRoundRectCallout">
              <a:avLst>
                <a:gd name="adj1" fmla="val -69823"/>
                <a:gd name="adj2" fmla="val -28869"/>
                <a:gd name="adj3" fmla="val 16667"/>
              </a:avLst>
            </a:prstGeom>
            <a:noFill/>
            <a:ln w="34925" cap="flat" cmpd="sng" algn="ctr">
              <a:solidFill>
                <a:schemeClr val="accent2"/>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fontAlgn="base">
                <a:spcBef>
                  <a:spcPct val="0"/>
                </a:spcBef>
                <a:spcAft>
                  <a:spcPct val="0"/>
                </a:spcAft>
              </a:pPr>
              <a:endParaRPr lang="en-GB" b="1" dirty="0" smtClean="0">
                <a:solidFill>
                  <a:srgbClr val="4D4D4D"/>
                </a:solidFill>
              </a:endParaRPr>
            </a:p>
          </p:txBody>
        </p:sp>
      </p:grpSp>
      <p:pic>
        <p:nvPicPr>
          <p:cNvPr id="5" name="Picture 2" descr="\\NC1FG07\MK01Groups\Training Solutions\Dev &amp; Config\Development\Working Files\Course Files\Track Safety\019 Standard\Mark_Carne.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6531" y="1594800"/>
            <a:ext cx="2183209" cy="2293235"/>
          </a:xfrm>
          <a:prstGeom prst="rect">
            <a:avLst/>
          </a:prstGeom>
          <a:noFill/>
          <a:ln w="88900">
            <a:solidFill>
              <a:srgbClr val="FFFFFF"/>
            </a:solidFill>
          </a:ln>
          <a:effectLst>
            <a:outerShdw blurRad="254000" algn="ctr"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11" descr="C:\Users\LHarris10\AppData\Local\Microsoft\Windows\Temporary Internet Files\Content.Outlook\R1O3U7XZ\Blue Video.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420" y="4777027"/>
            <a:ext cx="1676393" cy="16763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233249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5365"/>
                                        </p:tgtEl>
                                      </p:cBhvr>
                                      <p:by x="50000" y="50000"/>
                                    </p:animScale>
                                  </p:childTnLst>
                                </p:cTn>
                              </p:par>
                            </p:childTnLst>
                          </p:cTn>
                        </p:par>
                        <p:par>
                          <p:cTn id="7" fill="hold">
                            <p:stCondLst>
                              <p:cond delay="1000"/>
                            </p:stCondLst>
                            <p:childTnLst>
                              <p:par>
                                <p:cTn id="8" presetID="49" presetClass="path" presetSubtype="0" accel="50000" decel="50000" fill="hold" nodeType="afterEffect">
                                  <p:stCondLst>
                                    <p:cond delay="0"/>
                                  </p:stCondLst>
                                  <p:childTnLst>
                                    <p:animMotion origin="layout" path="M -3.05556E-6 2.96296E-6 L -0.46111 0.24629 " pathEditMode="relative" rAng="0" ptsTypes="AA">
                                      <p:cBhvr>
                                        <p:cTn id="9" dur="2000" fill="hold"/>
                                        <p:tgtEl>
                                          <p:spTgt spid="15365"/>
                                        </p:tgtEl>
                                        <p:attrNameLst>
                                          <p:attrName>ppt_x</p:attrName>
                                          <p:attrName>ppt_y</p:attrName>
                                        </p:attrNameLst>
                                      </p:cBhvr>
                                      <p:rCtr x="-23056" y="12315"/>
                                    </p:animMotion>
                                  </p:childTnLst>
                                </p:cTn>
                              </p:par>
                            </p:childTnLst>
                          </p:cTn>
                        </p:par>
                        <p:par>
                          <p:cTn id="10" fill="hold">
                            <p:stCondLst>
                              <p:cond delay="3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2: Planning and working in a possession</a:t>
            </a:r>
            <a:endParaRPr lang="en-GB" dirty="0"/>
          </a:p>
        </p:txBody>
      </p:sp>
      <p:sp>
        <p:nvSpPr>
          <p:cNvPr id="58" name="Line 20"/>
          <p:cNvSpPr>
            <a:spLocks noChangeShapeType="1"/>
          </p:cNvSpPr>
          <p:nvPr/>
        </p:nvSpPr>
        <p:spPr bwMode="auto">
          <a:xfrm>
            <a:off x="3438066"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59" name="Line 29"/>
          <p:cNvSpPr>
            <a:spLocks noChangeShapeType="1"/>
          </p:cNvSpPr>
          <p:nvPr/>
        </p:nvSpPr>
        <p:spPr bwMode="auto">
          <a:xfrm>
            <a:off x="61248"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5" name="Line 20"/>
          <p:cNvSpPr>
            <a:spLocks noChangeShapeType="1"/>
          </p:cNvSpPr>
          <p:nvPr/>
        </p:nvSpPr>
        <p:spPr bwMode="auto">
          <a:xfrm>
            <a:off x="118685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6" name="Line 21"/>
          <p:cNvSpPr>
            <a:spLocks noChangeShapeType="1"/>
          </p:cNvSpPr>
          <p:nvPr/>
        </p:nvSpPr>
        <p:spPr bwMode="auto">
          <a:xfrm>
            <a:off x="4563672"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7" name="Line 22"/>
          <p:cNvSpPr>
            <a:spLocks noChangeShapeType="1"/>
          </p:cNvSpPr>
          <p:nvPr/>
        </p:nvSpPr>
        <p:spPr bwMode="auto">
          <a:xfrm>
            <a:off x="5689278"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8" name="Line 23"/>
          <p:cNvSpPr>
            <a:spLocks noChangeShapeType="1"/>
          </p:cNvSpPr>
          <p:nvPr/>
        </p:nvSpPr>
        <p:spPr bwMode="auto">
          <a:xfrm>
            <a:off x="681488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69" name="Line 24"/>
          <p:cNvSpPr>
            <a:spLocks noChangeShapeType="1"/>
          </p:cNvSpPr>
          <p:nvPr/>
        </p:nvSpPr>
        <p:spPr bwMode="auto">
          <a:xfrm>
            <a:off x="7940490"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0" name="Line 25"/>
          <p:cNvSpPr>
            <a:spLocks noChangeShapeType="1"/>
          </p:cNvSpPr>
          <p:nvPr/>
        </p:nvSpPr>
        <p:spPr bwMode="auto">
          <a:xfrm flipV="1">
            <a:off x="68564" y="3683213"/>
            <a:ext cx="8997532"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1" name="Line 28"/>
          <p:cNvSpPr>
            <a:spLocks noChangeShapeType="1"/>
          </p:cNvSpPr>
          <p:nvPr/>
        </p:nvSpPr>
        <p:spPr bwMode="auto">
          <a:xfrm>
            <a:off x="61247" y="2348850"/>
            <a:ext cx="9004849"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2" name="Line 42"/>
          <p:cNvSpPr>
            <a:spLocks noChangeShapeType="1"/>
          </p:cNvSpPr>
          <p:nvPr/>
        </p:nvSpPr>
        <p:spPr bwMode="auto">
          <a:xfrm>
            <a:off x="9066097"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9" name="Line 25"/>
          <p:cNvSpPr>
            <a:spLocks noChangeShapeType="1"/>
          </p:cNvSpPr>
          <p:nvPr/>
        </p:nvSpPr>
        <p:spPr bwMode="auto">
          <a:xfrm flipV="1">
            <a:off x="61250" y="6544455"/>
            <a:ext cx="9004846"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78" name="Line 25"/>
          <p:cNvSpPr>
            <a:spLocks noChangeShapeType="1"/>
          </p:cNvSpPr>
          <p:nvPr/>
        </p:nvSpPr>
        <p:spPr bwMode="auto">
          <a:xfrm flipV="1">
            <a:off x="68563" y="5125315"/>
            <a:ext cx="8997533"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6" name="Line 20"/>
          <p:cNvSpPr>
            <a:spLocks noChangeShapeType="1"/>
          </p:cNvSpPr>
          <p:nvPr/>
        </p:nvSpPr>
        <p:spPr bwMode="auto">
          <a:xfrm>
            <a:off x="2312460" y="2348849"/>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81" name="Rectangle 10"/>
          <p:cNvSpPr>
            <a:spLocks noChangeArrowheads="1"/>
          </p:cNvSpPr>
          <p:nvPr/>
        </p:nvSpPr>
        <p:spPr bwMode="auto">
          <a:xfrm>
            <a:off x="1186854" y="1581629"/>
            <a:ext cx="7879244" cy="659239"/>
          </a:xfrm>
          <a:prstGeom prst="rect">
            <a:avLst/>
          </a:prstGeom>
          <a:solidFill>
            <a:srgbClr val="C0C0C0"/>
          </a:solidFill>
          <a:ln w="12700" algn="ctr">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fontAlgn="auto" hangingPunct="1">
              <a:spcBef>
                <a:spcPts val="0"/>
              </a:spcBef>
              <a:spcAft>
                <a:spcPts val="0"/>
              </a:spcAft>
            </a:pPr>
            <a:endParaRPr lang="en-US" altLang="en-US" sz="1800" dirty="0">
              <a:solidFill>
                <a:srgbClr val="005172"/>
              </a:solidFill>
            </a:endParaRPr>
          </a:p>
        </p:txBody>
      </p:sp>
      <p:sp>
        <p:nvSpPr>
          <p:cNvPr id="82" name="Rectangle 11"/>
          <p:cNvSpPr>
            <a:spLocks noChangeArrowheads="1"/>
          </p:cNvSpPr>
          <p:nvPr/>
        </p:nvSpPr>
        <p:spPr bwMode="auto">
          <a:xfrm>
            <a:off x="6927687"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46800" rIns="54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Return</a:t>
            </a:r>
            <a:endParaRPr lang="en-GB" altLang="en-US" sz="1000" b="1" dirty="0">
              <a:solidFill>
                <a:srgbClr val="FFFFFF"/>
              </a:solidFill>
            </a:endParaRPr>
          </a:p>
        </p:txBody>
      </p:sp>
      <p:sp>
        <p:nvSpPr>
          <p:cNvPr id="83" name="Rectangle 12"/>
          <p:cNvSpPr>
            <a:spLocks noChangeArrowheads="1"/>
          </p:cNvSpPr>
          <p:nvPr/>
        </p:nvSpPr>
        <p:spPr bwMode="auto">
          <a:xfrm>
            <a:off x="5802081"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On Site</a:t>
            </a:r>
            <a:endParaRPr lang="en-GB" altLang="en-US" sz="1000" b="1" dirty="0">
              <a:solidFill>
                <a:srgbClr val="FFFFFF"/>
              </a:solidFill>
            </a:endParaRPr>
          </a:p>
        </p:txBody>
      </p:sp>
      <p:sp>
        <p:nvSpPr>
          <p:cNvPr id="84" name="Rectangle 13"/>
          <p:cNvSpPr>
            <a:spLocks noChangeArrowheads="1"/>
          </p:cNvSpPr>
          <p:nvPr/>
        </p:nvSpPr>
        <p:spPr bwMode="auto">
          <a:xfrm>
            <a:off x="3550869"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Authorise</a:t>
            </a:r>
            <a:endParaRPr lang="en-GB" altLang="en-US" sz="1000" b="1" dirty="0">
              <a:solidFill>
                <a:srgbClr val="FFFFFF"/>
              </a:solidFill>
            </a:endParaRPr>
          </a:p>
        </p:txBody>
      </p:sp>
      <p:sp>
        <p:nvSpPr>
          <p:cNvPr id="85" name="Rectangle 14"/>
          <p:cNvSpPr>
            <a:spLocks noChangeArrowheads="1"/>
          </p:cNvSpPr>
          <p:nvPr/>
        </p:nvSpPr>
        <p:spPr bwMode="auto">
          <a:xfrm>
            <a:off x="1299657"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Create</a:t>
            </a:r>
            <a:endParaRPr lang="en-GB" altLang="en-US" sz="1000" b="1" dirty="0">
              <a:solidFill>
                <a:srgbClr val="FFFFFF"/>
              </a:solidFill>
            </a:endParaRPr>
          </a:p>
        </p:txBody>
      </p:sp>
      <p:sp>
        <p:nvSpPr>
          <p:cNvPr id="86" name="Rectangle 15"/>
          <p:cNvSpPr>
            <a:spLocks noChangeArrowheads="1"/>
          </p:cNvSpPr>
          <p:nvPr/>
        </p:nvSpPr>
        <p:spPr bwMode="auto">
          <a:xfrm>
            <a:off x="805329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a:solidFill>
                  <a:srgbClr val="FFFFFF"/>
                </a:solidFill>
              </a:rPr>
              <a:t>Review</a:t>
            </a:r>
          </a:p>
        </p:txBody>
      </p:sp>
      <p:sp>
        <p:nvSpPr>
          <p:cNvPr id="91" name="Rectangle 13"/>
          <p:cNvSpPr>
            <a:spLocks noChangeArrowheads="1"/>
          </p:cNvSpPr>
          <p:nvPr/>
        </p:nvSpPr>
        <p:spPr bwMode="auto">
          <a:xfrm>
            <a:off x="4676475"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Accept</a:t>
            </a:r>
            <a:endParaRPr lang="en-GB" altLang="en-US" sz="1000" b="1" dirty="0">
              <a:solidFill>
                <a:srgbClr val="FFFFFF"/>
              </a:solidFill>
            </a:endParaRPr>
          </a:p>
        </p:txBody>
      </p:sp>
      <p:sp>
        <p:nvSpPr>
          <p:cNvPr id="80" name="Rectangle 14"/>
          <p:cNvSpPr>
            <a:spLocks noChangeArrowheads="1"/>
          </p:cNvSpPr>
          <p:nvPr/>
        </p:nvSpPr>
        <p:spPr bwMode="auto">
          <a:xfrm>
            <a:off x="242526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Verify</a:t>
            </a:r>
            <a:endParaRPr lang="en-GB" altLang="en-US" sz="1000" b="1" dirty="0">
              <a:solidFill>
                <a:srgbClr val="FFFFFF"/>
              </a:solidFill>
            </a:endParaRPr>
          </a:p>
        </p:txBody>
      </p:sp>
      <p:cxnSp>
        <p:nvCxnSpPr>
          <p:cNvPr id="87" name="AutoShape 16"/>
          <p:cNvCxnSpPr>
            <a:cxnSpLocks noChangeShapeType="1"/>
            <a:stCxn id="85" idx="3"/>
            <a:endCxn id="80" idx="1"/>
          </p:cNvCxnSpPr>
          <p:nvPr/>
        </p:nvCxnSpPr>
        <p:spPr bwMode="auto">
          <a:xfrm>
            <a:off x="2199657" y="1911248"/>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AutoShape 17"/>
          <p:cNvCxnSpPr>
            <a:cxnSpLocks noChangeShapeType="1"/>
            <a:stCxn id="84" idx="3"/>
            <a:endCxn id="91" idx="1"/>
          </p:cNvCxnSpPr>
          <p:nvPr/>
        </p:nvCxnSpPr>
        <p:spPr bwMode="auto">
          <a:xfrm>
            <a:off x="4450869"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AutoShape 18"/>
          <p:cNvCxnSpPr>
            <a:cxnSpLocks noChangeShapeType="1"/>
            <a:stCxn id="83" idx="3"/>
            <a:endCxn id="82" idx="1"/>
          </p:cNvCxnSpPr>
          <p:nvPr/>
        </p:nvCxnSpPr>
        <p:spPr bwMode="auto">
          <a:xfrm>
            <a:off x="6702081"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AutoShape 19"/>
          <p:cNvCxnSpPr>
            <a:cxnSpLocks noChangeShapeType="1"/>
            <a:stCxn id="82" idx="3"/>
            <a:endCxn id="86" idx="1"/>
          </p:cNvCxnSpPr>
          <p:nvPr/>
        </p:nvCxnSpPr>
        <p:spPr bwMode="auto">
          <a:xfrm>
            <a:off x="7827687" y="1910367"/>
            <a:ext cx="225606" cy="881"/>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p:cNvCxnSpPr>
            <a:stCxn id="91" idx="3"/>
            <a:endCxn id="83" idx="1"/>
          </p:cNvCxnSpPr>
          <p:nvPr/>
        </p:nvCxnSpPr>
        <p:spPr bwMode="auto">
          <a:xfrm>
            <a:off x="5576475" y="1910367"/>
            <a:ext cx="225606"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Straight Arrow Connector 10"/>
          <p:cNvCxnSpPr>
            <a:stCxn id="80" idx="3"/>
            <a:endCxn id="84" idx="1"/>
          </p:cNvCxnSpPr>
          <p:nvPr/>
        </p:nvCxnSpPr>
        <p:spPr bwMode="auto">
          <a:xfrm flipV="1">
            <a:off x="3325263" y="1910367"/>
            <a:ext cx="225606" cy="881"/>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Text Box 30"/>
          <p:cNvSpPr txBox="1">
            <a:spLocks noChangeArrowheads="1"/>
          </p:cNvSpPr>
          <p:nvPr/>
        </p:nvSpPr>
        <p:spPr bwMode="auto">
          <a:xfrm>
            <a:off x="171620" y="3361440"/>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Planner</a:t>
            </a:r>
          </a:p>
        </p:txBody>
      </p:sp>
      <p:sp>
        <p:nvSpPr>
          <p:cNvPr id="61" name="Text Box 31"/>
          <p:cNvSpPr txBox="1">
            <a:spLocks noChangeArrowheads="1"/>
          </p:cNvSpPr>
          <p:nvPr/>
        </p:nvSpPr>
        <p:spPr bwMode="auto">
          <a:xfrm>
            <a:off x="280852" y="4653170"/>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Person in</a:t>
            </a:r>
            <a:br>
              <a:rPr lang="en-GB" altLang="en-US" sz="1200" b="1" dirty="0" smtClean="0">
                <a:solidFill>
                  <a:srgbClr val="005172"/>
                </a:solidFill>
              </a:rPr>
            </a:br>
            <a:r>
              <a:rPr lang="en-GB" altLang="en-US" sz="1200" b="1" dirty="0" smtClean="0">
                <a:solidFill>
                  <a:srgbClr val="005172"/>
                </a:solidFill>
              </a:rPr>
              <a:t>charge</a:t>
            </a:r>
            <a:endParaRPr lang="en-GB" altLang="en-US" sz="1200" b="1" dirty="0">
              <a:solidFill>
                <a:srgbClr val="005172"/>
              </a:solidFill>
            </a:endParaRPr>
          </a:p>
        </p:txBody>
      </p:sp>
      <p:sp>
        <p:nvSpPr>
          <p:cNvPr id="62" name="Text Box 32"/>
          <p:cNvSpPr txBox="1">
            <a:spLocks noChangeArrowheads="1"/>
          </p:cNvSpPr>
          <p:nvPr/>
        </p:nvSpPr>
        <p:spPr bwMode="auto">
          <a:xfrm>
            <a:off x="174252" y="608408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Responsible</a:t>
            </a:r>
          </a:p>
          <a:p>
            <a:pPr algn="ctr" eaLnBrk="1" fontAlgn="auto" hangingPunct="1">
              <a:spcBef>
                <a:spcPts val="0"/>
              </a:spcBef>
              <a:spcAft>
                <a:spcPts val="0"/>
              </a:spcAft>
            </a:pPr>
            <a:r>
              <a:rPr lang="en-GB" altLang="en-US" sz="1200" b="1" dirty="0">
                <a:solidFill>
                  <a:srgbClr val="005172"/>
                </a:solidFill>
              </a:rPr>
              <a:t>Manager</a:t>
            </a:r>
          </a:p>
        </p:txBody>
      </p:sp>
      <p:pic>
        <p:nvPicPr>
          <p:cNvPr id="73"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909" y="244144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7909" y="373759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909" y="516859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565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5657"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4565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412360"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6869"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622475"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748081"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368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87368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3687"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9293"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99294"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699740" y="4985961"/>
            <a:ext cx="4524978" cy="1323439"/>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Responsible Manager identifies work that needs to be undertaken and appoints the Planner and the person in charge, giving them appropriate resources to produce the SWP including operational, task and site risk controls.</a:t>
            </a:r>
            <a:endParaRPr lang="en-GB" sz="1600" dirty="0">
              <a:solidFill>
                <a:srgbClr val="005172"/>
              </a:solidFill>
              <a:latin typeface="Arial"/>
            </a:endParaRPr>
          </a:p>
        </p:txBody>
      </p:sp>
      <p:sp>
        <p:nvSpPr>
          <p:cNvPr id="41" name="TextBox 40"/>
          <p:cNvSpPr txBox="1"/>
          <p:nvPr/>
        </p:nvSpPr>
        <p:spPr>
          <a:xfrm>
            <a:off x="2699740" y="2780910"/>
            <a:ext cx="3619833" cy="1815882"/>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Planner will create the SWP with appropriate involvement from the </a:t>
            </a:r>
            <a:r>
              <a:rPr lang="en-GB" sz="1600" dirty="0" smtClean="0">
                <a:solidFill>
                  <a:srgbClr val="005172"/>
                </a:solidFill>
              </a:rPr>
              <a:t>person in charge </a:t>
            </a:r>
            <a:r>
              <a:rPr lang="en-GB" sz="1600" dirty="0">
                <a:solidFill>
                  <a:srgbClr val="005172"/>
                </a:solidFill>
              </a:rPr>
              <a:t>to produce a SWP. This </a:t>
            </a:r>
            <a:r>
              <a:rPr lang="en-GB" sz="1600" dirty="0" smtClean="0">
                <a:solidFill>
                  <a:srgbClr val="005172"/>
                </a:solidFill>
              </a:rPr>
              <a:t>will </a:t>
            </a:r>
            <a:r>
              <a:rPr lang="en-GB" sz="1600" dirty="0">
                <a:solidFill>
                  <a:srgbClr val="005172"/>
                </a:solidFill>
              </a:rPr>
              <a:t>include things such as, welfare arrangement, the amount of people required, tools needed, and the duration of the work.</a:t>
            </a:r>
            <a:endParaRPr lang="en-GB" sz="1600" dirty="0">
              <a:solidFill>
                <a:srgbClr val="005172"/>
              </a:solidFill>
              <a:latin typeface="Arial"/>
            </a:endParaRPr>
          </a:p>
        </p:txBody>
      </p:sp>
      <p:sp>
        <p:nvSpPr>
          <p:cNvPr id="40" name="TextBox 39"/>
          <p:cNvSpPr txBox="1"/>
          <p:nvPr/>
        </p:nvSpPr>
        <p:spPr>
          <a:xfrm>
            <a:off x="2699740" y="2600533"/>
            <a:ext cx="3573787" cy="830997"/>
          </a:xfrm>
          <a:prstGeom prst="rect">
            <a:avLst/>
          </a:prstGeom>
          <a:solidFill>
            <a:schemeClr val="bg1"/>
          </a:solidFill>
          <a:ln w="28575" cap="rnd" cmpd="sng">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The Planner shall apply for a worksite under possession using the possession planning system (PPS).</a:t>
            </a:r>
            <a:endParaRPr lang="en-GB" sz="1600" dirty="0">
              <a:solidFill>
                <a:srgbClr val="005172"/>
              </a:solidFill>
              <a:latin typeface="Arial"/>
            </a:endParaRPr>
          </a:p>
        </p:txBody>
      </p:sp>
      <p:sp>
        <p:nvSpPr>
          <p:cNvPr id="3" name="TextBox 2"/>
          <p:cNvSpPr txBox="1"/>
          <p:nvPr/>
        </p:nvSpPr>
        <p:spPr>
          <a:xfrm>
            <a:off x="3779890" y="3988765"/>
            <a:ext cx="3332249" cy="830997"/>
          </a:xfrm>
          <a:prstGeom prst="rect">
            <a:avLst/>
          </a:prstGeom>
          <a:solidFill>
            <a:schemeClr val="bg1"/>
          </a:solidFill>
          <a:ln w="28575" cap="rnd">
            <a:solidFill>
              <a:srgbClr val="3A9FBE"/>
            </a:solidFill>
            <a:round/>
          </a:ln>
        </p:spPr>
        <p:txBody>
          <a:bodyPr wrap="square" rtlCol="0">
            <a:spAutoFit/>
          </a:bodyPr>
          <a:lstStyle/>
          <a:p>
            <a:r>
              <a:rPr lang="en-GB" sz="1600" dirty="0" smtClean="0"/>
              <a:t>The person in charge will verify the SWP at least one shift in advance of the work taking place.</a:t>
            </a:r>
            <a:endParaRPr lang="en-GB" sz="1600" dirty="0"/>
          </a:p>
        </p:txBody>
      </p:sp>
      <p:sp>
        <p:nvSpPr>
          <p:cNvPr id="42" name="TextBox 41"/>
          <p:cNvSpPr txBox="1"/>
          <p:nvPr/>
        </p:nvSpPr>
        <p:spPr>
          <a:xfrm>
            <a:off x="4892505" y="2708900"/>
            <a:ext cx="4072105" cy="4016484"/>
          </a:xfrm>
          <a:prstGeom prst="rect">
            <a:avLst/>
          </a:prstGeom>
          <a:solidFill>
            <a:schemeClr val="bg1"/>
          </a:solidFill>
          <a:ln w="28575" cap="rnd" cmpd="sng">
            <a:solidFill>
              <a:srgbClr val="3A9FBE"/>
            </a:solidFill>
          </a:ln>
        </p:spPr>
        <p:txBody>
          <a:bodyPr wrap="square" rtlCol="0">
            <a:spAutoFit/>
          </a:bodyPr>
          <a:lstStyle/>
          <a:p>
            <a:r>
              <a:rPr lang="en-GB" sz="1500" dirty="0">
                <a:solidFill>
                  <a:srgbClr val="005172"/>
                </a:solidFill>
              </a:rPr>
              <a:t>The Responsible Manager must authorise the SWP at least one shift in advance of the work taking place. In doing so they are confirming that all operational, site and task risk controls have been appropriately identified and the following has been considered</a:t>
            </a:r>
            <a:r>
              <a:rPr lang="en-GB" sz="1500" dirty="0" smtClean="0">
                <a:solidFill>
                  <a:srgbClr val="005172"/>
                </a:solidFill>
              </a:rPr>
              <a:t>:</a:t>
            </a:r>
            <a:endParaRPr lang="en-GB" sz="1500" dirty="0" smtClean="0">
              <a:solidFill>
                <a:srgbClr val="005172"/>
              </a:solidFill>
              <a:latin typeface="Arial"/>
            </a:endParaRP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Work content is understood by the person in charge</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Necessary competence within team to undertake task</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Task risk and any specific controls are suitable and sufficient</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appropriate hierarchy of Safe System of Work has been selected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Any additional specific controls identified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t>
            </a:r>
            <a:r>
              <a:rPr lang="en-GB" sz="1500" dirty="0" smtClean="0">
                <a:solidFill>
                  <a:srgbClr val="005172"/>
                </a:solidFill>
                <a:latin typeface="Arial"/>
              </a:rPr>
              <a:t>welfare arrangements </a:t>
            </a:r>
            <a:r>
              <a:rPr lang="en-GB" sz="1500" dirty="0">
                <a:solidFill>
                  <a:srgbClr val="005172"/>
                </a:solidFill>
                <a:latin typeface="Arial"/>
              </a:rPr>
              <a:t>have been identified and are appropriate.</a:t>
            </a:r>
          </a:p>
        </p:txBody>
      </p:sp>
      <p:sp>
        <p:nvSpPr>
          <p:cNvPr id="51" name="TextBox 50"/>
          <p:cNvSpPr txBox="1"/>
          <p:nvPr/>
        </p:nvSpPr>
        <p:spPr>
          <a:xfrm>
            <a:off x="4889366" y="4170839"/>
            <a:ext cx="4075244" cy="2554545"/>
          </a:xfrm>
          <a:prstGeom prst="rect">
            <a:avLst/>
          </a:prstGeom>
          <a:solidFill>
            <a:schemeClr val="bg1"/>
          </a:solidFill>
          <a:ln w="28575" cap="rnd" cmpd="sng">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For cyclical and repeated tasks, the Responsible Manager must authorise the initial SWP to be implemented repeatedly for the following periods without further authorisation:</a:t>
            </a:r>
          </a:p>
          <a:p>
            <a:pPr marL="342900" indent="-342900" eaLnBrk="1" fontAlgn="auto" hangingPunct="1">
              <a:spcBef>
                <a:spcPts val="0"/>
              </a:spcBef>
              <a:spcAft>
                <a:spcPts val="0"/>
              </a:spcAft>
              <a:buFont typeface="+mj-lt"/>
              <a:buAutoNum type="alphaLcParenR"/>
            </a:pPr>
            <a:r>
              <a:rPr lang="en-GB" sz="1600" dirty="0" smtClean="0">
                <a:solidFill>
                  <a:srgbClr val="005172"/>
                </a:solidFill>
                <a:latin typeface="Arial"/>
              </a:rPr>
              <a:t>Twelve month period when the SWP uses protection (formerly green zone); and</a:t>
            </a:r>
          </a:p>
          <a:p>
            <a:pPr marL="342900" indent="-342900" eaLnBrk="1" fontAlgn="auto" hangingPunct="1">
              <a:spcBef>
                <a:spcPts val="0"/>
              </a:spcBef>
              <a:spcAft>
                <a:spcPts val="0"/>
              </a:spcAft>
              <a:buFont typeface="+mj-lt"/>
              <a:buAutoNum type="alphaLcParenR"/>
            </a:pPr>
            <a:r>
              <a:rPr lang="en-GB" sz="1600" dirty="0" smtClean="0">
                <a:solidFill>
                  <a:srgbClr val="005172"/>
                </a:solidFill>
                <a:latin typeface="Arial"/>
              </a:rPr>
              <a:t>Six month period when the SWP uses warning (formerly red zone).</a:t>
            </a:r>
          </a:p>
        </p:txBody>
      </p:sp>
      <p:sp>
        <p:nvSpPr>
          <p:cNvPr id="43" name="TextBox 42"/>
          <p:cNvSpPr txBox="1"/>
          <p:nvPr/>
        </p:nvSpPr>
        <p:spPr>
          <a:xfrm>
            <a:off x="1573432" y="3496322"/>
            <a:ext cx="2710528" cy="1815882"/>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person in charge will accept the SWP details are still valid and the Responsible Manager has authorised the SWP for use at least one shift in advance of the work taking </a:t>
            </a:r>
            <a:r>
              <a:rPr lang="en-GB" sz="1600" dirty="0" smtClean="0">
                <a:solidFill>
                  <a:srgbClr val="005172"/>
                </a:solidFill>
              </a:rPr>
              <a:t>place.</a:t>
            </a:r>
            <a:endParaRPr lang="en-GB" sz="1600" dirty="0">
              <a:solidFill>
                <a:srgbClr val="005172"/>
              </a:solidFill>
              <a:latin typeface="Arial"/>
            </a:endParaRPr>
          </a:p>
        </p:txBody>
      </p:sp>
      <p:sp>
        <p:nvSpPr>
          <p:cNvPr id="56" name="TextBox 55"/>
          <p:cNvSpPr txBox="1"/>
          <p:nvPr/>
        </p:nvSpPr>
        <p:spPr>
          <a:xfrm>
            <a:off x="1664370" y="3966193"/>
            <a:ext cx="3627730" cy="830997"/>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Person in charge completes a final check of the SWP on site against the site conditions before implementation. </a:t>
            </a:r>
            <a:endParaRPr lang="en-GB" sz="1600" dirty="0">
              <a:solidFill>
                <a:srgbClr val="005172"/>
              </a:solidFill>
              <a:latin typeface="Arial"/>
            </a:endParaRPr>
          </a:p>
        </p:txBody>
      </p:sp>
      <p:sp>
        <p:nvSpPr>
          <p:cNvPr id="46" name="TextBox 45"/>
          <p:cNvSpPr txBox="1"/>
          <p:nvPr/>
        </p:nvSpPr>
        <p:spPr>
          <a:xfrm>
            <a:off x="1515740" y="3496322"/>
            <a:ext cx="3776360" cy="1815882"/>
          </a:xfrm>
          <a:prstGeom prst="rect">
            <a:avLst/>
          </a:prstGeom>
          <a:solidFill>
            <a:schemeClr val="bg1"/>
          </a:solidFill>
          <a:ln w="28575" cap="rnd" cmpd="sng">
            <a:solidFill>
              <a:srgbClr val="3A9FBE"/>
            </a:solidFill>
          </a:ln>
        </p:spPr>
        <p:txBody>
          <a:bodyPr wrap="square" rtlCol="0">
            <a:spAutoFit/>
          </a:bodyPr>
          <a:lstStyle/>
          <a:p>
            <a:r>
              <a:rPr lang="en-GB" sz="1600" dirty="0"/>
              <a:t>The </a:t>
            </a:r>
            <a:r>
              <a:rPr lang="en-GB" sz="1600" dirty="0" smtClean="0"/>
              <a:t>person </a:t>
            </a:r>
            <a:r>
              <a:rPr lang="en-GB" sz="1600" dirty="0"/>
              <a:t>in charge, when also acting as COSS will sign into the </a:t>
            </a:r>
            <a:r>
              <a:rPr lang="en-GB" sz="1600" dirty="0" smtClean="0"/>
              <a:t>ES/SWL </a:t>
            </a:r>
            <a:r>
              <a:rPr lang="en-GB" sz="1600" dirty="0"/>
              <a:t>worksite before they commence any work (or the delegated COSS will sign into the </a:t>
            </a:r>
            <a:r>
              <a:rPr lang="en-GB" sz="1600" dirty="0" smtClean="0"/>
              <a:t>ES/SWL </a:t>
            </a:r>
            <a:r>
              <a:rPr lang="en-GB" sz="1600" dirty="0"/>
              <a:t>worksite). The </a:t>
            </a:r>
            <a:r>
              <a:rPr lang="en-GB" sz="1600" dirty="0" smtClean="0"/>
              <a:t>ES/SWL </a:t>
            </a:r>
            <a:r>
              <a:rPr lang="en-GB" sz="1600" dirty="0"/>
              <a:t>gives permission for the COSS to sign the RT3199.</a:t>
            </a:r>
            <a:endParaRPr lang="en-GB" sz="1600" dirty="0">
              <a:solidFill>
                <a:srgbClr val="005172"/>
              </a:solidFill>
              <a:latin typeface="Arial"/>
            </a:endParaRPr>
          </a:p>
        </p:txBody>
      </p:sp>
      <p:sp>
        <p:nvSpPr>
          <p:cNvPr id="49" name="TextBox 48"/>
          <p:cNvSpPr txBox="1"/>
          <p:nvPr/>
        </p:nvSpPr>
        <p:spPr>
          <a:xfrm>
            <a:off x="1664370" y="3619434"/>
            <a:ext cx="3627729" cy="1569660"/>
          </a:xfrm>
          <a:prstGeom prst="rect">
            <a:avLst/>
          </a:prstGeom>
          <a:solidFill>
            <a:schemeClr val="bg1"/>
          </a:solidFill>
          <a:ln w="28575" cap="rnd" cmpd="sng">
            <a:solidFill>
              <a:srgbClr val="3A9FBE"/>
            </a:solidFill>
          </a:ln>
        </p:spPr>
        <p:txBody>
          <a:bodyPr wrap="square" rtlCol="0">
            <a:spAutoFit/>
          </a:bodyPr>
          <a:lstStyle/>
          <a:p>
            <a:r>
              <a:rPr lang="en-GB" sz="1600" dirty="0"/>
              <a:t>Person in charge to conduct briefings including task and site risk controls. If acting as COSS they will also brief the operational risk controls. All required paperwork must be </a:t>
            </a:r>
            <a:r>
              <a:rPr lang="en-GB" sz="1600" dirty="0" smtClean="0"/>
              <a:t>completed before work can begin.</a:t>
            </a:r>
            <a:endParaRPr lang="en-GB" sz="1600" dirty="0">
              <a:solidFill>
                <a:srgbClr val="005172"/>
              </a:solidFill>
              <a:latin typeface="Arial"/>
            </a:endParaRPr>
          </a:p>
        </p:txBody>
      </p:sp>
      <p:sp>
        <p:nvSpPr>
          <p:cNvPr id="50" name="TextBox 49"/>
          <p:cNvSpPr txBox="1"/>
          <p:nvPr/>
        </p:nvSpPr>
        <p:spPr>
          <a:xfrm>
            <a:off x="1876886" y="3742543"/>
            <a:ext cx="3415214" cy="1323439"/>
          </a:xfrm>
          <a:prstGeom prst="rect">
            <a:avLst/>
          </a:prstGeom>
          <a:solidFill>
            <a:schemeClr val="bg1"/>
          </a:solidFill>
          <a:ln w="28575" cap="rnd" cmpd="sng">
            <a:solidFill>
              <a:srgbClr val="3A9FBE"/>
            </a:solidFill>
          </a:ln>
        </p:spPr>
        <p:txBody>
          <a:bodyPr wrap="square" rtlCol="0">
            <a:spAutoFit/>
          </a:bodyPr>
          <a:lstStyle/>
          <a:p>
            <a:r>
              <a:rPr lang="en-GB" sz="1600" dirty="0"/>
              <a:t>The </a:t>
            </a:r>
            <a:r>
              <a:rPr lang="en-GB" sz="1600" dirty="0" smtClean="0"/>
              <a:t>person </a:t>
            </a:r>
            <a:r>
              <a:rPr lang="en-GB" sz="1600" dirty="0"/>
              <a:t>in charge, when also acting as COSS, will contact </a:t>
            </a:r>
            <a:r>
              <a:rPr lang="en-GB" sz="1600" dirty="0" smtClean="0"/>
              <a:t>ES/SWL (IP only) </a:t>
            </a:r>
            <a:r>
              <a:rPr lang="en-GB" sz="1600" dirty="0"/>
              <a:t>when work has been completed to confirm the line is clear and safe before signing out</a:t>
            </a:r>
            <a:r>
              <a:rPr lang="en-GB" sz="1600" dirty="0" smtClean="0"/>
              <a:t>.</a:t>
            </a:r>
            <a:endParaRPr lang="en-GB" sz="1600" dirty="0"/>
          </a:p>
        </p:txBody>
      </p:sp>
      <p:sp>
        <p:nvSpPr>
          <p:cNvPr id="52" name="TextBox 51"/>
          <p:cNvSpPr txBox="1"/>
          <p:nvPr/>
        </p:nvSpPr>
        <p:spPr>
          <a:xfrm>
            <a:off x="1769341" y="3742544"/>
            <a:ext cx="4602909" cy="1323439"/>
          </a:xfrm>
          <a:prstGeom prst="rect">
            <a:avLst/>
          </a:prstGeom>
          <a:solidFill>
            <a:schemeClr val="bg1"/>
          </a:solidFill>
          <a:ln w="28575" cap="rnd" cmpd="sng">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Person in charge will send the used or unused SWP to the Planner (or Responsible Manager where no Planner exists). Where a pack has not been returned by the person in charge, a record must be kept by the Responsible Manager.</a:t>
            </a:r>
            <a:endParaRPr lang="en-GB" sz="1600" dirty="0">
              <a:solidFill>
                <a:srgbClr val="005172"/>
              </a:solidFill>
              <a:latin typeface="Arial"/>
            </a:endParaRPr>
          </a:p>
        </p:txBody>
      </p:sp>
      <p:sp>
        <p:nvSpPr>
          <p:cNvPr id="57" name="TextBox 56"/>
          <p:cNvSpPr txBox="1"/>
          <p:nvPr/>
        </p:nvSpPr>
        <p:spPr>
          <a:xfrm>
            <a:off x="3128106" y="5157240"/>
            <a:ext cx="4468314" cy="1323439"/>
          </a:xfrm>
          <a:prstGeom prst="rect">
            <a:avLst/>
          </a:prstGeom>
          <a:solidFill>
            <a:schemeClr val="bg1"/>
          </a:solidFill>
          <a:ln w="28575" cap="rnd" cmpd="sng">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Responsible Managers will review at least 10% of completed and implemented SWP, up to a maximum of 50 packs per period. However, the Responsible </a:t>
            </a:r>
            <a:r>
              <a:rPr lang="en-GB" sz="1600" dirty="0">
                <a:solidFill>
                  <a:srgbClr val="005172"/>
                </a:solidFill>
                <a:latin typeface="Arial"/>
              </a:rPr>
              <a:t>Manager must </a:t>
            </a:r>
            <a:r>
              <a:rPr lang="en-GB" sz="1600" dirty="0" smtClean="0">
                <a:solidFill>
                  <a:srgbClr val="005172"/>
                </a:solidFill>
                <a:latin typeface="Arial"/>
              </a:rPr>
              <a:t>review all SWPs where </a:t>
            </a:r>
            <a:r>
              <a:rPr lang="en-GB" sz="1600" dirty="0">
                <a:solidFill>
                  <a:srgbClr val="005172"/>
                </a:solidFill>
                <a:latin typeface="Arial"/>
              </a:rPr>
              <a:t>there has been a change made on </a:t>
            </a:r>
            <a:r>
              <a:rPr lang="en-GB" sz="1600" dirty="0" smtClean="0">
                <a:solidFill>
                  <a:srgbClr val="005172"/>
                </a:solidFill>
                <a:latin typeface="Arial"/>
              </a:rPr>
              <a:t>site.</a:t>
            </a:r>
            <a:endParaRPr lang="en-GB" sz="1600" dirty="0">
              <a:solidFill>
                <a:srgbClr val="005172"/>
              </a:solidFill>
              <a:latin typeface="Arial"/>
            </a:endParaRPr>
          </a:p>
        </p:txBody>
      </p:sp>
      <p:sp>
        <p:nvSpPr>
          <p:cNvPr id="53" name="TextBox 52"/>
          <p:cNvSpPr txBox="1"/>
          <p:nvPr/>
        </p:nvSpPr>
        <p:spPr>
          <a:xfrm>
            <a:off x="3923911" y="3744336"/>
            <a:ext cx="3672510" cy="1323439"/>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Planner will review the SWP for amendments to support future planning. If there isn't a designated Planner, the Responsible Manager will carry out the review of the pack.</a:t>
            </a:r>
          </a:p>
        </p:txBody>
      </p:sp>
    </p:spTree>
    <p:extLst>
      <p:ext uri="{BB962C8B-B14F-4D97-AF65-F5344CB8AC3E}">
        <p14:creationId xmlns:p14="http://schemas.microsoft.com/office/powerpoint/2010/main" val="33273786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3"/>
                                        </p:tgtEl>
                                      </p:cBhvr>
                                    </p:animEffect>
                                    <p:set>
                                      <p:cBhvr>
                                        <p:cTn id="21" dur="1" fill="hold">
                                          <p:stCondLst>
                                            <p:cond delay="499"/>
                                          </p:stCondLst>
                                        </p:cTn>
                                        <p:tgtEl>
                                          <p:spTgt spid="9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9"/>
                                        </p:tgtEl>
                                      </p:cBhvr>
                                    </p:animEffect>
                                    <p:set>
                                      <p:cBhvr>
                                        <p:cTn id="24" dur="1" fill="hold">
                                          <p:stCondLst>
                                            <p:cond delay="499"/>
                                          </p:stCondLst>
                                        </p:cTn>
                                        <p:tgtEl>
                                          <p:spTgt spid="3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5"/>
                                        </p:tgtEl>
                                      </p:cBhvr>
                                    </p:animEffect>
                                    <p:set>
                                      <p:cBhvr>
                                        <p:cTn id="32" dur="1" fill="hold">
                                          <p:stCondLst>
                                            <p:cond delay="499"/>
                                          </p:stCondLst>
                                        </p:cTn>
                                        <p:tgtEl>
                                          <p:spTgt spid="9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4"/>
                                        </p:tgtEl>
                                      </p:cBhvr>
                                    </p:animEffect>
                                    <p:set>
                                      <p:cBhvr>
                                        <p:cTn id="43" dur="1" fill="hold">
                                          <p:stCondLst>
                                            <p:cond delay="499"/>
                                          </p:stCondLst>
                                        </p:cTn>
                                        <p:tgtEl>
                                          <p:spTgt spid="9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77"/>
                                        </p:tgtEl>
                                      </p:cBhvr>
                                    </p:animEffect>
                                    <p:set>
                                      <p:cBhvr>
                                        <p:cTn id="57" dur="1" fill="hold">
                                          <p:stCondLst>
                                            <p:cond delay="499"/>
                                          </p:stCondLst>
                                        </p:cTn>
                                        <p:tgtEl>
                                          <p:spTgt spid="7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3"/>
                                        </p:tgtEl>
                                      </p:cBhvr>
                                    </p:animEffect>
                                    <p:set>
                                      <p:cBhvr>
                                        <p:cTn id="60" dur="1" fill="hold">
                                          <p:stCondLst>
                                            <p:cond delay="499"/>
                                          </p:stCondLst>
                                        </p:cTn>
                                        <p:tgtEl>
                                          <p:spTgt spid="3"/>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fade">
                                      <p:cBhvr>
                                        <p:cTn id="63" dur="500"/>
                                        <p:tgtEl>
                                          <p:spTgt spid="9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42"/>
                                        </p:tgtEl>
                                      </p:cBhvr>
                                    </p:animEffect>
                                    <p:set>
                                      <p:cBhvr>
                                        <p:cTn id="71" dur="1" fill="hold">
                                          <p:stCondLst>
                                            <p:cond delay="499"/>
                                          </p:stCondLst>
                                        </p:cTn>
                                        <p:tgtEl>
                                          <p:spTgt spid="42"/>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96"/>
                                        </p:tgtEl>
                                      </p:cBhvr>
                                    </p:animEffect>
                                    <p:set>
                                      <p:cBhvr>
                                        <p:cTn id="79" dur="1" fill="hold">
                                          <p:stCondLst>
                                            <p:cond delay="499"/>
                                          </p:stCondLst>
                                        </p:cTn>
                                        <p:tgtEl>
                                          <p:spTgt spid="96"/>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51"/>
                                        </p:tgtEl>
                                      </p:cBhvr>
                                    </p:animEffect>
                                    <p:set>
                                      <p:cBhvr>
                                        <p:cTn id="82" dur="1" fill="hold">
                                          <p:stCondLst>
                                            <p:cond delay="499"/>
                                          </p:stCondLst>
                                        </p:cTn>
                                        <p:tgtEl>
                                          <p:spTgt spid="51"/>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fade">
                                      <p:cBhvr>
                                        <p:cTn id="85" dur="500"/>
                                        <p:tgtEl>
                                          <p:spTgt spid="10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04"/>
                                        </p:tgtEl>
                                      </p:cBhvr>
                                    </p:animEffect>
                                    <p:set>
                                      <p:cBhvr>
                                        <p:cTn id="93" dur="1" fill="hold">
                                          <p:stCondLst>
                                            <p:cond delay="499"/>
                                          </p:stCondLst>
                                        </p:cTn>
                                        <p:tgtEl>
                                          <p:spTgt spid="10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98"/>
                                        </p:tgtEl>
                                        <p:attrNameLst>
                                          <p:attrName>style.visibility</p:attrName>
                                        </p:attrNameLst>
                                      </p:cBhvr>
                                      <p:to>
                                        <p:strVal val="visible"/>
                                      </p:to>
                                    </p:set>
                                    <p:animEffect transition="in" filter="fade">
                                      <p:cBhvr>
                                        <p:cTn id="99" dur="500"/>
                                        <p:tgtEl>
                                          <p:spTgt spid="9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fade">
                                      <p:cBhvr>
                                        <p:cTn id="102" dur="500"/>
                                        <p:tgtEl>
                                          <p:spTgt spid="5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46"/>
                                        </p:tgtEl>
                                      </p:cBhvr>
                                    </p:animEffect>
                                    <p:set>
                                      <p:cBhvr>
                                        <p:cTn id="115" dur="1" fill="hold">
                                          <p:stCondLst>
                                            <p:cond delay="499"/>
                                          </p:stCondLst>
                                        </p:cTn>
                                        <p:tgtEl>
                                          <p:spTgt spid="46"/>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49"/>
                                        </p:tgtEl>
                                      </p:cBhvr>
                                    </p:animEffect>
                                    <p:set>
                                      <p:cBhvr>
                                        <p:cTn id="123" dur="1" fill="hold">
                                          <p:stCondLst>
                                            <p:cond delay="499"/>
                                          </p:stCondLst>
                                        </p:cTn>
                                        <p:tgtEl>
                                          <p:spTgt spid="49"/>
                                        </p:tgtEl>
                                        <p:attrNameLst>
                                          <p:attrName>style.visibility</p:attrName>
                                        </p:attrNameLst>
                                      </p:cBhvr>
                                      <p:to>
                                        <p:strVal val="hidden"/>
                                      </p:to>
                                    </p:set>
                                  </p:childTnLst>
                                </p:cTn>
                              </p:par>
                              <p:par>
                                <p:cTn id="124" presetID="10"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500"/>
                                        <p:tgtEl>
                                          <p:spTgt spid="5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nodeType="clickEffect">
                                  <p:stCondLst>
                                    <p:cond delay="0"/>
                                  </p:stCondLst>
                                  <p:childTnLst>
                                    <p:animEffect transition="out" filter="fade">
                                      <p:cBhvr>
                                        <p:cTn id="130" dur="500"/>
                                        <p:tgtEl>
                                          <p:spTgt spid="98"/>
                                        </p:tgtEl>
                                      </p:cBhvr>
                                    </p:animEffect>
                                    <p:set>
                                      <p:cBhvr>
                                        <p:cTn id="131" dur="1" fill="hold">
                                          <p:stCondLst>
                                            <p:cond delay="499"/>
                                          </p:stCondLst>
                                        </p:cTn>
                                        <p:tgtEl>
                                          <p:spTgt spid="9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0"/>
                                        </p:tgtEl>
                                      </p:cBhvr>
                                    </p:animEffect>
                                    <p:set>
                                      <p:cBhvr>
                                        <p:cTn id="134" dur="1" fill="hold">
                                          <p:stCondLst>
                                            <p:cond delay="499"/>
                                          </p:stCondLst>
                                        </p:cTn>
                                        <p:tgtEl>
                                          <p:spTgt spid="50"/>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100"/>
                                        </p:tgtEl>
                                        <p:attrNameLst>
                                          <p:attrName>style.visibility</p:attrName>
                                        </p:attrNameLst>
                                      </p:cBhvr>
                                      <p:to>
                                        <p:strVal val="visible"/>
                                      </p:to>
                                    </p:set>
                                    <p:animEffect transition="in" filter="fade">
                                      <p:cBhvr>
                                        <p:cTn id="137" dur="500"/>
                                        <p:tgtEl>
                                          <p:spTgt spid="100"/>
                                        </p:tgtEl>
                                      </p:cBhvr>
                                    </p:animEffect>
                                  </p:childTnLst>
                                </p:cTn>
                              </p:par>
                              <p:par>
                                <p:cTn id="138" presetID="10" presetClass="entr" presetSubtype="0" fill="hold" nodeType="with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fade">
                                      <p:cBhvr>
                                        <p:cTn id="140" dur="500"/>
                                        <p:tgtEl>
                                          <p:spTgt spid="99"/>
                                        </p:tgtEl>
                                      </p:cBhvr>
                                    </p:animEffect>
                                  </p:childTnLst>
                                </p:cTn>
                              </p:par>
                              <p:par>
                                <p:cTn id="141" presetID="10" presetClass="entr" presetSubtype="0" fill="hold"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fade">
                                      <p:cBhvr>
                                        <p:cTn id="143" dur="500"/>
                                        <p:tgtEl>
                                          <p:spTgt spid="7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500"/>
                                        <p:tgtEl>
                                          <p:spTgt spid="52"/>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00"/>
                                        </p:tgtEl>
                                      </p:cBhvr>
                                    </p:animEffect>
                                    <p:set>
                                      <p:cBhvr>
                                        <p:cTn id="151" dur="1" fill="hold">
                                          <p:stCondLst>
                                            <p:cond delay="499"/>
                                          </p:stCondLst>
                                        </p:cTn>
                                        <p:tgtEl>
                                          <p:spTgt spid="100"/>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99"/>
                                        </p:tgtEl>
                                      </p:cBhvr>
                                    </p:animEffect>
                                    <p:set>
                                      <p:cBhvr>
                                        <p:cTn id="154" dur="1" fill="hold">
                                          <p:stCondLst>
                                            <p:cond delay="499"/>
                                          </p:stCondLst>
                                        </p:cTn>
                                        <p:tgtEl>
                                          <p:spTgt spid="99"/>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76"/>
                                        </p:tgtEl>
                                      </p:cBhvr>
                                    </p:animEffect>
                                    <p:set>
                                      <p:cBhvr>
                                        <p:cTn id="157" dur="1" fill="hold">
                                          <p:stCondLst>
                                            <p:cond delay="499"/>
                                          </p:stCondLst>
                                        </p:cTn>
                                        <p:tgtEl>
                                          <p:spTgt spid="76"/>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52"/>
                                        </p:tgtEl>
                                      </p:cBhvr>
                                    </p:animEffect>
                                    <p:set>
                                      <p:cBhvr>
                                        <p:cTn id="160" dur="1" fill="hold">
                                          <p:stCondLst>
                                            <p:cond delay="499"/>
                                          </p:stCondLst>
                                        </p:cTn>
                                        <p:tgtEl>
                                          <p:spTgt spid="52"/>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101"/>
                                        </p:tgtEl>
                                        <p:attrNameLst>
                                          <p:attrName>style.visibility</p:attrName>
                                        </p:attrNameLst>
                                      </p:cBhvr>
                                      <p:to>
                                        <p:strVal val="visible"/>
                                      </p:to>
                                    </p:set>
                                    <p:animEffect transition="in" filter="fade">
                                      <p:cBhvr>
                                        <p:cTn id="163" dur="500"/>
                                        <p:tgtEl>
                                          <p:spTgt spid="101"/>
                                        </p:tgtEl>
                                      </p:cBhvr>
                                    </p:animEffect>
                                  </p:childTnLst>
                                </p:cTn>
                              </p:par>
                              <p:par>
                                <p:cTn id="164" presetID="10" presetClass="entr" presetSubtype="0" fill="hold" nodeType="withEffect">
                                  <p:stCondLst>
                                    <p:cond delay="0"/>
                                  </p:stCondLst>
                                  <p:childTnLst>
                                    <p:set>
                                      <p:cBhvr>
                                        <p:cTn id="165" dur="1" fill="hold">
                                          <p:stCondLst>
                                            <p:cond delay="0"/>
                                          </p:stCondLst>
                                        </p:cTn>
                                        <p:tgtEl>
                                          <p:spTgt spid="103"/>
                                        </p:tgtEl>
                                        <p:attrNameLst>
                                          <p:attrName>style.visibility</p:attrName>
                                        </p:attrNameLst>
                                      </p:cBhvr>
                                      <p:to>
                                        <p:strVal val="visible"/>
                                      </p:to>
                                    </p:set>
                                    <p:animEffect transition="in" filter="fade">
                                      <p:cBhvr>
                                        <p:cTn id="166" dur="500"/>
                                        <p:tgtEl>
                                          <p:spTgt spid="10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500"/>
                                        <p:tgtEl>
                                          <p:spTgt spid="53"/>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101"/>
                                        </p:tgtEl>
                                      </p:cBhvr>
                                    </p:animEffect>
                                    <p:set>
                                      <p:cBhvr>
                                        <p:cTn id="174" dur="1" fill="hold">
                                          <p:stCondLst>
                                            <p:cond delay="499"/>
                                          </p:stCondLst>
                                        </p:cTn>
                                        <p:tgtEl>
                                          <p:spTgt spid="101"/>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par>
                                <p:cTn id="178" presetID="10" presetClass="entr" presetSubtype="0" fill="hold" grpId="0" nodeType="withEffect">
                                  <p:stCondLst>
                                    <p:cond delay="0"/>
                                  </p:stCondLst>
                                  <p:childTnLst>
                                    <p:set>
                                      <p:cBhvr>
                                        <p:cTn id="179" dur="1" fill="hold">
                                          <p:stCondLst>
                                            <p:cond delay="0"/>
                                          </p:stCondLst>
                                        </p:cTn>
                                        <p:tgtEl>
                                          <p:spTgt spid="57"/>
                                        </p:tgtEl>
                                        <p:attrNameLst>
                                          <p:attrName>style.visibility</p:attrName>
                                        </p:attrNameLst>
                                      </p:cBhvr>
                                      <p:to>
                                        <p:strVal val="visible"/>
                                      </p:to>
                                    </p:set>
                                    <p:animEffect transition="in" filter="fade">
                                      <p:cBhvr>
                                        <p:cTn id="18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1" grpId="0" animBg="1"/>
      <p:bldP spid="41" grpId="1" animBg="1"/>
      <p:bldP spid="40" grpId="0" animBg="1"/>
      <p:bldP spid="40" grpId="1" animBg="1"/>
      <p:bldP spid="3" grpId="0" animBg="1"/>
      <p:bldP spid="3" grpId="1" animBg="1"/>
      <p:bldP spid="42" grpId="0" animBg="1"/>
      <p:bldP spid="42" grpId="1" animBg="1"/>
      <p:bldP spid="51" grpId="0" animBg="1"/>
      <p:bldP spid="51" grpId="1" animBg="1"/>
      <p:bldP spid="43" grpId="0" animBg="1"/>
      <p:bldP spid="43" grpId="1" animBg="1"/>
      <p:bldP spid="56" grpId="0" animBg="1"/>
      <p:bldP spid="56" grpId="1" animBg="1"/>
      <p:bldP spid="46" grpId="0" animBg="1"/>
      <p:bldP spid="46" grpId="1" animBg="1"/>
      <p:bldP spid="49" grpId="0" animBg="1"/>
      <p:bldP spid="49" grpId="1" animBg="1"/>
      <p:bldP spid="50" grpId="0" animBg="1"/>
      <p:bldP spid="50" grpId="1" animBg="1"/>
      <p:bldP spid="52" grpId="0" animBg="1"/>
      <p:bldP spid="52" grpId="1" animBg="1"/>
      <p:bldP spid="57" grpId="0" animBg="1"/>
      <p:bldP spid="53" grpId="0" animBg="1"/>
      <p:bldP spid="5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21</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pic>
        <p:nvPicPr>
          <p:cNvPr id="6" name="Picture 5" descr="C:\Users\LHarris10\AppData\Local\Microsoft\Windows\Temporary Internet Files\Content.Outlook\R1O3U7XZ\Blue Vide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87" y="888487"/>
            <a:ext cx="5081026" cy="50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5451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Over to you, what does this module mean for you? </a:t>
            </a:r>
            <a:endParaRPr lang="en-GB" sz="2400"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22</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sp>
        <p:nvSpPr>
          <p:cNvPr id="7" name="Content Placeholder 14"/>
          <p:cNvSpPr txBox="1">
            <a:spLocks/>
          </p:cNvSpPr>
          <p:nvPr/>
        </p:nvSpPr>
        <p:spPr>
          <a:xfrm>
            <a:off x="450850" y="159385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What are we currently doing that meets the requirements in the updated 019 standard? </a:t>
            </a:r>
          </a:p>
          <a:p>
            <a:r>
              <a:rPr lang="en-GB" kern="0" dirty="0" smtClean="0"/>
              <a:t>What's new for us in the updated 019 standard? </a:t>
            </a:r>
          </a:p>
          <a:p>
            <a:r>
              <a:rPr lang="en-GB" kern="0" dirty="0" smtClean="0"/>
              <a:t>How can we bridge the gap that will meet the updates in the standard 019? </a:t>
            </a:r>
          </a:p>
        </p:txBody>
      </p:sp>
      <p:pic>
        <p:nvPicPr>
          <p:cNvPr id="8"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357302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04860"/>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3: Planning and working using protection arrangements</a:t>
            </a:r>
            <a:endParaRPr lang="en-GB" dirty="0"/>
          </a:p>
        </p:txBody>
      </p:sp>
      <p:sp>
        <p:nvSpPr>
          <p:cNvPr id="103" name="Line 20"/>
          <p:cNvSpPr>
            <a:spLocks noChangeShapeType="1"/>
          </p:cNvSpPr>
          <p:nvPr/>
        </p:nvSpPr>
        <p:spPr bwMode="auto">
          <a:xfrm>
            <a:off x="3438066"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4" name="Line 29"/>
          <p:cNvSpPr>
            <a:spLocks noChangeShapeType="1"/>
          </p:cNvSpPr>
          <p:nvPr/>
        </p:nvSpPr>
        <p:spPr bwMode="auto">
          <a:xfrm>
            <a:off x="61248"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5" name="Line 20"/>
          <p:cNvSpPr>
            <a:spLocks noChangeShapeType="1"/>
          </p:cNvSpPr>
          <p:nvPr/>
        </p:nvSpPr>
        <p:spPr bwMode="auto">
          <a:xfrm>
            <a:off x="118685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6" name="Line 21"/>
          <p:cNvSpPr>
            <a:spLocks noChangeShapeType="1"/>
          </p:cNvSpPr>
          <p:nvPr/>
        </p:nvSpPr>
        <p:spPr bwMode="auto">
          <a:xfrm>
            <a:off x="4563672"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7" name="Line 22"/>
          <p:cNvSpPr>
            <a:spLocks noChangeShapeType="1"/>
          </p:cNvSpPr>
          <p:nvPr/>
        </p:nvSpPr>
        <p:spPr bwMode="auto">
          <a:xfrm>
            <a:off x="5689278"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8" name="Line 23"/>
          <p:cNvSpPr>
            <a:spLocks noChangeShapeType="1"/>
          </p:cNvSpPr>
          <p:nvPr/>
        </p:nvSpPr>
        <p:spPr bwMode="auto">
          <a:xfrm>
            <a:off x="681488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9" name="Line 24"/>
          <p:cNvSpPr>
            <a:spLocks noChangeShapeType="1"/>
          </p:cNvSpPr>
          <p:nvPr/>
        </p:nvSpPr>
        <p:spPr bwMode="auto">
          <a:xfrm>
            <a:off x="7940490"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0" name="Line 25"/>
          <p:cNvSpPr>
            <a:spLocks noChangeShapeType="1"/>
          </p:cNvSpPr>
          <p:nvPr/>
        </p:nvSpPr>
        <p:spPr bwMode="auto">
          <a:xfrm flipV="1">
            <a:off x="68564" y="3683213"/>
            <a:ext cx="8997532"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1" name="Line 28"/>
          <p:cNvSpPr>
            <a:spLocks noChangeShapeType="1"/>
          </p:cNvSpPr>
          <p:nvPr/>
        </p:nvSpPr>
        <p:spPr bwMode="auto">
          <a:xfrm>
            <a:off x="61247" y="2348850"/>
            <a:ext cx="9004849"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2" name="Line 42"/>
          <p:cNvSpPr>
            <a:spLocks noChangeShapeType="1"/>
          </p:cNvSpPr>
          <p:nvPr/>
        </p:nvSpPr>
        <p:spPr bwMode="auto">
          <a:xfrm>
            <a:off x="9066097"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3" name="Line 25"/>
          <p:cNvSpPr>
            <a:spLocks noChangeShapeType="1"/>
          </p:cNvSpPr>
          <p:nvPr/>
        </p:nvSpPr>
        <p:spPr bwMode="auto">
          <a:xfrm flipV="1">
            <a:off x="61250" y="6544455"/>
            <a:ext cx="9004846"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4" name="Line 25"/>
          <p:cNvSpPr>
            <a:spLocks noChangeShapeType="1"/>
          </p:cNvSpPr>
          <p:nvPr/>
        </p:nvSpPr>
        <p:spPr bwMode="auto">
          <a:xfrm flipV="1">
            <a:off x="68563" y="5125315"/>
            <a:ext cx="8997533"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5" name="Line 20"/>
          <p:cNvSpPr>
            <a:spLocks noChangeShapeType="1"/>
          </p:cNvSpPr>
          <p:nvPr/>
        </p:nvSpPr>
        <p:spPr bwMode="auto">
          <a:xfrm>
            <a:off x="2312460" y="2348849"/>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6" name="Rectangle 10"/>
          <p:cNvSpPr>
            <a:spLocks noChangeArrowheads="1"/>
          </p:cNvSpPr>
          <p:nvPr/>
        </p:nvSpPr>
        <p:spPr bwMode="auto">
          <a:xfrm>
            <a:off x="1186854" y="1581629"/>
            <a:ext cx="7879244" cy="659239"/>
          </a:xfrm>
          <a:prstGeom prst="rect">
            <a:avLst/>
          </a:prstGeom>
          <a:solidFill>
            <a:srgbClr val="C0C0C0"/>
          </a:solidFill>
          <a:ln w="12700" algn="ctr">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fontAlgn="auto" hangingPunct="1">
              <a:spcBef>
                <a:spcPts val="0"/>
              </a:spcBef>
              <a:spcAft>
                <a:spcPts val="0"/>
              </a:spcAft>
            </a:pPr>
            <a:endParaRPr lang="en-US" altLang="en-US" sz="1800" dirty="0">
              <a:solidFill>
                <a:srgbClr val="005172"/>
              </a:solidFill>
            </a:endParaRPr>
          </a:p>
        </p:txBody>
      </p:sp>
      <p:sp>
        <p:nvSpPr>
          <p:cNvPr id="117" name="Rectangle 11"/>
          <p:cNvSpPr>
            <a:spLocks noChangeArrowheads="1"/>
          </p:cNvSpPr>
          <p:nvPr/>
        </p:nvSpPr>
        <p:spPr bwMode="auto">
          <a:xfrm>
            <a:off x="6927687"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46800" rIns="54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Return</a:t>
            </a:r>
            <a:endParaRPr lang="en-GB" altLang="en-US" sz="1000" b="1" dirty="0">
              <a:solidFill>
                <a:srgbClr val="FFFFFF"/>
              </a:solidFill>
            </a:endParaRPr>
          </a:p>
        </p:txBody>
      </p:sp>
      <p:sp>
        <p:nvSpPr>
          <p:cNvPr id="118" name="Rectangle 12"/>
          <p:cNvSpPr>
            <a:spLocks noChangeArrowheads="1"/>
          </p:cNvSpPr>
          <p:nvPr/>
        </p:nvSpPr>
        <p:spPr bwMode="auto">
          <a:xfrm>
            <a:off x="5802081"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On Site</a:t>
            </a:r>
            <a:endParaRPr lang="en-GB" altLang="en-US" sz="1000" b="1" dirty="0">
              <a:solidFill>
                <a:srgbClr val="FFFFFF"/>
              </a:solidFill>
            </a:endParaRPr>
          </a:p>
        </p:txBody>
      </p:sp>
      <p:sp>
        <p:nvSpPr>
          <p:cNvPr id="119" name="Rectangle 13"/>
          <p:cNvSpPr>
            <a:spLocks noChangeArrowheads="1"/>
          </p:cNvSpPr>
          <p:nvPr/>
        </p:nvSpPr>
        <p:spPr bwMode="auto">
          <a:xfrm>
            <a:off x="3550869"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Authorise</a:t>
            </a:r>
            <a:endParaRPr lang="en-GB" altLang="en-US" sz="1000" b="1" dirty="0">
              <a:solidFill>
                <a:srgbClr val="FFFFFF"/>
              </a:solidFill>
            </a:endParaRPr>
          </a:p>
        </p:txBody>
      </p:sp>
      <p:sp>
        <p:nvSpPr>
          <p:cNvPr id="120" name="Rectangle 14"/>
          <p:cNvSpPr>
            <a:spLocks noChangeArrowheads="1"/>
          </p:cNvSpPr>
          <p:nvPr/>
        </p:nvSpPr>
        <p:spPr bwMode="auto">
          <a:xfrm>
            <a:off x="1299657"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Create</a:t>
            </a:r>
            <a:endParaRPr lang="en-GB" altLang="en-US" sz="1000" b="1" dirty="0">
              <a:solidFill>
                <a:srgbClr val="FFFFFF"/>
              </a:solidFill>
            </a:endParaRPr>
          </a:p>
        </p:txBody>
      </p:sp>
      <p:sp>
        <p:nvSpPr>
          <p:cNvPr id="121" name="Rectangle 15"/>
          <p:cNvSpPr>
            <a:spLocks noChangeArrowheads="1"/>
          </p:cNvSpPr>
          <p:nvPr/>
        </p:nvSpPr>
        <p:spPr bwMode="auto">
          <a:xfrm>
            <a:off x="805329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a:solidFill>
                  <a:srgbClr val="FFFFFF"/>
                </a:solidFill>
              </a:rPr>
              <a:t>Review</a:t>
            </a:r>
          </a:p>
        </p:txBody>
      </p:sp>
      <p:sp>
        <p:nvSpPr>
          <p:cNvPr id="122" name="Rectangle 13"/>
          <p:cNvSpPr>
            <a:spLocks noChangeArrowheads="1"/>
          </p:cNvSpPr>
          <p:nvPr/>
        </p:nvSpPr>
        <p:spPr bwMode="auto">
          <a:xfrm>
            <a:off x="4676475"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Accept</a:t>
            </a:r>
            <a:endParaRPr lang="en-GB" altLang="en-US" sz="1000" b="1" dirty="0">
              <a:solidFill>
                <a:srgbClr val="FFFFFF"/>
              </a:solidFill>
            </a:endParaRPr>
          </a:p>
        </p:txBody>
      </p:sp>
      <p:sp>
        <p:nvSpPr>
          <p:cNvPr id="123" name="Rectangle 14"/>
          <p:cNvSpPr>
            <a:spLocks noChangeArrowheads="1"/>
          </p:cNvSpPr>
          <p:nvPr/>
        </p:nvSpPr>
        <p:spPr bwMode="auto">
          <a:xfrm>
            <a:off x="242526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Verify</a:t>
            </a:r>
            <a:endParaRPr lang="en-GB" altLang="en-US" sz="1000" b="1" dirty="0">
              <a:solidFill>
                <a:srgbClr val="FFFFFF"/>
              </a:solidFill>
            </a:endParaRPr>
          </a:p>
        </p:txBody>
      </p:sp>
      <p:cxnSp>
        <p:nvCxnSpPr>
          <p:cNvPr id="124" name="AutoShape 16"/>
          <p:cNvCxnSpPr>
            <a:cxnSpLocks noChangeShapeType="1"/>
            <a:stCxn id="120" idx="3"/>
            <a:endCxn id="123" idx="1"/>
          </p:cNvCxnSpPr>
          <p:nvPr/>
        </p:nvCxnSpPr>
        <p:spPr bwMode="auto">
          <a:xfrm>
            <a:off x="2199657" y="1911248"/>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AutoShape 17"/>
          <p:cNvCxnSpPr>
            <a:cxnSpLocks noChangeShapeType="1"/>
            <a:stCxn id="119" idx="3"/>
            <a:endCxn id="122" idx="1"/>
          </p:cNvCxnSpPr>
          <p:nvPr/>
        </p:nvCxnSpPr>
        <p:spPr bwMode="auto">
          <a:xfrm>
            <a:off x="4450869"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AutoShape 18"/>
          <p:cNvCxnSpPr>
            <a:cxnSpLocks noChangeShapeType="1"/>
            <a:stCxn id="118" idx="3"/>
            <a:endCxn id="117" idx="1"/>
          </p:cNvCxnSpPr>
          <p:nvPr/>
        </p:nvCxnSpPr>
        <p:spPr bwMode="auto">
          <a:xfrm>
            <a:off x="6702081"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AutoShape 19"/>
          <p:cNvCxnSpPr>
            <a:cxnSpLocks noChangeShapeType="1"/>
            <a:stCxn id="117" idx="3"/>
            <a:endCxn id="121" idx="1"/>
          </p:cNvCxnSpPr>
          <p:nvPr/>
        </p:nvCxnSpPr>
        <p:spPr bwMode="auto">
          <a:xfrm>
            <a:off x="7827687" y="1910367"/>
            <a:ext cx="225606" cy="881"/>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Arrow Connector 127"/>
          <p:cNvCxnSpPr>
            <a:stCxn id="122" idx="3"/>
            <a:endCxn id="118" idx="1"/>
          </p:cNvCxnSpPr>
          <p:nvPr/>
        </p:nvCxnSpPr>
        <p:spPr bwMode="auto">
          <a:xfrm>
            <a:off x="5576475" y="1910367"/>
            <a:ext cx="225606"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9" name="Straight Arrow Connector 128"/>
          <p:cNvCxnSpPr>
            <a:stCxn id="123" idx="3"/>
            <a:endCxn id="119" idx="1"/>
          </p:cNvCxnSpPr>
          <p:nvPr/>
        </p:nvCxnSpPr>
        <p:spPr bwMode="auto">
          <a:xfrm flipV="1">
            <a:off x="3325263" y="1910367"/>
            <a:ext cx="225606" cy="881"/>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0" name="Text Box 30"/>
          <p:cNvSpPr txBox="1">
            <a:spLocks noChangeArrowheads="1"/>
          </p:cNvSpPr>
          <p:nvPr/>
        </p:nvSpPr>
        <p:spPr bwMode="auto">
          <a:xfrm>
            <a:off x="171620" y="3361440"/>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Planner</a:t>
            </a:r>
          </a:p>
        </p:txBody>
      </p:sp>
      <p:sp>
        <p:nvSpPr>
          <p:cNvPr id="131" name="Text Box 31"/>
          <p:cNvSpPr txBox="1">
            <a:spLocks noChangeArrowheads="1"/>
          </p:cNvSpPr>
          <p:nvPr/>
        </p:nvSpPr>
        <p:spPr bwMode="auto">
          <a:xfrm>
            <a:off x="280852" y="4653170"/>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Person in</a:t>
            </a:r>
            <a:br>
              <a:rPr lang="en-GB" altLang="en-US" sz="1200" b="1" dirty="0" smtClean="0">
                <a:solidFill>
                  <a:srgbClr val="005172"/>
                </a:solidFill>
              </a:rPr>
            </a:br>
            <a:r>
              <a:rPr lang="en-GB" altLang="en-US" sz="1200" b="1" dirty="0" smtClean="0">
                <a:solidFill>
                  <a:srgbClr val="005172"/>
                </a:solidFill>
              </a:rPr>
              <a:t>charge</a:t>
            </a:r>
            <a:endParaRPr lang="en-GB" altLang="en-US" sz="1200" b="1" dirty="0">
              <a:solidFill>
                <a:srgbClr val="005172"/>
              </a:solidFill>
            </a:endParaRPr>
          </a:p>
        </p:txBody>
      </p:sp>
      <p:sp>
        <p:nvSpPr>
          <p:cNvPr id="132" name="Text Box 32"/>
          <p:cNvSpPr txBox="1">
            <a:spLocks noChangeArrowheads="1"/>
          </p:cNvSpPr>
          <p:nvPr/>
        </p:nvSpPr>
        <p:spPr bwMode="auto">
          <a:xfrm>
            <a:off x="174252" y="608408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Responsible</a:t>
            </a:r>
          </a:p>
          <a:p>
            <a:pPr algn="ctr" eaLnBrk="1" fontAlgn="auto" hangingPunct="1">
              <a:spcBef>
                <a:spcPts val="0"/>
              </a:spcBef>
              <a:spcAft>
                <a:spcPts val="0"/>
              </a:spcAft>
            </a:pPr>
            <a:r>
              <a:rPr lang="en-GB" altLang="en-US" sz="1200" b="1" dirty="0">
                <a:solidFill>
                  <a:srgbClr val="005172"/>
                </a:solidFill>
              </a:rPr>
              <a:t>Manager</a:t>
            </a:r>
          </a:p>
        </p:txBody>
      </p:sp>
      <p:pic>
        <p:nvPicPr>
          <p:cNvPr id="133"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909" y="244144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7909" y="373759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909" y="516859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5657" y="251203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24565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565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371263"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6869"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622476"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748081"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7368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687368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73687"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3" descr="C:\Users\LJackso9\Desktop\019 Roles - Clipart\Bust - Business Casual.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99294"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C:\Users\LJackso9\Desktop\019 Roles - Clipart\Bust - Suit Femal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99294"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705518" y="4966880"/>
            <a:ext cx="4602862" cy="1323439"/>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Responsible Manager identifies work that needs to be undertaken and appoints the Planner and the person in charge, giving them suitable resources to produce the SWP including operational, task and site risk </a:t>
            </a:r>
            <a:r>
              <a:rPr lang="en-GB" sz="1600" dirty="0" smtClean="0">
                <a:solidFill>
                  <a:srgbClr val="005172"/>
                </a:solidFill>
              </a:rPr>
              <a:t>controls.</a:t>
            </a:r>
            <a:endParaRPr lang="en-GB" sz="1600" dirty="0">
              <a:solidFill>
                <a:srgbClr val="005172"/>
              </a:solidFill>
              <a:latin typeface="Arial"/>
            </a:endParaRPr>
          </a:p>
        </p:txBody>
      </p:sp>
      <p:sp>
        <p:nvSpPr>
          <p:cNvPr id="75" name="TextBox 74"/>
          <p:cNvSpPr txBox="1"/>
          <p:nvPr/>
        </p:nvSpPr>
        <p:spPr>
          <a:xfrm>
            <a:off x="2609982" y="3021215"/>
            <a:ext cx="3886352" cy="1323439"/>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Planner will create the SWP with appropriate involvement from the </a:t>
            </a:r>
            <a:r>
              <a:rPr lang="en-GB" sz="1600" dirty="0" smtClean="0">
                <a:solidFill>
                  <a:srgbClr val="005172"/>
                </a:solidFill>
              </a:rPr>
              <a:t>person in charge </a:t>
            </a:r>
            <a:r>
              <a:rPr lang="en-GB" sz="1600" dirty="0">
                <a:solidFill>
                  <a:srgbClr val="005172"/>
                </a:solidFill>
              </a:rPr>
              <a:t>to produce a SWP. This </a:t>
            </a:r>
            <a:r>
              <a:rPr lang="en-GB" sz="1600" dirty="0" smtClean="0">
                <a:solidFill>
                  <a:srgbClr val="005172"/>
                </a:solidFill>
              </a:rPr>
              <a:t>will </a:t>
            </a:r>
            <a:r>
              <a:rPr lang="en-GB" sz="1600" dirty="0">
                <a:solidFill>
                  <a:srgbClr val="005172"/>
                </a:solidFill>
              </a:rPr>
              <a:t>include things such as, </a:t>
            </a:r>
            <a:r>
              <a:rPr lang="en-GB" sz="1600" dirty="0" smtClean="0">
                <a:solidFill>
                  <a:srgbClr val="005172"/>
                </a:solidFill>
              </a:rPr>
              <a:t>site and task controls, and welfare arrangements.</a:t>
            </a:r>
            <a:endParaRPr lang="en-GB" sz="1600" dirty="0">
              <a:solidFill>
                <a:srgbClr val="005172"/>
              </a:solidFill>
              <a:latin typeface="Arial"/>
            </a:endParaRPr>
          </a:p>
        </p:txBody>
      </p:sp>
      <p:sp>
        <p:nvSpPr>
          <p:cNvPr id="43" name="TextBox 42"/>
          <p:cNvSpPr txBox="1"/>
          <p:nvPr/>
        </p:nvSpPr>
        <p:spPr>
          <a:xfrm>
            <a:off x="2705518" y="2723643"/>
            <a:ext cx="3433971" cy="584775"/>
          </a:xfrm>
          <a:prstGeom prst="rect">
            <a:avLst/>
          </a:prstGeom>
          <a:solidFill>
            <a:schemeClr val="bg1"/>
          </a:solidFill>
          <a:ln w="28575" cap="rnd">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The Planner will arrange for a line blockage application when required.</a:t>
            </a:r>
            <a:endParaRPr lang="en-GB" sz="1600" dirty="0">
              <a:solidFill>
                <a:srgbClr val="005172"/>
              </a:solidFill>
              <a:latin typeface="Arial"/>
            </a:endParaRPr>
          </a:p>
        </p:txBody>
      </p:sp>
      <p:sp>
        <p:nvSpPr>
          <p:cNvPr id="102" name="TextBox 101"/>
          <p:cNvSpPr txBox="1"/>
          <p:nvPr/>
        </p:nvSpPr>
        <p:spPr>
          <a:xfrm>
            <a:off x="3837985" y="3988765"/>
            <a:ext cx="3326375" cy="830997"/>
          </a:xfrm>
          <a:prstGeom prst="rect">
            <a:avLst/>
          </a:prstGeom>
          <a:solidFill>
            <a:schemeClr val="bg1"/>
          </a:solidFill>
          <a:ln w="28575" cap="rnd">
            <a:solidFill>
              <a:srgbClr val="3A9FBE"/>
            </a:solidFill>
            <a:round/>
          </a:ln>
        </p:spPr>
        <p:txBody>
          <a:bodyPr wrap="square" rtlCol="0">
            <a:spAutoFit/>
          </a:bodyPr>
          <a:lstStyle/>
          <a:p>
            <a:r>
              <a:rPr lang="en-GB" sz="1600" dirty="0"/>
              <a:t>The person in charge will verify the SWP at least one shift in advance of the work taking place.</a:t>
            </a:r>
          </a:p>
        </p:txBody>
      </p:sp>
      <p:sp>
        <p:nvSpPr>
          <p:cNvPr id="76" name="TextBox 75"/>
          <p:cNvSpPr txBox="1"/>
          <p:nvPr/>
        </p:nvSpPr>
        <p:spPr>
          <a:xfrm>
            <a:off x="4901402" y="2722998"/>
            <a:ext cx="4072105" cy="4016484"/>
          </a:xfrm>
          <a:prstGeom prst="rect">
            <a:avLst/>
          </a:prstGeom>
          <a:solidFill>
            <a:schemeClr val="bg1"/>
          </a:solidFill>
          <a:ln w="28575" cap="rnd" cmpd="sng">
            <a:solidFill>
              <a:srgbClr val="3A9FBE"/>
            </a:solidFill>
          </a:ln>
        </p:spPr>
        <p:txBody>
          <a:bodyPr wrap="square" rtlCol="0">
            <a:spAutoFit/>
          </a:bodyPr>
          <a:lstStyle/>
          <a:p>
            <a:r>
              <a:rPr lang="en-GB" sz="1500" dirty="0">
                <a:solidFill>
                  <a:srgbClr val="005172"/>
                </a:solidFill>
              </a:rPr>
              <a:t>The Responsible Manager must authorise the SWP at least one shift in advance of the work taking place. In doing so they are confirming that all operational, site and task risk controls have been appropriately identified and the following has been considered</a:t>
            </a:r>
            <a:r>
              <a:rPr lang="en-GB" sz="1500" dirty="0" smtClean="0">
                <a:solidFill>
                  <a:srgbClr val="005172"/>
                </a:solidFill>
              </a:rPr>
              <a:t>:</a:t>
            </a:r>
            <a:endParaRPr lang="en-GB" sz="1500" dirty="0" smtClean="0">
              <a:solidFill>
                <a:srgbClr val="005172"/>
              </a:solidFill>
              <a:latin typeface="Arial"/>
            </a:endParaRP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Work content is understood by the person in charge</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Necessary competence within team to undertake task</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Task risk and any specific controls are suitable and sufficient</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appropriate hierarchy of Safe System of Work has been selected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Any additional specific controls identified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t>
            </a:r>
            <a:r>
              <a:rPr lang="en-GB" sz="1500" dirty="0" smtClean="0">
                <a:solidFill>
                  <a:srgbClr val="005172"/>
                </a:solidFill>
                <a:latin typeface="Arial"/>
              </a:rPr>
              <a:t>welfare arrangements </a:t>
            </a:r>
            <a:r>
              <a:rPr lang="en-GB" sz="1500" dirty="0">
                <a:solidFill>
                  <a:srgbClr val="005172"/>
                </a:solidFill>
                <a:latin typeface="Arial"/>
              </a:rPr>
              <a:t>have been identified and are appropriate.</a:t>
            </a:r>
          </a:p>
        </p:txBody>
      </p:sp>
      <p:sp>
        <p:nvSpPr>
          <p:cNvPr id="77" name="TextBox 76"/>
          <p:cNvSpPr txBox="1"/>
          <p:nvPr/>
        </p:nvSpPr>
        <p:spPr>
          <a:xfrm>
            <a:off x="4901402" y="4926944"/>
            <a:ext cx="4072105" cy="1815882"/>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For cyclical and repeated tasks, the Responsible Manager must authorise the initial SWP which can then be implemented repeatedly for a twelve month period when the SWP uses protection arrangements (formerly known as green zone) without further authorisation</a:t>
            </a:r>
            <a:r>
              <a:rPr lang="en-GB" sz="1600" dirty="0" smtClean="0">
                <a:solidFill>
                  <a:srgbClr val="005172"/>
                </a:solidFill>
              </a:rPr>
              <a:t>.</a:t>
            </a:r>
            <a:endParaRPr lang="en-GB" sz="1600" dirty="0">
              <a:solidFill>
                <a:srgbClr val="005172"/>
              </a:solidFill>
            </a:endParaRPr>
          </a:p>
        </p:txBody>
      </p:sp>
      <p:sp>
        <p:nvSpPr>
          <p:cNvPr id="78" name="TextBox 77"/>
          <p:cNvSpPr txBox="1"/>
          <p:nvPr/>
        </p:nvSpPr>
        <p:spPr>
          <a:xfrm>
            <a:off x="1506639" y="3496322"/>
            <a:ext cx="2737247"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will accept the SWP details are still valid and the Responsible Manager has authorised the SWP for use at least one shift in advance of the work taking </a:t>
            </a:r>
            <a:r>
              <a:rPr lang="en-GB" sz="1600" dirty="0" smtClean="0">
                <a:solidFill>
                  <a:srgbClr val="005172"/>
                </a:solidFill>
              </a:rPr>
              <a:t>place.</a:t>
            </a:r>
            <a:endParaRPr lang="en-GB" sz="1600" dirty="0">
              <a:solidFill>
                <a:srgbClr val="005172"/>
              </a:solidFill>
              <a:latin typeface="Arial"/>
            </a:endParaRPr>
          </a:p>
        </p:txBody>
      </p:sp>
      <p:sp>
        <p:nvSpPr>
          <p:cNvPr id="72" name="TextBox 71"/>
          <p:cNvSpPr txBox="1"/>
          <p:nvPr/>
        </p:nvSpPr>
        <p:spPr>
          <a:xfrm>
            <a:off x="1763610" y="3988764"/>
            <a:ext cx="3600500" cy="830997"/>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completes a final check of the SWP on site against the site conditions before implementation. </a:t>
            </a:r>
            <a:endParaRPr lang="en-GB" sz="1600" dirty="0">
              <a:solidFill>
                <a:srgbClr val="005172"/>
              </a:solidFill>
              <a:latin typeface="Arial"/>
            </a:endParaRPr>
          </a:p>
        </p:txBody>
      </p:sp>
      <p:sp>
        <p:nvSpPr>
          <p:cNvPr id="63" name="TextBox 62"/>
          <p:cNvSpPr txBox="1"/>
          <p:nvPr/>
        </p:nvSpPr>
        <p:spPr>
          <a:xfrm>
            <a:off x="1619590" y="3496323"/>
            <a:ext cx="3744520"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to conduct briefings including task and site risk controls. If acting as </a:t>
            </a:r>
            <a:r>
              <a:rPr lang="en-GB" sz="1600" dirty="0" smtClean="0">
                <a:solidFill>
                  <a:srgbClr val="005172"/>
                </a:solidFill>
              </a:rPr>
              <a:t>COSS, </a:t>
            </a:r>
            <a:r>
              <a:rPr lang="en-GB" sz="1600" dirty="0">
                <a:solidFill>
                  <a:srgbClr val="005172"/>
                </a:solidFill>
              </a:rPr>
              <a:t>they will also brief the operational risk controls and if required </a:t>
            </a:r>
            <a:r>
              <a:rPr lang="en-GB" sz="1600" dirty="0" smtClean="0">
                <a:solidFill>
                  <a:srgbClr val="005172"/>
                </a:solidFill>
              </a:rPr>
              <a:t>arrange </a:t>
            </a:r>
            <a:r>
              <a:rPr lang="en-GB" sz="1600" dirty="0">
                <a:solidFill>
                  <a:srgbClr val="005172"/>
                </a:solidFill>
              </a:rPr>
              <a:t>the planned line blockage(s). All required paperwork must be completed before work can begin.</a:t>
            </a:r>
            <a:endParaRPr lang="en-GB" sz="1600" dirty="0">
              <a:solidFill>
                <a:srgbClr val="005172"/>
              </a:solidFill>
              <a:latin typeface="Arial"/>
            </a:endParaRPr>
          </a:p>
        </p:txBody>
      </p:sp>
      <p:sp>
        <p:nvSpPr>
          <p:cNvPr id="64" name="TextBox 63"/>
          <p:cNvSpPr txBox="1"/>
          <p:nvPr/>
        </p:nvSpPr>
        <p:spPr>
          <a:xfrm>
            <a:off x="1844235" y="3496321"/>
            <a:ext cx="3519875"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When work is complete, the person in charge shall check the work group is clear of the site and the line has been left in a safe state. They should make sure the line has been handed back to the Signaller where protection has been arranged. </a:t>
            </a:r>
            <a:endParaRPr lang="en-GB" sz="1600" dirty="0">
              <a:solidFill>
                <a:srgbClr val="005172"/>
              </a:solidFill>
              <a:latin typeface="Arial"/>
            </a:endParaRPr>
          </a:p>
        </p:txBody>
      </p:sp>
      <p:sp>
        <p:nvSpPr>
          <p:cNvPr id="65" name="TextBox 64"/>
          <p:cNvSpPr txBox="1"/>
          <p:nvPr/>
        </p:nvSpPr>
        <p:spPr>
          <a:xfrm>
            <a:off x="1772226" y="3742544"/>
            <a:ext cx="4600024" cy="1323439"/>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will send the used or unused SWP to the Planner (or Responsible Manager where no planner exists</a:t>
            </a:r>
            <a:r>
              <a:rPr lang="en-GB" sz="1600" dirty="0" smtClean="0">
                <a:solidFill>
                  <a:srgbClr val="005172"/>
                </a:solidFill>
              </a:rPr>
              <a:t>). </a:t>
            </a:r>
            <a:r>
              <a:rPr lang="en-GB" sz="1600" dirty="0">
                <a:solidFill>
                  <a:srgbClr val="005172"/>
                </a:solidFill>
              </a:rPr>
              <a:t>Where a pack has not been returned by the person in charge a record must be kept by the Responsible Manager.</a:t>
            </a:r>
            <a:endParaRPr lang="en-GB" sz="1600" dirty="0">
              <a:solidFill>
                <a:srgbClr val="005172"/>
              </a:solidFill>
              <a:latin typeface="Arial"/>
            </a:endParaRPr>
          </a:p>
        </p:txBody>
      </p:sp>
      <p:sp>
        <p:nvSpPr>
          <p:cNvPr id="73" name="TextBox 72"/>
          <p:cNvSpPr txBox="1"/>
          <p:nvPr/>
        </p:nvSpPr>
        <p:spPr>
          <a:xfrm>
            <a:off x="4068000" y="3744336"/>
            <a:ext cx="3540693" cy="1323439"/>
          </a:xfrm>
          <a:prstGeom prst="rect">
            <a:avLst/>
          </a:prstGeom>
          <a:solidFill>
            <a:schemeClr val="bg1"/>
          </a:solidFill>
          <a:ln w="28575" cap="rnd">
            <a:solidFill>
              <a:srgbClr val="3A9FBE"/>
            </a:solidFill>
          </a:ln>
        </p:spPr>
        <p:txBody>
          <a:bodyPr wrap="square" rtlCol="0">
            <a:spAutoFit/>
          </a:bodyPr>
          <a:lstStyle/>
          <a:p>
            <a:r>
              <a:rPr lang="en-GB" sz="1600" dirty="0" smtClean="0">
                <a:solidFill>
                  <a:srgbClr val="005172"/>
                </a:solidFill>
                <a:latin typeface="Arial"/>
              </a:rPr>
              <a:t>The Planner will review the SWP for amendments to support future planning. </a:t>
            </a:r>
            <a:r>
              <a:rPr lang="en-GB" sz="1600" dirty="0">
                <a:solidFill>
                  <a:srgbClr val="005172"/>
                </a:solidFill>
              </a:rPr>
              <a:t>If there isn't a designated Planner, the Responsible Manager will carry out the review of the pack.</a:t>
            </a:r>
          </a:p>
        </p:txBody>
      </p:sp>
      <p:sp>
        <p:nvSpPr>
          <p:cNvPr id="49" name="TextBox 48"/>
          <p:cNvSpPr txBox="1"/>
          <p:nvPr/>
        </p:nvSpPr>
        <p:spPr>
          <a:xfrm>
            <a:off x="3082643" y="5129981"/>
            <a:ext cx="4526050" cy="1323439"/>
          </a:xfrm>
          <a:prstGeom prst="rect">
            <a:avLst/>
          </a:prstGeom>
          <a:solidFill>
            <a:schemeClr val="bg1"/>
          </a:solidFill>
          <a:ln w="28575" cap="rnd">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Responsible Managers will review at least 10% of completed and implemented SWP, up to a maximum of 50 packs per period. However, the Responsible </a:t>
            </a:r>
            <a:r>
              <a:rPr lang="en-GB" sz="1600" dirty="0">
                <a:solidFill>
                  <a:srgbClr val="005172"/>
                </a:solidFill>
                <a:latin typeface="Arial"/>
              </a:rPr>
              <a:t>Manager must </a:t>
            </a:r>
            <a:r>
              <a:rPr lang="en-GB" sz="1600" dirty="0" smtClean="0">
                <a:solidFill>
                  <a:srgbClr val="005172"/>
                </a:solidFill>
                <a:latin typeface="Arial"/>
              </a:rPr>
              <a:t>review all SWPs where </a:t>
            </a:r>
            <a:r>
              <a:rPr lang="en-GB" sz="1600" dirty="0">
                <a:solidFill>
                  <a:srgbClr val="005172"/>
                </a:solidFill>
                <a:latin typeface="Arial"/>
              </a:rPr>
              <a:t>there has been a change made on </a:t>
            </a:r>
            <a:r>
              <a:rPr lang="en-GB" sz="1600" dirty="0" smtClean="0">
                <a:solidFill>
                  <a:srgbClr val="005172"/>
                </a:solidFill>
                <a:latin typeface="Arial"/>
              </a:rPr>
              <a:t>site.</a:t>
            </a:r>
            <a:endParaRPr lang="en-GB" sz="1600" dirty="0">
              <a:solidFill>
                <a:srgbClr val="005172"/>
              </a:solidFill>
              <a:latin typeface="Arial"/>
            </a:endParaRPr>
          </a:p>
        </p:txBody>
      </p:sp>
    </p:spTree>
    <p:extLst>
      <p:ext uri="{BB962C8B-B14F-4D97-AF65-F5344CB8AC3E}">
        <p14:creationId xmlns:p14="http://schemas.microsoft.com/office/powerpoint/2010/main" val="765351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4"/>
                                        </p:tgtEl>
                                      </p:cBhvr>
                                    </p:animEffect>
                                    <p:set>
                                      <p:cBhvr>
                                        <p:cTn id="21" dur="1" fill="hold">
                                          <p:stCondLst>
                                            <p:cond delay="499"/>
                                          </p:stCondLst>
                                        </p:cTn>
                                        <p:tgtEl>
                                          <p:spTgt spid="9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9"/>
                                        </p:tgtEl>
                                      </p:cBhvr>
                                    </p:animEffect>
                                    <p:set>
                                      <p:cBhvr>
                                        <p:cTn id="24" dur="1" fill="hold">
                                          <p:stCondLst>
                                            <p:cond delay="499"/>
                                          </p:stCondLst>
                                        </p:cTn>
                                        <p:tgtEl>
                                          <p:spTgt spid="3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3"/>
                                        </p:tgtEl>
                                      </p:cBhvr>
                                    </p:animEffect>
                                    <p:set>
                                      <p:cBhvr>
                                        <p:cTn id="32" dur="1" fill="hold">
                                          <p:stCondLst>
                                            <p:cond delay="499"/>
                                          </p:stCondLst>
                                        </p:cTn>
                                        <p:tgtEl>
                                          <p:spTgt spid="9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5"/>
                                        </p:tgtEl>
                                      </p:cBhvr>
                                    </p:animEffect>
                                    <p:set>
                                      <p:cBhvr>
                                        <p:cTn id="35" dur="1" fill="hold">
                                          <p:stCondLst>
                                            <p:cond delay="499"/>
                                          </p:stCondLst>
                                        </p:cTn>
                                        <p:tgtEl>
                                          <p:spTgt spid="75"/>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2"/>
                                        </p:tgtEl>
                                      </p:cBhvr>
                                    </p:animEffect>
                                    <p:set>
                                      <p:cBhvr>
                                        <p:cTn id="43" dur="1" fill="hold">
                                          <p:stCondLst>
                                            <p:cond delay="499"/>
                                          </p:stCondLst>
                                        </p:cTn>
                                        <p:tgtEl>
                                          <p:spTgt spid="9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1"/>
                                        </p:tgtEl>
                                      </p:cBhvr>
                                    </p:animEffect>
                                    <p:set>
                                      <p:cBhvr>
                                        <p:cTn id="57" dur="1" fill="hold">
                                          <p:stCondLst>
                                            <p:cond delay="499"/>
                                          </p:stCondLst>
                                        </p:cTn>
                                        <p:tgtEl>
                                          <p:spTgt spid="101"/>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02"/>
                                        </p:tgtEl>
                                      </p:cBhvr>
                                    </p:animEffect>
                                    <p:set>
                                      <p:cBhvr>
                                        <p:cTn id="60" dur="1" fill="hold">
                                          <p:stCondLst>
                                            <p:cond delay="499"/>
                                          </p:stCondLst>
                                        </p:cTn>
                                        <p:tgtEl>
                                          <p:spTgt spid="102"/>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500"/>
                                        <p:tgtEl>
                                          <p:spTgt spid="9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76"/>
                                        </p:tgtEl>
                                      </p:cBhvr>
                                    </p:animEffect>
                                    <p:set>
                                      <p:cBhvr>
                                        <p:cTn id="71" dur="1" fill="hold">
                                          <p:stCondLst>
                                            <p:cond delay="499"/>
                                          </p:stCondLst>
                                        </p:cTn>
                                        <p:tgtEl>
                                          <p:spTgt spid="76"/>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5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95"/>
                                        </p:tgtEl>
                                      </p:cBhvr>
                                    </p:animEffect>
                                    <p:set>
                                      <p:cBhvr>
                                        <p:cTn id="79" dur="1" fill="hold">
                                          <p:stCondLst>
                                            <p:cond delay="499"/>
                                          </p:stCondLst>
                                        </p:cTn>
                                        <p:tgtEl>
                                          <p:spTgt spid="9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77"/>
                                        </p:tgtEl>
                                      </p:cBhvr>
                                    </p:animEffect>
                                    <p:set>
                                      <p:cBhvr>
                                        <p:cTn id="82" dur="1" fill="hold">
                                          <p:stCondLst>
                                            <p:cond delay="499"/>
                                          </p:stCondLst>
                                        </p:cTn>
                                        <p:tgtEl>
                                          <p:spTgt spid="77"/>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74"/>
                                        </p:tgtEl>
                                      </p:cBhvr>
                                    </p:animEffect>
                                    <p:set>
                                      <p:cBhvr>
                                        <p:cTn id="93" dur="1" fill="hold">
                                          <p:stCondLst>
                                            <p:cond delay="499"/>
                                          </p:stCondLst>
                                        </p:cTn>
                                        <p:tgtEl>
                                          <p:spTgt spid="7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78"/>
                                        </p:tgtEl>
                                      </p:cBhvr>
                                    </p:animEffect>
                                    <p:set>
                                      <p:cBhvr>
                                        <p:cTn id="96" dur="1" fill="hold">
                                          <p:stCondLst>
                                            <p:cond delay="499"/>
                                          </p:stCondLst>
                                        </p:cTn>
                                        <p:tgtEl>
                                          <p:spTgt spid="78"/>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fade">
                                      <p:cBhvr>
                                        <p:cTn id="99" dur="500"/>
                                        <p:tgtEl>
                                          <p:spTgt spid="6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500"/>
                                        <p:tgtEl>
                                          <p:spTgt spid="7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72"/>
                                        </p:tgtEl>
                                      </p:cBhvr>
                                    </p:animEffect>
                                    <p:set>
                                      <p:cBhvr>
                                        <p:cTn id="107" dur="1" fill="hold">
                                          <p:stCondLst>
                                            <p:cond delay="499"/>
                                          </p:stCondLst>
                                        </p:cTn>
                                        <p:tgtEl>
                                          <p:spTgt spid="72"/>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63"/>
                                        </p:tgtEl>
                                      </p:cBhvr>
                                    </p:animEffect>
                                    <p:set>
                                      <p:cBhvr>
                                        <p:cTn id="115" dur="1" fill="hold">
                                          <p:stCondLst>
                                            <p:cond delay="499"/>
                                          </p:stCondLst>
                                        </p:cTn>
                                        <p:tgtEl>
                                          <p:spTgt spid="63"/>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68"/>
                                        </p:tgtEl>
                                      </p:cBhvr>
                                    </p:animEffect>
                                    <p:set>
                                      <p:cBhvr>
                                        <p:cTn id="123" dur="1" fill="hold">
                                          <p:stCondLst>
                                            <p:cond delay="499"/>
                                          </p:stCondLst>
                                        </p:cTn>
                                        <p:tgtEl>
                                          <p:spTgt spid="68"/>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64"/>
                                        </p:tgtEl>
                                      </p:cBhvr>
                                    </p:animEffect>
                                    <p:set>
                                      <p:cBhvr>
                                        <p:cTn id="126" dur="1" fill="hold">
                                          <p:stCondLst>
                                            <p:cond delay="499"/>
                                          </p:stCondLst>
                                        </p:cTn>
                                        <p:tgtEl>
                                          <p:spTgt spid="64"/>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fade">
                                      <p:cBhvr>
                                        <p:cTn id="129" dur="500"/>
                                        <p:tgtEl>
                                          <p:spTgt spid="70"/>
                                        </p:tgtEl>
                                      </p:cBhvr>
                                    </p:animEffect>
                                  </p:childTnLst>
                                </p:cTn>
                              </p:par>
                              <p:par>
                                <p:cTn id="130" presetID="10" presetClass="entr" presetSubtype="0" fill="hold" nodeType="withEffect">
                                  <p:stCondLst>
                                    <p:cond delay="0"/>
                                  </p:stCondLst>
                                  <p:childTnLst>
                                    <p:set>
                                      <p:cBhvr>
                                        <p:cTn id="131" dur="1" fill="hold">
                                          <p:stCondLst>
                                            <p:cond delay="0"/>
                                          </p:stCondLst>
                                        </p:cTn>
                                        <p:tgtEl>
                                          <p:spTgt spid="69"/>
                                        </p:tgtEl>
                                        <p:attrNameLst>
                                          <p:attrName>style.visibility</p:attrName>
                                        </p:attrNameLst>
                                      </p:cBhvr>
                                      <p:to>
                                        <p:strVal val="visible"/>
                                      </p:to>
                                    </p:set>
                                    <p:animEffect transition="in" filter="fade">
                                      <p:cBhvr>
                                        <p:cTn id="132" dur="500"/>
                                        <p:tgtEl>
                                          <p:spTgt spid="69"/>
                                        </p:tgtEl>
                                      </p:cBhvr>
                                    </p:animEffect>
                                  </p:childTnLst>
                                </p:cTn>
                              </p:par>
                              <p:par>
                                <p:cTn id="133" presetID="10" presetClass="entr" presetSubtype="0" fill="hold" nodeType="with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500"/>
                                        <p:tgtEl>
                                          <p:spTgt spid="6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5"/>
                                        </p:tgtEl>
                                        <p:attrNameLst>
                                          <p:attrName>style.visibility</p:attrName>
                                        </p:attrNameLst>
                                      </p:cBhvr>
                                      <p:to>
                                        <p:strVal val="visible"/>
                                      </p:to>
                                    </p:set>
                                    <p:animEffect transition="in" filter="fade">
                                      <p:cBhvr>
                                        <p:cTn id="138" dur="500"/>
                                        <p:tgtEl>
                                          <p:spTgt spid="6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70"/>
                                        </p:tgtEl>
                                      </p:cBhvr>
                                    </p:animEffect>
                                    <p:set>
                                      <p:cBhvr>
                                        <p:cTn id="143" dur="1" fill="hold">
                                          <p:stCondLst>
                                            <p:cond delay="499"/>
                                          </p:stCondLst>
                                        </p:cTn>
                                        <p:tgtEl>
                                          <p:spTgt spid="70"/>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69"/>
                                        </p:tgtEl>
                                      </p:cBhvr>
                                    </p:animEffect>
                                    <p:set>
                                      <p:cBhvr>
                                        <p:cTn id="146" dur="1" fill="hold">
                                          <p:stCondLst>
                                            <p:cond delay="499"/>
                                          </p:stCondLst>
                                        </p:cTn>
                                        <p:tgtEl>
                                          <p:spTgt spid="69"/>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66"/>
                                        </p:tgtEl>
                                      </p:cBhvr>
                                    </p:animEffect>
                                    <p:set>
                                      <p:cBhvr>
                                        <p:cTn id="149" dur="1" fill="hold">
                                          <p:stCondLst>
                                            <p:cond delay="499"/>
                                          </p:stCondLst>
                                        </p:cTn>
                                        <p:tgtEl>
                                          <p:spTgt spid="66"/>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5"/>
                                        </p:tgtEl>
                                      </p:cBhvr>
                                    </p:animEffect>
                                    <p:set>
                                      <p:cBhvr>
                                        <p:cTn id="152" dur="1" fill="hold">
                                          <p:stCondLst>
                                            <p:cond delay="499"/>
                                          </p:stCondLst>
                                        </p:cTn>
                                        <p:tgtEl>
                                          <p:spTgt spid="65"/>
                                        </p:tgtEl>
                                        <p:attrNameLst>
                                          <p:attrName>style.visibility</p:attrName>
                                        </p:attrNameLst>
                                      </p:cBhvr>
                                      <p:to>
                                        <p:strVal val="hidden"/>
                                      </p:to>
                                    </p:set>
                                  </p:childTnLst>
                                </p:cTn>
                              </p:par>
                              <p:par>
                                <p:cTn id="153" presetID="10" presetClass="entr" presetSubtype="0"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fade">
                                      <p:cBhvr>
                                        <p:cTn id="155" dur="500"/>
                                        <p:tgtEl>
                                          <p:spTgt spid="97"/>
                                        </p:tgtEl>
                                      </p:cBhvr>
                                    </p:animEffect>
                                  </p:childTnLst>
                                </p:cTn>
                              </p:par>
                              <p:par>
                                <p:cTn id="156" presetID="10" presetClass="entr" presetSubtype="0" fill="hold" nodeType="withEffect">
                                  <p:stCondLst>
                                    <p:cond delay="0"/>
                                  </p:stCondLst>
                                  <p:childTnLst>
                                    <p:set>
                                      <p:cBhvr>
                                        <p:cTn id="157" dur="1" fill="hold">
                                          <p:stCondLst>
                                            <p:cond delay="0"/>
                                          </p:stCondLst>
                                        </p:cTn>
                                        <p:tgtEl>
                                          <p:spTgt spid="98"/>
                                        </p:tgtEl>
                                        <p:attrNameLst>
                                          <p:attrName>style.visibility</p:attrName>
                                        </p:attrNameLst>
                                      </p:cBhvr>
                                      <p:to>
                                        <p:strVal val="visible"/>
                                      </p:to>
                                    </p:set>
                                    <p:animEffect transition="in" filter="fade">
                                      <p:cBhvr>
                                        <p:cTn id="158" dur="500"/>
                                        <p:tgtEl>
                                          <p:spTgt spid="9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97"/>
                                        </p:tgtEl>
                                      </p:cBhvr>
                                    </p:animEffect>
                                    <p:set>
                                      <p:cBhvr>
                                        <p:cTn id="166" dur="1" fill="hold">
                                          <p:stCondLst>
                                            <p:cond delay="499"/>
                                          </p:stCondLst>
                                        </p:cTn>
                                        <p:tgtEl>
                                          <p:spTgt spid="97"/>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73"/>
                                        </p:tgtEl>
                                      </p:cBhvr>
                                    </p:animEffect>
                                    <p:set>
                                      <p:cBhvr>
                                        <p:cTn id="169" dur="1" fill="hold">
                                          <p:stCondLst>
                                            <p:cond delay="499"/>
                                          </p:stCondLst>
                                        </p:cTn>
                                        <p:tgtEl>
                                          <p:spTgt spid="73"/>
                                        </p:tgtEl>
                                        <p:attrNameLst>
                                          <p:attrName>style.visibility</p:attrName>
                                        </p:attrNameLst>
                                      </p:cBhvr>
                                      <p:to>
                                        <p:strVal val="hidden"/>
                                      </p:to>
                                    </p:set>
                                  </p:childTnLst>
                                </p:cTn>
                              </p:par>
                              <p:par>
                                <p:cTn id="170" presetID="10"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75" grpId="0" animBg="1"/>
      <p:bldP spid="75" grpId="1" animBg="1"/>
      <p:bldP spid="43" grpId="0" animBg="1"/>
      <p:bldP spid="43" grpId="1" animBg="1"/>
      <p:bldP spid="102" grpId="0" animBg="1"/>
      <p:bldP spid="102" grpId="1" animBg="1"/>
      <p:bldP spid="76" grpId="0" animBg="1"/>
      <p:bldP spid="76" grpId="1" animBg="1"/>
      <p:bldP spid="77" grpId="0" animBg="1"/>
      <p:bldP spid="77" grpId="1" animBg="1"/>
      <p:bldP spid="78" grpId="0" animBg="1"/>
      <p:bldP spid="78" grpId="1" animBg="1"/>
      <p:bldP spid="72" grpId="0" animBg="1"/>
      <p:bldP spid="72" grpId="1" animBg="1"/>
      <p:bldP spid="63" grpId="0" animBg="1"/>
      <p:bldP spid="63" grpId="1" animBg="1"/>
      <p:bldP spid="64" grpId="0" animBg="1"/>
      <p:bldP spid="64" grpId="1" animBg="1"/>
      <p:bldP spid="65" grpId="0" animBg="1"/>
      <p:bldP spid="65" grpId="1" animBg="1"/>
      <p:bldP spid="73" grpId="0" animBg="1"/>
      <p:bldP spid="73" grpId="1"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24</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pic>
        <p:nvPicPr>
          <p:cNvPr id="7" name="Picture 6" descr="C:\Users\LHarris10\AppData\Local\Microsoft\Windows\Temporary Internet Files\Content.Outlook\R1O3U7XZ\Blue Vide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87" y="888487"/>
            <a:ext cx="5081026" cy="50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8585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Over to you, what does this module mean for you? </a:t>
            </a:r>
            <a:endParaRPr lang="en-GB" sz="2400"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25</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sp>
        <p:nvSpPr>
          <p:cNvPr id="5" name="Content Placeholder 14"/>
          <p:cNvSpPr txBox="1">
            <a:spLocks/>
          </p:cNvSpPr>
          <p:nvPr/>
        </p:nvSpPr>
        <p:spPr>
          <a:xfrm>
            <a:off x="450850" y="159385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What are we currently doing that meets the requirements in the updated 019 standard? </a:t>
            </a:r>
          </a:p>
          <a:p>
            <a:r>
              <a:rPr lang="en-GB" kern="0" dirty="0" smtClean="0"/>
              <a:t>What's new for us in the updated 019 standard? </a:t>
            </a:r>
          </a:p>
          <a:p>
            <a:r>
              <a:rPr lang="en-GB" kern="0" dirty="0" smtClean="0"/>
              <a:t>How can we bridge the gap that will meet the updates in the standard 019? </a:t>
            </a:r>
          </a:p>
        </p:txBody>
      </p:sp>
      <p:pic>
        <p:nvPicPr>
          <p:cNvPr id="7"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357302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0486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4: Planning </a:t>
            </a:r>
            <a:r>
              <a:rPr lang="en-GB" dirty="0"/>
              <a:t>and working </a:t>
            </a:r>
            <a:r>
              <a:rPr lang="en-GB" dirty="0" smtClean="0"/>
              <a:t>using warning arrangements</a:t>
            </a:r>
            <a:endParaRPr lang="en-GB" dirty="0"/>
          </a:p>
        </p:txBody>
      </p:sp>
      <p:sp>
        <p:nvSpPr>
          <p:cNvPr id="106" name="Line 20"/>
          <p:cNvSpPr>
            <a:spLocks noChangeShapeType="1"/>
          </p:cNvSpPr>
          <p:nvPr/>
        </p:nvSpPr>
        <p:spPr bwMode="auto">
          <a:xfrm>
            <a:off x="3438066"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7" name="Line 29"/>
          <p:cNvSpPr>
            <a:spLocks noChangeShapeType="1"/>
          </p:cNvSpPr>
          <p:nvPr/>
        </p:nvSpPr>
        <p:spPr bwMode="auto">
          <a:xfrm>
            <a:off x="61248"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8" name="Line 20"/>
          <p:cNvSpPr>
            <a:spLocks noChangeShapeType="1"/>
          </p:cNvSpPr>
          <p:nvPr/>
        </p:nvSpPr>
        <p:spPr bwMode="auto">
          <a:xfrm>
            <a:off x="118685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09" name="Line 21"/>
          <p:cNvSpPr>
            <a:spLocks noChangeShapeType="1"/>
          </p:cNvSpPr>
          <p:nvPr/>
        </p:nvSpPr>
        <p:spPr bwMode="auto">
          <a:xfrm>
            <a:off x="4563672"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0" name="Line 22"/>
          <p:cNvSpPr>
            <a:spLocks noChangeShapeType="1"/>
          </p:cNvSpPr>
          <p:nvPr/>
        </p:nvSpPr>
        <p:spPr bwMode="auto">
          <a:xfrm>
            <a:off x="5689278"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1" name="Line 23"/>
          <p:cNvSpPr>
            <a:spLocks noChangeShapeType="1"/>
          </p:cNvSpPr>
          <p:nvPr/>
        </p:nvSpPr>
        <p:spPr bwMode="auto">
          <a:xfrm>
            <a:off x="6814884"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2" name="Line 24"/>
          <p:cNvSpPr>
            <a:spLocks noChangeShapeType="1"/>
          </p:cNvSpPr>
          <p:nvPr/>
        </p:nvSpPr>
        <p:spPr bwMode="auto">
          <a:xfrm>
            <a:off x="7940490" y="2348850"/>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3" name="Line 25"/>
          <p:cNvSpPr>
            <a:spLocks noChangeShapeType="1"/>
          </p:cNvSpPr>
          <p:nvPr/>
        </p:nvSpPr>
        <p:spPr bwMode="auto">
          <a:xfrm flipV="1">
            <a:off x="68564" y="3683213"/>
            <a:ext cx="8997532"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4" name="Line 28"/>
          <p:cNvSpPr>
            <a:spLocks noChangeShapeType="1"/>
          </p:cNvSpPr>
          <p:nvPr/>
        </p:nvSpPr>
        <p:spPr bwMode="auto">
          <a:xfrm>
            <a:off x="61247" y="2348850"/>
            <a:ext cx="9004849"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5" name="Line 42"/>
          <p:cNvSpPr>
            <a:spLocks noChangeShapeType="1"/>
          </p:cNvSpPr>
          <p:nvPr/>
        </p:nvSpPr>
        <p:spPr bwMode="auto">
          <a:xfrm>
            <a:off x="9066097" y="2348850"/>
            <a:ext cx="0" cy="419714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6" name="Line 25"/>
          <p:cNvSpPr>
            <a:spLocks noChangeShapeType="1"/>
          </p:cNvSpPr>
          <p:nvPr/>
        </p:nvSpPr>
        <p:spPr bwMode="auto">
          <a:xfrm flipV="1">
            <a:off x="61250" y="6544455"/>
            <a:ext cx="9004846"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7" name="Line 25"/>
          <p:cNvSpPr>
            <a:spLocks noChangeShapeType="1"/>
          </p:cNvSpPr>
          <p:nvPr/>
        </p:nvSpPr>
        <p:spPr bwMode="auto">
          <a:xfrm flipV="1">
            <a:off x="68563" y="5125315"/>
            <a:ext cx="8997533" cy="0"/>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8" name="Line 20"/>
          <p:cNvSpPr>
            <a:spLocks noChangeShapeType="1"/>
          </p:cNvSpPr>
          <p:nvPr/>
        </p:nvSpPr>
        <p:spPr bwMode="auto">
          <a:xfrm>
            <a:off x="2312460" y="2348849"/>
            <a:ext cx="0" cy="4195605"/>
          </a:xfrm>
          <a:prstGeom prst="line">
            <a:avLst/>
          </a:prstGeom>
          <a:noFill/>
          <a:ln w="12700">
            <a:solidFill>
              <a:srgbClr val="FF6600"/>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1" fontAlgn="auto" hangingPunct="1">
              <a:spcBef>
                <a:spcPts val="0"/>
              </a:spcBef>
              <a:spcAft>
                <a:spcPts val="0"/>
              </a:spcAft>
            </a:pPr>
            <a:endParaRPr lang="en-GB" sz="1800" dirty="0">
              <a:solidFill>
                <a:srgbClr val="005172"/>
              </a:solidFill>
              <a:latin typeface="Arial"/>
            </a:endParaRPr>
          </a:p>
        </p:txBody>
      </p:sp>
      <p:sp>
        <p:nvSpPr>
          <p:cNvPr id="119" name="Rectangle 10"/>
          <p:cNvSpPr>
            <a:spLocks noChangeArrowheads="1"/>
          </p:cNvSpPr>
          <p:nvPr/>
        </p:nvSpPr>
        <p:spPr bwMode="auto">
          <a:xfrm>
            <a:off x="1186854" y="1581629"/>
            <a:ext cx="7879244" cy="659239"/>
          </a:xfrm>
          <a:prstGeom prst="rect">
            <a:avLst/>
          </a:prstGeom>
          <a:solidFill>
            <a:srgbClr val="C0C0C0"/>
          </a:solidFill>
          <a:ln w="12700" algn="ctr">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fontAlgn="auto" hangingPunct="1">
              <a:spcBef>
                <a:spcPts val="0"/>
              </a:spcBef>
              <a:spcAft>
                <a:spcPts val="0"/>
              </a:spcAft>
            </a:pPr>
            <a:endParaRPr lang="en-US" altLang="en-US" sz="1800" dirty="0">
              <a:solidFill>
                <a:srgbClr val="005172"/>
              </a:solidFill>
            </a:endParaRPr>
          </a:p>
        </p:txBody>
      </p:sp>
      <p:sp>
        <p:nvSpPr>
          <p:cNvPr id="120" name="Rectangle 11"/>
          <p:cNvSpPr>
            <a:spLocks noChangeArrowheads="1"/>
          </p:cNvSpPr>
          <p:nvPr/>
        </p:nvSpPr>
        <p:spPr bwMode="auto">
          <a:xfrm>
            <a:off x="6927687"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4000" tIns="46800" rIns="54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Return</a:t>
            </a:r>
            <a:endParaRPr lang="en-GB" altLang="en-US" sz="1000" b="1" dirty="0">
              <a:solidFill>
                <a:srgbClr val="FFFFFF"/>
              </a:solidFill>
            </a:endParaRPr>
          </a:p>
        </p:txBody>
      </p:sp>
      <p:sp>
        <p:nvSpPr>
          <p:cNvPr id="121" name="Rectangle 12"/>
          <p:cNvSpPr>
            <a:spLocks noChangeArrowheads="1"/>
          </p:cNvSpPr>
          <p:nvPr/>
        </p:nvSpPr>
        <p:spPr bwMode="auto">
          <a:xfrm>
            <a:off x="5802081"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On Site</a:t>
            </a:r>
            <a:endParaRPr lang="en-GB" altLang="en-US" sz="1000" b="1" dirty="0">
              <a:solidFill>
                <a:srgbClr val="FFFFFF"/>
              </a:solidFill>
            </a:endParaRPr>
          </a:p>
        </p:txBody>
      </p:sp>
      <p:sp>
        <p:nvSpPr>
          <p:cNvPr id="122" name="Rectangle 13"/>
          <p:cNvSpPr>
            <a:spLocks noChangeArrowheads="1"/>
          </p:cNvSpPr>
          <p:nvPr/>
        </p:nvSpPr>
        <p:spPr bwMode="auto">
          <a:xfrm>
            <a:off x="3550869"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Authorise</a:t>
            </a:r>
            <a:endParaRPr lang="en-GB" altLang="en-US" sz="1000" b="1" dirty="0">
              <a:solidFill>
                <a:srgbClr val="FFFFFF"/>
              </a:solidFill>
            </a:endParaRPr>
          </a:p>
        </p:txBody>
      </p:sp>
      <p:sp>
        <p:nvSpPr>
          <p:cNvPr id="123" name="Rectangle 14"/>
          <p:cNvSpPr>
            <a:spLocks noChangeArrowheads="1"/>
          </p:cNvSpPr>
          <p:nvPr/>
        </p:nvSpPr>
        <p:spPr bwMode="auto">
          <a:xfrm>
            <a:off x="1299657"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Create</a:t>
            </a:r>
            <a:endParaRPr lang="en-GB" altLang="en-US" sz="1000" b="1" dirty="0">
              <a:solidFill>
                <a:srgbClr val="FFFFFF"/>
              </a:solidFill>
            </a:endParaRPr>
          </a:p>
        </p:txBody>
      </p:sp>
      <p:sp>
        <p:nvSpPr>
          <p:cNvPr id="124" name="Rectangle 15"/>
          <p:cNvSpPr>
            <a:spLocks noChangeArrowheads="1"/>
          </p:cNvSpPr>
          <p:nvPr/>
        </p:nvSpPr>
        <p:spPr bwMode="auto">
          <a:xfrm>
            <a:off x="805329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a:solidFill>
                  <a:srgbClr val="FFFFFF"/>
                </a:solidFill>
              </a:rPr>
              <a:t>Review</a:t>
            </a:r>
          </a:p>
        </p:txBody>
      </p:sp>
      <p:sp>
        <p:nvSpPr>
          <p:cNvPr id="125" name="Rectangle 13"/>
          <p:cNvSpPr>
            <a:spLocks noChangeArrowheads="1"/>
          </p:cNvSpPr>
          <p:nvPr/>
        </p:nvSpPr>
        <p:spPr bwMode="auto">
          <a:xfrm>
            <a:off x="4676475" y="1640367"/>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Accept</a:t>
            </a:r>
            <a:endParaRPr lang="en-GB" altLang="en-US" sz="1000" b="1" dirty="0">
              <a:solidFill>
                <a:srgbClr val="FFFFFF"/>
              </a:solidFill>
            </a:endParaRPr>
          </a:p>
        </p:txBody>
      </p:sp>
      <p:sp>
        <p:nvSpPr>
          <p:cNvPr id="126" name="Rectangle 14"/>
          <p:cNvSpPr>
            <a:spLocks noChangeArrowheads="1"/>
          </p:cNvSpPr>
          <p:nvPr/>
        </p:nvSpPr>
        <p:spPr bwMode="auto">
          <a:xfrm>
            <a:off x="2425263" y="1641248"/>
            <a:ext cx="900000" cy="540000"/>
          </a:xfrm>
          <a:prstGeom prst="rect">
            <a:avLst/>
          </a:prstGeom>
          <a:solidFill>
            <a:srgbClr val="3A9FBE"/>
          </a:solidFill>
          <a:ln w="12700">
            <a:solidFill>
              <a:srgbClr val="FF6600"/>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000" b="1" dirty="0" smtClean="0">
                <a:solidFill>
                  <a:srgbClr val="FFFFFF"/>
                </a:solidFill>
              </a:rPr>
              <a:t>Verify</a:t>
            </a:r>
            <a:endParaRPr lang="en-GB" altLang="en-US" sz="1000" b="1" dirty="0">
              <a:solidFill>
                <a:srgbClr val="FFFFFF"/>
              </a:solidFill>
            </a:endParaRPr>
          </a:p>
        </p:txBody>
      </p:sp>
      <p:cxnSp>
        <p:nvCxnSpPr>
          <p:cNvPr id="127" name="AutoShape 16"/>
          <p:cNvCxnSpPr>
            <a:cxnSpLocks noChangeShapeType="1"/>
            <a:stCxn id="123" idx="3"/>
            <a:endCxn id="126" idx="1"/>
          </p:cNvCxnSpPr>
          <p:nvPr/>
        </p:nvCxnSpPr>
        <p:spPr bwMode="auto">
          <a:xfrm>
            <a:off x="2199657" y="1911248"/>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AutoShape 17"/>
          <p:cNvCxnSpPr>
            <a:cxnSpLocks noChangeShapeType="1"/>
            <a:stCxn id="122" idx="3"/>
            <a:endCxn id="125" idx="1"/>
          </p:cNvCxnSpPr>
          <p:nvPr/>
        </p:nvCxnSpPr>
        <p:spPr bwMode="auto">
          <a:xfrm>
            <a:off x="4450869"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AutoShape 18"/>
          <p:cNvCxnSpPr>
            <a:cxnSpLocks noChangeShapeType="1"/>
            <a:stCxn id="121" idx="3"/>
            <a:endCxn id="120" idx="1"/>
          </p:cNvCxnSpPr>
          <p:nvPr/>
        </p:nvCxnSpPr>
        <p:spPr bwMode="auto">
          <a:xfrm>
            <a:off x="6702081" y="1910367"/>
            <a:ext cx="225606" cy="0"/>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AutoShape 19"/>
          <p:cNvCxnSpPr>
            <a:cxnSpLocks noChangeShapeType="1"/>
            <a:stCxn id="120" idx="3"/>
            <a:endCxn id="124" idx="1"/>
          </p:cNvCxnSpPr>
          <p:nvPr/>
        </p:nvCxnSpPr>
        <p:spPr bwMode="auto">
          <a:xfrm>
            <a:off x="7827687" y="1910367"/>
            <a:ext cx="225606" cy="881"/>
          </a:xfrm>
          <a:prstGeom prst="straightConnector1">
            <a:avLst/>
          </a:prstGeom>
          <a:noFill/>
          <a:ln w="38100">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130"/>
          <p:cNvCxnSpPr>
            <a:stCxn id="125" idx="3"/>
            <a:endCxn id="121" idx="1"/>
          </p:cNvCxnSpPr>
          <p:nvPr/>
        </p:nvCxnSpPr>
        <p:spPr bwMode="auto">
          <a:xfrm>
            <a:off x="5576475" y="1910367"/>
            <a:ext cx="225606"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2" name="Straight Arrow Connector 131"/>
          <p:cNvCxnSpPr>
            <a:stCxn id="126" idx="3"/>
            <a:endCxn id="122" idx="1"/>
          </p:cNvCxnSpPr>
          <p:nvPr/>
        </p:nvCxnSpPr>
        <p:spPr bwMode="auto">
          <a:xfrm flipV="1">
            <a:off x="3325263" y="1910367"/>
            <a:ext cx="225606" cy="881"/>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 name="Text Box 30"/>
          <p:cNvSpPr txBox="1">
            <a:spLocks noChangeArrowheads="1"/>
          </p:cNvSpPr>
          <p:nvPr/>
        </p:nvSpPr>
        <p:spPr bwMode="auto">
          <a:xfrm>
            <a:off x="171620" y="3361440"/>
            <a:ext cx="920578" cy="18466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Planner</a:t>
            </a:r>
          </a:p>
        </p:txBody>
      </p:sp>
      <p:sp>
        <p:nvSpPr>
          <p:cNvPr id="134" name="Text Box 31"/>
          <p:cNvSpPr txBox="1">
            <a:spLocks noChangeArrowheads="1"/>
          </p:cNvSpPr>
          <p:nvPr/>
        </p:nvSpPr>
        <p:spPr bwMode="auto">
          <a:xfrm>
            <a:off x="280852" y="4653170"/>
            <a:ext cx="702115"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smtClean="0">
                <a:solidFill>
                  <a:srgbClr val="005172"/>
                </a:solidFill>
              </a:rPr>
              <a:t>Person in</a:t>
            </a:r>
            <a:br>
              <a:rPr lang="en-GB" altLang="en-US" sz="1200" b="1" dirty="0" smtClean="0">
                <a:solidFill>
                  <a:srgbClr val="005172"/>
                </a:solidFill>
              </a:rPr>
            </a:br>
            <a:r>
              <a:rPr lang="en-GB" altLang="en-US" sz="1200" b="1" dirty="0" smtClean="0">
                <a:solidFill>
                  <a:srgbClr val="005172"/>
                </a:solidFill>
              </a:rPr>
              <a:t>charge</a:t>
            </a:r>
            <a:endParaRPr lang="en-GB" altLang="en-US" sz="1200" b="1" dirty="0">
              <a:solidFill>
                <a:srgbClr val="005172"/>
              </a:solidFill>
            </a:endParaRPr>
          </a:p>
        </p:txBody>
      </p:sp>
      <p:sp>
        <p:nvSpPr>
          <p:cNvPr id="135" name="Text Box 32"/>
          <p:cNvSpPr txBox="1">
            <a:spLocks noChangeArrowheads="1"/>
          </p:cNvSpPr>
          <p:nvPr/>
        </p:nvSpPr>
        <p:spPr bwMode="auto">
          <a:xfrm>
            <a:off x="174252" y="6084088"/>
            <a:ext cx="915314" cy="3693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lvl1pPr>
              <a:defRPr>
                <a:solidFill>
                  <a:schemeClr val="tx1"/>
                </a:solidFill>
                <a:latin typeface="Arial" charset="0"/>
                <a:ea typeface="ヒラギノ角ゴ Pro W3" pitchFamily="1" charset="-128"/>
              </a:defRPr>
            </a:lvl1pPr>
            <a:lvl2pPr marL="742950" indent="-285750">
              <a:defRPr>
                <a:solidFill>
                  <a:schemeClr val="tx1"/>
                </a:solidFill>
                <a:latin typeface="Arial" charset="0"/>
                <a:ea typeface="ヒラギノ角ゴ Pro W3" pitchFamily="1" charset="-128"/>
              </a:defRPr>
            </a:lvl2pPr>
            <a:lvl3pPr marL="1143000" indent="-228600">
              <a:defRPr>
                <a:solidFill>
                  <a:schemeClr val="tx1"/>
                </a:solidFill>
                <a:latin typeface="Arial" charset="0"/>
                <a:ea typeface="ヒラギノ角ゴ Pro W3" pitchFamily="1" charset="-128"/>
              </a:defRPr>
            </a:lvl3pPr>
            <a:lvl4pPr marL="1600200" indent="-228600">
              <a:defRPr>
                <a:solidFill>
                  <a:schemeClr val="tx1"/>
                </a:solidFill>
                <a:latin typeface="Arial" charset="0"/>
                <a:ea typeface="ヒラギノ角ゴ Pro W3" pitchFamily="1" charset="-128"/>
              </a:defRPr>
            </a:lvl4pPr>
            <a:lvl5pPr marL="2057400" indent="-22860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algn="ctr" eaLnBrk="1" fontAlgn="auto" hangingPunct="1">
              <a:spcBef>
                <a:spcPts val="0"/>
              </a:spcBef>
              <a:spcAft>
                <a:spcPts val="0"/>
              </a:spcAft>
            </a:pPr>
            <a:r>
              <a:rPr lang="en-GB" altLang="en-US" sz="1200" b="1" dirty="0">
                <a:solidFill>
                  <a:srgbClr val="005172"/>
                </a:solidFill>
              </a:rPr>
              <a:t>Responsible</a:t>
            </a:r>
          </a:p>
          <a:p>
            <a:pPr algn="ctr" eaLnBrk="1" fontAlgn="auto" hangingPunct="1">
              <a:spcBef>
                <a:spcPts val="0"/>
              </a:spcBef>
              <a:spcAft>
                <a:spcPts val="0"/>
              </a:spcAft>
            </a:pPr>
            <a:r>
              <a:rPr lang="en-GB" altLang="en-US" sz="1200" b="1" dirty="0">
                <a:solidFill>
                  <a:srgbClr val="005172"/>
                </a:solidFill>
              </a:rPr>
              <a:t>Manager</a:t>
            </a:r>
          </a:p>
        </p:txBody>
      </p:sp>
      <p:pic>
        <p:nvPicPr>
          <p:cNvPr id="136" name="Picture 3" descr="C:\Users\LJackso9\Desktop\019 Roles - Clipart\Bust - Business Casu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7909" y="2441446"/>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7909" y="3737590"/>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7909" y="516859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565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4565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 descr="C:\Users\LJackso9\Desktop\019 Roles - Clipart\Bust - Business Casu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5657" y="2512032"/>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371263"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6869"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622475"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748081"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 descr="C:\Users\LJackso9\Desktop\019 Roles - Clipart\Bust - Business Casu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99293" y="251203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73687" y="3900264"/>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 descr="C:\Users\LJackso9\Desktop\019 Roles - Clipart\Bust - Business Casua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73687" y="2512031"/>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73687"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LJackso9\Desktop\019 Roles - Clipart\Bust - Suit Femal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99294" y="5330885"/>
            <a:ext cx="1008000" cy="10080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2654400" y="4985961"/>
            <a:ext cx="4602862" cy="1323439"/>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Responsible Manager identifies work that needs to be undertaken and appoints the Planner and the person in charge, giving them suitable resources to produce the SWP including operational, task and site risk </a:t>
            </a:r>
            <a:r>
              <a:rPr lang="en-GB" sz="1600" dirty="0" smtClean="0">
                <a:solidFill>
                  <a:srgbClr val="005172"/>
                </a:solidFill>
              </a:rPr>
              <a:t>controls.</a:t>
            </a:r>
            <a:endParaRPr lang="en-GB" sz="1600" dirty="0">
              <a:solidFill>
                <a:srgbClr val="005172"/>
              </a:solidFill>
              <a:latin typeface="Arial"/>
            </a:endParaRPr>
          </a:p>
        </p:txBody>
      </p:sp>
      <p:sp>
        <p:nvSpPr>
          <p:cNvPr id="63" name="TextBox 62"/>
          <p:cNvSpPr txBox="1"/>
          <p:nvPr/>
        </p:nvSpPr>
        <p:spPr>
          <a:xfrm>
            <a:off x="2654400" y="2780910"/>
            <a:ext cx="3666732" cy="1815882"/>
          </a:xfrm>
          <a:prstGeom prst="rect">
            <a:avLst/>
          </a:prstGeom>
          <a:solidFill>
            <a:schemeClr val="bg1"/>
          </a:solidFill>
          <a:ln w="28575" cap="rnd" cmpd="sng">
            <a:solidFill>
              <a:srgbClr val="3A9FBE"/>
            </a:solidFill>
          </a:ln>
        </p:spPr>
        <p:txBody>
          <a:bodyPr wrap="square" rtlCol="0">
            <a:spAutoFit/>
          </a:bodyPr>
          <a:lstStyle/>
          <a:p>
            <a:r>
              <a:rPr lang="en-GB" sz="1600" dirty="0">
                <a:solidFill>
                  <a:srgbClr val="005172"/>
                </a:solidFill>
              </a:rPr>
              <a:t>The Planner will create the SWP with appropriate involvement from the </a:t>
            </a:r>
            <a:r>
              <a:rPr lang="en-GB" sz="1600" dirty="0" smtClean="0">
                <a:solidFill>
                  <a:srgbClr val="005172"/>
                </a:solidFill>
              </a:rPr>
              <a:t>person in charge </a:t>
            </a:r>
            <a:r>
              <a:rPr lang="en-GB" sz="1600" dirty="0">
                <a:solidFill>
                  <a:srgbClr val="005172"/>
                </a:solidFill>
              </a:rPr>
              <a:t>to produce a SWP. This </a:t>
            </a:r>
            <a:r>
              <a:rPr lang="en-GB" sz="1600" dirty="0" smtClean="0">
                <a:solidFill>
                  <a:srgbClr val="005172"/>
                </a:solidFill>
              </a:rPr>
              <a:t>will </a:t>
            </a:r>
            <a:r>
              <a:rPr lang="en-GB" sz="1600" dirty="0">
                <a:solidFill>
                  <a:srgbClr val="005172"/>
                </a:solidFill>
              </a:rPr>
              <a:t>include things such as, welfare arrangement, the amount of people required, tools needed, and the duration of the work.</a:t>
            </a:r>
            <a:endParaRPr lang="en-GB" sz="1600" dirty="0">
              <a:solidFill>
                <a:srgbClr val="005172"/>
              </a:solidFill>
              <a:latin typeface="Arial"/>
            </a:endParaRPr>
          </a:p>
        </p:txBody>
      </p:sp>
      <p:sp>
        <p:nvSpPr>
          <p:cNvPr id="64" name="TextBox 63"/>
          <p:cNvSpPr txBox="1"/>
          <p:nvPr/>
        </p:nvSpPr>
        <p:spPr>
          <a:xfrm>
            <a:off x="3851900" y="3988765"/>
            <a:ext cx="3326375" cy="830997"/>
          </a:xfrm>
          <a:prstGeom prst="rect">
            <a:avLst/>
          </a:prstGeom>
          <a:solidFill>
            <a:schemeClr val="bg1"/>
          </a:solidFill>
          <a:ln w="28575" cap="rnd">
            <a:solidFill>
              <a:srgbClr val="3A9FBE"/>
            </a:solidFill>
            <a:round/>
          </a:ln>
        </p:spPr>
        <p:txBody>
          <a:bodyPr wrap="square" rtlCol="0">
            <a:spAutoFit/>
          </a:bodyPr>
          <a:lstStyle/>
          <a:p>
            <a:r>
              <a:rPr lang="en-GB" sz="1600" dirty="0"/>
              <a:t>The person in charge will verify the SWP at least one shift in advance of the work taking place.</a:t>
            </a:r>
          </a:p>
        </p:txBody>
      </p:sp>
      <p:sp>
        <p:nvSpPr>
          <p:cNvPr id="65" name="TextBox 64"/>
          <p:cNvSpPr txBox="1"/>
          <p:nvPr/>
        </p:nvSpPr>
        <p:spPr>
          <a:xfrm>
            <a:off x="4788030" y="2652966"/>
            <a:ext cx="4072105" cy="4016484"/>
          </a:xfrm>
          <a:prstGeom prst="rect">
            <a:avLst/>
          </a:prstGeom>
          <a:solidFill>
            <a:schemeClr val="bg1"/>
          </a:solidFill>
          <a:ln w="28575" cap="rnd" cmpd="sng">
            <a:solidFill>
              <a:srgbClr val="3A9FBE"/>
            </a:solidFill>
          </a:ln>
        </p:spPr>
        <p:txBody>
          <a:bodyPr wrap="square" rtlCol="0">
            <a:spAutoFit/>
          </a:bodyPr>
          <a:lstStyle/>
          <a:p>
            <a:r>
              <a:rPr lang="en-GB" sz="1500" dirty="0">
                <a:solidFill>
                  <a:srgbClr val="005172"/>
                </a:solidFill>
              </a:rPr>
              <a:t>The Responsible Manager must authorise the SWP at least one shift in advance of the work taking place. In doing so they are confirming that all operational, site and task risk controls have been appropriately identified and the following has been considered</a:t>
            </a:r>
            <a:r>
              <a:rPr lang="en-GB" sz="1500" dirty="0" smtClean="0">
                <a:solidFill>
                  <a:srgbClr val="005172"/>
                </a:solidFill>
              </a:rPr>
              <a:t>:</a:t>
            </a:r>
            <a:endParaRPr lang="en-GB" sz="1500" dirty="0" smtClean="0">
              <a:solidFill>
                <a:srgbClr val="005172"/>
              </a:solidFill>
              <a:latin typeface="Arial"/>
            </a:endParaRP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Work content is understood by the person in charge</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Necessary competence within team to undertake task</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Task risk and any specific controls are suitable and sufficient</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appropriate hierarchy of Safe System of Work has been selected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Any additional specific controls identified</a:t>
            </a:r>
          </a:p>
          <a:p>
            <a:pPr marL="285750" indent="-285750" eaLnBrk="1" fontAlgn="auto" hangingPunct="1">
              <a:spcBef>
                <a:spcPts val="0"/>
              </a:spcBef>
              <a:spcAft>
                <a:spcPts val="0"/>
              </a:spcAft>
              <a:buFont typeface="Arial" panose="020B0604020202020204" pitchFamily="34" charset="0"/>
              <a:buChar char="•"/>
            </a:pPr>
            <a:r>
              <a:rPr lang="en-GB" sz="1500" dirty="0">
                <a:solidFill>
                  <a:srgbClr val="005172"/>
                </a:solidFill>
                <a:latin typeface="Arial"/>
              </a:rPr>
              <a:t>The </a:t>
            </a:r>
            <a:r>
              <a:rPr lang="en-GB" sz="1500" dirty="0" smtClean="0">
                <a:solidFill>
                  <a:srgbClr val="005172"/>
                </a:solidFill>
                <a:latin typeface="Arial"/>
              </a:rPr>
              <a:t>welfare arrangements </a:t>
            </a:r>
            <a:r>
              <a:rPr lang="en-GB" sz="1500" dirty="0">
                <a:solidFill>
                  <a:srgbClr val="005172"/>
                </a:solidFill>
                <a:latin typeface="Arial"/>
              </a:rPr>
              <a:t>have been identified and are appropriate.</a:t>
            </a:r>
          </a:p>
        </p:txBody>
      </p:sp>
      <p:sp>
        <p:nvSpPr>
          <p:cNvPr id="54" name="TextBox 53"/>
          <p:cNvSpPr txBox="1"/>
          <p:nvPr/>
        </p:nvSpPr>
        <p:spPr>
          <a:xfrm>
            <a:off x="4883037" y="4853568"/>
            <a:ext cx="3589182" cy="1815882"/>
          </a:xfrm>
          <a:prstGeom prst="rect">
            <a:avLst/>
          </a:prstGeom>
          <a:solidFill>
            <a:srgbClr val="FFFFFF"/>
          </a:solidFill>
          <a:ln w="28575">
            <a:solidFill>
              <a:srgbClr val="3A9FBE"/>
            </a:solidFill>
          </a:ln>
        </p:spPr>
        <p:txBody>
          <a:bodyPr wrap="square" rtlCol="0">
            <a:spAutoFit/>
          </a:bodyPr>
          <a:lstStyle/>
          <a:p>
            <a:r>
              <a:rPr lang="en-GB" sz="1600" dirty="0">
                <a:solidFill>
                  <a:srgbClr val="005172"/>
                </a:solidFill>
              </a:rPr>
              <a:t>For cyclical and repeated tasks, the Responsible Manager must authorise the initial SWP which can then be implemented repeatedly for </a:t>
            </a:r>
            <a:r>
              <a:rPr lang="en-GB" sz="1600" dirty="0" smtClean="0">
                <a:solidFill>
                  <a:srgbClr val="005172"/>
                </a:solidFill>
              </a:rPr>
              <a:t>a six </a:t>
            </a:r>
            <a:r>
              <a:rPr lang="en-GB" sz="1600" dirty="0">
                <a:solidFill>
                  <a:srgbClr val="005172"/>
                </a:solidFill>
              </a:rPr>
              <a:t>month period when the SWP uses warning (formerly known red zone) without further authorisation.</a:t>
            </a:r>
            <a:endParaRPr lang="en-GB" sz="1600" dirty="0" smtClean="0">
              <a:solidFill>
                <a:srgbClr val="005172"/>
              </a:solidFill>
              <a:latin typeface="Arial"/>
            </a:endParaRPr>
          </a:p>
        </p:txBody>
      </p:sp>
      <p:sp>
        <p:nvSpPr>
          <p:cNvPr id="66" name="TextBox 65"/>
          <p:cNvSpPr txBox="1"/>
          <p:nvPr/>
        </p:nvSpPr>
        <p:spPr>
          <a:xfrm>
            <a:off x="6012200" y="3496323"/>
            <a:ext cx="2737247" cy="1815882"/>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The person in charge will accept the SWP details are still valid and the Responsible Manager has authorised the SWP for use at least one shift in advance of the work taking </a:t>
            </a:r>
            <a:r>
              <a:rPr lang="en-GB" sz="1600" dirty="0" smtClean="0">
                <a:solidFill>
                  <a:srgbClr val="005172"/>
                </a:solidFill>
              </a:rPr>
              <a:t>place.</a:t>
            </a:r>
            <a:endParaRPr lang="en-GB" sz="1600" dirty="0">
              <a:solidFill>
                <a:srgbClr val="005172"/>
              </a:solidFill>
              <a:latin typeface="Arial"/>
            </a:endParaRPr>
          </a:p>
        </p:txBody>
      </p:sp>
      <p:sp>
        <p:nvSpPr>
          <p:cNvPr id="70" name="TextBox 69"/>
          <p:cNvSpPr txBox="1"/>
          <p:nvPr/>
        </p:nvSpPr>
        <p:spPr>
          <a:xfrm>
            <a:off x="1691600" y="4001058"/>
            <a:ext cx="3600500" cy="830997"/>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completes a final check of the SWP on site against the site conditions before implementation. </a:t>
            </a:r>
            <a:endParaRPr lang="en-GB" sz="1600" dirty="0">
              <a:solidFill>
                <a:srgbClr val="005172"/>
              </a:solidFill>
              <a:latin typeface="Arial"/>
            </a:endParaRPr>
          </a:p>
        </p:txBody>
      </p:sp>
      <p:sp>
        <p:nvSpPr>
          <p:cNvPr id="69" name="TextBox 68"/>
          <p:cNvSpPr txBox="1"/>
          <p:nvPr/>
        </p:nvSpPr>
        <p:spPr>
          <a:xfrm>
            <a:off x="1763610" y="3619434"/>
            <a:ext cx="3672508" cy="1569660"/>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to conduct briefings including task and site risk controls. If acting as COSS they will also brief the operational risk </a:t>
            </a:r>
            <a:r>
              <a:rPr lang="en-GB" sz="1600" dirty="0" smtClean="0">
                <a:solidFill>
                  <a:srgbClr val="005172"/>
                </a:solidFill>
              </a:rPr>
              <a:t>controls. </a:t>
            </a:r>
            <a:r>
              <a:rPr lang="en-GB" sz="1600" dirty="0">
                <a:solidFill>
                  <a:srgbClr val="005172"/>
                </a:solidFill>
              </a:rPr>
              <a:t>All required paperwork must be completed before work can begin.</a:t>
            </a:r>
            <a:endParaRPr lang="en-GB" sz="1600" dirty="0">
              <a:solidFill>
                <a:srgbClr val="005172"/>
              </a:solidFill>
              <a:latin typeface="Arial"/>
            </a:endParaRPr>
          </a:p>
        </p:txBody>
      </p:sp>
      <p:sp>
        <p:nvSpPr>
          <p:cNvPr id="68" name="TextBox 67"/>
          <p:cNvSpPr txBox="1"/>
          <p:nvPr/>
        </p:nvSpPr>
        <p:spPr>
          <a:xfrm>
            <a:off x="1829804" y="3865655"/>
            <a:ext cx="3534306" cy="1077218"/>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When work is complete, the person in charge shall check the work group is clear of the site and the line has been left in a safe </a:t>
            </a:r>
            <a:r>
              <a:rPr lang="en-GB" sz="1600" dirty="0" smtClean="0">
                <a:solidFill>
                  <a:srgbClr val="005172"/>
                </a:solidFill>
              </a:rPr>
              <a:t>state.</a:t>
            </a:r>
            <a:endParaRPr lang="en-GB" sz="1600" dirty="0">
              <a:solidFill>
                <a:srgbClr val="005172"/>
              </a:solidFill>
              <a:latin typeface="Arial"/>
            </a:endParaRPr>
          </a:p>
        </p:txBody>
      </p:sp>
      <p:sp>
        <p:nvSpPr>
          <p:cNvPr id="67" name="TextBox 66"/>
          <p:cNvSpPr txBox="1"/>
          <p:nvPr/>
        </p:nvSpPr>
        <p:spPr>
          <a:xfrm>
            <a:off x="1859146" y="3742544"/>
            <a:ext cx="4600024" cy="1323439"/>
          </a:xfrm>
          <a:prstGeom prst="rect">
            <a:avLst/>
          </a:prstGeom>
          <a:solidFill>
            <a:schemeClr val="bg1"/>
          </a:solidFill>
          <a:ln w="28575" cap="rnd">
            <a:solidFill>
              <a:srgbClr val="3A9FBE"/>
            </a:solidFill>
          </a:ln>
        </p:spPr>
        <p:txBody>
          <a:bodyPr wrap="square" rtlCol="0">
            <a:spAutoFit/>
          </a:bodyPr>
          <a:lstStyle/>
          <a:p>
            <a:r>
              <a:rPr lang="en-GB" sz="1600" dirty="0">
                <a:solidFill>
                  <a:srgbClr val="005172"/>
                </a:solidFill>
              </a:rPr>
              <a:t>Person in charge will send the used or unused SWP to the Planner (or Responsible Manager where no planner exists</a:t>
            </a:r>
            <a:r>
              <a:rPr lang="en-GB" sz="1600" dirty="0" smtClean="0">
                <a:solidFill>
                  <a:srgbClr val="005172"/>
                </a:solidFill>
              </a:rPr>
              <a:t>). </a:t>
            </a:r>
            <a:r>
              <a:rPr lang="en-GB" sz="1600" dirty="0">
                <a:solidFill>
                  <a:srgbClr val="005172"/>
                </a:solidFill>
              </a:rPr>
              <a:t>Where a pack has not been returned by the person in charge a record must be kept by the Responsible Manager.</a:t>
            </a:r>
            <a:endParaRPr lang="en-GB" sz="1600" dirty="0">
              <a:solidFill>
                <a:srgbClr val="005172"/>
              </a:solidFill>
              <a:latin typeface="Arial"/>
            </a:endParaRPr>
          </a:p>
        </p:txBody>
      </p:sp>
      <p:sp>
        <p:nvSpPr>
          <p:cNvPr id="61" name="TextBox 60"/>
          <p:cNvSpPr txBox="1"/>
          <p:nvPr/>
        </p:nvSpPr>
        <p:spPr>
          <a:xfrm>
            <a:off x="3276028" y="4985961"/>
            <a:ext cx="4464412" cy="1323439"/>
          </a:xfrm>
          <a:prstGeom prst="rect">
            <a:avLst/>
          </a:prstGeom>
          <a:solidFill>
            <a:srgbClr val="FFFFFF"/>
          </a:solidFill>
          <a:ln w="28575">
            <a:solidFill>
              <a:srgbClr val="3A9FBE"/>
            </a:solidFill>
          </a:ln>
        </p:spPr>
        <p:txBody>
          <a:bodyPr wrap="square" rtlCol="0">
            <a:spAutoFit/>
          </a:bodyPr>
          <a:lstStyle/>
          <a:p>
            <a:pPr eaLnBrk="1" fontAlgn="auto" hangingPunct="1">
              <a:spcBef>
                <a:spcPts val="0"/>
              </a:spcBef>
              <a:spcAft>
                <a:spcPts val="0"/>
              </a:spcAft>
            </a:pPr>
            <a:r>
              <a:rPr lang="en-GB" sz="1600" dirty="0" smtClean="0">
                <a:solidFill>
                  <a:srgbClr val="005172"/>
                </a:solidFill>
                <a:latin typeface="Arial"/>
              </a:rPr>
              <a:t>Responsible Managers will review at least 10% of completed and implemented SWP, up to a maximum of 50 packs per period. However, the Responsible </a:t>
            </a:r>
            <a:r>
              <a:rPr lang="en-GB" sz="1600" dirty="0">
                <a:solidFill>
                  <a:srgbClr val="005172"/>
                </a:solidFill>
                <a:latin typeface="Arial"/>
              </a:rPr>
              <a:t>Manager must </a:t>
            </a:r>
            <a:r>
              <a:rPr lang="en-GB" sz="1600" dirty="0" smtClean="0">
                <a:solidFill>
                  <a:srgbClr val="005172"/>
                </a:solidFill>
                <a:latin typeface="Arial"/>
              </a:rPr>
              <a:t>review all SWPs where </a:t>
            </a:r>
            <a:r>
              <a:rPr lang="en-GB" sz="1600" dirty="0">
                <a:solidFill>
                  <a:srgbClr val="005172"/>
                </a:solidFill>
                <a:latin typeface="Arial"/>
              </a:rPr>
              <a:t>there has been a change made on </a:t>
            </a:r>
            <a:r>
              <a:rPr lang="en-GB" sz="1600" dirty="0" smtClean="0">
                <a:solidFill>
                  <a:srgbClr val="005172"/>
                </a:solidFill>
                <a:latin typeface="Arial"/>
              </a:rPr>
              <a:t>site.</a:t>
            </a:r>
            <a:endParaRPr lang="en-GB" sz="1600" dirty="0">
              <a:solidFill>
                <a:srgbClr val="005172"/>
              </a:solidFill>
              <a:latin typeface="Arial"/>
            </a:endParaRPr>
          </a:p>
        </p:txBody>
      </p:sp>
      <p:sp>
        <p:nvSpPr>
          <p:cNvPr id="58" name="TextBox 57"/>
          <p:cNvSpPr txBox="1"/>
          <p:nvPr/>
        </p:nvSpPr>
        <p:spPr>
          <a:xfrm>
            <a:off x="4270312" y="3734495"/>
            <a:ext cx="3543726" cy="1323439"/>
          </a:xfrm>
          <a:prstGeom prst="rect">
            <a:avLst/>
          </a:prstGeom>
          <a:solidFill>
            <a:srgbClr val="FFFFFF"/>
          </a:solidFill>
          <a:ln w="28575">
            <a:solidFill>
              <a:srgbClr val="3A9FBE"/>
            </a:solidFill>
          </a:ln>
        </p:spPr>
        <p:txBody>
          <a:bodyPr wrap="square" rtlCol="0">
            <a:spAutoFit/>
          </a:bodyPr>
          <a:lstStyle/>
          <a:p>
            <a:r>
              <a:rPr lang="en-GB" sz="1600" dirty="0">
                <a:solidFill>
                  <a:srgbClr val="005172"/>
                </a:solidFill>
              </a:rPr>
              <a:t>The Planner will review the SWP for amendments to support future planning. If there isn't a designated Planner, </a:t>
            </a:r>
            <a:r>
              <a:rPr lang="en-GB" sz="1600" dirty="0" smtClean="0">
                <a:solidFill>
                  <a:srgbClr val="005172"/>
                </a:solidFill>
              </a:rPr>
              <a:t>the Responsible </a:t>
            </a:r>
            <a:r>
              <a:rPr lang="en-GB" sz="1600" dirty="0">
                <a:solidFill>
                  <a:srgbClr val="005172"/>
                </a:solidFill>
              </a:rPr>
              <a:t>Manager </a:t>
            </a:r>
            <a:r>
              <a:rPr lang="en-GB" sz="1600" dirty="0" smtClean="0">
                <a:solidFill>
                  <a:srgbClr val="005172"/>
                </a:solidFill>
              </a:rPr>
              <a:t>will </a:t>
            </a:r>
            <a:r>
              <a:rPr lang="en-GB" sz="1600" dirty="0">
                <a:solidFill>
                  <a:srgbClr val="005172"/>
                </a:solidFill>
              </a:rPr>
              <a:t>carry out the review of the </a:t>
            </a:r>
            <a:r>
              <a:rPr lang="en-GB" sz="1600" dirty="0" smtClean="0">
                <a:solidFill>
                  <a:srgbClr val="005172"/>
                </a:solidFill>
              </a:rPr>
              <a:t>pack.</a:t>
            </a:r>
            <a:endParaRPr lang="en-GB" sz="1600" dirty="0">
              <a:solidFill>
                <a:srgbClr val="005172"/>
              </a:solidFill>
              <a:latin typeface="Arial"/>
            </a:endParaRPr>
          </a:p>
        </p:txBody>
      </p:sp>
    </p:spTree>
    <p:extLst>
      <p:ext uri="{BB962C8B-B14F-4D97-AF65-F5344CB8AC3E}">
        <p14:creationId xmlns:p14="http://schemas.microsoft.com/office/powerpoint/2010/main" val="18092088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2"/>
                                        </p:tgtEl>
                                      </p:cBhvr>
                                    </p:animEffect>
                                    <p:set>
                                      <p:cBhvr>
                                        <p:cTn id="21" dur="1" fill="hold">
                                          <p:stCondLst>
                                            <p:cond delay="499"/>
                                          </p:stCondLst>
                                        </p:cTn>
                                        <p:tgtEl>
                                          <p:spTgt spid="9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62"/>
                                        </p:tgtEl>
                                      </p:cBhvr>
                                    </p:animEffect>
                                    <p:set>
                                      <p:cBhvr>
                                        <p:cTn id="24" dur="1" fill="hold">
                                          <p:stCondLst>
                                            <p:cond delay="499"/>
                                          </p:stCondLst>
                                        </p:cTn>
                                        <p:tgtEl>
                                          <p:spTgt spid="62"/>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4"/>
                                        </p:tgtEl>
                                      </p:cBhvr>
                                    </p:animEffect>
                                    <p:set>
                                      <p:cBhvr>
                                        <p:cTn id="32" dur="1" fill="hold">
                                          <p:stCondLst>
                                            <p:cond delay="499"/>
                                          </p:stCondLst>
                                        </p:cTn>
                                        <p:tgtEl>
                                          <p:spTgt spid="9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93"/>
                                        </p:tgtEl>
                                      </p:cBhvr>
                                    </p:animEffect>
                                    <p:set>
                                      <p:cBhvr>
                                        <p:cTn id="35" dur="1" fill="hold">
                                          <p:stCondLst>
                                            <p:cond delay="499"/>
                                          </p:stCondLst>
                                        </p:cTn>
                                        <p:tgtEl>
                                          <p:spTgt spid="9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500"/>
                                        <p:tgtEl>
                                          <p:spTgt spid="10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4"/>
                                        </p:tgtEl>
                                      </p:cBhvr>
                                    </p:animEffect>
                                    <p:set>
                                      <p:cBhvr>
                                        <p:cTn id="49" dur="1" fill="hold">
                                          <p:stCondLst>
                                            <p:cond delay="499"/>
                                          </p:stCondLst>
                                        </p:cTn>
                                        <p:tgtEl>
                                          <p:spTgt spid="10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4"/>
                                        </p:tgtEl>
                                      </p:cBhvr>
                                    </p:animEffect>
                                    <p:set>
                                      <p:cBhvr>
                                        <p:cTn id="52" dur="1" fill="hold">
                                          <p:stCondLst>
                                            <p:cond delay="499"/>
                                          </p:stCondLst>
                                        </p:cTn>
                                        <p:tgtEl>
                                          <p:spTgt spid="64"/>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fade">
                                      <p:cBhvr>
                                        <p:cTn id="55" dur="500"/>
                                        <p:tgtEl>
                                          <p:spTgt spid="9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65"/>
                                        </p:tgtEl>
                                      </p:cBhvr>
                                    </p:animEffect>
                                    <p:set>
                                      <p:cBhvr>
                                        <p:cTn id="63" dur="1" fill="hold">
                                          <p:stCondLst>
                                            <p:cond delay="499"/>
                                          </p:stCondLst>
                                        </p:cTn>
                                        <p:tgtEl>
                                          <p:spTgt spid="65"/>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95"/>
                                        </p:tgtEl>
                                      </p:cBhvr>
                                    </p:animEffect>
                                    <p:set>
                                      <p:cBhvr>
                                        <p:cTn id="71" dur="1" fill="hold">
                                          <p:stCondLst>
                                            <p:cond delay="499"/>
                                          </p:stCondLst>
                                        </p:cTn>
                                        <p:tgtEl>
                                          <p:spTgt spid="9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54"/>
                                        </p:tgtEl>
                                      </p:cBhvr>
                                    </p:animEffect>
                                    <p:set>
                                      <p:cBhvr>
                                        <p:cTn id="74" dur="1" fill="hold">
                                          <p:stCondLst>
                                            <p:cond delay="499"/>
                                          </p:stCondLst>
                                        </p:cTn>
                                        <p:tgtEl>
                                          <p:spTgt spid="54"/>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500"/>
                                        <p:tgtEl>
                                          <p:spTgt spid="6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97"/>
                                        </p:tgtEl>
                                      </p:cBhvr>
                                    </p:animEffect>
                                    <p:set>
                                      <p:cBhvr>
                                        <p:cTn id="85" dur="1" fill="hold">
                                          <p:stCondLst>
                                            <p:cond delay="499"/>
                                          </p:stCondLst>
                                        </p:cTn>
                                        <p:tgtEl>
                                          <p:spTgt spid="9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6"/>
                                        </p:tgtEl>
                                      </p:cBhvr>
                                    </p:animEffect>
                                    <p:set>
                                      <p:cBhvr>
                                        <p:cTn id="88" dur="1" fill="hold">
                                          <p:stCondLst>
                                            <p:cond delay="499"/>
                                          </p:stCondLst>
                                        </p:cTn>
                                        <p:tgtEl>
                                          <p:spTgt spid="66"/>
                                        </p:tgtEl>
                                        <p:attrNameLst>
                                          <p:attrName>style.visibility</p:attrName>
                                        </p:attrNameLst>
                                      </p:cBhvr>
                                      <p:to>
                                        <p:strVal val="hidden"/>
                                      </p:to>
                                    </p:set>
                                  </p:childTnLst>
                                </p:cTn>
                              </p:par>
                              <p:par>
                                <p:cTn id="89" presetID="10" presetClass="entr" presetSubtype="0" fill="hold" nodeType="withEffect">
                                  <p:stCondLst>
                                    <p:cond delay="0"/>
                                  </p:stCondLst>
                                  <p:childTnLst>
                                    <p:set>
                                      <p:cBhvr>
                                        <p:cTn id="90" dur="1" fill="hold">
                                          <p:stCondLst>
                                            <p:cond delay="0"/>
                                          </p:stCondLst>
                                        </p:cTn>
                                        <p:tgtEl>
                                          <p:spTgt spid="98"/>
                                        </p:tgtEl>
                                        <p:attrNameLst>
                                          <p:attrName>style.visibility</p:attrName>
                                        </p:attrNameLst>
                                      </p:cBhvr>
                                      <p:to>
                                        <p:strVal val="visible"/>
                                      </p:to>
                                    </p:set>
                                    <p:animEffect transition="in" filter="fade">
                                      <p:cBhvr>
                                        <p:cTn id="91" dur="500"/>
                                        <p:tgtEl>
                                          <p:spTgt spid="9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70"/>
                                        </p:tgtEl>
                                      </p:cBhvr>
                                    </p:animEffect>
                                    <p:set>
                                      <p:cBhvr>
                                        <p:cTn id="99" dur="1" fill="hold">
                                          <p:stCondLst>
                                            <p:cond delay="499"/>
                                          </p:stCondLst>
                                        </p:cTn>
                                        <p:tgtEl>
                                          <p:spTgt spid="70"/>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69"/>
                                        </p:tgtEl>
                                      </p:cBhvr>
                                    </p:animEffect>
                                    <p:set>
                                      <p:cBhvr>
                                        <p:cTn id="107" dur="1" fill="hold">
                                          <p:stCondLst>
                                            <p:cond delay="499"/>
                                          </p:stCondLst>
                                        </p:cTn>
                                        <p:tgtEl>
                                          <p:spTgt spid="69"/>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500"/>
                                        <p:tgtEl>
                                          <p:spTgt spid="6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98"/>
                                        </p:tgtEl>
                                      </p:cBhvr>
                                    </p:animEffect>
                                    <p:set>
                                      <p:cBhvr>
                                        <p:cTn id="115" dur="1" fill="hold">
                                          <p:stCondLst>
                                            <p:cond delay="499"/>
                                          </p:stCondLst>
                                        </p:cTn>
                                        <p:tgtEl>
                                          <p:spTgt spid="9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68"/>
                                        </p:tgtEl>
                                      </p:cBhvr>
                                    </p:animEffect>
                                    <p:set>
                                      <p:cBhvr>
                                        <p:cTn id="118" dur="1" fill="hold">
                                          <p:stCondLst>
                                            <p:cond delay="499"/>
                                          </p:stCondLst>
                                        </p:cTn>
                                        <p:tgtEl>
                                          <p:spTgt spid="68"/>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100"/>
                                        </p:tgtEl>
                                        <p:attrNameLst>
                                          <p:attrName>style.visibility</p:attrName>
                                        </p:attrNameLst>
                                      </p:cBhvr>
                                      <p:to>
                                        <p:strVal val="visible"/>
                                      </p:to>
                                    </p:set>
                                    <p:animEffect transition="in" filter="fade">
                                      <p:cBhvr>
                                        <p:cTn id="121" dur="500"/>
                                        <p:tgtEl>
                                          <p:spTgt spid="100"/>
                                        </p:tgtEl>
                                      </p:cBhvr>
                                    </p:animEffect>
                                  </p:childTnLst>
                                </p:cTn>
                              </p:par>
                              <p:par>
                                <p:cTn id="122" presetID="10" presetClass="entr" presetSubtype="0" fill="hold" nodeType="withEffect">
                                  <p:stCondLst>
                                    <p:cond delay="0"/>
                                  </p:stCondLst>
                                  <p:childTnLst>
                                    <p:set>
                                      <p:cBhvr>
                                        <p:cTn id="123" dur="1" fill="hold">
                                          <p:stCondLst>
                                            <p:cond delay="0"/>
                                          </p:stCondLst>
                                        </p:cTn>
                                        <p:tgtEl>
                                          <p:spTgt spid="71"/>
                                        </p:tgtEl>
                                        <p:attrNameLst>
                                          <p:attrName>style.visibility</p:attrName>
                                        </p:attrNameLst>
                                      </p:cBhvr>
                                      <p:to>
                                        <p:strVal val="visible"/>
                                      </p:to>
                                    </p:set>
                                    <p:animEffect transition="in" filter="fade">
                                      <p:cBhvr>
                                        <p:cTn id="124" dur="500"/>
                                        <p:tgtEl>
                                          <p:spTgt spid="71"/>
                                        </p:tgtEl>
                                      </p:cBhvr>
                                    </p:animEffect>
                                  </p:childTnLst>
                                </p:cTn>
                              </p:par>
                              <p:par>
                                <p:cTn id="125" presetID="10" presetClass="entr" presetSubtype="0" fill="hold" nodeType="with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500"/>
                                        <p:tgtEl>
                                          <p:spTgt spid="10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500"/>
                                        <p:tgtEl>
                                          <p:spTgt spid="6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nodeType="clickEffect">
                                  <p:stCondLst>
                                    <p:cond delay="0"/>
                                  </p:stCondLst>
                                  <p:childTnLst>
                                    <p:animEffect transition="out" filter="fade">
                                      <p:cBhvr>
                                        <p:cTn id="134" dur="500"/>
                                        <p:tgtEl>
                                          <p:spTgt spid="100"/>
                                        </p:tgtEl>
                                      </p:cBhvr>
                                    </p:animEffect>
                                    <p:set>
                                      <p:cBhvr>
                                        <p:cTn id="135" dur="1" fill="hold">
                                          <p:stCondLst>
                                            <p:cond delay="499"/>
                                          </p:stCondLst>
                                        </p:cTn>
                                        <p:tgtEl>
                                          <p:spTgt spid="10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500"/>
                                        <p:tgtEl>
                                          <p:spTgt spid="71"/>
                                        </p:tgtEl>
                                      </p:cBhvr>
                                    </p:animEffect>
                                    <p:set>
                                      <p:cBhvr>
                                        <p:cTn id="138" dur="1" fill="hold">
                                          <p:stCondLst>
                                            <p:cond delay="499"/>
                                          </p:stCondLst>
                                        </p:cTn>
                                        <p:tgtEl>
                                          <p:spTgt spid="7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101"/>
                                        </p:tgtEl>
                                      </p:cBhvr>
                                    </p:animEffect>
                                    <p:set>
                                      <p:cBhvr>
                                        <p:cTn id="141" dur="1" fill="hold">
                                          <p:stCondLst>
                                            <p:cond delay="499"/>
                                          </p:stCondLst>
                                        </p:cTn>
                                        <p:tgtEl>
                                          <p:spTgt spid="101"/>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67"/>
                                        </p:tgtEl>
                                      </p:cBhvr>
                                    </p:animEffect>
                                    <p:set>
                                      <p:cBhvr>
                                        <p:cTn id="144" dur="1" fill="hold">
                                          <p:stCondLst>
                                            <p:cond delay="499"/>
                                          </p:stCondLst>
                                        </p:cTn>
                                        <p:tgtEl>
                                          <p:spTgt spid="67"/>
                                        </p:tgtEl>
                                        <p:attrNameLst>
                                          <p:attrName>style.visibility</p:attrName>
                                        </p:attrNameLst>
                                      </p:cBhvr>
                                      <p:to>
                                        <p:strVal val="hidden"/>
                                      </p:to>
                                    </p:set>
                                  </p:childTnLst>
                                </p:cTn>
                              </p:par>
                              <p:par>
                                <p:cTn id="145" presetID="10" presetClass="entr" presetSubtype="0" fill="hold" nodeType="with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fade">
                                      <p:cBhvr>
                                        <p:cTn id="147" dur="500"/>
                                        <p:tgtEl>
                                          <p:spTgt spid="99"/>
                                        </p:tgtEl>
                                      </p:cBhvr>
                                    </p:animEffect>
                                  </p:childTnLst>
                                </p:cTn>
                              </p:par>
                              <p:par>
                                <p:cTn id="148" presetID="10" presetClass="entr" presetSubtype="0" fill="hold" nodeType="withEffect">
                                  <p:stCondLst>
                                    <p:cond delay="0"/>
                                  </p:stCondLst>
                                  <p:childTnLst>
                                    <p:set>
                                      <p:cBhvr>
                                        <p:cTn id="149" dur="1" fill="hold">
                                          <p:stCondLst>
                                            <p:cond delay="0"/>
                                          </p:stCondLst>
                                        </p:cTn>
                                        <p:tgtEl>
                                          <p:spTgt spid="102"/>
                                        </p:tgtEl>
                                        <p:attrNameLst>
                                          <p:attrName>style.visibility</p:attrName>
                                        </p:attrNameLst>
                                      </p:cBhvr>
                                      <p:to>
                                        <p:strVal val="visible"/>
                                      </p:to>
                                    </p:set>
                                    <p:animEffect transition="in" filter="fade">
                                      <p:cBhvr>
                                        <p:cTn id="150" dur="500"/>
                                        <p:tgtEl>
                                          <p:spTgt spid="10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fade">
                                      <p:cBhvr>
                                        <p:cTn id="153" dur="500"/>
                                        <p:tgtEl>
                                          <p:spTgt spid="5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500"/>
                                        <p:tgtEl>
                                          <p:spTgt spid="99"/>
                                        </p:tgtEl>
                                      </p:cBhvr>
                                    </p:animEffect>
                                    <p:set>
                                      <p:cBhvr>
                                        <p:cTn id="158" dur="1" fill="hold">
                                          <p:stCondLst>
                                            <p:cond delay="499"/>
                                          </p:stCondLst>
                                        </p:cTn>
                                        <p:tgtEl>
                                          <p:spTgt spid="9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58"/>
                                        </p:tgtEl>
                                      </p:cBhvr>
                                    </p:animEffect>
                                    <p:set>
                                      <p:cBhvr>
                                        <p:cTn id="161" dur="1" fill="hold">
                                          <p:stCondLst>
                                            <p:cond delay="499"/>
                                          </p:stCondLst>
                                        </p:cTn>
                                        <p:tgtEl>
                                          <p:spTgt spid="58"/>
                                        </p:tgtEl>
                                        <p:attrNameLst>
                                          <p:attrName>style.visibility</p:attrName>
                                        </p:attrNameLst>
                                      </p:cBhvr>
                                      <p:to>
                                        <p:strVal val="hidden"/>
                                      </p:to>
                                    </p:set>
                                  </p:childTnLst>
                                </p:cTn>
                              </p:par>
                              <p:par>
                                <p:cTn id="162" presetID="10" presetClass="entr" presetSubtype="0" fill="hold" grpId="0" nodeType="withEffect">
                                  <p:stCondLst>
                                    <p:cond delay="0"/>
                                  </p:stCondLst>
                                  <p:childTnLst>
                                    <p:set>
                                      <p:cBhvr>
                                        <p:cTn id="163" dur="1" fill="hold">
                                          <p:stCondLst>
                                            <p:cond delay="0"/>
                                          </p:stCondLst>
                                        </p:cTn>
                                        <p:tgtEl>
                                          <p:spTgt spid="61"/>
                                        </p:tgtEl>
                                        <p:attrNameLst>
                                          <p:attrName>style.visibility</p:attrName>
                                        </p:attrNameLst>
                                      </p:cBhvr>
                                      <p:to>
                                        <p:strVal val="visible"/>
                                      </p:to>
                                    </p:set>
                                    <p:animEffect transition="in" filter="fade">
                                      <p:cBhvr>
                                        <p:cTn id="16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3" grpId="0" animBg="1"/>
      <p:bldP spid="63" grpId="1" animBg="1"/>
      <p:bldP spid="64" grpId="0" animBg="1"/>
      <p:bldP spid="64" grpId="1" animBg="1"/>
      <p:bldP spid="65" grpId="0" animBg="1"/>
      <p:bldP spid="65" grpId="1" animBg="1"/>
      <p:bldP spid="54" grpId="0" animBg="1"/>
      <p:bldP spid="54" grpId="1" animBg="1"/>
      <p:bldP spid="66" grpId="0" animBg="1"/>
      <p:bldP spid="66" grpId="1" animBg="1"/>
      <p:bldP spid="70" grpId="0" animBg="1"/>
      <p:bldP spid="70" grpId="1" animBg="1"/>
      <p:bldP spid="69" grpId="0" animBg="1"/>
      <p:bldP spid="69" grpId="1" animBg="1"/>
      <p:bldP spid="68" grpId="0" animBg="1"/>
      <p:bldP spid="68" grpId="1" animBg="1"/>
      <p:bldP spid="67" grpId="0" animBg="1"/>
      <p:bldP spid="67" grpId="1" animBg="1"/>
      <p:bldP spid="61" grpId="0" animBg="1"/>
      <p:bldP spid="58" grpId="0" animBg="1"/>
      <p:bldP spid="5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a:t>
            </a:r>
            <a:endParaRPr lang="en-GB"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27</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pic>
        <p:nvPicPr>
          <p:cNvPr id="7" name="Picture 6" descr="C:\Users\LHarris10\AppData\Local\Microsoft\Windows\Temporary Internet Files\Content.Outlook\R1O3U7XZ\Blue Video.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87" y="888487"/>
            <a:ext cx="5081026" cy="50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2334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179388"/>
            <a:ext cx="7929564" cy="641350"/>
          </a:xfrm>
        </p:spPr>
        <p:txBody>
          <a:bodyPr/>
          <a:lstStyle/>
          <a:p>
            <a:r>
              <a:rPr lang="en-GB" sz="2400" dirty="0" smtClean="0"/>
              <a:t>Over to you, what does this module mean for you? </a:t>
            </a:r>
            <a:endParaRPr lang="en-GB" sz="2400" dirty="0"/>
          </a:p>
        </p:txBody>
      </p:sp>
      <p:sp>
        <p:nvSpPr>
          <p:cNvPr id="3" name="Slide Number Placeholder 2"/>
          <p:cNvSpPr>
            <a:spLocks noGrp="1"/>
          </p:cNvSpPr>
          <p:nvPr>
            <p:ph type="sldNum" sz="quarter" idx="10"/>
          </p:nvPr>
        </p:nvSpPr>
        <p:spPr/>
        <p:txBody>
          <a:bodyPr/>
          <a:lstStyle/>
          <a:p>
            <a:pPr>
              <a:defRPr/>
            </a:pPr>
            <a:fld id="{9DBD948C-F8EA-4963-BF9C-513B62A5CC3C}" type="slidenum">
              <a:rPr lang="en-GB" smtClean="0"/>
              <a:pPr>
                <a:defRPr/>
              </a:pPr>
              <a:t>28</a:t>
            </a:fld>
            <a:endParaRPr lang="en-GB"/>
          </a:p>
        </p:txBody>
      </p:sp>
      <p:sp>
        <p:nvSpPr>
          <p:cNvPr id="4" name="Footer Placeholder 3"/>
          <p:cNvSpPr>
            <a:spLocks noGrp="1"/>
          </p:cNvSpPr>
          <p:nvPr>
            <p:ph type="ftr" sz="quarter" idx="11"/>
          </p:nvPr>
        </p:nvSpPr>
        <p:spPr/>
        <p:txBody>
          <a:bodyPr/>
          <a:lstStyle/>
          <a:p>
            <a:pPr>
              <a:defRPr/>
            </a:pPr>
            <a:r>
              <a:rPr lang="en-GB" smtClean="0"/>
              <a:t>Standard 019 Update Briefing</a:t>
            </a:r>
            <a:endParaRPr lang="en-GB"/>
          </a:p>
        </p:txBody>
      </p:sp>
      <p:sp>
        <p:nvSpPr>
          <p:cNvPr id="7" name="Content Placeholder 14"/>
          <p:cNvSpPr txBox="1">
            <a:spLocks/>
          </p:cNvSpPr>
          <p:nvPr/>
        </p:nvSpPr>
        <p:spPr>
          <a:xfrm>
            <a:off x="450850" y="1593850"/>
            <a:ext cx="8245475" cy="4714875"/>
          </a:xfrm>
          <a:prstGeom prst="rect">
            <a:avLst/>
          </a:prstGeom>
        </p:spPr>
        <p:txBody>
          <a:bodyPr/>
          <a:lstStyle>
            <a:lvl1pPr marL="179388" indent="-179388" algn="l" rtl="0" eaLnBrk="1" fontAlgn="base" hangingPunct="1">
              <a:spcBef>
                <a:spcPct val="0"/>
              </a:spcBef>
              <a:spcAft>
                <a:spcPct val="60000"/>
              </a:spcAft>
              <a:buClr>
                <a:schemeClr val="tx1"/>
              </a:buClr>
              <a:buChar char="•"/>
              <a:defRPr>
                <a:solidFill>
                  <a:schemeClr val="accent1"/>
                </a:solidFill>
                <a:latin typeface="+mn-lt"/>
                <a:ea typeface="+mn-ea"/>
                <a:cs typeface="+mn-cs"/>
              </a:defRPr>
            </a:lvl1pPr>
            <a:lvl2pPr marL="539750"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2pPr>
            <a:lvl3pPr marL="900113" indent="-180975" algn="l" rtl="0" eaLnBrk="1" fontAlgn="base" hangingPunct="1">
              <a:spcBef>
                <a:spcPct val="0"/>
              </a:spcBef>
              <a:spcAft>
                <a:spcPct val="60000"/>
              </a:spcAft>
              <a:buChar char="•"/>
              <a:defRPr>
                <a:solidFill>
                  <a:schemeClr val="accent1"/>
                </a:solidFill>
                <a:latin typeface="+mn-lt"/>
                <a:ea typeface="+mn-ea"/>
                <a:cs typeface="+mn-cs"/>
              </a:defRPr>
            </a:lvl3pPr>
            <a:lvl4pPr marL="1260475" indent="-180975" algn="l" rtl="0" eaLnBrk="1" fontAlgn="base" hangingPunct="1">
              <a:spcBef>
                <a:spcPct val="0"/>
              </a:spcBef>
              <a:spcAft>
                <a:spcPct val="60000"/>
              </a:spcAft>
              <a:buFont typeface="Arial" charset="0"/>
              <a:buChar char="–"/>
              <a:defRPr>
                <a:solidFill>
                  <a:schemeClr val="accent1"/>
                </a:solidFill>
                <a:latin typeface="+mn-lt"/>
                <a:ea typeface="+mn-ea"/>
                <a:cs typeface="+mn-cs"/>
              </a:defRPr>
            </a:lvl4pPr>
            <a:lvl5pPr marL="1620838" indent="-180975" algn="l" rtl="0" eaLnBrk="1" fontAlgn="base" hangingPunct="1">
              <a:spcBef>
                <a:spcPct val="0"/>
              </a:spcBef>
              <a:spcAft>
                <a:spcPct val="60000"/>
              </a:spcAft>
              <a:buChar char="»"/>
              <a:defRPr>
                <a:solidFill>
                  <a:schemeClr val="accent1"/>
                </a:solidFill>
                <a:latin typeface="+mn-lt"/>
                <a:ea typeface="+mn-ea"/>
                <a:cs typeface="+mn-cs"/>
              </a:defRPr>
            </a:lvl5pPr>
            <a:lvl6pPr marL="2078038" indent="-180975" algn="l" rtl="0" eaLnBrk="1" fontAlgn="base" hangingPunct="1">
              <a:spcBef>
                <a:spcPct val="0"/>
              </a:spcBef>
              <a:spcAft>
                <a:spcPct val="60000"/>
              </a:spcAft>
              <a:buChar char="»"/>
              <a:defRPr>
                <a:solidFill>
                  <a:schemeClr val="accent1"/>
                </a:solidFill>
                <a:latin typeface="+mn-lt"/>
                <a:ea typeface="+mn-ea"/>
                <a:cs typeface="+mn-cs"/>
              </a:defRPr>
            </a:lvl6pPr>
            <a:lvl7pPr marL="2535238" indent="-180975" algn="l" rtl="0" eaLnBrk="1" fontAlgn="base" hangingPunct="1">
              <a:spcBef>
                <a:spcPct val="0"/>
              </a:spcBef>
              <a:spcAft>
                <a:spcPct val="60000"/>
              </a:spcAft>
              <a:buChar char="»"/>
              <a:defRPr>
                <a:solidFill>
                  <a:schemeClr val="accent1"/>
                </a:solidFill>
                <a:latin typeface="+mn-lt"/>
                <a:ea typeface="+mn-ea"/>
                <a:cs typeface="+mn-cs"/>
              </a:defRPr>
            </a:lvl7pPr>
            <a:lvl8pPr marL="2992438" indent="-180975" algn="l" rtl="0" eaLnBrk="1" fontAlgn="base" hangingPunct="1">
              <a:spcBef>
                <a:spcPct val="0"/>
              </a:spcBef>
              <a:spcAft>
                <a:spcPct val="60000"/>
              </a:spcAft>
              <a:buChar char="»"/>
              <a:defRPr>
                <a:solidFill>
                  <a:schemeClr val="accent1"/>
                </a:solidFill>
                <a:latin typeface="+mn-lt"/>
                <a:ea typeface="+mn-ea"/>
                <a:cs typeface="+mn-cs"/>
              </a:defRPr>
            </a:lvl8pPr>
            <a:lvl9pPr marL="3449638" indent="-180975" algn="l" rtl="0" eaLnBrk="1" fontAlgn="base" hangingPunct="1">
              <a:spcBef>
                <a:spcPct val="0"/>
              </a:spcBef>
              <a:spcAft>
                <a:spcPct val="60000"/>
              </a:spcAft>
              <a:buChar char="»"/>
              <a:defRPr>
                <a:solidFill>
                  <a:schemeClr val="accent1"/>
                </a:solidFill>
                <a:latin typeface="+mn-lt"/>
                <a:ea typeface="+mn-ea"/>
                <a:cs typeface="+mn-cs"/>
              </a:defRPr>
            </a:lvl9pPr>
          </a:lstStyle>
          <a:p>
            <a:r>
              <a:rPr lang="en-GB" kern="0" dirty="0" smtClean="0"/>
              <a:t>What are we currently doing that meets the requirements in the updated 019 standard? </a:t>
            </a:r>
          </a:p>
          <a:p>
            <a:r>
              <a:rPr lang="en-GB" kern="0" dirty="0" smtClean="0"/>
              <a:t>What's new for us in the updated 019 standard? </a:t>
            </a:r>
          </a:p>
          <a:p>
            <a:r>
              <a:rPr lang="en-GB" kern="0" dirty="0" smtClean="0"/>
              <a:t>How can we bridge the gap that will meet the updates in the standard 019? </a:t>
            </a:r>
          </a:p>
        </p:txBody>
      </p:sp>
      <p:pic>
        <p:nvPicPr>
          <p:cNvPr id="8"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357302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0486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commitment</a:t>
            </a:r>
            <a:endParaRPr lang="en-GB" dirty="0"/>
          </a:p>
        </p:txBody>
      </p:sp>
      <p:sp>
        <p:nvSpPr>
          <p:cNvPr id="3" name="Content Placeholder 2"/>
          <p:cNvSpPr>
            <a:spLocks noGrp="1"/>
          </p:cNvSpPr>
          <p:nvPr>
            <p:ph idx="1"/>
          </p:nvPr>
        </p:nvSpPr>
        <p:spPr/>
        <p:txBody>
          <a:bodyPr/>
          <a:lstStyle/>
          <a:p>
            <a:pPr marL="0" indent="0">
              <a:spcAft>
                <a:spcPts val="1200"/>
              </a:spcAft>
              <a:buNone/>
            </a:pPr>
            <a:r>
              <a:rPr lang="en-GB" b="1" dirty="0" smtClean="0"/>
              <a:t>Safe behaviour is a requirement of working for Network Rail:</a:t>
            </a:r>
          </a:p>
          <a:p>
            <a:pPr>
              <a:spcAft>
                <a:spcPts val="1200"/>
              </a:spcAft>
            </a:pPr>
            <a:r>
              <a:rPr lang="en-GB" dirty="0" smtClean="0"/>
              <a:t>We will always comply with our Lifesaving Rules.</a:t>
            </a:r>
          </a:p>
        </p:txBody>
      </p:sp>
      <p:sp>
        <p:nvSpPr>
          <p:cNvPr id="4" name="Slide Number Placeholder 3"/>
          <p:cNvSpPr>
            <a:spLocks noGrp="1"/>
          </p:cNvSpPr>
          <p:nvPr>
            <p:ph type="sldNum" sz="quarter" idx="10"/>
          </p:nvPr>
        </p:nvSpPr>
        <p:spPr/>
        <p:txBody>
          <a:bodyPr/>
          <a:lstStyle/>
          <a:p>
            <a:fld id="{9826C3B4-288C-4D35-A77C-60F4EEB1ED93}" type="slidenum">
              <a:rPr lang="en-GB" smtClean="0"/>
              <a:pPr/>
              <a:t>29</a:t>
            </a:fld>
            <a:endParaRPr lang="en-GB"/>
          </a:p>
        </p:txBody>
      </p:sp>
      <p:sp>
        <p:nvSpPr>
          <p:cNvPr id="10" name="Rectangle 9"/>
          <p:cNvSpPr/>
          <p:nvPr/>
        </p:nvSpPr>
        <p:spPr>
          <a:xfrm>
            <a:off x="450000" y="3429000"/>
            <a:ext cx="8226570" cy="2605842"/>
          </a:xfrm>
          <a:prstGeom prst="rect">
            <a:avLst/>
          </a:prstGeom>
        </p:spPr>
        <p:txBody>
          <a:bodyPr wrap="square" lIns="0" tIns="0" rIns="0" bIns="0">
            <a:spAutoFit/>
          </a:bodyPr>
          <a:lstStyle/>
          <a:p>
            <a:pPr marL="177800" indent="-177800">
              <a:spcAft>
                <a:spcPts val="1200"/>
              </a:spcAft>
              <a:buFont typeface="Arial" panose="020B0604020202020204" pitchFamily="34" charset="0"/>
              <a:buChar char="•"/>
            </a:pPr>
            <a:r>
              <a:rPr lang="en-GB" dirty="0"/>
              <a:t>We will plan work to ensure that it can be done safely</a:t>
            </a:r>
            <a:r>
              <a:rPr lang="en-GB" dirty="0" smtClean="0"/>
              <a:t>.</a:t>
            </a:r>
          </a:p>
          <a:p>
            <a:pPr marL="177800" indent="-177800">
              <a:spcAft>
                <a:spcPts val="1200"/>
              </a:spcAft>
              <a:buFont typeface="Arial" panose="020B0604020202020204" pitchFamily="34" charset="0"/>
              <a:buChar char="•"/>
            </a:pPr>
            <a:r>
              <a:rPr lang="en-GB" dirty="0"/>
              <a:t>Our work environments will be tidy and we will leave them tidy when we’ve finished.</a:t>
            </a:r>
          </a:p>
          <a:p>
            <a:pPr marL="177800" indent="-177800">
              <a:spcAft>
                <a:spcPts val="1200"/>
              </a:spcAft>
              <a:buFont typeface="Arial" panose="020B0604020202020204" pitchFamily="34" charset="0"/>
              <a:buChar char="•"/>
            </a:pPr>
            <a:r>
              <a:rPr lang="en-GB" dirty="0"/>
              <a:t>We will ensure people have the skills and the equipment required to work safely.</a:t>
            </a:r>
          </a:p>
          <a:p>
            <a:pPr marL="177800" indent="-177800">
              <a:spcAft>
                <a:spcPts val="1200"/>
              </a:spcAft>
              <a:buFont typeface="Arial" panose="020B0604020202020204" pitchFamily="34" charset="0"/>
              <a:buChar char="•"/>
            </a:pPr>
            <a:r>
              <a:rPr lang="en-GB" dirty="0"/>
              <a:t>We will stop work if it cannot be done safely.</a:t>
            </a:r>
          </a:p>
          <a:p>
            <a:pPr marL="177800" indent="-177800">
              <a:spcAft>
                <a:spcPts val="1200"/>
              </a:spcAft>
              <a:buFont typeface="Arial" panose="020B0604020202020204" pitchFamily="34" charset="0"/>
              <a:buChar char="•"/>
            </a:pPr>
            <a:r>
              <a:rPr lang="en-GB" dirty="0"/>
              <a:t>We will personally intervene if we feel a situation or behaviour might be unsafe</a:t>
            </a:r>
            <a:r>
              <a:rPr lang="en-GB" dirty="0" smtClean="0"/>
              <a:t>.</a:t>
            </a:r>
            <a:endParaRPr lang="en-GB" dirty="0"/>
          </a:p>
        </p:txBody>
      </p:sp>
      <p:sp>
        <p:nvSpPr>
          <p:cNvPr id="15" name="Rectangle 14"/>
          <p:cNvSpPr/>
          <p:nvPr/>
        </p:nvSpPr>
        <p:spPr>
          <a:xfrm>
            <a:off x="450000" y="3429554"/>
            <a:ext cx="8226570" cy="3159839"/>
          </a:xfrm>
          <a:prstGeom prst="rect">
            <a:avLst/>
          </a:prstGeom>
        </p:spPr>
        <p:txBody>
          <a:bodyPr wrap="square" lIns="0" tIns="0" rIns="0" bIns="0">
            <a:spAutoFit/>
          </a:bodyPr>
          <a:lstStyle/>
          <a:p>
            <a:pPr marL="177800" indent="-177800">
              <a:spcAft>
                <a:spcPts val="1200"/>
              </a:spcAft>
              <a:buFont typeface="Arial" panose="020B0604020202020204" pitchFamily="34" charset="0"/>
              <a:buChar char="•"/>
            </a:pPr>
            <a:r>
              <a:rPr lang="en-GB" dirty="0"/>
              <a:t>We will use Close Calls to report unsafe behaviours and conditions</a:t>
            </a:r>
            <a:r>
              <a:rPr lang="en-GB" dirty="0" smtClean="0"/>
              <a:t>.</a:t>
            </a:r>
          </a:p>
          <a:p>
            <a:pPr marL="177800" indent="-177800">
              <a:spcAft>
                <a:spcPts val="1200"/>
              </a:spcAft>
              <a:buFont typeface="Arial" panose="020B0604020202020204" pitchFamily="34" charset="0"/>
              <a:buChar char="•"/>
            </a:pPr>
            <a:r>
              <a:rPr lang="en-GB" dirty="0"/>
              <a:t>We will use our Fair Culture principles to investigate incidents and learn lessons to prevent them occurring again.</a:t>
            </a:r>
          </a:p>
          <a:p>
            <a:pPr marL="177800" indent="-177800">
              <a:spcAft>
                <a:spcPts val="1200"/>
              </a:spcAft>
              <a:buFont typeface="Arial" panose="020B0604020202020204" pitchFamily="34" charset="0"/>
              <a:buChar char="•"/>
            </a:pPr>
            <a:r>
              <a:rPr lang="en-GB" dirty="0"/>
              <a:t>We will relentlessly strive to find new ways to keep ourselves, colleagues, passengers and the public safe.</a:t>
            </a:r>
          </a:p>
          <a:p>
            <a:pPr marL="177800" indent="-177800">
              <a:spcAft>
                <a:spcPts val="1200"/>
              </a:spcAft>
              <a:buFont typeface="Arial" panose="020B0604020202020204" pitchFamily="34" charset="0"/>
              <a:buChar char="•"/>
            </a:pPr>
            <a:r>
              <a:rPr lang="en-GB" dirty="0"/>
              <a:t>We will design, construct, inspect, operate and maintain the railway to keep everyone safe.</a:t>
            </a:r>
          </a:p>
          <a:p>
            <a:pPr marL="177800" indent="-177800">
              <a:spcAft>
                <a:spcPts val="1200"/>
              </a:spcAft>
              <a:buFont typeface="Arial" panose="020B0604020202020204" pitchFamily="34" charset="0"/>
              <a:buChar char="•"/>
            </a:pPr>
            <a:r>
              <a:rPr lang="en-GB" dirty="0"/>
              <a:t>Safety leadership is key to how we assess our people’s performance and readiness for progression</a:t>
            </a:r>
            <a:r>
              <a:rPr lang="en-GB" dirty="0" smtClean="0"/>
              <a:t>.</a:t>
            </a:r>
            <a:endParaRPr lang="en-GB" dirty="0"/>
          </a:p>
        </p:txBody>
      </p:sp>
      <p:grpSp>
        <p:nvGrpSpPr>
          <p:cNvPr id="24" name="Group 23"/>
          <p:cNvGrpSpPr/>
          <p:nvPr/>
        </p:nvGrpSpPr>
        <p:grpSpPr>
          <a:xfrm>
            <a:off x="495899" y="2528900"/>
            <a:ext cx="8144553" cy="612069"/>
            <a:chOff x="441363" y="2744924"/>
            <a:chExt cx="8144553" cy="612069"/>
          </a:xfrm>
        </p:grpSpPr>
        <p:pic>
          <p:nvPicPr>
            <p:cNvPr id="4098" name="Picture 2" descr="\\NC1FG07\MK01Groups\Training Solutions\Dev &amp; Config\Development\Assets\Brand\LifeSaving Rules\LSI-Plans-Permit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363" y="2744926"/>
              <a:ext cx="612066" cy="6120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NC1FG07\MK01Groups\Training Solutions\Dev &amp; Config\Development\Assets\Brand\LifeSaving Rules\LSI-Equipment-Purpos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76985" y="2744925"/>
              <a:ext cx="612067" cy="6120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C1FG07\MK01Groups\Training Solutions\Dev &amp; Config\Development\Assets\Brand\LifeSaving Rules\LSI-Trained-Competent.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05077" y="2744926"/>
              <a:ext cx="612067" cy="61206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NC1FG07\MK01Groups\Training Solutions\Dev &amp; Config\Development\Assets\Brand\LifeSaving Rules\LSI-Drugs-Alcoho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33169" y="2744926"/>
              <a:ext cx="612067" cy="6120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NC1FG07\MK01Groups\Training Solutions\Dev &amp; Config\Development\Assets\Brand\LifeSaving Rules\LSI-Hands-Fre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61262" y="2744927"/>
              <a:ext cx="612066" cy="61206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NC1FG07\MK01Groups\Training Solutions\Dev &amp; Config\Development\Assets\Brand\LifeSaving Rules\LSI-Speed-Limi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25356" y="2744924"/>
              <a:ext cx="612069" cy="61206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C1FG07\MK01Groups\Training Solutions\Dev &amp; Config\Development\Assets\Brand\LifeSaving Rules\LSI-Test-Earths.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89454" y="2744928"/>
              <a:ext cx="612066" cy="61206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NC1FG07\MK01Groups\Training Solutions\Dev &amp; Config\Development\Assets\Brand\LifeSaving Rules\LSI-Test-Touch.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17545" y="2744924"/>
              <a:ext cx="612069" cy="6120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NC1FG07\MK01Groups\Training Solutions\Dev &amp; Config\Development\Assets\Brand\LifeSaving Rules\LSI-Working-Heights.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164360" y="2744924"/>
              <a:ext cx="612069" cy="612069"/>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NC1FG07\MK01Groups\Training Solutions\Dev &amp; Config\Development\Assets\Brand\LifeSaving Rules\LSI-Exclusion-Zone.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973847" y="2744924"/>
              <a:ext cx="612069" cy="6120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97767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2000"/>
                                        <p:tgtEl>
                                          <p:spTgt spid="24"/>
                                        </p:tgtEl>
                                      </p:cBhvr>
                                    </p:animEffect>
                                  </p:childTnLst>
                                </p:cTn>
                              </p:par>
                            </p:childTnLst>
                          </p:cTn>
                        </p:par>
                        <p:par>
                          <p:cTn id="12" fill="hold">
                            <p:stCondLst>
                              <p:cond delay="5000"/>
                            </p:stCondLst>
                            <p:childTnLst>
                              <p:par>
                                <p:cTn id="13" presetID="10" presetClass="entr" presetSubtype="0" fill="hold" nodeType="afterEffect">
                                  <p:stCondLst>
                                    <p:cond delay="2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7500"/>
                            </p:stCondLst>
                            <p:childTnLst>
                              <p:par>
                                <p:cTn id="17" presetID="10" presetClass="entr" presetSubtype="0" fill="hold" nodeType="afterEffect">
                                  <p:stCondLst>
                                    <p:cond delay="250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500"/>
                                        <p:tgtEl>
                                          <p:spTgt spid="10">
                                            <p:txEl>
                                              <p:pRg st="1" end="1"/>
                                            </p:txEl>
                                          </p:spTgt>
                                        </p:tgtEl>
                                      </p:cBhvr>
                                    </p:animEffect>
                                  </p:childTnLst>
                                </p:cTn>
                              </p:par>
                            </p:childTnLst>
                          </p:cTn>
                        </p:par>
                        <p:par>
                          <p:cTn id="20" fill="hold">
                            <p:stCondLst>
                              <p:cond delay="10500"/>
                            </p:stCondLst>
                            <p:childTnLst>
                              <p:par>
                                <p:cTn id="21" presetID="10" presetClass="entr" presetSubtype="0" fill="hold" nodeType="afterEffect">
                                  <p:stCondLst>
                                    <p:cond delay="2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childTnLst>
                                </p:cTn>
                              </p:par>
                            </p:childTnLst>
                          </p:cTn>
                        </p:par>
                        <p:par>
                          <p:cTn id="24" fill="hold">
                            <p:stCondLst>
                              <p:cond delay="13500"/>
                            </p:stCondLst>
                            <p:childTnLst>
                              <p:par>
                                <p:cTn id="25" presetID="10" presetClass="entr" presetSubtype="0" fill="hold" nodeType="afterEffect">
                                  <p:stCondLst>
                                    <p:cond delay="250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par>
                          <p:cTn id="28" fill="hold">
                            <p:stCondLst>
                              <p:cond delay="16500"/>
                            </p:stCondLst>
                            <p:childTnLst>
                              <p:par>
                                <p:cTn id="29" presetID="10" presetClass="entr" presetSubtype="0" fill="hold" nodeType="afterEffect">
                                  <p:stCondLst>
                                    <p:cond delay="250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500"/>
                                        <p:tgtEl>
                                          <p:spTgt spid="10">
                                            <p:txEl>
                                              <p:pRg st="4" end="4"/>
                                            </p:txEl>
                                          </p:spTgt>
                                        </p:tgtEl>
                                      </p:cBhvr>
                                    </p:animEffect>
                                  </p:childTnLst>
                                </p:cTn>
                              </p:par>
                            </p:childTnLst>
                          </p:cTn>
                        </p:par>
                        <p:par>
                          <p:cTn id="32" fill="hold">
                            <p:stCondLst>
                              <p:cond delay="19500"/>
                            </p:stCondLst>
                            <p:childTnLst>
                              <p:par>
                                <p:cTn id="33" presetID="10" presetClass="exit" presetSubtype="0" fill="hold" grpId="0" nodeType="afterEffect">
                                  <p:stCondLst>
                                    <p:cond delay="5000"/>
                                  </p:stCondLst>
                                  <p:childTnLst>
                                    <p:animEffect transition="out" filter="fade">
                                      <p:cBhvr>
                                        <p:cTn id="34" dur="500"/>
                                        <p:tgtEl>
                                          <p:spTgt spid="10">
                                            <p:txEl>
                                              <p:pRg st="0" end="0"/>
                                            </p:txEl>
                                          </p:spTgt>
                                        </p:tgtEl>
                                      </p:cBhvr>
                                    </p:animEffect>
                                    <p:set>
                                      <p:cBhvr>
                                        <p:cTn id="35" dur="1" fill="hold">
                                          <p:stCondLst>
                                            <p:cond delay="499"/>
                                          </p:stCondLst>
                                        </p:cTn>
                                        <p:tgtEl>
                                          <p:spTgt spid="10">
                                            <p:txEl>
                                              <p:pRg st="0" end="0"/>
                                            </p:txEl>
                                          </p:spTgt>
                                        </p:tgtEl>
                                        <p:attrNameLst>
                                          <p:attrName>style.visibility</p:attrName>
                                        </p:attrNameLst>
                                      </p:cBhvr>
                                      <p:to>
                                        <p:strVal val="hidden"/>
                                      </p:to>
                                    </p:set>
                                  </p:childTnLst>
                                </p:cTn>
                              </p:par>
                              <p:par>
                                <p:cTn id="36" presetID="10" presetClass="exit" presetSubtype="0" fill="hold" grpId="0" nodeType="withEffect">
                                  <p:stCondLst>
                                    <p:cond delay="5000"/>
                                  </p:stCondLst>
                                  <p:childTnLst>
                                    <p:animEffect transition="out" filter="fade">
                                      <p:cBhvr>
                                        <p:cTn id="37" dur="500"/>
                                        <p:tgtEl>
                                          <p:spTgt spid="10">
                                            <p:txEl>
                                              <p:pRg st="1" end="1"/>
                                            </p:txEl>
                                          </p:spTgt>
                                        </p:tgtEl>
                                      </p:cBhvr>
                                    </p:animEffect>
                                    <p:set>
                                      <p:cBhvr>
                                        <p:cTn id="38" dur="1" fill="hold">
                                          <p:stCondLst>
                                            <p:cond delay="499"/>
                                          </p:stCondLst>
                                        </p:cTn>
                                        <p:tgtEl>
                                          <p:spTgt spid="10">
                                            <p:txEl>
                                              <p:pRg st="1" end="1"/>
                                            </p:txEl>
                                          </p:spTgt>
                                        </p:tgtEl>
                                        <p:attrNameLst>
                                          <p:attrName>style.visibility</p:attrName>
                                        </p:attrNameLst>
                                      </p:cBhvr>
                                      <p:to>
                                        <p:strVal val="hidden"/>
                                      </p:to>
                                    </p:set>
                                  </p:childTnLst>
                                </p:cTn>
                              </p:par>
                              <p:par>
                                <p:cTn id="39" presetID="10" presetClass="exit" presetSubtype="0" fill="hold" grpId="0" nodeType="withEffect">
                                  <p:stCondLst>
                                    <p:cond delay="5000"/>
                                  </p:stCondLst>
                                  <p:childTnLst>
                                    <p:animEffect transition="out" filter="fade">
                                      <p:cBhvr>
                                        <p:cTn id="40" dur="500"/>
                                        <p:tgtEl>
                                          <p:spTgt spid="10">
                                            <p:txEl>
                                              <p:pRg st="2" end="2"/>
                                            </p:txEl>
                                          </p:spTgt>
                                        </p:tgtEl>
                                      </p:cBhvr>
                                    </p:animEffect>
                                    <p:set>
                                      <p:cBhvr>
                                        <p:cTn id="41" dur="1" fill="hold">
                                          <p:stCondLst>
                                            <p:cond delay="499"/>
                                          </p:stCondLst>
                                        </p:cTn>
                                        <p:tgtEl>
                                          <p:spTgt spid="10">
                                            <p:txEl>
                                              <p:pRg st="2" end="2"/>
                                            </p:txEl>
                                          </p:spTgt>
                                        </p:tgtEl>
                                        <p:attrNameLst>
                                          <p:attrName>style.visibility</p:attrName>
                                        </p:attrNameLst>
                                      </p:cBhvr>
                                      <p:to>
                                        <p:strVal val="hidden"/>
                                      </p:to>
                                    </p:set>
                                  </p:childTnLst>
                                </p:cTn>
                              </p:par>
                              <p:par>
                                <p:cTn id="42" presetID="10" presetClass="exit" presetSubtype="0" fill="hold" grpId="0" nodeType="withEffect">
                                  <p:stCondLst>
                                    <p:cond delay="5000"/>
                                  </p:stCondLst>
                                  <p:childTnLst>
                                    <p:animEffect transition="out" filter="fade">
                                      <p:cBhvr>
                                        <p:cTn id="43" dur="500"/>
                                        <p:tgtEl>
                                          <p:spTgt spid="10">
                                            <p:txEl>
                                              <p:pRg st="3" end="3"/>
                                            </p:txEl>
                                          </p:spTgt>
                                        </p:tgtEl>
                                      </p:cBhvr>
                                    </p:animEffect>
                                    <p:set>
                                      <p:cBhvr>
                                        <p:cTn id="44" dur="1" fill="hold">
                                          <p:stCondLst>
                                            <p:cond delay="499"/>
                                          </p:stCondLst>
                                        </p:cTn>
                                        <p:tgtEl>
                                          <p:spTgt spid="10">
                                            <p:txEl>
                                              <p:pRg st="3" end="3"/>
                                            </p:txEl>
                                          </p:spTgt>
                                        </p:tgtEl>
                                        <p:attrNameLst>
                                          <p:attrName>style.visibility</p:attrName>
                                        </p:attrNameLst>
                                      </p:cBhvr>
                                      <p:to>
                                        <p:strVal val="hidden"/>
                                      </p:to>
                                    </p:set>
                                  </p:childTnLst>
                                </p:cTn>
                              </p:par>
                              <p:par>
                                <p:cTn id="45" presetID="10" presetClass="exit" presetSubtype="0" fill="hold" grpId="0" nodeType="withEffect">
                                  <p:stCondLst>
                                    <p:cond delay="5000"/>
                                  </p:stCondLst>
                                  <p:childTnLst>
                                    <p:animEffect transition="out" filter="fade">
                                      <p:cBhvr>
                                        <p:cTn id="46" dur="500"/>
                                        <p:tgtEl>
                                          <p:spTgt spid="10">
                                            <p:txEl>
                                              <p:pRg st="4" end="4"/>
                                            </p:txEl>
                                          </p:spTgt>
                                        </p:tgtEl>
                                      </p:cBhvr>
                                    </p:animEffect>
                                    <p:set>
                                      <p:cBhvr>
                                        <p:cTn id="47" dur="1" fill="hold">
                                          <p:stCondLst>
                                            <p:cond delay="499"/>
                                          </p:stCondLst>
                                        </p:cTn>
                                        <p:tgtEl>
                                          <p:spTgt spid="10">
                                            <p:txEl>
                                              <p:pRg st="4" end="4"/>
                                            </p:txEl>
                                          </p:spTgt>
                                        </p:tgtEl>
                                        <p:attrNameLst>
                                          <p:attrName>style.visibility</p:attrName>
                                        </p:attrNameLst>
                                      </p:cBhvr>
                                      <p:to>
                                        <p:strVal val="hidden"/>
                                      </p:to>
                                    </p:set>
                                  </p:childTnLst>
                                </p:cTn>
                              </p:par>
                            </p:childTnLst>
                          </p:cTn>
                        </p:par>
                        <p:par>
                          <p:cTn id="48" fill="hold">
                            <p:stCondLst>
                              <p:cond delay="2500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25500"/>
                            </p:stCondLst>
                            <p:childTnLst>
                              <p:par>
                                <p:cTn id="53" presetID="10" presetClass="entr" presetSubtype="0" fill="hold" nodeType="afterEffect">
                                  <p:stCondLst>
                                    <p:cond delay="250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500"/>
                                        <p:tgtEl>
                                          <p:spTgt spid="15">
                                            <p:txEl>
                                              <p:pRg st="1" end="1"/>
                                            </p:txEl>
                                          </p:spTgt>
                                        </p:tgtEl>
                                      </p:cBhvr>
                                    </p:animEffect>
                                  </p:childTnLst>
                                </p:cTn>
                              </p:par>
                            </p:childTnLst>
                          </p:cTn>
                        </p:par>
                        <p:par>
                          <p:cTn id="56" fill="hold">
                            <p:stCondLst>
                              <p:cond delay="28500"/>
                            </p:stCondLst>
                            <p:childTnLst>
                              <p:par>
                                <p:cTn id="57" presetID="10" presetClass="entr" presetSubtype="0" fill="hold" nodeType="afterEffect">
                                  <p:stCondLst>
                                    <p:cond delay="250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500"/>
                                        <p:tgtEl>
                                          <p:spTgt spid="15">
                                            <p:txEl>
                                              <p:pRg st="2" end="2"/>
                                            </p:txEl>
                                          </p:spTgt>
                                        </p:tgtEl>
                                      </p:cBhvr>
                                    </p:animEffect>
                                  </p:childTnLst>
                                </p:cTn>
                              </p:par>
                            </p:childTnLst>
                          </p:cTn>
                        </p:par>
                        <p:par>
                          <p:cTn id="60" fill="hold">
                            <p:stCondLst>
                              <p:cond delay="31500"/>
                            </p:stCondLst>
                            <p:childTnLst>
                              <p:par>
                                <p:cTn id="61" presetID="10" presetClass="entr" presetSubtype="0" fill="hold" nodeType="afterEffect">
                                  <p:stCondLst>
                                    <p:cond delay="250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500"/>
                                        <p:tgtEl>
                                          <p:spTgt spid="15">
                                            <p:txEl>
                                              <p:pRg st="3" end="3"/>
                                            </p:txEl>
                                          </p:spTgt>
                                        </p:tgtEl>
                                      </p:cBhvr>
                                    </p:animEffect>
                                  </p:childTnLst>
                                </p:cTn>
                              </p:par>
                            </p:childTnLst>
                          </p:cTn>
                        </p:par>
                        <p:par>
                          <p:cTn id="64" fill="hold">
                            <p:stCondLst>
                              <p:cond delay="34500"/>
                            </p:stCondLst>
                            <p:childTnLst>
                              <p:par>
                                <p:cTn id="65" presetID="10" presetClass="entr" presetSubtype="0" fill="hold" nodeType="afterEffect">
                                  <p:stCondLst>
                                    <p:cond delay="250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t>
            </a:r>
            <a:endParaRPr lang="en-GB" dirty="0"/>
          </a:p>
        </p:txBody>
      </p:sp>
      <p:sp>
        <p:nvSpPr>
          <p:cNvPr id="3" name="Content Placeholder 2"/>
          <p:cNvSpPr>
            <a:spLocks noGrp="1"/>
          </p:cNvSpPr>
          <p:nvPr>
            <p:ph idx="1"/>
          </p:nvPr>
        </p:nvSpPr>
        <p:spPr>
          <a:xfrm>
            <a:off x="450850" y="1605516"/>
            <a:ext cx="8245475" cy="4703209"/>
          </a:xfrm>
        </p:spPr>
        <p:txBody>
          <a:bodyPr/>
          <a:lstStyle/>
          <a:p>
            <a:endParaRPr lang="en-GB" dirty="0"/>
          </a:p>
        </p:txBody>
      </p:sp>
      <p:sp>
        <p:nvSpPr>
          <p:cNvPr id="5" name="Slide Number Placeholder 4"/>
          <p:cNvSpPr>
            <a:spLocks noGrp="1"/>
          </p:cNvSpPr>
          <p:nvPr>
            <p:ph type="sldNum" sz="quarter" idx="10"/>
          </p:nvPr>
        </p:nvSpPr>
        <p:spPr/>
        <p:txBody>
          <a:bodyPr/>
          <a:lstStyle/>
          <a:p>
            <a:pPr>
              <a:defRPr/>
            </a:pPr>
            <a:fld id="{9826C3B4-288C-4D35-A77C-60F4EEB1ED93}" type="slidenum">
              <a:rPr lang="en-GB" smtClean="0"/>
              <a:pPr>
                <a:defRPr/>
              </a:pPr>
              <a:t>3</a:t>
            </a:fld>
            <a:endParaRPr lang="en-GB"/>
          </a:p>
        </p:txBody>
      </p:sp>
      <p:sp>
        <p:nvSpPr>
          <p:cNvPr id="6"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pic>
        <p:nvPicPr>
          <p:cNvPr id="1026" name="Picture 2" descr="Image result for black and white network rail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3407" y="-510362"/>
            <a:ext cx="10047768" cy="52400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4585" y="4099768"/>
            <a:ext cx="9470127" cy="2800767"/>
          </a:xfrm>
          <a:prstGeom prst="rect">
            <a:avLst/>
          </a:prstGeom>
          <a:solidFill>
            <a:srgbClr val="000000"/>
          </a:solidFill>
        </p:spPr>
        <p:txBody>
          <a:bodyPr wrap="square" rtlCol="0">
            <a:spAutoFit/>
          </a:bodyPr>
          <a:lstStyle/>
          <a:p>
            <a:r>
              <a:rPr lang="en-GB" sz="4400" b="1" i="1" dirty="0" smtClean="0">
                <a:solidFill>
                  <a:srgbClr val="C00000"/>
                </a:solidFill>
              </a:rPr>
              <a:t>1 </a:t>
            </a:r>
            <a:r>
              <a:rPr lang="en-GB" sz="4400" b="1" i="1" dirty="0">
                <a:solidFill>
                  <a:srgbClr val="C00000"/>
                </a:solidFill>
              </a:rPr>
              <a:t>November 2014 </a:t>
            </a:r>
            <a:r>
              <a:rPr lang="en-GB" sz="4400" b="1" i="1" dirty="0" smtClean="0">
                <a:solidFill>
                  <a:srgbClr val="C00000"/>
                </a:solidFill>
              </a:rPr>
              <a:t> </a:t>
            </a:r>
          </a:p>
          <a:p>
            <a:r>
              <a:rPr lang="en-GB" sz="4400" b="1" i="1" dirty="0">
                <a:solidFill>
                  <a:srgbClr val="C00000"/>
                </a:solidFill>
              </a:rPr>
              <a:t>21:45 hrs </a:t>
            </a:r>
            <a:endParaRPr lang="en-GB" sz="4400" b="1" i="1" dirty="0" smtClean="0">
              <a:solidFill>
                <a:srgbClr val="C00000"/>
              </a:solidFill>
            </a:endParaRPr>
          </a:p>
          <a:p>
            <a:r>
              <a:rPr lang="en-GB" sz="4400" b="1" i="1" dirty="0" err="1" smtClean="0">
                <a:solidFill>
                  <a:srgbClr val="C00000"/>
                </a:solidFill>
              </a:rPr>
              <a:t>Garnant</a:t>
            </a:r>
            <a:r>
              <a:rPr lang="en-GB" sz="4400" b="1" i="1" dirty="0" smtClean="0">
                <a:solidFill>
                  <a:srgbClr val="C00000"/>
                </a:solidFill>
              </a:rPr>
              <a:t> </a:t>
            </a:r>
            <a:r>
              <a:rPr lang="en-GB" sz="4400" b="1" i="1" dirty="0">
                <a:solidFill>
                  <a:srgbClr val="C00000"/>
                </a:solidFill>
              </a:rPr>
              <a:t>Branch line in </a:t>
            </a:r>
            <a:r>
              <a:rPr lang="en-GB" sz="4400" b="1" i="1" dirty="0" smtClean="0">
                <a:solidFill>
                  <a:srgbClr val="C00000"/>
                </a:solidFill>
              </a:rPr>
              <a:t>Carmarthenshire</a:t>
            </a:r>
          </a:p>
        </p:txBody>
      </p:sp>
      <p:sp>
        <p:nvSpPr>
          <p:cNvPr id="9" name="TextBox 8"/>
          <p:cNvSpPr txBox="1"/>
          <p:nvPr/>
        </p:nvSpPr>
        <p:spPr>
          <a:xfrm>
            <a:off x="-104587" y="4196196"/>
            <a:ext cx="9470127" cy="2185214"/>
          </a:xfrm>
          <a:prstGeom prst="rect">
            <a:avLst/>
          </a:prstGeom>
          <a:solidFill>
            <a:srgbClr val="000000"/>
          </a:solidFill>
        </p:spPr>
        <p:txBody>
          <a:bodyPr wrap="square" rtlCol="0">
            <a:spAutoFit/>
          </a:bodyPr>
          <a:lstStyle/>
          <a:p>
            <a:r>
              <a:rPr lang="en-GB" sz="4800" b="1" dirty="0">
                <a:solidFill>
                  <a:srgbClr val="FF0000"/>
                </a:solidFill>
              </a:rPr>
              <a:t> </a:t>
            </a:r>
            <a:r>
              <a:rPr lang="en-GB" sz="4400" b="1" i="1" dirty="0" smtClean="0">
                <a:solidFill>
                  <a:srgbClr val="C00000"/>
                </a:solidFill>
              </a:rPr>
              <a:t>22 </a:t>
            </a:r>
            <a:r>
              <a:rPr lang="en-GB" sz="4400" b="1" i="1" dirty="0">
                <a:solidFill>
                  <a:srgbClr val="C00000"/>
                </a:solidFill>
              </a:rPr>
              <a:t>J</a:t>
            </a:r>
            <a:r>
              <a:rPr lang="en-GB" sz="4400" b="1" i="1" dirty="0" smtClean="0">
                <a:solidFill>
                  <a:srgbClr val="C00000"/>
                </a:solidFill>
              </a:rPr>
              <a:t>anuary </a:t>
            </a:r>
            <a:r>
              <a:rPr lang="en-GB" sz="4400" b="1" i="1" dirty="0">
                <a:solidFill>
                  <a:srgbClr val="C00000"/>
                </a:solidFill>
              </a:rPr>
              <a:t>2014 </a:t>
            </a:r>
            <a:r>
              <a:rPr lang="en-GB" sz="4400" b="1" i="1" dirty="0" smtClean="0">
                <a:solidFill>
                  <a:srgbClr val="C00000"/>
                </a:solidFill>
              </a:rPr>
              <a:t> </a:t>
            </a:r>
          </a:p>
          <a:p>
            <a:r>
              <a:rPr lang="en-GB" sz="4400" b="1" i="1" dirty="0" smtClean="0">
                <a:solidFill>
                  <a:srgbClr val="C00000"/>
                </a:solidFill>
              </a:rPr>
              <a:t> 11:34 </a:t>
            </a:r>
            <a:r>
              <a:rPr lang="en-GB" sz="4400" b="1" i="1" dirty="0">
                <a:solidFill>
                  <a:srgbClr val="C00000"/>
                </a:solidFill>
              </a:rPr>
              <a:t>hrs </a:t>
            </a:r>
            <a:endParaRPr lang="en-GB" sz="4400" b="1" i="1" dirty="0" smtClean="0">
              <a:solidFill>
                <a:srgbClr val="C00000"/>
              </a:solidFill>
            </a:endParaRPr>
          </a:p>
          <a:p>
            <a:r>
              <a:rPr lang="en-GB" sz="4400" b="1" i="1" dirty="0" smtClean="0">
                <a:solidFill>
                  <a:srgbClr val="C00000"/>
                </a:solidFill>
              </a:rPr>
              <a:t> Newark </a:t>
            </a:r>
            <a:r>
              <a:rPr lang="en-GB" sz="4400" b="1" i="1" dirty="0">
                <a:solidFill>
                  <a:srgbClr val="C00000"/>
                </a:solidFill>
              </a:rPr>
              <a:t>North Gate station</a:t>
            </a:r>
          </a:p>
        </p:txBody>
      </p:sp>
      <p:sp>
        <p:nvSpPr>
          <p:cNvPr id="4" name="TextBox 3"/>
          <p:cNvSpPr txBox="1"/>
          <p:nvPr/>
        </p:nvSpPr>
        <p:spPr>
          <a:xfrm>
            <a:off x="-104588" y="4221110"/>
            <a:ext cx="9470127" cy="2185214"/>
          </a:xfrm>
          <a:prstGeom prst="rect">
            <a:avLst/>
          </a:prstGeom>
          <a:solidFill>
            <a:srgbClr val="000000"/>
          </a:solidFill>
        </p:spPr>
        <p:txBody>
          <a:bodyPr wrap="square" rtlCol="0">
            <a:spAutoFit/>
          </a:bodyPr>
          <a:lstStyle/>
          <a:p>
            <a:r>
              <a:rPr lang="en-GB" sz="4800" b="1" dirty="0" smtClean="0">
                <a:solidFill>
                  <a:srgbClr val="FF0000"/>
                </a:solidFill>
              </a:rPr>
              <a:t> </a:t>
            </a:r>
            <a:r>
              <a:rPr lang="en-GB" sz="4400" b="1" i="1" dirty="0" smtClean="0">
                <a:solidFill>
                  <a:srgbClr val="C00000"/>
                </a:solidFill>
              </a:rPr>
              <a:t>4 </a:t>
            </a:r>
            <a:r>
              <a:rPr lang="en-GB" sz="4400" b="1" i="1" dirty="0">
                <a:solidFill>
                  <a:srgbClr val="C00000"/>
                </a:solidFill>
              </a:rPr>
              <a:t>December </a:t>
            </a:r>
            <a:r>
              <a:rPr lang="en-GB" sz="4400" b="1" i="1" dirty="0" smtClean="0">
                <a:solidFill>
                  <a:srgbClr val="C00000"/>
                </a:solidFill>
              </a:rPr>
              <a:t>2012</a:t>
            </a:r>
          </a:p>
          <a:p>
            <a:r>
              <a:rPr lang="en-GB" sz="4400" b="1" i="1" dirty="0" smtClean="0">
                <a:solidFill>
                  <a:srgbClr val="C00000"/>
                </a:solidFill>
              </a:rPr>
              <a:t> 13:50 </a:t>
            </a:r>
            <a:r>
              <a:rPr lang="en-GB" sz="4400" b="1" i="1" dirty="0">
                <a:solidFill>
                  <a:srgbClr val="C00000"/>
                </a:solidFill>
              </a:rPr>
              <a:t>hrs </a:t>
            </a:r>
            <a:endParaRPr lang="en-GB" sz="4400" b="1" i="1" dirty="0" smtClean="0">
              <a:solidFill>
                <a:srgbClr val="C00000"/>
              </a:solidFill>
            </a:endParaRPr>
          </a:p>
          <a:p>
            <a:r>
              <a:rPr lang="en-GB" sz="4400" b="1" i="1" dirty="0" smtClean="0">
                <a:solidFill>
                  <a:srgbClr val="C00000"/>
                </a:solidFill>
              </a:rPr>
              <a:t> </a:t>
            </a:r>
            <a:r>
              <a:rPr lang="en-GB" sz="4400" b="1" i="1" dirty="0" err="1" smtClean="0">
                <a:solidFill>
                  <a:srgbClr val="C00000"/>
                </a:solidFill>
              </a:rPr>
              <a:t>Saxilby</a:t>
            </a:r>
            <a:r>
              <a:rPr lang="en-GB" sz="4400" b="1" i="1" dirty="0">
                <a:solidFill>
                  <a:srgbClr val="C00000"/>
                </a:solidFill>
              </a:rPr>
              <a:t>, near </a:t>
            </a:r>
            <a:r>
              <a:rPr lang="en-GB" sz="4400" b="1" i="1" dirty="0" smtClean="0">
                <a:solidFill>
                  <a:srgbClr val="C00000"/>
                </a:solidFill>
              </a:rPr>
              <a:t>Lincoln</a:t>
            </a:r>
          </a:p>
        </p:txBody>
      </p:sp>
    </p:spTree>
    <p:extLst>
      <p:ext uri="{BB962C8B-B14F-4D97-AF65-F5344CB8AC3E}">
        <p14:creationId xmlns:p14="http://schemas.microsoft.com/office/powerpoint/2010/main" val="22619708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par>
                          <p:cTn id="8" fill="hold">
                            <p:stCondLst>
                              <p:cond delay="4500"/>
                            </p:stCondLst>
                            <p:childTnLst>
                              <p:par>
                                <p:cTn id="9" presetID="10" presetClass="entr" presetSubtype="0" fill="hold" nodeType="afterEffect">
                                  <p:stCondLst>
                                    <p:cond delay="1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3000"/>
                                        <p:tgtEl>
                                          <p:spTgt spid="4">
                                            <p:txEl>
                                              <p:pRg st="1" end="1"/>
                                            </p:txEl>
                                          </p:spTgt>
                                        </p:tgtEl>
                                      </p:cBhvr>
                                    </p:animEffect>
                                  </p:childTnLst>
                                </p:cTn>
                              </p:par>
                            </p:childTnLst>
                          </p:cTn>
                        </p:par>
                        <p:par>
                          <p:cTn id="12" fill="hold">
                            <p:stCondLst>
                              <p:cond delay="9000"/>
                            </p:stCondLst>
                            <p:childTnLst>
                              <p:par>
                                <p:cTn id="13" presetID="10" presetClass="entr" presetSubtype="0" fill="hold" nodeType="afterEffect">
                                  <p:stCondLst>
                                    <p:cond delay="1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30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1000"/>
                                  </p:stCondLst>
                                  <p:childTnLst>
                                    <p:animEffect transition="out" filter="fade">
                                      <p:cBhvr>
                                        <p:cTn id="19" dur="500"/>
                                        <p:tgtEl>
                                          <p:spTgt spid="4">
                                            <p:txEl>
                                              <p:pRg st="0" end="0"/>
                                            </p:txEl>
                                          </p:spTgt>
                                        </p:tgtEl>
                                      </p:cBhvr>
                                    </p:animEffect>
                                    <p:set>
                                      <p:cBhvr>
                                        <p:cTn id="20" dur="1" fill="hold">
                                          <p:stCondLst>
                                            <p:cond delay="499"/>
                                          </p:stCondLst>
                                        </p:cTn>
                                        <p:tgtEl>
                                          <p:spTgt spid="4">
                                            <p:txEl>
                                              <p:pRg st="0" end="0"/>
                                            </p:txEl>
                                          </p:spTgt>
                                        </p:tgtEl>
                                        <p:attrNameLst>
                                          <p:attrName>style.visibility</p:attrName>
                                        </p:attrNameLst>
                                      </p:cBhvr>
                                      <p:to>
                                        <p:strVal val="hidden"/>
                                      </p:to>
                                    </p:set>
                                  </p:childTnLst>
                                </p:cTn>
                              </p:par>
                              <p:par>
                                <p:cTn id="21" presetID="10" presetClass="exit" presetSubtype="0" fill="hold" grpId="0" nodeType="withEffect">
                                  <p:stCondLst>
                                    <p:cond delay="1000"/>
                                  </p:stCondLst>
                                  <p:childTnLst>
                                    <p:animEffect transition="out" filter="fade">
                                      <p:cBhvr>
                                        <p:cTn id="22" dur="500"/>
                                        <p:tgtEl>
                                          <p:spTgt spid="4">
                                            <p:txEl>
                                              <p:pRg st="1" end="1"/>
                                            </p:txEl>
                                          </p:spTgt>
                                        </p:tgtEl>
                                      </p:cBhvr>
                                    </p:animEffect>
                                    <p:set>
                                      <p:cBhvr>
                                        <p:cTn id="23" dur="1" fill="hold">
                                          <p:stCondLst>
                                            <p:cond delay="499"/>
                                          </p:stCondLst>
                                        </p:cTn>
                                        <p:tgtEl>
                                          <p:spTgt spid="4">
                                            <p:txEl>
                                              <p:pRg st="1" end="1"/>
                                            </p:txEl>
                                          </p:spTgt>
                                        </p:tgtEl>
                                        <p:attrNameLst>
                                          <p:attrName>style.visibility</p:attrName>
                                        </p:attrNameLst>
                                      </p:cBhvr>
                                      <p:to>
                                        <p:strVal val="hidden"/>
                                      </p:to>
                                    </p:set>
                                  </p:childTnLst>
                                </p:cTn>
                              </p:par>
                              <p:par>
                                <p:cTn id="24" presetID="10" presetClass="exit" presetSubtype="0" fill="hold" grpId="0" nodeType="withEffect">
                                  <p:stCondLst>
                                    <p:cond delay="1000"/>
                                  </p:stCondLst>
                                  <p:childTnLst>
                                    <p:animEffect transition="out" filter="fade">
                                      <p:cBhvr>
                                        <p:cTn id="25" dur="500"/>
                                        <p:tgtEl>
                                          <p:spTgt spid="4">
                                            <p:txEl>
                                              <p:pRg st="2" end="2"/>
                                            </p:txEl>
                                          </p:spTgt>
                                        </p:tgtEl>
                                      </p:cBhvr>
                                    </p:animEffect>
                                    <p:set>
                                      <p:cBhvr>
                                        <p:cTn id="26" dur="1" fill="hold">
                                          <p:stCondLst>
                                            <p:cond delay="499"/>
                                          </p:stCondLst>
                                        </p:cTn>
                                        <p:tgtEl>
                                          <p:spTgt spid="4">
                                            <p:txEl>
                                              <p:pRg st="2" end="2"/>
                                            </p:txEl>
                                          </p:spTgt>
                                        </p:tgtEl>
                                        <p:attrNameLst>
                                          <p:attrName>style.visibility</p:attrName>
                                        </p:attrNameLst>
                                      </p:cBhvr>
                                      <p:to>
                                        <p:strVal val="hidden"/>
                                      </p:to>
                                    </p:set>
                                  </p:childTnLst>
                                </p:cTn>
                              </p:par>
                              <p:par>
                                <p:cTn id="27" presetID="1" presetClass="exit" presetSubtype="0" fill="hold" grpId="0" nodeType="withEffect">
                                  <p:stCondLst>
                                    <p:cond delay="1000"/>
                                  </p:stCondLst>
                                  <p:childTnLst>
                                    <p:set>
                                      <p:cBhvr>
                                        <p:cTn id="28" dur="1" fill="hold">
                                          <p:stCondLst>
                                            <p:cond delay="0"/>
                                          </p:stCondLst>
                                        </p:cTn>
                                        <p:tgtEl>
                                          <p:spTgt spid="4">
                                            <p:bg/>
                                          </p:spTgt>
                                        </p:tgtEl>
                                        <p:attrNameLst>
                                          <p:attrName>style.visibility</p:attrName>
                                        </p:attrNameLst>
                                      </p:cBhvr>
                                      <p:to>
                                        <p:strVal val="hidden"/>
                                      </p:to>
                                    </p:se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3000"/>
                                        <p:tgtEl>
                                          <p:spTgt spid="9">
                                            <p:txEl>
                                              <p:pRg st="0" end="0"/>
                                            </p:txEl>
                                          </p:spTgt>
                                        </p:tgtEl>
                                      </p:cBhvr>
                                    </p:animEffect>
                                  </p:childTnLst>
                                </p:cTn>
                              </p:par>
                            </p:childTnLst>
                          </p:cTn>
                        </p:par>
                        <p:par>
                          <p:cTn id="33" fill="hold">
                            <p:stCondLst>
                              <p:cond delay="4500"/>
                            </p:stCondLst>
                            <p:childTnLst>
                              <p:par>
                                <p:cTn id="34" presetID="10" presetClass="entr" presetSubtype="0" fill="hold" nodeType="after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fade">
                                      <p:cBhvr>
                                        <p:cTn id="36" dur="3000"/>
                                        <p:tgtEl>
                                          <p:spTgt spid="9">
                                            <p:txEl>
                                              <p:pRg st="1" end="1"/>
                                            </p:txEl>
                                          </p:spTgt>
                                        </p:tgtEl>
                                      </p:cBhvr>
                                    </p:animEffect>
                                  </p:childTnLst>
                                </p:cTn>
                              </p:par>
                            </p:childTnLst>
                          </p:cTn>
                        </p:par>
                        <p:par>
                          <p:cTn id="37" fill="hold">
                            <p:stCondLst>
                              <p:cond delay="7500"/>
                            </p:stCondLst>
                            <p:childTnLst>
                              <p:par>
                                <p:cTn id="38" presetID="10" presetClass="entr" presetSubtype="0" fill="hold" nodeType="after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fade">
                                      <p:cBhvr>
                                        <p:cTn id="40" dur="300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1000"/>
                                  </p:stCondLst>
                                  <p:childTnLst>
                                    <p:animEffect transition="out" filter="fade">
                                      <p:cBhvr>
                                        <p:cTn id="44" dur="500"/>
                                        <p:tgtEl>
                                          <p:spTgt spid="9">
                                            <p:txEl>
                                              <p:pRg st="0" end="0"/>
                                            </p:txEl>
                                          </p:spTgt>
                                        </p:tgtEl>
                                      </p:cBhvr>
                                    </p:animEffect>
                                    <p:set>
                                      <p:cBhvr>
                                        <p:cTn id="45" dur="1" fill="hold">
                                          <p:stCondLst>
                                            <p:cond delay="499"/>
                                          </p:stCondLst>
                                        </p:cTn>
                                        <p:tgtEl>
                                          <p:spTgt spid="9">
                                            <p:txEl>
                                              <p:pRg st="0" end="0"/>
                                            </p:txEl>
                                          </p:spTgt>
                                        </p:tgtEl>
                                        <p:attrNameLst>
                                          <p:attrName>style.visibility</p:attrName>
                                        </p:attrNameLst>
                                      </p:cBhvr>
                                      <p:to>
                                        <p:strVal val="hidden"/>
                                      </p:to>
                                    </p:set>
                                  </p:childTnLst>
                                </p:cTn>
                              </p:par>
                              <p:par>
                                <p:cTn id="46" presetID="10" presetClass="exit" presetSubtype="0" fill="hold" nodeType="withEffect">
                                  <p:stCondLst>
                                    <p:cond delay="1000"/>
                                  </p:stCondLst>
                                  <p:childTnLst>
                                    <p:animEffect transition="out" filter="fade">
                                      <p:cBhvr>
                                        <p:cTn id="47" dur="500"/>
                                        <p:tgtEl>
                                          <p:spTgt spid="9">
                                            <p:txEl>
                                              <p:pRg st="1" end="1"/>
                                            </p:txEl>
                                          </p:spTgt>
                                        </p:tgtEl>
                                      </p:cBhvr>
                                    </p:animEffect>
                                    <p:set>
                                      <p:cBhvr>
                                        <p:cTn id="48" dur="1" fill="hold">
                                          <p:stCondLst>
                                            <p:cond delay="499"/>
                                          </p:stCondLst>
                                        </p:cTn>
                                        <p:tgtEl>
                                          <p:spTgt spid="9">
                                            <p:txEl>
                                              <p:pRg st="1" end="1"/>
                                            </p:txEl>
                                          </p:spTgt>
                                        </p:tgtEl>
                                        <p:attrNameLst>
                                          <p:attrName>style.visibility</p:attrName>
                                        </p:attrNameLst>
                                      </p:cBhvr>
                                      <p:to>
                                        <p:strVal val="hidden"/>
                                      </p:to>
                                    </p:set>
                                  </p:childTnLst>
                                </p:cTn>
                              </p:par>
                              <p:par>
                                <p:cTn id="49" presetID="10" presetClass="exit" presetSubtype="0" fill="hold" nodeType="withEffect">
                                  <p:stCondLst>
                                    <p:cond delay="1000"/>
                                  </p:stCondLst>
                                  <p:childTnLst>
                                    <p:animEffect transition="out" filter="fade">
                                      <p:cBhvr>
                                        <p:cTn id="50" dur="500"/>
                                        <p:tgtEl>
                                          <p:spTgt spid="9">
                                            <p:txEl>
                                              <p:pRg st="2" end="2"/>
                                            </p:txEl>
                                          </p:spTgt>
                                        </p:tgtEl>
                                      </p:cBhvr>
                                    </p:animEffect>
                                    <p:set>
                                      <p:cBhvr>
                                        <p:cTn id="51" dur="1" fill="hold">
                                          <p:stCondLst>
                                            <p:cond delay="499"/>
                                          </p:stCondLst>
                                        </p:cTn>
                                        <p:tgtEl>
                                          <p:spTgt spid="9">
                                            <p:txEl>
                                              <p:pRg st="2" end="2"/>
                                            </p:txEl>
                                          </p:spTgt>
                                        </p:tgtEl>
                                        <p:attrNameLst>
                                          <p:attrName>style.visibility</p:attrName>
                                        </p:attrNameLst>
                                      </p:cBhvr>
                                      <p:to>
                                        <p:strVal val="hidden"/>
                                      </p:to>
                                    </p:set>
                                  </p:childTnLst>
                                </p:cTn>
                              </p:par>
                              <p:par>
                                <p:cTn id="52" presetID="1" presetClass="exit" presetSubtype="0" fill="hold" grpId="0" nodeType="withEffect">
                                  <p:stCondLst>
                                    <p:cond delay="1000"/>
                                  </p:stCondLst>
                                  <p:childTnLst>
                                    <p:set>
                                      <p:cBhvr>
                                        <p:cTn id="53" dur="1" fill="hold">
                                          <p:stCondLst>
                                            <p:cond delay="0"/>
                                          </p:stCondLst>
                                        </p:cTn>
                                        <p:tgtEl>
                                          <p:spTgt spid="9">
                                            <p:txEl>
                                              <p:pRg st="0" end="0"/>
                                            </p:txEl>
                                          </p:spTgt>
                                        </p:tgtEl>
                                        <p:attrNameLst>
                                          <p:attrName>style.visibility</p:attrName>
                                        </p:attrNameLst>
                                      </p:cBhvr>
                                      <p:to>
                                        <p:strVal val="hidden"/>
                                      </p:to>
                                    </p:set>
                                  </p:childTnLst>
                                </p:cTn>
                              </p:par>
                              <p:par>
                                <p:cTn id="54" presetID="1" presetClass="exit" presetSubtype="0" fill="hold" grpId="0" nodeType="withEffect">
                                  <p:stCondLst>
                                    <p:cond delay="1000"/>
                                  </p:stCondLst>
                                  <p:childTnLst>
                                    <p:set>
                                      <p:cBhvr>
                                        <p:cTn id="55" dur="1" fill="hold">
                                          <p:stCondLst>
                                            <p:cond delay="0"/>
                                          </p:stCondLst>
                                        </p:cTn>
                                        <p:tgtEl>
                                          <p:spTgt spid="9">
                                            <p:txEl>
                                              <p:pRg st="1" end="1"/>
                                            </p:txEl>
                                          </p:spTgt>
                                        </p:tgtEl>
                                        <p:attrNameLst>
                                          <p:attrName>style.visibility</p:attrName>
                                        </p:attrNameLst>
                                      </p:cBhvr>
                                      <p:to>
                                        <p:strVal val="hidden"/>
                                      </p:to>
                                    </p:set>
                                  </p:childTnLst>
                                </p:cTn>
                              </p:par>
                              <p:par>
                                <p:cTn id="56" presetID="1" presetClass="exit" presetSubtype="0" fill="hold" grpId="0" nodeType="withEffect">
                                  <p:stCondLst>
                                    <p:cond delay="1000"/>
                                  </p:stCondLst>
                                  <p:childTnLst>
                                    <p:set>
                                      <p:cBhvr>
                                        <p:cTn id="57" dur="1" fill="hold">
                                          <p:stCondLst>
                                            <p:cond delay="0"/>
                                          </p:stCondLst>
                                        </p:cTn>
                                        <p:tgtEl>
                                          <p:spTgt spid="9">
                                            <p:txEl>
                                              <p:pRg st="2" end="2"/>
                                            </p:txEl>
                                          </p:spTgt>
                                        </p:tgtEl>
                                        <p:attrNameLst>
                                          <p:attrName>style.visibility</p:attrName>
                                        </p:attrNameLst>
                                      </p:cBhvr>
                                      <p:to>
                                        <p:strVal val="hidden"/>
                                      </p:to>
                                    </p:set>
                                  </p:childTnLst>
                                </p:cTn>
                              </p:par>
                              <p:par>
                                <p:cTn id="58" presetID="1" presetClass="exit" presetSubtype="0" fill="hold" grpId="0" nodeType="withEffect">
                                  <p:stCondLst>
                                    <p:cond delay="1000"/>
                                  </p:stCondLst>
                                  <p:childTnLst>
                                    <p:set>
                                      <p:cBhvr>
                                        <p:cTn id="59" dur="1" fill="hold">
                                          <p:stCondLst>
                                            <p:cond delay="0"/>
                                          </p:stCondLst>
                                        </p:cTn>
                                        <p:tgtEl>
                                          <p:spTgt spid="9">
                                            <p:bg/>
                                          </p:spTgt>
                                        </p:tgtEl>
                                        <p:attrNameLst>
                                          <p:attrName>style.visibility</p:attrName>
                                        </p:attrNameLst>
                                      </p:cBhvr>
                                      <p:to>
                                        <p:strVal val="hidden"/>
                                      </p:to>
                                    </p:set>
                                  </p:childTnLst>
                                </p:cTn>
                              </p:par>
                            </p:childTnLst>
                          </p:cTn>
                        </p:par>
                        <p:par>
                          <p:cTn id="60" fill="hold">
                            <p:stCondLst>
                              <p:cond delay="1500"/>
                            </p:stCondLst>
                            <p:childTnLst>
                              <p:par>
                                <p:cTn id="61" presetID="10" presetClass="entr" presetSubtype="0" fill="hold" nodeType="after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3000"/>
                                        <p:tgtEl>
                                          <p:spTgt spid="8">
                                            <p:txEl>
                                              <p:pRg st="0" end="0"/>
                                            </p:txEl>
                                          </p:spTgt>
                                        </p:tgtEl>
                                      </p:cBhvr>
                                    </p:animEffect>
                                  </p:childTnLst>
                                </p:cTn>
                              </p:par>
                            </p:childTnLst>
                          </p:cTn>
                        </p:par>
                        <p:par>
                          <p:cTn id="64" fill="hold">
                            <p:stCondLst>
                              <p:cond delay="4500"/>
                            </p:stCondLst>
                            <p:childTnLst>
                              <p:par>
                                <p:cTn id="65" presetID="10" presetClass="entr" presetSubtype="0" fill="hold" nodeType="afterEffect">
                                  <p:stCondLst>
                                    <p:cond delay="1500"/>
                                  </p:stCondLst>
                                  <p:childTnLst>
                                    <p:set>
                                      <p:cBhvr>
                                        <p:cTn id="66" dur="1" fill="hold">
                                          <p:stCondLst>
                                            <p:cond delay="0"/>
                                          </p:stCondLst>
                                        </p:cTn>
                                        <p:tgtEl>
                                          <p:spTgt spid="8">
                                            <p:txEl>
                                              <p:pRg st="1" end="1"/>
                                            </p:txEl>
                                          </p:spTgt>
                                        </p:tgtEl>
                                        <p:attrNameLst>
                                          <p:attrName>style.visibility</p:attrName>
                                        </p:attrNameLst>
                                      </p:cBhvr>
                                      <p:to>
                                        <p:strVal val="visible"/>
                                      </p:to>
                                    </p:set>
                                    <p:animEffect transition="in" filter="fade">
                                      <p:cBhvr>
                                        <p:cTn id="67" dur="3000"/>
                                        <p:tgtEl>
                                          <p:spTgt spid="8">
                                            <p:txEl>
                                              <p:pRg st="1" end="1"/>
                                            </p:txEl>
                                          </p:spTgt>
                                        </p:tgtEl>
                                      </p:cBhvr>
                                    </p:animEffect>
                                  </p:childTnLst>
                                </p:cTn>
                              </p:par>
                            </p:childTnLst>
                          </p:cTn>
                        </p:par>
                        <p:par>
                          <p:cTn id="68" fill="hold">
                            <p:stCondLst>
                              <p:cond delay="9000"/>
                            </p:stCondLst>
                            <p:childTnLst>
                              <p:par>
                                <p:cTn id="69" presetID="10" presetClass="entr" presetSubtype="0" fill="hold" nodeType="afterEffect">
                                  <p:stCondLst>
                                    <p:cond delay="1500"/>
                                  </p:stCondLst>
                                  <p:childTnLst>
                                    <p:set>
                                      <p:cBhvr>
                                        <p:cTn id="70" dur="1" fill="hold">
                                          <p:stCondLst>
                                            <p:cond delay="0"/>
                                          </p:stCondLst>
                                        </p:cTn>
                                        <p:tgtEl>
                                          <p:spTgt spid="8">
                                            <p:txEl>
                                              <p:pRg st="2" end="2"/>
                                            </p:txEl>
                                          </p:spTgt>
                                        </p:tgtEl>
                                        <p:attrNameLst>
                                          <p:attrName>style.visibility</p:attrName>
                                        </p:attrNameLst>
                                      </p:cBhvr>
                                      <p:to>
                                        <p:strVal val="visible"/>
                                      </p:to>
                                    </p:set>
                                    <p:animEffect transition="in" filter="fade">
                                      <p:cBhvr>
                                        <p:cTn id="71" dur="3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4"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Worksafe</a:t>
            </a:r>
            <a:r>
              <a:rPr lang="en-GB" dirty="0" smtClean="0"/>
              <a:t> procedure</a:t>
            </a: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30</a:t>
            </a:fld>
            <a:endParaRPr lang="en-GB"/>
          </a:p>
        </p:txBody>
      </p:sp>
      <p:sp>
        <p:nvSpPr>
          <p:cNvPr id="5" name="Footer Placeholder 4"/>
          <p:cNvSpPr>
            <a:spLocks noGrp="1"/>
          </p:cNvSpPr>
          <p:nvPr>
            <p:ph type="ftr" sz="quarter" idx="11"/>
          </p:nvPr>
        </p:nvSpPr>
        <p:spPr/>
        <p:txBody>
          <a:bodyPr/>
          <a:lstStyle/>
          <a:p>
            <a:pPr>
              <a:defRPr/>
            </a:pPr>
            <a:r>
              <a:rPr lang="en-GB" smtClean="0"/>
              <a:t>Standard 019 Update Briefing</a:t>
            </a:r>
            <a:endParaRPr lang="en-GB"/>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43564872"/>
              </p:ext>
            </p:extLst>
          </p:nvPr>
        </p:nvGraphicFramePr>
        <p:xfrm>
          <a:off x="471679" y="1052670"/>
          <a:ext cx="7437979" cy="5256055"/>
        </p:xfrm>
        <a:graphic>
          <a:graphicData uri="http://schemas.openxmlformats.org/presentationml/2006/ole">
            <mc:AlternateContent xmlns:mc="http://schemas.openxmlformats.org/markup-compatibility/2006">
              <mc:Choice xmlns:v="urn:schemas-microsoft-com:vml" Requires="v">
                <p:oleObj spid="_x0000_s1095" name="Acrobat Document" r:id="rId3" imgW="8019837" imgH="5667255" progId="Acrobat.Document.11">
                  <p:embed/>
                </p:oleObj>
              </mc:Choice>
              <mc:Fallback>
                <p:oleObj name="Acrobat Document" r:id="rId3" imgW="8019837" imgH="5667255" progId="Acrobat.Document.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79" y="1052670"/>
                        <a:ext cx="7437979" cy="52560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19663573"/>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a:t>
            </a:r>
            <a:endParaRPr lang="en-GB" dirty="0"/>
          </a:p>
        </p:txBody>
      </p:sp>
      <p:sp>
        <p:nvSpPr>
          <p:cNvPr id="3" name="Content Placeholder 2"/>
          <p:cNvSpPr>
            <a:spLocks noGrp="1"/>
          </p:cNvSpPr>
          <p:nvPr>
            <p:ph idx="1"/>
          </p:nvPr>
        </p:nvSpPr>
        <p:spPr/>
        <p:txBody>
          <a:bodyPr/>
          <a:lstStyle/>
          <a:p>
            <a:pPr marL="0" indent="0">
              <a:buNone/>
            </a:pPr>
            <a:r>
              <a:rPr lang="en-GB" dirty="0" smtClean="0"/>
              <a:t>Now that you’ve seen in full the revised 019 standard, to conclude the brief it is over to you. Discuss in your groups:</a:t>
            </a:r>
          </a:p>
          <a:p>
            <a:pPr marL="342900" indent="-342900">
              <a:buFont typeface="+mj-lt"/>
              <a:buAutoNum type="arabicPeriod"/>
            </a:pPr>
            <a:r>
              <a:rPr lang="en-GB" dirty="0" smtClean="0"/>
              <a:t>What you believe the key issues you will face locally?</a:t>
            </a:r>
          </a:p>
          <a:p>
            <a:pPr marL="342900" indent="-342900">
              <a:buFont typeface="+mj-lt"/>
              <a:buAutoNum type="arabicPeriod"/>
            </a:pPr>
            <a:r>
              <a:rPr lang="en-GB" dirty="0"/>
              <a:t>A</a:t>
            </a:r>
            <a:r>
              <a:rPr lang="en-GB" dirty="0" smtClean="0"/>
              <a:t>gree consensus on the top priority issues you believe need to be resolved in your area.</a:t>
            </a:r>
          </a:p>
          <a:p>
            <a:pPr marL="342900" indent="-342900">
              <a:buFont typeface="+mj-lt"/>
              <a:buAutoNum type="arabicPeriod"/>
            </a:pPr>
            <a:r>
              <a:rPr lang="en-GB" dirty="0" smtClean="0"/>
              <a:t>Suggest actions which could address each of your priority issues.</a:t>
            </a:r>
          </a:p>
          <a:p>
            <a:pPr marL="342900" indent="-342900">
              <a:buFont typeface="+mj-lt"/>
              <a:buAutoNum type="arabicPeriod"/>
            </a:pPr>
            <a:r>
              <a:rPr lang="en-GB" dirty="0" smtClean="0"/>
              <a:t>How can you individually contribute to these actions?</a:t>
            </a:r>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31</a:t>
            </a:fld>
            <a:endParaRPr lang="en-GB"/>
          </a:p>
        </p:txBody>
      </p:sp>
      <p:sp>
        <p:nvSpPr>
          <p:cNvPr id="5" name="Footer Placeholder 4"/>
          <p:cNvSpPr>
            <a:spLocks noGrp="1"/>
          </p:cNvSpPr>
          <p:nvPr>
            <p:ph type="ftr" sz="quarter" idx="11"/>
          </p:nvPr>
        </p:nvSpPr>
        <p:spPr/>
        <p:txBody>
          <a:bodyPr/>
          <a:lstStyle/>
          <a:p>
            <a:pPr>
              <a:defRPr/>
            </a:pPr>
            <a:r>
              <a:rPr lang="en-GB" smtClean="0"/>
              <a:t>Standard 019 Update Briefing</a:t>
            </a:r>
            <a:endParaRPr lang="en-GB"/>
          </a:p>
        </p:txBody>
      </p:sp>
      <p:pic>
        <p:nvPicPr>
          <p:cNvPr id="6" name="Picture 3" descr="\\NC1FG07\MK01Groups\Training Solutions\Dev &amp; Config\Development\Assets\Clipart\Question Mar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88280" y="4005080"/>
            <a:ext cx="2292870" cy="229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61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Standard 019 Update Briefing</a:t>
            </a:r>
            <a:endParaRPr lang="en-GB"/>
          </a:p>
        </p:txBody>
      </p:sp>
      <p:sp>
        <p:nvSpPr>
          <p:cNvPr id="4" name="Slide Number Placeholder 3"/>
          <p:cNvSpPr>
            <a:spLocks noGrp="1"/>
          </p:cNvSpPr>
          <p:nvPr>
            <p:ph type="sldNum" sz="quarter" idx="10"/>
          </p:nvPr>
        </p:nvSpPr>
        <p:spPr/>
        <p:txBody>
          <a:bodyPr/>
          <a:lstStyle/>
          <a:p>
            <a:pPr>
              <a:defRPr/>
            </a:pPr>
            <a:fld id="{9826C3B4-288C-4D35-A77C-60F4EEB1ED93}" type="slidenum">
              <a:rPr lang="en-GB" smtClean="0"/>
              <a:pPr>
                <a:defRPr/>
              </a:pPr>
              <a:t>32</a:t>
            </a:fld>
            <a:endParaRPr lang="en-GB"/>
          </a:p>
        </p:txBody>
      </p:sp>
      <p:sp>
        <p:nvSpPr>
          <p:cNvPr id="2" name="Title 1"/>
          <p:cNvSpPr>
            <a:spLocks noGrp="1"/>
          </p:cNvSpPr>
          <p:nvPr>
            <p:ph type="title"/>
          </p:nvPr>
        </p:nvSpPr>
        <p:spPr/>
        <p:txBody>
          <a:bodyPr/>
          <a:lstStyle/>
          <a:p>
            <a:r>
              <a:rPr lang="en-GB" dirty="0" smtClean="0"/>
              <a:t>Final summary</a:t>
            </a:r>
            <a:endParaRPr lang="en-GB" dirty="0"/>
          </a:p>
        </p:txBody>
      </p:sp>
      <p:sp>
        <p:nvSpPr>
          <p:cNvPr id="3" name="Content Placeholder 2"/>
          <p:cNvSpPr>
            <a:spLocks noGrp="1"/>
          </p:cNvSpPr>
          <p:nvPr>
            <p:ph idx="1"/>
          </p:nvPr>
        </p:nvSpPr>
        <p:spPr>
          <a:xfrm>
            <a:off x="450000" y="1594800"/>
            <a:ext cx="8245475" cy="4714875"/>
          </a:xfrm>
        </p:spPr>
        <p:txBody>
          <a:bodyPr/>
          <a:lstStyle/>
          <a:p>
            <a:pPr marL="0" indent="0">
              <a:spcAft>
                <a:spcPts val="1296"/>
              </a:spcAft>
              <a:buNone/>
            </a:pPr>
            <a:r>
              <a:rPr lang="en-GB" dirty="0"/>
              <a:t>Let’s recap </a:t>
            </a:r>
            <a:r>
              <a:rPr lang="en-GB" dirty="0" smtClean="0"/>
              <a:t>on </a:t>
            </a:r>
            <a:r>
              <a:rPr lang="en-GB" dirty="0"/>
              <a:t>all the key points:</a:t>
            </a:r>
          </a:p>
          <a:p>
            <a:pPr lvl="0">
              <a:spcAft>
                <a:spcPts val="1296"/>
              </a:spcAft>
            </a:pPr>
            <a:r>
              <a:rPr lang="en-GB" dirty="0"/>
              <a:t>The person in charge is new, it’s a new capability, not a </a:t>
            </a:r>
            <a:r>
              <a:rPr lang="en-GB" dirty="0" smtClean="0"/>
              <a:t>competence. </a:t>
            </a:r>
            <a:endParaRPr lang="en-GB" dirty="0"/>
          </a:p>
          <a:p>
            <a:pPr lvl="0">
              <a:spcAft>
                <a:spcPts val="1296"/>
              </a:spcAft>
            </a:pPr>
            <a:r>
              <a:rPr lang="en-GB" dirty="0"/>
              <a:t>The person in charge will be appointed by the Responsible Manager on their ability to manage the work activity planned and have an understanding of the risks.</a:t>
            </a:r>
          </a:p>
          <a:p>
            <a:pPr lvl="0">
              <a:spcAft>
                <a:spcPts val="1296"/>
              </a:spcAft>
            </a:pPr>
            <a:r>
              <a:rPr lang="en-GB" dirty="0"/>
              <a:t>The person in charge will verify the Safe Work </a:t>
            </a:r>
            <a:r>
              <a:rPr lang="en-GB" dirty="0" smtClean="0"/>
              <a:t>Pack.</a:t>
            </a:r>
            <a:endParaRPr lang="en-GB" dirty="0"/>
          </a:p>
          <a:p>
            <a:pPr lvl="0">
              <a:spcAft>
                <a:spcPts val="1296"/>
              </a:spcAft>
            </a:pPr>
            <a:r>
              <a:rPr lang="en-GB" dirty="0"/>
              <a:t>Person in charge must hold </a:t>
            </a:r>
            <a:r>
              <a:rPr lang="en-GB" b="1" dirty="0"/>
              <a:t>a minimum of a</a:t>
            </a:r>
            <a:r>
              <a:rPr lang="en-GB" dirty="0"/>
              <a:t> COSS competence or be a Safe Work </a:t>
            </a:r>
            <a:r>
              <a:rPr lang="en-GB" dirty="0" smtClean="0"/>
              <a:t>Leader (IP only).</a:t>
            </a:r>
            <a:endParaRPr lang="en-GB" dirty="0"/>
          </a:p>
          <a:p>
            <a:pPr lvl="0">
              <a:spcAft>
                <a:spcPts val="1296"/>
              </a:spcAft>
            </a:pPr>
            <a:r>
              <a:rPr lang="en-GB" dirty="0"/>
              <a:t>The person in charge </a:t>
            </a:r>
            <a:r>
              <a:rPr lang="en-GB" dirty="0" smtClean="0"/>
              <a:t>will make </a:t>
            </a:r>
            <a:r>
              <a:rPr lang="en-GB" dirty="0"/>
              <a:t>sure that all risk controls have been implemented. If any changes need to be made, these should be reported to the on call manager.</a:t>
            </a:r>
          </a:p>
          <a:p>
            <a:pPr lvl="0">
              <a:spcAft>
                <a:spcPts val="1296"/>
              </a:spcAft>
            </a:pPr>
            <a:r>
              <a:rPr lang="en-GB" dirty="0"/>
              <a:t>The Responsible Manager will authorise the Safe Work </a:t>
            </a:r>
            <a:r>
              <a:rPr lang="en-GB" dirty="0" smtClean="0"/>
              <a:t>Pack.</a:t>
            </a:r>
            <a:endParaRPr lang="en-GB" dirty="0"/>
          </a:p>
        </p:txBody>
      </p:sp>
      <p:sp>
        <p:nvSpPr>
          <p:cNvPr id="6" name="Rectangle 5"/>
          <p:cNvSpPr/>
          <p:nvPr/>
        </p:nvSpPr>
        <p:spPr>
          <a:xfrm>
            <a:off x="450000" y="1594800"/>
            <a:ext cx="8243624" cy="4306307"/>
          </a:xfrm>
          <a:prstGeom prst="rect">
            <a:avLst/>
          </a:prstGeom>
        </p:spPr>
        <p:txBody>
          <a:bodyPr wrap="square" lIns="0" tIns="0" rIns="0" bIns="0">
            <a:spAutoFit/>
          </a:bodyPr>
          <a:lstStyle/>
          <a:p>
            <a:pPr marL="177800" lvl="0" indent="-177800">
              <a:spcAft>
                <a:spcPts val="1296"/>
              </a:spcAft>
              <a:buFont typeface="Arial" panose="020B0604020202020204" pitchFamily="34" charset="0"/>
              <a:buChar char="•"/>
            </a:pPr>
            <a:r>
              <a:rPr lang="en-GB" dirty="0"/>
              <a:t>The Planner will still create a Safe System of Work pack but will need additional documents alongside to create the Safe Work Pack. These additional documents are:</a:t>
            </a:r>
          </a:p>
          <a:p>
            <a:pPr marL="633413" lvl="1" indent="-285750">
              <a:spcAft>
                <a:spcPts val="1296"/>
              </a:spcAft>
              <a:buFont typeface="Arial" panose="020B0604020202020204" pitchFamily="34" charset="0"/>
              <a:buChar char="−"/>
            </a:pPr>
            <a:r>
              <a:rPr lang="en-GB" dirty="0"/>
              <a:t>Safe Work Pack validation form</a:t>
            </a:r>
          </a:p>
          <a:p>
            <a:pPr marL="633413" lvl="1" indent="-285750">
              <a:spcAft>
                <a:spcPts val="1296"/>
              </a:spcAft>
              <a:buFont typeface="Arial" panose="020B0604020202020204" pitchFamily="34" charset="0"/>
              <a:buChar char="−"/>
            </a:pPr>
            <a:r>
              <a:rPr lang="en-GB" dirty="0"/>
              <a:t>Site risk information and controls required</a:t>
            </a:r>
          </a:p>
          <a:p>
            <a:pPr marL="633413" lvl="1" indent="-285750">
              <a:spcAft>
                <a:spcPts val="1296"/>
              </a:spcAft>
              <a:buFont typeface="Arial" panose="020B0604020202020204" pitchFamily="34" charset="0"/>
              <a:buChar char="−"/>
            </a:pPr>
            <a:r>
              <a:rPr lang="en-GB" dirty="0"/>
              <a:t>Task risk information and controls required</a:t>
            </a:r>
          </a:p>
          <a:p>
            <a:pPr marL="633413" lvl="1" indent="-285750">
              <a:spcAft>
                <a:spcPts val="1296"/>
              </a:spcAft>
              <a:buFont typeface="Arial" panose="020B0604020202020204" pitchFamily="34" charset="0"/>
              <a:buChar char="−"/>
            </a:pPr>
            <a:r>
              <a:rPr lang="en-GB" dirty="0"/>
              <a:t>Permits</a:t>
            </a:r>
          </a:p>
          <a:p>
            <a:pPr marL="633413" lvl="1" indent="-285750">
              <a:spcAft>
                <a:spcPts val="1296"/>
              </a:spcAft>
              <a:buFont typeface="Arial" panose="020B0604020202020204" pitchFamily="34" charset="0"/>
              <a:buChar char="−"/>
            </a:pPr>
            <a:r>
              <a:rPr lang="en-GB" dirty="0"/>
              <a:t>Welfare arrangements and location</a:t>
            </a:r>
          </a:p>
          <a:p>
            <a:pPr marL="177800" lvl="0" indent="-177800">
              <a:spcAft>
                <a:spcPts val="1296"/>
              </a:spcAft>
              <a:buFont typeface="Arial" panose="020B0604020202020204" pitchFamily="34" charset="0"/>
              <a:buChar char="•"/>
            </a:pPr>
            <a:r>
              <a:rPr lang="en-GB" dirty="0"/>
              <a:t>Planners should plan for the highest level of protection possible. </a:t>
            </a:r>
          </a:p>
          <a:p>
            <a:pPr marL="177800" lvl="0" indent="-177800">
              <a:spcAft>
                <a:spcPts val="1296"/>
              </a:spcAft>
              <a:buFont typeface="Arial" panose="020B0604020202020204" pitchFamily="34" charset="0"/>
              <a:buChar char="•"/>
            </a:pPr>
            <a:r>
              <a:rPr lang="en-GB" dirty="0"/>
              <a:t>Possession planning meetings are important to </a:t>
            </a:r>
            <a:r>
              <a:rPr lang="en-GB" dirty="0" err="1"/>
              <a:t>deconflict</a:t>
            </a:r>
            <a:r>
              <a:rPr lang="en-GB" dirty="0"/>
              <a:t> between work groups. </a:t>
            </a:r>
          </a:p>
        </p:txBody>
      </p:sp>
      <p:sp>
        <p:nvSpPr>
          <p:cNvPr id="7" name="Rectangle 6"/>
          <p:cNvSpPr/>
          <p:nvPr/>
        </p:nvSpPr>
        <p:spPr>
          <a:xfrm>
            <a:off x="450000" y="1594800"/>
            <a:ext cx="8242774" cy="1551707"/>
          </a:xfrm>
          <a:prstGeom prst="rect">
            <a:avLst/>
          </a:prstGeom>
        </p:spPr>
        <p:txBody>
          <a:bodyPr wrap="square" lIns="0" tIns="0" rIns="0" bIns="0">
            <a:spAutoFit/>
          </a:bodyPr>
          <a:lstStyle/>
          <a:p>
            <a:pPr marL="177800" lvl="0" indent="-177800">
              <a:spcAft>
                <a:spcPts val="1296"/>
              </a:spcAft>
              <a:buFont typeface="Arial" panose="020B0604020202020204" pitchFamily="34" charset="0"/>
              <a:buChar char="•"/>
            </a:pPr>
            <a:r>
              <a:rPr lang="en-GB" dirty="0"/>
              <a:t>Formally there were 7 levels of hierarchy, formally known as red and green zone working. Now there are 8 levels of hierarchy and they are now known as protection and warning </a:t>
            </a:r>
            <a:r>
              <a:rPr lang="en-GB" dirty="0" smtClean="0"/>
              <a:t>arrangements.</a:t>
            </a:r>
            <a:endParaRPr lang="en-GB" dirty="0"/>
          </a:p>
          <a:p>
            <a:pPr marL="177800" indent="-177800">
              <a:spcAft>
                <a:spcPts val="1296"/>
              </a:spcAft>
              <a:buFont typeface="Arial" panose="020B0604020202020204" pitchFamily="34" charset="0"/>
              <a:buChar char="•"/>
            </a:pPr>
            <a:r>
              <a:rPr lang="en-GB" dirty="0"/>
              <a:t>Incident </a:t>
            </a:r>
            <a:r>
              <a:rPr lang="en-GB" dirty="0" smtClean="0"/>
              <a:t>Response </a:t>
            </a:r>
            <a:r>
              <a:rPr lang="en-GB" dirty="0"/>
              <a:t>Pack is there to enable you to plan how to respond to an incident safely, importantly this now includes task and site risk </a:t>
            </a:r>
            <a:r>
              <a:rPr lang="en-GB" dirty="0" smtClean="0"/>
              <a:t>assessments.</a:t>
            </a:r>
            <a:endParaRPr lang="en-GB" dirty="0"/>
          </a:p>
        </p:txBody>
      </p:sp>
    </p:spTree>
    <p:extLst>
      <p:ext uri="{BB962C8B-B14F-4D97-AF65-F5344CB8AC3E}">
        <p14:creationId xmlns:p14="http://schemas.microsoft.com/office/powerpoint/2010/main" val="31641724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5000"/>
                            </p:stCondLst>
                            <p:childTnLst>
                              <p:par>
                                <p:cTn id="17" presetID="10"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7000"/>
                            </p:stCondLst>
                            <p:childTnLst>
                              <p:par>
                                <p:cTn id="21" presetID="10" presetClass="entr" presetSubtype="0" fill="hold"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childTnLst>
                          </p:cTn>
                        </p:par>
                        <p:par>
                          <p:cTn id="24" fill="hold">
                            <p:stCondLst>
                              <p:cond delay="9000"/>
                            </p:stCondLst>
                            <p:childTnLst>
                              <p:par>
                                <p:cTn id="25" presetID="10" presetClass="entr" presetSubtype="0" fill="hold" nodeType="afterEffect">
                                  <p:stCondLst>
                                    <p:cond delay="100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1000"/>
                                        <p:tgtEl>
                                          <p:spTgt spid="3">
                                            <p:txEl>
                                              <p:pRg st="0" end="0"/>
                                            </p:txEl>
                                          </p:spTgt>
                                        </p:tgtEl>
                                      </p:cBhvr>
                                    </p:animEffect>
                                    <p:set>
                                      <p:cBhvr>
                                        <p:cTn id="32" dur="1" fill="hold">
                                          <p:stCondLst>
                                            <p:cond delay="999"/>
                                          </p:stCondLst>
                                        </p:cTn>
                                        <p:tgtEl>
                                          <p:spTgt spid="3">
                                            <p:txEl>
                                              <p:pRg st="0" end="0"/>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1000"/>
                                        <p:tgtEl>
                                          <p:spTgt spid="3">
                                            <p:txEl>
                                              <p:pRg st="1" end="1"/>
                                            </p:txEl>
                                          </p:spTgt>
                                        </p:tgtEl>
                                      </p:cBhvr>
                                    </p:animEffect>
                                    <p:set>
                                      <p:cBhvr>
                                        <p:cTn id="35" dur="1" fill="hold">
                                          <p:stCondLst>
                                            <p:cond delay="999"/>
                                          </p:stCondLst>
                                        </p:cTn>
                                        <p:tgtEl>
                                          <p:spTgt spid="3">
                                            <p:txEl>
                                              <p:pRg st="1" end="1"/>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1000"/>
                                        <p:tgtEl>
                                          <p:spTgt spid="3">
                                            <p:txEl>
                                              <p:pRg st="2" end="2"/>
                                            </p:txEl>
                                          </p:spTgt>
                                        </p:tgtEl>
                                      </p:cBhvr>
                                    </p:animEffect>
                                    <p:set>
                                      <p:cBhvr>
                                        <p:cTn id="38" dur="1" fill="hold">
                                          <p:stCondLst>
                                            <p:cond delay="999"/>
                                          </p:stCondLst>
                                        </p:cTn>
                                        <p:tgtEl>
                                          <p:spTgt spid="3">
                                            <p:txEl>
                                              <p:pRg st="2" end="2"/>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1000"/>
                                        <p:tgtEl>
                                          <p:spTgt spid="3">
                                            <p:txEl>
                                              <p:pRg st="3" end="3"/>
                                            </p:txEl>
                                          </p:spTgt>
                                        </p:tgtEl>
                                      </p:cBhvr>
                                    </p:animEffect>
                                    <p:set>
                                      <p:cBhvr>
                                        <p:cTn id="41" dur="1" fill="hold">
                                          <p:stCondLst>
                                            <p:cond delay="999"/>
                                          </p:stCondLst>
                                        </p:cTn>
                                        <p:tgtEl>
                                          <p:spTgt spid="3">
                                            <p:txEl>
                                              <p:pRg st="3" end="3"/>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1000"/>
                                        <p:tgtEl>
                                          <p:spTgt spid="3">
                                            <p:txEl>
                                              <p:pRg st="4" end="4"/>
                                            </p:txEl>
                                          </p:spTgt>
                                        </p:tgtEl>
                                      </p:cBhvr>
                                    </p:animEffect>
                                    <p:set>
                                      <p:cBhvr>
                                        <p:cTn id="44" dur="1" fill="hold">
                                          <p:stCondLst>
                                            <p:cond delay="999"/>
                                          </p:stCondLst>
                                        </p:cTn>
                                        <p:tgtEl>
                                          <p:spTgt spid="3">
                                            <p:txEl>
                                              <p:pRg st="4" end="4"/>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1000"/>
                                        <p:tgtEl>
                                          <p:spTgt spid="3">
                                            <p:txEl>
                                              <p:pRg st="5" end="5"/>
                                            </p:txEl>
                                          </p:spTgt>
                                        </p:tgtEl>
                                      </p:cBhvr>
                                    </p:animEffect>
                                    <p:set>
                                      <p:cBhvr>
                                        <p:cTn id="47" dur="1" fill="hold">
                                          <p:stCondLst>
                                            <p:cond delay="999"/>
                                          </p:stCondLst>
                                        </p:cTn>
                                        <p:tgtEl>
                                          <p:spTgt spid="3">
                                            <p:txEl>
                                              <p:pRg st="5" end="5"/>
                                            </p:txEl>
                                          </p:spTgt>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1000"/>
                                        <p:tgtEl>
                                          <p:spTgt spid="3">
                                            <p:txEl>
                                              <p:pRg st="6" end="6"/>
                                            </p:txEl>
                                          </p:spTgt>
                                        </p:tgtEl>
                                      </p:cBhvr>
                                    </p:animEffect>
                                    <p:set>
                                      <p:cBhvr>
                                        <p:cTn id="50" dur="1" fill="hold">
                                          <p:stCondLst>
                                            <p:cond delay="999"/>
                                          </p:stCondLst>
                                        </p:cTn>
                                        <p:tgtEl>
                                          <p:spTgt spid="3">
                                            <p:txEl>
                                              <p:pRg st="6" end="6"/>
                                            </p:txEl>
                                          </p:spTgt>
                                        </p:tgtEl>
                                        <p:attrNameLst>
                                          <p:attrName>style.visibility</p:attrName>
                                        </p:attrNameLst>
                                      </p:cBhvr>
                                      <p:to>
                                        <p:strVal val="hidden"/>
                                      </p:to>
                                    </p:set>
                                  </p:childTnLst>
                                </p:cTn>
                              </p:par>
                            </p:childTnLst>
                          </p:cTn>
                        </p:par>
                        <p:par>
                          <p:cTn id="51" fill="hold">
                            <p:stCondLst>
                              <p:cond delay="1000"/>
                            </p:stCondLst>
                            <p:childTnLst>
                              <p:par>
                                <p:cTn id="52" presetID="10" presetClass="entr" presetSubtype="0" fill="hold" nodeType="afterEffect">
                                  <p:stCondLst>
                                    <p:cond delay="100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fade">
                                      <p:cBhvr>
                                        <p:cTn id="54" dur="1000"/>
                                        <p:tgtEl>
                                          <p:spTgt spid="6">
                                            <p:txEl>
                                              <p:pRg st="0" end="0"/>
                                            </p:txEl>
                                          </p:spTgt>
                                        </p:tgtEl>
                                      </p:cBhvr>
                                    </p:animEffect>
                                  </p:childTnLst>
                                </p:cTn>
                              </p:par>
                            </p:childTnLst>
                          </p:cTn>
                        </p:par>
                        <p:par>
                          <p:cTn id="55" fill="hold">
                            <p:stCondLst>
                              <p:cond delay="3000"/>
                            </p:stCondLst>
                            <p:childTnLst>
                              <p:par>
                                <p:cTn id="56" presetID="10" presetClass="entr" presetSubtype="0" fill="hold" nodeType="afterEffect">
                                  <p:stCondLst>
                                    <p:cond delay="100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fade">
                                      <p:cBhvr>
                                        <p:cTn id="58" dur="1000"/>
                                        <p:tgtEl>
                                          <p:spTgt spid="6">
                                            <p:txEl>
                                              <p:pRg st="1" end="1"/>
                                            </p:txEl>
                                          </p:spTgt>
                                        </p:tgtEl>
                                      </p:cBhvr>
                                    </p:animEffect>
                                  </p:childTnLst>
                                </p:cTn>
                              </p:par>
                            </p:childTnLst>
                          </p:cTn>
                        </p:par>
                        <p:par>
                          <p:cTn id="59" fill="hold">
                            <p:stCondLst>
                              <p:cond delay="5000"/>
                            </p:stCondLst>
                            <p:childTnLst>
                              <p:par>
                                <p:cTn id="60" presetID="10" presetClass="entr" presetSubtype="0" fill="hold" nodeType="afterEffect">
                                  <p:stCondLst>
                                    <p:cond delay="100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1000"/>
                                        <p:tgtEl>
                                          <p:spTgt spid="6">
                                            <p:txEl>
                                              <p:pRg st="2" end="2"/>
                                            </p:txEl>
                                          </p:spTgt>
                                        </p:tgtEl>
                                      </p:cBhvr>
                                    </p:animEffect>
                                  </p:childTnLst>
                                </p:cTn>
                              </p:par>
                            </p:childTnLst>
                          </p:cTn>
                        </p:par>
                        <p:par>
                          <p:cTn id="63" fill="hold">
                            <p:stCondLst>
                              <p:cond delay="7000"/>
                            </p:stCondLst>
                            <p:childTnLst>
                              <p:par>
                                <p:cTn id="64" presetID="10" presetClass="entr" presetSubtype="0" fill="hold" nodeType="afterEffect">
                                  <p:stCondLst>
                                    <p:cond delay="100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childTnLst>
                                </p:cTn>
                              </p:par>
                            </p:childTnLst>
                          </p:cTn>
                        </p:par>
                        <p:par>
                          <p:cTn id="67" fill="hold">
                            <p:stCondLst>
                              <p:cond delay="9000"/>
                            </p:stCondLst>
                            <p:childTnLst>
                              <p:par>
                                <p:cTn id="68" presetID="10" presetClass="entr" presetSubtype="0" fill="hold" nodeType="afterEffect">
                                  <p:stCondLst>
                                    <p:cond delay="1000"/>
                                  </p:stCondLst>
                                  <p:childTnLst>
                                    <p:set>
                                      <p:cBhvr>
                                        <p:cTn id="69" dur="1" fill="hold">
                                          <p:stCondLst>
                                            <p:cond delay="0"/>
                                          </p:stCondLst>
                                        </p:cTn>
                                        <p:tgtEl>
                                          <p:spTgt spid="6">
                                            <p:txEl>
                                              <p:pRg st="4" end="4"/>
                                            </p:txEl>
                                          </p:spTgt>
                                        </p:tgtEl>
                                        <p:attrNameLst>
                                          <p:attrName>style.visibility</p:attrName>
                                        </p:attrNameLst>
                                      </p:cBhvr>
                                      <p:to>
                                        <p:strVal val="visible"/>
                                      </p:to>
                                    </p:set>
                                    <p:animEffect transition="in" filter="fade">
                                      <p:cBhvr>
                                        <p:cTn id="70" dur="1000"/>
                                        <p:tgtEl>
                                          <p:spTgt spid="6">
                                            <p:txEl>
                                              <p:pRg st="4" end="4"/>
                                            </p:txEl>
                                          </p:spTgt>
                                        </p:tgtEl>
                                      </p:cBhvr>
                                    </p:animEffect>
                                  </p:childTnLst>
                                </p:cTn>
                              </p:par>
                            </p:childTnLst>
                          </p:cTn>
                        </p:par>
                        <p:par>
                          <p:cTn id="71" fill="hold">
                            <p:stCondLst>
                              <p:cond delay="11000"/>
                            </p:stCondLst>
                            <p:childTnLst>
                              <p:par>
                                <p:cTn id="72" presetID="10" presetClass="entr" presetSubtype="0" fill="hold" nodeType="afterEffect">
                                  <p:stCondLst>
                                    <p:cond delay="1000"/>
                                  </p:stCondLst>
                                  <p:childTnLst>
                                    <p:set>
                                      <p:cBhvr>
                                        <p:cTn id="73" dur="1" fill="hold">
                                          <p:stCondLst>
                                            <p:cond delay="0"/>
                                          </p:stCondLst>
                                        </p:cTn>
                                        <p:tgtEl>
                                          <p:spTgt spid="6">
                                            <p:txEl>
                                              <p:pRg st="5" end="5"/>
                                            </p:txEl>
                                          </p:spTgt>
                                        </p:tgtEl>
                                        <p:attrNameLst>
                                          <p:attrName>style.visibility</p:attrName>
                                        </p:attrNameLst>
                                      </p:cBhvr>
                                      <p:to>
                                        <p:strVal val="visible"/>
                                      </p:to>
                                    </p:set>
                                    <p:animEffect transition="in" filter="fade">
                                      <p:cBhvr>
                                        <p:cTn id="74" dur="1000"/>
                                        <p:tgtEl>
                                          <p:spTgt spid="6">
                                            <p:txEl>
                                              <p:pRg st="5" end="5"/>
                                            </p:txEl>
                                          </p:spTgt>
                                        </p:tgtEl>
                                      </p:cBhvr>
                                    </p:animEffect>
                                  </p:childTnLst>
                                </p:cTn>
                              </p:par>
                            </p:childTnLst>
                          </p:cTn>
                        </p:par>
                        <p:par>
                          <p:cTn id="75" fill="hold">
                            <p:stCondLst>
                              <p:cond delay="13000"/>
                            </p:stCondLst>
                            <p:childTnLst>
                              <p:par>
                                <p:cTn id="76" presetID="10" presetClass="entr" presetSubtype="0" fill="hold" nodeType="afterEffect">
                                  <p:stCondLst>
                                    <p:cond delay="100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1000"/>
                                        <p:tgtEl>
                                          <p:spTgt spid="6">
                                            <p:txEl>
                                              <p:pRg st="6" end="6"/>
                                            </p:txEl>
                                          </p:spTgt>
                                        </p:tgtEl>
                                      </p:cBhvr>
                                    </p:animEffect>
                                  </p:childTnLst>
                                </p:cTn>
                              </p:par>
                            </p:childTnLst>
                          </p:cTn>
                        </p:par>
                        <p:par>
                          <p:cTn id="79" fill="hold">
                            <p:stCondLst>
                              <p:cond delay="15000"/>
                            </p:stCondLst>
                            <p:childTnLst>
                              <p:par>
                                <p:cTn id="80" presetID="10" presetClass="entr" presetSubtype="0" fill="hold" nodeType="afterEffect">
                                  <p:stCondLst>
                                    <p:cond delay="1000"/>
                                  </p:stCondLst>
                                  <p:childTnLst>
                                    <p:set>
                                      <p:cBhvr>
                                        <p:cTn id="81" dur="1" fill="hold">
                                          <p:stCondLst>
                                            <p:cond delay="0"/>
                                          </p:stCondLst>
                                        </p:cTn>
                                        <p:tgtEl>
                                          <p:spTgt spid="6">
                                            <p:txEl>
                                              <p:pRg st="7" end="7"/>
                                            </p:txEl>
                                          </p:spTgt>
                                        </p:tgtEl>
                                        <p:attrNameLst>
                                          <p:attrName>style.visibility</p:attrName>
                                        </p:attrNameLst>
                                      </p:cBhvr>
                                      <p:to>
                                        <p:strVal val="visible"/>
                                      </p:to>
                                    </p:set>
                                    <p:animEffect transition="in" filter="fade">
                                      <p:cBhvr>
                                        <p:cTn id="82" dur="1000"/>
                                        <p:tgtEl>
                                          <p:spTgt spid="6">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1000"/>
                                        <p:tgtEl>
                                          <p:spTgt spid="6">
                                            <p:txEl>
                                              <p:pRg st="0" end="0"/>
                                            </p:txEl>
                                          </p:spTgt>
                                        </p:tgtEl>
                                      </p:cBhvr>
                                    </p:animEffect>
                                    <p:set>
                                      <p:cBhvr>
                                        <p:cTn id="87" dur="1" fill="hold">
                                          <p:stCondLst>
                                            <p:cond delay="999"/>
                                          </p:stCondLst>
                                        </p:cTn>
                                        <p:tgtEl>
                                          <p:spTgt spid="6">
                                            <p:txEl>
                                              <p:pRg st="0" end="0"/>
                                            </p:txEl>
                                          </p:spTgt>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00"/>
                                        <p:tgtEl>
                                          <p:spTgt spid="6">
                                            <p:txEl>
                                              <p:pRg st="1" end="1"/>
                                            </p:txEl>
                                          </p:spTgt>
                                        </p:tgtEl>
                                      </p:cBhvr>
                                    </p:animEffect>
                                    <p:set>
                                      <p:cBhvr>
                                        <p:cTn id="90" dur="1" fill="hold">
                                          <p:stCondLst>
                                            <p:cond delay="999"/>
                                          </p:stCondLst>
                                        </p:cTn>
                                        <p:tgtEl>
                                          <p:spTgt spid="6">
                                            <p:txEl>
                                              <p:pRg st="1" end="1"/>
                                            </p:txEl>
                                          </p:spTgt>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1000"/>
                                        <p:tgtEl>
                                          <p:spTgt spid="6">
                                            <p:txEl>
                                              <p:pRg st="2" end="2"/>
                                            </p:txEl>
                                          </p:spTgt>
                                        </p:tgtEl>
                                      </p:cBhvr>
                                    </p:animEffect>
                                    <p:set>
                                      <p:cBhvr>
                                        <p:cTn id="93" dur="1" fill="hold">
                                          <p:stCondLst>
                                            <p:cond delay="999"/>
                                          </p:stCondLst>
                                        </p:cTn>
                                        <p:tgtEl>
                                          <p:spTgt spid="6">
                                            <p:txEl>
                                              <p:pRg st="2" end="2"/>
                                            </p:txEl>
                                          </p:spTgt>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1000"/>
                                        <p:tgtEl>
                                          <p:spTgt spid="6">
                                            <p:txEl>
                                              <p:pRg st="3" end="3"/>
                                            </p:txEl>
                                          </p:spTgt>
                                        </p:tgtEl>
                                      </p:cBhvr>
                                    </p:animEffect>
                                    <p:set>
                                      <p:cBhvr>
                                        <p:cTn id="96" dur="1" fill="hold">
                                          <p:stCondLst>
                                            <p:cond delay="999"/>
                                          </p:stCondLst>
                                        </p:cTn>
                                        <p:tgtEl>
                                          <p:spTgt spid="6">
                                            <p:txEl>
                                              <p:pRg st="3" end="3"/>
                                            </p:txEl>
                                          </p:spTgt>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1000"/>
                                        <p:tgtEl>
                                          <p:spTgt spid="6">
                                            <p:txEl>
                                              <p:pRg st="4" end="4"/>
                                            </p:txEl>
                                          </p:spTgt>
                                        </p:tgtEl>
                                      </p:cBhvr>
                                    </p:animEffect>
                                    <p:set>
                                      <p:cBhvr>
                                        <p:cTn id="99" dur="1" fill="hold">
                                          <p:stCondLst>
                                            <p:cond delay="999"/>
                                          </p:stCondLst>
                                        </p:cTn>
                                        <p:tgtEl>
                                          <p:spTgt spid="6">
                                            <p:txEl>
                                              <p:pRg st="4" end="4"/>
                                            </p:txEl>
                                          </p:spTgt>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1000"/>
                                        <p:tgtEl>
                                          <p:spTgt spid="6">
                                            <p:txEl>
                                              <p:pRg st="5" end="5"/>
                                            </p:txEl>
                                          </p:spTgt>
                                        </p:tgtEl>
                                      </p:cBhvr>
                                    </p:animEffect>
                                    <p:set>
                                      <p:cBhvr>
                                        <p:cTn id="102" dur="1" fill="hold">
                                          <p:stCondLst>
                                            <p:cond delay="999"/>
                                          </p:stCondLst>
                                        </p:cTn>
                                        <p:tgtEl>
                                          <p:spTgt spid="6">
                                            <p:txEl>
                                              <p:pRg st="5" end="5"/>
                                            </p:txEl>
                                          </p:spTgt>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1000"/>
                                        <p:tgtEl>
                                          <p:spTgt spid="6">
                                            <p:txEl>
                                              <p:pRg st="6" end="6"/>
                                            </p:txEl>
                                          </p:spTgt>
                                        </p:tgtEl>
                                      </p:cBhvr>
                                    </p:animEffect>
                                    <p:set>
                                      <p:cBhvr>
                                        <p:cTn id="105" dur="1" fill="hold">
                                          <p:stCondLst>
                                            <p:cond delay="999"/>
                                          </p:stCondLst>
                                        </p:cTn>
                                        <p:tgtEl>
                                          <p:spTgt spid="6">
                                            <p:txEl>
                                              <p:pRg st="6" end="6"/>
                                            </p:txEl>
                                          </p:spTgt>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1000"/>
                                        <p:tgtEl>
                                          <p:spTgt spid="6">
                                            <p:txEl>
                                              <p:pRg st="7" end="7"/>
                                            </p:txEl>
                                          </p:spTgt>
                                        </p:tgtEl>
                                      </p:cBhvr>
                                    </p:animEffect>
                                    <p:set>
                                      <p:cBhvr>
                                        <p:cTn id="108" dur="1" fill="hold">
                                          <p:stCondLst>
                                            <p:cond delay="999"/>
                                          </p:stCondLst>
                                        </p:cTn>
                                        <p:tgtEl>
                                          <p:spTgt spid="6">
                                            <p:txEl>
                                              <p:pRg st="7" end="7"/>
                                            </p:txEl>
                                          </p:spTgt>
                                        </p:tgtEl>
                                        <p:attrNameLst>
                                          <p:attrName>style.visibility</p:attrName>
                                        </p:attrNameLst>
                                      </p:cBhvr>
                                      <p:to>
                                        <p:strVal val="hidden"/>
                                      </p:to>
                                    </p:set>
                                  </p:childTnLst>
                                </p:cTn>
                              </p:par>
                            </p:childTnLst>
                          </p:cTn>
                        </p:par>
                        <p:par>
                          <p:cTn id="109" fill="hold">
                            <p:stCondLst>
                              <p:cond delay="1000"/>
                            </p:stCondLst>
                            <p:childTnLst>
                              <p:par>
                                <p:cTn id="110" presetID="10" presetClass="entr" presetSubtype="0" fill="hold" nodeType="afterEffect">
                                  <p:stCondLst>
                                    <p:cond delay="1000"/>
                                  </p:stCondLst>
                                  <p:childTnLst>
                                    <p:set>
                                      <p:cBhvr>
                                        <p:cTn id="111" dur="1" fill="hold">
                                          <p:stCondLst>
                                            <p:cond delay="0"/>
                                          </p:stCondLst>
                                        </p:cTn>
                                        <p:tgtEl>
                                          <p:spTgt spid="7">
                                            <p:txEl>
                                              <p:pRg st="0" end="0"/>
                                            </p:txEl>
                                          </p:spTgt>
                                        </p:tgtEl>
                                        <p:attrNameLst>
                                          <p:attrName>style.visibility</p:attrName>
                                        </p:attrNameLst>
                                      </p:cBhvr>
                                      <p:to>
                                        <p:strVal val="visible"/>
                                      </p:to>
                                    </p:set>
                                    <p:animEffect transition="in" filter="fade">
                                      <p:cBhvr>
                                        <p:cTn id="112" dur="1000"/>
                                        <p:tgtEl>
                                          <p:spTgt spid="7">
                                            <p:txEl>
                                              <p:pRg st="0" end="0"/>
                                            </p:txEl>
                                          </p:spTgt>
                                        </p:tgtEl>
                                      </p:cBhvr>
                                    </p:animEffect>
                                  </p:childTnLst>
                                </p:cTn>
                              </p:par>
                            </p:childTnLst>
                          </p:cTn>
                        </p:par>
                        <p:par>
                          <p:cTn id="113" fill="hold">
                            <p:stCondLst>
                              <p:cond delay="3000"/>
                            </p:stCondLst>
                            <p:childTnLst>
                              <p:par>
                                <p:cTn id="114" presetID="10" presetClass="entr" presetSubtype="0" fill="hold" nodeType="afterEffect">
                                  <p:stCondLst>
                                    <p:cond delay="1000"/>
                                  </p:stCondLst>
                                  <p:childTnLst>
                                    <p:set>
                                      <p:cBhvr>
                                        <p:cTn id="115" dur="1" fill="hold">
                                          <p:stCondLst>
                                            <p:cond delay="0"/>
                                          </p:stCondLst>
                                        </p:cTn>
                                        <p:tgtEl>
                                          <p:spTgt spid="7">
                                            <p:txEl>
                                              <p:pRg st="1" end="1"/>
                                            </p:txEl>
                                          </p:spTgt>
                                        </p:tgtEl>
                                        <p:attrNameLst>
                                          <p:attrName>style.visibility</p:attrName>
                                        </p:attrNameLst>
                                      </p:cBhvr>
                                      <p:to>
                                        <p:strVal val="visible"/>
                                      </p:to>
                                    </p:set>
                                    <p:animEffect transition="in" filter="fade">
                                      <p:cBhvr>
                                        <p:cTn id="1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dirty="0" smtClean="0"/>
              <a:t>Background</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pPr/>
              <a:t>4</a:t>
            </a:fld>
            <a:endParaRPr lang="en-GB" altLang="en-US"/>
          </a:p>
        </p:txBody>
      </p:sp>
      <p:sp>
        <p:nvSpPr>
          <p:cNvPr id="6" name="Footer Placeholder 4"/>
          <p:cNvSpPr>
            <a:spLocks noGrp="1"/>
          </p:cNvSpPr>
          <p:nvPr>
            <p:ph type="ftr" sz="quarter" idx="11"/>
          </p:nvPr>
        </p:nvSpPr>
        <p:spPr/>
        <p:txBody>
          <a:bodyPr/>
          <a:lstStyle/>
          <a:p>
            <a:r>
              <a:rPr lang="en-GB" smtClean="0"/>
              <a:t>Standard 019 Update Briefing</a:t>
            </a:r>
            <a:endParaRPr lang="en-GB" dirty="0"/>
          </a:p>
        </p:txBody>
      </p:sp>
      <p:pic>
        <p:nvPicPr>
          <p:cNvPr id="11"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50000" y="1594800"/>
            <a:ext cx="8191191" cy="475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929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GB" altLang="en-US" smtClean="0"/>
              <a:t>Background</a:t>
            </a:r>
            <a:endParaRPr lang="en-GB" altLang="en-US" dirty="0"/>
          </a:p>
        </p:txBody>
      </p:sp>
      <p:sp>
        <p:nvSpPr>
          <p:cNvPr id="4" name="Slide Number Placeholder 5"/>
          <p:cNvSpPr>
            <a:spLocks noGrp="1"/>
          </p:cNvSpPr>
          <p:nvPr>
            <p:ph type="sldNum" sz="quarter" idx="10"/>
          </p:nvPr>
        </p:nvSpPr>
        <p:spPr/>
        <p:txBody>
          <a:bodyPr/>
          <a:lstStyle/>
          <a:p>
            <a:fld id="{E645F5F9-4CD8-460F-BEDB-115DB8F0D789}" type="slidenum">
              <a:rPr lang="en-GB" altLang="en-US" smtClean="0">
                <a:solidFill>
                  <a:srgbClr val="005172"/>
                </a:solidFill>
              </a:rPr>
              <a:pPr/>
              <a:t>5</a:t>
            </a:fld>
            <a:endParaRPr lang="en-GB" altLang="en-US">
              <a:solidFill>
                <a:srgbClr val="005172"/>
              </a:solidFill>
            </a:endParaRPr>
          </a:p>
        </p:txBody>
      </p:sp>
      <p:sp>
        <p:nvSpPr>
          <p:cNvPr id="14" name="Footer Placeholder 4"/>
          <p:cNvSpPr>
            <a:spLocks noGrp="1"/>
          </p:cNvSpPr>
          <p:nvPr>
            <p:ph type="ftr" sz="quarter" idx="11"/>
          </p:nvPr>
        </p:nvSpPr>
        <p:spPr/>
        <p:txBody>
          <a:bodyPr/>
          <a:lstStyle/>
          <a:p>
            <a:r>
              <a:rPr lang="en-GB" dirty="0"/>
              <a:t>Standard 019 Update </a:t>
            </a:r>
            <a:r>
              <a:rPr lang="en-GB" dirty="0" smtClean="0"/>
              <a:t>Briefing</a:t>
            </a:r>
            <a:endParaRPr lang="en-GB" dirty="0"/>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357999711"/>
              </p:ext>
            </p:extLst>
          </p:nvPr>
        </p:nvGraphicFramePr>
        <p:xfrm>
          <a:off x="450000" y="2146300"/>
          <a:ext cx="3482975" cy="1158240"/>
        </p:xfrm>
        <a:graphic>
          <a:graphicData uri="http://schemas.openxmlformats.org/drawingml/2006/table">
            <a:tbl>
              <a:tblPr>
                <a:tableStyleId>{5C22544A-7EE6-4342-B048-85BDC9FD1C3A}</a:tableStyleId>
              </a:tblPr>
              <a:tblGrid>
                <a:gridCol w="1473200"/>
                <a:gridCol w="2009775"/>
              </a:tblGrid>
              <a:tr h="250124">
                <a:tc>
                  <a:txBody>
                    <a:bodyPr/>
                    <a:lstStyle/>
                    <a:p>
                      <a:r>
                        <a:rPr lang="en-GB" sz="1300" dirty="0" smtClean="0"/>
                        <a:t>Ref:</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b="1" dirty="0" smtClean="0"/>
                        <a:t>NR/L2/OHS/019</a:t>
                      </a:r>
                      <a:endParaRPr lang="en-GB"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124">
                <a:tc>
                  <a:txBody>
                    <a:bodyPr/>
                    <a:lstStyle/>
                    <a:p>
                      <a:r>
                        <a:rPr lang="en-GB" sz="1300" dirty="0" smtClean="0"/>
                        <a:t>Issue: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8</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124">
                <a:tc>
                  <a:txBody>
                    <a:bodyPr/>
                    <a:lstStyle/>
                    <a:p>
                      <a:r>
                        <a:rPr lang="en-GB" sz="1300" dirty="0" smtClean="0"/>
                        <a:t>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04 September 2010</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124">
                <a:tc>
                  <a:txBody>
                    <a:bodyPr/>
                    <a:lstStyle/>
                    <a:p>
                      <a:r>
                        <a:rPr lang="en-GB" sz="1300" dirty="0" smtClean="0"/>
                        <a:t>Compliance 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04 September</a:t>
                      </a:r>
                      <a:r>
                        <a:rPr lang="en-GB" sz="1300" baseline="0" dirty="0" smtClean="0"/>
                        <a:t> 2010</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3" name="Content Placeholder 9"/>
          <p:cNvGraphicFramePr>
            <a:graphicFrameLocks/>
          </p:cNvGraphicFramePr>
          <p:nvPr>
            <p:extLst>
              <p:ext uri="{D42A27DB-BD31-4B8C-83A1-F6EECF244321}">
                <p14:modId xmlns:p14="http://schemas.microsoft.com/office/powerpoint/2010/main" val="1645857747"/>
              </p:ext>
            </p:extLst>
          </p:nvPr>
        </p:nvGraphicFramePr>
        <p:xfrm>
          <a:off x="450850" y="4257210"/>
          <a:ext cx="3482975" cy="1158240"/>
        </p:xfrm>
        <a:graphic>
          <a:graphicData uri="http://schemas.openxmlformats.org/drawingml/2006/table">
            <a:tbl>
              <a:tblPr>
                <a:tableStyleId>{5C22544A-7EE6-4342-B048-85BDC9FD1C3A}</a:tableStyleId>
              </a:tblPr>
              <a:tblGrid>
                <a:gridCol w="1473200"/>
                <a:gridCol w="2009775"/>
              </a:tblGrid>
              <a:tr h="158526">
                <a:tc>
                  <a:txBody>
                    <a:bodyPr/>
                    <a:lstStyle/>
                    <a:p>
                      <a:r>
                        <a:rPr lang="en-GB" sz="1300" dirty="0" smtClean="0"/>
                        <a:t>Ref:</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b="1" dirty="0" smtClean="0"/>
                        <a:t>NR/L2/OHS/019</a:t>
                      </a:r>
                      <a:endParaRPr lang="en-GB" sz="13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Issue: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9</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03 July</a:t>
                      </a:r>
                      <a:r>
                        <a:rPr lang="en-GB" sz="1300" baseline="0" dirty="0" smtClean="0"/>
                        <a:t> 2017</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8526">
                <a:tc>
                  <a:txBody>
                    <a:bodyPr/>
                    <a:lstStyle/>
                    <a:p>
                      <a:r>
                        <a:rPr lang="en-GB" sz="1300" dirty="0" smtClean="0"/>
                        <a:t>Compliance</a:t>
                      </a:r>
                      <a:r>
                        <a:rPr lang="en-GB" sz="1300" baseline="0" dirty="0" smtClean="0"/>
                        <a:t> date:</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300" dirty="0" smtClean="0"/>
                        <a:t>03 July 2017</a:t>
                      </a:r>
                      <a:endParaRPr lang="en-GB" sz="13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351981" y="1701211"/>
            <a:ext cx="1993725" cy="338554"/>
          </a:xfrm>
          <a:prstGeom prst="rect">
            <a:avLst/>
          </a:prstGeom>
          <a:noFill/>
        </p:spPr>
        <p:txBody>
          <a:bodyPr wrap="square" rtlCol="0">
            <a:spAutoFit/>
          </a:bodyPr>
          <a:lstStyle/>
          <a:p>
            <a:r>
              <a:rPr lang="en-GB" sz="1600" b="1" dirty="0" smtClean="0">
                <a:solidFill>
                  <a:srgbClr val="005172"/>
                </a:solidFill>
              </a:rPr>
              <a:t>Old Standard:</a:t>
            </a:r>
            <a:endParaRPr lang="en-GB" sz="1600" b="1" dirty="0">
              <a:solidFill>
                <a:srgbClr val="005172"/>
              </a:solidFill>
            </a:endParaRPr>
          </a:p>
        </p:txBody>
      </p:sp>
      <p:sp>
        <p:nvSpPr>
          <p:cNvPr id="11" name="TextBox 10"/>
          <p:cNvSpPr txBox="1"/>
          <p:nvPr/>
        </p:nvSpPr>
        <p:spPr>
          <a:xfrm>
            <a:off x="355519" y="3808606"/>
            <a:ext cx="1993725" cy="338554"/>
          </a:xfrm>
          <a:prstGeom prst="rect">
            <a:avLst/>
          </a:prstGeom>
          <a:noFill/>
        </p:spPr>
        <p:txBody>
          <a:bodyPr wrap="square" rtlCol="0">
            <a:spAutoFit/>
          </a:bodyPr>
          <a:lstStyle/>
          <a:p>
            <a:r>
              <a:rPr lang="en-GB" sz="1600" b="1" dirty="0" smtClean="0">
                <a:solidFill>
                  <a:srgbClr val="005172"/>
                </a:solidFill>
              </a:rPr>
              <a:t>Revised Standard:</a:t>
            </a:r>
            <a:endParaRPr lang="en-GB" sz="1600" b="1" dirty="0">
              <a:solidFill>
                <a:srgbClr val="005172"/>
              </a:solidFill>
            </a:endParaRPr>
          </a:p>
        </p:txBody>
      </p:sp>
      <p:sp>
        <p:nvSpPr>
          <p:cNvPr id="12" name="Multiply 11"/>
          <p:cNvSpPr/>
          <p:nvPr/>
        </p:nvSpPr>
        <p:spPr bwMode="auto">
          <a:xfrm>
            <a:off x="272154" y="1052670"/>
            <a:ext cx="3867786" cy="3232805"/>
          </a:xfrm>
          <a:prstGeom prst="mathMultiply">
            <a:avLst>
              <a:gd name="adj1" fmla="val 5936"/>
            </a:avLst>
          </a:prstGeom>
          <a:solidFill>
            <a:srgbClr val="FF0000"/>
          </a:solidFill>
          <a:ln>
            <a:noFill/>
          </a:ln>
          <a:effectLst/>
          <a:extLst/>
        </p:spPr>
        <p:txBody>
          <a:bodyPr vert="horz" wrap="square" lIns="0" tIns="0" rIns="0" bIns="0" numCol="1" rtlCol="0" anchor="t" anchorCtr="0" compatLnSpc="1">
            <a:prstTxWarp prst="textNoShape">
              <a:avLst/>
            </a:prstTxWarp>
          </a:bodyPr>
          <a:lstStyle/>
          <a:p>
            <a:pPr algn="r" eaLnBrk="0" fontAlgn="base" hangingPunct="0">
              <a:spcBef>
                <a:spcPct val="0"/>
              </a:spcBef>
              <a:spcAft>
                <a:spcPct val="0"/>
              </a:spcAft>
            </a:pPr>
            <a:endParaRPr lang="en-GB" sz="800" smtClean="0">
              <a:solidFill>
                <a:srgbClr val="005172"/>
              </a:solidFill>
            </a:endParaRPr>
          </a:p>
        </p:txBody>
      </p:sp>
      <p:pic>
        <p:nvPicPr>
          <p:cNvPr id="15"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234227" y="2084118"/>
            <a:ext cx="4514353" cy="333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1837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mtClean="0"/>
              <a:t>Affected Parties</a:t>
            </a:r>
            <a:endParaRPr lang="en-GB" dirty="0"/>
          </a:p>
        </p:txBody>
      </p:sp>
      <p:sp>
        <p:nvSpPr>
          <p:cNvPr id="6" name="Slide Number Placeholder 5"/>
          <p:cNvSpPr>
            <a:spLocks noGrp="1"/>
          </p:cNvSpPr>
          <p:nvPr>
            <p:ph type="sldNum" sz="quarter" idx="10"/>
          </p:nvPr>
        </p:nvSpPr>
        <p:spPr/>
        <p:txBody>
          <a:bodyPr/>
          <a:lstStyle/>
          <a:p>
            <a:fld id="{B2ADF47B-D057-4F29-9445-3FAD54A28DBE}" type="slidenum">
              <a:rPr lang="en-GB" altLang="en-US" smtClean="0"/>
              <a:pPr/>
              <a:t>6</a:t>
            </a:fld>
            <a:endParaRPr lang="en-GB" altLang="en-US"/>
          </a:p>
        </p:txBody>
      </p:sp>
      <p:sp>
        <p:nvSpPr>
          <p:cNvPr id="23" name="Footer Placeholder 4"/>
          <p:cNvSpPr>
            <a:spLocks noGrp="1"/>
          </p:cNvSpPr>
          <p:nvPr>
            <p:ph type="ftr" sz="quarter" idx="11"/>
          </p:nvPr>
        </p:nvSpPr>
        <p:spPr/>
        <p:txBody>
          <a:bodyPr/>
          <a:lstStyle/>
          <a:p>
            <a:r>
              <a:rPr lang="en-GB" smtClean="0"/>
              <a:t>Standard 019 Update Briefing</a:t>
            </a:r>
            <a:endParaRPr lang="en-GB" dirty="0"/>
          </a:p>
        </p:txBody>
      </p:sp>
      <p:grpSp>
        <p:nvGrpSpPr>
          <p:cNvPr id="15" name="Group 14"/>
          <p:cNvGrpSpPr/>
          <p:nvPr/>
        </p:nvGrpSpPr>
        <p:grpSpPr>
          <a:xfrm>
            <a:off x="-310" y="2060810"/>
            <a:ext cx="2340000" cy="2990794"/>
            <a:chOff x="-310" y="2049564"/>
            <a:chExt cx="2340000" cy="2990794"/>
          </a:xfrm>
        </p:grpSpPr>
        <p:pic>
          <p:nvPicPr>
            <p:cNvPr id="1026" name="Picture 2" descr="C:\Users\LJackso9\Desktop\019 Roles - Clipart\Bust - Suit Femal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0" y="2049564"/>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585" y="4455583"/>
              <a:ext cx="1512210" cy="584775"/>
            </a:xfrm>
            <a:prstGeom prst="rect">
              <a:avLst/>
            </a:prstGeom>
            <a:noFill/>
          </p:spPr>
          <p:txBody>
            <a:bodyPr wrap="square" rtlCol="0">
              <a:spAutoFit/>
            </a:bodyPr>
            <a:lstStyle/>
            <a:p>
              <a:pPr algn="ctr"/>
              <a:r>
                <a:rPr lang="en-GB" sz="1600" dirty="0" smtClean="0">
                  <a:solidFill>
                    <a:srgbClr val="005172"/>
                  </a:solidFill>
                </a:rPr>
                <a:t>Responsible Manager</a:t>
              </a:r>
              <a:endParaRPr lang="en-GB" sz="1600" dirty="0">
                <a:solidFill>
                  <a:srgbClr val="005172"/>
                </a:solidFill>
              </a:endParaRPr>
            </a:p>
          </p:txBody>
        </p:sp>
      </p:grpSp>
      <p:grpSp>
        <p:nvGrpSpPr>
          <p:cNvPr id="16" name="Group 15"/>
          <p:cNvGrpSpPr/>
          <p:nvPr/>
        </p:nvGrpSpPr>
        <p:grpSpPr>
          <a:xfrm>
            <a:off x="1655920" y="2060810"/>
            <a:ext cx="2340000" cy="2744573"/>
            <a:chOff x="1655920" y="2049564"/>
            <a:chExt cx="2340000" cy="2744573"/>
          </a:xfrm>
        </p:grpSpPr>
        <p:pic>
          <p:nvPicPr>
            <p:cNvPr id="1027" name="Picture 3" descr="C:\Users\LJackso9\Desktop\019 Roles - Clipart\Bust - Business Casua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5920" y="2049564"/>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69999" y="4455583"/>
              <a:ext cx="1711842" cy="338554"/>
            </a:xfrm>
            <a:prstGeom prst="rect">
              <a:avLst/>
            </a:prstGeom>
            <a:noFill/>
          </p:spPr>
          <p:txBody>
            <a:bodyPr wrap="square" rtlCol="0">
              <a:spAutoFit/>
            </a:bodyPr>
            <a:lstStyle/>
            <a:p>
              <a:pPr algn="ctr"/>
              <a:r>
                <a:rPr lang="en-GB" sz="1600" dirty="0" smtClean="0">
                  <a:solidFill>
                    <a:srgbClr val="005172"/>
                  </a:solidFill>
                </a:rPr>
                <a:t>Planner</a:t>
              </a:r>
              <a:endParaRPr lang="en-GB" sz="1600" dirty="0">
                <a:solidFill>
                  <a:srgbClr val="005172"/>
                </a:solidFill>
              </a:endParaRPr>
            </a:p>
          </p:txBody>
        </p:sp>
      </p:grpSp>
      <p:grpSp>
        <p:nvGrpSpPr>
          <p:cNvPr id="21" name="Group 20"/>
          <p:cNvGrpSpPr/>
          <p:nvPr/>
        </p:nvGrpSpPr>
        <p:grpSpPr>
          <a:xfrm>
            <a:off x="3312150" y="1988800"/>
            <a:ext cx="2340000" cy="3297780"/>
            <a:chOff x="6804000" y="1988800"/>
            <a:chExt cx="2340000" cy="3297780"/>
          </a:xfrm>
        </p:grpSpPr>
        <p:pic>
          <p:nvPicPr>
            <p:cNvPr id="13"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804000" y="1988800"/>
              <a:ext cx="234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158904" y="4455583"/>
              <a:ext cx="1630191" cy="830997"/>
            </a:xfrm>
            <a:prstGeom prst="rect">
              <a:avLst/>
            </a:prstGeom>
            <a:noFill/>
          </p:spPr>
          <p:txBody>
            <a:bodyPr wrap="square" rtlCol="0">
              <a:spAutoFit/>
            </a:bodyPr>
            <a:lstStyle/>
            <a:p>
              <a:pPr algn="ctr"/>
              <a:r>
                <a:rPr lang="en-GB" sz="1600" dirty="0" smtClean="0">
                  <a:solidFill>
                    <a:srgbClr val="005172"/>
                  </a:solidFill>
                </a:rPr>
                <a:t>Individual Working Alone (IWA)</a:t>
              </a:r>
              <a:endParaRPr lang="en-GB" sz="1600" dirty="0">
                <a:solidFill>
                  <a:srgbClr val="005172"/>
                </a:solidFill>
              </a:endParaRPr>
            </a:p>
          </p:txBody>
        </p:sp>
      </p:grpSp>
      <p:grpSp>
        <p:nvGrpSpPr>
          <p:cNvPr id="20" name="Group 19"/>
          <p:cNvGrpSpPr/>
          <p:nvPr/>
        </p:nvGrpSpPr>
        <p:grpSpPr>
          <a:xfrm>
            <a:off x="5076069" y="1988800"/>
            <a:ext cx="2340000" cy="3297780"/>
            <a:chOff x="5076069" y="1988800"/>
            <a:chExt cx="2340000" cy="3297780"/>
          </a:xfrm>
        </p:grpSpPr>
        <p:sp>
          <p:nvSpPr>
            <p:cNvPr id="17" name="TextBox 16"/>
            <p:cNvSpPr txBox="1"/>
            <p:nvPr/>
          </p:nvSpPr>
          <p:spPr>
            <a:xfrm>
              <a:off x="5430974" y="4455583"/>
              <a:ext cx="1630191" cy="830997"/>
            </a:xfrm>
            <a:prstGeom prst="rect">
              <a:avLst/>
            </a:prstGeom>
            <a:noFill/>
          </p:spPr>
          <p:txBody>
            <a:bodyPr wrap="square" rtlCol="0">
              <a:spAutoFit/>
            </a:bodyPr>
            <a:lstStyle/>
            <a:p>
              <a:pPr algn="ctr"/>
              <a:r>
                <a:rPr lang="en-GB" sz="1600" dirty="0" smtClean="0">
                  <a:solidFill>
                    <a:srgbClr val="005172"/>
                  </a:solidFill>
                </a:rPr>
                <a:t>Controller of Site Safety (COSS)</a:t>
              </a:r>
              <a:endParaRPr lang="en-GB" sz="1600" dirty="0">
                <a:solidFill>
                  <a:srgbClr val="005172"/>
                </a:solidFill>
              </a:endParaRPr>
            </a:p>
          </p:txBody>
        </p:sp>
        <p:pic>
          <p:nvPicPr>
            <p:cNvPr id="1029" name="Picture 5"/>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076069" y="1988800"/>
              <a:ext cx="234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6780252" y="1988800"/>
            <a:ext cx="2340000" cy="3298229"/>
            <a:chOff x="3384160" y="1988351"/>
            <a:chExt cx="2340000" cy="3298229"/>
          </a:xfrm>
        </p:grpSpPr>
        <p:sp>
          <p:nvSpPr>
            <p:cNvPr id="11" name="TextBox 10"/>
            <p:cNvSpPr txBox="1"/>
            <p:nvPr/>
          </p:nvSpPr>
          <p:spPr>
            <a:xfrm>
              <a:off x="3698239" y="4455583"/>
              <a:ext cx="1711842" cy="830997"/>
            </a:xfrm>
            <a:prstGeom prst="rect">
              <a:avLst/>
            </a:prstGeom>
            <a:noFill/>
          </p:spPr>
          <p:txBody>
            <a:bodyPr wrap="square" rtlCol="0">
              <a:spAutoFit/>
            </a:bodyPr>
            <a:lstStyle/>
            <a:p>
              <a:pPr algn="ctr"/>
              <a:r>
                <a:rPr lang="en-GB" sz="1600" dirty="0" smtClean="0">
                  <a:solidFill>
                    <a:srgbClr val="005172"/>
                  </a:solidFill>
                </a:rPr>
                <a:t>Safe Work Leader (SWL) – </a:t>
              </a:r>
              <a:r>
                <a:rPr lang="en-GB" sz="1600" b="1" dirty="0" smtClean="0">
                  <a:solidFill>
                    <a:srgbClr val="005172"/>
                  </a:solidFill>
                </a:rPr>
                <a:t>Note: IP only</a:t>
              </a:r>
              <a:endParaRPr lang="en-GB" sz="1600" b="1" dirty="0">
                <a:solidFill>
                  <a:srgbClr val="005172"/>
                </a:solidFill>
              </a:endParaRPr>
            </a:p>
          </p:txBody>
        </p:sp>
        <p:pic>
          <p:nvPicPr>
            <p:cNvPr id="1030" name="Picture 6"/>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3384160" y="1988351"/>
              <a:ext cx="234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70160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3500"/>
                            </p:stCondLst>
                            <p:childTnLst>
                              <p:par>
                                <p:cTn id="13" presetID="10" presetClass="entr" presetSubtype="0"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childTnLst>
                          </p:cTn>
                        </p:par>
                        <p:par>
                          <p:cTn id="16" fill="hold">
                            <p:stCondLst>
                              <p:cond delay="5500"/>
                            </p:stCondLst>
                            <p:childTnLst>
                              <p:par>
                                <p:cTn id="17" presetID="10" presetClass="entr" presetSubtype="0" fill="hold"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7500"/>
                            </p:stCondLst>
                            <p:childTnLst>
                              <p:par>
                                <p:cTn id="21" presetID="10" presetClass="entr" presetSubtype="0" fill="hold" nodeType="afterEffect">
                                  <p:stCondLst>
                                    <p:cond delay="10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new?</a:t>
            </a:r>
            <a:br>
              <a:rPr lang="en-GB" smtClean="0"/>
            </a:br>
            <a:r>
              <a:rPr lang="en-GB" smtClean="0"/>
              <a:t>The person in charge</a:t>
            </a:r>
            <a:endParaRPr lang="en-GB" dirty="0"/>
          </a:p>
        </p:txBody>
      </p:sp>
      <p:sp>
        <p:nvSpPr>
          <p:cNvPr id="4" name="Slide Number Placeholder 3"/>
          <p:cNvSpPr>
            <a:spLocks noGrp="1"/>
          </p:cNvSpPr>
          <p:nvPr>
            <p:ph type="sldNum" sz="quarter" idx="10"/>
          </p:nvPr>
        </p:nvSpPr>
        <p:spPr/>
        <p:txBody>
          <a:bodyPr/>
          <a:lstStyle/>
          <a:p>
            <a:fld id="{9826C3B4-288C-4D35-A77C-60F4EEB1ED93}" type="slidenum">
              <a:rPr lang="en-GB" smtClean="0"/>
              <a:pPr/>
              <a:t>7</a:t>
            </a:fld>
            <a:endParaRPr lang="en-GB"/>
          </a:p>
        </p:txBody>
      </p:sp>
      <p:sp>
        <p:nvSpPr>
          <p:cNvPr id="21" name="Footer Placeholder 4"/>
          <p:cNvSpPr>
            <a:spLocks noGrp="1"/>
          </p:cNvSpPr>
          <p:nvPr>
            <p:ph type="ftr" sz="quarter" idx="11"/>
          </p:nvPr>
        </p:nvSpPr>
        <p:spPr/>
        <p:txBody>
          <a:bodyPr/>
          <a:lstStyle/>
          <a:p>
            <a:r>
              <a:rPr lang="en-GB" smtClean="0"/>
              <a:t>Standard 019 Update Briefing</a:t>
            </a:r>
            <a:endParaRPr lang="en-GB" dirty="0"/>
          </a:p>
        </p:txBody>
      </p:sp>
      <p:grpSp>
        <p:nvGrpSpPr>
          <p:cNvPr id="23" name="Group 22"/>
          <p:cNvGrpSpPr/>
          <p:nvPr/>
        </p:nvGrpSpPr>
        <p:grpSpPr>
          <a:xfrm>
            <a:off x="774345" y="1574641"/>
            <a:ext cx="7500611" cy="827169"/>
            <a:chOff x="774345" y="1574641"/>
            <a:chExt cx="7500611" cy="827169"/>
          </a:xfrm>
        </p:grpSpPr>
        <p:sp>
          <p:nvSpPr>
            <p:cNvPr id="6" name="Freeform 5"/>
            <p:cNvSpPr/>
            <p:nvPr/>
          </p:nvSpPr>
          <p:spPr>
            <a:xfrm>
              <a:off x="1187929" y="1574641"/>
              <a:ext cx="7087027" cy="827169"/>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1"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person in charge is a new </a:t>
              </a:r>
              <a:r>
                <a:rPr lang="en-GB" sz="1600" b="1" kern="1200" dirty="0" smtClean="0">
                  <a:solidFill>
                    <a:schemeClr val="bg1"/>
                  </a:solidFill>
                </a:rPr>
                <a:t>capability,</a:t>
              </a:r>
              <a:r>
                <a:rPr lang="en-GB" sz="1600" kern="1200" dirty="0" smtClean="0">
                  <a:solidFill>
                    <a:schemeClr val="bg1"/>
                  </a:solidFill>
                </a:rPr>
                <a:t> not a competence </a:t>
              </a:r>
              <a:endParaRPr lang="en-GB" sz="1600" kern="1200" dirty="0">
                <a:solidFill>
                  <a:schemeClr val="bg1"/>
                </a:solidFill>
              </a:endParaRPr>
            </a:p>
          </p:txBody>
        </p:sp>
        <p:sp>
          <p:nvSpPr>
            <p:cNvPr id="7" name="Oval 6"/>
            <p:cNvSpPr/>
            <p:nvPr/>
          </p:nvSpPr>
          <p:spPr>
            <a:xfrm>
              <a:off x="774345" y="1574642"/>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1621577"/>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p:cNvGrpSpPr/>
          <p:nvPr/>
        </p:nvGrpSpPr>
        <p:grpSpPr>
          <a:xfrm>
            <a:off x="774345" y="2556735"/>
            <a:ext cx="7500611" cy="827169"/>
            <a:chOff x="774345" y="2556735"/>
            <a:chExt cx="7500611" cy="827169"/>
          </a:xfrm>
        </p:grpSpPr>
        <p:grpSp>
          <p:nvGrpSpPr>
            <p:cNvPr id="17" name="Group 16"/>
            <p:cNvGrpSpPr/>
            <p:nvPr/>
          </p:nvGrpSpPr>
          <p:grpSpPr>
            <a:xfrm>
              <a:off x="774345" y="2556735"/>
              <a:ext cx="7500611" cy="827169"/>
              <a:chOff x="389646" y="2473503"/>
              <a:chExt cx="7500611" cy="827169"/>
            </a:xfrm>
          </p:grpSpPr>
          <p:sp>
            <p:nvSpPr>
              <p:cNvPr id="8" name="Freeform 7"/>
              <p:cNvSpPr/>
              <p:nvPr/>
            </p:nvSpPr>
            <p:spPr>
              <a:xfrm>
                <a:off x="803230" y="2473503"/>
                <a:ext cx="7087027" cy="827169"/>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1"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person in charge will be appointed by the Responsible Manager on their ability to manage the work activity planned and have an understanding of the risks</a:t>
                </a:r>
                <a:endParaRPr lang="en-GB" sz="1600" kern="1200" dirty="0">
                  <a:solidFill>
                    <a:schemeClr val="bg1"/>
                  </a:solidFill>
                </a:endParaRPr>
              </a:p>
            </p:txBody>
          </p:sp>
          <p:sp>
            <p:nvSpPr>
              <p:cNvPr id="9" name="Oval 8"/>
              <p:cNvSpPr/>
              <p:nvPr/>
            </p:nvSpPr>
            <p:spPr>
              <a:xfrm>
                <a:off x="389646" y="2473504"/>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2603671"/>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774345" y="3538829"/>
            <a:ext cx="7500611" cy="827168"/>
            <a:chOff x="774345" y="3538829"/>
            <a:chExt cx="7500611" cy="827168"/>
          </a:xfrm>
        </p:grpSpPr>
        <p:sp>
          <p:nvSpPr>
            <p:cNvPr id="10" name="Freeform 9"/>
            <p:cNvSpPr/>
            <p:nvPr/>
          </p:nvSpPr>
          <p:spPr>
            <a:xfrm>
              <a:off x="1187929" y="3538829"/>
              <a:ext cx="7087027" cy="827168"/>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0" numCol="1" spcCol="1270" anchor="ctr" anchorCtr="0">
              <a:noAutofit/>
            </a:bodyPr>
            <a:lstStyle/>
            <a:p>
              <a:pPr lvl="0" algn="ctr" defTabSz="755650">
                <a:lnSpc>
                  <a:spcPct val="90000"/>
                </a:lnSpc>
                <a:spcBef>
                  <a:spcPct val="0"/>
                </a:spcBef>
                <a:spcAft>
                  <a:spcPct val="35000"/>
                </a:spcAft>
              </a:pPr>
              <a:r>
                <a:rPr lang="en-GB" sz="1600" kern="1200" dirty="0" smtClean="0">
                  <a:solidFill>
                    <a:schemeClr val="bg1"/>
                  </a:solidFill>
                </a:rPr>
                <a:t>The person in charge will make sure that all risk controls have been implemented</a:t>
              </a:r>
              <a:endParaRPr lang="en-GB" sz="1600" kern="1200" dirty="0">
                <a:solidFill>
                  <a:schemeClr val="bg1"/>
                </a:solidFill>
              </a:endParaRPr>
            </a:p>
          </p:txBody>
        </p:sp>
        <p:sp>
          <p:nvSpPr>
            <p:cNvPr id="11" name="Oval 10"/>
            <p:cNvSpPr/>
            <p:nvPr/>
          </p:nvSpPr>
          <p:spPr>
            <a:xfrm>
              <a:off x="774345" y="3538830"/>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5"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3585765"/>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74345" y="4520922"/>
            <a:ext cx="7500611" cy="827168"/>
            <a:chOff x="774345" y="4520922"/>
            <a:chExt cx="7500611" cy="827168"/>
          </a:xfrm>
        </p:grpSpPr>
        <p:sp>
          <p:nvSpPr>
            <p:cNvPr id="12" name="Freeform 11"/>
            <p:cNvSpPr/>
            <p:nvPr/>
          </p:nvSpPr>
          <p:spPr>
            <a:xfrm>
              <a:off x="1187929" y="4520922"/>
              <a:ext cx="7087027" cy="827168"/>
            </a:xfrm>
            <a:custGeom>
              <a:avLst/>
              <a:gdLst>
                <a:gd name="connsiteX0" fmla="*/ 0 w 7087027"/>
                <a:gd name="connsiteY0" fmla="*/ 0 h 827167"/>
                <a:gd name="connsiteX1" fmla="*/ 6673444 w 7087027"/>
                <a:gd name="connsiteY1" fmla="*/ 0 h 827167"/>
                <a:gd name="connsiteX2" fmla="*/ 7087027 w 7087027"/>
                <a:gd name="connsiteY2" fmla="*/ 413584 h 827167"/>
                <a:gd name="connsiteX3" fmla="*/ 6673444 w 7087027"/>
                <a:gd name="connsiteY3" fmla="*/ 827167 h 827167"/>
                <a:gd name="connsiteX4" fmla="*/ 0 w 7087027"/>
                <a:gd name="connsiteY4" fmla="*/ 827167 h 827167"/>
                <a:gd name="connsiteX5" fmla="*/ 0 w 7087027"/>
                <a:gd name="connsiteY5" fmla="*/ 0 h 82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827167">
                  <a:moveTo>
                    <a:pt x="7087027" y="827166"/>
                  </a:moveTo>
                  <a:lnTo>
                    <a:pt x="413583" y="827166"/>
                  </a:lnTo>
                  <a:lnTo>
                    <a:pt x="0" y="413583"/>
                  </a:lnTo>
                  <a:lnTo>
                    <a:pt x="413583" y="1"/>
                  </a:lnTo>
                  <a:lnTo>
                    <a:pt x="7087027" y="1"/>
                  </a:lnTo>
                  <a:lnTo>
                    <a:pt x="7087027" y="8271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50" tIns="64771" rIns="120904" bIns="64770" numCol="1" spcCol="1270" anchor="ctr" anchorCtr="0">
              <a:noAutofit/>
            </a:bodyPr>
            <a:lstStyle/>
            <a:p>
              <a:pPr lvl="0" algn="ctr" defTabSz="755650">
                <a:lnSpc>
                  <a:spcPct val="90000"/>
                </a:lnSpc>
                <a:spcBef>
                  <a:spcPct val="0"/>
                </a:spcBef>
                <a:spcAft>
                  <a:spcPct val="35000"/>
                </a:spcAft>
              </a:pPr>
              <a:r>
                <a:rPr lang="en-GB" sz="1600" dirty="0" smtClean="0">
                  <a:solidFill>
                    <a:schemeClr val="bg1"/>
                  </a:solidFill>
                </a:rPr>
                <a:t>The p</a:t>
              </a:r>
              <a:r>
                <a:rPr lang="en-GB" sz="1600" kern="1200" dirty="0" smtClean="0">
                  <a:solidFill>
                    <a:schemeClr val="bg1"/>
                  </a:solidFill>
                </a:rPr>
                <a:t>erson in charge must hold a COSS competence and may act as the COSS or delegate the COSS duties</a:t>
              </a:r>
              <a:endParaRPr lang="en-GB" sz="1600" kern="1200" dirty="0">
                <a:solidFill>
                  <a:schemeClr val="bg1"/>
                </a:solidFill>
              </a:endParaRPr>
            </a:p>
          </p:txBody>
        </p:sp>
        <p:sp>
          <p:nvSpPr>
            <p:cNvPr id="13" name="Oval 12"/>
            <p:cNvSpPr/>
            <p:nvPr/>
          </p:nvSpPr>
          <p:spPr>
            <a:xfrm>
              <a:off x="774345" y="4520923"/>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4567858"/>
              <a:ext cx="733295" cy="7332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774345" y="5503015"/>
            <a:ext cx="7500611" cy="827167"/>
            <a:chOff x="774345" y="5503015"/>
            <a:chExt cx="7500611" cy="827167"/>
          </a:xfrm>
        </p:grpSpPr>
        <p:sp>
          <p:nvSpPr>
            <p:cNvPr id="14" name="Freeform 13"/>
            <p:cNvSpPr/>
            <p:nvPr/>
          </p:nvSpPr>
          <p:spPr>
            <a:xfrm>
              <a:off x="1187929" y="5522159"/>
              <a:ext cx="7087027" cy="788879"/>
            </a:xfrm>
            <a:custGeom>
              <a:avLst/>
              <a:gdLst>
                <a:gd name="connsiteX0" fmla="*/ 0 w 7087027"/>
                <a:gd name="connsiteY0" fmla="*/ 0 h 788878"/>
                <a:gd name="connsiteX1" fmla="*/ 6692588 w 7087027"/>
                <a:gd name="connsiteY1" fmla="*/ 0 h 788878"/>
                <a:gd name="connsiteX2" fmla="*/ 7087027 w 7087027"/>
                <a:gd name="connsiteY2" fmla="*/ 394439 h 788878"/>
                <a:gd name="connsiteX3" fmla="*/ 6692588 w 7087027"/>
                <a:gd name="connsiteY3" fmla="*/ 788878 h 788878"/>
                <a:gd name="connsiteX4" fmla="*/ 0 w 7087027"/>
                <a:gd name="connsiteY4" fmla="*/ 788878 h 788878"/>
                <a:gd name="connsiteX5" fmla="*/ 0 w 7087027"/>
                <a:gd name="connsiteY5" fmla="*/ 0 h 78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87027" h="788878">
                  <a:moveTo>
                    <a:pt x="7087027" y="788877"/>
                  </a:moveTo>
                  <a:lnTo>
                    <a:pt x="394439" y="788877"/>
                  </a:lnTo>
                  <a:lnTo>
                    <a:pt x="0" y="394439"/>
                  </a:lnTo>
                  <a:lnTo>
                    <a:pt x="394439" y="1"/>
                  </a:lnTo>
                  <a:lnTo>
                    <a:pt x="7087027" y="1"/>
                  </a:lnTo>
                  <a:lnTo>
                    <a:pt x="7087027" y="788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977" tIns="64771" rIns="120904" bIns="64770" numCol="1" spcCol="1270" anchor="ctr" anchorCtr="0">
              <a:noAutofit/>
            </a:bodyPr>
            <a:lstStyle/>
            <a:p>
              <a:pPr lvl="0" algn="ctr" defTabSz="755650">
                <a:lnSpc>
                  <a:spcPct val="90000"/>
                </a:lnSpc>
                <a:spcBef>
                  <a:spcPct val="0"/>
                </a:spcBef>
                <a:spcAft>
                  <a:spcPct val="35000"/>
                </a:spcAft>
              </a:pPr>
              <a:r>
                <a:rPr lang="en-GB" sz="1600" dirty="0" smtClean="0">
                  <a:solidFill>
                    <a:schemeClr val="bg1"/>
                  </a:solidFill>
                </a:rPr>
                <a:t>The p</a:t>
              </a:r>
              <a:r>
                <a:rPr lang="en-GB" sz="1600" kern="1200" dirty="0" smtClean="0">
                  <a:solidFill>
                    <a:schemeClr val="bg1"/>
                  </a:solidFill>
                </a:rPr>
                <a:t>erson in charge and the planner will collaborate to produce the Safe </a:t>
              </a:r>
              <a:r>
                <a:rPr lang="en-GB" sz="1600" dirty="0">
                  <a:solidFill>
                    <a:schemeClr val="bg1"/>
                  </a:solidFill>
                </a:rPr>
                <a:t>W</a:t>
              </a:r>
              <a:r>
                <a:rPr lang="en-GB" sz="1600" kern="1200" dirty="0" smtClean="0">
                  <a:solidFill>
                    <a:schemeClr val="bg1"/>
                  </a:solidFill>
                </a:rPr>
                <a:t>ork </a:t>
              </a:r>
              <a:r>
                <a:rPr lang="en-GB" sz="1600" dirty="0">
                  <a:solidFill>
                    <a:schemeClr val="bg1"/>
                  </a:solidFill>
                </a:rPr>
                <a:t>P</a:t>
              </a:r>
              <a:r>
                <a:rPr lang="en-GB" sz="1600" kern="1200" dirty="0" smtClean="0">
                  <a:solidFill>
                    <a:schemeClr val="bg1"/>
                  </a:solidFill>
                </a:rPr>
                <a:t>ack (SWP), which the person in charge will verify.</a:t>
              </a:r>
              <a:endParaRPr lang="en-GB" sz="1600" kern="1200" dirty="0">
                <a:solidFill>
                  <a:schemeClr val="bg1"/>
                </a:solidFill>
              </a:endParaRPr>
            </a:p>
          </p:txBody>
        </p:sp>
        <p:sp>
          <p:nvSpPr>
            <p:cNvPr id="15" name="Oval 14"/>
            <p:cNvSpPr/>
            <p:nvPr/>
          </p:nvSpPr>
          <p:spPr>
            <a:xfrm>
              <a:off x="774345" y="5503015"/>
              <a:ext cx="827167" cy="827167"/>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7"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27480" y="5549950"/>
              <a:ext cx="733295" cy="7332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0911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anim calcmode="lin" valueType="num">
                                      <p:cBhvr>
                                        <p:cTn id="8" dur="2000" fill="hold"/>
                                        <p:tgtEl>
                                          <p:spTgt spid="23"/>
                                        </p:tgtEl>
                                        <p:attrNameLst>
                                          <p:attrName>ppt_x</p:attrName>
                                        </p:attrNameLst>
                                      </p:cBhvr>
                                      <p:tavLst>
                                        <p:tav tm="0">
                                          <p:val>
                                            <p:strVal val="#ppt_x"/>
                                          </p:val>
                                        </p:tav>
                                        <p:tav tm="100000">
                                          <p:val>
                                            <p:strVal val="#ppt_x"/>
                                          </p:val>
                                        </p:tav>
                                      </p:tavLst>
                                    </p:anim>
                                    <p:anim calcmode="lin" valueType="num">
                                      <p:cBhvr>
                                        <p:cTn id="9" dur="2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000"/>
                                        <p:tgtEl>
                                          <p:spTgt spid="28"/>
                                        </p:tgtEl>
                                      </p:cBhvr>
                                    </p:animEffect>
                                    <p:anim calcmode="lin" valueType="num">
                                      <p:cBhvr>
                                        <p:cTn id="14" dur="2000" fill="hold"/>
                                        <p:tgtEl>
                                          <p:spTgt spid="28"/>
                                        </p:tgtEl>
                                        <p:attrNameLst>
                                          <p:attrName>ppt_x</p:attrName>
                                        </p:attrNameLst>
                                      </p:cBhvr>
                                      <p:tavLst>
                                        <p:tav tm="0">
                                          <p:val>
                                            <p:strVal val="#ppt_x"/>
                                          </p:val>
                                        </p:tav>
                                        <p:tav tm="100000">
                                          <p:val>
                                            <p:strVal val="#ppt_x"/>
                                          </p:val>
                                        </p:tav>
                                      </p:tavLst>
                                    </p:anim>
                                    <p:anim calcmode="lin" valueType="num">
                                      <p:cBhvr>
                                        <p:cTn id="15" dur="2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ppt_x</p:attrName>
                                        </p:attrNameLst>
                                      </p:cBhvr>
                                      <p:tavLst>
                                        <p:tav tm="0">
                                          <p:val>
                                            <p:strVal val="#ppt_x"/>
                                          </p:val>
                                        </p:tav>
                                        <p:tav tm="100000">
                                          <p:val>
                                            <p:strVal val="#ppt_x"/>
                                          </p:val>
                                        </p:tav>
                                      </p:tavLst>
                                    </p:anim>
                                    <p:anim calcmode="lin" valueType="num">
                                      <p:cBhvr>
                                        <p:cTn id="21" dur="2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ppt_x</p:attrName>
                                        </p:attrNameLst>
                                      </p:cBhvr>
                                      <p:tavLst>
                                        <p:tav tm="0">
                                          <p:val>
                                            <p:strVal val="#ppt_x"/>
                                          </p:val>
                                        </p:tav>
                                        <p:tav tm="100000">
                                          <p:val>
                                            <p:strVal val="#ppt_x"/>
                                          </p:val>
                                        </p:tav>
                                      </p:tavLst>
                                    </p:anim>
                                    <p:anim calcmode="lin" valueType="num">
                                      <p:cBhvr>
                                        <p:cTn id="27" dur="2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7"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ppt_x</p:attrName>
                                        </p:attrNameLst>
                                      </p:cBhvr>
                                      <p:tavLst>
                                        <p:tav tm="0">
                                          <p:val>
                                            <p:strVal val="#ppt_x"/>
                                          </p:val>
                                        </p:tav>
                                        <p:tav tm="100000">
                                          <p:val>
                                            <p:strVal val="#ppt_x"/>
                                          </p:val>
                                        </p:tav>
                                      </p:tavLst>
                                    </p:anim>
                                    <p:anim calcmode="lin" valueType="num">
                                      <p:cBhvr>
                                        <p:cTn id="33" dur="2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What’s new? </a:t>
            </a:r>
            <a:br>
              <a:rPr lang="en-GB" smtClean="0"/>
            </a:br>
            <a:r>
              <a:rPr lang="en-GB" smtClean="0"/>
              <a:t>Safe Work Pack (SWP)</a:t>
            </a:r>
            <a:endParaRPr lang="en-GB" dirty="0"/>
          </a:p>
        </p:txBody>
      </p:sp>
      <p:sp>
        <p:nvSpPr>
          <p:cNvPr id="6" name="Slide Number Placeholder 5"/>
          <p:cNvSpPr>
            <a:spLocks noGrp="1"/>
          </p:cNvSpPr>
          <p:nvPr>
            <p:ph type="sldNum" sz="quarter" idx="10"/>
          </p:nvPr>
        </p:nvSpPr>
        <p:spPr/>
        <p:txBody>
          <a:bodyPr/>
          <a:lstStyle/>
          <a:p>
            <a:fld id="{B59C5A7D-3FD6-48AB-9EA1-2620497A3144}" type="slidenum">
              <a:rPr lang="en-GB" altLang="en-US" smtClean="0"/>
              <a:pPr/>
              <a:t>8</a:t>
            </a:fld>
            <a:endParaRPr lang="en-GB" altLang="en-US"/>
          </a:p>
        </p:txBody>
      </p:sp>
      <p:sp>
        <p:nvSpPr>
          <p:cNvPr id="11" name="Footer Placeholder 4"/>
          <p:cNvSpPr>
            <a:spLocks noGrp="1"/>
          </p:cNvSpPr>
          <p:nvPr>
            <p:ph type="ftr" sz="quarter" idx="11"/>
          </p:nvPr>
        </p:nvSpPr>
        <p:spPr/>
        <p:txBody>
          <a:bodyPr/>
          <a:lstStyle/>
          <a:p>
            <a:r>
              <a:rPr lang="en-GB" smtClean="0"/>
              <a:t>Standard 019 Update Briefing</a:t>
            </a:r>
            <a:endParaRPr lang="en-GB" dirty="0"/>
          </a:p>
        </p:txBody>
      </p:sp>
      <p:sp>
        <p:nvSpPr>
          <p:cNvPr id="5" name="Freeform 4"/>
          <p:cNvSpPr/>
          <p:nvPr/>
        </p:nvSpPr>
        <p:spPr>
          <a:xfrm>
            <a:off x="827480" y="1594800"/>
            <a:ext cx="7414191" cy="1080000"/>
          </a:xfrm>
          <a:custGeom>
            <a:avLst/>
            <a:gdLst>
              <a:gd name="connsiteX0" fmla="*/ 0 w 7414191"/>
              <a:gd name="connsiteY0" fmla="*/ 124343 h 1243432"/>
              <a:gd name="connsiteX1" fmla="*/ 124343 w 7414191"/>
              <a:gd name="connsiteY1" fmla="*/ 0 h 1243432"/>
              <a:gd name="connsiteX2" fmla="*/ 7289848 w 7414191"/>
              <a:gd name="connsiteY2" fmla="*/ 0 h 1243432"/>
              <a:gd name="connsiteX3" fmla="*/ 7414191 w 7414191"/>
              <a:gd name="connsiteY3" fmla="*/ 124343 h 1243432"/>
              <a:gd name="connsiteX4" fmla="*/ 7414191 w 7414191"/>
              <a:gd name="connsiteY4" fmla="*/ 1119089 h 1243432"/>
              <a:gd name="connsiteX5" fmla="*/ 7289848 w 7414191"/>
              <a:gd name="connsiteY5" fmla="*/ 1243432 h 1243432"/>
              <a:gd name="connsiteX6" fmla="*/ 124343 w 7414191"/>
              <a:gd name="connsiteY6" fmla="*/ 1243432 h 1243432"/>
              <a:gd name="connsiteX7" fmla="*/ 0 w 7414191"/>
              <a:gd name="connsiteY7" fmla="*/ 1119089 h 1243432"/>
              <a:gd name="connsiteX8" fmla="*/ 0 w 7414191"/>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4191" h="1243432">
                <a:moveTo>
                  <a:pt x="0" y="124343"/>
                </a:moveTo>
                <a:cubicBezTo>
                  <a:pt x="0" y="55670"/>
                  <a:pt x="55670" y="0"/>
                  <a:pt x="124343" y="0"/>
                </a:cubicBezTo>
                <a:lnTo>
                  <a:pt x="7289848" y="0"/>
                </a:lnTo>
                <a:cubicBezTo>
                  <a:pt x="7358521" y="0"/>
                  <a:pt x="7414191" y="55670"/>
                  <a:pt x="7414191" y="124343"/>
                </a:cubicBezTo>
                <a:lnTo>
                  <a:pt x="7414191" y="1119089"/>
                </a:lnTo>
                <a:cubicBezTo>
                  <a:pt x="7414191" y="1187762"/>
                  <a:pt x="7358521" y="1243432"/>
                  <a:pt x="7289848"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619" tIns="112619" rIns="112619" bIns="112619" numCol="1" spcCol="1270" anchor="ctr" anchorCtr="0">
            <a:noAutofit/>
          </a:bodyPr>
          <a:lstStyle/>
          <a:p>
            <a:pPr lvl="0" algn="ctr" defTabSz="889000">
              <a:lnSpc>
                <a:spcPct val="90000"/>
              </a:lnSpc>
              <a:spcBef>
                <a:spcPct val="0"/>
              </a:spcBef>
              <a:spcAft>
                <a:spcPct val="35000"/>
              </a:spcAft>
            </a:pPr>
            <a:r>
              <a:rPr lang="en-GB" sz="1600" kern="1200" dirty="0" smtClean="0">
                <a:solidFill>
                  <a:schemeClr val="bg1"/>
                </a:solidFill>
              </a:rPr>
              <a:t>The SWP provides information on how work is to be carried out safely and gives details on how to manage and control task, site and operational risks.</a:t>
            </a:r>
            <a:endParaRPr lang="en-GB" sz="1600" kern="1200" dirty="0">
              <a:solidFill>
                <a:schemeClr val="bg1"/>
              </a:solidFill>
            </a:endParaRPr>
          </a:p>
        </p:txBody>
      </p:sp>
      <p:sp>
        <p:nvSpPr>
          <p:cNvPr id="7" name="Freeform 6"/>
          <p:cNvSpPr/>
          <p:nvPr/>
        </p:nvSpPr>
        <p:spPr>
          <a:xfrm>
            <a:off x="827480" y="2749357"/>
            <a:ext cx="7414191" cy="1080000"/>
          </a:xfrm>
          <a:custGeom>
            <a:avLst/>
            <a:gdLst>
              <a:gd name="connsiteX0" fmla="*/ 0 w 7414191"/>
              <a:gd name="connsiteY0" fmla="*/ 124343 h 1243432"/>
              <a:gd name="connsiteX1" fmla="*/ 124343 w 7414191"/>
              <a:gd name="connsiteY1" fmla="*/ 0 h 1243432"/>
              <a:gd name="connsiteX2" fmla="*/ 7289848 w 7414191"/>
              <a:gd name="connsiteY2" fmla="*/ 0 h 1243432"/>
              <a:gd name="connsiteX3" fmla="*/ 7414191 w 7414191"/>
              <a:gd name="connsiteY3" fmla="*/ 124343 h 1243432"/>
              <a:gd name="connsiteX4" fmla="*/ 7414191 w 7414191"/>
              <a:gd name="connsiteY4" fmla="*/ 1119089 h 1243432"/>
              <a:gd name="connsiteX5" fmla="*/ 7289848 w 7414191"/>
              <a:gd name="connsiteY5" fmla="*/ 1243432 h 1243432"/>
              <a:gd name="connsiteX6" fmla="*/ 124343 w 7414191"/>
              <a:gd name="connsiteY6" fmla="*/ 1243432 h 1243432"/>
              <a:gd name="connsiteX7" fmla="*/ 0 w 7414191"/>
              <a:gd name="connsiteY7" fmla="*/ 1119089 h 1243432"/>
              <a:gd name="connsiteX8" fmla="*/ 0 w 7414191"/>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4191" h="1243432">
                <a:moveTo>
                  <a:pt x="0" y="124343"/>
                </a:moveTo>
                <a:cubicBezTo>
                  <a:pt x="0" y="55670"/>
                  <a:pt x="55670" y="0"/>
                  <a:pt x="124343" y="0"/>
                </a:cubicBezTo>
                <a:lnTo>
                  <a:pt x="7289848" y="0"/>
                </a:lnTo>
                <a:cubicBezTo>
                  <a:pt x="7358521" y="0"/>
                  <a:pt x="7414191" y="55670"/>
                  <a:pt x="7414191" y="124343"/>
                </a:cubicBezTo>
                <a:lnTo>
                  <a:pt x="7414191" y="1119089"/>
                </a:lnTo>
                <a:cubicBezTo>
                  <a:pt x="7414191" y="1187762"/>
                  <a:pt x="7358521" y="1243432"/>
                  <a:pt x="7289848"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619" tIns="112619" rIns="112619" bIns="112619" numCol="1" spcCol="1270" anchor="ctr" anchorCtr="0">
            <a:noAutofit/>
          </a:bodyPr>
          <a:lstStyle/>
          <a:p>
            <a:pPr lvl="0" algn="ctr" defTabSz="889000">
              <a:lnSpc>
                <a:spcPct val="90000"/>
              </a:lnSpc>
              <a:spcBef>
                <a:spcPct val="0"/>
              </a:spcBef>
              <a:spcAft>
                <a:spcPct val="35000"/>
              </a:spcAft>
            </a:pPr>
            <a:r>
              <a:rPr lang="en-GB" sz="1600" kern="1200" dirty="0" smtClean="0">
                <a:solidFill>
                  <a:schemeClr val="bg1"/>
                </a:solidFill>
              </a:rPr>
              <a:t>It enables effective management and implementation of controls for the safety of people involved, or who might be affected by the work activities on or near the line, or which might affect the line.</a:t>
            </a:r>
            <a:endParaRPr lang="en-GB" sz="1600" kern="1200" dirty="0">
              <a:solidFill>
                <a:schemeClr val="bg1"/>
              </a:solidFill>
            </a:endParaRPr>
          </a:p>
        </p:txBody>
      </p:sp>
      <p:sp>
        <p:nvSpPr>
          <p:cNvPr id="8" name="Freeform 7"/>
          <p:cNvSpPr/>
          <p:nvPr/>
        </p:nvSpPr>
        <p:spPr>
          <a:xfrm>
            <a:off x="827480" y="3903914"/>
            <a:ext cx="7414191" cy="1080000"/>
          </a:xfrm>
          <a:custGeom>
            <a:avLst/>
            <a:gdLst>
              <a:gd name="connsiteX0" fmla="*/ 0 w 7414191"/>
              <a:gd name="connsiteY0" fmla="*/ 124343 h 1243432"/>
              <a:gd name="connsiteX1" fmla="*/ 124343 w 7414191"/>
              <a:gd name="connsiteY1" fmla="*/ 0 h 1243432"/>
              <a:gd name="connsiteX2" fmla="*/ 7289848 w 7414191"/>
              <a:gd name="connsiteY2" fmla="*/ 0 h 1243432"/>
              <a:gd name="connsiteX3" fmla="*/ 7414191 w 7414191"/>
              <a:gd name="connsiteY3" fmla="*/ 124343 h 1243432"/>
              <a:gd name="connsiteX4" fmla="*/ 7414191 w 7414191"/>
              <a:gd name="connsiteY4" fmla="*/ 1119089 h 1243432"/>
              <a:gd name="connsiteX5" fmla="*/ 7289848 w 7414191"/>
              <a:gd name="connsiteY5" fmla="*/ 1243432 h 1243432"/>
              <a:gd name="connsiteX6" fmla="*/ 124343 w 7414191"/>
              <a:gd name="connsiteY6" fmla="*/ 1243432 h 1243432"/>
              <a:gd name="connsiteX7" fmla="*/ 0 w 7414191"/>
              <a:gd name="connsiteY7" fmla="*/ 1119089 h 1243432"/>
              <a:gd name="connsiteX8" fmla="*/ 0 w 7414191"/>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4191" h="1243432">
                <a:moveTo>
                  <a:pt x="0" y="124343"/>
                </a:moveTo>
                <a:cubicBezTo>
                  <a:pt x="0" y="55670"/>
                  <a:pt x="55670" y="0"/>
                  <a:pt x="124343" y="0"/>
                </a:cubicBezTo>
                <a:lnTo>
                  <a:pt x="7289848" y="0"/>
                </a:lnTo>
                <a:cubicBezTo>
                  <a:pt x="7358521" y="0"/>
                  <a:pt x="7414191" y="55670"/>
                  <a:pt x="7414191" y="124343"/>
                </a:cubicBezTo>
                <a:lnTo>
                  <a:pt x="7414191" y="1119089"/>
                </a:lnTo>
                <a:cubicBezTo>
                  <a:pt x="7414191" y="1187762"/>
                  <a:pt x="7358521" y="1243432"/>
                  <a:pt x="7289848"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619" tIns="112619" rIns="112619" bIns="112619" numCol="1" spcCol="1270" anchor="ctr" anchorCtr="0">
            <a:noAutofit/>
          </a:bodyPr>
          <a:lstStyle/>
          <a:p>
            <a:pPr lvl="0" algn="ctr" defTabSz="889000">
              <a:lnSpc>
                <a:spcPct val="90000"/>
              </a:lnSpc>
              <a:spcBef>
                <a:spcPct val="0"/>
              </a:spcBef>
              <a:spcAft>
                <a:spcPct val="35000"/>
              </a:spcAft>
            </a:pPr>
            <a:r>
              <a:rPr lang="en-GB" sz="1600" kern="1200" dirty="0" smtClean="0">
                <a:solidFill>
                  <a:schemeClr val="bg1"/>
                </a:solidFill>
              </a:rPr>
              <a:t>SWP refers to the documentation provided to the person in charge for the work they are to undertake. The information contained in the SWP should be:</a:t>
            </a:r>
            <a:endParaRPr lang="en-GB" sz="1600" kern="1200" dirty="0">
              <a:solidFill>
                <a:schemeClr val="bg1"/>
              </a:solidFill>
            </a:endParaRPr>
          </a:p>
        </p:txBody>
      </p:sp>
      <p:sp>
        <p:nvSpPr>
          <p:cNvPr id="9" name="Freeform 8"/>
          <p:cNvSpPr/>
          <p:nvPr/>
        </p:nvSpPr>
        <p:spPr>
          <a:xfrm>
            <a:off x="827480" y="5058472"/>
            <a:ext cx="3654000" cy="1243432"/>
          </a:xfrm>
          <a:custGeom>
            <a:avLst/>
            <a:gdLst>
              <a:gd name="connsiteX0" fmla="*/ 0 w 3668575"/>
              <a:gd name="connsiteY0" fmla="*/ 124343 h 1243432"/>
              <a:gd name="connsiteX1" fmla="*/ 124343 w 3668575"/>
              <a:gd name="connsiteY1" fmla="*/ 0 h 1243432"/>
              <a:gd name="connsiteX2" fmla="*/ 3544232 w 3668575"/>
              <a:gd name="connsiteY2" fmla="*/ 0 h 1243432"/>
              <a:gd name="connsiteX3" fmla="*/ 3668575 w 3668575"/>
              <a:gd name="connsiteY3" fmla="*/ 124343 h 1243432"/>
              <a:gd name="connsiteX4" fmla="*/ 3668575 w 3668575"/>
              <a:gd name="connsiteY4" fmla="*/ 1119089 h 1243432"/>
              <a:gd name="connsiteX5" fmla="*/ 3544232 w 3668575"/>
              <a:gd name="connsiteY5" fmla="*/ 1243432 h 1243432"/>
              <a:gd name="connsiteX6" fmla="*/ 124343 w 3668575"/>
              <a:gd name="connsiteY6" fmla="*/ 1243432 h 1243432"/>
              <a:gd name="connsiteX7" fmla="*/ 0 w 3668575"/>
              <a:gd name="connsiteY7" fmla="*/ 1119089 h 1243432"/>
              <a:gd name="connsiteX8" fmla="*/ 0 w 3668575"/>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575" h="1243432">
                <a:moveTo>
                  <a:pt x="0" y="124343"/>
                </a:moveTo>
                <a:cubicBezTo>
                  <a:pt x="0" y="55670"/>
                  <a:pt x="55670" y="0"/>
                  <a:pt x="124343" y="0"/>
                </a:cubicBezTo>
                <a:lnTo>
                  <a:pt x="3544232" y="0"/>
                </a:lnTo>
                <a:cubicBezTo>
                  <a:pt x="3612905" y="0"/>
                  <a:pt x="3668575" y="55670"/>
                  <a:pt x="3668575" y="124343"/>
                </a:cubicBezTo>
                <a:lnTo>
                  <a:pt x="3668575" y="1119089"/>
                </a:lnTo>
                <a:cubicBezTo>
                  <a:pt x="3668575" y="1187762"/>
                  <a:pt x="3612905" y="1243432"/>
                  <a:pt x="3544232"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379" tIns="97379" rIns="97379" bIns="97379" numCol="1" spcCol="1270" anchor="ctr" anchorCtr="0">
            <a:noAutofit/>
          </a:bodyPr>
          <a:lstStyle/>
          <a:p>
            <a:pPr marL="342900" lvl="0" indent="-342900" algn="l" defTabSz="711200">
              <a:lnSpc>
                <a:spcPct val="90000"/>
              </a:lnSpc>
              <a:spcBef>
                <a:spcPct val="0"/>
              </a:spcBef>
              <a:spcAft>
                <a:spcPct val="35000"/>
              </a:spcAft>
              <a:buFont typeface="+mj-lt"/>
              <a:buAutoNum type="alphaLcParenR"/>
            </a:pPr>
            <a:r>
              <a:rPr lang="en-GB" sz="1500" kern="1200" dirty="0" smtClean="0">
                <a:solidFill>
                  <a:schemeClr val="bg1"/>
                </a:solidFill>
              </a:rPr>
              <a:t>concise and relevant to the task and location where the work is being undertaken; and</a:t>
            </a:r>
            <a:endParaRPr lang="en-GB" sz="1500" kern="1200" dirty="0">
              <a:solidFill>
                <a:schemeClr val="bg1"/>
              </a:solidFill>
            </a:endParaRPr>
          </a:p>
        </p:txBody>
      </p:sp>
      <p:sp>
        <p:nvSpPr>
          <p:cNvPr id="10" name="Freeform 9"/>
          <p:cNvSpPr/>
          <p:nvPr/>
        </p:nvSpPr>
        <p:spPr>
          <a:xfrm>
            <a:off x="4573096" y="5058472"/>
            <a:ext cx="3668575" cy="1243432"/>
          </a:xfrm>
          <a:custGeom>
            <a:avLst/>
            <a:gdLst>
              <a:gd name="connsiteX0" fmla="*/ 0 w 3668575"/>
              <a:gd name="connsiteY0" fmla="*/ 124343 h 1243432"/>
              <a:gd name="connsiteX1" fmla="*/ 124343 w 3668575"/>
              <a:gd name="connsiteY1" fmla="*/ 0 h 1243432"/>
              <a:gd name="connsiteX2" fmla="*/ 3544232 w 3668575"/>
              <a:gd name="connsiteY2" fmla="*/ 0 h 1243432"/>
              <a:gd name="connsiteX3" fmla="*/ 3668575 w 3668575"/>
              <a:gd name="connsiteY3" fmla="*/ 124343 h 1243432"/>
              <a:gd name="connsiteX4" fmla="*/ 3668575 w 3668575"/>
              <a:gd name="connsiteY4" fmla="*/ 1119089 h 1243432"/>
              <a:gd name="connsiteX5" fmla="*/ 3544232 w 3668575"/>
              <a:gd name="connsiteY5" fmla="*/ 1243432 h 1243432"/>
              <a:gd name="connsiteX6" fmla="*/ 124343 w 3668575"/>
              <a:gd name="connsiteY6" fmla="*/ 1243432 h 1243432"/>
              <a:gd name="connsiteX7" fmla="*/ 0 w 3668575"/>
              <a:gd name="connsiteY7" fmla="*/ 1119089 h 1243432"/>
              <a:gd name="connsiteX8" fmla="*/ 0 w 3668575"/>
              <a:gd name="connsiteY8" fmla="*/ 124343 h 124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8575" h="1243432">
                <a:moveTo>
                  <a:pt x="0" y="124343"/>
                </a:moveTo>
                <a:cubicBezTo>
                  <a:pt x="0" y="55670"/>
                  <a:pt x="55670" y="0"/>
                  <a:pt x="124343" y="0"/>
                </a:cubicBezTo>
                <a:lnTo>
                  <a:pt x="3544232" y="0"/>
                </a:lnTo>
                <a:cubicBezTo>
                  <a:pt x="3612905" y="0"/>
                  <a:pt x="3668575" y="55670"/>
                  <a:pt x="3668575" y="124343"/>
                </a:cubicBezTo>
                <a:lnTo>
                  <a:pt x="3668575" y="1119089"/>
                </a:lnTo>
                <a:cubicBezTo>
                  <a:pt x="3668575" y="1187762"/>
                  <a:pt x="3612905" y="1243432"/>
                  <a:pt x="3544232" y="1243432"/>
                </a:cubicBezTo>
                <a:lnTo>
                  <a:pt x="124343" y="1243432"/>
                </a:lnTo>
                <a:cubicBezTo>
                  <a:pt x="55670" y="1243432"/>
                  <a:pt x="0" y="1187762"/>
                  <a:pt x="0" y="1119089"/>
                </a:cubicBezTo>
                <a:lnTo>
                  <a:pt x="0" y="124343"/>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7379" tIns="97379" rIns="97379" bIns="97379" numCol="1" spcCol="1270" anchor="ctr" anchorCtr="0">
            <a:noAutofit/>
          </a:bodyPr>
          <a:lstStyle/>
          <a:p>
            <a:pPr marL="342900" lvl="0" indent="-342900" algn="l" defTabSz="711200">
              <a:lnSpc>
                <a:spcPct val="90000"/>
              </a:lnSpc>
              <a:spcBef>
                <a:spcPct val="0"/>
              </a:spcBef>
              <a:spcAft>
                <a:spcPct val="35000"/>
              </a:spcAft>
              <a:buFont typeface="+mj-lt"/>
              <a:buAutoNum type="alphaLcParenR" startAt="2"/>
            </a:pPr>
            <a:r>
              <a:rPr lang="en-GB" sz="1500" kern="1200" dirty="0" smtClean="0">
                <a:solidFill>
                  <a:schemeClr val="bg1"/>
                </a:solidFill>
              </a:rPr>
              <a:t>provide clear information to allow the person in charge to effectively use it to manage the risks to themselves and those working under their supervision.</a:t>
            </a:r>
            <a:endParaRPr lang="en-GB" sz="1500" kern="1200" dirty="0">
              <a:solidFill>
                <a:schemeClr val="bg1"/>
              </a:solidFill>
            </a:endParaRPr>
          </a:p>
        </p:txBody>
      </p:sp>
    </p:spTree>
    <p:extLst>
      <p:ext uri="{BB962C8B-B14F-4D97-AF65-F5344CB8AC3E}">
        <p14:creationId xmlns:p14="http://schemas.microsoft.com/office/powerpoint/2010/main" val="24458544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42" presetClass="path" presetSubtype="0" accel="50000" decel="50000" fill="hold" grpId="1" nodeType="withEffect">
                                  <p:stCondLst>
                                    <p:cond delay="0"/>
                                  </p:stCondLst>
                                  <p:childTnLst>
                                    <p:animMotion origin="layout" path="M -3.33333E-6 -0.06944 L -3.33333E-6 -2.22222E-6 " pathEditMode="relative" rAng="0" ptsTypes="AA">
                                      <p:cBhvr>
                                        <p:cTn id="9" dur="2000" fill="hold"/>
                                        <p:tgtEl>
                                          <p:spTgt spid="5"/>
                                        </p:tgtEl>
                                        <p:attrNameLst>
                                          <p:attrName>ppt_x</p:attrName>
                                          <p:attrName>ppt_y</p:attrName>
                                        </p:attrNameLst>
                                      </p:cBhvr>
                                      <p:rCtr x="0" y="3472"/>
                                    </p:animMotion>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42" presetClass="path" presetSubtype="0" accel="50000" decel="50000" fill="hold" grpId="1" nodeType="withEffect">
                                  <p:stCondLst>
                                    <p:cond delay="0"/>
                                  </p:stCondLst>
                                  <p:childTnLst>
                                    <p:animMotion origin="layout" path="M -3.33333E-6 -0.06967 L -3.33333E-6 -1.11111E-6 " pathEditMode="relative" rAng="0" ptsTypes="AA">
                                      <p:cBhvr>
                                        <p:cTn id="15" dur="2000" fill="hold"/>
                                        <p:tgtEl>
                                          <p:spTgt spid="7"/>
                                        </p:tgtEl>
                                        <p:attrNameLst>
                                          <p:attrName>ppt_x</p:attrName>
                                          <p:attrName>ppt_y</p:attrName>
                                        </p:attrNameLst>
                                      </p:cBhvr>
                                      <p:rCtr x="0" y="3472"/>
                                    </p:animMotion>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42" presetClass="path" presetSubtype="0" accel="50000" decel="50000" fill="hold" grpId="1" nodeType="withEffect">
                                  <p:stCondLst>
                                    <p:cond delay="0"/>
                                  </p:stCondLst>
                                  <p:childTnLst>
                                    <p:animMotion origin="layout" path="M -3.33333E-6 -0.07037 L -3.33333E-6 -1.48148E-6 " pathEditMode="relative" rAng="0" ptsTypes="AA">
                                      <p:cBhvr>
                                        <p:cTn id="21" dur="2000" fill="hold"/>
                                        <p:tgtEl>
                                          <p:spTgt spid="8"/>
                                        </p:tgtEl>
                                        <p:attrNameLst>
                                          <p:attrName>ppt_x</p:attrName>
                                          <p:attrName>ppt_y</p:attrName>
                                        </p:attrNameLst>
                                      </p:cBhvr>
                                      <p:rCtr x="0" y="3519"/>
                                    </p:animMotion>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42" presetClass="path" presetSubtype="0" accel="50000" decel="50000" fill="hold" grpId="1" nodeType="withEffect">
                                  <p:stCondLst>
                                    <p:cond delay="0"/>
                                  </p:stCondLst>
                                  <p:childTnLst>
                                    <p:animMotion origin="layout" path="M -2.22222E-6 -0.07616 L -2.22222E-6 -7.40741E-7 " pathEditMode="relative" rAng="0" ptsTypes="AA">
                                      <p:cBhvr>
                                        <p:cTn id="27" dur="2000" fill="hold"/>
                                        <p:tgtEl>
                                          <p:spTgt spid="9"/>
                                        </p:tgtEl>
                                        <p:attrNameLst>
                                          <p:attrName>ppt_x</p:attrName>
                                          <p:attrName>ppt_y</p:attrName>
                                        </p:attrNameLst>
                                      </p:cBhvr>
                                      <p:rCtr x="0" y="3796"/>
                                    </p:animMotion>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par>
                                <p:cTn id="32" presetID="42" presetClass="path" presetSubtype="0" accel="50000" decel="50000" fill="hold" grpId="1" nodeType="withEffect">
                                  <p:stCondLst>
                                    <p:cond delay="0"/>
                                  </p:stCondLst>
                                  <p:childTnLst>
                                    <p:animMotion origin="layout" path="M -4.44444E-6 -0.07616 L -4.44444E-6 -7.40741E-7 " pathEditMode="relative" rAng="0" ptsTypes="AA">
                                      <p:cBhvr>
                                        <p:cTn id="33" dur="2000" fill="hold"/>
                                        <p:tgtEl>
                                          <p:spTgt spid="10"/>
                                        </p:tgtEl>
                                        <p:attrNameLst>
                                          <p:attrName>ppt_x</p:attrName>
                                          <p:attrName>ppt_y</p:attrName>
                                        </p:attrNameLst>
                                      </p:cBhvr>
                                      <p:rCtr x="0" y="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GB" altLang="en-US" dirty="0" smtClean="0"/>
              <a:t>Currently a SSOW pack looks like….</a:t>
            </a:r>
          </a:p>
        </p:txBody>
      </p:sp>
      <p:sp>
        <p:nvSpPr>
          <p:cNvPr id="8" name="Content Placeholder 7"/>
          <p:cNvSpPr>
            <a:spLocks noGrp="1"/>
          </p:cNvSpPr>
          <p:nvPr>
            <p:ph idx="1"/>
          </p:nvPr>
        </p:nvSpPr>
        <p:spPr>
          <a:xfrm>
            <a:off x="2267680" y="1593850"/>
            <a:ext cx="5040699" cy="4714875"/>
          </a:xfrm>
        </p:spPr>
        <p:txBody>
          <a:bodyPr>
            <a:normAutofit/>
          </a:bodyPr>
          <a:lstStyle/>
          <a:p>
            <a:pPr marL="180000" indent="-180000">
              <a:spcAft>
                <a:spcPts val="1000"/>
              </a:spcAft>
              <a:buFont typeface="Arial" panose="020B0604020202020204" pitchFamily="34" charset="0"/>
              <a:buChar char="•"/>
              <a:defRPr/>
            </a:pPr>
            <a:r>
              <a:rPr lang="en-GB" sz="1600" dirty="0" smtClean="0">
                <a:solidFill>
                  <a:srgbClr val="005172"/>
                </a:solidFill>
              </a:rPr>
              <a:t>SSOW pack verification form</a:t>
            </a:r>
          </a:p>
          <a:p>
            <a:pPr marL="180000" indent="-180000">
              <a:spcAft>
                <a:spcPts val="1000"/>
              </a:spcAft>
              <a:buFont typeface="Arial" panose="020B0604020202020204" pitchFamily="34" charset="0"/>
              <a:buChar char="•"/>
              <a:defRPr/>
            </a:pPr>
            <a:r>
              <a:rPr lang="en-GB" sz="1600" dirty="0" smtClean="0">
                <a:solidFill>
                  <a:srgbClr val="005172"/>
                </a:solidFill>
              </a:rPr>
              <a:t>Part </a:t>
            </a:r>
            <a:r>
              <a:rPr lang="en-GB" sz="1600" dirty="0">
                <a:solidFill>
                  <a:srgbClr val="005172"/>
                </a:solidFill>
              </a:rPr>
              <a:t>completed RT9909 Record of arrangements</a:t>
            </a:r>
          </a:p>
          <a:p>
            <a:pPr marL="180000" indent="-180000">
              <a:spcAft>
                <a:spcPts val="1000"/>
              </a:spcAft>
              <a:buFont typeface="Arial" panose="020B0604020202020204" pitchFamily="34" charset="0"/>
              <a:buChar char="•"/>
              <a:defRPr/>
            </a:pPr>
            <a:r>
              <a:rPr lang="en-GB" sz="1600" dirty="0">
                <a:solidFill>
                  <a:srgbClr val="005172"/>
                </a:solidFill>
              </a:rPr>
              <a:t>Part completed RT3181 form(s) – where blockage(s) of the line are part of the SSOW pack</a:t>
            </a:r>
          </a:p>
          <a:p>
            <a:pPr marL="180000" indent="-180000">
              <a:spcAft>
                <a:spcPts val="1000"/>
              </a:spcAft>
              <a:buFont typeface="Arial" panose="020B0604020202020204" pitchFamily="34" charset="0"/>
              <a:buChar char="•"/>
              <a:defRPr/>
            </a:pPr>
            <a:r>
              <a:rPr lang="en-GB" sz="1600" dirty="0">
                <a:solidFill>
                  <a:srgbClr val="005172"/>
                </a:solidFill>
              </a:rPr>
              <a:t>Possession </a:t>
            </a:r>
            <a:r>
              <a:rPr lang="en-GB" sz="1600" dirty="0" smtClean="0">
                <a:solidFill>
                  <a:srgbClr val="005172"/>
                </a:solidFill>
              </a:rPr>
              <a:t>arrangements</a:t>
            </a:r>
          </a:p>
          <a:p>
            <a:pPr marL="180000" indent="-180000">
              <a:spcAft>
                <a:spcPts val="1000"/>
              </a:spcAft>
              <a:buFont typeface="Arial" panose="020B0604020202020204" pitchFamily="34" charset="0"/>
              <a:buChar char="•"/>
              <a:defRPr/>
            </a:pPr>
            <a:r>
              <a:rPr lang="en-GB" sz="1600" dirty="0" smtClean="0">
                <a:solidFill>
                  <a:srgbClr val="005172"/>
                </a:solidFill>
              </a:rPr>
              <a:t>Safe </a:t>
            </a:r>
            <a:r>
              <a:rPr lang="en-GB" sz="1600" dirty="0">
                <a:solidFill>
                  <a:srgbClr val="005172"/>
                </a:solidFill>
              </a:rPr>
              <a:t>access and egress information including walking to and from site</a:t>
            </a:r>
          </a:p>
          <a:p>
            <a:pPr marL="180000" indent="-180000">
              <a:spcAft>
                <a:spcPts val="1000"/>
              </a:spcAft>
              <a:buFont typeface="Arial" panose="020B0604020202020204" pitchFamily="34" charset="0"/>
              <a:buChar char="•"/>
              <a:defRPr/>
            </a:pPr>
            <a:r>
              <a:rPr lang="en-GB" sz="1600" dirty="0">
                <a:solidFill>
                  <a:srgbClr val="005172"/>
                </a:solidFill>
              </a:rPr>
              <a:t>Sectional Appendix extracts showing the relevant running lines, track layout and work location for the entire mileage for which the work group will be On or Near the Line</a:t>
            </a:r>
          </a:p>
          <a:p>
            <a:pPr marL="180000" indent="-180000">
              <a:spcAft>
                <a:spcPts val="1000"/>
              </a:spcAft>
              <a:buFont typeface="Arial" panose="020B0604020202020204" pitchFamily="34" charset="0"/>
              <a:buChar char="•"/>
              <a:defRPr/>
            </a:pPr>
            <a:r>
              <a:rPr lang="en-GB" sz="1600" dirty="0">
                <a:solidFill>
                  <a:srgbClr val="005172"/>
                </a:solidFill>
              </a:rPr>
              <a:t>National Hazard Directory extracts that are relevant to the work and location </a:t>
            </a:r>
            <a:endParaRPr lang="en-GB" sz="1600" dirty="0" smtClean="0">
              <a:solidFill>
                <a:srgbClr val="005172"/>
              </a:solidFill>
            </a:endParaRPr>
          </a:p>
          <a:p>
            <a:pPr marL="180000" indent="-180000">
              <a:spcAft>
                <a:spcPts val="1000"/>
              </a:spcAft>
              <a:buFont typeface="Arial" panose="020B0604020202020204" pitchFamily="34" charset="0"/>
              <a:buChar char="•"/>
              <a:defRPr/>
            </a:pPr>
            <a:r>
              <a:rPr lang="en-GB" sz="1600" dirty="0" smtClean="0">
                <a:solidFill>
                  <a:srgbClr val="005172"/>
                </a:solidFill>
              </a:rPr>
              <a:t>Signalling </a:t>
            </a:r>
            <a:r>
              <a:rPr lang="en-GB" sz="1600" dirty="0">
                <a:solidFill>
                  <a:srgbClr val="005172"/>
                </a:solidFill>
              </a:rPr>
              <a:t>or track diagrams where used</a:t>
            </a:r>
          </a:p>
          <a:p>
            <a:pPr marL="180000" indent="-180000">
              <a:spcAft>
                <a:spcPts val="1000"/>
              </a:spcAft>
              <a:buFont typeface="Arial" panose="020B0604020202020204" pitchFamily="34" charset="0"/>
              <a:buChar char="•"/>
              <a:defRPr/>
            </a:pPr>
            <a:r>
              <a:rPr lang="en-GB" sz="1600" dirty="0">
                <a:solidFill>
                  <a:srgbClr val="005172"/>
                </a:solidFill>
              </a:rPr>
              <a:t>Emergency </a:t>
            </a:r>
            <a:r>
              <a:rPr lang="en-GB" sz="1600" dirty="0" smtClean="0">
                <a:solidFill>
                  <a:srgbClr val="005172"/>
                </a:solidFill>
              </a:rPr>
              <a:t>arrangements</a:t>
            </a:r>
            <a:endParaRPr lang="en-GB" sz="1600" dirty="0">
              <a:solidFill>
                <a:srgbClr val="005172"/>
              </a:solidFill>
            </a:endParaRPr>
          </a:p>
        </p:txBody>
      </p:sp>
      <p:sp>
        <p:nvSpPr>
          <p:cNvPr id="66564" name="Slide Number Placeholder 5"/>
          <p:cNvSpPr>
            <a:spLocks noGrp="1"/>
          </p:cNvSpPr>
          <p:nvPr>
            <p:ph type="sldNum" sz="quarter" idx="10"/>
          </p:nvPr>
        </p:nvSpPr>
        <p:spPr>
          <a:noFill/>
        </p:spPr>
        <p:txBody>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fld id="{CE89C26F-1428-48A2-93A6-A3A5C0F76491}" type="slidenum">
              <a:rPr lang="en-GB" altLang="en-US" baseline="0" smtClean="0"/>
              <a:pPr/>
              <a:t>9</a:t>
            </a:fld>
            <a:endParaRPr lang="en-GB" altLang="en-US" baseline="0" smtClean="0"/>
          </a:p>
        </p:txBody>
      </p:sp>
      <p:grpSp>
        <p:nvGrpSpPr>
          <p:cNvPr id="12" name="Group 11"/>
          <p:cNvGrpSpPr/>
          <p:nvPr/>
        </p:nvGrpSpPr>
        <p:grpSpPr>
          <a:xfrm>
            <a:off x="431540" y="2843386"/>
            <a:ext cx="1352550" cy="1809750"/>
            <a:chOff x="450000" y="2636890"/>
            <a:chExt cx="1352550" cy="1809750"/>
          </a:xfrm>
        </p:grpSpPr>
        <p:sp>
          <p:nvSpPr>
            <p:cNvPr id="4" name="Documents"/>
            <p:cNvSpPr>
              <a:spLocks noEditPoints="1" noChangeArrowheads="1"/>
            </p:cNvSpPr>
            <p:nvPr/>
          </p:nvSpPr>
          <p:spPr bwMode="auto">
            <a:xfrm>
              <a:off x="450000" y="2636890"/>
              <a:ext cx="1352550" cy="180975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6"/>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GB">
                <a:solidFill>
                  <a:srgbClr val="005172"/>
                </a:solidFill>
              </a:endParaRPr>
            </a:p>
          </p:txBody>
        </p:sp>
        <p:sp>
          <p:nvSpPr>
            <p:cNvPr id="9" name="TextBox 8"/>
            <p:cNvSpPr txBox="1">
              <a:spLocks noChangeArrowheads="1"/>
            </p:cNvSpPr>
            <p:nvPr/>
          </p:nvSpPr>
          <p:spPr bwMode="auto">
            <a:xfrm>
              <a:off x="733414" y="3372696"/>
              <a:ext cx="7421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r>
                <a:rPr lang="en-GB" altLang="en-US" sz="2400" b="1" dirty="0" smtClean="0">
                  <a:solidFill>
                    <a:srgbClr val="000000"/>
                  </a:solidFill>
                </a:rPr>
                <a:t>SSOW</a:t>
              </a:r>
              <a:endParaRPr lang="en-GB" altLang="en-US" sz="2400" b="1" dirty="0">
                <a:solidFill>
                  <a:srgbClr val="000000"/>
                </a:solidFill>
              </a:endParaRPr>
            </a:p>
          </p:txBody>
        </p:sp>
      </p:grpSp>
      <p:sp>
        <p:nvSpPr>
          <p:cNvPr id="28" name="Bent Arrow 27"/>
          <p:cNvSpPr/>
          <p:nvPr/>
        </p:nvSpPr>
        <p:spPr bwMode="auto">
          <a:xfrm>
            <a:off x="1029481" y="1484730"/>
            <a:ext cx="954600" cy="1142660"/>
          </a:xfrm>
          <a:prstGeom prst="bentArrow">
            <a:avLst>
              <a:gd name="adj1" fmla="val 23614"/>
              <a:gd name="adj2" fmla="val 27091"/>
              <a:gd name="adj3" fmla="val 43023"/>
              <a:gd name="adj4" fmla="val 43750"/>
            </a:avLst>
          </a:prstGeom>
          <a:ln/>
          <a:extLst/>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buFontTx/>
              <a:buChar char="•"/>
              <a:defRPr/>
            </a:pPr>
            <a:endParaRPr lang="en-GB">
              <a:solidFill>
                <a:srgbClr val="005172"/>
              </a:solidFill>
            </a:endParaRPr>
          </a:p>
        </p:txBody>
      </p:sp>
      <p:sp>
        <p:nvSpPr>
          <p:cNvPr id="22" name="Right Arrow 21"/>
          <p:cNvSpPr>
            <a:spLocks noChangeArrowheads="1"/>
          </p:cNvSpPr>
          <p:nvPr/>
        </p:nvSpPr>
        <p:spPr bwMode="auto">
          <a:xfrm>
            <a:off x="7524410" y="3486306"/>
            <a:ext cx="1381465" cy="609600"/>
          </a:xfrm>
          <a:prstGeom prst="rightArrow">
            <a:avLst>
              <a:gd name="adj1" fmla="val 36250"/>
              <a:gd name="adj2" fmla="val 74958"/>
            </a:avLst>
          </a:prstGeom>
          <a:ln>
            <a:headEnd/>
            <a:tailEnd/>
          </a:ln>
        </p:spPr>
        <p:style>
          <a:lnRef idx="0">
            <a:schemeClr val="accent6"/>
          </a:lnRef>
          <a:fillRef idx="3">
            <a:schemeClr val="accent6"/>
          </a:fillRef>
          <a:effectRef idx="3">
            <a:schemeClr val="accent6"/>
          </a:effectRef>
          <a:fontRef idx="minor">
            <a:schemeClr val="lt1"/>
          </a:fontRef>
        </p:style>
        <p:txBody>
          <a:bodyPr wrap="square">
            <a:spAutoFit/>
          </a:bodyPr>
          <a:lstStyle>
            <a:lvl1pPr>
              <a:defRPr baseline="-25000">
                <a:solidFill>
                  <a:srgbClr val="005172"/>
                </a:solidFill>
                <a:latin typeface="Arial" pitchFamily="34" charset="0"/>
                <a:ea typeface="ヒラギノ角ゴ Pro W3"/>
                <a:cs typeface="ヒラギノ角ゴ Pro W3"/>
              </a:defRPr>
            </a:lvl1pPr>
            <a:lvl2pPr marL="742950" indent="-285750">
              <a:defRPr baseline="-25000">
                <a:solidFill>
                  <a:srgbClr val="005172"/>
                </a:solidFill>
                <a:latin typeface="Arial" pitchFamily="34" charset="0"/>
                <a:ea typeface="ヒラギノ角ゴ Pro W3"/>
                <a:cs typeface="ヒラギノ角ゴ Pro W3"/>
              </a:defRPr>
            </a:lvl2pPr>
            <a:lvl3pPr marL="1143000" indent="-228600">
              <a:defRPr baseline="-25000">
                <a:solidFill>
                  <a:srgbClr val="005172"/>
                </a:solidFill>
                <a:latin typeface="Arial" pitchFamily="34" charset="0"/>
                <a:ea typeface="ヒラギノ角ゴ Pro W3"/>
                <a:cs typeface="ヒラギノ角ゴ Pro W3"/>
              </a:defRPr>
            </a:lvl3pPr>
            <a:lvl4pPr marL="1600200" indent="-228600">
              <a:defRPr baseline="-25000">
                <a:solidFill>
                  <a:srgbClr val="005172"/>
                </a:solidFill>
                <a:latin typeface="Arial" pitchFamily="34" charset="0"/>
                <a:ea typeface="ヒラギノ角ゴ Pro W3"/>
                <a:cs typeface="ヒラギノ角ゴ Pro W3"/>
              </a:defRPr>
            </a:lvl4pPr>
            <a:lvl5pPr marL="2057400" indent="-228600">
              <a:defRPr baseline="-25000">
                <a:solidFill>
                  <a:srgbClr val="005172"/>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baseline="-25000">
                <a:solidFill>
                  <a:srgbClr val="005172"/>
                </a:solidFill>
                <a:latin typeface="Arial" pitchFamily="34" charset="0"/>
                <a:ea typeface="ヒラギノ角ゴ Pro W3"/>
                <a:cs typeface="ヒラギノ角ゴ Pro W3"/>
              </a:defRPr>
            </a:lvl9pPr>
          </a:lstStyle>
          <a:p>
            <a:pPr>
              <a:spcBef>
                <a:spcPct val="50000"/>
              </a:spcBef>
              <a:buFontTx/>
              <a:buChar char="•"/>
            </a:pPr>
            <a:endParaRPr lang="en-US" altLang="en-US"/>
          </a:p>
        </p:txBody>
      </p:sp>
      <p:sp>
        <p:nvSpPr>
          <p:cNvPr id="11" name="Footer Placeholder 4"/>
          <p:cNvSpPr>
            <a:spLocks noGrp="1"/>
          </p:cNvSpPr>
          <p:nvPr>
            <p:ph type="ftr" sz="quarter" idx="11"/>
          </p:nvPr>
        </p:nvSpPr>
        <p:spPr>
          <a:xfrm>
            <a:off x="468313" y="6524625"/>
            <a:ext cx="7908925" cy="215900"/>
          </a:xfrm>
        </p:spPr>
        <p:txBody>
          <a:bodyPr/>
          <a:lstStyle/>
          <a:p>
            <a:r>
              <a:rPr lang="en-GB" dirty="0"/>
              <a:t>Standard 019 Update </a:t>
            </a:r>
            <a:r>
              <a:rPr lang="en-GB" dirty="0" smtClean="0"/>
              <a:t>Briefing</a:t>
            </a:r>
            <a:endParaRPr lang="en-GB" dirty="0"/>
          </a:p>
        </p:txBody>
      </p:sp>
    </p:spTree>
    <p:extLst>
      <p:ext uri="{BB962C8B-B14F-4D97-AF65-F5344CB8AC3E}">
        <p14:creationId xmlns:p14="http://schemas.microsoft.com/office/powerpoint/2010/main" val="31776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1000"/>
                                        <p:tgtEl>
                                          <p:spTgt spid="8">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Effect transition="in" filter="fade">
                                      <p:cBhvr>
                                        <p:cTn id="39" dur="1000"/>
                                        <p:tgtEl>
                                          <p:spTgt spid="8">
                                            <p:txEl>
                                              <p:pRg st="7" end="7"/>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1000"/>
                                        <p:tgtEl>
                                          <p:spTgt spid="8">
                                            <p:txEl>
                                              <p:pRg st="8" end="8"/>
                                            </p:txEl>
                                          </p:spTgt>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10500"/>
                            </p:stCondLst>
                            <p:childTnLst>
                              <p:par>
                                <p:cTn id="49" presetID="26" presetClass="emph" presetSubtype="0" repeatCount="3000" fill="hold" grpId="1" nodeType="afterEffect">
                                  <p:stCondLst>
                                    <p:cond delay="0"/>
                                  </p:stCondLst>
                                  <p:childTnLst>
                                    <p:animEffect transition="out" filter="fade">
                                      <p:cBhvr>
                                        <p:cTn id="50" dur="1000" tmFilter="0, 0; .2, .5; .8, .5; 1, 0"/>
                                        <p:tgtEl>
                                          <p:spTgt spid="22"/>
                                        </p:tgtEl>
                                      </p:cBhvr>
                                    </p:animEffect>
                                    <p:animScale>
                                      <p:cBhvr>
                                        <p:cTn id="51" dur="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8" grpId="0" animBg="1"/>
      <p:bldP spid="22" grpId="0" animBg="1"/>
      <p:bldP spid="2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1">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
  <a:themeElements>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PDT Presentation Template">
      <a:majorFont>
        <a:latin typeface="Arial"/>
        <a:ea typeface=""/>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PDT Presentation Template 1">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ubtitle">
  <a:themeElements>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fontScheme name="1_Subtitle">
      <a:majorFont>
        <a:latin typeface="Arial"/>
        <a:ea typeface=""/>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GB" sz="800" b="0" i="0" u="none" strike="noStrike" cap="none" normalizeH="0" baseline="0" smtClean="0">
            <a:ln>
              <a:noFill/>
            </a:ln>
            <a:solidFill>
              <a:schemeClr val="accent1"/>
            </a:solidFill>
            <a:effectLst/>
            <a:latin typeface="Arial" charset="0"/>
            <a:ea typeface="ヒラギノ角ゴ Pro W3" pitchFamily="1" charset="-128"/>
          </a:defRPr>
        </a:defPPr>
      </a:lstStyle>
    </a:lnDef>
  </a:objectDefaults>
  <a:extraClrSchemeLst>
    <a:extraClrScheme>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1_Subtitle 2">
        <a:dk1>
          <a:srgbClr val="005172"/>
        </a:dk1>
        <a:lt1>
          <a:srgbClr val="FFFFFF"/>
        </a:lt1>
        <a:dk2>
          <a:srgbClr val="FFFFFF"/>
        </a:dk2>
        <a:lt2>
          <a:srgbClr val="698CAB"/>
        </a:lt2>
        <a:accent1>
          <a:srgbClr val="005172"/>
        </a:accent1>
        <a:accent2>
          <a:srgbClr val="3A9FBE"/>
        </a:accent2>
        <a:accent3>
          <a:srgbClr val="FFFFFF"/>
        </a:accent3>
        <a:accent4>
          <a:srgbClr val="00446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10.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11.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2.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3.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4.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5.xml><?xml version="1.0" encoding="utf-8"?>
<a:themeOverride xmlns:a="http://schemas.openxmlformats.org/drawingml/2006/main">
  <a:clrScheme name="">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6.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7.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8.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ppt/theme/themeOverride9.xml><?xml version="1.0" encoding="utf-8"?>
<a:themeOverride xmlns:a="http://schemas.openxmlformats.org/drawingml/2006/main">
  <a:clrScheme name="1_Subtitle 1">
    <a:dk1>
      <a:srgbClr val="333333"/>
    </a:dk1>
    <a:lt1>
      <a:srgbClr val="FFFFFF"/>
    </a:lt1>
    <a:dk2>
      <a:srgbClr val="FFFFFF"/>
    </a:dk2>
    <a:lt2>
      <a:srgbClr val="698CAB"/>
    </a:lt2>
    <a:accent1>
      <a:srgbClr val="005172"/>
    </a:accent1>
    <a:accent2>
      <a:srgbClr val="3A9FBE"/>
    </a:accent2>
    <a:accent3>
      <a:srgbClr val="FFFFFF"/>
    </a:accent3>
    <a:accent4>
      <a:srgbClr val="2A2A2A"/>
    </a:accent4>
    <a:accent5>
      <a:srgbClr val="AAB3BC"/>
    </a:accent5>
    <a:accent6>
      <a:srgbClr val="3490AC"/>
    </a:accent6>
    <a:hlink>
      <a:srgbClr val="70B6C2"/>
    </a:hlink>
    <a:folHlink>
      <a:srgbClr val="ABD0D9"/>
    </a:folHlink>
  </a:clrScheme>
</a:themeOverride>
</file>

<file path=docProps/app.xml><?xml version="1.0" encoding="utf-8"?>
<Properties xmlns="http://schemas.openxmlformats.org/officeDocument/2006/extended-properties" xmlns:vt="http://schemas.openxmlformats.org/officeDocument/2006/docPropsVTypes">
  <Template>Theme1</Template>
  <TotalTime>12237</TotalTime>
  <Words>3858</Words>
  <Application>Microsoft Office PowerPoint</Application>
  <PresentationFormat>On-screen Show (4:3)</PresentationFormat>
  <Paragraphs>428</Paragraphs>
  <Slides>32</Slides>
  <Notes>16</Notes>
  <HiddenSlides>1</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32</vt:i4>
      </vt:variant>
    </vt:vector>
  </HeadingPairs>
  <TitlesOfParts>
    <vt:vector size="44" baseType="lpstr">
      <vt:lpstr>Theme1</vt:lpstr>
      <vt:lpstr>1_Subtitle</vt:lpstr>
      <vt:lpstr>1_Theme1</vt:lpstr>
      <vt:lpstr>2_Subtitle</vt:lpstr>
      <vt:lpstr>Theme2</vt:lpstr>
      <vt:lpstr>3_Subtitle</vt:lpstr>
      <vt:lpstr>4_Subtitle</vt:lpstr>
      <vt:lpstr>5_Subtitle</vt:lpstr>
      <vt:lpstr>6_Subtitle</vt:lpstr>
      <vt:lpstr>7_Subtitle</vt:lpstr>
      <vt:lpstr>8_Subtitle</vt:lpstr>
      <vt:lpstr>Acrobat Document</vt:lpstr>
      <vt:lpstr>Standard 019 Update Briefing</vt:lpstr>
      <vt:lpstr>Network Rail Safety Vision</vt:lpstr>
      <vt:lpstr>Why? </vt:lpstr>
      <vt:lpstr>Background</vt:lpstr>
      <vt:lpstr>Background</vt:lpstr>
      <vt:lpstr>Affected Parties</vt:lpstr>
      <vt:lpstr>What’s new? The person in charge</vt:lpstr>
      <vt:lpstr>What’s new?  Safe Work Pack (SWP)</vt:lpstr>
      <vt:lpstr>Currently a SSOW pack looks like….</vt:lpstr>
      <vt:lpstr>What extra goes into a Safe Work Pack?</vt:lpstr>
      <vt:lpstr>What’s new? Hierarchy of Control – Operational Risk</vt:lpstr>
      <vt:lpstr>Step 1 - What do we associate as a risk?</vt:lpstr>
      <vt:lpstr> Definitions</vt:lpstr>
      <vt:lpstr>Modules in working practice</vt:lpstr>
      <vt:lpstr>Modules</vt:lpstr>
      <vt:lpstr>Core 019 standard overview</vt:lpstr>
      <vt:lpstr>Module 1: Planning and working during incident response </vt:lpstr>
      <vt:lpstr>Video</vt:lpstr>
      <vt:lpstr>Over to you, what does this module mean for you? </vt:lpstr>
      <vt:lpstr>Module 2: Planning and working in a possession</vt:lpstr>
      <vt:lpstr>Video</vt:lpstr>
      <vt:lpstr>Over to you, what does this module mean for you? </vt:lpstr>
      <vt:lpstr>Module 3: Planning and working using protection arrangements</vt:lpstr>
      <vt:lpstr>Video</vt:lpstr>
      <vt:lpstr>Over to you, what does this module mean for you? </vt:lpstr>
      <vt:lpstr>Module 4: Planning and working using warning arrangements</vt:lpstr>
      <vt:lpstr>Video</vt:lpstr>
      <vt:lpstr>Over to you, what does this module mean for you? </vt:lpstr>
      <vt:lpstr>Our commitment</vt:lpstr>
      <vt:lpstr>Worksafe procedure</vt:lpstr>
      <vt:lpstr>Over to you…</vt:lpstr>
      <vt:lpstr>Final summary</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Lisa</dc:creator>
  <cp:lastModifiedBy>Aaron Gracey</cp:lastModifiedBy>
  <cp:revision>412</cp:revision>
  <cp:lastPrinted>2016-10-31T10:29:21Z</cp:lastPrinted>
  <dcterms:created xsi:type="dcterms:W3CDTF">2016-10-28T09:06:24Z</dcterms:created>
  <dcterms:modified xsi:type="dcterms:W3CDTF">2017-07-14T12:19:53Z</dcterms:modified>
</cp:coreProperties>
</file>