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8.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9.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0.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11.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63"/>
  </p:notesMasterIdLst>
  <p:handoutMasterIdLst>
    <p:handoutMasterId r:id="rId64"/>
  </p:handoutMasterIdLst>
  <p:sldIdLst>
    <p:sldId id="256" r:id="rId12"/>
    <p:sldId id="432" r:id="rId13"/>
    <p:sldId id="450" r:id="rId14"/>
    <p:sldId id="438" r:id="rId15"/>
    <p:sldId id="433" r:id="rId16"/>
    <p:sldId id="451" r:id="rId17"/>
    <p:sldId id="353" r:id="rId18"/>
    <p:sldId id="355" r:id="rId19"/>
    <p:sldId id="460" r:id="rId20"/>
    <p:sldId id="461" r:id="rId21"/>
    <p:sldId id="462" r:id="rId22"/>
    <p:sldId id="352" r:id="rId23"/>
    <p:sldId id="437" r:id="rId24"/>
    <p:sldId id="443" r:id="rId25"/>
    <p:sldId id="403" r:id="rId26"/>
    <p:sldId id="483" r:id="rId27"/>
    <p:sldId id="453" r:id="rId28"/>
    <p:sldId id="404" r:id="rId29"/>
    <p:sldId id="484" r:id="rId30"/>
    <p:sldId id="455" r:id="rId31"/>
    <p:sldId id="405" r:id="rId32"/>
    <p:sldId id="485" r:id="rId33"/>
    <p:sldId id="457" r:id="rId34"/>
    <p:sldId id="406" r:id="rId35"/>
    <p:sldId id="486" r:id="rId36"/>
    <p:sldId id="459" r:id="rId37"/>
    <p:sldId id="463" r:id="rId38"/>
    <p:sldId id="464" r:id="rId39"/>
    <p:sldId id="465" r:id="rId40"/>
    <p:sldId id="470" r:id="rId41"/>
    <p:sldId id="466" r:id="rId42"/>
    <p:sldId id="467" r:id="rId43"/>
    <p:sldId id="468" r:id="rId44"/>
    <p:sldId id="469" r:id="rId45"/>
    <p:sldId id="471" r:id="rId46"/>
    <p:sldId id="472" r:id="rId47"/>
    <p:sldId id="473" r:id="rId48"/>
    <p:sldId id="474" r:id="rId49"/>
    <p:sldId id="475" r:id="rId50"/>
    <p:sldId id="476" r:id="rId51"/>
    <p:sldId id="477" r:id="rId52"/>
    <p:sldId id="478" r:id="rId53"/>
    <p:sldId id="489" r:id="rId54"/>
    <p:sldId id="490" r:id="rId55"/>
    <p:sldId id="491" r:id="rId56"/>
    <p:sldId id="480" r:id="rId57"/>
    <p:sldId id="481" r:id="rId58"/>
    <p:sldId id="482" r:id="rId59"/>
    <p:sldId id="488" r:id="rId60"/>
    <p:sldId id="487" r:id="rId61"/>
    <p:sldId id="492" r:id="rId62"/>
  </p:sldIdLst>
  <p:sldSz cx="9144000" cy="6858000" type="screen4x3"/>
  <p:notesSz cx="6797675" cy="9928225"/>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Lisa" initials="HL" lastIdx="9" clrIdx="0"/>
  <p:cmAuthor id="1" name="King Tracey" initials="TK"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a:srgbClr val="FF9900"/>
    <a:srgbClr val="76B531"/>
    <a:srgbClr val="B6DF89"/>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86043" autoAdjust="0"/>
  </p:normalViewPr>
  <p:slideViewPr>
    <p:cSldViewPr snapToObjects="1">
      <p:cViewPr>
        <p:scale>
          <a:sx n="100" d="100"/>
          <a:sy n="100" d="100"/>
        </p:scale>
        <p:origin x="-984" y="804"/>
      </p:cViewPr>
      <p:guideLst>
        <p:guide orient="horz" pos="2160"/>
        <p:guide pos="2880"/>
      </p:guideLst>
    </p:cSldViewPr>
  </p:slideViewPr>
  <p:notesTextViewPr>
    <p:cViewPr>
      <p:scale>
        <a:sx n="1" d="1"/>
        <a:sy n="1" d="1"/>
      </p:scale>
      <p:origin x="0" y="0"/>
    </p:cViewPr>
  </p:notesTextViewPr>
  <p:sorterViewPr>
    <p:cViewPr>
      <p:scale>
        <a:sx n="75" d="100"/>
        <a:sy n="75" d="100"/>
      </p:scale>
      <p:origin x="0" y="1926"/>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31C90AB-3FD2-45CF-A290-AF0102F62C50}" type="datetimeFigureOut">
              <a:rPr lang="en-GB" smtClean="0"/>
              <a:t>14/07/2017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BB6E87-62E9-4E6D-A18F-B698AE530191}" type="slidenum">
              <a:rPr lang="en-GB" smtClean="0"/>
              <a:t>‹#›</a:t>
            </a:fld>
            <a:endParaRPr lang="en-GB"/>
          </a:p>
        </p:txBody>
      </p:sp>
    </p:spTree>
    <p:extLst>
      <p:ext uri="{BB962C8B-B14F-4D97-AF65-F5344CB8AC3E}">
        <p14:creationId xmlns:p14="http://schemas.microsoft.com/office/powerpoint/2010/main" val="410298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9918D2-3085-41FC-ABA4-C075FBF7F9D3}" type="datetimeFigureOut">
              <a:rPr lang="en-GB" smtClean="0"/>
              <a:t>14/07/2017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711172B-9609-470A-95DA-93BCB5C6A6FE}" type="slidenum">
              <a:rPr lang="en-GB" smtClean="0"/>
              <a:t>‹#›</a:t>
            </a:fld>
            <a:endParaRPr lang="en-GB"/>
          </a:p>
        </p:txBody>
      </p:sp>
    </p:spTree>
    <p:extLst>
      <p:ext uri="{BB962C8B-B14F-4D97-AF65-F5344CB8AC3E}">
        <p14:creationId xmlns:p14="http://schemas.microsoft.com/office/powerpoint/2010/main" val="200588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919163" y="746125"/>
            <a:ext cx="4959350" cy="3721100"/>
          </a:xfrm>
          <a:ln/>
        </p:spPr>
      </p:sp>
      <p:sp>
        <p:nvSpPr>
          <p:cNvPr id="3" name="Notes Placeholder 2"/>
          <p:cNvSpPr>
            <a:spLocks noGrp="1"/>
          </p:cNvSpPr>
          <p:nvPr>
            <p:ph type="body" idx="1"/>
          </p:nvPr>
        </p:nvSpPr>
        <p:spPr/>
        <p:txBody>
          <a:bodyPr/>
          <a:lstStyle/>
          <a:p>
            <a:pPr>
              <a:defRPr/>
            </a:pPr>
            <a:r>
              <a:rPr lang="en-GB" b="1" dirty="0" smtClean="0"/>
              <a:t>Emphasise</a:t>
            </a:r>
            <a:r>
              <a:rPr lang="en-GB" baseline="0" dirty="0" smtClean="0"/>
              <a:t> the message from Mark Carne</a:t>
            </a:r>
            <a:endParaRPr lang="en-GB" dirty="0"/>
          </a:p>
        </p:txBody>
      </p:sp>
      <p:sp>
        <p:nvSpPr>
          <p:cNvPr id="91140" name="Slide Number Placeholder 3"/>
          <p:cNvSpPr>
            <a:spLocks noGrp="1"/>
          </p:cNvSpPr>
          <p:nvPr>
            <p:ph type="sldNum" sz="quarter" idx="5"/>
          </p:nvPr>
        </p:nvSpPr>
        <p:spPr>
          <a:xfrm>
            <a:off x="3850444" y="9430092"/>
            <a:ext cx="2945659" cy="496411"/>
          </a:xfrm>
          <a:prstGeom prst="rect">
            <a:avLst/>
          </a:prstGeom>
          <a:noFill/>
        </p:spPr>
        <p:txBody>
          <a:bodyPr/>
          <a:lstStyle>
            <a:lvl1pPr>
              <a:spcBef>
                <a:spcPct val="30000"/>
              </a:spcBef>
              <a:defRPr sz="1200">
                <a:solidFill>
                  <a:schemeClr val="tx1"/>
                </a:solidFill>
                <a:latin typeface="Arial" pitchFamily="34" charset="0"/>
                <a:ea typeface="ヒラギノ角ゴ Pro W3" charset="-128"/>
              </a:defRPr>
            </a:lvl1pPr>
            <a:lvl2pPr marL="715963" indent="-274638">
              <a:spcBef>
                <a:spcPct val="30000"/>
              </a:spcBef>
              <a:defRPr sz="1200">
                <a:solidFill>
                  <a:schemeClr val="tx1"/>
                </a:solidFill>
                <a:latin typeface="Arial" pitchFamily="34" charset="0"/>
                <a:ea typeface="ヒラギノ角ゴ Pro W3" charset="-128"/>
              </a:defRPr>
            </a:lvl2pPr>
            <a:lvl3pPr marL="1101725" indent="-219075">
              <a:spcBef>
                <a:spcPct val="30000"/>
              </a:spcBef>
              <a:defRPr sz="1200">
                <a:solidFill>
                  <a:schemeClr val="tx1"/>
                </a:solidFill>
                <a:latin typeface="Arial" pitchFamily="34" charset="0"/>
                <a:ea typeface="ヒラギノ角ゴ Pro W3" charset="-128"/>
              </a:defRPr>
            </a:lvl3pPr>
            <a:lvl4pPr marL="1543050" indent="-219075">
              <a:spcBef>
                <a:spcPct val="30000"/>
              </a:spcBef>
              <a:defRPr sz="1200">
                <a:solidFill>
                  <a:schemeClr val="tx1"/>
                </a:solidFill>
                <a:latin typeface="Arial" pitchFamily="34" charset="0"/>
                <a:ea typeface="ヒラギノ角ゴ Pro W3" charset="-128"/>
              </a:defRPr>
            </a:lvl4pPr>
            <a:lvl5pPr marL="1984375" indent="-219075">
              <a:spcBef>
                <a:spcPct val="30000"/>
              </a:spcBef>
              <a:defRPr sz="1200">
                <a:solidFill>
                  <a:schemeClr val="tx1"/>
                </a:solidFill>
                <a:latin typeface="Arial" pitchFamily="34" charset="0"/>
                <a:ea typeface="ヒラギノ角ゴ Pro W3" charset="-128"/>
              </a:defRPr>
            </a:lvl5pPr>
            <a:lvl6pPr marL="2441575" indent="-219075" eaLnBrk="0" fontAlgn="base" hangingPunct="0">
              <a:spcBef>
                <a:spcPct val="30000"/>
              </a:spcBef>
              <a:spcAft>
                <a:spcPct val="0"/>
              </a:spcAft>
              <a:defRPr sz="1200">
                <a:solidFill>
                  <a:schemeClr val="tx1"/>
                </a:solidFill>
                <a:latin typeface="Arial" pitchFamily="34" charset="0"/>
                <a:ea typeface="ヒラギノ角ゴ Pro W3" charset="-128"/>
              </a:defRPr>
            </a:lvl6pPr>
            <a:lvl7pPr marL="2898775" indent="-219075" eaLnBrk="0" fontAlgn="base" hangingPunct="0">
              <a:spcBef>
                <a:spcPct val="30000"/>
              </a:spcBef>
              <a:spcAft>
                <a:spcPct val="0"/>
              </a:spcAft>
              <a:defRPr sz="1200">
                <a:solidFill>
                  <a:schemeClr val="tx1"/>
                </a:solidFill>
                <a:latin typeface="Arial" pitchFamily="34" charset="0"/>
                <a:ea typeface="ヒラギノ角ゴ Pro W3" charset="-128"/>
              </a:defRPr>
            </a:lvl7pPr>
            <a:lvl8pPr marL="3355975" indent="-219075" eaLnBrk="0" fontAlgn="base" hangingPunct="0">
              <a:spcBef>
                <a:spcPct val="30000"/>
              </a:spcBef>
              <a:spcAft>
                <a:spcPct val="0"/>
              </a:spcAft>
              <a:defRPr sz="1200">
                <a:solidFill>
                  <a:schemeClr val="tx1"/>
                </a:solidFill>
                <a:latin typeface="Arial" pitchFamily="34" charset="0"/>
                <a:ea typeface="ヒラギノ角ゴ Pro W3" charset="-128"/>
              </a:defRPr>
            </a:lvl8pPr>
            <a:lvl9pPr marL="3813175" indent="-219075"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9A771837-B82B-4599-9427-160979418026}" type="slidenum">
              <a:rPr lang="en-GB" altLang="en-US" smtClean="0">
                <a:solidFill>
                  <a:srgbClr val="000000"/>
                </a:solidFill>
              </a:rPr>
              <a:pPr>
                <a:spcBef>
                  <a:spcPct val="0"/>
                </a:spcBef>
              </a:pPr>
              <a:t>2</a:t>
            </a:fld>
            <a:endParaRPr lang="en-GB" alt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t>14</a:t>
            </a:fld>
            <a:endParaRPr lang="en-GB"/>
          </a:p>
        </p:txBody>
      </p:sp>
    </p:spTree>
    <p:extLst>
      <p:ext uri="{BB962C8B-B14F-4D97-AF65-F5344CB8AC3E}">
        <p14:creationId xmlns:p14="http://schemas.microsoft.com/office/powerpoint/2010/main" val="149438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8712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Download</a:t>
            </a:r>
            <a:r>
              <a:rPr lang="en-GB" baseline="0" dirty="0" smtClean="0"/>
              <a:t> instructions – Safety Central – zip file to include slide pack and video. Users to bulk download.</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16</a:t>
            </a:fld>
            <a:endParaRPr lang="en-GB"/>
          </a:p>
        </p:txBody>
      </p:sp>
    </p:spTree>
    <p:extLst>
      <p:ext uri="{BB962C8B-B14F-4D97-AF65-F5344CB8AC3E}">
        <p14:creationId xmlns:p14="http://schemas.microsoft.com/office/powerpoint/2010/main" val="98250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solidFill>
                  <a:srgbClr val="FF0000"/>
                </a:solidFill>
              </a:rPr>
              <a:t>Emphasise what</a:t>
            </a:r>
            <a:r>
              <a:rPr lang="en-GB" b="0" i="0" baseline="0" dirty="0" smtClean="0">
                <a:solidFill>
                  <a:srgbClr val="FF0000"/>
                </a:solidFill>
              </a:rPr>
              <a:t> is</a:t>
            </a:r>
            <a:r>
              <a:rPr lang="en-GB" b="0" i="0" dirty="0" smtClean="0">
                <a:solidFill>
                  <a:srgbClr val="FF0000"/>
                </a:solidFill>
              </a:rPr>
              <a:t> new.</a:t>
            </a:r>
            <a:endParaRPr lang="en-GB" b="0" i="0" dirty="0">
              <a:solidFill>
                <a:srgbClr val="FF0000"/>
              </a:solidFill>
            </a:endParaRPr>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08067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89398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589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589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81A52D2-B931-4749-B7B5-17D51412E308}" type="slidenum">
              <a:rPr lang="en-GB" altLang="en-US" baseline="0">
                <a:solidFill>
                  <a:schemeClr val="tx1"/>
                </a:solidFill>
              </a:rPr>
              <a:pPr/>
              <a:t>27</a:t>
            </a:fld>
            <a:endParaRPr lang="en-GB" altLang="en-US" baseline="0" dirty="0">
              <a:solidFill>
                <a:schemeClr val="tx1"/>
              </a:solidFill>
            </a:endParaRPr>
          </a:p>
        </p:txBody>
      </p:sp>
      <p:sp>
        <p:nvSpPr>
          <p:cNvPr id="165893" name="Rectangle 7"/>
          <p:cNvSpPr txBox="1">
            <a:spLocks noGrp="1" noChangeArrowheads="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13" tIns="44107" rIns="88213" bIns="44107"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10A5AE5B-257D-409B-AAEC-DCD092A2D6EA}" type="slidenum">
              <a:rPr lang="en-GB" altLang="en-US" sz="1200">
                <a:solidFill>
                  <a:schemeClr val="tx1"/>
                </a:solidFill>
                <a:cs typeface="Arial" charset="0"/>
              </a:rPr>
              <a:pPr algn="r"/>
              <a:t>27</a:t>
            </a:fld>
            <a:endParaRPr lang="en-GB" altLang="en-US" sz="1200" dirty="0">
              <a:solidFill>
                <a:schemeClr val="tx1"/>
              </a:solidFill>
              <a:cs typeface="Arial" charset="0"/>
            </a:endParaRPr>
          </a:p>
        </p:txBody>
      </p:sp>
      <p:sp>
        <p:nvSpPr>
          <p:cNvPr id="165894" name="Rectangle 2"/>
          <p:cNvSpPr>
            <a:spLocks noGrp="1" noRot="1" noChangeAspect="1" noChangeArrowheads="1" noTextEdit="1"/>
          </p:cNvSpPr>
          <p:nvPr>
            <p:ph type="sldImg"/>
          </p:nvPr>
        </p:nvSpPr>
        <p:spPr>
          <a:xfrm>
            <a:off x="847725" y="722313"/>
            <a:ext cx="4813300" cy="3611562"/>
          </a:xfrm>
          <a:ln/>
        </p:spPr>
      </p:sp>
      <p:sp>
        <p:nvSpPr>
          <p:cNvPr id="165895" name="Rectangle 3"/>
          <p:cNvSpPr>
            <a:spLocks noGrp="1" noChangeArrowheads="1"/>
          </p:cNvSpPr>
          <p:nvPr>
            <p:ph type="body" idx="1"/>
          </p:nvPr>
        </p:nvSpPr>
        <p:spPr>
          <a:noFill/>
        </p:spPr>
        <p:txBody>
          <a:bodyPr/>
          <a:lstStyle/>
          <a:p>
            <a:pPr eaLnBrk="1" hangingPunct="1"/>
            <a:r>
              <a:rPr lang="en-GB" altLang="en-US" dirty="0" smtClean="0"/>
              <a:t>Talk around what's a task risk, what's a site risk?</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endParaRPr lang="en-US" altLang="en-US" dirty="0" smtClean="0"/>
          </a:p>
        </p:txBody>
      </p:sp>
      <p:sp>
        <p:nvSpPr>
          <p:cNvPr id="168964" name="Slide Number Placeholder 3"/>
          <p:cNvSpPr>
            <a:spLocks noGrp="1"/>
          </p:cNvSpPr>
          <p:nvPr>
            <p:ph type="sldNum" sz="quarter" idx="5"/>
          </p:nvPr>
        </p:nvSpPr>
        <p:spPr>
          <a:noFill/>
        </p:spPr>
        <p:txBody>
          <a:bodyPr/>
          <a:lstStyle>
            <a:lvl1pPr defTabSz="874857">
              <a:defRPr baseline="-25000">
                <a:solidFill>
                  <a:srgbClr val="005172"/>
                </a:solidFill>
                <a:latin typeface="Arial" charset="0"/>
                <a:ea typeface="ヒラギノ角ゴ Pro W3" pitchFamily="1" charset="-128"/>
              </a:defRPr>
            </a:lvl1pPr>
            <a:lvl2pPr marL="685817" indent="-263776" defTabSz="874857">
              <a:defRPr baseline="-25000">
                <a:solidFill>
                  <a:srgbClr val="005172"/>
                </a:solidFill>
                <a:latin typeface="Arial" charset="0"/>
                <a:ea typeface="ヒラギノ角ゴ Pro W3" pitchFamily="1" charset="-128"/>
              </a:defRPr>
            </a:lvl2pPr>
            <a:lvl3pPr marL="1055103" indent="-211021" defTabSz="874857">
              <a:defRPr baseline="-25000">
                <a:solidFill>
                  <a:srgbClr val="005172"/>
                </a:solidFill>
                <a:latin typeface="Arial" charset="0"/>
                <a:ea typeface="ヒラギノ角ゴ Pro W3" pitchFamily="1" charset="-128"/>
              </a:defRPr>
            </a:lvl3pPr>
            <a:lvl4pPr marL="1477145" indent="-211021" defTabSz="874857">
              <a:defRPr baseline="-25000">
                <a:solidFill>
                  <a:srgbClr val="005172"/>
                </a:solidFill>
                <a:latin typeface="Arial" charset="0"/>
                <a:ea typeface="ヒラギノ角ゴ Pro W3" pitchFamily="1" charset="-128"/>
              </a:defRPr>
            </a:lvl4pPr>
            <a:lvl5pPr marL="1899186" indent="-211021" defTabSz="874857">
              <a:defRPr baseline="-25000">
                <a:solidFill>
                  <a:srgbClr val="005172"/>
                </a:solidFill>
                <a:latin typeface="Arial" charset="0"/>
                <a:ea typeface="ヒラギノ角ゴ Pro W3" pitchFamily="1" charset="-128"/>
              </a:defRPr>
            </a:lvl5pPr>
            <a:lvl6pPr marL="2321227"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743269"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165310"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87351"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95827681-E813-49EB-8C93-51688F9327C7}" type="slidenum">
              <a:rPr lang="en-GB" altLang="en-US" baseline="0" smtClean="0">
                <a:solidFill>
                  <a:schemeClr val="tx1"/>
                </a:solidFill>
              </a:rPr>
              <a:pPr/>
              <a:t>28</a:t>
            </a:fld>
            <a:endParaRPr lang="en-GB" altLang="en-US" baseline="0" dirty="0"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9987"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9988"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9ED7012F-6294-4AFA-AFB3-A79F67EF2C80}" type="slidenum">
              <a:rPr lang="en-GB" altLang="en-US" baseline="0">
                <a:solidFill>
                  <a:schemeClr val="tx1"/>
                </a:solidFill>
              </a:rPr>
              <a:pPr/>
              <a:t>29</a:t>
            </a:fld>
            <a:endParaRPr lang="en-GB" altLang="en-US" baseline="0" dirty="0">
              <a:solidFill>
                <a:schemeClr val="tx1"/>
              </a:solidFill>
            </a:endParaRPr>
          </a:p>
        </p:txBody>
      </p:sp>
      <p:sp>
        <p:nvSpPr>
          <p:cNvPr id="169989" name="Slide Image Placeholder 1"/>
          <p:cNvSpPr>
            <a:spLocks noGrp="1" noRot="1" noChangeAspect="1" noTextEdit="1"/>
          </p:cNvSpPr>
          <p:nvPr>
            <p:ph type="sldImg"/>
          </p:nvPr>
        </p:nvSpPr>
        <p:spPr>
          <a:xfrm>
            <a:off x="847725" y="722313"/>
            <a:ext cx="4813300" cy="3611562"/>
          </a:xfrm>
          <a:ln/>
        </p:spPr>
      </p:sp>
      <p:sp>
        <p:nvSpPr>
          <p:cNvPr id="122883" name="Notes Placeholder 2"/>
          <p:cNvSpPr>
            <a:spLocks noGrp="1"/>
          </p:cNvSpPr>
          <p:nvPr>
            <p:ph type="body" idx="1"/>
          </p:nvPr>
        </p:nvSpPr>
        <p:spPr>
          <a:xfrm>
            <a:off x="867950" y="4573728"/>
            <a:ext cx="4772965" cy="4331953"/>
          </a:xfrm>
        </p:spPr>
        <p:txBody>
          <a:bodyPr lIns="88206" tIns="44104" rIns="88206" bIns="44104"/>
          <a:lstStyle/>
          <a:p>
            <a:pPr>
              <a:defRPr/>
            </a:pPr>
            <a:endParaRPr lang="en-US" altLang="en-US" dirty="0" smtClean="0"/>
          </a:p>
        </p:txBody>
      </p:sp>
      <p:sp>
        <p:nvSpPr>
          <p:cNvPr id="169991" name="Slide Number Placeholder 3"/>
          <p:cNvSpPr txBox="1">
            <a:spLocks noGrp="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06" tIns="44104" rIns="88206" bIns="44104"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913E038C-5418-4867-8394-1F07A20BC4E2}" type="slidenum">
              <a:rPr lang="en-GB" altLang="en-US" sz="1200">
                <a:solidFill>
                  <a:schemeClr val="tx1"/>
                </a:solidFill>
                <a:cs typeface="Arial" charset="0"/>
              </a:rPr>
              <a:pPr algn="r"/>
              <a:t>29</a:t>
            </a:fld>
            <a:endParaRPr lang="en-GB" altLang="en-US" sz="1200">
              <a:solidFill>
                <a:schemeClr val="tx1"/>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4083"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4084"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0F277186-A450-4713-A8B0-AE389FC1B7FF}" type="slidenum">
              <a:rPr lang="en-GB" altLang="en-US" baseline="0">
                <a:solidFill>
                  <a:schemeClr val="tx1"/>
                </a:solidFill>
              </a:rPr>
              <a:pPr/>
              <a:t>30</a:t>
            </a:fld>
            <a:endParaRPr lang="en-GB" altLang="en-US" baseline="0">
              <a:solidFill>
                <a:schemeClr val="tx1"/>
              </a:solidFill>
            </a:endParaRPr>
          </a:p>
        </p:txBody>
      </p:sp>
      <p:sp>
        <p:nvSpPr>
          <p:cNvPr id="174085" name="Rectangle 2"/>
          <p:cNvSpPr>
            <a:spLocks noGrp="1" noRot="1" noChangeAspect="1" noChangeArrowheads="1" noTextEdit="1"/>
          </p:cNvSpPr>
          <p:nvPr>
            <p:ph type="sldImg"/>
          </p:nvPr>
        </p:nvSpPr>
        <p:spPr>
          <a:xfrm>
            <a:off x="847725" y="722313"/>
            <a:ext cx="4813300" cy="3611562"/>
          </a:xfrm>
          <a:ln/>
        </p:spPr>
      </p:sp>
      <p:sp>
        <p:nvSpPr>
          <p:cNvPr id="174086" name="Rectangle 3"/>
          <p:cNvSpPr>
            <a:spLocks noGrp="1" noChangeArrowheads="1"/>
          </p:cNvSpPr>
          <p:nvPr>
            <p:ph type="body" idx="1"/>
          </p:nvPr>
        </p:nvSpPr>
        <p:spPr>
          <a:noFill/>
        </p:spPr>
        <p:txBody>
          <a:bodyPr/>
          <a:lstStyle/>
          <a:p>
            <a:endParaRPr lang="en-GB" altLang="en-US" dirty="0" smtClean="0"/>
          </a:p>
          <a:p>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101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101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76A4B5D6-0BCD-44A6-96E2-E6E5C861562B}" type="slidenum">
              <a:rPr lang="en-GB" altLang="en-US" baseline="0">
                <a:solidFill>
                  <a:schemeClr val="tx1"/>
                </a:solidFill>
              </a:rPr>
              <a:pPr/>
              <a:t>31</a:t>
            </a:fld>
            <a:endParaRPr lang="en-GB" altLang="en-US" baseline="0">
              <a:solidFill>
                <a:schemeClr val="tx1"/>
              </a:solidFill>
            </a:endParaRPr>
          </a:p>
        </p:txBody>
      </p:sp>
      <p:sp>
        <p:nvSpPr>
          <p:cNvPr id="171013" name="Rectangle 2"/>
          <p:cNvSpPr>
            <a:spLocks noGrp="1" noRot="1" noChangeAspect="1" noChangeArrowheads="1" noTextEdit="1"/>
          </p:cNvSpPr>
          <p:nvPr>
            <p:ph type="sldImg"/>
          </p:nvPr>
        </p:nvSpPr>
        <p:spPr>
          <a:xfrm>
            <a:off x="847725" y="722313"/>
            <a:ext cx="4813300" cy="3611562"/>
          </a:xfrm>
          <a:ln/>
        </p:spPr>
      </p:sp>
      <p:sp>
        <p:nvSpPr>
          <p:cNvPr id="130051" name="Rectangle 3"/>
          <p:cNvSpPr>
            <a:spLocks noGrp="1" noChangeArrowheads="1"/>
          </p:cNvSpPr>
          <p:nvPr>
            <p:ph type="body" idx="1"/>
          </p:nvPr>
        </p:nvSpPr>
        <p:spPr/>
        <p:txBody>
          <a:bodyPr/>
          <a:lstStyle/>
          <a:p>
            <a:pPr>
              <a:defRPr/>
            </a:pPr>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3</a:t>
            </a:fld>
            <a:endParaRPr lang="en-GB"/>
          </a:p>
        </p:txBody>
      </p:sp>
    </p:spTree>
    <p:extLst>
      <p:ext uri="{BB962C8B-B14F-4D97-AF65-F5344CB8AC3E}">
        <p14:creationId xmlns:p14="http://schemas.microsoft.com/office/powerpoint/2010/main" val="29304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2035"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2036"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E6F8A2E9-FD4C-4328-B8C3-B3858605C2F7}" type="slidenum">
              <a:rPr lang="en-GB" altLang="en-US" baseline="0">
                <a:solidFill>
                  <a:schemeClr val="tx1"/>
                </a:solidFill>
              </a:rPr>
              <a:pPr/>
              <a:t>32</a:t>
            </a:fld>
            <a:endParaRPr lang="en-GB" altLang="en-US" baseline="0">
              <a:solidFill>
                <a:schemeClr val="tx1"/>
              </a:solidFill>
            </a:endParaRPr>
          </a:p>
        </p:txBody>
      </p:sp>
      <p:sp>
        <p:nvSpPr>
          <p:cNvPr id="172037" name="Rectangle 2"/>
          <p:cNvSpPr>
            <a:spLocks noGrp="1" noRot="1" noChangeAspect="1" noChangeArrowheads="1" noTextEdit="1"/>
          </p:cNvSpPr>
          <p:nvPr>
            <p:ph type="sldImg"/>
          </p:nvPr>
        </p:nvSpPr>
        <p:spPr>
          <a:xfrm>
            <a:off x="847725" y="722313"/>
            <a:ext cx="4813300" cy="3611562"/>
          </a:xfrm>
          <a:ln/>
        </p:spPr>
      </p:sp>
      <p:sp>
        <p:nvSpPr>
          <p:cNvPr id="2" name="Rectangle 3"/>
          <p:cNvSpPr>
            <a:spLocks noGrp="1" noChangeArrowheads="1"/>
          </p:cNvSpPr>
          <p:nvPr>
            <p:ph type="body" idx="1"/>
          </p:nvPr>
        </p:nvSpPr>
        <p:spPr/>
        <p:txBody>
          <a:bodyPr/>
          <a:lstStyle/>
          <a:p>
            <a:pPr marL="152695" indent="-152695">
              <a:buFont typeface="Arial" panose="020B0604020202020204" pitchFamily="34" charset="0"/>
              <a:buChar char="•"/>
              <a:defRPr/>
            </a:pPr>
            <a:endParaRPr lang="en-GB"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33</a:t>
            </a:fld>
            <a:endParaRPr lang="en-GB"/>
          </a:p>
        </p:txBody>
      </p:sp>
    </p:spTree>
    <p:extLst>
      <p:ext uri="{BB962C8B-B14F-4D97-AF65-F5344CB8AC3E}">
        <p14:creationId xmlns:p14="http://schemas.microsoft.com/office/powerpoint/2010/main" val="158769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5107"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5108"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828516B0-59E9-4267-B445-782600CFC527}" type="slidenum">
              <a:rPr lang="en-GB" altLang="en-US" baseline="0">
                <a:solidFill>
                  <a:schemeClr val="tx1"/>
                </a:solidFill>
              </a:rPr>
              <a:pPr/>
              <a:t>35</a:t>
            </a:fld>
            <a:endParaRPr lang="en-GB" altLang="en-US" baseline="0">
              <a:solidFill>
                <a:schemeClr val="tx1"/>
              </a:solidFill>
            </a:endParaRPr>
          </a:p>
        </p:txBody>
      </p:sp>
      <p:sp>
        <p:nvSpPr>
          <p:cNvPr id="175109" name="Rectangle 2"/>
          <p:cNvSpPr>
            <a:spLocks noGrp="1" noRot="1" noChangeAspect="1" noChangeArrowheads="1" noTextEdit="1"/>
          </p:cNvSpPr>
          <p:nvPr>
            <p:ph type="sldImg"/>
          </p:nvPr>
        </p:nvSpPr>
        <p:spPr>
          <a:xfrm>
            <a:off x="847725" y="722313"/>
            <a:ext cx="4813300" cy="3611562"/>
          </a:xfrm>
          <a:ln/>
        </p:spPr>
      </p:sp>
      <p:sp>
        <p:nvSpPr>
          <p:cNvPr id="35846" name="Rectangle 3"/>
          <p:cNvSpPr>
            <a:spLocks noGrp="1" noChangeArrowheads="1"/>
          </p:cNvSpPr>
          <p:nvPr>
            <p:ph type="body" idx="1"/>
          </p:nvPr>
        </p:nvSpPr>
        <p:spPr/>
        <p:txBody>
          <a:bodyPr/>
          <a:lstStyle/>
          <a:p>
            <a:pPr marL="0" indent="0">
              <a:buFont typeface="Arial" panose="020B0604020202020204" pitchFamily="34" charset="0"/>
              <a:buNone/>
              <a:defRPr/>
            </a:pPr>
            <a:endParaRPr lang="en-GB"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847725" y="722313"/>
            <a:ext cx="4813300" cy="3611562"/>
          </a:xfrm>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GB" dirty="0" smtClean="0"/>
          </a:p>
        </p:txBody>
      </p:sp>
      <p:sp>
        <p:nvSpPr>
          <p:cNvPr id="176132" name="Header Placeholder 3"/>
          <p:cNvSpPr>
            <a:spLocks noGrp="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6133" name="Footer Placeholder 4"/>
          <p:cNvSpPr>
            <a:spLocks noGrp="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6134" name="Slide Number Placeholder 5"/>
          <p:cNvSpPr>
            <a:spLocks noGrp="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0A3B19B4-006D-4953-9E53-287D4C629940}" type="slidenum">
              <a:rPr lang="en-GB" altLang="en-US" baseline="0">
                <a:solidFill>
                  <a:schemeClr val="tx1"/>
                </a:solidFill>
              </a:rPr>
              <a:pPr/>
              <a:t>36</a:t>
            </a:fld>
            <a:endParaRPr lang="en-GB" altLang="en-US" baseline="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7155"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7156"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84876EFA-8096-4068-928C-D5035A433C1E}" type="slidenum">
              <a:rPr lang="en-GB" altLang="en-US" baseline="0">
                <a:solidFill>
                  <a:schemeClr val="tx1"/>
                </a:solidFill>
              </a:rPr>
              <a:pPr/>
              <a:t>37</a:t>
            </a:fld>
            <a:endParaRPr lang="en-GB" altLang="en-US" baseline="0">
              <a:solidFill>
                <a:schemeClr val="tx1"/>
              </a:solidFill>
            </a:endParaRPr>
          </a:p>
        </p:txBody>
      </p:sp>
      <p:sp>
        <p:nvSpPr>
          <p:cNvPr id="177157" name="Rectangle 2"/>
          <p:cNvSpPr>
            <a:spLocks noGrp="1" noRot="1" noChangeAspect="1" noChangeArrowheads="1" noTextEdit="1"/>
          </p:cNvSpPr>
          <p:nvPr>
            <p:ph type="sldImg"/>
          </p:nvPr>
        </p:nvSpPr>
        <p:spPr>
          <a:xfrm>
            <a:off x="847725" y="722313"/>
            <a:ext cx="4813300" cy="3611562"/>
          </a:xfrm>
          <a:ln/>
        </p:spPr>
      </p:sp>
      <p:sp>
        <p:nvSpPr>
          <p:cNvPr id="177158" name="Rectangle 3"/>
          <p:cNvSpPr>
            <a:spLocks noGrp="1" noChangeArrowheads="1"/>
          </p:cNvSpPr>
          <p:nvPr>
            <p:ph type="body" idx="1"/>
          </p:nvPr>
        </p:nvSpPr>
        <p:spPr>
          <a:noFill/>
        </p:spPr>
        <p:txBody>
          <a:bodyPr/>
          <a:lstStyle/>
          <a:p>
            <a:endParaRPr lang="en-GB"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8179"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8180"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57DDDA4E-EFDC-4D97-B8C7-5A95FD8F1DDF}" type="slidenum">
              <a:rPr lang="en-GB" altLang="en-US" baseline="0">
                <a:solidFill>
                  <a:schemeClr val="tx1"/>
                </a:solidFill>
              </a:rPr>
              <a:pPr/>
              <a:t>38</a:t>
            </a:fld>
            <a:endParaRPr lang="en-GB" altLang="en-US" baseline="0">
              <a:solidFill>
                <a:schemeClr val="tx1"/>
              </a:solidFill>
            </a:endParaRPr>
          </a:p>
        </p:txBody>
      </p:sp>
      <p:sp>
        <p:nvSpPr>
          <p:cNvPr id="178181" name="Rectangle 2"/>
          <p:cNvSpPr>
            <a:spLocks noGrp="1" noRot="1" noChangeAspect="1" noChangeArrowheads="1" noTextEdit="1"/>
          </p:cNvSpPr>
          <p:nvPr>
            <p:ph type="sldImg"/>
          </p:nvPr>
        </p:nvSpPr>
        <p:spPr>
          <a:xfrm>
            <a:off x="847725" y="722313"/>
            <a:ext cx="4813300" cy="3611562"/>
          </a:xfrm>
          <a:ln/>
        </p:spPr>
      </p:sp>
      <p:sp>
        <p:nvSpPr>
          <p:cNvPr id="178182" name="Rectangle 3"/>
          <p:cNvSpPr>
            <a:spLocks noGrp="1" noChangeArrowheads="1"/>
          </p:cNvSpPr>
          <p:nvPr>
            <p:ph type="body" idx="1"/>
          </p:nvPr>
        </p:nvSpPr>
        <p:spPr>
          <a:noFill/>
        </p:spPr>
        <p:txBody>
          <a:bodyPr/>
          <a:lstStyle/>
          <a:p>
            <a:endParaRPr lang="en-GB"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58265" indent="-158265">
              <a:spcBef>
                <a:spcPct val="20000"/>
              </a:spcBef>
              <a:buClr>
                <a:srgbClr val="C93132"/>
              </a:buClr>
              <a:buSzPct val="60000"/>
              <a:buFont typeface="Arial" panose="020B0604020202020204" pitchFamily="34" charset="0"/>
              <a:buChar char="•"/>
              <a:defRPr/>
            </a:pPr>
            <a:endParaRPr lang="en-GB" altLang="zh-CN" dirty="0" smtClean="0">
              <a:latin typeface="Calibri" pitchFamily="34" charset="0"/>
              <a:ea typeface="宋体" pitchFamily="2" charset="-122"/>
            </a:endParaRPr>
          </a:p>
          <a:p>
            <a:pPr marL="158265" indent="-158265">
              <a:spcBef>
                <a:spcPct val="20000"/>
              </a:spcBef>
              <a:buClr>
                <a:srgbClr val="C93132"/>
              </a:buClr>
              <a:buSzPct val="60000"/>
              <a:buFont typeface="Arial" panose="020B0604020202020204" pitchFamily="34" charset="0"/>
              <a:buChar char="•"/>
              <a:defRPr/>
            </a:pPr>
            <a:endParaRPr lang="en-GB" altLang="zh-CN" dirty="0" smtClean="0">
              <a:latin typeface="Calibri" pitchFamily="34" charset="0"/>
              <a:ea typeface="宋体" pitchFamily="2" charset="-122"/>
            </a:endParaRPr>
          </a:p>
          <a:p>
            <a:pPr>
              <a:defRPr/>
            </a:pPr>
            <a:endParaRPr lang="en-GB" dirty="0"/>
          </a:p>
        </p:txBody>
      </p:sp>
      <p:sp>
        <p:nvSpPr>
          <p:cNvPr id="180228" name="Slide Number Placeholder 3"/>
          <p:cNvSpPr>
            <a:spLocks noGrp="1"/>
          </p:cNvSpPr>
          <p:nvPr>
            <p:ph type="sldNum" sz="quarter" idx="5"/>
          </p:nvPr>
        </p:nvSpPr>
        <p:spPr>
          <a:noFill/>
        </p:spPr>
        <p:txBody>
          <a:bodyPr/>
          <a:lstStyle>
            <a:lvl1pPr defTabSz="874857">
              <a:defRPr baseline="-25000">
                <a:solidFill>
                  <a:srgbClr val="005172"/>
                </a:solidFill>
                <a:latin typeface="Arial" charset="0"/>
                <a:ea typeface="ヒラギノ角ゴ Pro W3" pitchFamily="1" charset="-128"/>
              </a:defRPr>
            </a:lvl1pPr>
            <a:lvl2pPr marL="685817" indent="-263776" defTabSz="874857">
              <a:defRPr baseline="-25000">
                <a:solidFill>
                  <a:srgbClr val="005172"/>
                </a:solidFill>
                <a:latin typeface="Arial" charset="0"/>
                <a:ea typeface="ヒラギノ角ゴ Pro W3" pitchFamily="1" charset="-128"/>
              </a:defRPr>
            </a:lvl2pPr>
            <a:lvl3pPr marL="1055103" indent="-211021" defTabSz="874857">
              <a:defRPr baseline="-25000">
                <a:solidFill>
                  <a:srgbClr val="005172"/>
                </a:solidFill>
                <a:latin typeface="Arial" charset="0"/>
                <a:ea typeface="ヒラギノ角ゴ Pro W3" pitchFamily="1" charset="-128"/>
              </a:defRPr>
            </a:lvl3pPr>
            <a:lvl4pPr marL="1477145" indent="-211021" defTabSz="874857">
              <a:defRPr baseline="-25000">
                <a:solidFill>
                  <a:srgbClr val="005172"/>
                </a:solidFill>
                <a:latin typeface="Arial" charset="0"/>
                <a:ea typeface="ヒラギノ角ゴ Pro W3" pitchFamily="1" charset="-128"/>
              </a:defRPr>
            </a:lvl4pPr>
            <a:lvl5pPr marL="1899186" indent="-211021" defTabSz="874857">
              <a:defRPr baseline="-25000">
                <a:solidFill>
                  <a:srgbClr val="005172"/>
                </a:solidFill>
                <a:latin typeface="Arial" charset="0"/>
                <a:ea typeface="ヒラギノ角ゴ Pro W3" pitchFamily="1" charset="-128"/>
              </a:defRPr>
            </a:lvl5pPr>
            <a:lvl6pPr marL="2321227"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743269"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165310"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87351"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3D3E866-4A07-42A3-8B26-7F5C989B9CC4}" type="slidenum">
              <a:rPr lang="en-GB" altLang="en-US" baseline="0" smtClean="0">
                <a:solidFill>
                  <a:schemeClr val="tx1"/>
                </a:solidFill>
              </a:rPr>
              <a:pPr/>
              <a:t>39</a:t>
            </a:fld>
            <a:endParaRPr lang="en-GB" altLang="en-US" baseline="0"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40</a:t>
            </a:fld>
            <a:endParaRPr lang="en-GB"/>
          </a:p>
        </p:txBody>
      </p:sp>
    </p:spTree>
    <p:extLst>
      <p:ext uri="{BB962C8B-B14F-4D97-AF65-F5344CB8AC3E}">
        <p14:creationId xmlns:p14="http://schemas.microsoft.com/office/powerpoint/2010/main" val="324353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defTabSz="842618">
              <a:defRPr baseline="-25000">
                <a:solidFill>
                  <a:srgbClr val="005172"/>
                </a:solidFill>
                <a:latin typeface="Arial" pitchFamily="34" charset="0"/>
                <a:ea typeface="ヒラギノ角ゴ Pro W3"/>
                <a:cs typeface="ヒラギノ角ゴ Pro W3"/>
              </a:defRPr>
            </a:lvl1pPr>
            <a:lvl2pPr marL="660905" indent="-253518" defTabSz="842618">
              <a:defRPr baseline="-25000">
                <a:solidFill>
                  <a:srgbClr val="005172"/>
                </a:solidFill>
                <a:latin typeface="Arial" pitchFamily="34" charset="0"/>
                <a:ea typeface="ヒラギノ角ゴ Pro W3"/>
                <a:cs typeface="ヒラギノ角ゴ Pro W3"/>
              </a:defRPr>
            </a:lvl2pPr>
            <a:lvl3pPr marL="1017002" indent="-202228" defTabSz="842618">
              <a:defRPr baseline="-25000">
                <a:solidFill>
                  <a:srgbClr val="005172"/>
                </a:solidFill>
                <a:latin typeface="Arial" pitchFamily="34" charset="0"/>
                <a:ea typeface="ヒラギノ角ゴ Pro W3"/>
                <a:cs typeface="ヒラギノ角ゴ Pro W3"/>
              </a:defRPr>
            </a:lvl3pPr>
            <a:lvl4pPr marL="1424389" indent="-202228" defTabSz="842618">
              <a:defRPr baseline="-25000">
                <a:solidFill>
                  <a:srgbClr val="005172"/>
                </a:solidFill>
                <a:latin typeface="Arial" pitchFamily="34" charset="0"/>
                <a:ea typeface="ヒラギノ角ゴ Pro W3"/>
                <a:cs typeface="ヒラギノ角ゴ Pro W3"/>
              </a:defRPr>
            </a:lvl4pPr>
            <a:lvl5pPr marL="1831777" indent="-202228" defTabSz="842618">
              <a:defRPr baseline="-25000">
                <a:solidFill>
                  <a:srgbClr val="005172"/>
                </a:solidFill>
                <a:latin typeface="Arial" pitchFamily="34" charset="0"/>
                <a:ea typeface="ヒラギノ角ゴ Pro W3"/>
                <a:cs typeface="ヒラギノ角ゴ Pro W3"/>
              </a:defRPr>
            </a:lvl5pPr>
            <a:lvl6pPr marL="2253818"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675859"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097901"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519942"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49D49DF8-380C-42ED-BDE3-35EAC155619D}" type="slidenum">
              <a:rPr lang="en-GB" altLang="en-US" baseline="0" smtClean="0">
                <a:solidFill>
                  <a:prstClr val="black"/>
                </a:solidFill>
              </a:rPr>
              <a:pPr/>
              <a:t>41</a:t>
            </a:fld>
            <a:endParaRPr lang="en-GB" altLang="en-US" baseline="0" smtClean="0">
              <a:solidFill>
                <a:prstClr val="black"/>
              </a:solidFill>
            </a:endParaRPr>
          </a:p>
        </p:txBody>
      </p:sp>
      <p:sp>
        <p:nvSpPr>
          <p:cNvPr id="199683" name="Rectangle 2"/>
          <p:cNvSpPr>
            <a:spLocks noGrp="1" noRot="1" noChangeAspect="1" noChangeArrowheads="1" noTextEdit="1"/>
          </p:cNvSpPr>
          <p:nvPr>
            <p:ph type="sldImg"/>
          </p:nvPr>
        </p:nvSpPr>
        <p:spPr>
          <a:xfrm>
            <a:off x="1703388" y="290513"/>
            <a:ext cx="3089275" cy="2317750"/>
          </a:xfrm>
          <a:ln/>
        </p:spPr>
      </p:sp>
      <p:sp>
        <p:nvSpPr>
          <p:cNvPr id="45060" name="Rectangle 3"/>
          <p:cNvSpPr>
            <a:spLocks noGrp="1" noChangeArrowheads="1"/>
          </p:cNvSpPr>
          <p:nvPr>
            <p:ph type="body" idx="1"/>
          </p:nvPr>
        </p:nvSpPr>
        <p:spPr/>
        <p:txBody>
          <a:bodyPr/>
          <a:lstStyle/>
          <a:p>
            <a:pPr eaLnBrk="1" hangingPunct="1">
              <a:lnSpc>
                <a:spcPct val="90000"/>
              </a:lnSpc>
              <a:defRPr/>
            </a:pPr>
            <a:endParaRPr lang="en-GB" altLang="en-US" dirty="0" smtClean="0"/>
          </a:p>
          <a:p>
            <a:pPr eaLnBrk="1" hangingPunct="1">
              <a:lnSpc>
                <a:spcPct val="90000"/>
              </a:lnSpc>
              <a:defRPr/>
            </a:pPr>
            <a:endParaRPr lang="en-GB"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defTabSz="842618">
              <a:defRPr baseline="-25000">
                <a:solidFill>
                  <a:srgbClr val="005172"/>
                </a:solidFill>
                <a:latin typeface="Arial" pitchFamily="34" charset="0"/>
                <a:ea typeface="ヒラギノ角ゴ Pro W3"/>
                <a:cs typeface="ヒラギノ角ゴ Pro W3"/>
              </a:defRPr>
            </a:lvl1pPr>
            <a:lvl2pPr marL="660905" indent="-253518" defTabSz="842618">
              <a:defRPr baseline="-25000">
                <a:solidFill>
                  <a:srgbClr val="005172"/>
                </a:solidFill>
                <a:latin typeface="Arial" pitchFamily="34" charset="0"/>
                <a:ea typeface="ヒラギノ角ゴ Pro W3"/>
                <a:cs typeface="ヒラギノ角ゴ Pro W3"/>
              </a:defRPr>
            </a:lvl2pPr>
            <a:lvl3pPr marL="1017002" indent="-202228" defTabSz="842618">
              <a:defRPr baseline="-25000">
                <a:solidFill>
                  <a:srgbClr val="005172"/>
                </a:solidFill>
                <a:latin typeface="Arial" pitchFamily="34" charset="0"/>
                <a:ea typeface="ヒラギノ角ゴ Pro W3"/>
                <a:cs typeface="ヒラギノ角ゴ Pro W3"/>
              </a:defRPr>
            </a:lvl3pPr>
            <a:lvl4pPr marL="1424389" indent="-202228" defTabSz="842618">
              <a:defRPr baseline="-25000">
                <a:solidFill>
                  <a:srgbClr val="005172"/>
                </a:solidFill>
                <a:latin typeface="Arial" pitchFamily="34" charset="0"/>
                <a:ea typeface="ヒラギノ角ゴ Pro W3"/>
                <a:cs typeface="ヒラギノ角ゴ Pro W3"/>
              </a:defRPr>
            </a:lvl4pPr>
            <a:lvl5pPr marL="1831777" indent="-202228" defTabSz="842618">
              <a:defRPr baseline="-25000">
                <a:solidFill>
                  <a:srgbClr val="005172"/>
                </a:solidFill>
                <a:latin typeface="Arial" pitchFamily="34" charset="0"/>
                <a:ea typeface="ヒラギノ角ゴ Pro W3"/>
                <a:cs typeface="ヒラギノ角ゴ Pro W3"/>
              </a:defRPr>
            </a:lvl5pPr>
            <a:lvl6pPr marL="2253818"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675859"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097901"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519942"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6CDA28CD-8453-4A84-8F91-B600BCA24786}" type="slidenum">
              <a:rPr lang="en-GB" altLang="en-US" baseline="0" smtClean="0">
                <a:solidFill>
                  <a:schemeClr val="tx1"/>
                </a:solidFill>
              </a:rPr>
              <a:pPr/>
              <a:t>42</a:t>
            </a:fld>
            <a:endParaRPr lang="en-GB" altLang="en-US" baseline="0" smtClean="0">
              <a:solidFill>
                <a:schemeClr val="tx1"/>
              </a:solidFill>
            </a:endParaRPr>
          </a:p>
        </p:txBody>
      </p:sp>
      <p:sp>
        <p:nvSpPr>
          <p:cNvPr id="200707" name="Rectangle 2"/>
          <p:cNvSpPr>
            <a:spLocks noGrp="1" noRot="1" noChangeAspect="1" noChangeArrowheads="1" noTextEdit="1"/>
          </p:cNvSpPr>
          <p:nvPr>
            <p:ph type="sldImg"/>
          </p:nvPr>
        </p:nvSpPr>
        <p:spPr>
          <a:xfrm>
            <a:off x="1703388" y="290513"/>
            <a:ext cx="3089275" cy="2317750"/>
          </a:xfrm>
          <a:ln/>
        </p:spPr>
      </p:sp>
      <p:sp>
        <p:nvSpPr>
          <p:cNvPr id="200708"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smtClean="0"/>
              <a:t>The old standard used to be protection from trains,</a:t>
            </a:r>
            <a:r>
              <a:rPr lang="en-GB" altLang="en-US" baseline="0" dirty="0" smtClean="0"/>
              <a:t> now it focuses on protection from many things that may impact the workforce on or near the line. This is why 019 has been changed.</a:t>
            </a:r>
          </a:p>
        </p:txBody>
      </p:sp>
      <p:sp>
        <p:nvSpPr>
          <p:cNvPr id="4" name="Slide Number Placeholder 3"/>
          <p:cNvSpPr>
            <a:spLocks noGrp="1"/>
          </p:cNvSpPr>
          <p:nvPr>
            <p:ph type="sldNum" sz="quarter" idx="10"/>
          </p:nvPr>
        </p:nvSpPr>
        <p:spPr/>
        <p:txBody>
          <a:bodyPr/>
          <a:lstStyle/>
          <a:p>
            <a:fld id="{C711172B-9609-470A-95DA-93BCB5C6A6FE}" type="slidenum">
              <a:rPr lang="en-GB" smtClean="0"/>
              <a:t>4</a:t>
            </a:fld>
            <a:endParaRPr lang="en-GB"/>
          </a:p>
        </p:txBody>
      </p:sp>
    </p:spTree>
    <p:extLst>
      <p:ext uri="{BB962C8B-B14F-4D97-AF65-F5344CB8AC3E}">
        <p14:creationId xmlns:p14="http://schemas.microsoft.com/office/powerpoint/2010/main" val="1667508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 open and closed questions. Sometimes we want a “ yes or no” answer, so a closed question – “ did you, can you..? Is fine.</a:t>
            </a:r>
          </a:p>
          <a:p>
            <a:r>
              <a:rPr lang="en-GB" dirty="0" smtClean="0"/>
              <a:t>More of the time we want to generate a discussion and get people to engage and think. That’s where open questions come in. These are.. </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43</a:t>
            </a:fld>
            <a:endParaRPr lang="en-GB"/>
          </a:p>
        </p:txBody>
      </p:sp>
    </p:spTree>
    <p:extLst>
      <p:ext uri="{BB962C8B-B14F-4D97-AF65-F5344CB8AC3E}">
        <p14:creationId xmlns:p14="http://schemas.microsoft.com/office/powerpoint/2010/main" val="92553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14400" y="742950"/>
            <a:ext cx="4968875" cy="3725863"/>
          </a:xfrm>
          <a:ln/>
        </p:spPr>
      </p:sp>
      <p:sp>
        <p:nvSpPr>
          <p:cNvPr id="76803" name="Rectangle 3"/>
          <p:cNvSpPr>
            <a:spLocks noGrp="1" noChangeArrowheads="1"/>
          </p:cNvSpPr>
          <p:nvPr>
            <p:ph type="body" idx="1"/>
          </p:nvPr>
        </p:nvSpPr>
        <p:spPr>
          <a:noFill/>
        </p:spPr>
        <p:txBody>
          <a:bodyPr/>
          <a:lstStyle/>
          <a:p>
            <a:r>
              <a:rPr lang="en-GB" altLang="en-US" smtClean="0">
                <a:ea typeface="ヒラギノ角ゴ Pro W3"/>
                <a:cs typeface="ヒラギノ角ゴ Pro W3"/>
              </a:rPr>
              <a:t>Delegate Facilitated discussion on where and how to use these styles of questioning – benefits and limitations.</a:t>
            </a:r>
          </a:p>
          <a:p>
            <a:endParaRPr lang="en-GB" altLang="en-US" smtClean="0">
              <a:ea typeface="ヒラギノ角ゴ Pro W3"/>
              <a:cs typeface="ヒラギノ角ゴ Pro W3"/>
            </a:endParaRPr>
          </a:p>
          <a:p>
            <a:r>
              <a:rPr lang="en-GB" altLang="en-US" smtClean="0">
                <a:ea typeface="ヒラギノ角ゴ Pro W3"/>
                <a:cs typeface="ヒラギノ角ゴ Pro W3"/>
              </a:rPr>
              <a:t>How do these help you facilitate a group more effectively?</a:t>
            </a:r>
          </a:p>
          <a:p>
            <a:endParaRPr lang="en-GB" altLang="en-US" smtClean="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914400" y="742950"/>
            <a:ext cx="4968875" cy="3725863"/>
          </a:xfrm>
          <a:ln/>
        </p:spPr>
      </p:sp>
      <p:sp>
        <p:nvSpPr>
          <p:cNvPr id="77827" name="Rectangle 3"/>
          <p:cNvSpPr>
            <a:spLocks noGrp="1" noChangeArrowheads="1"/>
          </p:cNvSpPr>
          <p:nvPr>
            <p:ph type="body" idx="1"/>
          </p:nvPr>
        </p:nvSpPr>
        <p:spPr>
          <a:noFill/>
        </p:spPr>
        <p:txBody>
          <a:bodyPr/>
          <a:lstStyle/>
          <a:p>
            <a:r>
              <a:rPr lang="en-GB" altLang="en-US" smtClean="0">
                <a:ea typeface="ヒラギノ角ゴ Pro W3"/>
                <a:cs typeface="ヒラギノ角ゴ Pro W3"/>
              </a:rPr>
              <a:t>Delegate Facilitated discussion on where and how to use these styles of questioning – benefits and limitations.</a:t>
            </a:r>
          </a:p>
          <a:p>
            <a:endParaRPr lang="en-GB" altLang="en-US" smtClean="0">
              <a:ea typeface="ヒラギノ角ゴ Pro W3"/>
              <a:cs typeface="ヒラギノ角ゴ Pro W3"/>
            </a:endParaRPr>
          </a:p>
          <a:p>
            <a:r>
              <a:rPr lang="en-GB" altLang="en-US" smtClean="0">
                <a:ea typeface="ヒラギノ角ゴ Pro W3"/>
                <a:cs typeface="ヒラギノ角ゴ Pro W3"/>
              </a:rPr>
              <a:t>How do these help you facilitate a group more effectively?</a:t>
            </a:r>
          </a:p>
          <a:p>
            <a:endParaRPr lang="en-GB" altLang="en-US" smtClean="0">
              <a:ea typeface="ヒラギノ角ゴ Pro W3"/>
              <a:cs typeface="ヒラギノ角ゴ Pro W3"/>
            </a:endParaRPr>
          </a:p>
          <a:p>
            <a:endParaRPr lang="en-GB" altLang="en-US" smtClean="0">
              <a:ea typeface="ヒラギノ角ゴ Pro W3"/>
              <a:cs typeface="ヒラギノ角ゴ Pro W3"/>
            </a:endParaRPr>
          </a:p>
          <a:p>
            <a:r>
              <a:rPr lang="en-GB" altLang="en-US" b="1" smtClean="0">
                <a:ea typeface="ヒラギノ角ゴ Pro W3"/>
                <a:cs typeface="ヒラギノ角ゴ Pro W3"/>
              </a:rPr>
              <a:t>Looking to develop a question bank – becoming a question thief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842618">
              <a:defRPr baseline="-25000">
                <a:solidFill>
                  <a:srgbClr val="005172"/>
                </a:solidFill>
                <a:latin typeface="Arial" pitchFamily="34" charset="0"/>
                <a:ea typeface="ヒラギノ角ゴ Pro W3"/>
                <a:cs typeface="ヒラギノ角ゴ Pro W3"/>
              </a:defRPr>
            </a:lvl1pPr>
            <a:lvl2pPr marL="660905" indent="-253518" defTabSz="842618">
              <a:defRPr baseline="-25000">
                <a:solidFill>
                  <a:srgbClr val="005172"/>
                </a:solidFill>
                <a:latin typeface="Arial" pitchFamily="34" charset="0"/>
                <a:ea typeface="ヒラギノ角ゴ Pro W3"/>
                <a:cs typeface="ヒラギノ角ゴ Pro W3"/>
              </a:defRPr>
            </a:lvl2pPr>
            <a:lvl3pPr marL="1017002" indent="-202228" defTabSz="842618">
              <a:defRPr baseline="-25000">
                <a:solidFill>
                  <a:srgbClr val="005172"/>
                </a:solidFill>
                <a:latin typeface="Arial" pitchFamily="34" charset="0"/>
                <a:ea typeface="ヒラギノ角ゴ Pro W3"/>
                <a:cs typeface="ヒラギノ角ゴ Pro W3"/>
              </a:defRPr>
            </a:lvl3pPr>
            <a:lvl4pPr marL="1424389" indent="-202228" defTabSz="842618">
              <a:defRPr baseline="-25000">
                <a:solidFill>
                  <a:srgbClr val="005172"/>
                </a:solidFill>
                <a:latin typeface="Arial" pitchFamily="34" charset="0"/>
                <a:ea typeface="ヒラギノ角ゴ Pro W3"/>
                <a:cs typeface="ヒラギノ角ゴ Pro W3"/>
              </a:defRPr>
            </a:lvl4pPr>
            <a:lvl5pPr marL="1831777" indent="-202228" defTabSz="842618">
              <a:defRPr baseline="-25000">
                <a:solidFill>
                  <a:srgbClr val="005172"/>
                </a:solidFill>
                <a:latin typeface="Arial" pitchFamily="34" charset="0"/>
                <a:ea typeface="ヒラギノ角ゴ Pro W3"/>
                <a:cs typeface="ヒラギノ角ゴ Pro W3"/>
              </a:defRPr>
            </a:lvl5pPr>
            <a:lvl6pPr marL="2253818"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675859"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097901"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519942"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08417F56-4286-4F67-B87E-C460D4CF0443}" type="slidenum">
              <a:rPr lang="en-GB" altLang="en-US" baseline="0" smtClean="0">
                <a:solidFill>
                  <a:schemeClr val="tx1"/>
                </a:solidFill>
              </a:rPr>
              <a:pPr/>
              <a:t>46</a:t>
            </a:fld>
            <a:endParaRPr lang="en-GB" altLang="en-US" baseline="0" smtClean="0">
              <a:solidFill>
                <a:schemeClr val="tx1"/>
              </a:solidFill>
            </a:endParaRPr>
          </a:p>
        </p:txBody>
      </p:sp>
      <p:sp>
        <p:nvSpPr>
          <p:cNvPr id="207875" name="Rectangle 2"/>
          <p:cNvSpPr>
            <a:spLocks noGrp="1" noRot="1" noChangeAspect="1" noChangeArrowheads="1" noTextEdit="1"/>
          </p:cNvSpPr>
          <p:nvPr>
            <p:ph type="sldImg"/>
          </p:nvPr>
        </p:nvSpPr>
        <p:spPr>
          <a:xfrm>
            <a:off x="1703388" y="290513"/>
            <a:ext cx="3089275" cy="2317750"/>
          </a:xfrm>
          <a:ln/>
        </p:spPr>
      </p:sp>
      <p:sp>
        <p:nvSpPr>
          <p:cNvPr id="20787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842618">
              <a:defRPr baseline="-25000">
                <a:solidFill>
                  <a:srgbClr val="005172"/>
                </a:solidFill>
                <a:latin typeface="Arial" pitchFamily="34" charset="0"/>
                <a:ea typeface="ヒラギノ角ゴ Pro W3"/>
                <a:cs typeface="ヒラギノ角ゴ Pro W3"/>
              </a:defRPr>
            </a:lvl1pPr>
            <a:lvl2pPr marL="660905" indent="-253518" defTabSz="842618">
              <a:defRPr baseline="-25000">
                <a:solidFill>
                  <a:srgbClr val="005172"/>
                </a:solidFill>
                <a:latin typeface="Arial" pitchFamily="34" charset="0"/>
                <a:ea typeface="ヒラギノ角ゴ Pro W3"/>
                <a:cs typeface="ヒラギノ角ゴ Pro W3"/>
              </a:defRPr>
            </a:lvl2pPr>
            <a:lvl3pPr marL="1017002" indent="-202228" defTabSz="842618">
              <a:defRPr baseline="-25000">
                <a:solidFill>
                  <a:srgbClr val="005172"/>
                </a:solidFill>
                <a:latin typeface="Arial" pitchFamily="34" charset="0"/>
                <a:ea typeface="ヒラギノ角ゴ Pro W3"/>
                <a:cs typeface="ヒラギノ角ゴ Pro W3"/>
              </a:defRPr>
            </a:lvl3pPr>
            <a:lvl4pPr marL="1424389" indent="-202228" defTabSz="842618">
              <a:defRPr baseline="-25000">
                <a:solidFill>
                  <a:srgbClr val="005172"/>
                </a:solidFill>
                <a:latin typeface="Arial" pitchFamily="34" charset="0"/>
                <a:ea typeface="ヒラギノ角ゴ Pro W3"/>
                <a:cs typeface="ヒラギノ角ゴ Pro W3"/>
              </a:defRPr>
            </a:lvl4pPr>
            <a:lvl5pPr marL="1831777" indent="-202228" defTabSz="842618">
              <a:defRPr baseline="-25000">
                <a:solidFill>
                  <a:srgbClr val="005172"/>
                </a:solidFill>
                <a:latin typeface="Arial" pitchFamily="34" charset="0"/>
                <a:ea typeface="ヒラギノ角ゴ Pro W3"/>
                <a:cs typeface="ヒラギノ角ゴ Pro W3"/>
              </a:defRPr>
            </a:lvl5pPr>
            <a:lvl6pPr marL="2253818"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675859"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097901"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519942" indent="-202228" defTabSz="842618"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3C24C924-F124-4668-A0CB-5923989B8336}" type="slidenum">
              <a:rPr lang="en-GB" altLang="en-US" baseline="0" smtClean="0">
                <a:solidFill>
                  <a:schemeClr val="tx1"/>
                </a:solidFill>
              </a:rPr>
              <a:pPr/>
              <a:t>47</a:t>
            </a:fld>
            <a:endParaRPr lang="en-GB" altLang="en-US" baseline="0" smtClean="0">
              <a:solidFill>
                <a:schemeClr val="tx1"/>
              </a:solidFill>
            </a:endParaRPr>
          </a:p>
        </p:txBody>
      </p:sp>
      <p:sp>
        <p:nvSpPr>
          <p:cNvPr id="208899" name="Rectangle 2"/>
          <p:cNvSpPr>
            <a:spLocks noGrp="1" noRot="1" noChangeAspect="1" noChangeArrowheads="1" noTextEdit="1"/>
          </p:cNvSpPr>
          <p:nvPr>
            <p:ph type="sldImg"/>
          </p:nvPr>
        </p:nvSpPr>
        <p:spPr>
          <a:xfrm>
            <a:off x="1703388" y="290513"/>
            <a:ext cx="3089275" cy="2317750"/>
          </a:xfrm>
          <a:ln/>
        </p:spPr>
      </p:sp>
      <p:sp>
        <p:nvSpPr>
          <p:cNvPr id="208900"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a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48</a:t>
            </a:fld>
            <a:endParaRPr lang="en-GB"/>
          </a:p>
        </p:txBody>
      </p:sp>
    </p:spTree>
    <p:extLst>
      <p:ext uri="{BB962C8B-B14F-4D97-AF65-F5344CB8AC3E}">
        <p14:creationId xmlns:p14="http://schemas.microsoft.com/office/powerpoint/2010/main" val="149809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0" dirty="0" smtClean="0"/>
              <a:t>Bullet</a:t>
            </a:r>
            <a:r>
              <a:rPr lang="en-GB" altLang="en-US" b="0" baseline="0" dirty="0" smtClean="0"/>
              <a:t> points on what are the key changes in the standard…</a:t>
            </a:r>
            <a:endParaRPr lang="en-GB" altLang="en-US" b="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6750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Calibri" panose="020F0502020204030204" pitchFamily="34" charset="0"/>
              <a:buNone/>
            </a:pPr>
            <a:endParaRPr lang="en-GB" altLang="en-US" dirty="0" smtClean="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4206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7</a:t>
            </a:fld>
            <a:endParaRPr lang="en-GB"/>
          </a:p>
        </p:txBody>
      </p:sp>
    </p:spTree>
    <p:extLst>
      <p:ext uri="{BB962C8B-B14F-4D97-AF65-F5344CB8AC3E}">
        <p14:creationId xmlns:p14="http://schemas.microsoft.com/office/powerpoint/2010/main" val="66098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8</a:t>
            </a:fld>
            <a:endParaRPr lang="en-GB"/>
          </a:p>
        </p:txBody>
      </p:sp>
    </p:spTree>
    <p:extLst>
      <p:ext uri="{BB962C8B-B14F-4D97-AF65-F5344CB8AC3E}">
        <p14:creationId xmlns:p14="http://schemas.microsoft.com/office/powerpoint/2010/main" val="10272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9</a:t>
            </a:fld>
            <a:endParaRPr lang="en-GB"/>
          </a:p>
        </p:txBody>
      </p:sp>
    </p:spTree>
    <p:extLst>
      <p:ext uri="{BB962C8B-B14F-4D97-AF65-F5344CB8AC3E}">
        <p14:creationId xmlns:p14="http://schemas.microsoft.com/office/powerpoint/2010/main" val="189023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b="0" dirty="0" smtClean="0"/>
              <a:t>Modules will run alongside each other depending on the operational requirements.</a:t>
            </a:r>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39160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0.xml"/><Relationship Id="rId1" Type="http://schemas.openxmlformats.org/officeDocument/2006/relationships/themeOverride" Target="../theme/themeOverride10.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1.xml"/><Relationship Id="rId1" Type="http://schemas.openxmlformats.org/officeDocument/2006/relationships/themeOverride" Target="../theme/themeOverride1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6.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7.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8.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hemeOverride" Target="../theme/themeOverride9.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889284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8759664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56278572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1347940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6347921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22546258"/>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8846605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9395798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70183904"/>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5450051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7658200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4739454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161630707"/>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312128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8917607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8872527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0947604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07875837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14495081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28621921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MK\MK01Groups\Training Solutions\Project Management\E-Learning-Team\5_Image Library\NR Workers on Track\11678-rail-sentinel USED 1.2 and 1.6.jpg"/>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3175" y="449832"/>
            <a:ext cx="9163050" cy="6408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66225"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3" name="Picture 12"/>
          <p:cNvPicPr/>
          <p:nvPr userDrawn="1"/>
        </p:nvPicPr>
        <p:blipFill>
          <a:blip r:embed="rId5" cstate="screen">
            <a:extLst>
              <a:ext uri="{BEBA8EAE-BF5A-486C-A8C5-ECC9F3942E4B}">
                <a14:imgProps xmlns:a14="http://schemas.microsoft.com/office/drawing/2010/main">
                  <a14:imgLayer r:embed="rId6">
                    <a14:imgEffect>
                      <a14:backgroundRemoval t="9890" b="89560" l="9975" r="92519"/>
                    </a14:imgEffect>
                  </a14:imgLayer>
                </a14:imgProps>
              </a:ext>
              <a:ext uri="{28A0092B-C50C-407E-A947-70E740481C1C}">
                <a14:useLocalDpi xmlns:a14="http://schemas.microsoft.com/office/drawing/2010/main"/>
              </a:ext>
            </a:extLst>
          </a:blip>
          <a:srcRect/>
          <a:stretch>
            <a:fillRect/>
          </a:stretch>
        </p:blipFill>
        <p:spPr bwMode="auto">
          <a:xfrm>
            <a:off x="6935059" y="36771"/>
            <a:ext cx="2208941" cy="949151"/>
          </a:xfrm>
          <a:prstGeom prst="rect">
            <a:avLst/>
          </a:prstGeom>
          <a:noFill/>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3728562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21755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826C3B4-288C-4D35-A77C-60F4EEB1ED9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32933AF-D042-47B0-A189-E844F6E7E4D6}"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pPr>
              <a:defRPr/>
            </a:pPr>
            <a:fld id="{D4D017DF-828D-432B-9685-487A47EE75EB}"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pPr>
              <a:defRPr/>
            </a:pPr>
            <a:fld id="{80F09DBD-B56D-472B-AFAC-CC5FA1CC145E}" type="slidenum">
              <a:rPr lang="en-GB" smtClean="0"/>
              <a:pPr>
                <a:defRPr/>
              </a:pPr>
              <a:t>‹#›</a:t>
            </a:fld>
            <a:endParaRPr lang="en-GB"/>
          </a:p>
        </p:txBody>
      </p:sp>
      <p:sp>
        <p:nvSpPr>
          <p:cNvPr id="8"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pPr>
              <a:defRPr/>
            </a:pPr>
            <a:fld id="{9DBD948C-F8EA-4963-BF9C-513B62A5CC3C}" type="slidenum">
              <a:rPr lang="en-GB" smtClean="0"/>
              <a:pPr>
                <a:defRPr/>
              </a:pPr>
              <a:t>‹#›</a:t>
            </a:fld>
            <a:endParaRPr lang="en-GB"/>
          </a:p>
        </p:txBody>
      </p:sp>
      <p:sp>
        <p:nvSpPr>
          <p:cNvPr id="4"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8AE4A3A-7D6A-4777-BBDB-38C8C2CC46C8}" type="slidenum">
              <a:rPr lang="en-GB" smtClean="0"/>
              <a:pPr>
                <a:defRPr/>
              </a:pPr>
              <a:t>‹#›</a:t>
            </a:fld>
            <a:endParaRPr lang="en-GB"/>
          </a:p>
        </p:txBody>
      </p:sp>
      <p:sp>
        <p:nvSpPr>
          <p:cNvPr id="3"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40337DA-0ABB-4BA4-B5DB-E7E255C669DA}"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4A4AD23-00EC-4EF8-AE2E-75CDB15F8CBF}"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5F3D2905-AB02-4956-A78A-FDD66747A3F2}"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6725E79-C85E-4DA2-8E4D-DBF157C7376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3240408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55913580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25511433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82942605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8"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2897124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8"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4"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31896870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3"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8095556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89910856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655726347"/>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43072692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57507726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0364646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91038661"/>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64797489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44681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4"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8310501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36308652"/>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7723107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84822853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60500988"/>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11938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6085799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834076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90402675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9264767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3"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155372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167014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60637833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78544624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899842487"/>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8885103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27098624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5095433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149290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7153432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8905092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37637074"/>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030443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35519875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2427740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507679326"/>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528347781"/>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851829765"/>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0271137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942372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7942070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6364708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3417410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2642330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82461751"/>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0703260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08066454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60085463"/>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66081449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1471369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6521209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6404709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19EAF894-0856-4CB2-8FFA-64A1F3932A60}" type="slidenum">
              <a:rPr lang="en-GB" smtClean="0">
                <a:solidFill>
                  <a:srgbClr val="005172"/>
                </a:solidFill>
              </a:rPr>
              <a:pPr/>
              <a:t>‹#›</a:t>
            </a:fld>
            <a:endParaRPr lang="en-GB">
              <a:solidFill>
                <a:srgbClr val="005172"/>
              </a:solidFill>
            </a:endParaRPr>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spTree>
    <p:extLst>
      <p:ext uri="{BB962C8B-B14F-4D97-AF65-F5344CB8AC3E}">
        <p14:creationId xmlns:p14="http://schemas.microsoft.com/office/powerpoint/2010/main" val="2148817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2388798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27572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12534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4211067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safety.networkrail.co.uk/wp-content/uploads/2017/02/019-Video-Module-1-1.mp4"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2_1.mp4"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hyperlink" Target="https://safety.networkrail.co.uk/wp-content/uploads/2017/02/Revised-Standard-019-Animation.mp4"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3_1.mp4"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4_1.mp4"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Video/Risk%20-%20Lubrication%20of%20Fishplates.wmv" TargetMode="External"/><Relationship Id="rId7" Type="http://schemas.openxmlformats.org/officeDocument/2006/relationships/hyperlink" Target="../Video/Risk%20-%20Day%20worksite.mp4"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Video/Risk%20-%20Car%20day%20time.mp4"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Video/Risk%20-%20Night%20worksite.mp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onnect/assurance/SafetyAndCompliance/WARA/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connect/delivery/NetworkOperations/Infrastructure_Maintenance_Services/NationalSpecialistTeams/IMCProcedur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Standard </a:t>
            </a:r>
            <a:r>
              <a:rPr lang="en-GB" dirty="0" smtClean="0"/>
              <a:t>019 Update </a:t>
            </a:r>
            <a:r>
              <a:rPr lang="en-GB" dirty="0"/>
              <a:t>Briefing</a:t>
            </a:r>
          </a:p>
        </p:txBody>
      </p:sp>
      <p:sp>
        <p:nvSpPr>
          <p:cNvPr id="3" name="Subtitle 2"/>
          <p:cNvSpPr>
            <a:spLocks noGrp="1"/>
          </p:cNvSpPr>
          <p:nvPr>
            <p:ph type="subTitle" idx="1"/>
          </p:nvPr>
        </p:nvSpPr>
        <p:spPr/>
        <p:txBody>
          <a:bodyPr/>
          <a:lstStyle/>
          <a:p>
            <a:r>
              <a:rPr lang="en-GB" dirty="0" smtClean="0"/>
              <a:t>Version 1</a:t>
            </a:r>
            <a:endParaRPr lang="en-GB" dirty="0"/>
          </a:p>
        </p:txBody>
      </p:sp>
    </p:spTree>
    <p:extLst>
      <p:ext uri="{BB962C8B-B14F-4D97-AF65-F5344CB8AC3E}">
        <p14:creationId xmlns:p14="http://schemas.microsoft.com/office/powerpoint/2010/main" val="253371738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extra goes into a Safe Work Pack?</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10</a:t>
            </a:fld>
            <a:endParaRPr lang="en-GB"/>
          </a:p>
        </p:txBody>
      </p:sp>
      <p:sp>
        <p:nvSpPr>
          <p:cNvPr id="6" name="TextBox 5"/>
          <p:cNvSpPr txBox="1"/>
          <p:nvPr/>
        </p:nvSpPr>
        <p:spPr>
          <a:xfrm>
            <a:off x="3851920" y="1594800"/>
            <a:ext cx="4077695" cy="3477875"/>
          </a:xfrm>
          <a:prstGeom prst="rect">
            <a:avLst/>
          </a:prstGeom>
          <a:noFill/>
        </p:spPr>
        <p:txBody>
          <a:bodyPr wrap="square" lIns="0" tIns="0" rIns="0" bIns="0">
            <a:spAutoFit/>
          </a:bodyPr>
          <a:lstStyle/>
          <a:p>
            <a:pPr marL="180000" indent="-180000">
              <a:spcAft>
                <a:spcPts val="1200"/>
              </a:spcAft>
              <a:defRPr/>
            </a:pPr>
            <a:r>
              <a:rPr lang="en-GB" sz="1600" b="1" dirty="0" smtClean="0"/>
              <a:t>Additional contents</a:t>
            </a:r>
            <a:r>
              <a:rPr lang="en-GB" sz="1600" b="1" dirty="0"/>
              <a:t> </a:t>
            </a:r>
            <a:r>
              <a:rPr lang="en-GB" sz="1600" b="1" dirty="0" smtClean="0"/>
              <a:t>required:</a:t>
            </a:r>
          </a:p>
          <a:p>
            <a:pPr marL="180000" indent="-180000">
              <a:spcAft>
                <a:spcPts val="1200"/>
              </a:spcAft>
              <a:buFont typeface="Arial" panose="020B0604020202020204" pitchFamily="34" charset="0"/>
              <a:buChar char="•"/>
              <a:defRPr/>
            </a:pPr>
            <a:r>
              <a:rPr lang="en-GB" sz="1600" dirty="0" smtClean="0"/>
              <a:t>SWP validation form, instead of the SSOWP verification form.</a:t>
            </a:r>
            <a:endParaRPr lang="en-GB" sz="1600" dirty="0"/>
          </a:p>
          <a:p>
            <a:pPr marL="180000" indent="-180000">
              <a:spcAft>
                <a:spcPts val="1200"/>
              </a:spcAft>
              <a:buFont typeface="Arial" panose="020B0604020202020204" pitchFamily="34" charset="0"/>
              <a:buChar char="•"/>
              <a:defRPr/>
            </a:pPr>
            <a:r>
              <a:rPr lang="en-GB" sz="1600" dirty="0"/>
              <a:t>Site </a:t>
            </a:r>
            <a:r>
              <a:rPr lang="en-GB" sz="1600" dirty="0" smtClean="0"/>
              <a:t>risk </a:t>
            </a:r>
            <a:r>
              <a:rPr lang="en-GB" sz="1600" dirty="0"/>
              <a:t>information and controls required</a:t>
            </a:r>
          </a:p>
          <a:p>
            <a:pPr marL="180000" indent="-180000">
              <a:spcAft>
                <a:spcPts val="1200"/>
              </a:spcAft>
              <a:buFont typeface="Arial" panose="020B0604020202020204" pitchFamily="34" charset="0"/>
              <a:buChar char="•"/>
              <a:defRPr/>
            </a:pPr>
            <a:r>
              <a:rPr lang="en-GB" sz="1600" dirty="0"/>
              <a:t>Task risk information and controls required e.g. task risk control sheets, work package plans or task briefing sheets </a:t>
            </a:r>
            <a:endParaRPr lang="en-GB" sz="1600" dirty="0" smtClean="0"/>
          </a:p>
          <a:p>
            <a:pPr marL="180000" indent="-180000">
              <a:spcAft>
                <a:spcPts val="1200"/>
              </a:spcAft>
              <a:buFont typeface="Arial" panose="020B0604020202020204" pitchFamily="34" charset="0"/>
              <a:buChar char="•"/>
              <a:defRPr/>
            </a:pPr>
            <a:r>
              <a:rPr lang="en-GB" sz="1600" dirty="0">
                <a:solidFill>
                  <a:srgbClr val="005172"/>
                </a:solidFill>
              </a:rPr>
              <a:t>Permits, where applicable, such as lifting plans, electrical, isolation, hot works, confined spaces </a:t>
            </a:r>
            <a:endParaRPr lang="en-GB" sz="1600" dirty="0"/>
          </a:p>
          <a:p>
            <a:pPr marL="180000" indent="-180000">
              <a:spcAft>
                <a:spcPts val="1200"/>
              </a:spcAft>
              <a:buFont typeface="Arial" panose="020B0604020202020204" pitchFamily="34" charset="0"/>
              <a:buChar char="•"/>
              <a:defRPr/>
            </a:pPr>
            <a:r>
              <a:rPr lang="en-GB" sz="1600" dirty="0" smtClean="0"/>
              <a:t>Welfare </a:t>
            </a:r>
            <a:r>
              <a:rPr lang="en-GB" sz="1600" dirty="0"/>
              <a:t>arrangements and their </a:t>
            </a:r>
            <a:r>
              <a:rPr lang="en-GB" sz="1600" dirty="0" smtClean="0"/>
              <a:t>location</a:t>
            </a:r>
            <a:endParaRPr lang="en-GB" sz="1600" dirty="0"/>
          </a:p>
        </p:txBody>
      </p:sp>
      <p:grpSp>
        <p:nvGrpSpPr>
          <p:cNvPr id="15" name="Group 14"/>
          <p:cNvGrpSpPr/>
          <p:nvPr/>
        </p:nvGrpSpPr>
        <p:grpSpPr>
          <a:xfrm>
            <a:off x="1619590" y="2836614"/>
            <a:ext cx="1354875" cy="1812861"/>
            <a:chOff x="447675" y="2924930"/>
            <a:chExt cx="1354875" cy="1812861"/>
          </a:xfrm>
        </p:grpSpPr>
        <p:sp>
          <p:nvSpPr>
            <p:cNvPr id="9" name="Documents"/>
            <p:cNvSpPr>
              <a:spLocks noEditPoints="1" noChangeArrowheads="1"/>
            </p:cNvSpPr>
            <p:nvPr/>
          </p:nvSpPr>
          <p:spPr bwMode="auto">
            <a:xfrm>
              <a:off x="447675" y="2924930"/>
              <a:ext cx="1354875" cy="1812861"/>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endParaRPr lang="en-GB">
                <a:solidFill>
                  <a:srgbClr val="005172"/>
                </a:solidFill>
              </a:endParaRPr>
            </a:p>
          </p:txBody>
        </p:sp>
        <p:sp>
          <p:nvSpPr>
            <p:cNvPr id="10" name="TextBox 9"/>
            <p:cNvSpPr txBox="1">
              <a:spLocks noChangeArrowheads="1"/>
            </p:cNvSpPr>
            <p:nvPr/>
          </p:nvSpPr>
          <p:spPr bwMode="auto">
            <a:xfrm>
              <a:off x="537930" y="3551253"/>
              <a:ext cx="1009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lgn="ctr"/>
              <a:r>
                <a:rPr lang="en-GB" altLang="en-US" sz="2400" b="1" dirty="0">
                  <a:solidFill>
                    <a:srgbClr val="000000"/>
                  </a:solidFill>
                </a:rPr>
                <a:t>Safe Work Pack</a:t>
              </a:r>
            </a:p>
          </p:txBody>
        </p:sp>
      </p:grpSp>
      <p:sp>
        <p:nvSpPr>
          <p:cNvPr id="12" name="Right Arrow 11"/>
          <p:cNvSpPr>
            <a:spLocks noChangeArrowheads="1"/>
          </p:cNvSpPr>
          <p:nvPr/>
        </p:nvSpPr>
        <p:spPr bwMode="auto">
          <a:xfrm>
            <a:off x="-5539" y="3486306"/>
            <a:ext cx="1337090" cy="609600"/>
          </a:xfrm>
          <a:prstGeom prst="rightArrow">
            <a:avLst>
              <a:gd name="adj1" fmla="val 36250"/>
              <a:gd name="adj2" fmla="val 74958"/>
            </a:avLst>
          </a:prstGeom>
          <a:solidFill>
            <a:srgbClr val="FF99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7" name="Bent Arrow 16"/>
          <p:cNvSpPr/>
          <p:nvPr/>
        </p:nvSpPr>
        <p:spPr bwMode="auto">
          <a:xfrm>
            <a:off x="2290329" y="1619250"/>
            <a:ext cx="842219" cy="1008140"/>
          </a:xfrm>
          <a:prstGeom prst="bentArrow">
            <a:avLst>
              <a:gd name="adj1" fmla="val 23614"/>
              <a:gd name="adj2" fmla="val 27091"/>
              <a:gd name="adj3" fmla="val 43023"/>
              <a:gd name="adj4" fmla="val 43750"/>
            </a:avLst>
          </a:prstGeom>
          <a:solidFill>
            <a:srgbClr val="FF990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55817" y="1594800"/>
            <a:ext cx="7387870" cy="481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18227" y="1594800"/>
            <a:ext cx="4522447" cy="489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262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childTnLst>
                                </p:cTn>
                              </p:par>
                            </p:childTnLst>
                          </p:cTn>
                        </p:par>
                        <p:par>
                          <p:cTn id="24" fill="hold">
                            <p:stCondLst>
                              <p:cond delay="4500"/>
                            </p:stCondLst>
                            <p:childTnLst>
                              <p:par>
                                <p:cTn id="25" presetID="10" presetClass="entr" presetSubtype="0" fill="hold" nodeType="afterEffect">
                                  <p:stCondLst>
                                    <p:cond delay="3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8500"/>
                            </p:stCondLst>
                            <p:childTnLst>
                              <p:par>
                                <p:cTn id="29" presetID="35" presetClass="path" presetSubtype="0" accel="50000" decel="50000" fill="hold" nodeType="afterEffect">
                                  <p:stCondLst>
                                    <p:cond delay="2000"/>
                                  </p:stCondLst>
                                  <p:childTnLst>
                                    <p:animMotion origin="layout" path="M -4.44444E-6 -4.97687E-6 L -0.29184 -4.97687E-6 " pathEditMode="relative" rAng="0" ptsTypes="AA">
                                      <p:cBhvr>
                                        <p:cTn id="30" dur="2000" fill="hold"/>
                                        <p:tgtEl>
                                          <p:spTgt spid="11"/>
                                        </p:tgtEl>
                                        <p:attrNameLst>
                                          <p:attrName>ppt_x</p:attrName>
                                          <p:attrName>ppt_y</p:attrName>
                                        </p:attrNameLst>
                                      </p:cBhvr>
                                      <p:rCtr x="-14601" y="0"/>
                                    </p:animMotion>
                                  </p:childTnLst>
                                </p:cTn>
                              </p:par>
                              <p:par>
                                <p:cTn id="31" presetID="6" presetClass="emph" presetSubtype="0" fill="hold" nodeType="withEffect">
                                  <p:stCondLst>
                                    <p:cond delay="2000"/>
                                  </p:stCondLst>
                                  <p:childTnLst>
                                    <p:animScale>
                                      <p:cBhvr>
                                        <p:cTn id="32" dur="2000" fill="hold"/>
                                        <p:tgtEl>
                                          <p:spTgt spid="11"/>
                                        </p:tgtEl>
                                      </p:cBhvr>
                                      <p:by x="25000" y="25000"/>
                                    </p:animScale>
                                  </p:childTnLst>
                                </p:cTn>
                              </p:par>
                              <p:par>
                                <p:cTn id="33" presetID="10" presetClass="exit" presetSubtype="0" fill="hold" nodeType="withEffect">
                                  <p:stCondLst>
                                    <p:cond delay="2000"/>
                                  </p:stCondLst>
                                  <p:childTnLst>
                                    <p:animEffect transition="out" filter="fade">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childTnLst>
                          </p:cTn>
                        </p:par>
                        <p:par>
                          <p:cTn id="36" fill="hold">
                            <p:stCondLst>
                              <p:cond delay="12500"/>
                            </p:stCondLst>
                            <p:childTnLst>
                              <p:par>
                                <p:cTn id="37" presetID="10" presetClass="entr" presetSubtype="0" fill="hold"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childTnLst>
                                </p:cTn>
                              </p:par>
                            </p:childTnLst>
                          </p:cTn>
                        </p:par>
                        <p:par>
                          <p:cTn id="40" fill="hold">
                            <p:stCondLst>
                              <p:cond delay="13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childTnLst>
                                </p:cTn>
                              </p:par>
                            </p:childTnLst>
                          </p:cTn>
                        </p:par>
                        <p:par>
                          <p:cTn id="44" fill="hold">
                            <p:stCondLst>
                              <p:cond delay="145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childTnLst>
                                </p:cTn>
                              </p:par>
                            </p:childTnLst>
                          </p:cTn>
                        </p:par>
                        <p:par>
                          <p:cTn id="48" fill="hold">
                            <p:stCondLst>
                              <p:cond delay="15500"/>
                            </p:stCondLst>
                            <p:childTnLst>
                              <p:par>
                                <p:cTn id="49" presetID="10" presetClass="entr" presetSubtype="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1000"/>
                                        <p:tgtEl>
                                          <p:spTgt spid="6">
                                            <p:txEl>
                                              <p:pRg st="5" end="5"/>
                                            </p:txEl>
                                          </p:spTgt>
                                        </p:tgtEl>
                                      </p:cBhvr>
                                    </p:animEffect>
                                  </p:childTnLst>
                                </p:cTn>
                              </p:par>
                            </p:childTnLst>
                          </p:cTn>
                        </p:par>
                        <p:par>
                          <p:cTn id="52" fill="hold">
                            <p:stCondLst>
                              <p:cond delay="16500"/>
                            </p:stCondLst>
                            <p:childTnLst>
                              <p:par>
                                <p:cTn id="53" presetID="10" presetClass="entr" presetSubtype="0" fill="hold" nodeType="afterEffect">
                                  <p:stCondLst>
                                    <p:cond delay="350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1000"/>
                                        <p:tgtEl>
                                          <p:spTgt spid="1026"/>
                                        </p:tgtEl>
                                      </p:cBhvr>
                                    </p:animEffect>
                                  </p:childTnLst>
                                </p:cTn>
                              </p:par>
                            </p:childTnLst>
                          </p:cTn>
                        </p:par>
                        <p:par>
                          <p:cTn id="56" fill="hold">
                            <p:stCondLst>
                              <p:cond delay="21000"/>
                            </p:stCondLst>
                            <p:childTnLst>
                              <p:par>
                                <p:cTn id="57" presetID="35" presetClass="path" presetSubtype="0" accel="50000" decel="50000" fill="hold" nodeType="afterEffect">
                                  <p:stCondLst>
                                    <p:cond delay="2000"/>
                                  </p:stCondLst>
                                  <p:childTnLst>
                                    <p:animMotion origin="layout" path="M 3.05556E-6 2.07216E-6 L -0.34948 -0.00208 " pathEditMode="relative" rAng="0" ptsTypes="AA">
                                      <p:cBhvr>
                                        <p:cTn id="58" dur="2000" fill="hold"/>
                                        <p:tgtEl>
                                          <p:spTgt spid="1026"/>
                                        </p:tgtEl>
                                        <p:attrNameLst>
                                          <p:attrName>ppt_x</p:attrName>
                                          <p:attrName>ppt_y</p:attrName>
                                        </p:attrNameLst>
                                      </p:cBhvr>
                                      <p:rCtr x="-17483" y="-116"/>
                                    </p:animMotion>
                                  </p:childTnLst>
                                </p:cTn>
                              </p:par>
                              <p:par>
                                <p:cTn id="59" presetID="6" presetClass="emph" presetSubtype="0" fill="hold" nodeType="withEffect">
                                  <p:stCondLst>
                                    <p:cond delay="2000"/>
                                  </p:stCondLst>
                                  <p:childTnLst>
                                    <p:animScale>
                                      <p:cBhvr>
                                        <p:cTn id="60" dur="2000" fill="hold"/>
                                        <p:tgtEl>
                                          <p:spTgt spid="1026"/>
                                        </p:tgtEl>
                                      </p:cBhvr>
                                      <p:by x="25000" y="25000"/>
                                    </p:animScale>
                                  </p:childTnLst>
                                </p:cTn>
                              </p:par>
                              <p:par>
                                <p:cTn id="61" presetID="10" presetClass="exit" presetSubtype="0" fill="hold" nodeType="withEffect">
                                  <p:stCondLst>
                                    <p:cond delay="2000"/>
                                  </p:stCondLst>
                                  <p:childTnLst>
                                    <p:animEffect transition="out" filter="fade">
                                      <p:cBhvr>
                                        <p:cTn id="62" dur="2000"/>
                                        <p:tgtEl>
                                          <p:spTgt spid="1026"/>
                                        </p:tgtEl>
                                      </p:cBhvr>
                                    </p:animEffect>
                                    <p:set>
                                      <p:cBhvr>
                                        <p:cTn id="6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00" y="1486800"/>
            <a:ext cx="8251088" cy="792088"/>
          </a:xfrm>
        </p:spPr>
        <p:txBody>
          <a:bodyPr/>
          <a:lstStyle/>
          <a:p>
            <a:pPr marL="0" indent="0">
              <a:buNone/>
            </a:pPr>
            <a:r>
              <a:rPr lang="en-GB" sz="1600" dirty="0" smtClean="0">
                <a:solidFill>
                  <a:schemeClr val="tx1"/>
                </a:solidFill>
              </a:rPr>
              <a:t>There are 8 Levels of hierarchy now, with a renaming of previous levels – Red &amp; Green zone terms replaced with Protection and Warning arrangements. Same requirements are required for justification of level planned.</a:t>
            </a:r>
            <a:endParaRPr lang="en-GB" sz="1600" dirty="0">
              <a:solidFill>
                <a:schemeClr val="tx1"/>
              </a:solidFill>
            </a:endParaRPr>
          </a:p>
        </p:txBody>
      </p:sp>
      <p:sp>
        <p:nvSpPr>
          <p:cNvPr id="6" name="Slide Number Placeholder 5"/>
          <p:cNvSpPr>
            <a:spLocks noGrp="1"/>
          </p:cNvSpPr>
          <p:nvPr>
            <p:ph type="sldNum" sz="quarter" idx="10"/>
          </p:nvPr>
        </p:nvSpPr>
        <p:spPr>
          <a:xfrm>
            <a:off x="8701088" y="6559550"/>
            <a:ext cx="144462" cy="179388"/>
          </a:xfrm>
          <a:prstGeom prst="rect">
            <a:avLst/>
          </a:prstGeom>
        </p:spPr>
        <p:txBody>
          <a:bodyPr/>
          <a:lstStyle/>
          <a:p>
            <a:pPr>
              <a:defRPr/>
            </a:pPr>
            <a:fld id="{EED98AE0-6E7F-4A34-BEF8-FB262245CC50}" type="slidenum">
              <a:rPr lang="en-GB" altLang="en-US" smtClean="0"/>
              <a:pPr>
                <a:defRPr/>
              </a:pPr>
              <a:t>11</a:t>
            </a:fld>
            <a:endParaRPr lang="en-GB" alt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55720" y="1804803"/>
            <a:ext cx="4032515" cy="4391769"/>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4154084192"/>
              </p:ext>
            </p:extLst>
          </p:nvPr>
        </p:nvGraphicFramePr>
        <p:xfrm>
          <a:off x="2771851" y="2389704"/>
          <a:ext cx="3600399" cy="4063716"/>
        </p:xfrm>
        <a:graphic>
          <a:graphicData uri="http://schemas.openxmlformats.org/drawingml/2006/table">
            <a:tbl>
              <a:tblPr firstRow="1" firstCol="1" bandRow="1">
                <a:tableStyleId>{5C22544A-7EE6-4342-B048-85BDC9FD1C3A}</a:tableStyleId>
              </a:tblPr>
              <a:tblGrid>
                <a:gridCol w="595805"/>
                <a:gridCol w="1896779"/>
                <a:gridCol w="1107815"/>
              </a:tblGrid>
              <a:tr h="494896">
                <a:tc>
                  <a:txBody>
                    <a:bodyPr/>
                    <a:lstStyle/>
                    <a:p>
                      <a:pPr algn="ctr">
                        <a:spcAft>
                          <a:spcPts val="600"/>
                        </a:spcAft>
                      </a:pPr>
                      <a:r>
                        <a:rPr lang="en-GB" sz="1000" dirty="0">
                          <a:effectLst/>
                        </a:rPr>
                        <a:t> </a:t>
                      </a:r>
                      <a:endParaRPr lang="en-GB" sz="1000" dirty="0">
                        <a:effectLst/>
                        <a:latin typeface="Arial"/>
                        <a:ea typeface="Times New Roman"/>
                        <a:cs typeface="Times New Roman"/>
                      </a:endParaRPr>
                    </a:p>
                  </a:txBody>
                  <a:tcPr marL="58628" marR="58628" marT="0" marB="0"/>
                </a:tc>
                <a:tc>
                  <a:txBody>
                    <a:bodyPr/>
                    <a:lstStyle/>
                    <a:p>
                      <a:pPr algn="ctr">
                        <a:spcBef>
                          <a:spcPts val="600"/>
                        </a:spcBef>
                        <a:spcAft>
                          <a:spcPts val="600"/>
                        </a:spcAft>
                      </a:pPr>
                      <a:r>
                        <a:rPr lang="en-GB" sz="1000" dirty="0">
                          <a:effectLst/>
                        </a:rPr>
                        <a:t>Safe System of Work</a:t>
                      </a:r>
                      <a:endParaRPr lang="en-GB" sz="1000" dirty="0">
                        <a:effectLst/>
                        <a:latin typeface="Arial"/>
                        <a:ea typeface="Times New Roman"/>
                        <a:cs typeface="Times New Roman"/>
                      </a:endParaRPr>
                    </a:p>
                  </a:txBody>
                  <a:tcPr marL="58628" marR="58628" marT="0" marB="0"/>
                </a:tc>
                <a:tc>
                  <a:txBody>
                    <a:bodyPr/>
                    <a:lstStyle/>
                    <a:p>
                      <a:pPr algn="ctr">
                        <a:spcBef>
                          <a:spcPts val="600"/>
                        </a:spcBef>
                        <a:spcAft>
                          <a:spcPts val="600"/>
                        </a:spcAft>
                      </a:pPr>
                      <a:r>
                        <a:rPr lang="en-GB" sz="1000" dirty="0">
                          <a:effectLst/>
                        </a:rPr>
                        <a:t>Type</a:t>
                      </a:r>
                      <a:endParaRPr lang="en-GB" sz="1000" dirty="0">
                        <a:effectLst/>
                        <a:latin typeface="Arial"/>
                        <a:ea typeface="Times New Roman"/>
                        <a:cs typeface="Times New Roman"/>
                      </a:endParaRPr>
                    </a:p>
                  </a:txBody>
                  <a:tcPr marL="58628" marR="58628" marT="0" marB="0"/>
                </a:tc>
              </a:tr>
              <a:tr h="434178">
                <a:tc>
                  <a:txBody>
                    <a:bodyPr/>
                    <a:lstStyle/>
                    <a:p>
                      <a:pPr algn="ctr">
                        <a:spcAft>
                          <a:spcPts val="600"/>
                        </a:spcAft>
                      </a:pPr>
                      <a:r>
                        <a:rPr lang="en-GB" sz="900">
                          <a:effectLst/>
                        </a:rPr>
                        <a:t>1</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a:effectLst/>
                        </a:rPr>
                        <a:t>Safeguarded site of work</a:t>
                      </a:r>
                      <a:endParaRPr lang="en-GB" sz="1100">
                        <a:effectLst/>
                        <a:latin typeface="Arial"/>
                        <a:ea typeface="Times New Roman"/>
                        <a:cs typeface="Times New Roman"/>
                      </a:endParaRPr>
                    </a:p>
                  </a:txBody>
                  <a:tcPr marL="58628" marR="58628" marT="0" marB="0"/>
                </a:tc>
                <a:tc>
                  <a:txBody>
                    <a:bodyPr/>
                    <a:lstStyle/>
                    <a:p>
                      <a:pPr algn="ctr">
                        <a:spcAft>
                          <a:spcPts val="600"/>
                        </a:spcAft>
                      </a:pPr>
                      <a:r>
                        <a:rPr lang="en-GB" sz="1100">
                          <a:effectLst/>
                        </a:rPr>
                        <a:t>Protection</a:t>
                      </a:r>
                      <a:endParaRPr lang="en-GB" sz="1100">
                        <a:effectLst/>
                        <a:latin typeface="Arial"/>
                        <a:ea typeface="Times New Roman"/>
                        <a:cs typeface="Times New Roman"/>
                      </a:endParaRPr>
                    </a:p>
                  </a:txBody>
                  <a:tcPr marL="58628" marR="58628" marT="0" marB="0"/>
                </a:tc>
              </a:tr>
              <a:tr h="434178">
                <a:tc>
                  <a:txBody>
                    <a:bodyPr/>
                    <a:lstStyle/>
                    <a:p>
                      <a:pPr algn="ctr">
                        <a:spcAft>
                          <a:spcPts val="600"/>
                        </a:spcAft>
                      </a:pPr>
                      <a:r>
                        <a:rPr lang="en-GB" sz="900" dirty="0">
                          <a:effectLst/>
                        </a:rPr>
                        <a:t>2</a:t>
                      </a:r>
                      <a:endParaRPr lang="en-GB" sz="10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Fenced site of work</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Protection</a:t>
                      </a:r>
                      <a:endParaRPr lang="en-GB" sz="1100" dirty="0">
                        <a:effectLst/>
                        <a:latin typeface="Arial"/>
                        <a:ea typeface="Times New Roman"/>
                        <a:cs typeface="Times New Roman"/>
                      </a:endParaRPr>
                    </a:p>
                  </a:txBody>
                  <a:tcPr marL="58628" marR="58628" marT="0" marB="0"/>
                </a:tc>
              </a:tr>
              <a:tr h="434178">
                <a:tc>
                  <a:txBody>
                    <a:bodyPr/>
                    <a:lstStyle/>
                    <a:p>
                      <a:pPr algn="ctr">
                        <a:spcAft>
                          <a:spcPts val="600"/>
                        </a:spcAft>
                      </a:pPr>
                      <a:r>
                        <a:rPr lang="en-GB" sz="900" dirty="0">
                          <a:effectLst/>
                        </a:rPr>
                        <a:t>3</a:t>
                      </a:r>
                      <a:endParaRPr lang="en-GB" sz="1000" dirty="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Separated </a:t>
                      </a:r>
                      <a:r>
                        <a:rPr lang="en-GB" sz="1100" dirty="0">
                          <a:effectLst/>
                        </a:rPr>
                        <a:t>site of work</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a:effectLst/>
                        </a:rPr>
                        <a:t>Protection</a:t>
                      </a:r>
                      <a:endParaRPr lang="en-GB" sz="1100">
                        <a:effectLst/>
                        <a:latin typeface="Arial"/>
                        <a:ea typeface="Times New Roman"/>
                        <a:cs typeface="Times New Roman"/>
                      </a:endParaRPr>
                    </a:p>
                  </a:txBody>
                  <a:tcPr marL="58628" marR="58628" marT="0" marB="0"/>
                </a:tc>
              </a:tr>
              <a:tr h="435290">
                <a:tc>
                  <a:txBody>
                    <a:bodyPr/>
                    <a:lstStyle/>
                    <a:p>
                      <a:pPr algn="ctr">
                        <a:spcAft>
                          <a:spcPts val="600"/>
                        </a:spcAft>
                      </a:pPr>
                      <a:r>
                        <a:rPr lang="en-GB" sz="900">
                          <a:effectLst/>
                        </a:rPr>
                        <a:t>4</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 systems – permanent </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a:t>
                      </a:r>
                      <a:endParaRPr lang="en-GB" sz="1100" dirty="0">
                        <a:effectLst/>
                        <a:latin typeface="Arial"/>
                        <a:ea typeface="Times New Roman"/>
                        <a:cs typeface="Times New Roman"/>
                      </a:endParaRPr>
                    </a:p>
                  </a:txBody>
                  <a:tcPr marL="58628" marR="58628" marT="0" marB="0"/>
                </a:tc>
              </a:tr>
              <a:tr h="575591">
                <a:tc>
                  <a:txBody>
                    <a:bodyPr/>
                    <a:lstStyle/>
                    <a:p>
                      <a:pPr algn="ctr">
                        <a:spcAft>
                          <a:spcPts val="600"/>
                        </a:spcAft>
                      </a:pPr>
                      <a:r>
                        <a:rPr lang="en-GB" sz="900">
                          <a:effectLst/>
                        </a:rPr>
                        <a:t>5</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Warning systems – Train Operated Warning System (TOWS)</a:t>
                      </a:r>
                      <a:endParaRPr lang="en-GB" sz="1100" dirty="0">
                        <a:effectLst/>
                        <a:latin typeface="+mn-lt"/>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435290">
                <a:tc>
                  <a:txBody>
                    <a:bodyPr/>
                    <a:lstStyle/>
                    <a:p>
                      <a:pPr algn="ctr">
                        <a:spcAft>
                          <a:spcPts val="600"/>
                        </a:spcAft>
                      </a:pPr>
                      <a:r>
                        <a:rPr lang="en-GB" sz="900">
                          <a:effectLst/>
                        </a:rPr>
                        <a:t>6</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Warning systems – human activated equipment</a:t>
                      </a:r>
                      <a:endParaRPr lang="en-GB" sz="1100" dirty="0">
                        <a:effectLst/>
                        <a:latin typeface="+mn-lt"/>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434178">
                <a:tc>
                  <a:txBody>
                    <a:bodyPr/>
                    <a:lstStyle/>
                    <a:p>
                      <a:pPr algn="ctr">
                        <a:spcAft>
                          <a:spcPts val="600"/>
                        </a:spcAft>
                      </a:pPr>
                      <a:r>
                        <a:rPr lang="en-GB" sz="900">
                          <a:effectLst/>
                        </a:rPr>
                        <a:t>7</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 systems – </a:t>
                      </a:r>
                      <a:r>
                        <a:rPr lang="en-GB" sz="1100" dirty="0" smtClean="0">
                          <a:effectLst/>
                        </a:rPr>
                        <a:t>Portable</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385937">
                <a:tc>
                  <a:txBody>
                    <a:bodyPr/>
                    <a:lstStyle/>
                    <a:p>
                      <a:pPr algn="ctr">
                        <a:spcAft>
                          <a:spcPts val="600"/>
                        </a:spcAft>
                      </a:pPr>
                      <a:r>
                        <a:rPr lang="en-GB" sz="800">
                          <a:effectLst/>
                        </a:rPr>
                        <a:t>8</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Lookout warning</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a:t>
                      </a:r>
                      <a:endParaRPr lang="en-GB" sz="1100" dirty="0">
                        <a:effectLst/>
                        <a:latin typeface="Arial"/>
                        <a:ea typeface="Times New Roman"/>
                        <a:cs typeface="Times New Roman"/>
                      </a:endParaRPr>
                    </a:p>
                  </a:txBody>
                  <a:tcPr marL="58628" marR="58628" marT="0" marB="0"/>
                </a:tc>
              </a:tr>
            </a:tbl>
          </a:graphicData>
        </a:graphic>
      </p:graphicFrame>
      <p:sp>
        <p:nvSpPr>
          <p:cNvPr id="9" name="TextBox 8"/>
          <p:cNvSpPr txBox="1"/>
          <p:nvPr/>
        </p:nvSpPr>
        <p:spPr>
          <a:xfrm>
            <a:off x="3095813" y="3400522"/>
            <a:ext cx="2952328" cy="1200329"/>
          </a:xfrm>
          <a:prstGeom prst="rect">
            <a:avLst/>
          </a:prstGeom>
          <a:noFill/>
        </p:spPr>
        <p:txBody>
          <a:bodyPr wrap="square" rtlCol="0">
            <a:spAutoFit/>
          </a:bodyPr>
          <a:lstStyle/>
          <a:p>
            <a:pPr algn="ctr"/>
            <a:r>
              <a:rPr lang="en-GB" sz="3600" dirty="0" smtClean="0">
                <a:solidFill>
                  <a:srgbClr val="FF0000"/>
                </a:solidFill>
              </a:rPr>
              <a:t>OLD HIERARCHY</a:t>
            </a:r>
            <a:endParaRPr lang="en-GB" sz="3600" dirty="0">
              <a:solidFill>
                <a:srgbClr val="FF0000"/>
              </a:solidFill>
            </a:endParaRPr>
          </a:p>
        </p:txBody>
      </p:sp>
      <p:sp>
        <p:nvSpPr>
          <p:cNvPr id="10"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4" name="Title 3"/>
          <p:cNvSpPr>
            <a:spLocks noGrp="1"/>
          </p:cNvSpPr>
          <p:nvPr>
            <p:ph type="title"/>
          </p:nvPr>
        </p:nvSpPr>
        <p:spPr/>
        <p:txBody>
          <a:bodyPr/>
          <a:lstStyle/>
          <a:p>
            <a:r>
              <a:rPr lang="en-GB" dirty="0"/>
              <a:t>What’s </a:t>
            </a:r>
            <a:r>
              <a:rPr lang="en-GB" dirty="0" smtClean="0"/>
              <a:t>new?</a:t>
            </a:r>
            <a:r>
              <a:rPr lang="en-GB" dirty="0"/>
              <a:t/>
            </a:r>
            <a:br>
              <a:rPr lang="en-GB" dirty="0"/>
            </a:br>
            <a:r>
              <a:rPr lang="en-GB" dirty="0"/>
              <a:t>Hierarchy of Control </a:t>
            </a:r>
            <a:r>
              <a:rPr lang="en-GB" dirty="0" smtClean="0"/>
              <a:t>– </a:t>
            </a:r>
            <a:r>
              <a:rPr lang="en-GB" dirty="0"/>
              <a:t>Operational Risk</a:t>
            </a:r>
          </a:p>
        </p:txBody>
      </p:sp>
    </p:spTree>
    <p:extLst>
      <p:ext uri="{BB962C8B-B14F-4D97-AF65-F5344CB8AC3E}">
        <p14:creationId xmlns:p14="http://schemas.microsoft.com/office/powerpoint/2010/main" val="965678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xit" presetSubtype="0" fill="hold" nodeType="withEffect">
                                  <p:stCondLst>
                                    <p:cond delay="2000"/>
                                  </p:stCondLst>
                                  <p:childTnLst>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0" presetClass="exit" presetSubtype="0" fill="hold" grpId="1" nodeType="withEffect">
                                  <p:stCondLst>
                                    <p:cond delay="200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47" presetClass="entr" presetSubtype="0" fill="hold"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0"/>
                                        <p:tgtEl>
                                          <p:spTgt spid="12"/>
                                        </p:tgtEl>
                                      </p:cBhvr>
                                    </p:animEffect>
                                    <p:anim calcmode="lin" valueType="num">
                                      <p:cBhvr>
                                        <p:cTn id="23" dur="3000" fill="hold"/>
                                        <p:tgtEl>
                                          <p:spTgt spid="12"/>
                                        </p:tgtEl>
                                        <p:attrNameLst>
                                          <p:attrName>ppt_x</p:attrName>
                                        </p:attrNameLst>
                                      </p:cBhvr>
                                      <p:tavLst>
                                        <p:tav tm="0">
                                          <p:val>
                                            <p:strVal val="#ppt_x"/>
                                          </p:val>
                                        </p:tav>
                                        <p:tav tm="100000">
                                          <p:val>
                                            <p:strVal val="#ppt_x"/>
                                          </p:val>
                                        </p:tav>
                                      </p:tavLst>
                                    </p:anim>
                                    <p:anim calcmode="lin" valueType="num">
                                      <p:cBhvr>
                                        <p:cTn id="24" dur="3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Modules in working practice</a:t>
            </a:r>
            <a:endParaRPr lang="en-GB" dirty="0"/>
          </a:p>
        </p:txBody>
      </p:sp>
    </p:spTree>
    <p:extLst>
      <p:ext uri="{BB962C8B-B14F-4D97-AF65-F5344CB8AC3E}">
        <p14:creationId xmlns:p14="http://schemas.microsoft.com/office/powerpoint/2010/main" val="39178629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EF77B97-E6AC-423A-BE00-125CAE84394A}" type="slidenum">
              <a:rPr lang="en-GB" altLang="en-US" smtClean="0">
                <a:solidFill>
                  <a:srgbClr val="005172"/>
                </a:solidFill>
              </a:rPr>
              <a:pPr/>
              <a:t>13</a:t>
            </a:fld>
            <a:endParaRPr lang="en-GB" altLang="en-US">
              <a:solidFill>
                <a:srgbClr val="005172"/>
              </a:solidFill>
            </a:endParaRPr>
          </a:p>
        </p:txBody>
      </p:sp>
      <p:sp>
        <p:nvSpPr>
          <p:cNvPr id="2" name="Title 1"/>
          <p:cNvSpPr>
            <a:spLocks noGrp="1"/>
          </p:cNvSpPr>
          <p:nvPr>
            <p:ph type="title"/>
          </p:nvPr>
        </p:nvSpPr>
        <p:spPr/>
        <p:txBody>
          <a:bodyPr/>
          <a:lstStyle/>
          <a:p>
            <a:r>
              <a:rPr lang="en-GB" smtClean="0"/>
              <a:t>Modules</a:t>
            </a:r>
            <a:endParaRPr lang="en-GB" dirty="0"/>
          </a:p>
        </p:txBody>
      </p:sp>
      <p:grpSp>
        <p:nvGrpSpPr>
          <p:cNvPr id="35" name="Group 34"/>
          <p:cNvGrpSpPr/>
          <p:nvPr/>
        </p:nvGrpSpPr>
        <p:grpSpPr>
          <a:xfrm>
            <a:off x="4734238" y="1302721"/>
            <a:ext cx="3232274" cy="4572655"/>
            <a:chOff x="4465705" y="1642996"/>
            <a:chExt cx="3232274" cy="4572655"/>
          </a:xfrm>
        </p:grpSpPr>
        <p:sp>
          <p:nvSpPr>
            <p:cNvPr id="36" name="Rectangle 35"/>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37" name="TextBox 36"/>
            <p:cNvSpPr txBox="1"/>
            <p:nvPr/>
          </p:nvSpPr>
          <p:spPr>
            <a:xfrm>
              <a:off x="4713690" y="3030051"/>
              <a:ext cx="2525471" cy="830997"/>
            </a:xfrm>
            <a:prstGeom prst="rect">
              <a:avLst/>
            </a:prstGeom>
            <a:noFill/>
          </p:spPr>
          <p:txBody>
            <a:bodyPr wrap="square" rtlCol="0">
              <a:spAutoFit/>
            </a:bodyPr>
            <a:lstStyle/>
            <a:p>
              <a:r>
                <a:rPr lang="en-GB" sz="1200" b="1" dirty="0" smtClean="0">
                  <a:solidFill>
                    <a:srgbClr val="000000"/>
                  </a:solidFill>
                </a:rPr>
                <a:t>Module 4</a:t>
              </a:r>
            </a:p>
            <a:p>
              <a:endParaRPr lang="en-GB" sz="1200" dirty="0" smtClean="0">
                <a:solidFill>
                  <a:srgbClr val="000000"/>
                </a:solidFill>
              </a:endParaRPr>
            </a:p>
            <a:p>
              <a:r>
                <a:rPr lang="en-GB" sz="1200" dirty="0" smtClean="0">
                  <a:solidFill>
                    <a:srgbClr val="000000"/>
                  </a:solidFill>
                </a:rPr>
                <a:t>Planning and working using warning arrangements</a:t>
              </a:r>
              <a:endParaRPr lang="en-GB" sz="1200" dirty="0">
                <a:solidFill>
                  <a:srgbClr val="000000"/>
                </a:solidFill>
              </a:endParaRPr>
            </a:p>
          </p:txBody>
        </p:sp>
        <p:pic>
          <p:nvPicPr>
            <p:cNvPr id="38"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4585431" y="1416145"/>
            <a:ext cx="3232274" cy="4572655"/>
            <a:chOff x="4465705" y="1642996"/>
            <a:chExt cx="3232274" cy="4572655"/>
          </a:xfrm>
        </p:grpSpPr>
        <p:sp>
          <p:nvSpPr>
            <p:cNvPr id="28" name="Rectangle 27"/>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9" name="TextBox 28"/>
            <p:cNvSpPr txBox="1"/>
            <p:nvPr/>
          </p:nvSpPr>
          <p:spPr>
            <a:xfrm>
              <a:off x="4713690" y="3030051"/>
              <a:ext cx="2165547" cy="830997"/>
            </a:xfrm>
            <a:prstGeom prst="rect">
              <a:avLst/>
            </a:prstGeom>
            <a:noFill/>
          </p:spPr>
          <p:txBody>
            <a:bodyPr wrap="square" rtlCol="0">
              <a:spAutoFit/>
            </a:bodyPr>
            <a:lstStyle/>
            <a:p>
              <a:r>
                <a:rPr lang="en-GB" sz="1200" b="1" dirty="0" smtClean="0">
                  <a:solidFill>
                    <a:srgbClr val="000000"/>
                  </a:solidFill>
                </a:rPr>
                <a:t>Module 3</a:t>
              </a:r>
            </a:p>
            <a:p>
              <a:endParaRPr lang="en-GB" sz="1200" dirty="0" smtClean="0">
                <a:solidFill>
                  <a:srgbClr val="000000"/>
                </a:solidFill>
              </a:endParaRPr>
            </a:p>
            <a:p>
              <a:r>
                <a:rPr lang="en-GB" sz="1200" dirty="0" smtClean="0">
                  <a:solidFill>
                    <a:srgbClr val="000000"/>
                  </a:solidFill>
                </a:rPr>
                <a:t>Planning and working using protection </a:t>
              </a:r>
              <a:r>
                <a:rPr lang="en-GB" sz="1200" dirty="0" err="1" smtClean="0">
                  <a:solidFill>
                    <a:srgbClr val="000000"/>
                  </a:solidFill>
                </a:rPr>
                <a:t>arrangments</a:t>
              </a:r>
              <a:endParaRPr lang="en-GB" sz="1200" dirty="0">
                <a:solidFill>
                  <a:srgbClr val="000000"/>
                </a:solidFill>
              </a:endParaRPr>
            </a:p>
          </p:txBody>
        </p:sp>
        <p:pic>
          <p:nvPicPr>
            <p:cNvPr id="30"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p:nvPr/>
        </p:nvGrpSpPr>
        <p:grpSpPr>
          <a:xfrm>
            <a:off x="4440071" y="1529571"/>
            <a:ext cx="3232274" cy="4572655"/>
            <a:chOff x="4465705" y="1642996"/>
            <a:chExt cx="3232274" cy="4572655"/>
          </a:xfrm>
        </p:grpSpPr>
        <p:sp>
          <p:nvSpPr>
            <p:cNvPr id="21" name="Rectangle 20"/>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3" name="TextBox 22"/>
            <p:cNvSpPr txBox="1"/>
            <p:nvPr/>
          </p:nvSpPr>
          <p:spPr>
            <a:xfrm>
              <a:off x="4713690" y="3030051"/>
              <a:ext cx="2736304" cy="646331"/>
            </a:xfrm>
            <a:prstGeom prst="rect">
              <a:avLst/>
            </a:prstGeom>
            <a:noFill/>
          </p:spPr>
          <p:txBody>
            <a:bodyPr wrap="square" rtlCol="0">
              <a:spAutoFit/>
            </a:bodyPr>
            <a:lstStyle/>
            <a:p>
              <a:r>
                <a:rPr lang="en-GB" sz="1200" b="1" dirty="0" smtClean="0">
                  <a:solidFill>
                    <a:srgbClr val="000000"/>
                  </a:solidFill>
                </a:rPr>
                <a:t>Module 2</a:t>
              </a:r>
            </a:p>
            <a:p>
              <a:endParaRPr lang="en-GB" sz="1200" dirty="0" smtClean="0">
                <a:solidFill>
                  <a:srgbClr val="000000"/>
                </a:solidFill>
              </a:endParaRPr>
            </a:p>
            <a:p>
              <a:r>
                <a:rPr lang="en-GB" sz="1200" dirty="0" smtClean="0">
                  <a:solidFill>
                    <a:srgbClr val="000000"/>
                  </a:solidFill>
                </a:rPr>
                <a:t>Planning and working in a possession</a:t>
              </a:r>
              <a:endParaRPr lang="en-GB" sz="1200" dirty="0">
                <a:solidFill>
                  <a:srgbClr val="000000"/>
                </a:solidFill>
              </a:endParaRPr>
            </a:p>
          </p:txBody>
        </p:sp>
        <p:pic>
          <p:nvPicPr>
            <p:cNvPr id="25"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4297501" y="1642996"/>
            <a:ext cx="3232274" cy="4572655"/>
            <a:chOff x="4465705" y="1642996"/>
            <a:chExt cx="3232274" cy="4572655"/>
          </a:xfrm>
        </p:grpSpPr>
        <p:sp>
          <p:nvSpPr>
            <p:cNvPr id="9" name="Rectangle 8"/>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5" name="TextBox 14"/>
            <p:cNvSpPr txBox="1"/>
            <p:nvPr/>
          </p:nvSpPr>
          <p:spPr>
            <a:xfrm>
              <a:off x="4713690" y="3030051"/>
              <a:ext cx="2736304" cy="830997"/>
            </a:xfrm>
            <a:prstGeom prst="rect">
              <a:avLst/>
            </a:prstGeom>
            <a:noFill/>
          </p:spPr>
          <p:txBody>
            <a:bodyPr wrap="square" rtlCol="0">
              <a:spAutoFit/>
            </a:bodyPr>
            <a:lstStyle/>
            <a:p>
              <a:r>
                <a:rPr lang="en-GB" sz="1200" b="1" dirty="0" smtClean="0">
                  <a:solidFill>
                    <a:srgbClr val="000000"/>
                  </a:solidFill>
                </a:rPr>
                <a:t>Module 1</a:t>
              </a:r>
            </a:p>
            <a:p>
              <a:endParaRPr lang="en-GB" sz="1200" dirty="0" smtClean="0">
                <a:solidFill>
                  <a:srgbClr val="000000"/>
                </a:solidFill>
              </a:endParaRPr>
            </a:p>
            <a:p>
              <a:r>
                <a:rPr lang="en-GB" sz="1200" dirty="0" smtClean="0">
                  <a:solidFill>
                    <a:srgbClr val="000000"/>
                  </a:solidFill>
                </a:rPr>
                <a:t>Planning and working during incident response</a:t>
              </a:r>
              <a:endParaRPr lang="en-GB" sz="1200" dirty="0">
                <a:solidFill>
                  <a:srgbClr val="000000"/>
                </a:solidFill>
              </a:endParaRPr>
            </a:p>
          </p:txBody>
        </p:sp>
        <p:pic>
          <p:nvPicPr>
            <p:cNvPr id="18"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499329" y="1756421"/>
            <a:ext cx="3232274" cy="4572655"/>
            <a:chOff x="449330" y="1756421"/>
            <a:chExt cx="3232274" cy="4572655"/>
          </a:xfrm>
        </p:grpSpPr>
        <p:sp>
          <p:nvSpPr>
            <p:cNvPr id="24" name="Rectangle 23"/>
            <p:cNvSpPr/>
            <p:nvPr/>
          </p:nvSpPr>
          <p:spPr bwMode="auto">
            <a:xfrm>
              <a:off x="449330" y="1756421"/>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7" name="TextBox 26"/>
            <p:cNvSpPr txBox="1"/>
            <p:nvPr/>
          </p:nvSpPr>
          <p:spPr>
            <a:xfrm>
              <a:off x="717890" y="2954823"/>
              <a:ext cx="2736304" cy="1200329"/>
            </a:xfrm>
            <a:prstGeom prst="rect">
              <a:avLst/>
            </a:prstGeom>
            <a:noFill/>
          </p:spPr>
          <p:txBody>
            <a:bodyPr wrap="square" rtlCol="0">
              <a:spAutoFit/>
            </a:bodyPr>
            <a:lstStyle/>
            <a:p>
              <a:r>
                <a:rPr lang="en-GB" sz="1200" b="1" dirty="0" smtClean="0">
                  <a:solidFill>
                    <a:srgbClr val="000000"/>
                  </a:solidFill>
                </a:rPr>
                <a:t>Level 2</a:t>
              </a:r>
            </a:p>
            <a:p>
              <a:endParaRPr lang="en-GB" sz="1200" b="1" dirty="0">
                <a:solidFill>
                  <a:srgbClr val="000000"/>
                </a:solidFill>
              </a:endParaRPr>
            </a:p>
            <a:p>
              <a:r>
                <a:rPr lang="en-GB" sz="1200" dirty="0" smtClean="0">
                  <a:solidFill>
                    <a:srgbClr val="000000"/>
                  </a:solidFill>
                </a:rPr>
                <a:t>Business process</a:t>
              </a:r>
            </a:p>
            <a:p>
              <a:endParaRPr lang="en-GB" sz="1200" dirty="0" smtClean="0">
                <a:solidFill>
                  <a:srgbClr val="000000"/>
                </a:solidFill>
              </a:endParaRPr>
            </a:p>
            <a:p>
              <a:r>
                <a:rPr lang="en-GB" sz="1200" dirty="0" smtClean="0">
                  <a:solidFill>
                    <a:srgbClr val="000000"/>
                  </a:solidFill>
                </a:rPr>
                <a:t>Safety of People at Work On or Near the Line</a:t>
              </a:r>
              <a:endParaRPr lang="en-GB" sz="1200" dirty="0">
                <a:solidFill>
                  <a:srgbClr val="000000"/>
                </a:solidFill>
              </a:endParaRPr>
            </a:p>
          </p:txBody>
        </p:sp>
        <p:pic>
          <p:nvPicPr>
            <p:cNvPr id="13"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560871" y="5800979"/>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4" name="Table 3"/>
          <p:cNvGraphicFramePr>
            <a:graphicFrameLocks noGrp="1"/>
          </p:cNvGraphicFramePr>
          <p:nvPr>
            <p:extLst>
              <p:ext uri="{D42A27DB-BD31-4B8C-83A1-F6EECF244321}">
                <p14:modId xmlns:p14="http://schemas.microsoft.com/office/powerpoint/2010/main" val="2576897258"/>
              </p:ext>
            </p:extLst>
          </p:nvPr>
        </p:nvGraphicFramePr>
        <p:xfrm>
          <a:off x="1991991" y="1969550"/>
          <a:ext cx="1438275" cy="519008"/>
        </p:xfrm>
        <a:graphic>
          <a:graphicData uri="http://schemas.openxmlformats.org/drawingml/2006/table">
            <a:tbl>
              <a:tblPr firstRow="1" bandRow="1">
                <a:tableStyleId>{5C22544A-7EE6-4342-B048-85BDC9FD1C3A}</a:tableStyleId>
              </a:tblPr>
              <a:tblGrid>
                <a:gridCol w="737178"/>
                <a:gridCol w="701097"/>
              </a:tblGrid>
              <a:tr h="92001">
                <a:tc>
                  <a:txBody>
                    <a:bodyPr/>
                    <a:lstStyle/>
                    <a:p>
                      <a:r>
                        <a:rPr lang="en-GB" sz="600" dirty="0" smtClean="0">
                          <a:solidFill>
                            <a:srgbClr val="000000"/>
                          </a:solidFill>
                        </a:rPr>
                        <a:t>Ref:</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b="1" dirty="0" smtClean="0">
                          <a:solidFill>
                            <a:srgbClr val="000000"/>
                          </a:solidFill>
                        </a:rPr>
                        <a:t>NR/L2/OHS/019</a:t>
                      </a:r>
                      <a:endParaRPr lang="en-GB" sz="600" b="1"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2001">
                <a:tc>
                  <a:txBody>
                    <a:bodyPr/>
                    <a:lstStyle/>
                    <a:p>
                      <a:r>
                        <a:rPr lang="en-GB" sz="600" dirty="0" smtClean="0">
                          <a:solidFill>
                            <a:srgbClr val="000000"/>
                          </a:solidFill>
                        </a:rPr>
                        <a:t>Issue: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9</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2001">
                <a:tc>
                  <a:txBody>
                    <a:bodyPr/>
                    <a:lstStyle/>
                    <a:p>
                      <a:r>
                        <a:rPr lang="en-GB" sz="600" dirty="0" smtClean="0">
                          <a:solidFill>
                            <a:srgbClr val="000000"/>
                          </a:solidFill>
                        </a:rPr>
                        <a:t>Date: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03 July 2017</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r>
                        <a:rPr lang="en-GB" sz="600" dirty="0" smtClean="0">
                          <a:solidFill>
                            <a:srgbClr val="000000"/>
                          </a:solidFill>
                        </a:rPr>
                        <a:t>Compliance</a:t>
                      </a:r>
                      <a:r>
                        <a:rPr lang="en-GB" sz="600" baseline="0" dirty="0" smtClean="0">
                          <a:solidFill>
                            <a:srgbClr val="000000"/>
                          </a:solidFill>
                        </a:rPr>
                        <a:t> Date: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03 July 2017</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1"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2758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1500"/>
                                  </p:stCondLst>
                                  <p:childTnLst>
                                    <p:animMotion origin="layout" path="M -1.38889E-6 3.33333E-6 L -0.39878 3.33333E-6 " pathEditMode="fixed" rAng="0" ptsTypes="AA">
                                      <p:cBhvr>
                                        <p:cTn id="6" dur="2000" fill="hold"/>
                                        <p:tgtEl>
                                          <p:spTgt spid="14"/>
                                        </p:tgtEl>
                                        <p:attrNameLst>
                                          <p:attrName>ppt_x</p:attrName>
                                          <p:attrName>ppt_y</p:attrName>
                                        </p:attrNameLst>
                                      </p:cBhvr>
                                      <p:rCtr x="-19948" y="0"/>
                                    </p:animMotion>
                                  </p:childTnLst>
                                </p:cTn>
                              </p:par>
                            </p:childTnLst>
                          </p:cTn>
                        </p:par>
                        <p:par>
                          <p:cTn id="7" fill="hold">
                            <p:stCondLst>
                              <p:cond delay="3500"/>
                            </p:stCondLst>
                            <p:childTnLst>
                              <p:par>
                                <p:cTn id="8" presetID="35" presetClass="path" presetSubtype="0" accel="50000" decel="50000" fill="hold" nodeType="afterEffect">
                                  <p:stCondLst>
                                    <p:cond delay="1500"/>
                                  </p:stCondLst>
                                  <p:childTnLst>
                                    <p:animMotion origin="layout" path="M 3.61111E-6 -1.48148E-6 L -0.39861 -1.48148E-6 " pathEditMode="relative" rAng="0" ptsTypes="AA">
                                      <p:cBhvr>
                                        <p:cTn id="9" dur="2000" fill="hold"/>
                                        <p:tgtEl>
                                          <p:spTgt spid="20"/>
                                        </p:tgtEl>
                                        <p:attrNameLst>
                                          <p:attrName>ppt_x</p:attrName>
                                          <p:attrName>ppt_y</p:attrName>
                                        </p:attrNameLst>
                                      </p:cBhvr>
                                      <p:rCtr x="-19931" y="0"/>
                                    </p:animMotion>
                                  </p:childTnLst>
                                </p:cTn>
                              </p:par>
                            </p:childTnLst>
                          </p:cTn>
                        </p:par>
                        <p:par>
                          <p:cTn id="10" fill="hold">
                            <p:stCondLst>
                              <p:cond delay="7000"/>
                            </p:stCondLst>
                            <p:childTnLst>
                              <p:par>
                                <p:cTn id="11" presetID="35" presetClass="path" presetSubtype="0" accel="50000" decel="50000" fill="hold" nodeType="afterEffect">
                                  <p:stCondLst>
                                    <p:cond delay="1500"/>
                                  </p:stCondLst>
                                  <p:childTnLst>
                                    <p:animMotion origin="layout" path="M 5E-6 -4.81481E-6 L -0.39862 -4.81481E-6 " pathEditMode="relative" rAng="0" ptsTypes="AA">
                                      <p:cBhvr>
                                        <p:cTn id="12" dur="2000" fill="hold"/>
                                        <p:tgtEl>
                                          <p:spTgt spid="26"/>
                                        </p:tgtEl>
                                        <p:attrNameLst>
                                          <p:attrName>ppt_x</p:attrName>
                                          <p:attrName>ppt_y</p:attrName>
                                        </p:attrNameLst>
                                      </p:cBhvr>
                                      <p:rCtr x="-19931" y="0"/>
                                    </p:animMotion>
                                  </p:childTnLst>
                                </p:cTn>
                              </p:par>
                            </p:childTnLst>
                          </p:cTn>
                        </p:par>
                        <p:par>
                          <p:cTn id="13" fill="hold">
                            <p:stCondLst>
                              <p:cond delay="10500"/>
                            </p:stCondLst>
                            <p:childTnLst>
                              <p:par>
                                <p:cTn id="14" presetID="35" presetClass="path" presetSubtype="0" accel="50000" decel="50000" fill="hold" nodeType="afterEffect">
                                  <p:stCondLst>
                                    <p:cond delay="1500"/>
                                  </p:stCondLst>
                                  <p:childTnLst>
                                    <p:animMotion origin="layout" path="M -4.44444E-6 3.7037E-7 L -0.39913 3.7037E-7 " pathEditMode="relative" rAng="0" ptsTypes="AA">
                                      <p:cBhvr>
                                        <p:cTn id="15" dur="2000" fill="hold"/>
                                        <p:tgtEl>
                                          <p:spTgt spid="35"/>
                                        </p:tgtEl>
                                        <p:attrNameLst>
                                          <p:attrName>ppt_x</p:attrName>
                                          <p:attrName>ppt_y</p:attrName>
                                        </p:attrNameLst>
                                      </p:cBhvr>
                                      <p:rCtr x="-1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solidFill>
                  <a:srgbClr val="005172"/>
                </a:solidFill>
              </a:rPr>
              <a:pPr>
                <a:defRPr/>
              </a:pPr>
              <a:t>14</a:t>
            </a:fld>
            <a:endParaRPr lang="en-GB">
              <a:solidFill>
                <a:srgbClr val="005172"/>
              </a:solidFill>
            </a:endParaRPr>
          </a:p>
        </p:txBody>
      </p:sp>
      <p:sp>
        <p:nvSpPr>
          <p:cNvPr id="2" name="Title 1"/>
          <p:cNvSpPr>
            <a:spLocks noGrp="1"/>
          </p:cNvSpPr>
          <p:nvPr>
            <p:ph type="title"/>
          </p:nvPr>
        </p:nvSpPr>
        <p:spPr/>
        <p:txBody>
          <a:bodyPr/>
          <a:lstStyle/>
          <a:p>
            <a:r>
              <a:rPr lang="en-GB" dirty="0" smtClean="0"/>
              <a:t>Core 019 </a:t>
            </a:r>
            <a:r>
              <a:rPr lang="en-GB" dirty="0"/>
              <a:t>s</a:t>
            </a:r>
            <a:r>
              <a:rPr lang="en-GB" dirty="0" smtClean="0"/>
              <a:t>tandard overview</a:t>
            </a:r>
            <a:endParaRPr lang="en-GB" dirty="0"/>
          </a:p>
        </p:txBody>
      </p:sp>
      <p:sp>
        <p:nvSpPr>
          <p:cNvPr id="50" name="TextBox 49"/>
          <p:cNvSpPr txBox="1"/>
          <p:nvPr/>
        </p:nvSpPr>
        <p:spPr>
          <a:xfrm>
            <a:off x="2742510" y="3051095"/>
            <a:ext cx="3658831"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Responsible Manager identifies work to be undertaken, appoints the Planner and the person in charge, giving them suitable resources to produce the SWP.</a:t>
            </a:r>
            <a:endParaRPr lang="en-GB" sz="1600" dirty="0">
              <a:solidFill>
                <a:schemeClr val="tx1"/>
              </a:solidFill>
            </a:endParaRPr>
          </a:p>
        </p:txBody>
      </p:sp>
      <p:sp>
        <p:nvSpPr>
          <p:cNvPr id="52" name="TextBox 51"/>
          <p:cNvSpPr txBox="1"/>
          <p:nvPr/>
        </p:nvSpPr>
        <p:spPr>
          <a:xfrm>
            <a:off x="3033804" y="3287883"/>
            <a:ext cx="3076541" cy="1191816"/>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Planner will create the SWP in conjunction with, and appropriate help from, the person in charge.</a:t>
            </a:r>
            <a:endParaRPr lang="en-GB" sz="1600" dirty="0">
              <a:solidFill>
                <a:schemeClr val="tx1"/>
              </a:solidFill>
            </a:endParaRPr>
          </a:p>
        </p:txBody>
      </p:sp>
      <p:sp>
        <p:nvSpPr>
          <p:cNvPr id="45" name="TextBox 44"/>
          <p:cNvSpPr txBox="1"/>
          <p:nvPr/>
        </p:nvSpPr>
        <p:spPr>
          <a:xfrm>
            <a:off x="3059865" y="3349854"/>
            <a:ext cx="3024420" cy="1191816"/>
          </a:xfrm>
          <a:prstGeom prst="roundRect">
            <a:avLst>
              <a:gd name="adj" fmla="val 16615"/>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person in charge will verify the Safe Work Pack </a:t>
            </a:r>
            <a:r>
              <a:rPr lang="en-GB" sz="1600" dirty="0" smtClean="0">
                <a:solidFill>
                  <a:schemeClr val="tx1"/>
                </a:solidFill>
              </a:rPr>
              <a:t>when they </a:t>
            </a:r>
            <a:r>
              <a:rPr lang="en-GB" sz="1600" dirty="0">
                <a:solidFill>
                  <a:schemeClr val="tx1"/>
                </a:solidFill>
              </a:rPr>
              <a:t>are </a:t>
            </a:r>
            <a:r>
              <a:rPr lang="en-GB" sz="1600" dirty="0" smtClean="0">
                <a:solidFill>
                  <a:schemeClr val="tx1"/>
                </a:solidFill>
              </a:rPr>
              <a:t>satisfied </a:t>
            </a:r>
            <a:r>
              <a:rPr lang="en-GB" sz="1600" dirty="0">
                <a:solidFill>
                  <a:schemeClr val="tx1"/>
                </a:solidFill>
              </a:rPr>
              <a:t>the plan is </a:t>
            </a:r>
            <a:r>
              <a:rPr lang="en-GB" sz="1600" dirty="0" smtClean="0">
                <a:solidFill>
                  <a:schemeClr val="tx1"/>
                </a:solidFill>
              </a:rPr>
              <a:t>appropriate. </a:t>
            </a:r>
          </a:p>
        </p:txBody>
      </p:sp>
      <p:sp>
        <p:nvSpPr>
          <p:cNvPr id="54" name="TextBox 53"/>
          <p:cNvSpPr txBox="1"/>
          <p:nvPr/>
        </p:nvSpPr>
        <p:spPr>
          <a:xfrm>
            <a:off x="2741294" y="3151675"/>
            <a:ext cx="3660047" cy="1464231"/>
          </a:xfrm>
          <a:prstGeom prst="roundRect">
            <a:avLst>
              <a:gd name="adj" fmla="val 16615"/>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Responsible Manager must authorise the SWP. In doing so they are confirming that all operational, site and task risk controls have been </a:t>
            </a:r>
            <a:r>
              <a:rPr lang="en-GB" sz="1600" dirty="0" smtClean="0">
                <a:solidFill>
                  <a:schemeClr val="tx1"/>
                </a:solidFill>
              </a:rPr>
              <a:t>appropriately identified. </a:t>
            </a:r>
          </a:p>
        </p:txBody>
      </p:sp>
      <p:sp>
        <p:nvSpPr>
          <p:cNvPr id="55" name="TextBox 54"/>
          <p:cNvSpPr txBox="1"/>
          <p:nvPr/>
        </p:nvSpPr>
        <p:spPr>
          <a:xfrm>
            <a:off x="2600797" y="3153454"/>
            <a:ext cx="3941039"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person in charge will check and accept the SWP details are valid (at least one shift in advance of the work) and checks the Responsible Manager has authorised the SWP for use</a:t>
            </a:r>
            <a:r>
              <a:rPr lang="en-GB" sz="1600" dirty="0" smtClean="0">
                <a:solidFill>
                  <a:schemeClr val="tx1"/>
                </a:solidFill>
              </a:rPr>
              <a:t>.</a:t>
            </a:r>
            <a:endParaRPr lang="en-GB" sz="1600" dirty="0">
              <a:solidFill>
                <a:schemeClr val="tx1"/>
              </a:solidFill>
            </a:endParaRPr>
          </a:p>
        </p:txBody>
      </p:sp>
      <p:sp>
        <p:nvSpPr>
          <p:cNvPr id="48" name="TextBox 47"/>
          <p:cNvSpPr txBox="1"/>
          <p:nvPr/>
        </p:nvSpPr>
        <p:spPr>
          <a:xfrm>
            <a:off x="2795500" y="3425869"/>
            <a:ext cx="3527877" cy="91940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After work has finished the person in charge returns the used or unused SWP back to the Planner.</a:t>
            </a:r>
          </a:p>
        </p:txBody>
      </p:sp>
      <p:sp>
        <p:nvSpPr>
          <p:cNvPr id="65" name="TextBox 64"/>
          <p:cNvSpPr txBox="1"/>
          <p:nvPr/>
        </p:nvSpPr>
        <p:spPr>
          <a:xfrm>
            <a:off x="2807377" y="3089314"/>
            <a:ext cx="3527877"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Planner will review the SWP for amendments for future planning. Where a pack has not been returned, a record must be kept by the Responsible Manager.</a:t>
            </a:r>
            <a:endParaRPr lang="en-GB" sz="1600" dirty="0">
              <a:solidFill>
                <a:schemeClr val="tx1"/>
              </a:solidFill>
            </a:endParaRPr>
          </a:p>
        </p:txBody>
      </p:sp>
      <p:sp>
        <p:nvSpPr>
          <p:cNvPr id="61" name="TextBox 60"/>
          <p:cNvSpPr txBox="1"/>
          <p:nvPr/>
        </p:nvSpPr>
        <p:spPr>
          <a:xfrm>
            <a:off x="2875923" y="3151675"/>
            <a:ext cx="3392304" cy="91940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Responsible Manager will review the SWP and record the details as per local arrangements.</a:t>
            </a:r>
            <a:endParaRPr lang="en-GB" sz="1600" dirty="0">
              <a:solidFill>
                <a:schemeClr val="tx1"/>
              </a:solidFill>
            </a:endParaRPr>
          </a:p>
        </p:txBody>
      </p:sp>
      <p:grpSp>
        <p:nvGrpSpPr>
          <p:cNvPr id="90" name="Group 89"/>
          <p:cNvGrpSpPr/>
          <p:nvPr/>
        </p:nvGrpSpPr>
        <p:grpSpPr>
          <a:xfrm>
            <a:off x="4031926" y="1291449"/>
            <a:ext cx="1080000" cy="1453880"/>
            <a:chOff x="5872583" y="4797190"/>
            <a:chExt cx="1080000" cy="1453880"/>
          </a:xfrm>
        </p:grpSpPr>
        <p:sp>
          <p:nvSpPr>
            <p:cNvPr id="91" name="Text Box 32"/>
            <p:cNvSpPr txBox="1">
              <a:spLocks noChangeArrowheads="1"/>
            </p:cNvSpPr>
            <p:nvPr/>
          </p:nvSpPr>
          <p:spPr bwMode="auto">
            <a:xfrm>
              <a:off x="5954926" y="588173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92"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7769375" y="2532317"/>
            <a:ext cx="1086840" cy="1449013"/>
            <a:chOff x="2777520" y="4349334"/>
            <a:chExt cx="1086840" cy="1449013"/>
          </a:xfrm>
        </p:grpSpPr>
        <p:sp>
          <p:nvSpPr>
            <p:cNvPr id="38"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39"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6948330" y="2562441"/>
            <a:ext cx="1080000" cy="1226609"/>
            <a:chOff x="683460" y="2957218"/>
            <a:chExt cx="1080000" cy="1226609"/>
          </a:xfrm>
        </p:grpSpPr>
        <p:sp>
          <p:nvSpPr>
            <p:cNvPr id="86" name="Text Box 30"/>
            <p:cNvSpPr txBox="1">
              <a:spLocks noChangeArrowheads="1"/>
            </p:cNvSpPr>
            <p:nvPr/>
          </p:nvSpPr>
          <p:spPr bwMode="auto">
            <a:xfrm>
              <a:off x="763171" y="3999161"/>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Planner</a:t>
              </a:r>
            </a:p>
          </p:txBody>
        </p:sp>
        <p:pic>
          <p:nvPicPr>
            <p:cNvPr id="87" name="Picture 3" descr="C:\Users\LJackso9\Desktop\019 Roles - Clipart\Bust - Business Casua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460" y="2957218"/>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6149530" y="4545124"/>
            <a:ext cx="1086840" cy="1449013"/>
            <a:chOff x="2777520" y="4349334"/>
            <a:chExt cx="1086840" cy="1449013"/>
          </a:xfrm>
        </p:grpSpPr>
        <p:sp>
          <p:nvSpPr>
            <p:cNvPr id="77"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4032075" y="5182026"/>
            <a:ext cx="1080000" cy="1427168"/>
            <a:chOff x="5872583" y="4797190"/>
            <a:chExt cx="1080000" cy="1427168"/>
          </a:xfrm>
        </p:grpSpPr>
        <p:sp>
          <p:nvSpPr>
            <p:cNvPr id="74" name="Text Box 32"/>
            <p:cNvSpPr txBox="1">
              <a:spLocks noChangeArrowheads="1"/>
            </p:cNvSpPr>
            <p:nvPr/>
          </p:nvSpPr>
          <p:spPr bwMode="auto">
            <a:xfrm>
              <a:off x="5954926" y="5855026"/>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75"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907630" y="4553975"/>
            <a:ext cx="1086840" cy="1449013"/>
            <a:chOff x="2777520" y="4349334"/>
            <a:chExt cx="1086840" cy="1449013"/>
          </a:xfrm>
        </p:grpSpPr>
        <p:sp>
          <p:nvSpPr>
            <p:cNvPr id="43"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44"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907630" y="4553975"/>
            <a:ext cx="1086840" cy="1449013"/>
            <a:chOff x="2777520" y="4349334"/>
            <a:chExt cx="1086840" cy="1449013"/>
          </a:xfrm>
        </p:grpSpPr>
        <p:sp>
          <p:nvSpPr>
            <p:cNvPr id="51"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53"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1118527" y="2562441"/>
            <a:ext cx="1080000" cy="1226609"/>
            <a:chOff x="683460" y="2957218"/>
            <a:chExt cx="1080000" cy="1226609"/>
          </a:xfrm>
        </p:grpSpPr>
        <p:sp>
          <p:nvSpPr>
            <p:cNvPr id="71" name="Text Box 30"/>
            <p:cNvSpPr txBox="1">
              <a:spLocks noChangeArrowheads="1"/>
            </p:cNvSpPr>
            <p:nvPr/>
          </p:nvSpPr>
          <p:spPr bwMode="auto">
            <a:xfrm>
              <a:off x="763171" y="3999161"/>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Planner</a:t>
              </a:r>
            </a:p>
          </p:txBody>
        </p:sp>
        <p:pic>
          <p:nvPicPr>
            <p:cNvPr id="72" name="Picture 3" descr="C:\Users\LJackso9\Desktop\019 Roles - Clipart\Bust - Business Casua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460" y="2957218"/>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4032075" y="1291449"/>
            <a:ext cx="1080000" cy="1453880"/>
            <a:chOff x="5872583" y="4797190"/>
            <a:chExt cx="1080000" cy="1453880"/>
          </a:xfrm>
        </p:grpSpPr>
        <p:sp>
          <p:nvSpPr>
            <p:cNvPr id="117" name="Text Box 32"/>
            <p:cNvSpPr txBox="1">
              <a:spLocks noChangeArrowheads="1"/>
            </p:cNvSpPr>
            <p:nvPr/>
          </p:nvSpPr>
          <p:spPr bwMode="auto">
            <a:xfrm>
              <a:off x="5954926" y="588173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118"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4101" name="Arc 4100"/>
          <p:cNvSpPr/>
          <p:nvPr/>
        </p:nvSpPr>
        <p:spPr bwMode="auto">
          <a:xfrm>
            <a:off x="3120941" y="1831449"/>
            <a:ext cx="4331459" cy="1165203"/>
          </a:xfrm>
          <a:prstGeom prst="arc">
            <a:avLst/>
          </a:prstGeom>
          <a:ln w="57150">
            <a:solidFill>
              <a:srgbClr val="777777"/>
            </a:solidFill>
            <a:headEnd type="none" w="med" len="med"/>
            <a:tailEnd type="triangle" w="med" len="med"/>
          </a:ln>
          <a:effectLst>
            <a:outerShdw blurRad="50800" dist="38100" dir="5400000" rotWithShape="0">
              <a:srgbClr val="000000">
                <a:alpha val="40000"/>
              </a:srgbClr>
            </a:outerShdw>
          </a:effectLst>
          <a:extLst/>
        </p:spPr>
        <p:style>
          <a:lnRef idx="2">
            <a:schemeClr val="accent2"/>
          </a:lnRef>
          <a:fillRef idx="0">
            <a:schemeClr val="accent2"/>
          </a:fillRef>
          <a:effectRef idx="1">
            <a:schemeClr val="accent2"/>
          </a:effectRef>
          <a:fontRef idx="minor">
            <a:schemeClr val="tx1"/>
          </a:fontRef>
        </p:style>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02" name="Arc 101"/>
          <p:cNvSpPr/>
          <p:nvPr/>
        </p:nvSpPr>
        <p:spPr bwMode="auto">
          <a:xfrm rot="5400000">
            <a:off x="6051697" y="3571955"/>
            <a:ext cx="1731553" cy="1069853"/>
          </a:xfrm>
          <a:prstGeom prst="arc">
            <a:avLst>
              <a:gd name="adj1" fmla="val 15655501"/>
              <a:gd name="adj2" fmla="val 20941006"/>
            </a:avLst>
          </a:prstGeom>
          <a:noFill/>
          <a:ln w="57150" cap="flat" cmpd="sng" algn="ctr">
            <a:solidFill>
              <a:srgbClr val="777777"/>
            </a:solidFill>
            <a:prstDash val="solid"/>
            <a:round/>
            <a:headEnd type="none" w="med" len="med"/>
            <a:tailEnd type="triangl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102" name="Arc 4101"/>
          <p:cNvSpPr/>
          <p:nvPr/>
        </p:nvSpPr>
        <p:spPr bwMode="auto">
          <a:xfrm rot="9260205">
            <a:off x="4728990" y="4749112"/>
            <a:ext cx="2639740" cy="655113"/>
          </a:xfrm>
          <a:prstGeom prst="arc">
            <a:avLst>
              <a:gd name="adj1" fmla="val 16200000"/>
              <a:gd name="adj2" fmla="val 21198259"/>
            </a:avLst>
          </a:prstGeom>
          <a:noFill/>
          <a:ln w="57150" cap="flat" cmpd="sng" algn="ctr">
            <a:solidFill>
              <a:srgbClr val="777777"/>
            </a:solidFill>
            <a:prstDash val="solid"/>
            <a:round/>
            <a:headEnd type="none" w="med" len="med"/>
            <a:tailEnd type="triangle" w="med" len="med"/>
          </a:ln>
          <a:effectLst>
            <a:outerShdw blurRad="50800" dist="381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04" name="Arc 103"/>
          <p:cNvSpPr/>
          <p:nvPr/>
        </p:nvSpPr>
        <p:spPr bwMode="auto">
          <a:xfrm flipH="1">
            <a:off x="1691599" y="1851584"/>
            <a:ext cx="4385921" cy="1165199"/>
          </a:xfrm>
          <a:prstGeom prst="arc">
            <a:avLst>
              <a:gd name="adj1" fmla="val 16200000"/>
              <a:gd name="adj2" fmla="val 21545193"/>
            </a:avLst>
          </a:prstGeom>
          <a:noFill/>
          <a:ln w="57150" cap="flat" cmpd="sng" algn="ctr">
            <a:solidFill>
              <a:srgbClr val="777777"/>
            </a:solidFill>
            <a:prstDash val="solid"/>
            <a:round/>
            <a:headEnd type="triangle"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6" name="Arc 45"/>
          <p:cNvSpPr/>
          <p:nvPr/>
        </p:nvSpPr>
        <p:spPr bwMode="auto">
          <a:xfrm rot="12339795" flipH="1">
            <a:off x="1804355" y="4760130"/>
            <a:ext cx="2639740" cy="655113"/>
          </a:xfrm>
          <a:prstGeom prst="arc">
            <a:avLst>
              <a:gd name="adj1" fmla="val 15751174"/>
              <a:gd name="adj2" fmla="val 21115815"/>
            </a:avLst>
          </a:prstGeom>
          <a:noFill/>
          <a:ln w="57150" cap="flat" cmpd="sng" algn="ctr">
            <a:solidFill>
              <a:srgbClr val="777777"/>
            </a:solidFill>
            <a:prstDash val="solid"/>
            <a:round/>
            <a:headEnd type="triangle" w="med" len="med"/>
            <a:tailEnd type="none" w="med" len="med"/>
          </a:ln>
          <a:effectLst>
            <a:outerShdw blurRad="50800" dist="381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7" name="Arc 46"/>
          <p:cNvSpPr/>
          <p:nvPr/>
        </p:nvSpPr>
        <p:spPr bwMode="auto">
          <a:xfrm rot="16200000" flipH="1">
            <a:off x="1277050" y="3543820"/>
            <a:ext cx="1731553" cy="1069853"/>
          </a:xfrm>
          <a:prstGeom prst="arc">
            <a:avLst>
              <a:gd name="adj1" fmla="val 15389754"/>
              <a:gd name="adj2" fmla="val 20847811"/>
            </a:avLst>
          </a:prstGeom>
          <a:noFill/>
          <a:ln w="57150" cap="flat" cmpd="sng" algn="ctr">
            <a:solidFill>
              <a:srgbClr val="777777"/>
            </a:solidFill>
            <a:prstDash val="solid"/>
            <a:round/>
            <a:headEnd type="triangle"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Tree>
    <p:extLst>
      <p:ext uri="{BB962C8B-B14F-4D97-AF65-F5344CB8AC3E}">
        <p14:creationId xmlns:p14="http://schemas.microsoft.com/office/powerpoint/2010/main" val="755474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wipe(left)">
                                      <p:cBhvr>
                                        <p:cTn id="15" dur="500"/>
                                        <p:tgtEl>
                                          <p:spTgt spid="4101"/>
                                        </p:tgtEl>
                                      </p:cBhvr>
                                    </p:animEffect>
                                  </p:childTnLst>
                                </p:cTn>
                              </p:par>
                              <p:par>
                                <p:cTn id="16" presetID="10" presetClass="exit" presetSubtype="0" fill="hold" grpId="1" nodeType="with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up)">
                                      <p:cBhvr>
                                        <p:cTn id="34" dur="500"/>
                                        <p:tgtEl>
                                          <p:spTgt spid="102"/>
                                        </p:tgtEl>
                                      </p:cBhvr>
                                    </p:animEffect>
                                  </p:childTnLst>
                                </p:cTn>
                              </p:par>
                              <p:par>
                                <p:cTn id="35" presetID="10" presetClass="exit" presetSubtype="0" fill="hold" nodeType="with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102"/>
                                        </p:tgtEl>
                                        <p:attrNameLst>
                                          <p:attrName>style.visibility</p:attrName>
                                        </p:attrNameLst>
                                      </p:cBhvr>
                                      <p:to>
                                        <p:strVal val="visible"/>
                                      </p:to>
                                    </p:set>
                                    <p:animEffect transition="in" filter="wipe(right)">
                                      <p:cBhvr>
                                        <p:cTn id="53" dur="500"/>
                                        <p:tgtEl>
                                          <p:spTgt spid="4102"/>
                                        </p:tgtEl>
                                      </p:cBhvr>
                                    </p:animEffect>
                                  </p:childTnLst>
                                </p:cTn>
                              </p:par>
                              <p:par>
                                <p:cTn id="54" presetID="10" presetClass="exit" presetSubtype="0" fill="hold" grpId="1" nodeType="withEffect">
                                  <p:stCondLst>
                                    <p:cond delay="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par>
                                <p:cTn id="70" presetID="10" presetClass="exit" presetSubtype="0" fill="hold" grpId="1" nodeType="withEffect">
                                  <p:stCondLst>
                                    <p:cond delay="0"/>
                                  </p:stCondLst>
                                  <p:childTnLst>
                                    <p:animEffect transition="out" filter="fade">
                                      <p:cBhvr>
                                        <p:cTn id="71" dur="500"/>
                                        <p:tgtEl>
                                          <p:spTgt spid="54"/>
                                        </p:tgtEl>
                                      </p:cBhvr>
                                    </p:animEffect>
                                    <p:set>
                                      <p:cBhvr>
                                        <p:cTn id="72" dur="1" fill="hold">
                                          <p:stCondLst>
                                            <p:cond delay="499"/>
                                          </p:stCondLst>
                                        </p:cTn>
                                        <p:tgtEl>
                                          <p:spTgt spid="5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5"/>
                                        </p:tgtEl>
                                      </p:cBhvr>
                                    </p:animEffect>
                                    <p:set>
                                      <p:cBhvr>
                                        <p:cTn id="88" dur="1" fill="hold">
                                          <p:stCondLst>
                                            <p:cond delay="499"/>
                                          </p:stCondLst>
                                        </p:cTn>
                                        <p:tgtEl>
                                          <p:spTgt spid="55"/>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down)">
                                      <p:cBhvr>
                                        <p:cTn id="101" dur="500"/>
                                        <p:tgtEl>
                                          <p:spTgt spid="47"/>
                                        </p:tgtEl>
                                      </p:cBhvr>
                                    </p:animEffect>
                                  </p:childTnLst>
                                </p:cTn>
                              </p:par>
                              <p:par>
                                <p:cTn id="102" presetID="10" presetClass="exit" presetSubtype="0" fill="hold" grpId="1" nodeType="withEffect">
                                  <p:stCondLst>
                                    <p:cond delay="0"/>
                                  </p:stCondLst>
                                  <p:childTnLst>
                                    <p:animEffect transition="out" filter="fade">
                                      <p:cBhvr>
                                        <p:cTn id="103" dur="500"/>
                                        <p:tgtEl>
                                          <p:spTgt spid="48"/>
                                        </p:tgtEl>
                                      </p:cBhvr>
                                    </p:animEffect>
                                    <p:set>
                                      <p:cBhvr>
                                        <p:cTn id="104" dur="1" fill="hold">
                                          <p:stCondLst>
                                            <p:cond delay="499"/>
                                          </p:stCondLst>
                                        </p:cTn>
                                        <p:tgtEl>
                                          <p:spTgt spid="48"/>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fade">
                                      <p:cBhvr>
                                        <p:cTn id="108" dur="500"/>
                                        <p:tgtEl>
                                          <p:spTgt spid="83"/>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wipe(left)">
                                      <p:cBhvr>
                                        <p:cTn id="117" dur="500"/>
                                        <p:tgtEl>
                                          <p:spTgt spid="104"/>
                                        </p:tgtEl>
                                      </p:cBhvr>
                                    </p:animEffect>
                                  </p:childTnLst>
                                </p:cTn>
                              </p:par>
                              <p:par>
                                <p:cTn id="118" presetID="10" presetClass="exit" presetSubtype="0" fill="hold" nodeType="withEffect">
                                  <p:stCondLst>
                                    <p:cond delay="0"/>
                                  </p:stCondLst>
                                  <p:childTnLst>
                                    <p:animEffect transition="out" filter="fade">
                                      <p:cBhvr>
                                        <p:cTn id="119" dur="500"/>
                                        <p:tgtEl>
                                          <p:spTgt spid="90"/>
                                        </p:tgtEl>
                                      </p:cBhvr>
                                    </p:animEffect>
                                    <p:set>
                                      <p:cBhvr>
                                        <p:cTn id="120" dur="1" fill="hold">
                                          <p:stCondLst>
                                            <p:cond delay="499"/>
                                          </p:stCondLst>
                                        </p:cTn>
                                        <p:tgtEl>
                                          <p:spTgt spid="9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65"/>
                                        </p:tgtEl>
                                      </p:cBhvr>
                                    </p:animEffect>
                                    <p:set>
                                      <p:cBhvr>
                                        <p:cTn id="123" dur="1" fill="hold">
                                          <p:stCondLst>
                                            <p:cond delay="499"/>
                                          </p:stCondLst>
                                        </p:cTn>
                                        <p:tgtEl>
                                          <p:spTgt spid="65"/>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fade">
                                      <p:cBhvr>
                                        <p:cTn id="127" dur="500"/>
                                        <p:tgtEl>
                                          <p:spTgt spid="116"/>
                                        </p:tgtEl>
                                      </p:cBhvr>
                                    </p:animEffect>
                                  </p:childTnLst>
                                </p:cTn>
                              </p:par>
                            </p:childTnLst>
                          </p:cTn>
                        </p:par>
                        <p:par>
                          <p:cTn id="128" fill="hold">
                            <p:stCondLst>
                              <p:cond delay="1000"/>
                            </p:stCondLst>
                            <p:childTnLst>
                              <p:par>
                                <p:cTn id="129" presetID="10" presetClass="entr" presetSubtype="0" fill="hold" grpId="0" nodeType="after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45" grpId="0" animBg="1"/>
      <p:bldP spid="45" grpId="1" animBg="1"/>
      <p:bldP spid="54" grpId="0" animBg="1"/>
      <p:bldP spid="54" grpId="1" animBg="1"/>
      <p:bldP spid="55" grpId="0" animBg="1"/>
      <p:bldP spid="55" grpId="1" animBg="1"/>
      <p:bldP spid="48" grpId="0" animBg="1"/>
      <p:bldP spid="48" grpId="1" animBg="1"/>
      <p:bldP spid="65" grpId="0" animBg="1"/>
      <p:bldP spid="65" grpId="1" animBg="1"/>
      <p:bldP spid="61" grpId="0" animBg="1"/>
      <p:bldP spid="4101" grpId="0" animBg="1"/>
      <p:bldP spid="102" grpId="0" animBg="1"/>
      <p:bldP spid="4102" grpId="0" animBg="1"/>
      <p:bldP spid="104"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20"/>
          <p:cNvSpPr>
            <a:spLocks noChangeShapeType="1"/>
          </p:cNvSpPr>
          <p:nvPr/>
        </p:nvSpPr>
        <p:spPr bwMode="auto">
          <a:xfrm>
            <a:off x="4427980" y="245745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17" name="Line 29"/>
          <p:cNvSpPr>
            <a:spLocks noChangeShapeType="1"/>
          </p:cNvSpPr>
          <p:nvPr/>
        </p:nvSpPr>
        <p:spPr bwMode="auto">
          <a:xfrm>
            <a:off x="450239"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18" name="Text Box 30"/>
          <p:cNvSpPr txBox="1">
            <a:spLocks noChangeArrowheads="1"/>
          </p:cNvSpPr>
          <p:nvPr/>
        </p:nvSpPr>
        <p:spPr bwMode="auto">
          <a:xfrm>
            <a:off x="1331550" y="2897802"/>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9" name="Text Box 31"/>
          <p:cNvSpPr txBox="1">
            <a:spLocks noChangeArrowheads="1"/>
          </p:cNvSpPr>
          <p:nvPr/>
        </p:nvSpPr>
        <p:spPr bwMode="auto">
          <a:xfrm>
            <a:off x="1468259" y="3862208"/>
            <a:ext cx="702116"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20" name="Text Box 32"/>
          <p:cNvSpPr txBox="1">
            <a:spLocks noChangeArrowheads="1"/>
          </p:cNvSpPr>
          <p:nvPr/>
        </p:nvSpPr>
        <p:spPr bwMode="auto">
          <a:xfrm>
            <a:off x="1352365" y="4936767"/>
            <a:ext cx="9153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sp>
        <p:nvSpPr>
          <p:cNvPr id="21" name="AutoShape 34"/>
          <p:cNvSpPr>
            <a:spLocks noChangeAspect="1" noChangeArrowheads="1" noTextEdit="1"/>
          </p:cNvSpPr>
          <p:nvPr/>
        </p:nvSpPr>
        <p:spPr bwMode="auto">
          <a:xfrm>
            <a:off x="666139" y="3603625"/>
            <a:ext cx="392112" cy="5699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GB" sz="1800">
              <a:solidFill>
                <a:srgbClr val="005172"/>
              </a:solidFill>
              <a:latin typeface="Arial"/>
            </a:endParaRPr>
          </a:p>
        </p:txBody>
      </p:sp>
      <p:sp>
        <p:nvSpPr>
          <p:cNvPr id="22" name="Freeform 35"/>
          <p:cNvSpPr>
            <a:spLocks/>
          </p:cNvSpPr>
          <p:nvPr/>
        </p:nvSpPr>
        <p:spPr bwMode="auto">
          <a:xfrm>
            <a:off x="686776" y="3619500"/>
            <a:ext cx="320675" cy="523875"/>
          </a:xfrm>
          <a:custGeom>
            <a:avLst/>
            <a:gdLst>
              <a:gd name="T0" fmla="*/ 312499375 w 202"/>
              <a:gd name="T1" fmla="*/ 173891575 h 330"/>
              <a:gd name="T2" fmla="*/ 355342825 w 202"/>
              <a:gd name="T3" fmla="*/ 173891575 h 330"/>
              <a:gd name="T4" fmla="*/ 395665325 w 202"/>
              <a:gd name="T5" fmla="*/ 178931888 h 330"/>
              <a:gd name="T6" fmla="*/ 433466875 w 202"/>
              <a:gd name="T7" fmla="*/ 194052825 h 330"/>
              <a:gd name="T8" fmla="*/ 473789375 w 202"/>
              <a:gd name="T9" fmla="*/ 229335013 h 330"/>
              <a:gd name="T10" fmla="*/ 504031250 w 202"/>
              <a:gd name="T11" fmla="*/ 315020325 h 330"/>
              <a:gd name="T12" fmla="*/ 509071563 w 202"/>
              <a:gd name="T13" fmla="*/ 415826575 h 330"/>
              <a:gd name="T14" fmla="*/ 486390950 w 202"/>
              <a:gd name="T15" fmla="*/ 498990938 h 330"/>
              <a:gd name="T16" fmla="*/ 458668438 w 202"/>
              <a:gd name="T17" fmla="*/ 529232813 h 330"/>
              <a:gd name="T18" fmla="*/ 435987825 w 202"/>
              <a:gd name="T19" fmla="*/ 536794075 h 330"/>
              <a:gd name="T20" fmla="*/ 413305625 w 202"/>
              <a:gd name="T21" fmla="*/ 544353750 h 330"/>
              <a:gd name="T22" fmla="*/ 388104063 w 202"/>
              <a:gd name="T23" fmla="*/ 549394063 h 330"/>
              <a:gd name="T24" fmla="*/ 375504075 w 202"/>
              <a:gd name="T25" fmla="*/ 831651563 h 330"/>
              <a:gd name="T26" fmla="*/ 131048125 w 202"/>
              <a:gd name="T27" fmla="*/ 549394063 h 330"/>
              <a:gd name="T28" fmla="*/ 93246575 w 202"/>
              <a:gd name="T29" fmla="*/ 541834388 h 330"/>
              <a:gd name="T30" fmla="*/ 52924075 w 202"/>
              <a:gd name="T31" fmla="*/ 529232813 h 330"/>
              <a:gd name="T32" fmla="*/ 25201563 w 202"/>
              <a:gd name="T33" fmla="*/ 509071563 h 330"/>
              <a:gd name="T34" fmla="*/ 12601575 w 202"/>
              <a:gd name="T35" fmla="*/ 486390950 h 330"/>
              <a:gd name="T36" fmla="*/ 10080625 w 202"/>
              <a:gd name="T37" fmla="*/ 441028138 h 330"/>
              <a:gd name="T38" fmla="*/ 5040313 w 202"/>
              <a:gd name="T39" fmla="*/ 390625013 h 330"/>
              <a:gd name="T40" fmla="*/ 0 w 202"/>
              <a:gd name="T41" fmla="*/ 340221888 h 330"/>
              <a:gd name="T42" fmla="*/ 5040313 w 202"/>
              <a:gd name="T43" fmla="*/ 287297813 h 330"/>
              <a:gd name="T44" fmla="*/ 22682200 w 202"/>
              <a:gd name="T45" fmla="*/ 244455950 h 330"/>
              <a:gd name="T46" fmla="*/ 52924075 w 202"/>
              <a:gd name="T47" fmla="*/ 206652813 h 330"/>
              <a:gd name="T48" fmla="*/ 110886875 w 202"/>
              <a:gd name="T49" fmla="*/ 181451250 h 330"/>
              <a:gd name="T50" fmla="*/ 194052825 w 202"/>
              <a:gd name="T51" fmla="*/ 173891575 h 330"/>
              <a:gd name="T52" fmla="*/ 206652813 w 202"/>
              <a:gd name="T53" fmla="*/ 173891575 h 330"/>
              <a:gd name="T54" fmla="*/ 221773750 w 202"/>
              <a:gd name="T55" fmla="*/ 173891575 h 330"/>
              <a:gd name="T56" fmla="*/ 224294700 w 202"/>
              <a:gd name="T57" fmla="*/ 171370625 h 330"/>
              <a:gd name="T58" fmla="*/ 226814063 w 202"/>
              <a:gd name="T59" fmla="*/ 168851263 h 330"/>
              <a:gd name="T60" fmla="*/ 141128750 w 202"/>
              <a:gd name="T61" fmla="*/ 131048125 h 330"/>
              <a:gd name="T62" fmla="*/ 120967500 w 202"/>
              <a:gd name="T63" fmla="*/ 73085325 h 330"/>
              <a:gd name="T64" fmla="*/ 161290000 w 202"/>
              <a:gd name="T65" fmla="*/ 22682200 h 330"/>
              <a:gd name="T66" fmla="*/ 257055938 w 202"/>
              <a:gd name="T67" fmla="*/ 0 h 330"/>
              <a:gd name="T68" fmla="*/ 352821875 w 202"/>
              <a:gd name="T69" fmla="*/ 22682200 h 330"/>
              <a:gd name="T70" fmla="*/ 393144375 w 202"/>
              <a:gd name="T71" fmla="*/ 78125638 h 330"/>
              <a:gd name="T72" fmla="*/ 370463763 w 202"/>
              <a:gd name="T73" fmla="*/ 133569075 h 330"/>
              <a:gd name="T74" fmla="*/ 284778450 w 202"/>
              <a:gd name="T75" fmla="*/ 168851263 h 330"/>
              <a:gd name="T76" fmla="*/ 287297813 w 202"/>
              <a:gd name="T77" fmla="*/ 171370625 h 330"/>
              <a:gd name="T78" fmla="*/ 289818763 w 202"/>
              <a:gd name="T79" fmla="*/ 173891575 h 3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2" h="330">
                <a:moveTo>
                  <a:pt x="115" y="69"/>
                </a:moveTo>
                <a:lnTo>
                  <a:pt x="124" y="69"/>
                </a:lnTo>
                <a:lnTo>
                  <a:pt x="133" y="69"/>
                </a:lnTo>
                <a:lnTo>
                  <a:pt x="141" y="69"/>
                </a:lnTo>
                <a:lnTo>
                  <a:pt x="149" y="69"/>
                </a:lnTo>
                <a:lnTo>
                  <a:pt x="157" y="71"/>
                </a:lnTo>
                <a:lnTo>
                  <a:pt x="164" y="73"/>
                </a:lnTo>
                <a:lnTo>
                  <a:pt x="172" y="77"/>
                </a:lnTo>
                <a:lnTo>
                  <a:pt x="179" y="81"/>
                </a:lnTo>
                <a:lnTo>
                  <a:pt x="188" y="91"/>
                </a:lnTo>
                <a:lnTo>
                  <a:pt x="196" y="106"/>
                </a:lnTo>
                <a:lnTo>
                  <a:pt x="200" y="125"/>
                </a:lnTo>
                <a:lnTo>
                  <a:pt x="202" y="145"/>
                </a:lnTo>
                <a:lnTo>
                  <a:pt x="202" y="165"/>
                </a:lnTo>
                <a:lnTo>
                  <a:pt x="199" y="183"/>
                </a:lnTo>
                <a:lnTo>
                  <a:pt x="193" y="198"/>
                </a:lnTo>
                <a:lnTo>
                  <a:pt x="185" y="208"/>
                </a:lnTo>
                <a:lnTo>
                  <a:pt x="182" y="210"/>
                </a:lnTo>
                <a:lnTo>
                  <a:pt x="178" y="211"/>
                </a:lnTo>
                <a:lnTo>
                  <a:pt x="173" y="213"/>
                </a:lnTo>
                <a:lnTo>
                  <a:pt x="169" y="215"/>
                </a:lnTo>
                <a:lnTo>
                  <a:pt x="164" y="216"/>
                </a:lnTo>
                <a:lnTo>
                  <a:pt x="160" y="217"/>
                </a:lnTo>
                <a:lnTo>
                  <a:pt x="154" y="218"/>
                </a:lnTo>
                <a:lnTo>
                  <a:pt x="149" y="218"/>
                </a:lnTo>
                <a:lnTo>
                  <a:pt x="149" y="330"/>
                </a:lnTo>
                <a:lnTo>
                  <a:pt x="52" y="330"/>
                </a:lnTo>
                <a:lnTo>
                  <a:pt x="52" y="218"/>
                </a:lnTo>
                <a:lnTo>
                  <a:pt x="45" y="217"/>
                </a:lnTo>
                <a:lnTo>
                  <a:pt x="37" y="215"/>
                </a:lnTo>
                <a:lnTo>
                  <a:pt x="29" y="213"/>
                </a:lnTo>
                <a:lnTo>
                  <a:pt x="21" y="210"/>
                </a:lnTo>
                <a:lnTo>
                  <a:pt x="15" y="206"/>
                </a:lnTo>
                <a:lnTo>
                  <a:pt x="10" y="202"/>
                </a:lnTo>
                <a:lnTo>
                  <a:pt x="6" y="198"/>
                </a:lnTo>
                <a:lnTo>
                  <a:pt x="5" y="193"/>
                </a:lnTo>
                <a:lnTo>
                  <a:pt x="4" y="184"/>
                </a:lnTo>
                <a:lnTo>
                  <a:pt x="4" y="175"/>
                </a:lnTo>
                <a:lnTo>
                  <a:pt x="3" y="165"/>
                </a:lnTo>
                <a:lnTo>
                  <a:pt x="2" y="155"/>
                </a:lnTo>
                <a:lnTo>
                  <a:pt x="0" y="145"/>
                </a:lnTo>
                <a:lnTo>
                  <a:pt x="0" y="135"/>
                </a:lnTo>
                <a:lnTo>
                  <a:pt x="0" y="124"/>
                </a:lnTo>
                <a:lnTo>
                  <a:pt x="2" y="114"/>
                </a:lnTo>
                <a:lnTo>
                  <a:pt x="4" y="105"/>
                </a:lnTo>
                <a:lnTo>
                  <a:pt x="9" y="97"/>
                </a:lnTo>
                <a:lnTo>
                  <a:pt x="14" y="89"/>
                </a:lnTo>
                <a:lnTo>
                  <a:pt x="21" y="82"/>
                </a:lnTo>
                <a:lnTo>
                  <a:pt x="31" y="76"/>
                </a:lnTo>
                <a:lnTo>
                  <a:pt x="44" y="72"/>
                </a:lnTo>
                <a:lnTo>
                  <a:pt x="59" y="69"/>
                </a:lnTo>
                <a:lnTo>
                  <a:pt x="77" y="69"/>
                </a:lnTo>
                <a:lnTo>
                  <a:pt x="79" y="69"/>
                </a:lnTo>
                <a:lnTo>
                  <a:pt x="82" y="69"/>
                </a:lnTo>
                <a:lnTo>
                  <a:pt x="84" y="69"/>
                </a:lnTo>
                <a:lnTo>
                  <a:pt x="88" y="69"/>
                </a:lnTo>
                <a:lnTo>
                  <a:pt x="88" y="68"/>
                </a:lnTo>
                <a:lnTo>
                  <a:pt x="89" y="68"/>
                </a:lnTo>
                <a:lnTo>
                  <a:pt x="89" y="67"/>
                </a:lnTo>
                <a:lnTo>
                  <a:pt x="90" y="67"/>
                </a:lnTo>
                <a:lnTo>
                  <a:pt x="69" y="61"/>
                </a:lnTo>
                <a:lnTo>
                  <a:pt x="56" y="52"/>
                </a:lnTo>
                <a:lnTo>
                  <a:pt x="50" y="41"/>
                </a:lnTo>
                <a:lnTo>
                  <a:pt x="48" y="29"/>
                </a:lnTo>
                <a:lnTo>
                  <a:pt x="54" y="18"/>
                </a:lnTo>
                <a:lnTo>
                  <a:pt x="64" y="9"/>
                </a:lnTo>
                <a:lnTo>
                  <a:pt x="80" y="3"/>
                </a:lnTo>
                <a:lnTo>
                  <a:pt x="102" y="0"/>
                </a:lnTo>
                <a:lnTo>
                  <a:pt x="124" y="3"/>
                </a:lnTo>
                <a:lnTo>
                  <a:pt x="140" y="9"/>
                </a:lnTo>
                <a:lnTo>
                  <a:pt x="151" y="19"/>
                </a:lnTo>
                <a:lnTo>
                  <a:pt x="156" y="31"/>
                </a:lnTo>
                <a:lnTo>
                  <a:pt x="155" y="42"/>
                </a:lnTo>
                <a:lnTo>
                  <a:pt x="147" y="53"/>
                </a:lnTo>
                <a:lnTo>
                  <a:pt x="134" y="62"/>
                </a:lnTo>
                <a:lnTo>
                  <a:pt x="113" y="67"/>
                </a:lnTo>
                <a:lnTo>
                  <a:pt x="114" y="67"/>
                </a:lnTo>
                <a:lnTo>
                  <a:pt x="114" y="68"/>
                </a:lnTo>
                <a:lnTo>
                  <a:pt x="115" y="68"/>
                </a:lnTo>
                <a:lnTo>
                  <a:pt x="115" y="69"/>
                </a:lnTo>
                <a:close/>
              </a:path>
            </a:pathLst>
          </a:cu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pPr>
            <a:endParaRPr lang="en-GB" sz="1800">
              <a:solidFill>
                <a:srgbClr val="005172"/>
              </a:solidFill>
              <a:latin typeface="Arial"/>
            </a:endParaRPr>
          </a:p>
        </p:txBody>
      </p:sp>
      <p:sp>
        <p:nvSpPr>
          <p:cNvPr id="23" name="Line 20"/>
          <p:cNvSpPr>
            <a:spLocks noChangeShapeType="1"/>
          </p:cNvSpPr>
          <p:nvPr/>
        </p:nvSpPr>
        <p:spPr bwMode="auto">
          <a:xfrm>
            <a:off x="2394581" y="245745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4" name="Line 21"/>
          <p:cNvSpPr>
            <a:spLocks noChangeShapeType="1"/>
          </p:cNvSpPr>
          <p:nvPr/>
        </p:nvSpPr>
        <p:spPr bwMode="auto">
          <a:xfrm>
            <a:off x="6588280"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5" name="Line 22"/>
          <p:cNvSpPr>
            <a:spLocks noChangeShapeType="1"/>
          </p:cNvSpPr>
          <p:nvPr/>
        </p:nvSpPr>
        <p:spPr bwMode="auto">
          <a:xfrm>
            <a:off x="8604560"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8" name="Line 25"/>
          <p:cNvSpPr>
            <a:spLocks noChangeShapeType="1"/>
          </p:cNvSpPr>
          <p:nvPr/>
        </p:nvSpPr>
        <p:spPr bwMode="auto">
          <a:xfrm flipV="1">
            <a:off x="450239" y="3501006"/>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30" name="Line 28"/>
          <p:cNvSpPr>
            <a:spLocks noChangeShapeType="1"/>
          </p:cNvSpPr>
          <p:nvPr/>
        </p:nvSpPr>
        <p:spPr bwMode="auto">
          <a:xfrm>
            <a:off x="450239" y="2400300"/>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pic>
        <p:nvPicPr>
          <p:cNvPr id="34"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533" y="24345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59532" y="350100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633" y="461713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59533" y="5697252"/>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32"/>
          <p:cNvSpPr txBox="1">
            <a:spLocks noChangeArrowheads="1"/>
          </p:cNvSpPr>
          <p:nvPr/>
        </p:nvSpPr>
        <p:spPr bwMode="auto">
          <a:xfrm>
            <a:off x="1475570" y="6124073"/>
            <a:ext cx="650819"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Signaller</a:t>
            </a:r>
            <a:endParaRPr lang="en-GB" altLang="en-US" sz="1200" b="1" dirty="0">
              <a:solidFill>
                <a:srgbClr val="005172"/>
              </a:solidFill>
            </a:endParaRPr>
          </a:p>
        </p:txBody>
      </p:sp>
      <p:sp>
        <p:nvSpPr>
          <p:cNvPr id="62" name="Line 25"/>
          <p:cNvSpPr>
            <a:spLocks noChangeShapeType="1"/>
          </p:cNvSpPr>
          <p:nvPr/>
        </p:nvSpPr>
        <p:spPr bwMode="auto">
          <a:xfrm flipV="1">
            <a:off x="450237" y="4583059"/>
            <a:ext cx="815432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63" name="Line 25"/>
          <p:cNvSpPr>
            <a:spLocks noChangeShapeType="1"/>
          </p:cNvSpPr>
          <p:nvPr/>
        </p:nvSpPr>
        <p:spPr bwMode="auto">
          <a:xfrm flipV="1">
            <a:off x="450239" y="5669640"/>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64" name="Line 25"/>
          <p:cNvSpPr>
            <a:spLocks noChangeShapeType="1"/>
          </p:cNvSpPr>
          <p:nvPr/>
        </p:nvSpPr>
        <p:spPr bwMode="auto">
          <a:xfrm flipV="1">
            <a:off x="450239" y="6707134"/>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 name="Title 1"/>
          <p:cNvSpPr>
            <a:spLocks noGrp="1"/>
          </p:cNvSpPr>
          <p:nvPr>
            <p:ph type="title"/>
          </p:nvPr>
        </p:nvSpPr>
        <p:spPr/>
        <p:txBody>
          <a:bodyPr/>
          <a:lstStyle/>
          <a:p>
            <a:r>
              <a:rPr lang="en-GB" dirty="0" smtClean="0"/>
              <a:t>Module 1: </a:t>
            </a:r>
            <a:r>
              <a:rPr lang="en-GB" dirty="0"/>
              <a:t>Planning and working during incident response </a:t>
            </a:r>
          </a:p>
        </p:txBody>
      </p:sp>
      <p:sp>
        <p:nvSpPr>
          <p:cNvPr id="6" name="Rectangle 10"/>
          <p:cNvSpPr>
            <a:spLocks noChangeArrowheads="1"/>
          </p:cNvSpPr>
          <p:nvPr/>
        </p:nvSpPr>
        <p:spPr bwMode="auto">
          <a:xfrm>
            <a:off x="2394581" y="1581629"/>
            <a:ext cx="6209979"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a:solidFill>
                <a:srgbClr val="005172"/>
              </a:solidFill>
            </a:endParaRPr>
          </a:p>
        </p:txBody>
      </p:sp>
      <p:sp>
        <p:nvSpPr>
          <p:cNvPr id="9" name="Rectangle 13"/>
          <p:cNvSpPr>
            <a:spLocks noChangeArrowheads="1"/>
          </p:cNvSpPr>
          <p:nvPr/>
        </p:nvSpPr>
        <p:spPr bwMode="auto">
          <a:xfrm>
            <a:off x="504019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0" name="Rectangle 14"/>
          <p:cNvSpPr>
            <a:spLocks noChangeArrowheads="1"/>
          </p:cNvSpPr>
          <p:nvPr/>
        </p:nvSpPr>
        <p:spPr bwMode="auto">
          <a:xfrm>
            <a:off x="295190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cxnSp>
        <p:nvCxnSpPr>
          <p:cNvPr id="12" name="AutoShape 16"/>
          <p:cNvCxnSpPr>
            <a:cxnSpLocks noChangeShapeType="1"/>
            <a:stCxn id="10" idx="3"/>
            <a:endCxn id="9" idx="1"/>
          </p:cNvCxnSpPr>
          <p:nvPr/>
        </p:nvCxnSpPr>
        <p:spPr bwMode="auto">
          <a:xfrm>
            <a:off x="3851900" y="1910367"/>
            <a:ext cx="1188290"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7"/>
          <p:cNvCxnSpPr>
            <a:cxnSpLocks noChangeShapeType="1"/>
            <a:stCxn id="9" idx="3"/>
            <a:endCxn id="33" idx="1"/>
          </p:cNvCxnSpPr>
          <p:nvPr/>
        </p:nvCxnSpPr>
        <p:spPr bwMode="auto">
          <a:xfrm>
            <a:off x="5940190" y="1910367"/>
            <a:ext cx="1260300"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13"/>
          <p:cNvSpPr>
            <a:spLocks noChangeArrowheads="1"/>
          </p:cNvSpPr>
          <p:nvPr/>
        </p:nvSpPr>
        <p:spPr bwMode="auto">
          <a:xfrm>
            <a:off x="720049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Review</a:t>
            </a:r>
            <a:endParaRPr lang="en-GB" altLang="en-US" sz="1000" b="1" dirty="0">
              <a:solidFill>
                <a:srgbClr val="FFFFFF"/>
              </a:solidFill>
            </a:endParaRPr>
          </a:p>
        </p:txBody>
      </p:sp>
      <p:pic>
        <p:nvPicPr>
          <p:cNvPr id="66"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843760" y="350687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843760" y="569725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843760" y="569713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43760" y="464890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50190" y="35145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0190" y="242687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0190" y="462988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2500" y="462988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2350" y="242100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0" y="3639037"/>
            <a:ext cx="3491842" cy="830997"/>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person in charge will be contacted as the appropriate person to respond following an incident.</a:t>
            </a:r>
            <a:endParaRPr lang="en-GB" sz="1600" dirty="0">
              <a:solidFill>
                <a:srgbClr val="005172"/>
              </a:solidFill>
              <a:latin typeface="Arial"/>
            </a:endParaRPr>
          </a:p>
        </p:txBody>
      </p:sp>
      <p:sp>
        <p:nvSpPr>
          <p:cNvPr id="37" name="TextBox 36"/>
          <p:cNvSpPr txBox="1"/>
          <p:nvPr/>
        </p:nvSpPr>
        <p:spPr>
          <a:xfrm>
            <a:off x="4355207" y="3146595"/>
            <a:ext cx="4465383"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decide what response and resources are required for the incident. The following must be considered</a:t>
            </a:r>
            <a:r>
              <a:rPr lang="en-GB" sz="1600" dirty="0" smtClean="0">
                <a:solidFill>
                  <a:srgbClr val="005172"/>
                </a:solidFill>
              </a:rPr>
              <a:t>:</a:t>
            </a:r>
            <a:endParaRPr lang="en-GB" sz="1600" dirty="0" smtClean="0">
              <a:solidFill>
                <a:srgbClr val="005172"/>
              </a:solidFill>
              <a:latin typeface="Arial"/>
            </a:endParaRP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Is protection/warning arrangements required?</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What task and site risk controls are required?</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Identify safe systems of work and the controls required.</a:t>
            </a:r>
          </a:p>
        </p:txBody>
      </p:sp>
      <p:sp>
        <p:nvSpPr>
          <p:cNvPr id="38" name="TextBox 37"/>
          <p:cNvSpPr txBox="1"/>
          <p:nvPr/>
        </p:nvSpPr>
        <p:spPr>
          <a:xfrm>
            <a:off x="4196398" y="3721049"/>
            <a:ext cx="4624191" cy="280076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arrange for the Signaller to be contacted to arrange appropriate protection, if required. The person contacting the signaller, if not the person in </a:t>
            </a:r>
            <a:r>
              <a:rPr lang="en-GB" sz="1600" dirty="0" smtClean="0">
                <a:solidFill>
                  <a:srgbClr val="005172"/>
                </a:solidFill>
              </a:rPr>
              <a:t>charge, </a:t>
            </a:r>
            <a:r>
              <a:rPr lang="en-GB" sz="1600" dirty="0">
                <a:solidFill>
                  <a:srgbClr val="005172"/>
                </a:solidFill>
              </a:rPr>
              <a:t>will act as:</a:t>
            </a:r>
            <a:endParaRPr lang="en-GB" sz="1600" dirty="0" smtClean="0">
              <a:solidFill>
                <a:srgbClr val="005172"/>
              </a:solidFill>
              <a:latin typeface="Arial"/>
            </a:endParaRP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COSS</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IWA</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SWL (IP only)</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PC</a:t>
            </a:r>
          </a:p>
          <a:p>
            <a:pPr eaLnBrk="1" fontAlgn="auto" hangingPunct="1">
              <a:spcBef>
                <a:spcPts val="0"/>
              </a:spcBef>
              <a:spcAft>
                <a:spcPts val="0"/>
              </a:spcAft>
            </a:pPr>
            <a:endParaRPr lang="en-GB" sz="1600" dirty="0" smtClean="0">
              <a:solidFill>
                <a:srgbClr val="005172"/>
              </a:solidFill>
              <a:latin typeface="Arial"/>
            </a:endParaRPr>
          </a:p>
          <a:p>
            <a:r>
              <a:rPr lang="en-GB" sz="1600" dirty="0">
                <a:solidFill>
                  <a:srgbClr val="005172"/>
                </a:solidFill>
              </a:rPr>
              <a:t>The Signaller shall confirm  protection arrangements they are able to provide.</a:t>
            </a:r>
            <a:endParaRPr lang="en-GB" sz="1600" dirty="0" smtClean="0">
              <a:solidFill>
                <a:srgbClr val="005172"/>
              </a:solidFill>
              <a:latin typeface="Arial"/>
            </a:endParaRPr>
          </a:p>
        </p:txBody>
      </p:sp>
      <p:sp>
        <p:nvSpPr>
          <p:cNvPr id="39" name="TextBox 38"/>
          <p:cNvSpPr txBox="1"/>
          <p:nvPr/>
        </p:nvSpPr>
        <p:spPr>
          <a:xfrm>
            <a:off x="4196398" y="4261947"/>
            <a:ext cx="4686319"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If the Signaller is unable to provide the protection arrangements required, the person in charge shall consider  using a lower level in the protection/warning hierarchy. If no suitable arrangement can be implemented, the person in charge must escalate to Route Control or the on call Responsible Manager.</a:t>
            </a:r>
            <a:endParaRPr lang="en-GB" sz="1600" dirty="0" smtClean="0">
              <a:solidFill>
                <a:srgbClr val="005172"/>
              </a:solidFill>
              <a:latin typeface="Arial"/>
            </a:endParaRPr>
          </a:p>
        </p:txBody>
      </p:sp>
      <p:sp>
        <p:nvSpPr>
          <p:cNvPr id="40" name="TextBox 39"/>
          <p:cNvSpPr txBox="1"/>
          <p:nvPr/>
        </p:nvSpPr>
        <p:spPr>
          <a:xfrm>
            <a:off x="4540896" y="3509656"/>
            <a:ext cx="3703614" cy="1077218"/>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person in charge shall arrange for a Incident Response Pack (IRP) to be completed including task, site and operational risks.</a:t>
            </a:r>
          </a:p>
        </p:txBody>
      </p:sp>
      <p:sp>
        <p:nvSpPr>
          <p:cNvPr id="41" name="TextBox 40"/>
          <p:cNvSpPr txBox="1"/>
          <p:nvPr/>
        </p:nvSpPr>
        <p:spPr>
          <a:xfrm>
            <a:off x="4324866" y="3515926"/>
            <a:ext cx="4045263" cy="1077218"/>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arrange for the work group to be briefed on the protection/warning arrangements including the task, site and operational risks.</a:t>
            </a:r>
            <a:endParaRPr lang="en-GB" sz="1600" dirty="0" smtClean="0">
              <a:solidFill>
                <a:srgbClr val="005172"/>
              </a:solidFill>
              <a:latin typeface="Arial"/>
            </a:endParaRPr>
          </a:p>
        </p:txBody>
      </p:sp>
      <p:sp>
        <p:nvSpPr>
          <p:cNvPr id="48" name="TextBox 47"/>
          <p:cNvSpPr txBox="1"/>
          <p:nvPr/>
        </p:nvSpPr>
        <p:spPr>
          <a:xfrm>
            <a:off x="4329643" y="4336602"/>
            <a:ext cx="4202907" cy="1569660"/>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state. They should make sure the line has been handed back to the Signaller where protection has been arranged. </a:t>
            </a:r>
            <a:endParaRPr lang="en-GB" sz="1600" dirty="0" smtClean="0">
              <a:solidFill>
                <a:srgbClr val="005172"/>
              </a:solidFill>
              <a:latin typeface="Arial"/>
            </a:endParaRPr>
          </a:p>
        </p:txBody>
      </p:sp>
      <p:sp>
        <p:nvSpPr>
          <p:cNvPr id="43" name="TextBox 42"/>
          <p:cNvSpPr txBox="1"/>
          <p:nvPr/>
        </p:nvSpPr>
        <p:spPr>
          <a:xfrm>
            <a:off x="6444260" y="2777263"/>
            <a:ext cx="2407962" cy="2554545"/>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IRP to the Planner (or Responsible Manager where no planner exists</a:t>
            </a:r>
            <a:r>
              <a:rPr lang="en-GB" sz="1600" dirty="0" smtClean="0">
                <a:solidFill>
                  <a:srgbClr val="005172"/>
                </a:solidFill>
              </a:rPr>
              <a:t>). Where </a:t>
            </a:r>
            <a:r>
              <a:rPr lang="en-GB" sz="1600" dirty="0">
                <a:solidFill>
                  <a:srgbClr val="005172"/>
                </a:solidFill>
              </a:rPr>
              <a:t>a pack has not been returned by the person in charge a record must be kept by the Responsible Manager.</a:t>
            </a:r>
            <a:endParaRPr lang="en-GB" sz="1600" dirty="0">
              <a:solidFill>
                <a:srgbClr val="005172"/>
              </a:solidFill>
              <a:latin typeface="Arial"/>
            </a:endParaRPr>
          </a:p>
        </p:txBody>
      </p:sp>
      <p:sp>
        <p:nvSpPr>
          <p:cNvPr id="45" name="TextBox 44"/>
          <p:cNvSpPr txBox="1"/>
          <p:nvPr/>
        </p:nvSpPr>
        <p:spPr>
          <a:xfrm>
            <a:off x="4596854" y="3639037"/>
            <a:ext cx="3501286"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a:t>
            </a:r>
            <a:r>
              <a:rPr lang="en-GB" sz="1600" dirty="0" smtClean="0">
                <a:solidFill>
                  <a:srgbClr val="005172"/>
                </a:solidFill>
              </a:rPr>
              <a:t>Planner/Responsible </a:t>
            </a:r>
            <a:r>
              <a:rPr lang="en-GB" sz="1600" dirty="0">
                <a:solidFill>
                  <a:srgbClr val="005172"/>
                </a:solidFill>
              </a:rPr>
              <a:t>Manager will update any </a:t>
            </a:r>
            <a:r>
              <a:rPr lang="en-GB" sz="1600" dirty="0" smtClean="0">
                <a:solidFill>
                  <a:srgbClr val="005172"/>
                </a:solidFill>
              </a:rPr>
              <a:t>systems </a:t>
            </a:r>
            <a:r>
              <a:rPr lang="en-GB" sz="1600" dirty="0">
                <a:solidFill>
                  <a:srgbClr val="005172"/>
                </a:solidFill>
              </a:rPr>
              <a:t>and store the IRP for assurance processes</a:t>
            </a:r>
            <a:r>
              <a:rPr lang="en-GB" sz="1600" dirty="0" smtClean="0">
                <a:solidFill>
                  <a:srgbClr val="005172"/>
                </a:solidFill>
              </a:rPr>
              <a:t>.</a:t>
            </a:r>
            <a:endParaRPr lang="en-GB" sz="1600" dirty="0">
              <a:solidFill>
                <a:srgbClr val="005172"/>
              </a:solidFill>
              <a:latin typeface="Arial"/>
            </a:endParaRPr>
          </a:p>
        </p:txBody>
      </p:sp>
    </p:spTree>
    <p:extLst>
      <p:ext uri="{BB962C8B-B14F-4D97-AF65-F5344CB8AC3E}">
        <p14:creationId xmlns:p14="http://schemas.microsoft.com/office/powerpoint/2010/main" val="2623360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7"/>
                                        </p:tgtEl>
                                      </p:cBhvr>
                                    </p:animEffect>
                                    <p:set>
                                      <p:cBhvr>
                                        <p:cTn id="51" dur="1" fill="hold">
                                          <p:stCondLst>
                                            <p:cond delay="499"/>
                                          </p:stCondLst>
                                        </p:cTn>
                                        <p:tgtEl>
                                          <p:spTgt spid="4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1"/>
                                        </p:tgtEl>
                                      </p:cBhvr>
                                    </p:animEffect>
                                    <p:set>
                                      <p:cBhvr>
                                        <p:cTn id="81" dur="1" fill="hold">
                                          <p:stCondLst>
                                            <p:cond delay="499"/>
                                          </p:stCondLst>
                                        </p:cTn>
                                        <p:tgtEl>
                                          <p:spTgt spid="7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66"/>
                                        </p:tgtEl>
                                      </p:cBhvr>
                                    </p:animEffect>
                                    <p:set>
                                      <p:cBhvr>
                                        <p:cTn id="84" dur="1" fill="hold">
                                          <p:stCondLst>
                                            <p:cond delay="499"/>
                                          </p:stCondLst>
                                        </p:cTn>
                                        <p:tgtEl>
                                          <p:spTgt spid="6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par>
                                <p:cTn id="91" presetID="10"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73"/>
                                        </p:tgtEl>
                                      </p:cBhvr>
                                    </p:animEffect>
                                    <p:set>
                                      <p:cBhvr>
                                        <p:cTn id="104" dur="1" fill="hold">
                                          <p:stCondLst>
                                            <p:cond delay="499"/>
                                          </p:stCondLst>
                                        </p:cTn>
                                        <p:tgtEl>
                                          <p:spTgt spid="7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72"/>
                                        </p:tgtEl>
                                      </p:cBhvr>
                                    </p:animEffect>
                                    <p:set>
                                      <p:cBhvr>
                                        <p:cTn id="107" dur="1" fill="hold">
                                          <p:stCondLst>
                                            <p:cond delay="499"/>
                                          </p:stCondLst>
                                        </p:cTn>
                                        <p:tgtEl>
                                          <p:spTgt spid="7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74"/>
                                        </p:tgtEl>
                                      </p:cBhvr>
                                    </p:animEffect>
                                    <p:set>
                                      <p:cBhvr>
                                        <p:cTn id="110" dur="1" fill="hold">
                                          <p:stCondLst>
                                            <p:cond delay="499"/>
                                          </p:stCondLst>
                                        </p:cTn>
                                        <p:tgtEl>
                                          <p:spTgt spid="74"/>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par>
                                <p:cTn id="117" presetID="10"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8" grpId="0" animBg="1"/>
      <p:bldP spid="48" grpId="1" animBg="1"/>
      <p:bldP spid="43" grpId="0" animBg="1"/>
      <p:bldP spid="43" grpId="1"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16</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3075" name="Picture 3" descr="C:\Users\LHarris10\AppData\Local\Microsoft\Windows\Temporary Internet Files\Content.Outlook\R1O3U7XZ\Blue Vide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1487" y="1084354"/>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8782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17</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14" name="Right Arrow 13"/>
          <p:cNvSpPr/>
          <p:nvPr/>
        </p:nvSpPr>
        <p:spPr bwMode="auto">
          <a:xfrm>
            <a:off x="-1548850" y="2564880"/>
            <a:ext cx="2664370" cy="1512210"/>
          </a:xfrm>
          <a:prstGeom prst="right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pic>
        <p:nvPicPr>
          <p:cNvPr id="1027"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spTree>
    <p:extLst>
      <p:ext uri="{BB962C8B-B14F-4D97-AF65-F5344CB8AC3E}">
        <p14:creationId xmlns:p14="http://schemas.microsoft.com/office/powerpoint/2010/main" val="275062434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2: Planning and working in a possession</a:t>
            </a:r>
            <a:endParaRPr lang="en-GB" dirty="0"/>
          </a:p>
        </p:txBody>
      </p:sp>
      <p:sp>
        <p:nvSpPr>
          <p:cNvPr id="58"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59"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5"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6"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7"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8"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9"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0"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1"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2"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9"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8"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6"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81"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82"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83"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84"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85"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86"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91"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80"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87" name="AutoShape 16"/>
          <p:cNvCxnSpPr>
            <a:cxnSpLocks noChangeShapeType="1"/>
            <a:stCxn id="85" idx="3"/>
            <a:endCxn id="80"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17"/>
          <p:cNvCxnSpPr>
            <a:cxnSpLocks noChangeShapeType="1"/>
            <a:stCxn id="84" idx="3"/>
            <a:endCxn id="91"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AutoShape 18"/>
          <p:cNvCxnSpPr>
            <a:cxnSpLocks noChangeShapeType="1"/>
            <a:stCxn id="83" idx="3"/>
            <a:endCxn id="82"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AutoShape 19"/>
          <p:cNvCxnSpPr>
            <a:cxnSpLocks noChangeShapeType="1"/>
            <a:stCxn id="82" idx="3"/>
            <a:endCxn id="86"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a:stCxn id="91" idx="3"/>
            <a:endCxn id="83"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Arrow Connector 10"/>
          <p:cNvCxnSpPr>
            <a:stCxn id="80" idx="3"/>
            <a:endCxn id="84"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61"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62"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7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565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412360"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22475"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368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9293"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699740" y="4985961"/>
            <a:ext cx="4524978"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appropriate resources to produce the SWP including operational, task and site risk controls.</a:t>
            </a:r>
            <a:endParaRPr lang="en-GB" sz="1600" dirty="0">
              <a:solidFill>
                <a:srgbClr val="005172"/>
              </a:solidFill>
              <a:latin typeface="Arial"/>
            </a:endParaRPr>
          </a:p>
        </p:txBody>
      </p:sp>
      <p:sp>
        <p:nvSpPr>
          <p:cNvPr id="41" name="TextBox 40"/>
          <p:cNvSpPr txBox="1"/>
          <p:nvPr/>
        </p:nvSpPr>
        <p:spPr>
          <a:xfrm>
            <a:off x="2699740" y="2780910"/>
            <a:ext cx="3619833"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welfare arrangement, the amount of people required, tools needed, and the duration of the work.</a:t>
            </a:r>
            <a:endParaRPr lang="en-GB" sz="1600" dirty="0">
              <a:solidFill>
                <a:srgbClr val="005172"/>
              </a:solidFill>
              <a:latin typeface="Arial"/>
            </a:endParaRPr>
          </a:p>
        </p:txBody>
      </p:sp>
      <p:sp>
        <p:nvSpPr>
          <p:cNvPr id="40" name="TextBox 39"/>
          <p:cNvSpPr txBox="1"/>
          <p:nvPr/>
        </p:nvSpPr>
        <p:spPr>
          <a:xfrm>
            <a:off x="2699740" y="2600533"/>
            <a:ext cx="3573787" cy="830997"/>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Planner shall apply for a worksite under possession using the possession planning system (PPS).</a:t>
            </a:r>
            <a:endParaRPr lang="en-GB" sz="1600" dirty="0">
              <a:solidFill>
                <a:srgbClr val="005172"/>
              </a:solidFill>
              <a:latin typeface="Arial"/>
            </a:endParaRPr>
          </a:p>
        </p:txBody>
      </p:sp>
      <p:sp>
        <p:nvSpPr>
          <p:cNvPr id="3" name="TextBox 2"/>
          <p:cNvSpPr txBox="1"/>
          <p:nvPr/>
        </p:nvSpPr>
        <p:spPr>
          <a:xfrm>
            <a:off x="3779890" y="3988765"/>
            <a:ext cx="3332249" cy="830997"/>
          </a:xfrm>
          <a:prstGeom prst="rect">
            <a:avLst/>
          </a:prstGeom>
          <a:solidFill>
            <a:schemeClr val="bg1"/>
          </a:solidFill>
          <a:ln w="28575" cap="rnd">
            <a:solidFill>
              <a:srgbClr val="3A9FBE"/>
            </a:solidFill>
            <a:round/>
          </a:ln>
        </p:spPr>
        <p:txBody>
          <a:bodyPr wrap="square" rtlCol="0">
            <a:spAutoFit/>
          </a:bodyPr>
          <a:lstStyle/>
          <a:p>
            <a:r>
              <a:rPr lang="en-GB" sz="1600" dirty="0" smtClean="0"/>
              <a:t>The person in charge will verify the SWP at least one shift in advance of the work taking place.</a:t>
            </a:r>
            <a:endParaRPr lang="en-GB" sz="1600" dirty="0"/>
          </a:p>
        </p:txBody>
      </p:sp>
      <p:sp>
        <p:nvSpPr>
          <p:cNvPr id="42" name="TextBox 41"/>
          <p:cNvSpPr txBox="1"/>
          <p:nvPr/>
        </p:nvSpPr>
        <p:spPr>
          <a:xfrm>
            <a:off x="4892505" y="2708900"/>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51" name="TextBox 50"/>
          <p:cNvSpPr txBox="1"/>
          <p:nvPr/>
        </p:nvSpPr>
        <p:spPr>
          <a:xfrm>
            <a:off x="4889366" y="4170839"/>
            <a:ext cx="4075244" cy="2554545"/>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For cyclical and repeated tasks, the Responsible Manager must authorise the initial SWP to be implemented repeatedly for the following periods without further authorisation:</a:t>
            </a:r>
          </a:p>
          <a:p>
            <a:pPr marL="342900" indent="-342900" eaLnBrk="1" fontAlgn="auto" hangingPunct="1">
              <a:spcBef>
                <a:spcPts val="0"/>
              </a:spcBef>
              <a:spcAft>
                <a:spcPts val="0"/>
              </a:spcAft>
              <a:buFont typeface="+mj-lt"/>
              <a:buAutoNum type="alphaLcParenR"/>
            </a:pPr>
            <a:r>
              <a:rPr lang="en-GB" sz="1600" dirty="0" smtClean="0">
                <a:solidFill>
                  <a:srgbClr val="005172"/>
                </a:solidFill>
                <a:latin typeface="Arial"/>
              </a:rPr>
              <a:t>Twelve month period when the SWP uses protection (formerly green zone); and</a:t>
            </a:r>
          </a:p>
          <a:p>
            <a:pPr marL="342900" indent="-342900" eaLnBrk="1" fontAlgn="auto" hangingPunct="1">
              <a:spcBef>
                <a:spcPts val="0"/>
              </a:spcBef>
              <a:spcAft>
                <a:spcPts val="0"/>
              </a:spcAft>
              <a:buFont typeface="+mj-lt"/>
              <a:buAutoNum type="alphaLcParenR"/>
            </a:pPr>
            <a:r>
              <a:rPr lang="en-GB" sz="1600" dirty="0" smtClean="0">
                <a:solidFill>
                  <a:srgbClr val="005172"/>
                </a:solidFill>
                <a:latin typeface="Arial"/>
              </a:rPr>
              <a:t>Six month period when the SWP uses warning (formerly red zone).</a:t>
            </a:r>
          </a:p>
        </p:txBody>
      </p:sp>
      <p:sp>
        <p:nvSpPr>
          <p:cNvPr id="43" name="TextBox 42"/>
          <p:cNvSpPr txBox="1"/>
          <p:nvPr/>
        </p:nvSpPr>
        <p:spPr>
          <a:xfrm>
            <a:off x="1573432" y="3496322"/>
            <a:ext cx="2710528"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56" name="TextBox 55"/>
          <p:cNvSpPr txBox="1"/>
          <p:nvPr/>
        </p:nvSpPr>
        <p:spPr>
          <a:xfrm>
            <a:off x="1664370" y="3966193"/>
            <a:ext cx="3627730" cy="830997"/>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46" name="TextBox 45"/>
          <p:cNvSpPr txBox="1"/>
          <p:nvPr/>
        </p:nvSpPr>
        <p:spPr>
          <a:xfrm>
            <a:off x="1515740" y="3496322"/>
            <a:ext cx="3776360" cy="1815882"/>
          </a:xfrm>
          <a:prstGeom prst="rect">
            <a:avLst/>
          </a:prstGeom>
          <a:solidFill>
            <a:schemeClr val="bg1"/>
          </a:solidFill>
          <a:ln w="28575" cap="rnd" cmpd="sng">
            <a:solidFill>
              <a:srgbClr val="3A9FBE"/>
            </a:solidFill>
          </a:ln>
        </p:spPr>
        <p:txBody>
          <a:bodyPr wrap="square" rtlCol="0">
            <a:spAutoFit/>
          </a:bodyPr>
          <a:lstStyle/>
          <a:p>
            <a:r>
              <a:rPr lang="en-GB" sz="1600" dirty="0"/>
              <a:t>The </a:t>
            </a:r>
            <a:r>
              <a:rPr lang="en-GB" sz="1600" dirty="0" smtClean="0"/>
              <a:t>person </a:t>
            </a:r>
            <a:r>
              <a:rPr lang="en-GB" sz="1600" dirty="0"/>
              <a:t>in charge, when also acting as COSS will sign into the </a:t>
            </a:r>
            <a:r>
              <a:rPr lang="en-GB" sz="1600" dirty="0" smtClean="0"/>
              <a:t>ES/SWL </a:t>
            </a:r>
            <a:r>
              <a:rPr lang="en-GB" sz="1600" dirty="0"/>
              <a:t>worksite before they commence any work (or the delegated COSS will sign into the </a:t>
            </a:r>
            <a:r>
              <a:rPr lang="en-GB" sz="1600" dirty="0" smtClean="0"/>
              <a:t>ES/SWL </a:t>
            </a:r>
            <a:r>
              <a:rPr lang="en-GB" sz="1600" dirty="0"/>
              <a:t>worksite). The </a:t>
            </a:r>
            <a:r>
              <a:rPr lang="en-GB" sz="1600" dirty="0" smtClean="0"/>
              <a:t>ES/SWL </a:t>
            </a:r>
            <a:r>
              <a:rPr lang="en-GB" sz="1600" dirty="0"/>
              <a:t>gives permission for the COSS to sign the RT3199.</a:t>
            </a:r>
            <a:endParaRPr lang="en-GB" sz="1600" dirty="0">
              <a:solidFill>
                <a:srgbClr val="005172"/>
              </a:solidFill>
              <a:latin typeface="Arial"/>
            </a:endParaRPr>
          </a:p>
        </p:txBody>
      </p:sp>
      <p:sp>
        <p:nvSpPr>
          <p:cNvPr id="49" name="TextBox 48"/>
          <p:cNvSpPr txBox="1"/>
          <p:nvPr/>
        </p:nvSpPr>
        <p:spPr>
          <a:xfrm>
            <a:off x="1664370" y="3619434"/>
            <a:ext cx="3627729" cy="1569660"/>
          </a:xfrm>
          <a:prstGeom prst="rect">
            <a:avLst/>
          </a:prstGeom>
          <a:solidFill>
            <a:schemeClr val="bg1"/>
          </a:solidFill>
          <a:ln w="28575" cap="rnd" cmpd="sng">
            <a:solidFill>
              <a:srgbClr val="3A9FBE"/>
            </a:solidFill>
          </a:ln>
        </p:spPr>
        <p:txBody>
          <a:bodyPr wrap="square" rtlCol="0">
            <a:spAutoFit/>
          </a:bodyPr>
          <a:lstStyle/>
          <a:p>
            <a:r>
              <a:rPr lang="en-GB" sz="1600" dirty="0"/>
              <a:t>Person in charge to conduct briefings including task and site risk controls. If acting as COSS they will also brief the operational risk controls. All required paperwork must be </a:t>
            </a:r>
            <a:r>
              <a:rPr lang="en-GB" sz="1600" dirty="0" smtClean="0"/>
              <a:t>completed before work can begin.</a:t>
            </a:r>
            <a:endParaRPr lang="en-GB" sz="1600" dirty="0">
              <a:solidFill>
                <a:srgbClr val="005172"/>
              </a:solidFill>
              <a:latin typeface="Arial"/>
            </a:endParaRPr>
          </a:p>
        </p:txBody>
      </p:sp>
      <p:sp>
        <p:nvSpPr>
          <p:cNvPr id="50" name="TextBox 49"/>
          <p:cNvSpPr txBox="1"/>
          <p:nvPr/>
        </p:nvSpPr>
        <p:spPr>
          <a:xfrm>
            <a:off x="1876886" y="3742543"/>
            <a:ext cx="3415214" cy="1323439"/>
          </a:xfrm>
          <a:prstGeom prst="rect">
            <a:avLst/>
          </a:prstGeom>
          <a:solidFill>
            <a:schemeClr val="bg1"/>
          </a:solidFill>
          <a:ln w="28575" cap="rnd" cmpd="sng">
            <a:solidFill>
              <a:srgbClr val="3A9FBE"/>
            </a:solidFill>
          </a:ln>
        </p:spPr>
        <p:txBody>
          <a:bodyPr wrap="square" rtlCol="0">
            <a:spAutoFit/>
          </a:bodyPr>
          <a:lstStyle/>
          <a:p>
            <a:r>
              <a:rPr lang="en-GB" sz="1600" dirty="0"/>
              <a:t>The </a:t>
            </a:r>
            <a:r>
              <a:rPr lang="en-GB" sz="1600" dirty="0" smtClean="0"/>
              <a:t>person </a:t>
            </a:r>
            <a:r>
              <a:rPr lang="en-GB" sz="1600" dirty="0"/>
              <a:t>in charge, when also acting as COSS, will contact </a:t>
            </a:r>
            <a:r>
              <a:rPr lang="en-GB" sz="1600" dirty="0" smtClean="0"/>
              <a:t>ES/SWL (IP only) </a:t>
            </a:r>
            <a:r>
              <a:rPr lang="en-GB" sz="1600" dirty="0"/>
              <a:t>when work has been completed to confirm the line is clear and safe before signing out</a:t>
            </a:r>
            <a:r>
              <a:rPr lang="en-GB" sz="1600" dirty="0" smtClean="0"/>
              <a:t>.</a:t>
            </a:r>
            <a:endParaRPr lang="en-GB" sz="1600" dirty="0"/>
          </a:p>
        </p:txBody>
      </p:sp>
      <p:sp>
        <p:nvSpPr>
          <p:cNvPr id="52" name="TextBox 51"/>
          <p:cNvSpPr txBox="1"/>
          <p:nvPr/>
        </p:nvSpPr>
        <p:spPr>
          <a:xfrm>
            <a:off x="1769341" y="3742544"/>
            <a:ext cx="4602909" cy="1323439"/>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Person in charge will send the used or unused SWP to the Planner (or Responsible Manager where no Planner exists). Where a pack has not been returned by the person in charge, a record must be kept by the Responsible Manager.</a:t>
            </a:r>
            <a:endParaRPr lang="en-GB" sz="1600" dirty="0">
              <a:solidFill>
                <a:srgbClr val="005172"/>
              </a:solidFill>
              <a:latin typeface="Arial"/>
            </a:endParaRPr>
          </a:p>
        </p:txBody>
      </p:sp>
      <p:sp>
        <p:nvSpPr>
          <p:cNvPr id="57" name="TextBox 56"/>
          <p:cNvSpPr txBox="1"/>
          <p:nvPr/>
        </p:nvSpPr>
        <p:spPr>
          <a:xfrm>
            <a:off x="3128106" y="5157240"/>
            <a:ext cx="4468314" cy="1323439"/>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
        <p:nvSpPr>
          <p:cNvPr id="53" name="TextBox 52"/>
          <p:cNvSpPr txBox="1"/>
          <p:nvPr/>
        </p:nvSpPr>
        <p:spPr>
          <a:xfrm>
            <a:off x="3923911" y="3744336"/>
            <a:ext cx="3672510"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review the SWP for amendments to support future planning. If there isn't a designated Planner, the Responsible Manager will carry out the review of the pack.</a:t>
            </a:r>
          </a:p>
        </p:txBody>
      </p:sp>
    </p:spTree>
    <p:extLst>
      <p:ext uri="{BB962C8B-B14F-4D97-AF65-F5344CB8AC3E}">
        <p14:creationId xmlns:p14="http://schemas.microsoft.com/office/powerpoint/2010/main" val="3327378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3"/>
                                        </p:tgtEl>
                                      </p:cBhvr>
                                    </p:animEffect>
                                    <p:set>
                                      <p:cBhvr>
                                        <p:cTn id="21" dur="1" fill="hold">
                                          <p:stCondLst>
                                            <p:cond delay="499"/>
                                          </p:stCondLst>
                                        </p:cTn>
                                        <p:tgtEl>
                                          <p:spTgt spid="9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5"/>
                                        </p:tgtEl>
                                      </p:cBhvr>
                                    </p:animEffect>
                                    <p:set>
                                      <p:cBhvr>
                                        <p:cTn id="32" dur="1" fill="hold">
                                          <p:stCondLst>
                                            <p:cond delay="499"/>
                                          </p:stCondLst>
                                        </p:cTn>
                                        <p:tgtEl>
                                          <p:spTgt spid="9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4"/>
                                        </p:tgtEl>
                                      </p:cBhvr>
                                    </p:animEffect>
                                    <p:set>
                                      <p:cBhvr>
                                        <p:cTn id="43" dur="1" fill="hold">
                                          <p:stCondLst>
                                            <p:cond delay="499"/>
                                          </p:stCondLst>
                                        </p:cTn>
                                        <p:tgtEl>
                                          <p:spTgt spid="9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7"/>
                                        </p:tgtEl>
                                      </p:cBhvr>
                                    </p:animEffect>
                                    <p:set>
                                      <p:cBhvr>
                                        <p:cTn id="57" dur="1" fill="hold">
                                          <p:stCondLst>
                                            <p:cond delay="499"/>
                                          </p:stCondLst>
                                        </p:cTn>
                                        <p:tgtEl>
                                          <p:spTgt spid="7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42"/>
                                        </p:tgtEl>
                                      </p:cBhvr>
                                    </p:animEffect>
                                    <p:set>
                                      <p:cBhvr>
                                        <p:cTn id="71" dur="1" fill="hold">
                                          <p:stCondLst>
                                            <p:cond delay="499"/>
                                          </p:stCondLst>
                                        </p:cTn>
                                        <p:tgtEl>
                                          <p:spTgt spid="42"/>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96"/>
                                        </p:tgtEl>
                                      </p:cBhvr>
                                    </p:animEffect>
                                    <p:set>
                                      <p:cBhvr>
                                        <p:cTn id="79" dur="1" fill="hold">
                                          <p:stCondLst>
                                            <p:cond delay="499"/>
                                          </p:stCondLst>
                                        </p:cTn>
                                        <p:tgtEl>
                                          <p:spTgt spid="9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4"/>
                                        </p:tgtEl>
                                      </p:cBhvr>
                                    </p:animEffect>
                                    <p:set>
                                      <p:cBhvr>
                                        <p:cTn id="93" dur="1" fill="hold">
                                          <p:stCondLst>
                                            <p:cond delay="499"/>
                                          </p:stCondLst>
                                        </p:cTn>
                                        <p:tgtEl>
                                          <p:spTgt spid="10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49"/>
                                        </p:tgtEl>
                                      </p:cBhvr>
                                    </p:animEffect>
                                    <p:set>
                                      <p:cBhvr>
                                        <p:cTn id="123" dur="1" fill="hold">
                                          <p:stCondLst>
                                            <p:cond delay="499"/>
                                          </p:stCondLst>
                                        </p:cTn>
                                        <p:tgtEl>
                                          <p:spTgt spid="49"/>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98"/>
                                        </p:tgtEl>
                                      </p:cBhvr>
                                    </p:animEffect>
                                    <p:set>
                                      <p:cBhvr>
                                        <p:cTn id="131" dur="1" fill="hold">
                                          <p:stCondLst>
                                            <p:cond delay="499"/>
                                          </p:stCondLst>
                                        </p:cTn>
                                        <p:tgtEl>
                                          <p:spTgt spid="9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0"/>
                                        </p:tgtEl>
                                      </p:cBhvr>
                                    </p:animEffect>
                                    <p:set>
                                      <p:cBhvr>
                                        <p:cTn id="134" dur="1" fill="hold">
                                          <p:stCondLst>
                                            <p:cond delay="499"/>
                                          </p:stCondLst>
                                        </p:cTn>
                                        <p:tgtEl>
                                          <p:spTgt spid="50"/>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100"/>
                                        </p:tgtEl>
                                        <p:attrNameLst>
                                          <p:attrName>style.visibility</p:attrName>
                                        </p:attrNameLst>
                                      </p:cBhvr>
                                      <p:to>
                                        <p:strVal val="visible"/>
                                      </p:to>
                                    </p:set>
                                    <p:animEffect transition="in" filter="fade">
                                      <p:cBhvr>
                                        <p:cTn id="137" dur="500"/>
                                        <p:tgtEl>
                                          <p:spTgt spid="100"/>
                                        </p:tgtEl>
                                      </p:cBhvr>
                                    </p:animEffect>
                                  </p:childTnLst>
                                </p:cTn>
                              </p:par>
                              <p:par>
                                <p:cTn id="138" presetID="10" presetClass="entr" presetSubtype="0" fill="hold" nodeType="with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fade">
                                      <p:cBhvr>
                                        <p:cTn id="140" dur="500"/>
                                        <p:tgtEl>
                                          <p:spTgt spid="99"/>
                                        </p:tgtEl>
                                      </p:cBhvr>
                                    </p:animEffect>
                                  </p:childTnLst>
                                </p:cTn>
                              </p:par>
                              <p:par>
                                <p:cTn id="141" presetID="10" presetClass="entr" presetSubtype="0" fill="hold"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500"/>
                                        <p:tgtEl>
                                          <p:spTgt spid="7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500"/>
                                        <p:tgtEl>
                                          <p:spTgt spid="5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00"/>
                                        </p:tgtEl>
                                      </p:cBhvr>
                                    </p:animEffect>
                                    <p:set>
                                      <p:cBhvr>
                                        <p:cTn id="151" dur="1" fill="hold">
                                          <p:stCondLst>
                                            <p:cond delay="499"/>
                                          </p:stCondLst>
                                        </p:cTn>
                                        <p:tgtEl>
                                          <p:spTgt spid="100"/>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99"/>
                                        </p:tgtEl>
                                      </p:cBhvr>
                                    </p:animEffect>
                                    <p:set>
                                      <p:cBhvr>
                                        <p:cTn id="154" dur="1" fill="hold">
                                          <p:stCondLst>
                                            <p:cond delay="499"/>
                                          </p:stCondLst>
                                        </p:cTn>
                                        <p:tgtEl>
                                          <p:spTgt spid="99"/>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76"/>
                                        </p:tgtEl>
                                      </p:cBhvr>
                                    </p:animEffect>
                                    <p:set>
                                      <p:cBhvr>
                                        <p:cTn id="157" dur="1" fill="hold">
                                          <p:stCondLst>
                                            <p:cond delay="499"/>
                                          </p:stCondLst>
                                        </p:cTn>
                                        <p:tgtEl>
                                          <p:spTgt spid="76"/>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2"/>
                                        </p:tgtEl>
                                      </p:cBhvr>
                                    </p:animEffect>
                                    <p:set>
                                      <p:cBhvr>
                                        <p:cTn id="160" dur="1" fill="hold">
                                          <p:stCondLst>
                                            <p:cond delay="499"/>
                                          </p:stCondLst>
                                        </p:cTn>
                                        <p:tgtEl>
                                          <p:spTgt spid="52"/>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101"/>
                                        </p:tgtEl>
                                        <p:attrNameLst>
                                          <p:attrName>style.visibility</p:attrName>
                                        </p:attrNameLst>
                                      </p:cBhvr>
                                      <p:to>
                                        <p:strVal val="visible"/>
                                      </p:to>
                                    </p:set>
                                    <p:animEffect transition="in" filter="fade">
                                      <p:cBhvr>
                                        <p:cTn id="163" dur="500"/>
                                        <p:tgtEl>
                                          <p:spTgt spid="101"/>
                                        </p:tgtEl>
                                      </p:cBhvr>
                                    </p:animEffect>
                                  </p:childTnLst>
                                </p:cTn>
                              </p:par>
                              <p:par>
                                <p:cTn id="164" presetID="10" presetClass="entr" presetSubtype="0" fill="hold" nodeType="withEffect">
                                  <p:stCondLst>
                                    <p:cond delay="0"/>
                                  </p:stCondLst>
                                  <p:childTnLst>
                                    <p:set>
                                      <p:cBhvr>
                                        <p:cTn id="165" dur="1" fill="hold">
                                          <p:stCondLst>
                                            <p:cond delay="0"/>
                                          </p:stCondLst>
                                        </p:cTn>
                                        <p:tgtEl>
                                          <p:spTgt spid="103"/>
                                        </p:tgtEl>
                                        <p:attrNameLst>
                                          <p:attrName>style.visibility</p:attrName>
                                        </p:attrNameLst>
                                      </p:cBhvr>
                                      <p:to>
                                        <p:strVal val="visible"/>
                                      </p:to>
                                    </p:set>
                                    <p:animEffect transition="in" filter="fade">
                                      <p:cBhvr>
                                        <p:cTn id="166" dur="500"/>
                                        <p:tgtEl>
                                          <p:spTgt spid="10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101"/>
                                        </p:tgtEl>
                                      </p:cBhvr>
                                    </p:animEffect>
                                    <p:set>
                                      <p:cBhvr>
                                        <p:cTn id="174" dur="1" fill="hold">
                                          <p:stCondLst>
                                            <p:cond delay="499"/>
                                          </p:stCondLst>
                                        </p:cTn>
                                        <p:tgtEl>
                                          <p:spTgt spid="101"/>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fade">
                                      <p:cBhvr>
                                        <p:cTn id="1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1" grpId="0" animBg="1"/>
      <p:bldP spid="41" grpId="1" animBg="1"/>
      <p:bldP spid="40" grpId="0" animBg="1"/>
      <p:bldP spid="40" grpId="1" animBg="1"/>
      <p:bldP spid="3" grpId="0" animBg="1"/>
      <p:bldP spid="3" grpId="1" animBg="1"/>
      <p:bldP spid="42" grpId="0" animBg="1"/>
      <p:bldP spid="42" grpId="1" animBg="1"/>
      <p:bldP spid="51" grpId="0" animBg="1"/>
      <p:bldP spid="51" grpId="1" animBg="1"/>
      <p:bldP spid="43" grpId="0" animBg="1"/>
      <p:bldP spid="43" grpId="1" animBg="1"/>
      <p:bldP spid="56" grpId="0" animBg="1"/>
      <p:bldP spid="56" grpId="1" animBg="1"/>
      <p:bldP spid="46" grpId="0" animBg="1"/>
      <p:bldP spid="46" grpId="1" animBg="1"/>
      <p:bldP spid="49" grpId="0" animBg="1"/>
      <p:bldP spid="49" grpId="1" animBg="1"/>
      <p:bldP spid="50" grpId="0" animBg="1"/>
      <p:bldP spid="50" grpId="1" animBg="1"/>
      <p:bldP spid="52" grpId="0" animBg="1"/>
      <p:bldP spid="52" grpId="1" animBg="1"/>
      <p:bldP spid="57" grpId="0" animBg="1"/>
      <p:bldP spid="53" grpId="0" animBg="1"/>
      <p:bldP spid="5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19</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6" name="Picture 3"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1084354"/>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5451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Network Rail Safety Vision</a:t>
            </a:r>
            <a:endParaRPr lang="en-GB" altLang="en-US" dirty="0" smtClean="0"/>
          </a:p>
        </p:txBody>
      </p:sp>
      <p:sp>
        <p:nvSpPr>
          <p:cNvPr id="2" name="Slide Number Placeholder 1"/>
          <p:cNvSpPr>
            <a:spLocks noGrp="1"/>
          </p:cNvSpPr>
          <p:nvPr>
            <p:ph type="sldNum" sz="quarter" idx="10"/>
          </p:nvPr>
        </p:nvSpPr>
        <p:spPr/>
        <p:txBody>
          <a:bodyPr/>
          <a:lstStyle/>
          <a:p>
            <a:fld id="{5BAAC0BD-F8CF-4495-9538-814BFD5827A6}" type="slidenum">
              <a:rPr lang="en-GB" smtClean="0"/>
              <a:pPr/>
              <a:t>2</a:t>
            </a:fld>
            <a:endParaRPr lang="en-GB" dirty="0"/>
          </a:p>
        </p:txBody>
      </p:sp>
      <p:sp>
        <p:nvSpPr>
          <p:cNvPr id="10" name="Footer Placeholder 4"/>
          <p:cNvSpPr>
            <a:spLocks noGrp="1"/>
          </p:cNvSpPr>
          <p:nvPr>
            <p:ph type="ftr" sz="quarter" idx="11"/>
          </p:nvPr>
        </p:nvSpPr>
        <p:spPr/>
        <p:txBody>
          <a:bodyPr/>
          <a:lstStyle/>
          <a:p>
            <a:r>
              <a:rPr lang="en-GB" smtClean="0"/>
              <a:t>Standard 019 Update Briefing</a:t>
            </a:r>
            <a:endParaRPr lang="en-GB" dirty="0"/>
          </a:p>
        </p:txBody>
      </p:sp>
      <p:pic>
        <p:nvPicPr>
          <p:cNvPr id="15365"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320790" y="1524894"/>
            <a:ext cx="5319662"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923414" y="1486800"/>
            <a:ext cx="4793151" cy="4802470"/>
            <a:chOff x="4211960" y="1486800"/>
            <a:chExt cx="4536504" cy="4802470"/>
          </a:xfrm>
        </p:grpSpPr>
        <p:sp>
          <p:nvSpPr>
            <p:cNvPr id="11" name="Text Box 5"/>
            <p:cNvSpPr txBox="1">
              <a:spLocks noChangeArrowheads="1"/>
            </p:cNvSpPr>
            <p:nvPr/>
          </p:nvSpPr>
          <p:spPr bwMode="auto">
            <a:xfrm>
              <a:off x="4525309" y="1927345"/>
              <a:ext cx="401293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defRPr/>
              </a:pPr>
              <a:r>
                <a:rPr lang="en-GB" altLang="en-US" kern="0" dirty="0">
                  <a:solidFill>
                    <a:srgbClr val="005172"/>
                  </a:solidFill>
                </a:rPr>
                <a:t>Safety</a:t>
              </a:r>
              <a:r>
                <a:rPr lang="en-GB" altLang="en-US" kern="0" dirty="0" smtClean="0">
                  <a:solidFill>
                    <a:srgbClr val="005172"/>
                  </a:solidFill>
                </a:rPr>
                <a:t>… </a:t>
              </a:r>
              <a:r>
                <a:rPr lang="en-GB" altLang="en-US" kern="0" dirty="0">
                  <a:solidFill>
                    <a:srgbClr val="005172"/>
                  </a:solidFill>
                </a:rPr>
                <a:t>we have committed to eliminating workforce fatalities and all major injuries.</a:t>
              </a:r>
            </a:p>
            <a:p>
              <a:pPr>
                <a:spcBef>
                  <a:spcPct val="50000"/>
                </a:spcBef>
                <a:defRPr/>
              </a:pPr>
              <a:r>
                <a:rPr lang="en-GB" altLang="en-US" kern="0" dirty="0" smtClean="0">
                  <a:solidFill>
                    <a:srgbClr val="005172"/>
                  </a:solidFill>
                </a:rPr>
                <a:t>I </a:t>
              </a:r>
              <a:r>
                <a:rPr lang="en-GB" altLang="en-US" kern="0" dirty="0">
                  <a:solidFill>
                    <a:srgbClr val="005172"/>
                  </a:solidFill>
                </a:rPr>
                <a:t>know that improving workforce safety is not only the right thing to do from a moral and ethical perspective, it's also good business. </a:t>
              </a:r>
              <a:endParaRPr lang="en-GB" altLang="en-US" kern="0" dirty="0" smtClean="0">
                <a:solidFill>
                  <a:srgbClr val="005172"/>
                </a:solidFill>
              </a:endParaRPr>
            </a:p>
            <a:p>
              <a:pPr>
                <a:spcBef>
                  <a:spcPct val="50000"/>
                </a:spcBef>
                <a:defRPr/>
              </a:pPr>
              <a:r>
                <a:rPr lang="en-GB" altLang="en-US" kern="0" dirty="0" smtClean="0">
                  <a:solidFill>
                    <a:srgbClr val="005172"/>
                  </a:solidFill>
                </a:rPr>
                <a:t>Safety </a:t>
              </a:r>
              <a:r>
                <a:rPr lang="en-GB" altLang="en-US" kern="0" dirty="0">
                  <a:solidFill>
                    <a:srgbClr val="005172"/>
                  </a:solidFill>
                </a:rPr>
                <a:t>and performance go hand in hand. </a:t>
              </a:r>
              <a:endParaRPr lang="en-GB" altLang="en-US" kern="0" dirty="0" smtClean="0">
                <a:solidFill>
                  <a:srgbClr val="005172"/>
                </a:solidFill>
              </a:endParaRPr>
            </a:p>
            <a:p>
              <a:pPr>
                <a:spcBef>
                  <a:spcPct val="50000"/>
                </a:spcBef>
                <a:defRPr/>
              </a:pPr>
              <a:r>
                <a:rPr lang="en-GB" altLang="en-US" kern="0" dirty="0" smtClean="0">
                  <a:solidFill>
                    <a:srgbClr val="005172"/>
                  </a:solidFill>
                </a:rPr>
                <a:t>My </a:t>
              </a:r>
              <a:r>
                <a:rPr lang="en-GB" altLang="en-US" kern="0" dirty="0">
                  <a:solidFill>
                    <a:srgbClr val="005172"/>
                  </a:solidFill>
                </a:rPr>
                <a:t>belief in this approach led to the launch of our Safety Vision </a:t>
              </a:r>
              <a:r>
                <a:rPr lang="en-GB" altLang="en-US" kern="0" dirty="0" smtClean="0">
                  <a:solidFill>
                    <a:srgbClr val="005172"/>
                  </a:solidFill>
                </a:rPr>
                <a:t>and </a:t>
              </a:r>
              <a:r>
                <a:rPr lang="en-GB" altLang="en-US" kern="0" dirty="0">
                  <a:solidFill>
                    <a:srgbClr val="005172"/>
                  </a:solidFill>
                </a:rPr>
                <a:t>the refresh of our Lifesaving </a:t>
              </a:r>
              <a:r>
                <a:rPr lang="en-GB" altLang="en-US" kern="0" dirty="0" smtClean="0">
                  <a:solidFill>
                    <a:srgbClr val="005172"/>
                  </a:solidFill>
                </a:rPr>
                <a:t>Rules.</a:t>
              </a:r>
            </a:p>
            <a:p>
              <a:pPr>
                <a:spcBef>
                  <a:spcPct val="50000"/>
                </a:spcBef>
                <a:defRPr/>
              </a:pPr>
              <a:r>
                <a:rPr lang="en-GB" altLang="en-US" i="1" kern="0" dirty="0" smtClean="0">
                  <a:solidFill>
                    <a:srgbClr val="FFFFFF">
                      <a:lumMod val="50000"/>
                    </a:srgbClr>
                  </a:solidFill>
                </a:rPr>
                <a:t>Mark Carne</a:t>
              </a:r>
              <a:endParaRPr lang="en-GB" altLang="en-US" i="1" kern="0" dirty="0">
                <a:solidFill>
                  <a:srgbClr val="FFFFFF">
                    <a:lumMod val="50000"/>
                  </a:srgbClr>
                </a:solidFill>
              </a:endParaRPr>
            </a:p>
          </p:txBody>
        </p:sp>
        <p:sp>
          <p:nvSpPr>
            <p:cNvPr id="4" name="Rounded Rectangular Callout 3"/>
            <p:cNvSpPr/>
            <p:nvPr/>
          </p:nvSpPr>
          <p:spPr bwMode="auto">
            <a:xfrm>
              <a:off x="4211960" y="1486800"/>
              <a:ext cx="4536504" cy="4802470"/>
            </a:xfrm>
            <a:prstGeom prst="wedgeRoundRectCallout">
              <a:avLst>
                <a:gd name="adj1" fmla="val -69823"/>
                <a:gd name="adj2" fmla="val -28869"/>
                <a:gd name="adj3" fmla="val 16667"/>
              </a:avLst>
            </a:prstGeom>
            <a:noFill/>
            <a:ln w="34925" cap="flat" cmpd="sng" algn="ctr">
              <a:solidFill>
                <a:schemeClr val="accent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pPr>
              <a:endParaRPr lang="en-GB" b="1" dirty="0" smtClean="0">
                <a:solidFill>
                  <a:srgbClr val="4D4D4D"/>
                </a:solidFill>
              </a:endParaRPr>
            </a:p>
          </p:txBody>
        </p:sp>
      </p:grpSp>
      <p:pic>
        <p:nvPicPr>
          <p:cNvPr id="5" name="Picture 2" descr="\\NC1FG07\MK01Groups\Training Solutions\Dev &amp; Config\Development\Working Files\Course Files\Track Safety\019 Standard\Mark_Carn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6531" y="1594800"/>
            <a:ext cx="2183209" cy="2293235"/>
          </a:xfrm>
          <a:prstGeom prst="rect">
            <a:avLst/>
          </a:prstGeom>
          <a:noFill/>
          <a:ln w="88900">
            <a:solidFill>
              <a:srgbClr val="FFFFFF"/>
            </a:solidFill>
          </a:ln>
          <a:effectLst>
            <a:outerShdw blurRad="254000" algn="ctr"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LHarris10\AppData\Local\Microsoft\Windows\Temporary Internet Files\Content.Outlook\R1O3U7XZ\Blue Video.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410" y="5392733"/>
            <a:ext cx="1131892" cy="11318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3324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5365"/>
                                        </p:tgtEl>
                                      </p:cBhvr>
                                      <p:by x="50000" y="50000"/>
                                    </p:animScale>
                                  </p:childTnLst>
                                </p:cTn>
                              </p:par>
                            </p:childTnLst>
                          </p:cTn>
                        </p:par>
                        <p:par>
                          <p:cTn id="7" fill="hold">
                            <p:stCondLst>
                              <p:cond delay="1000"/>
                            </p:stCondLst>
                            <p:childTnLst>
                              <p:par>
                                <p:cTn id="8" presetID="49" presetClass="path" presetSubtype="0" accel="50000" decel="50000" fill="hold" nodeType="afterEffect">
                                  <p:stCondLst>
                                    <p:cond delay="0"/>
                                  </p:stCondLst>
                                  <p:childTnLst>
                                    <p:animMotion origin="layout" path="M -3.05556E-6 2.96296E-6 L -0.46111 0.24629 " pathEditMode="relative" rAng="0" ptsTypes="AA">
                                      <p:cBhvr>
                                        <p:cTn id="9" dur="2000" fill="hold"/>
                                        <p:tgtEl>
                                          <p:spTgt spid="15365"/>
                                        </p:tgtEl>
                                        <p:attrNameLst>
                                          <p:attrName>ppt_x</p:attrName>
                                          <p:attrName>ppt_y</p:attrName>
                                        </p:attrNameLst>
                                      </p:cBhvr>
                                      <p:rCtr x="-23056" y="12315"/>
                                    </p:animMotion>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20</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7"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8"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3: Planning and working using protection arrangements</a:t>
            </a:r>
            <a:endParaRPr lang="en-GB" dirty="0"/>
          </a:p>
        </p:txBody>
      </p:sp>
      <p:sp>
        <p:nvSpPr>
          <p:cNvPr id="103"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4"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5"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6"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7"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8"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9"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0"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1"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2"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3"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4"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5"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6"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117"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18"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119"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120"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121"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122"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123"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124" name="AutoShape 16"/>
          <p:cNvCxnSpPr>
            <a:cxnSpLocks noChangeShapeType="1"/>
            <a:stCxn id="120" idx="3"/>
            <a:endCxn id="123"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17"/>
          <p:cNvCxnSpPr>
            <a:cxnSpLocks noChangeShapeType="1"/>
            <a:stCxn id="119" idx="3"/>
            <a:endCxn id="122"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AutoShape 18"/>
          <p:cNvCxnSpPr>
            <a:cxnSpLocks noChangeShapeType="1"/>
            <a:stCxn id="118" idx="3"/>
            <a:endCxn id="117"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AutoShape 19"/>
          <p:cNvCxnSpPr>
            <a:cxnSpLocks noChangeShapeType="1"/>
            <a:stCxn id="117" idx="3"/>
            <a:endCxn id="121"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Arrow Connector 127"/>
          <p:cNvCxnSpPr>
            <a:stCxn id="122" idx="3"/>
            <a:endCxn id="118"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9" name="Straight Arrow Connector 128"/>
          <p:cNvCxnSpPr>
            <a:stCxn id="123" idx="3"/>
            <a:endCxn id="119"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0"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31"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132"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13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5657"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71263"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22476"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368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9294"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705518" y="4966880"/>
            <a:ext cx="4602862"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suitable resources to produce the SWP including operational, task and site risk </a:t>
            </a:r>
            <a:r>
              <a:rPr lang="en-GB" sz="1600" dirty="0" smtClean="0">
                <a:solidFill>
                  <a:srgbClr val="005172"/>
                </a:solidFill>
              </a:rPr>
              <a:t>controls.</a:t>
            </a:r>
            <a:endParaRPr lang="en-GB" sz="1600" dirty="0">
              <a:solidFill>
                <a:srgbClr val="005172"/>
              </a:solidFill>
              <a:latin typeface="Arial"/>
            </a:endParaRPr>
          </a:p>
        </p:txBody>
      </p:sp>
      <p:sp>
        <p:nvSpPr>
          <p:cNvPr id="75" name="TextBox 74"/>
          <p:cNvSpPr txBox="1"/>
          <p:nvPr/>
        </p:nvSpPr>
        <p:spPr>
          <a:xfrm>
            <a:off x="2609982" y="3021215"/>
            <a:ext cx="3886352"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a:t>
            </a:r>
            <a:r>
              <a:rPr lang="en-GB" sz="1600" dirty="0" smtClean="0">
                <a:solidFill>
                  <a:srgbClr val="005172"/>
                </a:solidFill>
              </a:rPr>
              <a:t>site and task controls, and welfare arrangements.</a:t>
            </a:r>
            <a:endParaRPr lang="en-GB" sz="1600" dirty="0">
              <a:solidFill>
                <a:srgbClr val="005172"/>
              </a:solidFill>
              <a:latin typeface="Arial"/>
            </a:endParaRPr>
          </a:p>
        </p:txBody>
      </p:sp>
      <p:sp>
        <p:nvSpPr>
          <p:cNvPr id="43" name="TextBox 42"/>
          <p:cNvSpPr txBox="1"/>
          <p:nvPr/>
        </p:nvSpPr>
        <p:spPr>
          <a:xfrm>
            <a:off x="2705518" y="2723643"/>
            <a:ext cx="3433971" cy="584775"/>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Planner will arrange for a line blockage application when required.</a:t>
            </a:r>
            <a:endParaRPr lang="en-GB" sz="1600" dirty="0">
              <a:solidFill>
                <a:srgbClr val="005172"/>
              </a:solidFill>
              <a:latin typeface="Arial"/>
            </a:endParaRPr>
          </a:p>
        </p:txBody>
      </p:sp>
      <p:sp>
        <p:nvSpPr>
          <p:cNvPr id="102" name="TextBox 101"/>
          <p:cNvSpPr txBox="1"/>
          <p:nvPr/>
        </p:nvSpPr>
        <p:spPr>
          <a:xfrm>
            <a:off x="3837985" y="3988765"/>
            <a:ext cx="3326375" cy="830997"/>
          </a:xfrm>
          <a:prstGeom prst="rect">
            <a:avLst/>
          </a:prstGeom>
          <a:solidFill>
            <a:schemeClr val="bg1"/>
          </a:solidFill>
          <a:ln w="28575" cap="rnd">
            <a:solidFill>
              <a:srgbClr val="3A9FBE"/>
            </a:solidFill>
            <a:round/>
          </a:ln>
        </p:spPr>
        <p:txBody>
          <a:bodyPr wrap="square" rtlCol="0">
            <a:spAutoFit/>
          </a:bodyPr>
          <a:lstStyle/>
          <a:p>
            <a:r>
              <a:rPr lang="en-GB" sz="1600" dirty="0"/>
              <a:t>The person in charge will verify the SWP at least one shift in advance of the work taking place.</a:t>
            </a:r>
          </a:p>
        </p:txBody>
      </p:sp>
      <p:sp>
        <p:nvSpPr>
          <p:cNvPr id="76" name="TextBox 75"/>
          <p:cNvSpPr txBox="1"/>
          <p:nvPr/>
        </p:nvSpPr>
        <p:spPr>
          <a:xfrm>
            <a:off x="4901402" y="2722998"/>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77" name="TextBox 76"/>
          <p:cNvSpPr txBox="1"/>
          <p:nvPr/>
        </p:nvSpPr>
        <p:spPr>
          <a:xfrm>
            <a:off x="4901402" y="4926944"/>
            <a:ext cx="4072105"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For cyclical and repeated tasks, the Responsible Manager must authorise the initial SWP which can then be implemented repeatedly for a twelve month period when the SWP uses protection arrangements (formerly known as green zone) without further authorisation</a:t>
            </a:r>
            <a:r>
              <a:rPr lang="en-GB" sz="1600" dirty="0" smtClean="0">
                <a:solidFill>
                  <a:srgbClr val="005172"/>
                </a:solidFill>
              </a:rPr>
              <a:t>.</a:t>
            </a:r>
            <a:endParaRPr lang="en-GB" sz="1600" dirty="0">
              <a:solidFill>
                <a:srgbClr val="005172"/>
              </a:solidFill>
            </a:endParaRPr>
          </a:p>
        </p:txBody>
      </p:sp>
      <p:sp>
        <p:nvSpPr>
          <p:cNvPr id="78" name="TextBox 77"/>
          <p:cNvSpPr txBox="1"/>
          <p:nvPr/>
        </p:nvSpPr>
        <p:spPr>
          <a:xfrm>
            <a:off x="1506639" y="3496322"/>
            <a:ext cx="2737247"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72" name="TextBox 71"/>
          <p:cNvSpPr txBox="1"/>
          <p:nvPr/>
        </p:nvSpPr>
        <p:spPr>
          <a:xfrm>
            <a:off x="1763610" y="3988764"/>
            <a:ext cx="3600500"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63" name="TextBox 62"/>
          <p:cNvSpPr txBox="1"/>
          <p:nvPr/>
        </p:nvSpPr>
        <p:spPr>
          <a:xfrm>
            <a:off x="1619590" y="3496323"/>
            <a:ext cx="3744520"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to conduct briefings including task and site risk controls. If acting as </a:t>
            </a:r>
            <a:r>
              <a:rPr lang="en-GB" sz="1600" dirty="0" smtClean="0">
                <a:solidFill>
                  <a:srgbClr val="005172"/>
                </a:solidFill>
              </a:rPr>
              <a:t>COSS, </a:t>
            </a:r>
            <a:r>
              <a:rPr lang="en-GB" sz="1600" dirty="0">
                <a:solidFill>
                  <a:srgbClr val="005172"/>
                </a:solidFill>
              </a:rPr>
              <a:t>they will also brief the operational risk controls and if required </a:t>
            </a:r>
            <a:r>
              <a:rPr lang="en-GB" sz="1600" dirty="0" smtClean="0">
                <a:solidFill>
                  <a:srgbClr val="005172"/>
                </a:solidFill>
              </a:rPr>
              <a:t>arrange </a:t>
            </a:r>
            <a:r>
              <a:rPr lang="en-GB" sz="1600" dirty="0">
                <a:solidFill>
                  <a:srgbClr val="005172"/>
                </a:solidFill>
              </a:rPr>
              <a:t>the planned line blockage(s). All required paperwork must be completed before work can begin.</a:t>
            </a:r>
            <a:endParaRPr lang="en-GB" sz="1600" dirty="0">
              <a:solidFill>
                <a:srgbClr val="005172"/>
              </a:solidFill>
              <a:latin typeface="Arial"/>
            </a:endParaRPr>
          </a:p>
        </p:txBody>
      </p:sp>
      <p:sp>
        <p:nvSpPr>
          <p:cNvPr id="64" name="TextBox 63"/>
          <p:cNvSpPr txBox="1"/>
          <p:nvPr/>
        </p:nvSpPr>
        <p:spPr>
          <a:xfrm>
            <a:off x="1844235" y="3496321"/>
            <a:ext cx="3519875"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state. They should make sure the line has been handed back to the Signaller where protection has been arranged. </a:t>
            </a:r>
            <a:endParaRPr lang="en-GB" sz="1600" dirty="0">
              <a:solidFill>
                <a:srgbClr val="005172"/>
              </a:solidFill>
              <a:latin typeface="Arial"/>
            </a:endParaRPr>
          </a:p>
        </p:txBody>
      </p:sp>
      <p:sp>
        <p:nvSpPr>
          <p:cNvPr id="65" name="TextBox 64"/>
          <p:cNvSpPr txBox="1"/>
          <p:nvPr/>
        </p:nvSpPr>
        <p:spPr>
          <a:xfrm>
            <a:off x="1772226" y="3742544"/>
            <a:ext cx="4600024"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used or unused SWP to the Planner (or Responsible Manager where no planner exists</a:t>
            </a:r>
            <a:r>
              <a:rPr lang="en-GB" sz="1600" dirty="0" smtClean="0">
                <a:solidFill>
                  <a:srgbClr val="005172"/>
                </a:solidFill>
              </a:rPr>
              <a:t>). </a:t>
            </a:r>
            <a:r>
              <a:rPr lang="en-GB" sz="1600" dirty="0">
                <a:solidFill>
                  <a:srgbClr val="005172"/>
                </a:solidFill>
              </a:rPr>
              <a:t>Where a pack has not been returned by the person in charge a record must be kept by the Responsible Manager.</a:t>
            </a:r>
            <a:endParaRPr lang="en-GB" sz="1600" dirty="0">
              <a:solidFill>
                <a:srgbClr val="005172"/>
              </a:solidFill>
              <a:latin typeface="Arial"/>
            </a:endParaRPr>
          </a:p>
        </p:txBody>
      </p:sp>
      <p:sp>
        <p:nvSpPr>
          <p:cNvPr id="73" name="TextBox 72"/>
          <p:cNvSpPr txBox="1"/>
          <p:nvPr/>
        </p:nvSpPr>
        <p:spPr>
          <a:xfrm>
            <a:off x="4068000" y="3744336"/>
            <a:ext cx="3540693" cy="1323439"/>
          </a:xfrm>
          <a:prstGeom prst="rect">
            <a:avLst/>
          </a:prstGeom>
          <a:solidFill>
            <a:schemeClr val="bg1"/>
          </a:solidFill>
          <a:ln w="28575" cap="rnd">
            <a:solidFill>
              <a:srgbClr val="3A9FBE"/>
            </a:solidFill>
          </a:ln>
        </p:spPr>
        <p:txBody>
          <a:bodyPr wrap="square" rtlCol="0">
            <a:spAutoFit/>
          </a:bodyPr>
          <a:lstStyle/>
          <a:p>
            <a:r>
              <a:rPr lang="en-GB" sz="1600" dirty="0" smtClean="0">
                <a:solidFill>
                  <a:srgbClr val="005172"/>
                </a:solidFill>
                <a:latin typeface="Arial"/>
              </a:rPr>
              <a:t>The Planner will review the SWP for amendments to support future planning. </a:t>
            </a:r>
            <a:r>
              <a:rPr lang="en-GB" sz="1600" dirty="0">
                <a:solidFill>
                  <a:srgbClr val="005172"/>
                </a:solidFill>
              </a:rPr>
              <a:t>If there isn't a designated Planner, the Responsible Manager will carry out the review of the pack.</a:t>
            </a:r>
          </a:p>
        </p:txBody>
      </p:sp>
      <p:sp>
        <p:nvSpPr>
          <p:cNvPr id="49" name="TextBox 48"/>
          <p:cNvSpPr txBox="1"/>
          <p:nvPr/>
        </p:nvSpPr>
        <p:spPr>
          <a:xfrm>
            <a:off x="3082643" y="5129981"/>
            <a:ext cx="4526050" cy="1323439"/>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Tree>
    <p:extLst>
      <p:ext uri="{BB962C8B-B14F-4D97-AF65-F5344CB8AC3E}">
        <p14:creationId xmlns:p14="http://schemas.microsoft.com/office/powerpoint/2010/main" val="76535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4"/>
                                        </p:tgtEl>
                                      </p:cBhvr>
                                    </p:animEffect>
                                    <p:set>
                                      <p:cBhvr>
                                        <p:cTn id="21" dur="1" fill="hold">
                                          <p:stCondLst>
                                            <p:cond delay="499"/>
                                          </p:stCondLst>
                                        </p:cTn>
                                        <p:tgtEl>
                                          <p:spTgt spid="9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5"/>
                                        </p:tgtEl>
                                      </p:cBhvr>
                                    </p:animEffect>
                                    <p:set>
                                      <p:cBhvr>
                                        <p:cTn id="35" dur="1" fill="hold">
                                          <p:stCondLst>
                                            <p:cond delay="499"/>
                                          </p:stCondLst>
                                        </p:cTn>
                                        <p:tgtEl>
                                          <p:spTgt spid="75"/>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2"/>
                                        </p:tgtEl>
                                      </p:cBhvr>
                                    </p:animEffect>
                                    <p:set>
                                      <p:cBhvr>
                                        <p:cTn id="43" dur="1" fill="hold">
                                          <p:stCondLst>
                                            <p:cond delay="499"/>
                                          </p:stCondLst>
                                        </p:cTn>
                                        <p:tgtEl>
                                          <p:spTgt spid="9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1"/>
                                        </p:tgtEl>
                                      </p:cBhvr>
                                    </p:animEffect>
                                    <p:set>
                                      <p:cBhvr>
                                        <p:cTn id="57" dur="1" fill="hold">
                                          <p:stCondLst>
                                            <p:cond delay="499"/>
                                          </p:stCondLst>
                                        </p:cTn>
                                        <p:tgtEl>
                                          <p:spTgt spid="10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76"/>
                                        </p:tgtEl>
                                      </p:cBhvr>
                                    </p:animEffect>
                                    <p:set>
                                      <p:cBhvr>
                                        <p:cTn id="71" dur="1" fill="hold">
                                          <p:stCondLst>
                                            <p:cond delay="499"/>
                                          </p:stCondLst>
                                        </p:cTn>
                                        <p:tgtEl>
                                          <p:spTgt spid="76"/>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95"/>
                                        </p:tgtEl>
                                      </p:cBhvr>
                                    </p:animEffect>
                                    <p:set>
                                      <p:cBhvr>
                                        <p:cTn id="79" dur="1" fill="hold">
                                          <p:stCondLst>
                                            <p:cond delay="499"/>
                                          </p:stCondLst>
                                        </p:cTn>
                                        <p:tgtEl>
                                          <p:spTgt spid="9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7"/>
                                        </p:tgtEl>
                                      </p:cBhvr>
                                    </p:animEffect>
                                    <p:set>
                                      <p:cBhvr>
                                        <p:cTn id="82" dur="1" fill="hold">
                                          <p:stCondLst>
                                            <p:cond delay="499"/>
                                          </p:stCondLst>
                                        </p:cTn>
                                        <p:tgtEl>
                                          <p:spTgt spid="77"/>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74"/>
                                        </p:tgtEl>
                                      </p:cBhvr>
                                    </p:animEffect>
                                    <p:set>
                                      <p:cBhvr>
                                        <p:cTn id="93" dur="1" fill="hold">
                                          <p:stCondLst>
                                            <p:cond delay="499"/>
                                          </p:stCondLst>
                                        </p:cTn>
                                        <p:tgtEl>
                                          <p:spTgt spid="7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78"/>
                                        </p:tgtEl>
                                      </p:cBhvr>
                                    </p:animEffect>
                                    <p:set>
                                      <p:cBhvr>
                                        <p:cTn id="96" dur="1" fill="hold">
                                          <p:stCondLst>
                                            <p:cond delay="499"/>
                                          </p:stCondLst>
                                        </p:cTn>
                                        <p:tgtEl>
                                          <p:spTgt spid="78"/>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72"/>
                                        </p:tgtEl>
                                      </p:cBhvr>
                                    </p:animEffect>
                                    <p:set>
                                      <p:cBhvr>
                                        <p:cTn id="107" dur="1" fill="hold">
                                          <p:stCondLst>
                                            <p:cond delay="499"/>
                                          </p:stCondLst>
                                        </p:cTn>
                                        <p:tgtEl>
                                          <p:spTgt spid="72"/>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63"/>
                                        </p:tgtEl>
                                      </p:cBhvr>
                                    </p:animEffect>
                                    <p:set>
                                      <p:cBhvr>
                                        <p:cTn id="115" dur="1" fill="hold">
                                          <p:stCondLst>
                                            <p:cond delay="499"/>
                                          </p:stCondLst>
                                        </p:cTn>
                                        <p:tgtEl>
                                          <p:spTgt spid="63"/>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8"/>
                                        </p:tgtEl>
                                      </p:cBhvr>
                                    </p:animEffect>
                                    <p:set>
                                      <p:cBhvr>
                                        <p:cTn id="123" dur="1" fill="hold">
                                          <p:stCondLst>
                                            <p:cond delay="499"/>
                                          </p:stCondLst>
                                        </p:cTn>
                                        <p:tgtEl>
                                          <p:spTgt spid="6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64"/>
                                        </p:tgtEl>
                                      </p:cBhvr>
                                    </p:animEffect>
                                    <p:set>
                                      <p:cBhvr>
                                        <p:cTn id="126" dur="1" fill="hold">
                                          <p:stCondLst>
                                            <p:cond delay="499"/>
                                          </p:stCondLst>
                                        </p:cTn>
                                        <p:tgtEl>
                                          <p:spTgt spid="64"/>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500"/>
                                        <p:tgtEl>
                                          <p:spTgt spid="70"/>
                                        </p:tgtEl>
                                      </p:cBhvr>
                                    </p:animEffect>
                                  </p:childTnLst>
                                </p:cTn>
                              </p:par>
                              <p:par>
                                <p:cTn id="130" presetID="10" presetClass="entr" presetSubtype="0" fill="hold" nodeType="with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fade">
                                      <p:cBhvr>
                                        <p:cTn id="132" dur="500"/>
                                        <p:tgtEl>
                                          <p:spTgt spid="69"/>
                                        </p:tgtEl>
                                      </p:cBhvr>
                                    </p:animEffect>
                                  </p:childTnLst>
                                </p:cTn>
                              </p:par>
                              <p:par>
                                <p:cTn id="133" presetID="10" presetClass="entr" presetSubtype="0"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500"/>
                                        <p:tgtEl>
                                          <p:spTgt spid="6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5"/>
                                        </p:tgtEl>
                                        <p:attrNameLst>
                                          <p:attrName>style.visibility</p:attrName>
                                        </p:attrNameLst>
                                      </p:cBhvr>
                                      <p:to>
                                        <p:strVal val="visible"/>
                                      </p:to>
                                    </p:set>
                                    <p:animEffect transition="in" filter="fade">
                                      <p:cBhvr>
                                        <p:cTn id="138" dur="500"/>
                                        <p:tgtEl>
                                          <p:spTgt spid="6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70"/>
                                        </p:tgtEl>
                                      </p:cBhvr>
                                    </p:animEffect>
                                    <p:set>
                                      <p:cBhvr>
                                        <p:cTn id="143" dur="1" fill="hold">
                                          <p:stCondLst>
                                            <p:cond delay="499"/>
                                          </p:stCondLst>
                                        </p:cTn>
                                        <p:tgtEl>
                                          <p:spTgt spid="7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69"/>
                                        </p:tgtEl>
                                      </p:cBhvr>
                                    </p:animEffect>
                                    <p:set>
                                      <p:cBhvr>
                                        <p:cTn id="146" dur="1" fill="hold">
                                          <p:stCondLst>
                                            <p:cond delay="499"/>
                                          </p:stCondLst>
                                        </p:cTn>
                                        <p:tgtEl>
                                          <p:spTgt spid="69"/>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66"/>
                                        </p:tgtEl>
                                      </p:cBhvr>
                                    </p:animEffect>
                                    <p:set>
                                      <p:cBhvr>
                                        <p:cTn id="149" dur="1" fill="hold">
                                          <p:stCondLst>
                                            <p:cond delay="499"/>
                                          </p:stCondLst>
                                        </p:cTn>
                                        <p:tgtEl>
                                          <p:spTgt spid="66"/>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5"/>
                                        </p:tgtEl>
                                      </p:cBhvr>
                                    </p:animEffect>
                                    <p:set>
                                      <p:cBhvr>
                                        <p:cTn id="152" dur="1" fill="hold">
                                          <p:stCondLst>
                                            <p:cond delay="499"/>
                                          </p:stCondLst>
                                        </p:cTn>
                                        <p:tgtEl>
                                          <p:spTgt spid="65"/>
                                        </p:tgtEl>
                                        <p:attrNameLst>
                                          <p:attrName>style.visibility</p:attrName>
                                        </p:attrNameLst>
                                      </p:cBhvr>
                                      <p:to>
                                        <p:strVal val="hidden"/>
                                      </p:to>
                                    </p:set>
                                  </p:childTnLst>
                                </p:cTn>
                              </p:par>
                              <p:par>
                                <p:cTn id="153" presetID="10" presetClass="entr" presetSubtype="0"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fade">
                                      <p:cBhvr>
                                        <p:cTn id="155" dur="500"/>
                                        <p:tgtEl>
                                          <p:spTgt spid="97"/>
                                        </p:tgtEl>
                                      </p:cBhvr>
                                    </p:animEffect>
                                  </p:childTnLst>
                                </p:cTn>
                              </p:par>
                              <p:par>
                                <p:cTn id="156" presetID="10" presetClass="entr" presetSubtype="0" fill="hold" nodeType="withEffect">
                                  <p:stCondLst>
                                    <p:cond delay="0"/>
                                  </p:stCondLst>
                                  <p:childTnLst>
                                    <p:set>
                                      <p:cBhvr>
                                        <p:cTn id="157" dur="1" fill="hold">
                                          <p:stCondLst>
                                            <p:cond delay="0"/>
                                          </p:stCondLst>
                                        </p:cTn>
                                        <p:tgtEl>
                                          <p:spTgt spid="98"/>
                                        </p:tgtEl>
                                        <p:attrNameLst>
                                          <p:attrName>style.visibility</p:attrName>
                                        </p:attrNameLst>
                                      </p:cBhvr>
                                      <p:to>
                                        <p:strVal val="visible"/>
                                      </p:to>
                                    </p:set>
                                    <p:animEffect transition="in" filter="fade">
                                      <p:cBhvr>
                                        <p:cTn id="158" dur="500"/>
                                        <p:tgtEl>
                                          <p:spTgt spid="9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97"/>
                                        </p:tgtEl>
                                      </p:cBhvr>
                                    </p:animEffect>
                                    <p:set>
                                      <p:cBhvr>
                                        <p:cTn id="166" dur="1" fill="hold">
                                          <p:stCondLst>
                                            <p:cond delay="499"/>
                                          </p:stCondLst>
                                        </p:cTn>
                                        <p:tgtEl>
                                          <p:spTgt spid="97"/>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73"/>
                                        </p:tgtEl>
                                      </p:cBhvr>
                                    </p:animEffect>
                                    <p:set>
                                      <p:cBhvr>
                                        <p:cTn id="169" dur="1" fill="hold">
                                          <p:stCondLst>
                                            <p:cond delay="499"/>
                                          </p:stCondLst>
                                        </p:cTn>
                                        <p:tgtEl>
                                          <p:spTgt spid="73"/>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75" grpId="0" animBg="1"/>
      <p:bldP spid="75" grpId="1" animBg="1"/>
      <p:bldP spid="43" grpId="0" animBg="1"/>
      <p:bldP spid="43" grpId="1" animBg="1"/>
      <p:bldP spid="102" grpId="0" animBg="1"/>
      <p:bldP spid="102" grpId="1" animBg="1"/>
      <p:bldP spid="76" grpId="0" animBg="1"/>
      <p:bldP spid="76" grpId="1" animBg="1"/>
      <p:bldP spid="77" grpId="0" animBg="1"/>
      <p:bldP spid="77" grpId="1" animBg="1"/>
      <p:bldP spid="78" grpId="0" animBg="1"/>
      <p:bldP spid="78" grpId="1" animBg="1"/>
      <p:bldP spid="72" grpId="0" animBg="1"/>
      <p:bldP spid="72" grpId="1" animBg="1"/>
      <p:bldP spid="63" grpId="0" animBg="1"/>
      <p:bldP spid="63" grpId="1" animBg="1"/>
      <p:bldP spid="64" grpId="0" animBg="1"/>
      <p:bldP spid="64" grpId="1" animBg="1"/>
      <p:bldP spid="65" grpId="0" animBg="1"/>
      <p:bldP spid="65" grpId="1" animBg="1"/>
      <p:bldP spid="73" grpId="0" animBg="1"/>
      <p:bldP spid="73" grpId="1"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22</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6" name="Picture 3"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1084354"/>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8585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23</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5"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7"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4: Planning </a:t>
            </a:r>
            <a:r>
              <a:rPr lang="en-GB" dirty="0"/>
              <a:t>and working </a:t>
            </a:r>
            <a:r>
              <a:rPr lang="en-GB" dirty="0" smtClean="0"/>
              <a:t>using warning arrangements</a:t>
            </a:r>
            <a:endParaRPr lang="en-GB" dirty="0"/>
          </a:p>
        </p:txBody>
      </p:sp>
      <p:sp>
        <p:nvSpPr>
          <p:cNvPr id="106"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7"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8"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9"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0"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1"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2"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3"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4"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5"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6"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7"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8"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9"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120"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21"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122"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123"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124"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125"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126"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127" name="AutoShape 16"/>
          <p:cNvCxnSpPr>
            <a:cxnSpLocks noChangeShapeType="1"/>
            <a:stCxn id="123" idx="3"/>
            <a:endCxn id="126"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AutoShape 17"/>
          <p:cNvCxnSpPr>
            <a:cxnSpLocks noChangeShapeType="1"/>
            <a:stCxn id="122" idx="3"/>
            <a:endCxn id="125"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18"/>
          <p:cNvCxnSpPr>
            <a:cxnSpLocks noChangeShapeType="1"/>
            <a:stCxn id="121" idx="3"/>
            <a:endCxn id="120"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AutoShape 19"/>
          <p:cNvCxnSpPr>
            <a:cxnSpLocks noChangeShapeType="1"/>
            <a:stCxn id="120" idx="3"/>
            <a:endCxn id="124"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p:cNvCxnSpPr>
            <a:stCxn id="125" idx="3"/>
            <a:endCxn id="121"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2" name="Straight Arrow Connector 131"/>
          <p:cNvCxnSpPr>
            <a:stCxn id="126" idx="3"/>
            <a:endCxn id="122"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34"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135"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136"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65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71263"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622475"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99293"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73687"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2654400" y="4985961"/>
            <a:ext cx="4602862"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suitable resources to produce the SWP including operational, task and site risk </a:t>
            </a:r>
            <a:r>
              <a:rPr lang="en-GB" sz="1600" dirty="0" smtClean="0">
                <a:solidFill>
                  <a:srgbClr val="005172"/>
                </a:solidFill>
              </a:rPr>
              <a:t>controls.</a:t>
            </a:r>
            <a:endParaRPr lang="en-GB" sz="1600" dirty="0">
              <a:solidFill>
                <a:srgbClr val="005172"/>
              </a:solidFill>
              <a:latin typeface="Arial"/>
            </a:endParaRPr>
          </a:p>
        </p:txBody>
      </p:sp>
      <p:sp>
        <p:nvSpPr>
          <p:cNvPr id="63" name="TextBox 62"/>
          <p:cNvSpPr txBox="1"/>
          <p:nvPr/>
        </p:nvSpPr>
        <p:spPr>
          <a:xfrm>
            <a:off x="2654400" y="2780910"/>
            <a:ext cx="3666732"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welfare arrangement, the amount of people required, tools needed, and the duration of the work.</a:t>
            </a:r>
            <a:endParaRPr lang="en-GB" sz="1600" dirty="0">
              <a:solidFill>
                <a:srgbClr val="005172"/>
              </a:solidFill>
              <a:latin typeface="Arial"/>
            </a:endParaRPr>
          </a:p>
        </p:txBody>
      </p:sp>
      <p:sp>
        <p:nvSpPr>
          <p:cNvPr id="64" name="TextBox 63"/>
          <p:cNvSpPr txBox="1"/>
          <p:nvPr/>
        </p:nvSpPr>
        <p:spPr>
          <a:xfrm>
            <a:off x="3851900" y="3988765"/>
            <a:ext cx="3326375" cy="830997"/>
          </a:xfrm>
          <a:prstGeom prst="rect">
            <a:avLst/>
          </a:prstGeom>
          <a:solidFill>
            <a:schemeClr val="bg1"/>
          </a:solidFill>
          <a:ln w="28575" cap="rnd">
            <a:solidFill>
              <a:srgbClr val="3A9FBE"/>
            </a:solidFill>
            <a:round/>
          </a:ln>
        </p:spPr>
        <p:txBody>
          <a:bodyPr wrap="square" rtlCol="0">
            <a:spAutoFit/>
          </a:bodyPr>
          <a:lstStyle/>
          <a:p>
            <a:r>
              <a:rPr lang="en-GB" sz="1600" dirty="0"/>
              <a:t>The person in charge will verify the SWP at least one shift in advance of the work taking place.</a:t>
            </a:r>
          </a:p>
        </p:txBody>
      </p:sp>
      <p:sp>
        <p:nvSpPr>
          <p:cNvPr id="65" name="TextBox 64"/>
          <p:cNvSpPr txBox="1"/>
          <p:nvPr/>
        </p:nvSpPr>
        <p:spPr>
          <a:xfrm>
            <a:off x="4788030" y="2652966"/>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54" name="TextBox 53"/>
          <p:cNvSpPr txBox="1"/>
          <p:nvPr/>
        </p:nvSpPr>
        <p:spPr>
          <a:xfrm>
            <a:off x="4883037" y="4853568"/>
            <a:ext cx="3589182" cy="1815882"/>
          </a:xfrm>
          <a:prstGeom prst="rect">
            <a:avLst/>
          </a:prstGeom>
          <a:solidFill>
            <a:srgbClr val="FFFFFF"/>
          </a:solidFill>
          <a:ln w="28575">
            <a:solidFill>
              <a:srgbClr val="3A9FBE"/>
            </a:solidFill>
          </a:ln>
        </p:spPr>
        <p:txBody>
          <a:bodyPr wrap="square" rtlCol="0">
            <a:spAutoFit/>
          </a:bodyPr>
          <a:lstStyle/>
          <a:p>
            <a:r>
              <a:rPr lang="en-GB" sz="1600" dirty="0">
                <a:solidFill>
                  <a:srgbClr val="005172"/>
                </a:solidFill>
              </a:rPr>
              <a:t>For cyclical and repeated tasks, the Responsible Manager must authorise the initial SWP which can then be implemented repeatedly for </a:t>
            </a:r>
            <a:r>
              <a:rPr lang="en-GB" sz="1600" dirty="0" smtClean="0">
                <a:solidFill>
                  <a:srgbClr val="005172"/>
                </a:solidFill>
              </a:rPr>
              <a:t>a six </a:t>
            </a:r>
            <a:r>
              <a:rPr lang="en-GB" sz="1600" dirty="0">
                <a:solidFill>
                  <a:srgbClr val="005172"/>
                </a:solidFill>
              </a:rPr>
              <a:t>month period when the SWP uses warning (formerly known red zone) without further authorisation.</a:t>
            </a:r>
            <a:endParaRPr lang="en-GB" sz="1600" dirty="0" smtClean="0">
              <a:solidFill>
                <a:srgbClr val="005172"/>
              </a:solidFill>
              <a:latin typeface="Arial"/>
            </a:endParaRPr>
          </a:p>
        </p:txBody>
      </p:sp>
      <p:sp>
        <p:nvSpPr>
          <p:cNvPr id="66" name="TextBox 65"/>
          <p:cNvSpPr txBox="1"/>
          <p:nvPr/>
        </p:nvSpPr>
        <p:spPr>
          <a:xfrm>
            <a:off x="6012200" y="3496323"/>
            <a:ext cx="2737247"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70" name="TextBox 69"/>
          <p:cNvSpPr txBox="1"/>
          <p:nvPr/>
        </p:nvSpPr>
        <p:spPr>
          <a:xfrm>
            <a:off x="1691600" y="4001058"/>
            <a:ext cx="3600500"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69" name="TextBox 68"/>
          <p:cNvSpPr txBox="1"/>
          <p:nvPr/>
        </p:nvSpPr>
        <p:spPr>
          <a:xfrm>
            <a:off x="1763610" y="3619434"/>
            <a:ext cx="3672508" cy="1569660"/>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to conduct briefings including task and site risk controls. If acting as COSS they will also brief the operational risk </a:t>
            </a:r>
            <a:r>
              <a:rPr lang="en-GB" sz="1600" dirty="0" smtClean="0">
                <a:solidFill>
                  <a:srgbClr val="005172"/>
                </a:solidFill>
              </a:rPr>
              <a:t>controls. </a:t>
            </a:r>
            <a:r>
              <a:rPr lang="en-GB" sz="1600" dirty="0">
                <a:solidFill>
                  <a:srgbClr val="005172"/>
                </a:solidFill>
              </a:rPr>
              <a:t>All required paperwork must be completed before work can begin.</a:t>
            </a:r>
            <a:endParaRPr lang="en-GB" sz="1600" dirty="0">
              <a:solidFill>
                <a:srgbClr val="005172"/>
              </a:solidFill>
              <a:latin typeface="Arial"/>
            </a:endParaRPr>
          </a:p>
        </p:txBody>
      </p:sp>
      <p:sp>
        <p:nvSpPr>
          <p:cNvPr id="68" name="TextBox 67"/>
          <p:cNvSpPr txBox="1"/>
          <p:nvPr/>
        </p:nvSpPr>
        <p:spPr>
          <a:xfrm>
            <a:off x="1829804" y="3865655"/>
            <a:ext cx="3534306" cy="1077218"/>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a:t>
            </a:r>
            <a:r>
              <a:rPr lang="en-GB" sz="1600" dirty="0" smtClean="0">
                <a:solidFill>
                  <a:srgbClr val="005172"/>
                </a:solidFill>
              </a:rPr>
              <a:t>state.</a:t>
            </a:r>
            <a:endParaRPr lang="en-GB" sz="1600" dirty="0">
              <a:solidFill>
                <a:srgbClr val="005172"/>
              </a:solidFill>
              <a:latin typeface="Arial"/>
            </a:endParaRPr>
          </a:p>
        </p:txBody>
      </p:sp>
      <p:sp>
        <p:nvSpPr>
          <p:cNvPr id="67" name="TextBox 66"/>
          <p:cNvSpPr txBox="1"/>
          <p:nvPr/>
        </p:nvSpPr>
        <p:spPr>
          <a:xfrm>
            <a:off x="1859146" y="3742544"/>
            <a:ext cx="4600024"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used or unused SWP to the Planner (or Responsible Manager where no planner exists</a:t>
            </a:r>
            <a:r>
              <a:rPr lang="en-GB" sz="1600" dirty="0" smtClean="0">
                <a:solidFill>
                  <a:srgbClr val="005172"/>
                </a:solidFill>
              </a:rPr>
              <a:t>). </a:t>
            </a:r>
            <a:r>
              <a:rPr lang="en-GB" sz="1600" dirty="0">
                <a:solidFill>
                  <a:srgbClr val="005172"/>
                </a:solidFill>
              </a:rPr>
              <a:t>Where a pack has not been returned by the person in charge a record must be kept by the Responsible Manager.</a:t>
            </a:r>
            <a:endParaRPr lang="en-GB" sz="1600" dirty="0">
              <a:solidFill>
                <a:srgbClr val="005172"/>
              </a:solidFill>
              <a:latin typeface="Arial"/>
            </a:endParaRPr>
          </a:p>
        </p:txBody>
      </p:sp>
      <p:sp>
        <p:nvSpPr>
          <p:cNvPr id="61" name="TextBox 60"/>
          <p:cNvSpPr txBox="1"/>
          <p:nvPr/>
        </p:nvSpPr>
        <p:spPr>
          <a:xfrm>
            <a:off x="3276028" y="4985961"/>
            <a:ext cx="4464412" cy="1323439"/>
          </a:xfrm>
          <a:prstGeom prst="rect">
            <a:avLst/>
          </a:prstGeom>
          <a:solidFill>
            <a:srgbClr val="FFFFFF"/>
          </a:solidFill>
          <a:ln w="28575">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
        <p:nvSpPr>
          <p:cNvPr id="58" name="TextBox 57"/>
          <p:cNvSpPr txBox="1"/>
          <p:nvPr/>
        </p:nvSpPr>
        <p:spPr>
          <a:xfrm>
            <a:off x="4270312" y="3734495"/>
            <a:ext cx="3543726" cy="1323439"/>
          </a:xfrm>
          <a:prstGeom prst="rect">
            <a:avLst/>
          </a:prstGeom>
          <a:solidFill>
            <a:srgbClr val="FFFFFF"/>
          </a:solidFill>
          <a:ln w="28575">
            <a:solidFill>
              <a:srgbClr val="3A9FBE"/>
            </a:solidFill>
          </a:ln>
        </p:spPr>
        <p:txBody>
          <a:bodyPr wrap="square" rtlCol="0">
            <a:spAutoFit/>
          </a:bodyPr>
          <a:lstStyle/>
          <a:p>
            <a:r>
              <a:rPr lang="en-GB" sz="1600" dirty="0">
                <a:solidFill>
                  <a:srgbClr val="005172"/>
                </a:solidFill>
              </a:rPr>
              <a:t>The Planner will review the SWP for amendments to support future planning. If there isn't a designated Planner, </a:t>
            </a:r>
            <a:r>
              <a:rPr lang="en-GB" sz="1600" dirty="0" smtClean="0">
                <a:solidFill>
                  <a:srgbClr val="005172"/>
                </a:solidFill>
              </a:rPr>
              <a:t>the Responsible </a:t>
            </a:r>
            <a:r>
              <a:rPr lang="en-GB" sz="1600" dirty="0">
                <a:solidFill>
                  <a:srgbClr val="005172"/>
                </a:solidFill>
              </a:rPr>
              <a:t>Manager </a:t>
            </a:r>
            <a:r>
              <a:rPr lang="en-GB" sz="1600" dirty="0" smtClean="0">
                <a:solidFill>
                  <a:srgbClr val="005172"/>
                </a:solidFill>
              </a:rPr>
              <a:t>will </a:t>
            </a:r>
            <a:r>
              <a:rPr lang="en-GB" sz="1600" dirty="0">
                <a:solidFill>
                  <a:srgbClr val="005172"/>
                </a:solidFill>
              </a:rPr>
              <a:t>carry out the review of the </a:t>
            </a:r>
            <a:r>
              <a:rPr lang="en-GB" sz="1600" dirty="0" smtClean="0">
                <a:solidFill>
                  <a:srgbClr val="005172"/>
                </a:solidFill>
              </a:rPr>
              <a:t>pack.</a:t>
            </a:r>
            <a:endParaRPr lang="en-GB" sz="1600" dirty="0">
              <a:solidFill>
                <a:srgbClr val="005172"/>
              </a:solidFill>
              <a:latin typeface="Arial"/>
            </a:endParaRPr>
          </a:p>
        </p:txBody>
      </p:sp>
    </p:spTree>
    <p:extLst>
      <p:ext uri="{BB962C8B-B14F-4D97-AF65-F5344CB8AC3E}">
        <p14:creationId xmlns:p14="http://schemas.microsoft.com/office/powerpoint/2010/main" val="1809208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2"/>
                                        </p:tgtEl>
                                      </p:cBhvr>
                                    </p:animEffect>
                                    <p:set>
                                      <p:cBhvr>
                                        <p:cTn id="21" dur="1" fill="hold">
                                          <p:stCondLst>
                                            <p:cond delay="499"/>
                                          </p:stCondLst>
                                        </p:cTn>
                                        <p:tgtEl>
                                          <p:spTgt spid="9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2"/>
                                        </p:tgtEl>
                                      </p:cBhvr>
                                    </p:animEffect>
                                    <p:set>
                                      <p:cBhvr>
                                        <p:cTn id="24" dur="1" fill="hold">
                                          <p:stCondLst>
                                            <p:cond delay="499"/>
                                          </p:stCondLst>
                                        </p:cTn>
                                        <p:tgtEl>
                                          <p:spTgt spid="6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3"/>
                                        </p:tgtEl>
                                      </p:cBhvr>
                                    </p:animEffect>
                                    <p:set>
                                      <p:cBhvr>
                                        <p:cTn id="35" dur="1" fill="hold">
                                          <p:stCondLst>
                                            <p:cond delay="499"/>
                                          </p:stCondLst>
                                        </p:cTn>
                                        <p:tgtEl>
                                          <p:spTgt spid="9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500"/>
                                        <p:tgtEl>
                                          <p:spTgt spid="10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4"/>
                                        </p:tgtEl>
                                      </p:cBhvr>
                                    </p:animEffect>
                                    <p:set>
                                      <p:cBhvr>
                                        <p:cTn id="49" dur="1" fill="hold">
                                          <p:stCondLst>
                                            <p:cond delay="499"/>
                                          </p:stCondLst>
                                        </p:cTn>
                                        <p:tgtEl>
                                          <p:spTgt spid="10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65"/>
                                        </p:tgtEl>
                                      </p:cBhvr>
                                    </p:animEffect>
                                    <p:set>
                                      <p:cBhvr>
                                        <p:cTn id="63" dur="1" fill="hold">
                                          <p:stCondLst>
                                            <p:cond delay="499"/>
                                          </p:stCondLst>
                                        </p:cTn>
                                        <p:tgtEl>
                                          <p:spTgt spid="65"/>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95"/>
                                        </p:tgtEl>
                                      </p:cBhvr>
                                    </p:animEffect>
                                    <p:set>
                                      <p:cBhvr>
                                        <p:cTn id="71" dur="1" fill="hold">
                                          <p:stCondLst>
                                            <p:cond delay="499"/>
                                          </p:stCondLst>
                                        </p:cTn>
                                        <p:tgtEl>
                                          <p:spTgt spid="9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4"/>
                                        </p:tgtEl>
                                      </p:cBhvr>
                                    </p:animEffect>
                                    <p:set>
                                      <p:cBhvr>
                                        <p:cTn id="74" dur="1" fill="hold">
                                          <p:stCondLst>
                                            <p:cond delay="499"/>
                                          </p:stCondLst>
                                        </p:cTn>
                                        <p:tgtEl>
                                          <p:spTgt spid="54"/>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7"/>
                                        </p:tgtEl>
                                      </p:cBhvr>
                                    </p:animEffect>
                                    <p:set>
                                      <p:cBhvr>
                                        <p:cTn id="85" dur="1" fill="hold">
                                          <p:stCondLst>
                                            <p:cond delay="499"/>
                                          </p:stCondLst>
                                        </p:cTn>
                                        <p:tgtEl>
                                          <p:spTgt spid="9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6"/>
                                        </p:tgtEl>
                                      </p:cBhvr>
                                    </p:animEffect>
                                    <p:set>
                                      <p:cBhvr>
                                        <p:cTn id="88" dur="1" fill="hold">
                                          <p:stCondLst>
                                            <p:cond delay="499"/>
                                          </p:stCondLst>
                                        </p:cTn>
                                        <p:tgtEl>
                                          <p:spTgt spid="66"/>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fade">
                                      <p:cBhvr>
                                        <p:cTn id="91" dur="500"/>
                                        <p:tgtEl>
                                          <p:spTgt spid="9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70"/>
                                        </p:tgtEl>
                                      </p:cBhvr>
                                    </p:animEffect>
                                    <p:set>
                                      <p:cBhvr>
                                        <p:cTn id="99" dur="1" fill="hold">
                                          <p:stCondLst>
                                            <p:cond delay="499"/>
                                          </p:stCondLst>
                                        </p:cTn>
                                        <p:tgtEl>
                                          <p:spTgt spid="70"/>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98"/>
                                        </p:tgtEl>
                                      </p:cBhvr>
                                    </p:animEffect>
                                    <p:set>
                                      <p:cBhvr>
                                        <p:cTn id="115" dur="1" fill="hold">
                                          <p:stCondLst>
                                            <p:cond delay="499"/>
                                          </p:stCondLst>
                                        </p:cTn>
                                        <p:tgtEl>
                                          <p:spTgt spid="9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68"/>
                                        </p:tgtEl>
                                      </p:cBhvr>
                                    </p:animEffect>
                                    <p:set>
                                      <p:cBhvr>
                                        <p:cTn id="118" dur="1" fill="hold">
                                          <p:stCondLst>
                                            <p:cond delay="499"/>
                                          </p:stCondLst>
                                        </p:cTn>
                                        <p:tgtEl>
                                          <p:spTgt spid="6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fade">
                                      <p:cBhvr>
                                        <p:cTn id="121" dur="500"/>
                                        <p:tgtEl>
                                          <p:spTgt spid="100"/>
                                        </p:tgtEl>
                                      </p:cBhvr>
                                    </p:animEffect>
                                  </p:childTnLst>
                                </p:cTn>
                              </p:par>
                              <p:par>
                                <p:cTn id="122" presetID="10" presetClass="entr" presetSubtype="0" fill="hold" nodeType="with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par>
                                <p:cTn id="125" presetID="10" presetClass="entr" presetSubtype="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500"/>
                                        <p:tgtEl>
                                          <p:spTgt spid="10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100"/>
                                        </p:tgtEl>
                                      </p:cBhvr>
                                    </p:animEffect>
                                    <p:set>
                                      <p:cBhvr>
                                        <p:cTn id="135" dur="1" fill="hold">
                                          <p:stCondLst>
                                            <p:cond delay="499"/>
                                          </p:stCondLst>
                                        </p:cTn>
                                        <p:tgtEl>
                                          <p:spTgt spid="10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01"/>
                                        </p:tgtEl>
                                      </p:cBhvr>
                                    </p:animEffect>
                                    <p:set>
                                      <p:cBhvr>
                                        <p:cTn id="141" dur="1" fill="hold">
                                          <p:stCondLst>
                                            <p:cond delay="499"/>
                                          </p:stCondLst>
                                        </p:cTn>
                                        <p:tgtEl>
                                          <p:spTgt spid="10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67"/>
                                        </p:tgtEl>
                                      </p:cBhvr>
                                    </p:animEffect>
                                    <p:set>
                                      <p:cBhvr>
                                        <p:cTn id="144" dur="1" fill="hold">
                                          <p:stCondLst>
                                            <p:cond delay="499"/>
                                          </p:stCondLst>
                                        </p:cTn>
                                        <p:tgtEl>
                                          <p:spTgt spid="67"/>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par>
                                <p:cTn id="148" presetID="10" presetClass="entr" presetSubtype="0" fill="hold" nodeType="with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fade">
                                      <p:cBhvr>
                                        <p:cTn id="150" dur="500"/>
                                        <p:tgtEl>
                                          <p:spTgt spid="10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fade">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99"/>
                                        </p:tgtEl>
                                      </p:cBhvr>
                                    </p:animEffect>
                                    <p:set>
                                      <p:cBhvr>
                                        <p:cTn id="158" dur="1" fill="hold">
                                          <p:stCondLst>
                                            <p:cond delay="499"/>
                                          </p:stCondLst>
                                        </p:cTn>
                                        <p:tgtEl>
                                          <p:spTgt spid="9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58"/>
                                        </p:tgtEl>
                                      </p:cBhvr>
                                    </p:animEffect>
                                    <p:set>
                                      <p:cBhvr>
                                        <p:cTn id="161" dur="1" fill="hold">
                                          <p:stCondLst>
                                            <p:cond delay="499"/>
                                          </p:stCondLst>
                                        </p:cTn>
                                        <p:tgtEl>
                                          <p:spTgt spid="58"/>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64" grpId="0" animBg="1"/>
      <p:bldP spid="64" grpId="1" animBg="1"/>
      <p:bldP spid="65" grpId="0" animBg="1"/>
      <p:bldP spid="65" grpId="1" animBg="1"/>
      <p:bldP spid="54" grpId="0" animBg="1"/>
      <p:bldP spid="54" grpId="1" animBg="1"/>
      <p:bldP spid="66" grpId="0" animBg="1"/>
      <p:bldP spid="66" grpId="1" animBg="1"/>
      <p:bldP spid="70" grpId="0" animBg="1"/>
      <p:bldP spid="70" grpId="1" animBg="1"/>
      <p:bldP spid="69" grpId="0" animBg="1"/>
      <p:bldP spid="69" grpId="1" animBg="1"/>
      <p:bldP spid="68" grpId="0" animBg="1"/>
      <p:bldP spid="68" grpId="1" animBg="1"/>
      <p:bldP spid="67" grpId="0" animBg="1"/>
      <p:bldP spid="67" grpId="1" animBg="1"/>
      <p:bldP spid="61" grpId="0" animBg="1"/>
      <p:bldP spid="58" grpId="0" animBg="1"/>
      <p:bldP spid="5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25</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6" name="Picture 3"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1084354"/>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2334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179388"/>
            <a:ext cx="7929564" cy="641350"/>
          </a:xfrm>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26</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7"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8"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1"/>
          <p:cNvSpPr>
            <a:spLocks noGrp="1" noChangeArrowheads="1"/>
          </p:cNvSpPr>
          <p:nvPr>
            <p:ph type="ctrTitle"/>
          </p:nvPr>
        </p:nvSpPr>
        <p:spPr/>
        <p:txBody>
          <a:bodyPr/>
          <a:lstStyle/>
          <a:p>
            <a:pPr eaLnBrk="1" hangingPunct="1"/>
            <a:r>
              <a:rPr lang="en-GB" altLang="en-US" dirty="0" smtClean="0"/>
              <a:t/>
            </a:r>
            <a:br>
              <a:rPr lang="en-GB" altLang="en-US" dirty="0" smtClean="0"/>
            </a:br>
            <a:r>
              <a:rPr lang="en-GB" altLang="en-US" dirty="0" smtClean="0"/>
              <a:t>Hazard &amp; Risk identification</a:t>
            </a:r>
            <a:br>
              <a:rPr lang="en-GB" altLang="en-US" dirty="0" smtClean="0"/>
            </a:br>
            <a:endParaRPr lang="en-GB" altLang="en-US" dirty="0" smtClean="0"/>
          </a:p>
        </p:txBody>
      </p:sp>
    </p:spTree>
    <p:extLst>
      <p:ext uri="{BB962C8B-B14F-4D97-AF65-F5344CB8AC3E}">
        <p14:creationId xmlns:p14="http://schemas.microsoft.com/office/powerpoint/2010/main" val="37242081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dirty="0" smtClean="0"/>
              <a:t>What is a hazard and what is a risk?</a:t>
            </a:r>
          </a:p>
        </p:txBody>
      </p:sp>
      <p:sp>
        <p:nvSpPr>
          <p:cNvPr id="80899"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03013915-2671-47D6-B459-E14D2D615969}" type="slidenum">
              <a:rPr lang="en-GB" altLang="en-US" baseline="0" smtClean="0">
                <a:solidFill>
                  <a:schemeClr val="accent2"/>
                </a:solidFill>
                <a:cs typeface="Arial" charset="0"/>
              </a:rPr>
              <a:pPr/>
              <a:t>28</a:t>
            </a:fld>
            <a:endParaRPr lang="en-GB" altLang="en-US" baseline="0" dirty="0" smtClean="0">
              <a:solidFill>
                <a:schemeClr val="accent2"/>
              </a:solidFill>
              <a:cs typeface="Arial" charset="0"/>
            </a:endParaRPr>
          </a:p>
        </p:txBody>
      </p:sp>
      <p:sp>
        <p:nvSpPr>
          <p:cNvPr id="7"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sp>
        <p:nvSpPr>
          <p:cNvPr id="6" name="Rectangle 5"/>
          <p:cNvSpPr txBox="1">
            <a:spLocks noChangeArrowheads="1"/>
          </p:cNvSpPr>
          <p:nvPr/>
        </p:nvSpPr>
        <p:spPr bwMode="auto">
          <a:xfrm>
            <a:off x="450001" y="1594800"/>
            <a:ext cx="8298214" cy="467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7325" indent="-187325" eaLnBrk="0" hangingPunct="0">
              <a:defRPr sz="1400">
                <a:solidFill>
                  <a:schemeClr val="tx1"/>
                </a:solidFill>
                <a:latin typeface="Arial" charset="0"/>
                <a:ea typeface="ヒラギノ角ゴ Pro W3" pitchFamily="1" charset="-128"/>
              </a:defRPr>
            </a:lvl1pPr>
            <a:lvl2pPr marL="742950" indent="-285750" eaLnBrk="0" hangingPunct="0">
              <a:defRPr sz="1400">
                <a:solidFill>
                  <a:schemeClr val="tx1"/>
                </a:solidFill>
                <a:latin typeface="Arial" charset="0"/>
                <a:ea typeface="ヒラギノ角ゴ Pro W3" pitchFamily="1" charset="-128"/>
              </a:defRPr>
            </a:lvl2pPr>
            <a:lvl3pPr marL="1143000" indent="-228600" eaLnBrk="0" hangingPunct="0">
              <a:defRPr sz="1400">
                <a:solidFill>
                  <a:schemeClr val="tx1"/>
                </a:solidFill>
                <a:latin typeface="Arial" charset="0"/>
                <a:ea typeface="ヒラギノ角ゴ Pro W3" pitchFamily="1" charset="-128"/>
              </a:defRPr>
            </a:lvl3pPr>
            <a:lvl4pPr marL="1600200" indent="-228600" eaLnBrk="0" hangingPunct="0">
              <a:defRPr sz="1400">
                <a:solidFill>
                  <a:schemeClr val="tx1"/>
                </a:solidFill>
                <a:latin typeface="Arial" charset="0"/>
                <a:ea typeface="ヒラギノ角ゴ Pro W3" pitchFamily="1" charset="-128"/>
              </a:defRPr>
            </a:lvl4pPr>
            <a:lvl5pPr marL="2057400" indent="-228600" eaLnBrk="0" hangingPunct="0">
              <a:defRPr sz="1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1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1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1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1400">
                <a:solidFill>
                  <a:schemeClr val="tx1"/>
                </a:solidFill>
                <a:latin typeface="Arial" charset="0"/>
                <a:ea typeface="ヒラギノ角ゴ Pro W3" pitchFamily="1" charset="-128"/>
              </a:defRPr>
            </a:lvl9pPr>
          </a:lstStyle>
          <a:p>
            <a:pPr>
              <a:lnSpc>
                <a:spcPts val="2300"/>
              </a:lnSpc>
              <a:spcAft>
                <a:spcPts val="1200"/>
              </a:spcAft>
              <a:buFontTx/>
              <a:buChar char="•"/>
              <a:defRPr/>
            </a:pPr>
            <a:r>
              <a:rPr lang="en-GB" altLang="en-US" sz="1800" b="1" baseline="0" dirty="0">
                <a:solidFill>
                  <a:schemeClr val="accent1"/>
                </a:solidFill>
                <a:latin typeface="+mn-lt"/>
                <a:cs typeface="ヒラギノ角ゴ Pro W3"/>
              </a:rPr>
              <a:t>Hazard = </a:t>
            </a:r>
            <a:r>
              <a:rPr lang="en-GB" altLang="en-US" sz="1800" kern="0" baseline="0" dirty="0">
                <a:solidFill>
                  <a:schemeClr val="accent1"/>
                </a:solidFill>
                <a:latin typeface="+mn-lt"/>
                <a:ea typeface="+mn-ea"/>
                <a:cs typeface="ヒラギノ角ゴ Pro W3"/>
              </a:rPr>
              <a:t>Something that has the potential to cause harm e.g. </a:t>
            </a:r>
            <a:r>
              <a:rPr lang="en-GB" altLang="en-US" sz="1800" kern="0" baseline="0" dirty="0" smtClean="0">
                <a:solidFill>
                  <a:schemeClr val="accent1"/>
                </a:solidFill>
                <a:latin typeface="+mn-lt"/>
                <a:ea typeface="+mn-ea"/>
                <a:cs typeface="ヒラギノ角ゴ Pro W3"/>
              </a:rPr>
              <a:t>chainsaw, </a:t>
            </a:r>
            <a:r>
              <a:rPr lang="en-GB" altLang="en-US" sz="1800" kern="0" baseline="0" dirty="0">
                <a:solidFill>
                  <a:schemeClr val="accent1"/>
                </a:solidFill>
                <a:latin typeface="+mn-lt"/>
                <a:ea typeface="+mn-ea"/>
                <a:cs typeface="ヒラギノ角ゴ Pro W3"/>
              </a:rPr>
              <a:t>moving train, walking over uneven terrain, exposure to loud noise, exposure to chemicals, etc.</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Risk = </a:t>
            </a:r>
            <a:r>
              <a:rPr lang="en-GB" altLang="en-US" sz="1800" dirty="0" smtClean="0">
                <a:solidFill>
                  <a:schemeClr val="accent1"/>
                </a:solidFill>
                <a:latin typeface="+mn-lt"/>
                <a:cs typeface="ヒラギノ角ゴ Pro W3"/>
              </a:rPr>
              <a:t>The likelihood </a:t>
            </a:r>
            <a:r>
              <a:rPr lang="en-GB" altLang="en-US" sz="1800" baseline="0" dirty="0" smtClean="0">
                <a:solidFill>
                  <a:schemeClr val="accent1"/>
                </a:solidFill>
                <a:latin typeface="+mn-lt"/>
                <a:cs typeface="ヒラギノ角ゴ Pro W3"/>
              </a:rPr>
              <a:t>that </a:t>
            </a:r>
            <a:r>
              <a:rPr lang="en-GB" altLang="en-US" sz="1800" baseline="0" dirty="0">
                <a:solidFill>
                  <a:schemeClr val="accent1"/>
                </a:solidFill>
                <a:latin typeface="+mn-lt"/>
                <a:cs typeface="ヒラギノ角ゴ Pro W3"/>
              </a:rPr>
              <a:t>the hazard will actually cause harm e.g. what is the chances that someone will be hit by a train or suffer hearing loss or trip and fall etc.</a:t>
            </a:r>
          </a:p>
          <a:p>
            <a:pPr>
              <a:lnSpc>
                <a:spcPts val="2300"/>
              </a:lnSpc>
              <a:spcAft>
                <a:spcPts val="1200"/>
              </a:spcAft>
              <a:buFontTx/>
              <a:buChar char="•"/>
              <a:defRPr/>
            </a:pPr>
            <a:r>
              <a:rPr lang="en-GB" altLang="en-US" sz="1800" baseline="0" dirty="0">
                <a:solidFill>
                  <a:schemeClr val="accent1"/>
                </a:solidFill>
                <a:latin typeface="+mn-lt"/>
                <a:cs typeface="ヒラギノ角ゴ Pro W3"/>
              </a:rPr>
              <a:t>When performing a </a:t>
            </a:r>
            <a:r>
              <a:rPr lang="en-GB" altLang="en-US" sz="1800" baseline="0" dirty="0" smtClean="0">
                <a:solidFill>
                  <a:schemeClr val="accent1"/>
                </a:solidFill>
                <a:latin typeface="+mn-lt"/>
                <a:cs typeface="ヒラギノ角ゴ Pro W3"/>
              </a:rPr>
              <a:t>risk assessment you </a:t>
            </a:r>
            <a:r>
              <a:rPr lang="en-GB" altLang="en-US" sz="1800" baseline="0" dirty="0">
                <a:solidFill>
                  <a:schemeClr val="accent1"/>
                </a:solidFill>
                <a:latin typeface="+mn-lt"/>
                <a:cs typeface="ヒラギノ角ゴ Pro W3"/>
              </a:rPr>
              <a:t>have to </a:t>
            </a:r>
            <a:r>
              <a:rPr lang="en-GB" altLang="en-US" sz="1800" baseline="0" dirty="0" smtClean="0">
                <a:solidFill>
                  <a:schemeClr val="accent1"/>
                </a:solidFill>
                <a:latin typeface="+mn-lt"/>
                <a:cs typeface="ヒラギノ角ゴ Pro W3"/>
              </a:rPr>
              <a:t>consider: </a:t>
            </a:r>
            <a:endParaRPr lang="en-GB" altLang="en-US" sz="1800" baseline="0" dirty="0">
              <a:solidFill>
                <a:schemeClr val="accent1"/>
              </a:solidFill>
              <a:latin typeface="+mn-lt"/>
              <a:cs typeface="ヒラギノ角ゴ Pro W3"/>
            </a:endParaRPr>
          </a:p>
          <a:p>
            <a:pPr lvl="1">
              <a:lnSpc>
                <a:spcPts val="2300"/>
              </a:lnSpc>
              <a:spcAft>
                <a:spcPts val="1200"/>
              </a:spcAft>
              <a:buFontTx/>
              <a:buChar char="•"/>
              <a:defRPr/>
            </a:pPr>
            <a:r>
              <a:rPr lang="en-GB" altLang="en-US" sz="1800" b="1" baseline="0" dirty="0">
                <a:solidFill>
                  <a:schemeClr val="accent1"/>
                </a:solidFill>
                <a:latin typeface="+mn-lt"/>
                <a:cs typeface="ヒラギノ角ゴ Pro W3"/>
              </a:rPr>
              <a:t>Likelihood </a:t>
            </a:r>
            <a:r>
              <a:rPr lang="en-GB" altLang="en-US" sz="1800" baseline="0" dirty="0">
                <a:solidFill>
                  <a:schemeClr val="accent1"/>
                </a:solidFill>
                <a:latin typeface="+mn-lt"/>
                <a:cs typeface="ヒラギノ角ゴ Pro W3"/>
              </a:rPr>
              <a:t>i.e. how likely that is to happen and </a:t>
            </a:r>
          </a:p>
          <a:p>
            <a:pPr lvl="1">
              <a:lnSpc>
                <a:spcPts val="2300"/>
              </a:lnSpc>
              <a:spcAft>
                <a:spcPts val="1200"/>
              </a:spcAft>
              <a:buFontTx/>
              <a:buChar char="•"/>
              <a:defRPr/>
            </a:pPr>
            <a:r>
              <a:rPr lang="en-GB" altLang="en-US" sz="1800" b="1" baseline="0" dirty="0">
                <a:solidFill>
                  <a:schemeClr val="accent1"/>
                </a:solidFill>
                <a:latin typeface="+mn-lt"/>
                <a:cs typeface="ヒラギノ角ゴ Pro W3"/>
              </a:rPr>
              <a:t>Severity</a:t>
            </a:r>
            <a:r>
              <a:rPr lang="en-GB" altLang="en-US" sz="1800" baseline="0" dirty="0">
                <a:solidFill>
                  <a:schemeClr val="accent1"/>
                </a:solidFill>
                <a:latin typeface="+mn-lt"/>
                <a:cs typeface="ヒラギノ角ゴ Pro W3"/>
              </a:rPr>
              <a:t> i.e. how much harm the hazard will cause </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Control </a:t>
            </a:r>
            <a:r>
              <a:rPr lang="en-GB" altLang="en-US" sz="1800" b="1" baseline="0" dirty="0" smtClean="0">
                <a:solidFill>
                  <a:schemeClr val="accent1"/>
                </a:solidFill>
                <a:latin typeface="+mn-lt"/>
                <a:cs typeface="ヒラギノ角ゴ Pro W3"/>
              </a:rPr>
              <a:t>measures </a:t>
            </a:r>
            <a:r>
              <a:rPr lang="en-GB" altLang="en-US" sz="1800" baseline="0" dirty="0">
                <a:solidFill>
                  <a:schemeClr val="accent1"/>
                </a:solidFill>
                <a:latin typeface="+mn-lt"/>
                <a:cs typeface="ヒラギノ角ゴ Pro W3"/>
              </a:rPr>
              <a:t>= </a:t>
            </a:r>
            <a:r>
              <a:rPr lang="en-GB" altLang="en-US" sz="1800" dirty="0">
                <a:solidFill>
                  <a:schemeClr val="accent1"/>
                </a:solidFill>
                <a:latin typeface="+mn-lt"/>
                <a:cs typeface="ヒラギノ角ゴ Pro W3"/>
              </a:rPr>
              <a:t>a</a:t>
            </a:r>
            <a:r>
              <a:rPr lang="en-GB" altLang="zh-CN" sz="1800" baseline="0" dirty="0" smtClean="0">
                <a:solidFill>
                  <a:schemeClr val="accent1"/>
                </a:solidFill>
                <a:latin typeface="+mn-lt"/>
                <a:cs typeface="ヒラギノ角ゴ Pro W3"/>
              </a:rPr>
              <a:t>nything </a:t>
            </a:r>
            <a:r>
              <a:rPr lang="en-GB" altLang="zh-CN" sz="1800" baseline="0" dirty="0">
                <a:solidFill>
                  <a:schemeClr val="accent1"/>
                </a:solidFill>
                <a:latin typeface="+mn-lt"/>
                <a:cs typeface="ヒラギノ角ゴ Pro W3"/>
              </a:rPr>
              <a:t>that when implemented will reduce the risk,</a:t>
            </a:r>
            <a:r>
              <a:rPr lang="en-GB" altLang="en-US" sz="1800" baseline="0" dirty="0">
                <a:latin typeface="+mn-lt"/>
                <a:cs typeface="ヒラギノ角ゴ Pro W3"/>
              </a:rPr>
              <a:t> </a:t>
            </a:r>
            <a:r>
              <a:rPr lang="en-GB" altLang="en-US" sz="1800" baseline="0" dirty="0" smtClean="0">
                <a:latin typeface="+mn-lt"/>
                <a:cs typeface="ヒラギノ角ゴ Pro W3"/>
              </a:rPr>
              <a:t>c</a:t>
            </a:r>
            <a:r>
              <a:rPr lang="en-GB" altLang="en-US" sz="1800" baseline="0" dirty="0" smtClean="0">
                <a:solidFill>
                  <a:schemeClr val="accent1"/>
                </a:solidFill>
                <a:latin typeface="+mn-lt"/>
                <a:cs typeface="ヒラギノ角ゴ Pro W3"/>
              </a:rPr>
              <a:t>hange </a:t>
            </a:r>
            <a:r>
              <a:rPr lang="en-GB" altLang="en-US" sz="1800" baseline="0" dirty="0">
                <a:solidFill>
                  <a:schemeClr val="accent1"/>
                </a:solidFill>
                <a:latin typeface="+mn-lt"/>
                <a:cs typeface="ヒラギノ角ゴ Pro W3"/>
              </a:rPr>
              <a:t>the likelihood and/or </a:t>
            </a:r>
            <a:r>
              <a:rPr lang="en-GB" altLang="en-US" sz="1800" baseline="0" dirty="0" smtClean="0">
                <a:solidFill>
                  <a:schemeClr val="accent1"/>
                </a:solidFill>
                <a:latin typeface="+mn-lt"/>
                <a:cs typeface="ヒラギノ角ゴ Pro W3"/>
              </a:rPr>
              <a:t>change </a:t>
            </a:r>
            <a:r>
              <a:rPr lang="en-GB" altLang="en-US" sz="1800" baseline="0" dirty="0">
                <a:solidFill>
                  <a:schemeClr val="accent1"/>
                </a:solidFill>
                <a:latin typeface="+mn-lt"/>
                <a:cs typeface="ヒラギノ角ゴ Pro W3"/>
              </a:rPr>
              <a:t>the severity.</a:t>
            </a:r>
            <a:r>
              <a:rPr lang="en-GB" altLang="en-US" sz="1800" baseline="0" dirty="0">
                <a:latin typeface="+mn-lt"/>
                <a:cs typeface="ヒラギノ角ゴ Pro W3"/>
              </a:rPr>
              <a:t> </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Reasonably </a:t>
            </a:r>
            <a:r>
              <a:rPr lang="en-GB" altLang="en-US" sz="1800" b="1" baseline="0" dirty="0" smtClean="0">
                <a:solidFill>
                  <a:schemeClr val="accent1"/>
                </a:solidFill>
                <a:latin typeface="+mn-lt"/>
                <a:cs typeface="ヒラギノ角ゴ Pro W3"/>
              </a:rPr>
              <a:t>foreseeable </a:t>
            </a:r>
            <a:r>
              <a:rPr lang="en-GB" altLang="en-US" sz="1800" baseline="0" dirty="0">
                <a:solidFill>
                  <a:schemeClr val="accent1"/>
                </a:solidFill>
                <a:latin typeface="+mn-lt"/>
                <a:cs typeface="ヒラギノ角ゴ Pro W3"/>
              </a:rPr>
              <a:t>= can be taken to mean an incident or accident which is thought to be </a:t>
            </a:r>
            <a:r>
              <a:rPr lang="en-GB" altLang="en-US" sz="1800" baseline="0" dirty="0" smtClean="0">
                <a:solidFill>
                  <a:schemeClr val="accent1"/>
                </a:solidFill>
                <a:latin typeface="+mn-lt"/>
                <a:cs typeface="ヒラギノ角ゴ Pro W3"/>
              </a:rPr>
              <a:t>credible.</a:t>
            </a:r>
            <a:endParaRPr lang="en-GB" altLang="en-US" sz="1800" baseline="0" dirty="0">
              <a:solidFill>
                <a:schemeClr val="accent1"/>
              </a:solidFill>
              <a:latin typeface="+mn-lt"/>
              <a:cs typeface="ヒラギノ角ゴ Pro W3"/>
            </a:endParaRPr>
          </a:p>
        </p:txBody>
      </p:sp>
    </p:spTree>
    <p:extLst>
      <p:ext uri="{BB962C8B-B14F-4D97-AF65-F5344CB8AC3E}">
        <p14:creationId xmlns:p14="http://schemas.microsoft.com/office/powerpoint/2010/main" val="23340589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nodeType="withGroup">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nodeType="withGroup">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nodeType="withGroup">
                            <p:stCondLst>
                              <p:cond delay="9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nodeType="withGroup">
                            <p:stCondLst>
                              <p:cond delay="10000"/>
                            </p:stCondLst>
                            <p:childTnLst>
                              <p:par>
                                <p:cTn id="25" presetID="10" presetClass="entr" presetSubtype="0" fill="hold" nodeType="afterEffect">
                                  <p:stCondLst>
                                    <p:cond delay="20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nodeType="withGroup">
                            <p:stCondLst>
                              <p:cond delay="13000"/>
                            </p:stCondLst>
                            <p:childTnLst>
                              <p:par>
                                <p:cTn id="29" presetID="10" presetClass="entr" presetSubtype="0" fill="hold" nodeType="afterEffect">
                                  <p:stCondLst>
                                    <p:cond delay="20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Steps to risk assessment</a:t>
            </a:r>
            <a:endParaRPr lang="en-GB" dirty="0"/>
          </a:p>
        </p:txBody>
      </p:sp>
      <p:sp>
        <p:nvSpPr>
          <p:cNvPr id="3" name="Content Placeholder 2"/>
          <p:cNvSpPr>
            <a:spLocks noGrp="1"/>
          </p:cNvSpPr>
          <p:nvPr>
            <p:ph idx="1"/>
          </p:nvPr>
        </p:nvSpPr>
        <p:spPr/>
        <p:txBody>
          <a:bodyPr/>
          <a:lstStyle/>
          <a:p>
            <a:pPr marL="0" indent="0">
              <a:buNone/>
            </a:pPr>
            <a:r>
              <a:rPr lang="en-GB" altLang="en-US" dirty="0"/>
              <a:t>What do you think are the 5 logical steps to assessing risk or hazards are</a:t>
            </a:r>
            <a:r>
              <a:rPr lang="en-GB" altLang="en-US" dirty="0" smtClean="0"/>
              <a:t>?</a:t>
            </a:r>
            <a:endParaRPr lang="en-GB" altLang="en-US" dirty="0"/>
          </a:p>
        </p:txBody>
      </p:sp>
      <p:sp>
        <p:nvSpPr>
          <p:cNvPr id="81922" name="Slide Number Placeholder 2"/>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F350E66C-BB79-4A23-B2B6-7E10CA592D0B}" type="slidenum">
              <a:rPr lang="en-GB" altLang="en-US" baseline="0" smtClean="0">
                <a:solidFill>
                  <a:schemeClr val="accent1"/>
                </a:solidFill>
                <a:cs typeface="Arial" charset="0"/>
              </a:rPr>
              <a:pPr/>
              <a:t>29</a:t>
            </a:fld>
            <a:endParaRPr lang="en-GB" altLang="en-US" baseline="0" dirty="0" smtClean="0">
              <a:solidFill>
                <a:schemeClr val="accent1"/>
              </a:solidFill>
              <a:cs typeface="Arial" charset="0"/>
            </a:endParaRPr>
          </a:p>
        </p:txBody>
      </p:sp>
      <p:sp>
        <p:nvSpPr>
          <p:cNvPr id="19"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grpSp>
        <p:nvGrpSpPr>
          <p:cNvPr id="17" name="Group 16"/>
          <p:cNvGrpSpPr>
            <a:grpSpLocks/>
          </p:cNvGrpSpPr>
          <p:nvPr/>
        </p:nvGrpSpPr>
        <p:grpSpPr bwMode="auto">
          <a:xfrm>
            <a:off x="900113" y="2349500"/>
            <a:ext cx="7272337" cy="3168650"/>
            <a:chOff x="900113" y="1628775"/>
            <a:chExt cx="7272337" cy="3168650"/>
          </a:xfrm>
        </p:grpSpPr>
        <p:sp>
          <p:nvSpPr>
            <p:cNvPr id="81927" name="Rectangle 62"/>
            <p:cNvSpPr>
              <a:spLocks noChangeArrowheads="1"/>
            </p:cNvSpPr>
            <p:nvPr/>
          </p:nvSpPr>
          <p:spPr bwMode="auto">
            <a:xfrm>
              <a:off x="1620838" y="1628775"/>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Identify the hazards.</a:t>
              </a:r>
            </a:p>
          </p:txBody>
        </p:sp>
        <p:sp>
          <p:nvSpPr>
            <p:cNvPr id="81928" name="Rectangle 63"/>
            <p:cNvSpPr>
              <a:spLocks noChangeArrowheads="1"/>
            </p:cNvSpPr>
            <p:nvPr/>
          </p:nvSpPr>
          <p:spPr bwMode="auto">
            <a:xfrm>
              <a:off x="1620838" y="2276475"/>
              <a:ext cx="6551612"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Decide who might be harmed and how.</a:t>
              </a:r>
            </a:p>
          </p:txBody>
        </p:sp>
        <p:sp>
          <p:nvSpPr>
            <p:cNvPr id="81929" name="Rectangle 64"/>
            <p:cNvSpPr>
              <a:spLocks noChangeArrowheads="1"/>
            </p:cNvSpPr>
            <p:nvPr/>
          </p:nvSpPr>
          <p:spPr bwMode="auto">
            <a:xfrm>
              <a:off x="1620838" y="2925763"/>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Evaluate the risks and decide on precautions.</a:t>
              </a:r>
            </a:p>
          </p:txBody>
        </p:sp>
        <p:sp>
          <p:nvSpPr>
            <p:cNvPr id="81930" name="Rectangle 65"/>
            <p:cNvSpPr>
              <a:spLocks noChangeArrowheads="1"/>
            </p:cNvSpPr>
            <p:nvPr/>
          </p:nvSpPr>
          <p:spPr bwMode="auto">
            <a:xfrm>
              <a:off x="1620838" y="3573463"/>
              <a:ext cx="6551612"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Record your findings and implement them.</a:t>
              </a:r>
            </a:p>
          </p:txBody>
        </p:sp>
        <p:sp>
          <p:nvSpPr>
            <p:cNvPr id="81931" name="Rectangle 66"/>
            <p:cNvSpPr>
              <a:spLocks noChangeArrowheads="1"/>
            </p:cNvSpPr>
            <p:nvPr/>
          </p:nvSpPr>
          <p:spPr bwMode="auto">
            <a:xfrm>
              <a:off x="1620838" y="4222750"/>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Review your assessment and update if necessary.</a:t>
              </a:r>
            </a:p>
          </p:txBody>
        </p:sp>
        <p:sp>
          <p:nvSpPr>
            <p:cNvPr id="81932" name="Rectangle 67"/>
            <p:cNvSpPr>
              <a:spLocks noChangeArrowheads="1"/>
            </p:cNvSpPr>
            <p:nvPr/>
          </p:nvSpPr>
          <p:spPr bwMode="auto">
            <a:xfrm>
              <a:off x="900113" y="1628775"/>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1.</a:t>
              </a:r>
            </a:p>
          </p:txBody>
        </p:sp>
        <p:sp>
          <p:nvSpPr>
            <p:cNvPr id="81933" name="Rectangle 68"/>
            <p:cNvSpPr>
              <a:spLocks noChangeArrowheads="1"/>
            </p:cNvSpPr>
            <p:nvPr/>
          </p:nvSpPr>
          <p:spPr bwMode="auto">
            <a:xfrm>
              <a:off x="900113" y="2276475"/>
              <a:ext cx="647700"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2.</a:t>
              </a:r>
            </a:p>
          </p:txBody>
        </p:sp>
        <p:sp>
          <p:nvSpPr>
            <p:cNvPr id="81934" name="Rectangle 69"/>
            <p:cNvSpPr>
              <a:spLocks noChangeArrowheads="1"/>
            </p:cNvSpPr>
            <p:nvPr/>
          </p:nvSpPr>
          <p:spPr bwMode="auto">
            <a:xfrm>
              <a:off x="900113" y="2925763"/>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3.</a:t>
              </a:r>
            </a:p>
          </p:txBody>
        </p:sp>
        <p:sp>
          <p:nvSpPr>
            <p:cNvPr id="81935" name="Rectangle 70"/>
            <p:cNvSpPr>
              <a:spLocks noChangeArrowheads="1"/>
            </p:cNvSpPr>
            <p:nvPr/>
          </p:nvSpPr>
          <p:spPr bwMode="auto">
            <a:xfrm>
              <a:off x="900113" y="3573463"/>
              <a:ext cx="647700"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4.</a:t>
              </a:r>
            </a:p>
          </p:txBody>
        </p:sp>
        <p:sp>
          <p:nvSpPr>
            <p:cNvPr id="81936" name="Rectangle 71"/>
            <p:cNvSpPr>
              <a:spLocks noChangeArrowheads="1"/>
            </p:cNvSpPr>
            <p:nvPr/>
          </p:nvSpPr>
          <p:spPr bwMode="auto">
            <a:xfrm>
              <a:off x="900113" y="4222750"/>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5.</a:t>
              </a:r>
            </a:p>
          </p:txBody>
        </p:sp>
      </p:grpSp>
    </p:spTree>
    <p:extLst>
      <p:ext uri="{BB962C8B-B14F-4D97-AF65-F5344CB8AC3E}">
        <p14:creationId xmlns:p14="http://schemas.microsoft.com/office/powerpoint/2010/main" val="2064094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endParaRPr lang="en-GB" dirty="0"/>
          </a:p>
        </p:txBody>
      </p:sp>
      <p:sp>
        <p:nvSpPr>
          <p:cNvPr id="3" name="Content Placeholder 2"/>
          <p:cNvSpPr>
            <a:spLocks noGrp="1"/>
          </p:cNvSpPr>
          <p:nvPr>
            <p:ph idx="1"/>
          </p:nvPr>
        </p:nvSpPr>
        <p:spPr>
          <a:xfrm>
            <a:off x="450850" y="1605516"/>
            <a:ext cx="8245475" cy="4703209"/>
          </a:xfrm>
        </p:spPr>
        <p:txBody>
          <a:bodyPr/>
          <a:lstStyle/>
          <a:p>
            <a:endParaRPr lang="en-GB" dirty="0"/>
          </a:p>
        </p:txBody>
      </p:sp>
      <p:sp>
        <p:nvSpPr>
          <p:cNvPr id="5" name="Slide Number Placeholder 4"/>
          <p:cNvSpPr>
            <a:spLocks noGrp="1"/>
          </p:cNvSpPr>
          <p:nvPr>
            <p:ph type="sldNum" sz="quarter" idx="10"/>
          </p:nvPr>
        </p:nvSpPr>
        <p:spPr/>
        <p:txBody>
          <a:bodyPr/>
          <a:lstStyle/>
          <a:p>
            <a:pPr>
              <a:defRPr/>
            </a:pPr>
            <a:fld id="{9826C3B4-288C-4D35-A77C-60F4EEB1ED93}" type="slidenum">
              <a:rPr lang="en-GB" smtClean="0"/>
              <a:pPr>
                <a:defRPr/>
              </a:pPr>
              <a:t>3</a:t>
            </a:fld>
            <a:endParaRPr lang="en-GB"/>
          </a:p>
        </p:txBody>
      </p:sp>
      <p:sp>
        <p:nvSpPr>
          <p:cNvPr id="6"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pic>
        <p:nvPicPr>
          <p:cNvPr id="1026" name="Picture 2" descr="Image result for black and white network rail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407" y="-510362"/>
            <a:ext cx="10047768" cy="52400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4585" y="4099768"/>
            <a:ext cx="9470127" cy="2800767"/>
          </a:xfrm>
          <a:prstGeom prst="rect">
            <a:avLst/>
          </a:prstGeom>
          <a:solidFill>
            <a:srgbClr val="000000"/>
          </a:solidFill>
        </p:spPr>
        <p:txBody>
          <a:bodyPr wrap="square" rtlCol="0">
            <a:spAutoFit/>
          </a:bodyPr>
          <a:lstStyle/>
          <a:p>
            <a:r>
              <a:rPr lang="en-GB" sz="4400" b="1" i="1" dirty="0" smtClean="0">
                <a:solidFill>
                  <a:srgbClr val="C00000"/>
                </a:solidFill>
              </a:rPr>
              <a:t>1 </a:t>
            </a:r>
            <a:r>
              <a:rPr lang="en-GB" sz="4400" b="1" i="1" dirty="0">
                <a:solidFill>
                  <a:srgbClr val="C00000"/>
                </a:solidFill>
              </a:rPr>
              <a:t>November 2014 </a:t>
            </a:r>
            <a:r>
              <a:rPr lang="en-GB" sz="4400" b="1" i="1" dirty="0" smtClean="0">
                <a:solidFill>
                  <a:srgbClr val="C00000"/>
                </a:solidFill>
              </a:rPr>
              <a:t> </a:t>
            </a:r>
          </a:p>
          <a:p>
            <a:r>
              <a:rPr lang="en-GB" sz="4400" b="1" i="1" dirty="0">
                <a:solidFill>
                  <a:srgbClr val="C00000"/>
                </a:solidFill>
              </a:rPr>
              <a:t>21:45 hrs </a:t>
            </a:r>
            <a:endParaRPr lang="en-GB" sz="4400" b="1" i="1" dirty="0" smtClean="0">
              <a:solidFill>
                <a:srgbClr val="C00000"/>
              </a:solidFill>
            </a:endParaRPr>
          </a:p>
          <a:p>
            <a:r>
              <a:rPr lang="en-GB" sz="4400" b="1" i="1" dirty="0" err="1" smtClean="0">
                <a:solidFill>
                  <a:srgbClr val="C00000"/>
                </a:solidFill>
              </a:rPr>
              <a:t>Garnant</a:t>
            </a:r>
            <a:r>
              <a:rPr lang="en-GB" sz="4400" b="1" i="1" dirty="0" smtClean="0">
                <a:solidFill>
                  <a:srgbClr val="C00000"/>
                </a:solidFill>
              </a:rPr>
              <a:t> </a:t>
            </a:r>
            <a:r>
              <a:rPr lang="en-GB" sz="4400" b="1" i="1" dirty="0">
                <a:solidFill>
                  <a:srgbClr val="C00000"/>
                </a:solidFill>
              </a:rPr>
              <a:t>Branch line in </a:t>
            </a:r>
            <a:r>
              <a:rPr lang="en-GB" sz="4400" b="1" i="1" dirty="0" smtClean="0">
                <a:solidFill>
                  <a:srgbClr val="C00000"/>
                </a:solidFill>
              </a:rPr>
              <a:t>Carmarthenshire</a:t>
            </a:r>
          </a:p>
        </p:txBody>
      </p:sp>
      <p:sp>
        <p:nvSpPr>
          <p:cNvPr id="9" name="TextBox 8"/>
          <p:cNvSpPr txBox="1"/>
          <p:nvPr/>
        </p:nvSpPr>
        <p:spPr>
          <a:xfrm>
            <a:off x="-104587" y="4196196"/>
            <a:ext cx="9470127" cy="2185214"/>
          </a:xfrm>
          <a:prstGeom prst="rect">
            <a:avLst/>
          </a:prstGeom>
          <a:solidFill>
            <a:srgbClr val="000000"/>
          </a:solidFill>
        </p:spPr>
        <p:txBody>
          <a:bodyPr wrap="square" rtlCol="0">
            <a:spAutoFit/>
          </a:bodyPr>
          <a:lstStyle/>
          <a:p>
            <a:r>
              <a:rPr lang="en-GB" sz="4800" b="1" dirty="0">
                <a:solidFill>
                  <a:srgbClr val="FF0000"/>
                </a:solidFill>
              </a:rPr>
              <a:t> </a:t>
            </a:r>
            <a:r>
              <a:rPr lang="en-GB" sz="4400" b="1" i="1" dirty="0" smtClean="0">
                <a:solidFill>
                  <a:srgbClr val="C00000"/>
                </a:solidFill>
              </a:rPr>
              <a:t>22 </a:t>
            </a:r>
            <a:r>
              <a:rPr lang="en-GB" sz="4400" b="1" i="1" dirty="0">
                <a:solidFill>
                  <a:srgbClr val="C00000"/>
                </a:solidFill>
              </a:rPr>
              <a:t>J</a:t>
            </a:r>
            <a:r>
              <a:rPr lang="en-GB" sz="4400" b="1" i="1" dirty="0" smtClean="0">
                <a:solidFill>
                  <a:srgbClr val="C00000"/>
                </a:solidFill>
              </a:rPr>
              <a:t>anuary </a:t>
            </a:r>
            <a:r>
              <a:rPr lang="en-GB" sz="4400" b="1" i="1" dirty="0">
                <a:solidFill>
                  <a:srgbClr val="C00000"/>
                </a:solidFill>
              </a:rPr>
              <a:t>2014 </a:t>
            </a:r>
            <a:r>
              <a:rPr lang="en-GB" sz="4400" b="1" i="1" dirty="0" smtClean="0">
                <a:solidFill>
                  <a:srgbClr val="C00000"/>
                </a:solidFill>
              </a:rPr>
              <a:t> </a:t>
            </a:r>
          </a:p>
          <a:p>
            <a:r>
              <a:rPr lang="en-GB" sz="4400" b="1" i="1" dirty="0" smtClean="0">
                <a:solidFill>
                  <a:srgbClr val="C00000"/>
                </a:solidFill>
              </a:rPr>
              <a:t> 11:34 </a:t>
            </a:r>
            <a:r>
              <a:rPr lang="en-GB" sz="4400" b="1" i="1" dirty="0">
                <a:solidFill>
                  <a:srgbClr val="C00000"/>
                </a:solidFill>
              </a:rPr>
              <a:t>hrs </a:t>
            </a:r>
            <a:endParaRPr lang="en-GB" sz="4400" b="1" i="1" dirty="0" smtClean="0">
              <a:solidFill>
                <a:srgbClr val="C00000"/>
              </a:solidFill>
            </a:endParaRPr>
          </a:p>
          <a:p>
            <a:r>
              <a:rPr lang="en-GB" sz="4400" b="1" i="1" dirty="0" smtClean="0">
                <a:solidFill>
                  <a:srgbClr val="C00000"/>
                </a:solidFill>
              </a:rPr>
              <a:t> Newark </a:t>
            </a:r>
            <a:r>
              <a:rPr lang="en-GB" sz="4400" b="1" i="1" dirty="0">
                <a:solidFill>
                  <a:srgbClr val="C00000"/>
                </a:solidFill>
              </a:rPr>
              <a:t>North Gate station</a:t>
            </a:r>
          </a:p>
        </p:txBody>
      </p:sp>
      <p:sp>
        <p:nvSpPr>
          <p:cNvPr id="4" name="TextBox 3"/>
          <p:cNvSpPr txBox="1"/>
          <p:nvPr/>
        </p:nvSpPr>
        <p:spPr>
          <a:xfrm>
            <a:off x="-104588" y="4221110"/>
            <a:ext cx="9470127" cy="2185214"/>
          </a:xfrm>
          <a:prstGeom prst="rect">
            <a:avLst/>
          </a:prstGeom>
          <a:solidFill>
            <a:srgbClr val="000000"/>
          </a:solidFill>
        </p:spPr>
        <p:txBody>
          <a:bodyPr wrap="square" rtlCol="0">
            <a:spAutoFit/>
          </a:bodyPr>
          <a:lstStyle/>
          <a:p>
            <a:r>
              <a:rPr lang="en-GB" sz="4800" b="1" dirty="0" smtClean="0">
                <a:solidFill>
                  <a:srgbClr val="FF0000"/>
                </a:solidFill>
              </a:rPr>
              <a:t> </a:t>
            </a:r>
            <a:r>
              <a:rPr lang="en-GB" sz="4400" b="1" i="1" dirty="0" smtClean="0">
                <a:solidFill>
                  <a:srgbClr val="C00000"/>
                </a:solidFill>
              </a:rPr>
              <a:t>4 </a:t>
            </a:r>
            <a:r>
              <a:rPr lang="en-GB" sz="4400" b="1" i="1" dirty="0">
                <a:solidFill>
                  <a:srgbClr val="C00000"/>
                </a:solidFill>
              </a:rPr>
              <a:t>December </a:t>
            </a:r>
            <a:r>
              <a:rPr lang="en-GB" sz="4400" b="1" i="1" dirty="0" smtClean="0">
                <a:solidFill>
                  <a:srgbClr val="C00000"/>
                </a:solidFill>
              </a:rPr>
              <a:t>2012</a:t>
            </a:r>
          </a:p>
          <a:p>
            <a:r>
              <a:rPr lang="en-GB" sz="4400" b="1" i="1" dirty="0" smtClean="0">
                <a:solidFill>
                  <a:srgbClr val="C00000"/>
                </a:solidFill>
              </a:rPr>
              <a:t> 13:50 </a:t>
            </a:r>
            <a:r>
              <a:rPr lang="en-GB" sz="4400" b="1" i="1" dirty="0">
                <a:solidFill>
                  <a:srgbClr val="C00000"/>
                </a:solidFill>
              </a:rPr>
              <a:t>hrs </a:t>
            </a:r>
            <a:endParaRPr lang="en-GB" sz="4400" b="1" i="1" dirty="0" smtClean="0">
              <a:solidFill>
                <a:srgbClr val="C00000"/>
              </a:solidFill>
            </a:endParaRPr>
          </a:p>
          <a:p>
            <a:r>
              <a:rPr lang="en-GB" sz="4400" b="1" i="1" dirty="0" smtClean="0">
                <a:solidFill>
                  <a:srgbClr val="C00000"/>
                </a:solidFill>
              </a:rPr>
              <a:t> </a:t>
            </a:r>
            <a:r>
              <a:rPr lang="en-GB" sz="4400" b="1" i="1" dirty="0" err="1" smtClean="0">
                <a:solidFill>
                  <a:srgbClr val="C00000"/>
                </a:solidFill>
              </a:rPr>
              <a:t>Saxilby</a:t>
            </a:r>
            <a:r>
              <a:rPr lang="en-GB" sz="4400" b="1" i="1" dirty="0">
                <a:solidFill>
                  <a:srgbClr val="C00000"/>
                </a:solidFill>
              </a:rPr>
              <a:t>, near </a:t>
            </a:r>
            <a:r>
              <a:rPr lang="en-GB" sz="4400" b="1" i="1" dirty="0" smtClean="0">
                <a:solidFill>
                  <a:srgbClr val="C00000"/>
                </a:solidFill>
              </a:rPr>
              <a:t>Lincoln</a:t>
            </a:r>
          </a:p>
        </p:txBody>
      </p:sp>
    </p:spTree>
    <p:extLst>
      <p:ext uri="{BB962C8B-B14F-4D97-AF65-F5344CB8AC3E}">
        <p14:creationId xmlns:p14="http://schemas.microsoft.com/office/powerpoint/2010/main" val="2261970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par>
                          <p:cTn id="8" fill="hold">
                            <p:stCondLst>
                              <p:cond delay="4500"/>
                            </p:stCondLst>
                            <p:childTnLst>
                              <p:par>
                                <p:cTn id="9" presetID="10" presetClass="entr" presetSubtype="0" fill="hold" nodeType="afterEffect">
                                  <p:stCondLst>
                                    <p:cond delay="1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3000"/>
                                        <p:tgtEl>
                                          <p:spTgt spid="4">
                                            <p:txEl>
                                              <p:pRg st="1" end="1"/>
                                            </p:txEl>
                                          </p:spTgt>
                                        </p:tgtEl>
                                      </p:cBhvr>
                                    </p:animEffect>
                                  </p:childTnLst>
                                </p:cTn>
                              </p:par>
                            </p:childTnLst>
                          </p:cTn>
                        </p:par>
                        <p:par>
                          <p:cTn id="12" fill="hold">
                            <p:stCondLst>
                              <p:cond delay="9000"/>
                            </p:stCondLst>
                            <p:childTnLst>
                              <p:par>
                                <p:cTn id="13" presetID="10" presetClass="entr" presetSubtype="0" fill="hold" nodeType="afterEffect">
                                  <p:stCondLst>
                                    <p:cond delay="1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3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100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100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xit" presetSubtype="0" fill="hold" grpId="0" nodeType="withEffect">
                                  <p:stCondLst>
                                    <p:cond delay="1000"/>
                                  </p:stCondLst>
                                  <p:childTnLst>
                                    <p:animEffect transition="out" filter="fade">
                                      <p:cBhvr>
                                        <p:cTn id="25" dur="500"/>
                                        <p:tgtEl>
                                          <p:spTgt spid="4">
                                            <p:txEl>
                                              <p:pRg st="2" end="2"/>
                                            </p:txEl>
                                          </p:spTgt>
                                        </p:tgtEl>
                                      </p:cBhvr>
                                    </p:animEffect>
                                    <p:set>
                                      <p:cBhvr>
                                        <p:cTn id="26" dur="1" fill="hold">
                                          <p:stCondLst>
                                            <p:cond delay="499"/>
                                          </p:stCondLst>
                                        </p:cTn>
                                        <p:tgtEl>
                                          <p:spTgt spid="4">
                                            <p:txEl>
                                              <p:pRg st="2" end="2"/>
                                            </p:txEl>
                                          </p:spTgt>
                                        </p:tgtEl>
                                        <p:attrNameLst>
                                          <p:attrName>style.visibility</p:attrName>
                                        </p:attrNameLst>
                                      </p:cBhvr>
                                      <p:to>
                                        <p:strVal val="hidden"/>
                                      </p:to>
                                    </p:set>
                                  </p:childTnLst>
                                </p:cTn>
                              </p:par>
                              <p:par>
                                <p:cTn id="27" presetID="1" presetClass="exit" presetSubtype="0" fill="hold" grpId="0" nodeType="withEffect">
                                  <p:stCondLst>
                                    <p:cond delay="100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3000"/>
                                        <p:tgtEl>
                                          <p:spTgt spid="9">
                                            <p:txEl>
                                              <p:pRg st="0" end="0"/>
                                            </p:txEl>
                                          </p:spTgt>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3000"/>
                                        <p:tgtEl>
                                          <p:spTgt spid="9">
                                            <p:txEl>
                                              <p:pRg st="1" end="1"/>
                                            </p:txEl>
                                          </p:spTgt>
                                        </p:tgtEl>
                                      </p:cBhvr>
                                    </p:animEffec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30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1000"/>
                                  </p:stCondLst>
                                  <p:childTnLst>
                                    <p:animEffect transition="out" filter="fade">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9">
                                            <p:txEl>
                                              <p:pRg st="1" end="1"/>
                                            </p:txEl>
                                          </p:spTgt>
                                        </p:tgtEl>
                                      </p:cBhvr>
                                    </p:animEffect>
                                    <p:set>
                                      <p:cBhvr>
                                        <p:cTn id="48" dur="1" fill="hold">
                                          <p:stCondLst>
                                            <p:cond delay="499"/>
                                          </p:stCondLst>
                                        </p:cTn>
                                        <p:tgtEl>
                                          <p:spTgt spid="9">
                                            <p:txEl>
                                              <p:pRg st="1" end="1"/>
                                            </p:txEl>
                                          </p:spTgt>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xEl>
                                              <p:pRg st="2" end="2"/>
                                            </p:txEl>
                                          </p:spTgt>
                                        </p:tgtEl>
                                      </p:cBhvr>
                                    </p:animEffect>
                                    <p:set>
                                      <p:cBhvr>
                                        <p:cTn id="51" dur="1" fill="hold">
                                          <p:stCondLst>
                                            <p:cond delay="499"/>
                                          </p:stCondLst>
                                        </p:cTn>
                                        <p:tgtEl>
                                          <p:spTgt spid="9">
                                            <p:txEl>
                                              <p:pRg st="2" end="2"/>
                                            </p:txEl>
                                          </p:spTgt>
                                        </p:tgtEl>
                                        <p:attrNameLst>
                                          <p:attrName>style.visibility</p:attrName>
                                        </p:attrNameLst>
                                      </p:cBhvr>
                                      <p:to>
                                        <p:strVal val="hidden"/>
                                      </p:to>
                                    </p:set>
                                  </p:childTnLst>
                                </p:cTn>
                              </p:par>
                              <p:par>
                                <p:cTn id="52" presetID="1" presetClass="exit" presetSubtype="0" fill="hold" grpId="0" nodeType="withEffect">
                                  <p:stCondLst>
                                    <p:cond delay="1000"/>
                                  </p:stCondLst>
                                  <p:childTnLst>
                                    <p:set>
                                      <p:cBhvr>
                                        <p:cTn id="53" dur="1" fill="hold">
                                          <p:stCondLst>
                                            <p:cond delay="0"/>
                                          </p:stCondLst>
                                        </p:cTn>
                                        <p:tgtEl>
                                          <p:spTgt spid="9">
                                            <p:txEl>
                                              <p:pRg st="0" end="0"/>
                                            </p:txEl>
                                          </p:spTgt>
                                        </p:tgtEl>
                                        <p:attrNameLst>
                                          <p:attrName>style.visibility</p:attrName>
                                        </p:attrNameLst>
                                      </p:cBhvr>
                                      <p:to>
                                        <p:strVal val="hidden"/>
                                      </p:to>
                                    </p:set>
                                  </p:childTnLst>
                                </p:cTn>
                              </p:par>
                              <p:par>
                                <p:cTn id="54" presetID="1" presetClass="exit" presetSubtype="0" fill="hold" grpId="0" nodeType="withEffect">
                                  <p:stCondLst>
                                    <p:cond delay="1000"/>
                                  </p:stCondLst>
                                  <p:childTnLst>
                                    <p:set>
                                      <p:cBhvr>
                                        <p:cTn id="55" dur="1" fill="hold">
                                          <p:stCondLst>
                                            <p:cond delay="0"/>
                                          </p:stCondLst>
                                        </p:cTn>
                                        <p:tgtEl>
                                          <p:spTgt spid="9">
                                            <p:txEl>
                                              <p:pRg st="1" end="1"/>
                                            </p:txEl>
                                          </p:spTgt>
                                        </p:tgtEl>
                                        <p:attrNameLst>
                                          <p:attrName>style.visibility</p:attrName>
                                        </p:attrNameLst>
                                      </p:cBhvr>
                                      <p:to>
                                        <p:strVal val="hidden"/>
                                      </p:to>
                                    </p:set>
                                  </p:childTnLst>
                                </p:cTn>
                              </p:par>
                              <p:par>
                                <p:cTn id="56" presetID="1" presetClass="exit" presetSubtype="0" fill="hold" grpId="0" nodeType="withEffect">
                                  <p:stCondLst>
                                    <p:cond delay="1000"/>
                                  </p:stCondLst>
                                  <p:childTnLst>
                                    <p:set>
                                      <p:cBhvr>
                                        <p:cTn id="57" dur="1" fill="hold">
                                          <p:stCondLst>
                                            <p:cond delay="0"/>
                                          </p:stCondLst>
                                        </p:cTn>
                                        <p:tgtEl>
                                          <p:spTgt spid="9">
                                            <p:txEl>
                                              <p:pRg st="2" end="2"/>
                                            </p:txEl>
                                          </p:spTgt>
                                        </p:tgtEl>
                                        <p:attrNameLst>
                                          <p:attrName>style.visibility</p:attrName>
                                        </p:attrNameLst>
                                      </p:cBhvr>
                                      <p:to>
                                        <p:strVal val="hidden"/>
                                      </p:to>
                                    </p:set>
                                  </p:childTnLst>
                                </p:cTn>
                              </p:par>
                              <p:par>
                                <p:cTn id="58" presetID="1" presetClass="exit" presetSubtype="0" fill="hold" grpId="0" nodeType="withEffect">
                                  <p:stCondLst>
                                    <p:cond delay="1000"/>
                                  </p:stCondLst>
                                  <p:childTnLst>
                                    <p:set>
                                      <p:cBhvr>
                                        <p:cTn id="59" dur="1" fill="hold">
                                          <p:stCondLst>
                                            <p:cond delay="0"/>
                                          </p:stCondLst>
                                        </p:cTn>
                                        <p:tgtEl>
                                          <p:spTgt spid="9">
                                            <p:bg/>
                                          </p:spTgt>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3000"/>
                                        <p:tgtEl>
                                          <p:spTgt spid="8">
                                            <p:txEl>
                                              <p:pRg st="0" end="0"/>
                                            </p:txEl>
                                          </p:spTgt>
                                        </p:tgtEl>
                                      </p:cBhvr>
                                    </p:animEffect>
                                  </p:childTnLst>
                                </p:cTn>
                              </p:par>
                            </p:childTnLst>
                          </p:cTn>
                        </p:par>
                        <p:par>
                          <p:cTn id="64" fill="hold">
                            <p:stCondLst>
                              <p:cond delay="4500"/>
                            </p:stCondLst>
                            <p:childTnLst>
                              <p:par>
                                <p:cTn id="65" presetID="10" presetClass="entr" presetSubtype="0" fill="hold" nodeType="afterEffect">
                                  <p:stCondLst>
                                    <p:cond delay="150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3000"/>
                                        <p:tgtEl>
                                          <p:spTgt spid="8">
                                            <p:txEl>
                                              <p:pRg st="1" end="1"/>
                                            </p:txEl>
                                          </p:spTgt>
                                        </p:tgtEl>
                                      </p:cBhvr>
                                    </p:animEffect>
                                  </p:childTnLst>
                                </p:cTn>
                              </p:par>
                            </p:childTnLst>
                          </p:cTn>
                        </p:par>
                        <p:par>
                          <p:cTn id="68" fill="hold">
                            <p:stCondLst>
                              <p:cond delay="9000"/>
                            </p:stCondLst>
                            <p:childTnLst>
                              <p:par>
                                <p:cTn id="69" presetID="10" presetClass="entr" presetSubtype="0" fill="hold" nodeType="afterEffect">
                                  <p:stCondLst>
                                    <p:cond delay="150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fade">
                                      <p:cBhvr>
                                        <p:cTn id="71"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224" y="1306799"/>
            <a:ext cx="7453935" cy="527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Rectangle 2"/>
          <p:cNvSpPr>
            <a:spLocks noGrp="1" noChangeArrowheads="1"/>
          </p:cNvSpPr>
          <p:nvPr>
            <p:ph type="title"/>
          </p:nvPr>
        </p:nvSpPr>
        <p:spPr/>
        <p:txBody>
          <a:bodyPr/>
          <a:lstStyle/>
          <a:p>
            <a:pPr eaLnBrk="1" hangingPunct="1"/>
            <a:r>
              <a:rPr lang="en-GB" altLang="en-US" dirty="0" smtClean="0"/>
              <a:t>Step 1 – Identify hazards</a:t>
            </a:r>
          </a:p>
        </p:txBody>
      </p:sp>
      <p:sp>
        <p:nvSpPr>
          <p:cNvPr id="86020"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5A00D2D1-AA35-4978-9A15-F2782E80066B}" type="slidenum">
              <a:rPr lang="en-GB" altLang="en-US" baseline="0" smtClean="0">
                <a:solidFill>
                  <a:schemeClr val="accent1"/>
                </a:solidFill>
                <a:cs typeface="Arial" charset="0"/>
              </a:rPr>
              <a:pPr/>
              <a:t>30</a:t>
            </a:fld>
            <a:endParaRPr lang="en-GB" altLang="en-US" baseline="0" smtClean="0">
              <a:solidFill>
                <a:schemeClr val="accent1"/>
              </a:solidFill>
              <a:cs typeface="Arial" charset="0"/>
            </a:endParaRPr>
          </a:p>
        </p:txBody>
      </p:sp>
      <p:sp>
        <p:nvSpPr>
          <p:cNvPr id="4" name="Line Callout 2 3"/>
          <p:cNvSpPr/>
          <p:nvPr/>
        </p:nvSpPr>
        <p:spPr bwMode="auto">
          <a:xfrm>
            <a:off x="967466" y="1570879"/>
            <a:ext cx="1555544" cy="738664"/>
          </a:xfrm>
          <a:prstGeom prst="borderCallout2">
            <a:avLst>
              <a:gd name="adj1" fmla="val 99174"/>
              <a:gd name="adj2" fmla="val 50469"/>
              <a:gd name="adj3" fmla="val 204996"/>
              <a:gd name="adj4" fmla="val 25204"/>
              <a:gd name="adj5" fmla="val 287036"/>
              <a:gd name="adj6" fmla="val 17121"/>
            </a:avLst>
          </a:prstGeom>
          <a:ln w="31750"/>
          <a:extLst/>
        </p:spPr>
        <p:style>
          <a:lnRef idx="2">
            <a:schemeClr val="accent2"/>
          </a:lnRef>
          <a:fillRef idx="1">
            <a:schemeClr val="lt1"/>
          </a:fillRef>
          <a:effectRef idx="0">
            <a:schemeClr val="accent2"/>
          </a:effectRef>
          <a:fontRef idx="minor">
            <a:schemeClr val="dk1"/>
          </a:fontRef>
        </p:style>
        <p:txBody>
          <a:bodyPr wrap="square" lIns="46800" rIns="46800" anchor="ctr" anchorCtr="1">
            <a:spAutoFit/>
          </a:bodyPr>
          <a:lstStyle/>
          <a:p>
            <a:pPr algn="ctr" eaLnBrk="1" hangingPunct="1">
              <a:spcBef>
                <a:spcPts val="0"/>
              </a:spcBef>
              <a:defRPr/>
            </a:pPr>
            <a:r>
              <a:rPr lang="en-GB" sz="1400" dirty="0">
                <a:solidFill>
                  <a:schemeClr val="tx1"/>
                </a:solidFill>
                <a:latin typeface="Arial" pitchFamily="34" charset="0"/>
                <a:cs typeface="ヒラギノ角ゴ Pro W3"/>
              </a:rPr>
              <a:t>(PPE)?</a:t>
            </a:r>
          </a:p>
          <a:p>
            <a:pPr algn="ctr" eaLnBrk="1" hangingPunct="1">
              <a:spcBef>
                <a:spcPts val="0"/>
              </a:spcBef>
              <a:defRPr/>
            </a:pPr>
            <a:r>
              <a:rPr lang="en-GB" sz="1400" dirty="0">
                <a:solidFill>
                  <a:schemeClr val="tx1"/>
                </a:solidFill>
                <a:latin typeface="Arial" pitchFamily="34" charset="0"/>
                <a:cs typeface="ヒラギノ角ゴ Pro W3"/>
              </a:rPr>
              <a:t>It is issued for a reason!</a:t>
            </a:r>
          </a:p>
        </p:txBody>
      </p:sp>
      <p:sp>
        <p:nvSpPr>
          <p:cNvPr id="22" name="Line Callout 2 21"/>
          <p:cNvSpPr/>
          <p:nvPr/>
        </p:nvSpPr>
        <p:spPr bwMode="auto">
          <a:xfrm>
            <a:off x="2595757" y="5855314"/>
            <a:ext cx="2343911" cy="523220"/>
          </a:xfrm>
          <a:prstGeom prst="borderCallout2">
            <a:avLst>
              <a:gd name="adj1" fmla="val -1193"/>
              <a:gd name="adj2" fmla="val 50823"/>
              <a:gd name="adj3" fmla="val -118995"/>
              <a:gd name="adj4" fmla="val 30329"/>
              <a:gd name="adj5" fmla="val -220386"/>
              <a:gd name="adj6" fmla="val 24943"/>
            </a:avLst>
          </a:prstGeom>
          <a:ln w="31750"/>
          <a:extLst/>
        </p:spPr>
        <p:style>
          <a:lnRef idx="2">
            <a:schemeClr val="accent2"/>
          </a:lnRef>
          <a:fillRef idx="1">
            <a:schemeClr val="lt1"/>
          </a:fillRef>
          <a:effectRef idx="0">
            <a:schemeClr val="accent2"/>
          </a:effectRef>
          <a:fontRef idx="minor">
            <a:schemeClr val="dk1"/>
          </a:fontRef>
        </p:style>
        <p:txBody>
          <a:bodyPr wrap="square" lIns="46800" rIns="46800" anchor="ctr" anchorCtr="1">
            <a:spAutoFit/>
          </a:bodyPr>
          <a:lstStyle/>
          <a:p>
            <a:pPr algn="ctr" eaLnBrk="1" hangingPunct="1">
              <a:spcBef>
                <a:spcPts val="0"/>
              </a:spcBef>
              <a:defRPr/>
            </a:pPr>
            <a:r>
              <a:rPr lang="en-GB" sz="1400" dirty="0">
                <a:solidFill>
                  <a:schemeClr val="tx1"/>
                </a:solidFill>
                <a:latin typeface="Arial" pitchFamily="34" charset="0"/>
                <a:cs typeface="ヒラギノ角ゴ Pro W3"/>
              </a:rPr>
              <a:t>Slips – Trips – Falls</a:t>
            </a:r>
          </a:p>
          <a:p>
            <a:pPr algn="ctr" eaLnBrk="1" hangingPunct="1">
              <a:spcBef>
                <a:spcPts val="0"/>
              </a:spcBef>
              <a:defRPr/>
            </a:pPr>
            <a:r>
              <a:rPr lang="en-GB" sz="1400" dirty="0">
                <a:solidFill>
                  <a:schemeClr val="tx1"/>
                </a:solidFill>
                <a:latin typeface="Arial" pitchFamily="34" charset="0"/>
                <a:cs typeface="ヒラギノ角ゴ Pro W3"/>
              </a:rPr>
              <a:t>Poor worksite maintenance</a:t>
            </a:r>
          </a:p>
        </p:txBody>
      </p:sp>
      <p:sp>
        <p:nvSpPr>
          <p:cNvPr id="27" name="Line Callout 2 26"/>
          <p:cNvSpPr/>
          <p:nvPr/>
        </p:nvSpPr>
        <p:spPr bwMode="auto">
          <a:xfrm>
            <a:off x="4698664" y="2649586"/>
            <a:ext cx="3438762" cy="738664"/>
          </a:xfrm>
          <a:prstGeom prst="borderCallout2">
            <a:avLst>
              <a:gd name="adj1" fmla="val 45125"/>
              <a:gd name="adj2" fmla="val -658"/>
              <a:gd name="adj3" fmla="val 63782"/>
              <a:gd name="adj4" fmla="val -15609"/>
              <a:gd name="adj5" fmla="val 106871"/>
              <a:gd name="adj6" fmla="val -34284"/>
            </a:avLst>
          </a:prstGeom>
          <a:ln w="31750"/>
          <a:extLst/>
        </p:spPr>
        <p:style>
          <a:lnRef idx="2">
            <a:schemeClr val="accent2"/>
          </a:lnRef>
          <a:fillRef idx="1">
            <a:schemeClr val="lt1"/>
          </a:fillRef>
          <a:effectRef idx="0">
            <a:schemeClr val="accent2"/>
          </a:effectRef>
          <a:fontRef idx="minor">
            <a:schemeClr val="dk1"/>
          </a:fontRef>
        </p:style>
        <p:txBody>
          <a:bodyPr wrap="square" lIns="46800" rIns="46800" anchor="ctr" anchorCtr="1">
            <a:spAutoFit/>
          </a:bodyPr>
          <a:lstStyle/>
          <a:p>
            <a:pPr algn="ctr" eaLnBrk="1" hangingPunct="1">
              <a:spcBef>
                <a:spcPts val="0"/>
              </a:spcBef>
              <a:defRPr/>
            </a:pPr>
            <a:r>
              <a:rPr lang="en-GB" sz="1400" dirty="0">
                <a:solidFill>
                  <a:schemeClr val="tx1"/>
                </a:solidFill>
                <a:latin typeface="Arial" pitchFamily="34" charset="0"/>
                <a:cs typeface="ヒラギノ角ゴ Pro W3"/>
              </a:rPr>
              <a:t>Sprains – Spinal injuries</a:t>
            </a:r>
          </a:p>
          <a:p>
            <a:pPr algn="ctr" eaLnBrk="1" hangingPunct="1">
              <a:spcBef>
                <a:spcPts val="0"/>
              </a:spcBef>
              <a:defRPr/>
            </a:pPr>
            <a:r>
              <a:rPr lang="en-GB" sz="1400" dirty="0">
                <a:solidFill>
                  <a:schemeClr val="tx1"/>
                </a:solidFill>
                <a:latin typeface="Arial" pitchFamily="34" charset="0"/>
                <a:cs typeface="ヒラギノ角ゴ Pro W3"/>
              </a:rPr>
              <a:t>Proper lifting techniques</a:t>
            </a:r>
            <a:r>
              <a:rPr lang="en-GB" sz="1400" dirty="0" smtClean="0">
                <a:solidFill>
                  <a:schemeClr val="tx1"/>
                </a:solidFill>
                <a:latin typeface="Arial" pitchFamily="34" charset="0"/>
                <a:cs typeface="ヒラギノ角ゴ Pro W3"/>
              </a:rPr>
              <a:t>…</a:t>
            </a:r>
            <a:endParaRPr lang="en-GB" sz="1400" dirty="0">
              <a:solidFill>
                <a:schemeClr val="tx1"/>
              </a:solidFill>
              <a:latin typeface="Arial" pitchFamily="34" charset="0"/>
              <a:cs typeface="ヒラギノ角ゴ Pro W3"/>
            </a:endParaRPr>
          </a:p>
          <a:p>
            <a:pPr algn="ctr" eaLnBrk="1" hangingPunct="1">
              <a:spcBef>
                <a:spcPts val="0"/>
              </a:spcBef>
              <a:defRPr/>
            </a:pPr>
            <a:r>
              <a:rPr lang="en-GB" sz="1400" dirty="0">
                <a:solidFill>
                  <a:schemeClr val="tx1"/>
                </a:solidFill>
                <a:latin typeface="Arial" pitchFamily="34" charset="0"/>
                <a:cs typeface="ヒラギノ角ゴ Pro W3"/>
              </a:rPr>
              <a:t>Use mechanical means where possible   </a:t>
            </a:r>
          </a:p>
        </p:txBody>
      </p:sp>
      <p:sp>
        <p:nvSpPr>
          <p:cNvPr id="28" name="Line Callout 2 27"/>
          <p:cNvSpPr/>
          <p:nvPr/>
        </p:nvSpPr>
        <p:spPr bwMode="auto">
          <a:xfrm>
            <a:off x="3774857" y="1436246"/>
            <a:ext cx="4054448" cy="738664"/>
          </a:xfrm>
          <a:prstGeom prst="borderCallout2">
            <a:avLst>
              <a:gd name="adj1" fmla="val 51572"/>
              <a:gd name="adj2" fmla="val -188"/>
              <a:gd name="adj3" fmla="val 208027"/>
              <a:gd name="adj4" fmla="val -7436"/>
              <a:gd name="adj5" fmla="val 304970"/>
              <a:gd name="adj6" fmla="val -110"/>
            </a:avLst>
          </a:prstGeom>
          <a:ln w="31750" cap="rnd"/>
          <a:extLst/>
        </p:spPr>
        <p:style>
          <a:lnRef idx="2">
            <a:schemeClr val="accent2"/>
          </a:lnRef>
          <a:fillRef idx="1">
            <a:schemeClr val="lt1"/>
          </a:fillRef>
          <a:effectRef idx="0">
            <a:schemeClr val="accent2"/>
          </a:effectRef>
          <a:fontRef idx="minor">
            <a:schemeClr val="dk1"/>
          </a:fontRef>
        </p:style>
        <p:txBody>
          <a:bodyPr wrap="square" lIns="46800" rIns="46800" anchor="ctr" anchorCtr="1">
            <a:spAutoFit/>
          </a:bodyPr>
          <a:lstStyle/>
          <a:p>
            <a:pPr algn="ctr" eaLnBrk="1" hangingPunct="1">
              <a:spcBef>
                <a:spcPts val="0"/>
              </a:spcBef>
              <a:defRPr/>
            </a:pPr>
            <a:r>
              <a:rPr lang="en-GB" sz="1400" dirty="0">
                <a:solidFill>
                  <a:schemeClr val="tx1"/>
                </a:solidFill>
                <a:latin typeface="Arial" pitchFamily="34" charset="0"/>
                <a:cs typeface="ヒラギノ角ゴ Pro W3"/>
              </a:rPr>
              <a:t>Tension – ‘Line of Fire’</a:t>
            </a:r>
          </a:p>
          <a:p>
            <a:pPr eaLnBrk="1" hangingPunct="1">
              <a:spcBef>
                <a:spcPts val="0"/>
              </a:spcBef>
              <a:defRPr/>
            </a:pPr>
            <a:r>
              <a:rPr lang="en-GB" sz="1400" dirty="0">
                <a:solidFill>
                  <a:schemeClr val="tx1"/>
                </a:solidFill>
                <a:latin typeface="Arial" pitchFamily="34" charset="0"/>
                <a:cs typeface="ヒラギノ角ゴ Pro W3"/>
              </a:rPr>
              <a:t>What is the potential impact upon the team if that ‘torsion’ </a:t>
            </a:r>
            <a:r>
              <a:rPr lang="en-GB" sz="1400" dirty="0" smtClean="0">
                <a:solidFill>
                  <a:schemeClr val="tx1"/>
                </a:solidFill>
                <a:latin typeface="Arial" pitchFamily="34" charset="0"/>
                <a:cs typeface="ヒラギノ角ゴ Pro W3"/>
              </a:rPr>
              <a:t> bends or </a:t>
            </a:r>
            <a:r>
              <a:rPr lang="en-GB" sz="1400" dirty="0">
                <a:solidFill>
                  <a:schemeClr val="tx1"/>
                </a:solidFill>
                <a:latin typeface="Arial" pitchFamily="34" charset="0"/>
                <a:cs typeface="ヒラギノ角ゴ Pro W3"/>
              </a:rPr>
              <a:t>they suddenly lose their grip?  </a:t>
            </a:r>
          </a:p>
        </p:txBody>
      </p:sp>
      <p:sp>
        <p:nvSpPr>
          <p:cNvPr id="21" name="Rectangle 20"/>
          <p:cNvSpPr>
            <a:spLocks noChangeArrowheads="1"/>
          </p:cNvSpPr>
          <p:nvPr/>
        </p:nvSpPr>
        <p:spPr bwMode="auto">
          <a:xfrm>
            <a:off x="2903632" y="2300366"/>
            <a:ext cx="1008062" cy="577850"/>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2" name="Rectangle 31"/>
          <p:cNvSpPr>
            <a:spLocks noChangeArrowheads="1"/>
          </p:cNvSpPr>
          <p:nvPr/>
        </p:nvSpPr>
        <p:spPr bwMode="auto">
          <a:xfrm>
            <a:off x="5086132" y="3452526"/>
            <a:ext cx="1119187" cy="685652"/>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3" name="Rectangle 32"/>
          <p:cNvSpPr>
            <a:spLocks noChangeArrowheads="1"/>
          </p:cNvSpPr>
          <p:nvPr/>
        </p:nvSpPr>
        <p:spPr bwMode="auto">
          <a:xfrm>
            <a:off x="3774857" y="3118136"/>
            <a:ext cx="352425" cy="288925"/>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4" name="Rectangle 33"/>
          <p:cNvSpPr>
            <a:spLocks noChangeArrowheads="1"/>
          </p:cNvSpPr>
          <p:nvPr/>
        </p:nvSpPr>
        <p:spPr bwMode="auto">
          <a:xfrm>
            <a:off x="1175314" y="5899096"/>
            <a:ext cx="1008063" cy="577850"/>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5" name="Rectangle 34"/>
          <p:cNvSpPr>
            <a:spLocks noChangeArrowheads="1"/>
          </p:cNvSpPr>
          <p:nvPr/>
        </p:nvSpPr>
        <p:spPr bwMode="auto">
          <a:xfrm>
            <a:off x="955366" y="3812576"/>
            <a:ext cx="796028" cy="498995"/>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6" name="Rectangle 35"/>
          <p:cNvSpPr>
            <a:spLocks noChangeArrowheads="1"/>
          </p:cNvSpPr>
          <p:nvPr/>
        </p:nvSpPr>
        <p:spPr bwMode="auto">
          <a:xfrm>
            <a:off x="1103304" y="4892726"/>
            <a:ext cx="1158277" cy="648427"/>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7" name="Rectangle 36"/>
          <p:cNvSpPr>
            <a:spLocks noChangeArrowheads="1"/>
          </p:cNvSpPr>
          <p:nvPr/>
        </p:nvSpPr>
        <p:spPr bwMode="auto">
          <a:xfrm>
            <a:off x="2687523" y="4172626"/>
            <a:ext cx="896855" cy="527405"/>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8" name="Rectangle 37"/>
          <p:cNvSpPr>
            <a:spLocks noChangeArrowheads="1"/>
          </p:cNvSpPr>
          <p:nvPr/>
        </p:nvSpPr>
        <p:spPr bwMode="auto">
          <a:xfrm>
            <a:off x="2903633" y="3164486"/>
            <a:ext cx="612462" cy="577850"/>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39" name="Rectangle 38"/>
          <p:cNvSpPr>
            <a:spLocks noChangeArrowheads="1"/>
          </p:cNvSpPr>
          <p:nvPr/>
        </p:nvSpPr>
        <p:spPr bwMode="auto">
          <a:xfrm>
            <a:off x="5784811" y="4172626"/>
            <a:ext cx="863263" cy="577850"/>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40" name="Rectangle 39"/>
          <p:cNvSpPr>
            <a:spLocks noChangeArrowheads="1"/>
          </p:cNvSpPr>
          <p:nvPr/>
        </p:nvSpPr>
        <p:spPr bwMode="auto">
          <a:xfrm>
            <a:off x="3774857" y="3018919"/>
            <a:ext cx="352867" cy="1292652"/>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sp>
        <p:nvSpPr>
          <p:cNvPr id="29" name="TextBox 28"/>
          <p:cNvSpPr txBox="1">
            <a:spLocks noChangeArrowheads="1"/>
          </p:cNvSpPr>
          <p:nvPr/>
        </p:nvSpPr>
        <p:spPr bwMode="auto">
          <a:xfrm>
            <a:off x="1184450" y="3453411"/>
            <a:ext cx="3514214"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baseline="0" dirty="0">
                <a:solidFill>
                  <a:schemeClr val="tx1"/>
                </a:solidFill>
              </a:rPr>
              <a:t>Broken bones (</a:t>
            </a:r>
            <a:r>
              <a:rPr lang="en-GB" altLang="en-US" baseline="0" dirty="0" smtClean="0">
                <a:solidFill>
                  <a:schemeClr val="tx1"/>
                </a:solidFill>
              </a:rPr>
              <a:t>Hands, Jaw </a:t>
            </a:r>
            <a:r>
              <a:rPr lang="en-GB" altLang="en-US" baseline="0" dirty="0">
                <a:solidFill>
                  <a:schemeClr val="tx1"/>
                </a:solidFill>
              </a:rPr>
              <a:t>etc</a:t>
            </a:r>
            <a:r>
              <a:rPr lang="en-GB" altLang="en-US" baseline="0" dirty="0" smtClean="0">
                <a:solidFill>
                  <a:schemeClr val="tx1"/>
                </a:solidFill>
              </a:rPr>
              <a:t>.), Spinal injuries,</a:t>
            </a:r>
            <a:r>
              <a:rPr lang="en-GB" altLang="en-US" baseline="0" dirty="0">
                <a:solidFill>
                  <a:schemeClr val="tx1"/>
                </a:solidFill>
              </a:rPr>
              <a:t> </a:t>
            </a:r>
            <a:r>
              <a:rPr lang="en-GB" altLang="en-US" baseline="0" dirty="0" smtClean="0">
                <a:solidFill>
                  <a:schemeClr val="tx1"/>
                </a:solidFill>
              </a:rPr>
              <a:t>Trapped limbs, People </a:t>
            </a:r>
            <a:r>
              <a:rPr lang="en-GB" altLang="en-US" baseline="0" dirty="0">
                <a:solidFill>
                  <a:schemeClr val="tx1"/>
                </a:solidFill>
              </a:rPr>
              <a:t>skills &amp; </a:t>
            </a:r>
            <a:r>
              <a:rPr lang="en-GB" altLang="en-US" baseline="0" dirty="0" smtClean="0">
                <a:solidFill>
                  <a:schemeClr val="tx1"/>
                </a:solidFill>
              </a:rPr>
              <a:t>fatigues…</a:t>
            </a:r>
            <a:r>
              <a:rPr lang="en-GB" altLang="en-US" baseline="0" dirty="0">
                <a:solidFill>
                  <a:schemeClr val="tx1"/>
                </a:solidFill>
              </a:rPr>
              <a:t/>
            </a:r>
            <a:br>
              <a:rPr lang="en-GB" altLang="en-US" baseline="0" dirty="0">
                <a:solidFill>
                  <a:schemeClr val="tx1"/>
                </a:solidFill>
              </a:rPr>
            </a:br>
            <a:r>
              <a:rPr lang="en-GB" altLang="en-US" baseline="0" dirty="0" smtClean="0">
                <a:solidFill>
                  <a:schemeClr val="tx1"/>
                </a:solidFill>
              </a:rPr>
              <a:t>The </a:t>
            </a:r>
            <a:r>
              <a:rPr lang="en-GB" altLang="en-US" baseline="0" dirty="0">
                <a:solidFill>
                  <a:schemeClr val="tx1"/>
                </a:solidFill>
              </a:rPr>
              <a:t>list goes on… </a:t>
            </a:r>
          </a:p>
        </p:txBody>
      </p:sp>
      <p:sp>
        <p:nvSpPr>
          <p:cNvPr id="30" name="Rectangle 29"/>
          <p:cNvSpPr>
            <a:spLocks noChangeArrowheads="1"/>
          </p:cNvSpPr>
          <p:nvPr/>
        </p:nvSpPr>
        <p:spPr bwMode="auto">
          <a:xfrm>
            <a:off x="3047575" y="1306798"/>
            <a:ext cx="576080" cy="777537"/>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p>
        </p:txBody>
      </p:sp>
      <p:grpSp>
        <p:nvGrpSpPr>
          <p:cNvPr id="2" name="Group 1"/>
          <p:cNvGrpSpPr>
            <a:grpSpLocks/>
          </p:cNvGrpSpPr>
          <p:nvPr/>
        </p:nvGrpSpPr>
        <p:grpSpPr bwMode="auto">
          <a:xfrm>
            <a:off x="5903377" y="3632488"/>
            <a:ext cx="2331087" cy="2712142"/>
            <a:chOff x="6203224" y="3536983"/>
            <a:chExt cx="2332424" cy="2711570"/>
          </a:xfrm>
        </p:grpSpPr>
        <p:sp>
          <p:nvSpPr>
            <p:cNvPr id="24" name="Line Callout 2 23"/>
            <p:cNvSpPr/>
            <p:nvPr/>
          </p:nvSpPr>
          <p:spPr bwMode="auto">
            <a:xfrm>
              <a:off x="6203224" y="5940841"/>
              <a:ext cx="2332424" cy="307712"/>
            </a:xfrm>
            <a:prstGeom prst="borderCallout2">
              <a:avLst>
                <a:gd name="adj1" fmla="val -930"/>
                <a:gd name="adj2" fmla="val 49313"/>
                <a:gd name="adj3" fmla="val -129002"/>
                <a:gd name="adj4" fmla="val 61140"/>
                <a:gd name="adj5" fmla="val -647797"/>
                <a:gd name="adj6" fmla="val 39494"/>
              </a:avLst>
            </a:prstGeom>
            <a:solidFill>
              <a:schemeClr val="lt1"/>
            </a:solidFill>
            <a:ln w="31750" cap="rnd"/>
            <a:extLst/>
          </p:spPr>
          <p:style>
            <a:lnRef idx="2">
              <a:schemeClr val="accent2"/>
            </a:lnRef>
            <a:fillRef idx="1">
              <a:schemeClr val="lt1"/>
            </a:fillRef>
            <a:effectRef idx="0">
              <a:schemeClr val="accent2"/>
            </a:effectRef>
            <a:fontRef idx="minor">
              <a:schemeClr val="dk1"/>
            </a:fontRef>
          </p:style>
          <p:txBody>
            <a:bodyPr wrap="square" lIns="46800" rIns="46800" anchor="ctr" anchorCtr="1">
              <a:spAutoFit/>
            </a:bodyPr>
            <a:lstStyle/>
            <a:p>
              <a:pPr algn="ctr" eaLnBrk="1" hangingPunct="1">
                <a:spcBef>
                  <a:spcPts val="0"/>
                </a:spcBef>
                <a:defRPr/>
              </a:pPr>
              <a:r>
                <a:rPr lang="en-GB" sz="1400" dirty="0">
                  <a:solidFill>
                    <a:schemeClr val="tx1"/>
                  </a:solidFill>
                  <a:latin typeface="Arial" pitchFamily="34" charset="0"/>
                  <a:cs typeface="ヒラギノ角ゴ Pro W3"/>
                </a:rPr>
                <a:t>People &amp; level of skill-set</a:t>
              </a:r>
            </a:p>
          </p:txBody>
        </p:sp>
        <p:sp>
          <p:nvSpPr>
            <p:cNvPr id="86040" name="Rectangle 24"/>
            <p:cNvSpPr>
              <a:spLocks noChangeArrowheads="1"/>
            </p:cNvSpPr>
            <p:nvPr/>
          </p:nvSpPr>
          <p:spPr bwMode="auto">
            <a:xfrm>
              <a:off x="6516040" y="3536983"/>
              <a:ext cx="609846" cy="429494"/>
            </a:xfrm>
            <a:prstGeom prst="rect">
              <a:avLst/>
            </a:prstGeom>
            <a:noFill/>
            <a:ln w="31750" cap="rnd">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eaLnBrk="1" hangingPunct="1">
                <a:spcBef>
                  <a:spcPct val="50000"/>
                </a:spcBef>
                <a:buFontTx/>
                <a:buChar char="•"/>
              </a:pPr>
              <a:endParaRPr lang="en-US" altLang="en-US">
                <a:solidFill>
                  <a:schemeClr val="tx1"/>
                </a:solidFill>
              </a:endParaRPr>
            </a:p>
          </p:txBody>
        </p:sp>
      </p:grpSp>
    </p:spTree>
    <p:extLst>
      <p:ext uri="{BB962C8B-B14F-4D97-AF65-F5344CB8AC3E}">
        <p14:creationId xmlns:p14="http://schemas.microsoft.com/office/powerpoint/2010/main" val="890912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nodeType="afterGroup">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nodeType="afterGroup">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xit" presetSubtype="0" fill="hold" grpId="1"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nodeType="afterGroup">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par>
                          <p:cTn id="83" fill="hold" nodeType="afterGroup">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nodeType="afterGroup">
                            <p:stCondLst>
                              <p:cond delay="2500"/>
                            </p:stCondLst>
                            <p:childTnLst>
                              <p:par>
                                <p:cTn id="88" presetID="35" presetClass="emph" presetSubtype="0" repeatCount="indefinite" fill="hold" grpId="1" nodeType="afterEffect">
                                  <p:stCondLst>
                                    <p:cond delay="0"/>
                                  </p:stCondLst>
                                  <p:endCondLst>
                                    <p:cond evt="onNext" delay="0">
                                      <p:tgtEl>
                                        <p:sldTgt/>
                                      </p:tgtEl>
                                    </p:cond>
                                  </p:endCondLst>
                                  <p:childTnLst>
                                    <p:anim calcmode="discrete" valueType="str">
                                      <p:cBhvr>
                                        <p:cTn id="89"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childTnLst>
                          </p:cTn>
                        </p:par>
                        <p:par>
                          <p:cTn id="101" fill="hold" nodeType="afterGroup">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par>
                          <p:cTn id="105" fill="hold" nodeType="afterGroup">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xit" presetSubtype="0" fill="hold" grpId="1" nodeType="clickEffect">
                                  <p:stCondLst>
                                    <p:cond delay="0"/>
                                  </p:stCondLst>
                                  <p:childTnLst>
                                    <p:animEffect transition="out" filter="fade">
                                      <p:cBhvr>
                                        <p:cTn id="112" dur="500"/>
                                        <p:tgtEl>
                                          <p:spTgt spid="28"/>
                                        </p:tgtEl>
                                      </p:cBhvr>
                                    </p:animEffect>
                                    <p:set>
                                      <p:cBhvr>
                                        <p:cTn id="113" dur="1" fill="hold">
                                          <p:stCondLst>
                                            <p:cond delay="499"/>
                                          </p:stCondLst>
                                        </p:cTn>
                                        <p:tgtEl>
                                          <p:spTgt spid="28"/>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0"/>
                                        </p:tgtEl>
                                      </p:cBhvr>
                                    </p:animEffect>
                                    <p:set>
                                      <p:cBhvr>
                                        <p:cTn id="116" dur="1" fill="hold">
                                          <p:stCondLst>
                                            <p:cond delay="499"/>
                                          </p:stCondLst>
                                        </p:cTn>
                                        <p:tgtEl>
                                          <p:spTgt spid="40"/>
                                        </p:tgtEl>
                                        <p:attrNameLst>
                                          <p:attrName>style.visibility</p:attrName>
                                        </p:attrNameLst>
                                      </p:cBhvr>
                                      <p:to>
                                        <p:strVal val="hidden"/>
                                      </p:to>
                                    </p:set>
                                  </p:childTnLst>
                                </p:cTn>
                              </p:par>
                            </p:childTnLst>
                          </p:cTn>
                        </p:par>
                        <p:par>
                          <p:cTn id="117" fill="hold" nodeType="afterGroup">
                            <p:stCondLst>
                              <p:cond delay="500"/>
                            </p:stCondLst>
                            <p:childTnLst>
                              <p:par>
                                <p:cTn id="118" presetID="10" presetClass="entr" presetSubtype="0" fill="hold" nodeType="after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fade">
                                      <p:cBhvr>
                                        <p:cTn id="120" dur="500"/>
                                        <p:tgtEl>
                                          <p:spTgt spid="2"/>
                                        </p:tgtEl>
                                      </p:cBhvr>
                                    </p:animEffect>
                                  </p:childTnLst>
                                </p:cTn>
                              </p:par>
                            </p:childTnLst>
                          </p:cTn>
                        </p:par>
                        <p:par>
                          <p:cTn id="121" fill="hold" nodeType="afterGroup">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27" grpId="0" animBg="1"/>
      <p:bldP spid="27" grpId="1" animBg="1"/>
      <p:bldP spid="28" grpId="0" animBg="1"/>
      <p:bldP spid="28" grpId="1" animBg="1"/>
      <p:bldP spid="21" grpId="0" animBg="1"/>
      <p:bldP spid="2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29" grpId="0" animBg="1"/>
      <p:bldP spid="30" grpId="0"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dirty="0" smtClean="0"/>
              <a:t>Corporate</a:t>
            </a:r>
            <a:r>
              <a:rPr lang="en-GB" altLang="en-US" dirty="0" smtClean="0"/>
              <a:t> legal responsibilities</a:t>
            </a:r>
          </a:p>
        </p:txBody>
      </p:sp>
      <p:sp>
        <p:nvSpPr>
          <p:cNvPr id="124931" name="Rectangle 3"/>
          <p:cNvSpPr>
            <a:spLocks noGrp="1" noChangeArrowheads="1"/>
          </p:cNvSpPr>
          <p:nvPr>
            <p:ph idx="1"/>
          </p:nvPr>
        </p:nvSpPr>
        <p:spPr>
          <a:xfrm>
            <a:off x="450850" y="3254594"/>
            <a:ext cx="8245475" cy="2493962"/>
          </a:xfrm>
        </p:spPr>
        <p:txBody>
          <a:bodyPr/>
          <a:lstStyle/>
          <a:p>
            <a:pPr eaLnBrk="1" hangingPunct="1"/>
            <a:r>
              <a:rPr lang="en-GB" altLang="en-US" dirty="0" smtClean="0"/>
              <a:t>Safe systems of work </a:t>
            </a:r>
          </a:p>
          <a:p>
            <a:pPr eaLnBrk="1" hangingPunct="1"/>
            <a:r>
              <a:rPr lang="en-GB" altLang="en-US" dirty="0" smtClean="0"/>
              <a:t>Safe plant</a:t>
            </a:r>
          </a:p>
          <a:p>
            <a:pPr eaLnBrk="1" hangingPunct="1"/>
            <a:r>
              <a:rPr lang="en-GB" altLang="en-US" dirty="0" smtClean="0"/>
              <a:t>Safe storage, handling, use and transportation of articles and substances</a:t>
            </a:r>
          </a:p>
          <a:p>
            <a:pPr eaLnBrk="1" hangingPunct="1"/>
            <a:r>
              <a:rPr lang="en-GB" altLang="en-US" dirty="0" smtClean="0"/>
              <a:t>Information, training, instruction and supervision</a:t>
            </a:r>
          </a:p>
          <a:p>
            <a:pPr eaLnBrk="1" hangingPunct="1"/>
            <a:r>
              <a:rPr lang="en-GB" altLang="en-US" dirty="0" smtClean="0"/>
              <a:t>Safe access and egress</a:t>
            </a:r>
          </a:p>
          <a:p>
            <a:pPr eaLnBrk="1" hangingPunct="1"/>
            <a:r>
              <a:rPr lang="en-GB" altLang="en-US" dirty="0" smtClean="0"/>
              <a:t>Safe working environment and adequate welfare arrangements</a:t>
            </a:r>
          </a:p>
        </p:txBody>
      </p:sp>
      <p:sp>
        <p:nvSpPr>
          <p:cNvPr id="82948"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D2A89FBC-D839-4180-BD4F-F52690AF0DB5}" type="slidenum">
              <a:rPr lang="en-GB" altLang="en-US" baseline="0" smtClean="0">
                <a:solidFill>
                  <a:schemeClr val="accent1"/>
                </a:solidFill>
                <a:cs typeface="Arial" charset="0"/>
              </a:rPr>
              <a:pPr/>
              <a:t>31</a:t>
            </a:fld>
            <a:endParaRPr lang="en-GB" altLang="en-US" baseline="0" smtClean="0">
              <a:solidFill>
                <a:schemeClr val="accent1"/>
              </a:solidFill>
              <a:cs typeface="Arial" charset="0"/>
            </a:endParaRPr>
          </a:p>
        </p:txBody>
      </p:sp>
      <p:sp>
        <p:nvSpPr>
          <p:cNvPr id="82949" name="AutoShape 5"/>
          <p:cNvSpPr>
            <a:spLocks noChangeArrowheads="1"/>
          </p:cNvSpPr>
          <p:nvPr/>
        </p:nvSpPr>
        <p:spPr bwMode="auto">
          <a:xfrm>
            <a:off x="2195513" y="1594800"/>
            <a:ext cx="4464050" cy="5762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000" baseline="0">
                <a:solidFill>
                  <a:schemeClr val="bg1"/>
                </a:solidFill>
              </a:rPr>
              <a:t>Health and Safety at Work Act 1974</a:t>
            </a:r>
          </a:p>
        </p:txBody>
      </p:sp>
      <p:sp>
        <p:nvSpPr>
          <p:cNvPr id="82950" name="Rectangle 15"/>
          <p:cNvSpPr txBox="1">
            <a:spLocks noChangeArrowheads="1"/>
          </p:cNvSpPr>
          <p:nvPr/>
        </p:nvSpPr>
        <p:spPr bwMode="auto">
          <a:xfrm>
            <a:off x="450000" y="2604998"/>
            <a:ext cx="8245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spcAft>
                <a:spcPct val="60000"/>
              </a:spcAft>
              <a:buClr>
                <a:schemeClr val="tx1"/>
              </a:buClr>
            </a:pPr>
            <a:r>
              <a:rPr lang="en-GB" altLang="en-US" baseline="0" dirty="0" smtClean="0">
                <a:solidFill>
                  <a:schemeClr val="accent1"/>
                </a:solidFill>
              </a:rPr>
              <a:t>What </a:t>
            </a:r>
            <a:r>
              <a:rPr lang="en-GB" altLang="en-US" baseline="0" dirty="0">
                <a:solidFill>
                  <a:schemeClr val="accent1"/>
                </a:solidFill>
              </a:rPr>
              <a:t>do you think Network Rail and Principal Contractor responsibilities </a:t>
            </a:r>
            <a:r>
              <a:rPr lang="en-GB" altLang="en-US" baseline="0" dirty="0" smtClean="0">
                <a:solidFill>
                  <a:schemeClr val="accent1"/>
                </a:solidFill>
              </a:rPr>
              <a:t>are?</a:t>
            </a:r>
            <a:endParaRPr lang="en-GB" altLang="en-US" baseline="0" dirty="0">
              <a:solidFill>
                <a:schemeClr val="accent1"/>
              </a:solidFill>
            </a:endParaRPr>
          </a:p>
        </p:txBody>
      </p:sp>
      <p:sp>
        <p:nvSpPr>
          <p:cNvPr id="8"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838519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12493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493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2493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GB" altLang="en-US" dirty="0" smtClean="0"/>
              <a:t>Your legal responsibilities</a:t>
            </a:r>
          </a:p>
        </p:txBody>
      </p:sp>
      <p:sp>
        <p:nvSpPr>
          <p:cNvPr id="123907" name="Rectangle 3"/>
          <p:cNvSpPr>
            <a:spLocks noGrp="1" noChangeArrowheads="1"/>
          </p:cNvSpPr>
          <p:nvPr>
            <p:ph idx="1"/>
          </p:nvPr>
        </p:nvSpPr>
        <p:spPr>
          <a:xfrm>
            <a:off x="450850" y="3254400"/>
            <a:ext cx="8245475" cy="2352675"/>
          </a:xfrm>
        </p:spPr>
        <p:txBody>
          <a:bodyPr/>
          <a:lstStyle/>
          <a:p>
            <a:pPr eaLnBrk="1" hangingPunct="1"/>
            <a:r>
              <a:rPr lang="en-GB" altLang="en-US" dirty="0" smtClean="0"/>
              <a:t>Take care of your own safety and that of others</a:t>
            </a:r>
          </a:p>
          <a:p>
            <a:pPr eaLnBrk="1" hangingPunct="1"/>
            <a:r>
              <a:rPr lang="en-GB" altLang="en-US" dirty="0" smtClean="0"/>
              <a:t>Co-operate</a:t>
            </a:r>
          </a:p>
          <a:p>
            <a:pPr eaLnBrk="1" hangingPunct="1"/>
            <a:r>
              <a:rPr lang="en-GB" altLang="en-US" dirty="0" smtClean="0"/>
              <a:t>Wear equipment provided for your safety</a:t>
            </a:r>
          </a:p>
          <a:p>
            <a:pPr eaLnBrk="1" hangingPunct="1"/>
            <a:r>
              <a:rPr lang="en-GB" altLang="en-US" dirty="0" smtClean="0"/>
              <a:t>Follow safety instructions and training</a:t>
            </a:r>
          </a:p>
          <a:p>
            <a:pPr eaLnBrk="1" hangingPunct="1"/>
            <a:r>
              <a:rPr lang="en-GB" altLang="en-US" dirty="0" smtClean="0"/>
              <a:t>Not interfere with anything provided in the interest of health and safety</a:t>
            </a:r>
          </a:p>
        </p:txBody>
      </p:sp>
      <p:sp>
        <p:nvSpPr>
          <p:cNvPr id="83972"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5B414F04-5CB8-48C8-BFF7-8554394FA7D1}" type="slidenum">
              <a:rPr lang="en-GB" altLang="en-US" baseline="0" smtClean="0">
                <a:solidFill>
                  <a:schemeClr val="accent1"/>
                </a:solidFill>
                <a:cs typeface="Arial" charset="0"/>
              </a:rPr>
              <a:pPr/>
              <a:t>32</a:t>
            </a:fld>
            <a:endParaRPr lang="en-GB" altLang="en-US" baseline="0" smtClean="0">
              <a:solidFill>
                <a:schemeClr val="accent1"/>
              </a:solidFill>
              <a:cs typeface="Arial" charset="0"/>
            </a:endParaRPr>
          </a:p>
        </p:txBody>
      </p:sp>
      <p:sp>
        <p:nvSpPr>
          <p:cNvPr id="83973" name="AutoShape 5"/>
          <p:cNvSpPr>
            <a:spLocks noChangeArrowheads="1"/>
          </p:cNvSpPr>
          <p:nvPr/>
        </p:nvSpPr>
        <p:spPr bwMode="auto">
          <a:xfrm>
            <a:off x="2195513" y="1594800"/>
            <a:ext cx="4464050" cy="5762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000" baseline="0">
                <a:solidFill>
                  <a:schemeClr val="bg1"/>
                </a:solidFill>
              </a:rPr>
              <a:t>Health and Safety at Work Act 1974</a:t>
            </a:r>
          </a:p>
        </p:txBody>
      </p:sp>
      <p:sp>
        <p:nvSpPr>
          <p:cNvPr id="83974" name="Rectangle 15"/>
          <p:cNvSpPr txBox="1">
            <a:spLocks noChangeArrowheads="1"/>
          </p:cNvSpPr>
          <p:nvPr/>
        </p:nvSpPr>
        <p:spPr bwMode="auto">
          <a:xfrm>
            <a:off x="450000" y="2606400"/>
            <a:ext cx="8245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spcAft>
                <a:spcPct val="60000"/>
              </a:spcAft>
              <a:buClr>
                <a:schemeClr val="tx1"/>
              </a:buClr>
            </a:pPr>
            <a:r>
              <a:rPr lang="en-GB" altLang="en-US" baseline="0" dirty="0" smtClean="0">
                <a:solidFill>
                  <a:schemeClr val="accent1"/>
                </a:solidFill>
              </a:rPr>
              <a:t>What </a:t>
            </a:r>
            <a:r>
              <a:rPr lang="en-GB" altLang="en-US" baseline="0" dirty="0">
                <a:solidFill>
                  <a:schemeClr val="accent1"/>
                </a:solidFill>
              </a:rPr>
              <a:t>do you think your </a:t>
            </a:r>
            <a:r>
              <a:rPr lang="en-GB" altLang="en-US" u="sng" baseline="0" dirty="0">
                <a:solidFill>
                  <a:schemeClr val="accent1"/>
                </a:solidFill>
              </a:rPr>
              <a:t>personal</a:t>
            </a:r>
            <a:r>
              <a:rPr lang="en-GB" altLang="en-US" baseline="0" dirty="0">
                <a:solidFill>
                  <a:schemeClr val="accent1"/>
                </a:solidFill>
              </a:rPr>
              <a:t> responsibilities </a:t>
            </a:r>
            <a:r>
              <a:rPr lang="en-GB" altLang="en-US" baseline="0" dirty="0" smtClean="0">
                <a:solidFill>
                  <a:schemeClr val="accent1"/>
                </a:solidFill>
              </a:rPr>
              <a:t>are?</a:t>
            </a:r>
            <a:endParaRPr lang="en-GB" altLang="en-US" baseline="0" dirty="0">
              <a:solidFill>
                <a:schemeClr val="accent1"/>
              </a:solidFill>
            </a:endParaRPr>
          </a:p>
          <a:p>
            <a:pPr algn="ctr">
              <a:spcAft>
                <a:spcPct val="60000"/>
              </a:spcAft>
              <a:buClr>
                <a:schemeClr val="tx1"/>
              </a:buClr>
            </a:pPr>
            <a:endParaRPr lang="en-GB" altLang="en-US" baseline="0" dirty="0">
              <a:solidFill>
                <a:schemeClr val="accent1"/>
              </a:solidFill>
            </a:endParaRPr>
          </a:p>
          <a:p>
            <a:pPr algn="ctr">
              <a:spcAft>
                <a:spcPct val="60000"/>
              </a:spcAft>
              <a:buClr>
                <a:schemeClr val="tx1"/>
              </a:buClr>
            </a:pPr>
            <a:endParaRPr lang="en-GB" altLang="en-US" baseline="0" dirty="0">
              <a:solidFill>
                <a:schemeClr val="accent1"/>
              </a:solidFill>
            </a:endParaRPr>
          </a:p>
        </p:txBody>
      </p:sp>
      <p:sp>
        <p:nvSpPr>
          <p:cNvPr id="8"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4102737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1000"/>
                                        <p:tgtEl>
                                          <p:spTgt spid="1239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fade">
                                      <p:cBhvr>
                                        <p:cTn id="10" dur="1000"/>
                                        <p:tgtEl>
                                          <p:spTgt spid="1239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Effect transition="in" filter="fade">
                                      <p:cBhvr>
                                        <p:cTn id="13" dur="1000"/>
                                        <p:tgtEl>
                                          <p:spTgt spid="1239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3907">
                                            <p:txEl>
                                              <p:pRg st="3" end="3"/>
                                            </p:txEl>
                                          </p:spTgt>
                                        </p:tgtEl>
                                        <p:attrNameLst>
                                          <p:attrName>style.visibility</p:attrName>
                                        </p:attrNameLst>
                                      </p:cBhvr>
                                      <p:to>
                                        <p:strVal val="visible"/>
                                      </p:to>
                                    </p:set>
                                    <p:animEffect transition="in" filter="fade">
                                      <p:cBhvr>
                                        <p:cTn id="16" dur="1000"/>
                                        <p:tgtEl>
                                          <p:spTgt spid="1239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907">
                                            <p:txEl>
                                              <p:pRg st="4" end="4"/>
                                            </p:txEl>
                                          </p:spTgt>
                                        </p:tgtEl>
                                        <p:attrNameLst>
                                          <p:attrName>style.visibility</p:attrName>
                                        </p:attrNameLst>
                                      </p:cBhvr>
                                      <p:to>
                                        <p:strVal val="visible"/>
                                      </p:to>
                                    </p:set>
                                    <p:animEffect transition="in" filter="fade">
                                      <p:cBhvr>
                                        <p:cTn id="19" dur="1000"/>
                                        <p:tgtEl>
                                          <p:spTgt spid="123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 What do we associate as a risk?</a:t>
            </a:r>
            <a:endParaRPr lang="en-GB" dirty="0"/>
          </a:p>
        </p:txBody>
      </p:sp>
      <p:sp>
        <p:nvSpPr>
          <p:cNvPr id="10" name="Freeform 9"/>
          <p:cNvSpPr/>
          <p:nvPr/>
        </p:nvSpPr>
        <p:spPr>
          <a:xfrm>
            <a:off x="450850"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baseline="0" dirty="0" smtClean="0">
                <a:solidFill>
                  <a:schemeClr val="tx1"/>
                </a:solidFill>
              </a:rPr>
              <a:t>Site</a:t>
            </a:r>
            <a:endParaRPr lang="en-GB" sz="3500" kern="1200" baseline="0" dirty="0">
              <a:solidFill>
                <a:schemeClr val="tx1"/>
              </a:solidFill>
            </a:endParaRPr>
          </a:p>
        </p:txBody>
      </p:sp>
      <p:sp>
        <p:nvSpPr>
          <p:cNvPr id="15" name="Freeform 14"/>
          <p:cNvSpPr/>
          <p:nvPr/>
        </p:nvSpPr>
        <p:spPr>
          <a:xfrm>
            <a:off x="3265101"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Task</a:t>
            </a:r>
            <a:endParaRPr lang="en-GB" sz="3500" kern="1200" dirty="0"/>
          </a:p>
        </p:txBody>
      </p:sp>
      <p:sp>
        <p:nvSpPr>
          <p:cNvPr id="20" name="Freeform 19"/>
          <p:cNvSpPr/>
          <p:nvPr/>
        </p:nvSpPr>
        <p:spPr>
          <a:xfrm>
            <a:off x="6078346"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Operational</a:t>
            </a:r>
            <a:endParaRPr lang="en-GB" sz="3500" kern="1200" dirty="0"/>
          </a:p>
        </p:txBody>
      </p:sp>
      <p:grpSp>
        <p:nvGrpSpPr>
          <p:cNvPr id="24" name="Group 23"/>
          <p:cNvGrpSpPr/>
          <p:nvPr/>
        </p:nvGrpSpPr>
        <p:grpSpPr>
          <a:xfrm>
            <a:off x="713553" y="3009295"/>
            <a:ext cx="7720067" cy="3064259"/>
            <a:chOff x="713553" y="3009295"/>
            <a:chExt cx="7720067" cy="3064259"/>
          </a:xfrm>
        </p:grpSpPr>
        <p:sp>
          <p:nvSpPr>
            <p:cNvPr id="11" name="Freeform 10"/>
            <p:cNvSpPr/>
            <p:nvPr/>
          </p:nvSpPr>
          <p:spPr>
            <a:xfrm>
              <a:off x="713553"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night</a:t>
              </a:r>
              <a:endParaRPr lang="en-GB" sz="2100" kern="1200" dirty="0"/>
            </a:p>
          </p:txBody>
        </p:sp>
        <p:sp>
          <p:nvSpPr>
            <p:cNvPr id="12" name="Freeform 11"/>
            <p:cNvSpPr/>
            <p:nvPr/>
          </p:nvSpPr>
          <p:spPr>
            <a:xfrm>
              <a:off x="713553"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Electricity</a:t>
              </a:r>
            </a:p>
          </p:txBody>
        </p:sp>
        <p:sp>
          <p:nvSpPr>
            <p:cNvPr id="13" name="Freeform 12"/>
            <p:cNvSpPr/>
            <p:nvPr/>
          </p:nvSpPr>
          <p:spPr>
            <a:xfrm>
              <a:off x="713553"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a:r>
              <a:r>
                <a:rPr lang="en-GB" sz="2100" dirty="0" smtClean="0"/>
                <a:t>at height</a:t>
              </a:r>
              <a:endParaRPr lang="en-GB" sz="2100" kern="1200" dirty="0"/>
            </a:p>
          </p:txBody>
        </p:sp>
        <p:sp>
          <p:nvSpPr>
            <p:cNvPr id="14" name="Freeform 13"/>
            <p:cNvSpPr/>
            <p:nvPr/>
          </p:nvSpPr>
          <p:spPr>
            <a:xfrm>
              <a:off x="713553"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Access and egress points </a:t>
              </a:r>
              <a:endParaRPr lang="en-GB" sz="2100" kern="1200" dirty="0"/>
            </a:p>
          </p:txBody>
        </p:sp>
        <p:sp>
          <p:nvSpPr>
            <p:cNvPr id="16" name="Freeform 15"/>
            <p:cNvSpPr/>
            <p:nvPr/>
          </p:nvSpPr>
          <p:spPr>
            <a:xfrm>
              <a:off x="3526798"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Hazardous dust</a:t>
              </a:r>
              <a:endParaRPr lang="en-GB" sz="2100" kern="1200" dirty="0">
                <a:solidFill>
                  <a:schemeClr val="bg1"/>
                </a:solidFill>
              </a:endParaRPr>
            </a:p>
          </p:txBody>
        </p:sp>
        <p:sp>
          <p:nvSpPr>
            <p:cNvPr id="17" name="Freeform 16"/>
            <p:cNvSpPr/>
            <p:nvPr/>
          </p:nvSpPr>
          <p:spPr>
            <a:xfrm>
              <a:off x="3526798"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Slips, trips and </a:t>
              </a:r>
              <a:r>
                <a:rPr lang="en-GB" sz="2100" dirty="0" smtClean="0">
                  <a:solidFill>
                    <a:schemeClr val="bg1"/>
                  </a:solidFill>
                </a:rPr>
                <a:t>falls</a:t>
              </a:r>
              <a:endParaRPr lang="en-GB" sz="2100" kern="1200" dirty="0">
                <a:solidFill>
                  <a:schemeClr val="bg1"/>
                </a:solidFill>
              </a:endParaRPr>
            </a:p>
          </p:txBody>
        </p:sp>
        <p:sp>
          <p:nvSpPr>
            <p:cNvPr id="18" name="Freeform 17"/>
            <p:cNvSpPr/>
            <p:nvPr/>
          </p:nvSpPr>
          <p:spPr>
            <a:xfrm>
              <a:off x="3526798"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Noise</a:t>
              </a:r>
              <a:endParaRPr lang="en-GB" sz="2100" kern="1200" dirty="0">
                <a:solidFill>
                  <a:schemeClr val="bg1"/>
                </a:solidFill>
              </a:endParaRPr>
            </a:p>
          </p:txBody>
        </p:sp>
        <p:sp>
          <p:nvSpPr>
            <p:cNvPr id="19" name="Freeform 18"/>
            <p:cNvSpPr/>
            <p:nvPr/>
          </p:nvSpPr>
          <p:spPr>
            <a:xfrm>
              <a:off x="3526798"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Vibration</a:t>
              </a:r>
              <a:endParaRPr lang="en-GB" sz="2100" kern="1200" dirty="0">
                <a:solidFill>
                  <a:schemeClr val="bg1"/>
                </a:solidFill>
              </a:endParaRPr>
            </a:p>
          </p:txBody>
        </p:sp>
        <p:sp>
          <p:nvSpPr>
            <p:cNvPr id="21" name="Freeform 20"/>
            <p:cNvSpPr/>
            <p:nvPr/>
          </p:nvSpPr>
          <p:spPr>
            <a:xfrm>
              <a:off x="6340043" y="3009582"/>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Trains</a:t>
              </a:r>
              <a:endParaRPr lang="en-GB" sz="2100" kern="1200" dirty="0"/>
            </a:p>
          </p:txBody>
        </p:sp>
        <p:sp>
          <p:nvSpPr>
            <p:cNvPr id="22" name="Freeform 21"/>
            <p:cNvSpPr/>
            <p:nvPr/>
          </p:nvSpPr>
          <p:spPr>
            <a:xfrm>
              <a:off x="6340043" y="4078309"/>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machines</a:t>
              </a:r>
              <a:endParaRPr lang="en-GB" sz="2100" kern="1200" dirty="0"/>
            </a:p>
          </p:txBody>
        </p:sp>
        <p:sp>
          <p:nvSpPr>
            <p:cNvPr id="23" name="Freeform 22"/>
            <p:cNvSpPr/>
            <p:nvPr/>
          </p:nvSpPr>
          <p:spPr>
            <a:xfrm>
              <a:off x="6340043" y="5147037"/>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plant</a:t>
              </a:r>
              <a:endParaRPr lang="en-GB" sz="2100" kern="1200" dirty="0"/>
            </a:p>
          </p:txBody>
        </p:sp>
      </p:gr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33</a:t>
            </a:fld>
            <a:endParaRPr lang="en-GB"/>
          </a:p>
        </p:txBody>
      </p:sp>
      <p:sp>
        <p:nvSpPr>
          <p:cNvPr id="5" name="Rectangle 4">
            <a:hlinkClick r:id="rId3" action="ppaction://hlinksldjump"/>
          </p:cNvPr>
          <p:cNvSpPr/>
          <p:nvPr/>
        </p:nvSpPr>
        <p:spPr bwMode="auto">
          <a:xfrm>
            <a:off x="1391773" y="2125683"/>
            <a:ext cx="756084"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6" name="Rectangle 25">
            <a:hlinkClick r:id="rId3" action="ppaction://hlinksldjump"/>
          </p:cNvPr>
          <p:cNvSpPr/>
          <p:nvPr/>
        </p:nvSpPr>
        <p:spPr bwMode="auto">
          <a:xfrm>
            <a:off x="4105306" y="2125683"/>
            <a:ext cx="929832"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7" name="Rectangle 26">
            <a:hlinkClick r:id="rId3" action="ppaction://hlinksldjump"/>
          </p:cNvPr>
          <p:cNvSpPr/>
          <p:nvPr/>
        </p:nvSpPr>
        <p:spPr bwMode="auto">
          <a:xfrm>
            <a:off x="6260261" y="2125683"/>
            <a:ext cx="2266221"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5"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13886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Definitions</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34</a:t>
            </a:fld>
            <a:endParaRPr lang="en-GB"/>
          </a:p>
        </p:txBody>
      </p:sp>
      <p:grpSp>
        <p:nvGrpSpPr>
          <p:cNvPr id="6" name="Group 5"/>
          <p:cNvGrpSpPr/>
          <p:nvPr/>
        </p:nvGrpSpPr>
        <p:grpSpPr>
          <a:xfrm>
            <a:off x="447675" y="1593850"/>
            <a:ext cx="2616972" cy="4714875"/>
            <a:chOff x="0" y="0"/>
            <a:chExt cx="2616972" cy="4968552"/>
          </a:xfrm>
        </p:grpSpPr>
        <p:sp>
          <p:nvSpPr>
            <p:cNvPr id="7" name="Rounded Rectangle 6"/>
            <p:cNvSpPr/>
            <p:nvPr/>
          </p:nvSpPr>
          <p:spPr>
            <a:xfrm>
              <a:off x="0"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0"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Site</a:t>
              </a:r>
              <a:endParaRPr lang="en-GB" sz="3500" kern="1200" dirty="0"/>
            </a:p>
          </p:txBody>
        </p:sp>
      </p:grpSp>
      <p:grpSp>
        <p:nvGrpSpPr>
          <p:cNvPr id="9" name="Group 8"/>
          <p:cNvGrpSpPr/>
          <p:nvPr/>
        </p:nvGrpSpPr>
        <p:grpSpPr>
          <a:xfrm>
            <a:off x="3263514" y="1593850"/>
            <a:ext cx="2616972" cy="4714875"/>
            <a:chOff x="2814251" y="0"/>
            <a:chExt cx="2616972" cy="4968552"/>
          </a:xfrm>
        </p:grpSpPr>
        <p:sp>
          <p:nvSpPr>
            <p:cNvPr id="10" name="Rounded Rectangle 9"/>
            <p:cNvSpPr/>
            <p:nvPr/>
          </p:nvSpPr>
          <p:spPr>
            <a:xfrm>
              <a:off x="2814251"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2814251"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Task</a:t>
              </a:r>
              <a:endParaRPr lang="en-GB" sz="3500" kern="1200" dirty="0"/>
            </a:p>
          </p:txBody>
        </p:sp>
      </p:grpSp>
      <p:grpSp>
        <p:nvGrpSpPr>
          <p:cNvPr id="12" name="Group 11"/>
          <p:cNvGrpSpPr/>
          <p:nvPr/>
        </p:nvGrpSpPr>
        <p:grpSpPr>
          <a:xfrm>
            <a:off x="6079353" y="1593850"/>
            <a:ext cx="2616972" cy="4714875"/>
            <a:chOff x="5627496" y="0"/>
            <a:chExt cx="2616972" cy="4968552"/>
          </a:xfrm>
        </p:grpSpPr>
        <p:sp>
          <p:nvSpPr>
            <p:cNvPr id="13" name="Rounded Rectangle 12"/>
            <p:cNvSpPr/>
            <p:nvPr/>
          </p:nvSpPr>
          <p:spPr>
            <a:xfrm>
              <a:off x="5627496"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627496"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Operational</a:t>
              </a:r>
              <a:endParaRPr lang="en-GB" sz="3500" kern="1200" dirty="0"/>
            </a:p>
          </p:txBody>
        </p:sp>
      </p:grpSp>
      <p:sp>
        <p:nvSpPr>
          <p:cNvPr id="3" name="Action Button: Back or Previous 2">
            <a:hlinkClick r:id="" action="ppaction://hlinkshowjump?jump=previousslide" highlightClick="1"/>
          </p:cNvPr>
          <p:cNvSpPr>
            <a:spLocks noChangeAspect="1"/>
          </p:cNvSpPr>
          <p:nvPr/>
        </p:nvSpPr>
        <p:spPr bwMode="auto">
          <a:xfrm>
            <a:off x="443931" y="179388"/>
            <a:ext cx="639383" cy="641350"/>
          </a:xfrm>
          <a:prstGeom prst="actionButtonBackPrevious">
            <a:avLst/>
          </a:prstGeom>
          <a:ln/>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1" i="0" u="none" strike="noStrike" normalizeH="0" baseline="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ea typeface="ヒラギノ角ゴ Pro W3" pitchFamily="1" charset="-128"/>
            </a:endParaRPr>
          </a:p>
        </p:txBody>
      </p:sp>
      <p:sp>
        <p:nvSpPr>
          <p:cNvPr id="15"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5" name="TextBox 4"/>
          <p:cNvSpPr txBox="1"/>
          <p:nvPr/>
        </p:nvSpPr>
        <p:spPr>
          <a:xfrm>
            <a:off x="6241774" y="3167270"/>
            <a:ext cx="2239617" cy="1569660"/>
          </a:xfrm>
          <a:prstGeom prst="rect">
            <a:avLst/>
          </a:prstGeom>
          <a:noFill/>
        </p:spPr>
        <p:txBody>
          <a:bodyPr wrap="square" rtlCol="0">
            <a:spAutoFit/>
          </a:bodyPr>
          <a:lstStyle/>
          <a:p>
            <a:pPr algn="ctr"/>
            <a:r>
              <a:rPr lang="en-GB" sz="2400" dirty="0" smtClean="0"/>
              <a:t>Hazards associated with railway operations</a:t>
            </a:r>
            <a:endParaRPr lang="en-GB" sz="2400" dirty="0"/>
          </a:p>
        </p:txBody>
      </p:sp>
      <p:sp>
        <p:nvSpPr>
          <p:cNvPr id="16" name="TextBox 15"/>
          <p:cNvSpPr txBox="1"/>
          <p:nvPr/>
        </p:nvSpPr>
        <p:spPr>
          <a:xfrm>
            <a:off x="3452191" y="3160645"/>
            <a:ext cx="2239617" cy="1569660"/>
          </a:xfrm>
          <a:prstGeom prst="rect">
            <a:avLst/>
          </a:prstGeom>
          <a:noFill/>
        </p:spPr>
        <p:txBody>
          <a:bodyPr wrap="square" rtlCol="0">
            <a:spAutoFit/>
          </a:bodyPr>
          <a:lstStyle/>
          <a:p>
            <a:pPr algn="ctr"/>
            <a:r>
              <a:rPr lang="en-GB" sz="2400" dirty="0" smtClean="0"/>
              <a:t>Hazards associated with the work activity</a:t>
            </a:r>
            <a:endParaRPr lang="en-GB" sz="2400" dirty="0"/>
          </a:p>
        </p:txBody>
      </p:sp>
      <p:sp>
        <p:nvSpPr>
          <p:cNvPr id="17" name="TextBox 16"/>
          <p:cNvSpPr txBox="1"/>
          <p:nvPr/>
        </p:nvSpPr>
        <p:spPr>
          <a:xfrm>
            <a:off x="636352" y="3160645"/>
            <a:ext cx="2239617" cy="2308324"/>
          </a:xfrm>
          <a:prstGeom prst="rect">
            <a:avLst/>
          </a:prstGeom>
          <a:noFill/>
        </p:spPr>
        <p:txBody>
          <a:bodyPr wrap="square" rtlCol="0">
            <a:spAutoFit/>
          </a:bodyPr>
          <a:lstStyle/>
          <a:p>
            <a:pPr algn="ctr"/>
            <a:r>
              <a:rPr lang="en-GB" sz="2400" dirty="0" smtClean="0"/>
              <a:t>Hazards associated with the location or work environment</a:t>
            </a:r>
            <a:endParaRPr lang="en-GB" sz="2400" dirty="0"/>
          </a:p>
        </p:txBody>
      </p:sp>
    </p:spTree>
    <p:extLst>
      <p:ext uri="{BB962C8B-B14F-4D97-AF65-F5344CB8AC3E}">
        <p14:creationId xmlns:p14="http://schemas.microsoft.com/office/powerpoint/2010/main" val="231512109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47675" y="179388"/>
            <a:ext cx="7841302" cy="641350"/>
          </a:xfrm>
        </p:spPr>
        <p:txBody>
          <a:bodyPr/>
          <a:lstStyle/>
          <a:p>
            <a:pPr eaLnBrk="1" hangingPunct="1"/>
            <a:r>
              <a:rPr lang="en-GB" altLang="en-US" dirty="0" smtClean="0"/>
              <a:t>Step 2 – Decide who might be harmed and how</a:t>
            </a:r>
          </a:p>
        </p:txBody>
      </p:sp>
      <p:sp>
        <p:nvSpPr>
          <p:cNvPr id="140291" name="Rectangle 3"/>
          <p:cNvSpPr>
            <a:spLocks noGrp="1" noChangeArrowheads="1"/>
          </p:cNvSpPr>
          <p:nvPr>
            <p:ph idx="1"/>
          </p:nvPr>
        </p:nvSpPr>
        <p:spPr>
          <a:xfrm>
            <a:off x="450850" y="2157400"/>
            <a:ext cx="8245475" cy="2171700"/>
          </a:xfrm>
        </p:spPr>
        <p:txBody>
          <a:bodyPr/>
          <a:lstStyle/>
          <a:p>
            <a:pPr eaLnBrk="1" hangingPunct="1"/>
            <a:r>
              <a:rPr lang="en-GB" altLang="en-US" dirty="0" smtClean="0"/>
              <a:t>Us (workgroup)</a:t>
            </a:r>
          </a:p>
          <a:p>
            <a:pPr eaLnBrk="1" hangingPunct="1"/>
            <a:r>
              <a:rPr lang="en-GB" altLang="en-US" dirty="0" smtClean="0"/>
              <a:t>3rd party staff e.g. contractors</a:t>
            </a:r>
          </a:p>
          <a:p>
            <a:pPr eaLnBrk="1" hangingPunct="1"/>
            <a:r>
              <a:rPr lang="en-GB" altLang="en-US" dirty="0" smtClean="0"/>
              <a:t>Passengers</a:t>
            </a:r>
          </a:p>
          <a:p>
            <a:pPr eaLnBrk="1" hangingPunct="1"/>
            <a:r>
              <a:rPr lang="en-GB" altLang="en-US" dirty="0" smtClean="0"/>
              <a:t>Public</a:t>
            </a:r>
          </a:p>
          <a:p>
            <a:pPr eaLnBrk="1" hangingPunct="1"/>
            <a:r>
              <a:rPr lang="en-GB" altLang="en-US" dirty="0" smtClean="0"/>
              <a:t>Visitors</a:t>
            </a:r>
          </a:p>
        </p:txBody>
      </p:sp>
      <p:sp>
        <p:nvSpPr>
          <p:cNvPr id="7" name="Rectangle 15"/>
          <p:cNvSpPr txBox="1">
            <a:spLocks noChangeArrowheads="1"/>
          </p:cNvSpPr>
          <p:nvPr/>
        </p:nvSpPr>
        <p:spPr>
          <a:xfrm>
            <a:off x="450850" y="1594800"/>
            <a:ext cx="8245475" cy="377825"/>
          </a:xfrm>
          <a:prstGeom prst="rect">
            <a:avLst/>
          </a:prstGeom>
        </p:spPr>
        <p:txBody>
          <a:bodyPr/>
          <a:lstStyle>
            <a:lvl1pPr marL="179388" indent="-179388" algn="l" rtl="0" eaLnBrk="0" fontAlgn="base" hangingPunct="0">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0" fontAlgn="base" hangingPunct="0">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0" fontAlgn="base" hangingPunct="0">
              <a:spcBef>
                <a:spcPct val="0"/>
              </a:spcBef>
              <a:spcAft>
                <a:spcPct val="60000"/>
              </a:spcAft>
              <a:buChar char="•"/>
              <a:defRPr>
                <a:solidFill>
                  <a:schemeClr val="accent1"/>
                </a:solidFill>
                <a:latin typeface="+mn-lt"/>
                <a:ea typeface="+mn-ea"/>
                <a:cs typeface="+mn-cs"/>
              </a:defRPr>
            </a:lvl3pPr>
            <a:lvl4pPr marL="1260475" indent="-180975" algn="l" rtl="0" eaLnBrk="0" fontAlgn="base" hangingPunct="0">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0" fontAlgn="base" hangingPunct="0">
              <a:spcBef>
                <a:spcPct val="0"/>
              </a:spcBef>
              <a:spcAft>
                <a:spcPct val="60000"/>
              </a:spcAft>
              <a:buChar char="»"/>
              <a:defRPr>
                <a:solidFill>
                  <a:schemeClr val="accent1"/>
                </a:solidFill>
                <a:latin typeface="+mn-lt"/>
                <a:ea typeface="+mn-ea"/>
                <a:cs typeface="+mn-cs"/>
              </a:defRPr>
            </a:lvl5pPr>
            <a:lvl6pPr marL="2078038" indent="-180975" algn="l" rtl="0" fontAlgn="base">
              <a:spcBef>
                <a:spcPct val="0"/>
              </a:spcBef>
              <a:spcAft>
                <a:spcPct val="60000"/>
              </a:spcAft>
              <a:buChar char="»"/>
              <a:defRPr>
                <a:solidFill>
                  <a:schemeClr val="accent1"/>
                </a:solidFill>
                <a:latin typeface="+mn-lt"/>
                <a:ea typeface="+mn-ea"/>
                <a:cs typeface="+mn-cs"/>
              </a:defRPr>
            </a:lvl6pPr>
            <a:lvl7pPr marL="2535238" indent="-180975" algn="l" rtl="0" fontAlgn="base">
              <a:spcBef>
                <a:spcPct val="0"/>
              </a:spcBef>
              <a:spcAft>
                <a:spcPct val="60000"/>
              </a:spcAft>
              <a:buChar char="»"/>
              <a:defRPr>
                <a:solidFill>
                  <a:schemeClr val="accent1"/>
                </a:solidFill>
                <a:latin typeface="+mn-lt"/>
                <a:ea typeface="+mn-ea"/>
                <a:cs typeface="+mn-cs"/>
              </a:defRPr>
            </a:lvl7pPr>
            <a:lvl8pPr marL="2992438" indent="-180975" algn="l" rtl="0" fontAlgn="base">
              <a:spcBef>
                <a:spcPct val="0"/>
              </a:spcBef>
              <a:spcAft>
                <a:spcPct val="60000"/>
              </a:spcAft>
              <a:buChar char="»"/>
              <a:defRPr>
                <a:solidFill>
                  <a:schemeClr val="accent1"/>
                </a:solidFill>
                <a:latin typeface="+mn-lt"/>
                <a:ea typeface="+mn-ea"/>
                <a:cs typeface="+mn-cs"/>
              </a:defRPr>
            </a:lvl8pPr>
            <a:lvl9pPr marL="3449638" indent="-180975" algn="l" rtl="0" fontAlgn="base">
              <a:spcBef>
                <a:spcPct val="0"/>
              </a:spcBef>
              <a:spcAft>
                <a:spcPct val="60000"/>
              </a:spcAft>
              <a:buChar char="»"/>
              <a:defRPr>
                <a:solidFill>
                  <a:schemeClr val="accent1"/>
                </a:solidFill>
                <a:latin typeface="+mn-lt"/>
                <a:ea typeface="+mn-ea"/>
                <a:cs typeface="+mn-cs"/>
              </a:defRPr>
            </a:lvl9pPr>
          </a:lstStyle>
          <a:p>
            <a:pPr marL="0" indent="0" algn="ctr" eaLnBrk="1" hangingPunct="1">
              <a:buFontTx/>
              <a:buNone/>
              <a:defRPr/>
            </a:pPr>
            <a:r>
              <a:rPr lang="en-GB" altLang="en-US" kern="0" baseline="0" dirty="0" smtClean="0"/>
              <a:t>On any site, what group of individuals might be harmed?</a:t>
            </a:r>
          </a:p>
          <a:p>
            <a:pPr marL="0" indent="0" algn="ctr" eaLnBrk="1" hangingPunct="1">
              <a:buFontTx/>
              <a:buNone/>
              <a:defRPr/>
            </a:pPr>
            <a:endParaRPr lang="en-GB" altLang="en-US" kern="0" baseline="0" dirty="0" smtClean="0"/>
          </a:p>
          <a:p>
            <a:pPr marL="0" indent="0" algn="ctr" eaLnBrk="1" hangingPunct="1">
              <a:buFontTx/>
              <a:buNone/>
              <a:defRPr/>
            </a:pPr>
            <a:endParaRPr lang="en-GB" altLang="en-US" kern="0" baseline="0" dirty="0" smtClean="0"/>
          </a:p>
        </p:txBody>
      </p:sp>
      <p:pic>
        <p:nvPicPr>
          <p:cNvPr id="87046"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73075" y="2185000"/>
            <a:ext cx="8223250" cy="43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52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7046"/>
                                        </p:tgtEl>
                                      </p:cBhvr>
                                      <p:by x="50000" y="50000"/>
                                    </p:animScale>
                                  </p:childTnLst>
                                </p:cTn>
                              </p:par>
                            </p:childTnLst>
                          </p:cTn>
                        </p:par>
                        <p:par>
                          <p:cTn id="7" fill="hold">
                            <p:stCondLst>
                              <p:cond delay="2000"/>
                            </p:stCondLst>
                            <p:childTnLst>
                              <p:par>
                                <p:cTn id="8" presetID="49" presetClass="path" presetSubtype="0" accel="50000" decel="50000" fill="hold" nodeType="afterEffect">
                                  <p:stCondLst>
                                    <p:cond delay="0"/>
                                  </p:stCondLst>
                                  <p:childTnLst>
                                    <p:animMotion origin="layout" path="M -1.11111E-6 -2.40518E-6 L 0.20226 0.11494 " pathEditMode="relative" rAng="0" ptsTypes="AA">
                                      <p:cBhvr>
                                        <p:cTn id="9" dur="2000" fill="hold"/>
                                        <p:tgtEl>
                                          <p:spTgt spid="87046"/>
                                        </p:tgtEl>
                                        <p:attrNameLst>
                                          <p:attrName>ppt_x</p:attrName>
                                          <p:attrName>ppt_y</p:attrName>
                                        </p:attrNameLst>
                                      </p:cBhvr>
                                      <p:rCtr x="10104" y="5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altLang="en-US" dirty="0" smtClean="0"/>
              <a:t>Step 3 – Evaluate the risks and decide on precautions</a:t>
            </a:r>
          </a:p>
        </p:txBody>
      </p:sp>
      <p:sp>
        <p:nvSpPr>
          <p:cNvPr id="142339" name="Rectangle 3"/>
          <p:cNvSpPr>
            <a:spLocks noGrp="1" noChangeArrowheads="1"/>
          </p:cNvSpPr>
          <p:nvPr>
            <p:ph idx="1"/>
          </p:nvPr>
        </p:nvSpPr>
        <p:spPr>
          <a:xfrm>
            <a:off x="2520000" y="3960086"/>
            <a:ext cx="6228581" cy="523220"/>
          </a:xfrm>
        </p:spPr>
        <p:txBody>
          <a:bodyPr wrap="square">
            <a:spAutoFit/>
          </a:bodyPr>
          <a:lstStyle/>
          <a:p>
            <a:pPr marL="0" indent="0">
              <a:buFontTx/>
              <a:buNone/>
            </a:pPr>
            <a:r>
              <a:rPr lang="en-GB" altLang="en-US" sz="1700" dirty="0" smtClean="0"/>
              <a:t>Can it be done less often? Can we reduce the number of people who do the task? Can it be done in a non-hazardous way?</a:t>
            </a:r>
          </a:p>
        </p:txBody>
      </p:sp>
      <p:sp>
        <p:nvSpPr>
          <p:cNvPr id="88068" name="Slide Number Placeholder 3"/>
          <p:cNvSpPr>
            <a:spLocks noGrp="1"/>
          </p:cNvSpPr>
          <p:nvPr>
            <p:ph type="sldNum" sz="quarter" idx="10"/>
          </p:nvPr>
        </p:nvSpPr>
        <p:spPr>
          <a:xfrm>
            <a:off x="8459788" y="6524972"/>
            <a:ext cx="446087" cy="215900"/>
          </a:xfrm>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E11EF65D-1259-4E76-AA49-B8C729532A43}" type="slidenum">
              <a:rPr lang="en-GB" altLang="en-US" baseline="0" smtClean="0">
                <a:solidFill>
                  <a:schemeClr val="accent1"/>
                </a:solidFill>
                <a:cs typeface="Arial" charset="0"/>
              </a:rPr>
              <a:pPr/>
              <a:t>36</a:t>
            </a:fld>
            <a:endParaRPr lang="en-GB" altLang="en-US" baseline="0" smtClean="0">
              <a:solidFill>
                <a:schemeClr val="accent1"/>
              </a:solidFill>
              <a:cs typeface="Arial" charset="0"/>
            </a:endParaRPr>
          </a:p>
        </p:txBody>
      </p:sp>
      <p:sp>
        <p:nvSpPr>
          <p:cNvPr id="88069" name="AutoShape 4"/>
          <p:cNvSpPr>
            <a:spLocks noChangeArrowheads="1"/>
          </p:cNvSpPr>
          <p:nvPr/>
        </p:nvSpPr>
        <p:spPr bwMode="auto">
          <a:xfrm>
            <a:off x="450000" y="2997422"/>
            <a:ext cx="630871" cy="719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dirty="0">
                <a:solidFill>
                  <a:schemeClr val="bg1"/>
                </a:solidFill>
              </a:rPr>
              <a:t>E</a:t>
            </a:r>
          </a:p>
        </p:txBody>
      </p:sp>
      <p:sp>
        <p:nvSpPr>
          <p:cNvPr id="88070" name="AutoShape 5"/>
          <p:cNvSpPr>
            <a:spLocks noChangeArrowheads="1"/>
          </p:cNvSpPr>
          <p:nvPr/>
        </p:nvSpPr>
        <p:spPr bwMode="auto">
          <a:xfrm>
            <a:off x="450000" y="3862127"/>
            <a:ext cx="630871" cy="7191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dirty="0">
                <a:solidFill>
                  <a:schemeClr val="bg1"/>
                </a:solidFill>
              </a:rPr>
              <a:t>R</a:t>
            </a:r>
          </a:p>
        </p:txBody>
      </p:sp>
      <p:sp>
        <p:nvSpPr>
          <p:cNvPr id="88071" name="AutoShape 6"/>
          <p:cNvSpPr>
            <a:spLocks noChangeArrowheads="1"/>
          </p:cNvSpPr>
          <p:nvPr/>
        </p:nvSpPr>
        <p:spPr bwMode="auto">
          <a:xfrm>
            <a:off x="450000" y="4730230"/>
            <a:ext cx="630871" cy="719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a:solidFill>
                  <a:schemeClr val="bg1"/>
                </a:solidFill>
              </a:rPr>
              <a:t>I</a:t>
            </a:r>
          </a:p>
        </p:txBody>
      </p:sp>
      <p:sp>
        <p:nvSpPr>
          <p:cNvPr id="88074" name="AutoShape 10"/>
          <p:cNvSpPr>
            <a:spLocks noChangeArrowheads="1"/>
          </p:cNvSpPr>
          <p:nvPr/>
        </p:nvSpPr>
        <p:spPr bwMode="auto">
          <a:xfrm>
            <a:off x="450000" y="5589794"/>
            <a:ext cx="630871" cy="7191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a:solidFill>
                  <a:schemeClr val="bg1"/>
                </a:solidFill>
              </a:rPr>
              <a:t>C</a:t>
            </a:r>
          </a:p>
        </p:txBody>
      </p:sp>
      <p:sp>
        <p:nvSpPr>
          <p:cNvPr id="142347" name="Rectangle 11"/>
          <p:cNvSpPr>
            <a:spLocks noChangeArrowheads="1"/>
          </p:cNvSpPr>
          <p:nvPr/>
        </p:nvSpPr>
        <p:spPr bwMode="auto">
          <a:xfrm>
            <a:off x="2520000" y="5687753"/>
            <a:ext cx="6228581"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1700" baseline="0" dirty="0"/>
              <a:t>Has it got a method statement? Have we trained our people? are we </a:t>
            </a:r>
            <a:r>
              <a:rPr lang="en-GB" altLang="en-US" sz="1700" baseline="0" dirty="0" smtClean="0"/>
              <a:t>supervising </a:t>
            </a:r>
            <a:r>
              <a:rPr lang="en-GB" altLang="en-US" sz="1700" baseline="0" dirty="0"/>
              <a:t>them?</a:t>
            </a:r>
            <a:endParaRPr lang="en-GB" altLang="en-US" sz="1700" baseline="0" dirty="0">
              <a:solidFill>
                <a:schemeClr val="accent1"/>
              </a:solidFill>
            </a:endParaRPr>
          </a:p>
        </p:txBody>
      </p:sp>
      <p:sp>
        <p:nvSpPr>
          <p:cNvPr id="142348" name="Rectangle 12"/>
          <p:cNvSpPr>
            <a:spLocks noChangeArrowheads="1"/>
          </p:cNvSpPr>
          <p:nvPr/>
        </p:nvSpPr>
        <p:spPr bwMode="auto">
          <a:xfrm>
            <a:off x="2520000" y="3095380"/>
            <a:ext cx="622858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1700" baseline="0" dirty="0"/>
              <a:t>Does it need to be done? Can it be done in a different way?</a:t>
            </a:r>
          </a:p>
          <a:p>
            <a:r>
              <a:rPr lang="en-GB" altLang="en-US" sz="1700" baseline="0" dirty="0">
                <a:solidFill>
                  <a:schemeClr val="accent1"/>
                </a:solidFill>
              </a:rPr>
              <a:t>Have we protected our people from the risk?</a:t>
            </a:r>
          </a:p>
        </p:txBody>
      </p:sp>
      <p:sp>
        <p:nvSpPr>
          <p:cNvPr id="142349" name="Rectangle 13"/>
          <p:cNvSpPr>
            <a:spLocks noChangeArrowheads="1"/>
          </p:cNvSpPr>
          <p:nvPr/>
        </p:nvSpPr>
        <p:spPr bwMode="auto">
          <a:xfrm>
            <a:off x="2520000" y="4697383"/>
            <a:ext cx="6228581"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marL="0" indent="0"/>
            <a:r>
              <a:rPr lang="en-GB" altLang="en-US" sz="1700" baseline="0" dirty="0" smtClean="0"/>
              <a:t>Can </a:t>
            </a:r>
            <a:r>
              <a:rPr lang="en-GB" altLang="en-US" sz="1700" baseline="0" dirty="0"/>
              <a:t>we keep it away from people? Can we introduce distance  from the </a:t>
            </a:r>
            <a:r>
              <a:rPr lang="en-GB" altLang="en-US" sz="1700" baseline="0" dirty="0" smtClean="0"/>
              <a:t>risk </a:t>
            </a:r>
            <a:r>
              <a:rPr lang="en-GB" altLang="en-US" sz="1700" baseline="0" dirty="0"/>
              <a:t>to lessen its Impact? Can we contain the Impact of it going wrong? Does it have guarding?</a:t>
            </a:r>
          </a:p>
        </p:txBody>
      </p:sp>
      <p:sp>
        <p:nvSpPr>
          <p:cNvPr id="142350" name="Rectangle 14"/>
          <p:cNvSpPr>
            <a:spLocks noChangeArrowheads="1"/>
          </p:cNvSpPr>
          <p:nvPr/>
        </p:nvSpPr>
        <p:spPr bwMode="auto">
          <a:xfrm>
            <a:off x="1217111" y="4078028"/>
            <a:ext cx="1122579" cy="28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Reduce</a:t>
            </a:r>
          </a:p>
        </p:txBody>
      </p:sp>
      <p:sp>
        <p:nvSpPr>
          <p:cNvPr id="142351" name="Rectangle 15"/>
          <p:cNvSpPr>
            <a:spLocks noChangeArrowheads="1"/>
          </p:cNvSpPr>
          <p:nvPr/>
        </p:nvSpPr>
        <p:spPr bwMode="auto">
          <a:xfrm>
            <a:off x="1217111" y="3213321"/>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Eliminate</a:t>
            </a:r>
          </a:p>
        </p:txBody>
      </p:sp>
      <p:sp>
        <p:nvSpPr>
          <p:cNvPr id="142352" name="Rectangle 16"/>
          <p:cNvSpPr>
            <a:spLocks noChangeArrowheads="1"/>
          </p:cNvSpPr>
          <p:nvPr/>
        </p:nvSpPr>
        <p:spPr bwMode="auto">
          <a:xfrm>
            <a:off x="1217111" y="4946129"/>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Isolate</a:t>
            </a:r>
          </a:p>
        </p:txBody>
      </p:sp>
      <p:sp>
        <p:nvSpPr>
          <p:cNvPr id="142355" name="Rectangle 19"/>
          <p:cNvSpPr>
            <a:spLocks noChangeArrowheads="1"/>
          </p:cNvSpPr>
          <p:nvPr/>
        </p:nvSpPr>
        <p:spPr bwMode="auto">
          <a:xfrm>
            <a:off x="1217111" y="5805694"/>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a:solidFill>
                  <a:schemeClr val="accent1"/>
                </a:solidFill>
              </a:rPr>
              <a:t>Control</a:t>
            </a:r>
          </a:p>
        </p:txBody>
      </p:sp>
      <p:sp>
        <p:nvSpPr>
          <p:cNvPr id="2" name="TextBox 1"/>
          <p:cNvSpPr txBox="1"/>
          <p:nvPr/>
        </p:nvSpPr>
        <p:spPr>
          <a:xfrm>
            <a:off x="450001" y="1594800"/>
            <a:ext cx="8298580" cy="1213153"/>
          </a:xfrm>
          <a:prstGeom prst="rect">
            <a:avLst/>
          </a:prstGeom>
          <a:noFill/>
        </p:spPr>
        <p:txBody>
          <a:bodyPr wrap="square" lIns="0" tIns="0" rIns="0" bIns="0" rtlCol="0">
            <a:spAutoFit/>
          </a:bodyPr>
          <a:lstStyle/>
          <a:p>
            <a:pPr lvl="0">
              <a:spcAft>
                <a:spcPts val="1200"/>
              </a:spcAft>
            </a:pPr>
            <a:r>
              <a:rPr lang="en-GB" sz="1700" dirty="0"/>
              <a:t>The consideration of risk and controls is covered by legislation (Health &amp; Safety and Work Act, Management of Health and safety at Work Regulations, CDM etc</a:t>
            </a:r>
            <a:r>
              <a:rPr lang="en-GB" sz="1700" dirty="0" smtClean="0"/>
              <a:t>.</a:t>
            </a:r>
          </a:p>
          <a:p>
            <a:pPr lvl="0">
              <a:spcAft>
                <a:spcPts val="1200"/>
              </a:spcAft>
            </a:pPr>
            <a:r>
              <a:rPr lang="en-GB" sz="1700" dirty="0" smtClean="0"/>
              <a:t>This </a:t>
            </a:r>
            <a:r>
              <a:rPr lang="en-GB" sz="1700" dirty="0"/>
              <a:t>standard gives  an approach to controls to address </a:t>
            </a:r>
            <a:r>
              <a:rPr lang="en-GB" sz="1700" dirty="0" smtClean="0"/>
              <a:t>site, task and operational </a:t>
            </a:r>
            <a:r>
              <a:rPr lang="en-GB" sz="1700" dirty="0"/>
              <a:t>risk by  the use of the hierarchy (Principles of Prevention) in the order</a:t>
            </a:r>
            <a:r>
              <a:rPr lang="en-GB" sz="1700" dirty="0" smtClean="0"/>
              <a:t>:</a:t>
            </a:r>
            <a:endParaRPr lang="en-GB" sz="1700" dirty="0"/>
          </a:p>
        </p:txBody>
      </p:sp>
      <p:sp>
        <p:nvSpPr>
          <p:cNvPr id="18"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963606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51"/>
                                        </p:tgtEl>
                                        <p:attrNameLst>
                                          <p:attrName>style.visibility</p:attrName>
                                        </p:attrNameLst>
                                      </p:cBhvr>
                                      <p:to>
                                        <p:strVal val="visible"/>
                                      </p:to>
                                    </p:set>
                                    <p:animEffect transition="in" filter="fade">
                                      <p:cBhvr>
                                        <p:cTn id="7" dur="1000"/>
                                        <p:tgtEl>
                                          <p:spTgt spid="142351"/>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42348"/>
                                        </p:tgtEl>
                                        <p:attrNameLst>
                                          <p:attrName>style.visibility</p:attrName>
                                        </p:attrNameLst>
                                      </p:cBhvr>
                                      <p:to>
                                        <p:strVal val="visible"/>
                                      </p:to>
                                    </p:set>
                                    <p:animEffect transition="in" filter="fade">
                                      <p:cBhvr>
                                        <p:cTn id="11" dur="1000"/>
                                        <p:tgtEl>
                                          <p:spTgt spid="142348"/>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142350"/>
                                        </p:tgtEl>
                                        <p:attrNameLst>
                                          <p:attrName>style.visibility</p:attrName>
                                        </p:attrNameLst>
                                      </p:cBhvr>
                                      <p:to>
                                        <p:strVal val="visible"/>
                                      </p:to>
                                    </p:set>
                                    <p:animEffect transition="in" filter="fade">
                                      <p:cBhvr>
                                        <p:cTn id="15" dur="1000"/>
                                        <p:tgtEl>
                                          <p:spTgt spid="142350"/>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142339">
                                            <p:txEl>
                                              <p:pRg st="0" end="0"/>
                                            </p:txEl>
                                          </p:spTgt>
                                        </p:tgtEl>
                                        <p:attrNameLst>
                                          <p:attrName>style.visibility</p:attrName>
                                        </p:attrNameLst>
                                      </p:cBhvr>
                                      <p:to>
                                        <p:strVal val="visible"/>
                                      </p:to>
                                    </p:set>
                                    <p:animEffect transition="in" filter="fade">
                                      <p:cBhvr>
                                        <p:cTn id="19" dur="1000"/>
                                        <p:tgtEl>
                                          <p:spTgt spid="142339">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2000"/>
                                  </p:stCondLst>
                                  <p:childTnLst>
                                    <p:set>
                                      <p:cBhvr>
                                        <p:cTn id="22" dur="1" fill="hold">
                                          <p:stCondLst>
                                            <p:cond delay="0"/>
                                          </p:stCondLst>
                                        </p:cTn>
                                        <p:tgtEl>
                                          <p:spTgt spid="142352"/>
                                        </p:tgtEl>
                                        <p:attrNameLst>
                                          <p:attrName>style.visibility</p:attrName>
                                        </p:attrNameLst>
                                      </p:cBhvr>
                                      <p:to>
                                        <p:strVal val="visible"/>
                                      </p:to>
                                    </p:set>
                                    <p:animEffect transition="in" filter="fade">
                                      <p:cBhvr>
                                        <p:cTn id="23" dur="1000"/>
                                        <p:tgtEl>
                                          <p:spTgt spid="142352"/>
                                        </p:tgtEl>
                                      </p:cBhvr>
                                    </p:animEffect>
                                  </p:childTnLst>
                                </p:cTn>
                              </p:par>
                            </p:childTnLst>
                          </p:cTn>
                        </p:par>
                        <p:par>
                          <p:cTn id="24" fill="hold">
                            <p:stCondLst>
                              <p:cond delay="11000"/>
                            </p:stCondLst>
                            <p:childTnLst>
                              <p:par>
                                <p:cTn id="25" presetID="10" presetClass="entr" presetSubtype="0" fill="hold" grpId="0" nodeType="afterEffect">
                                  <p:stCondLst>
                                    <p:cond delay="1000"/>
                                  </p:stCondLst>
                                  <p:childTnLst>
                                    <p:set>
                                      <p:cBhvr>
                                        <p:cTn id="26" dur="1" fill="hold">
                                          <p:stCondLst>
                                            <p:cond delay="0"/>
                                          </p:stCondLst>
                                        </p:cTn>
                                        <p:tgtEl>
                                          <p:spTgt spid="142349"/>
                                        </p:tgtEl>
                                        <p:attrNameLst>
                                          <p:attrName>style.visibility</p:attrName>
                                        </p:attrNameLst>
                                      </p:cBhvr>
                                      <p:to>
                                        <p:strVal val="visible"/>
                                      </p:to>
                                    </p:set>
                                    <p:animEffect transition="in" filter="fade">
                                      <p:cBhvr>
                                        <p:cTn id="27" dur="1000"/>
                                        <p:tgtEl>
                                          <p:spTgt spid="142349"/>
                                        </p:tgtEl>
                                      </p:cBhvr>
                                    </p:animEffect>
                                  </p:childTnLst>
                                </p:cTn>
                              </p:par>
                            </p:childTnLst>
                          </p:cTn>
                        </p:par>
                        <p:par>
                          <p:cTn id="28" fill="hold">
                            <p:stCondLst>
                              <p:cond delay="13000"/>
                            </p:stCondLst>
                            <p:childTnLst>
                              <p:par>
                                <p:cTn id="29" presetID="10" presetClass="entr" presetSubtype="0" fill="hold" grpId="0" nodeType="afterEffect">
                                  <p:stCondLst>
                                    <p:cond delay="2000"/>
                                  </p:stCondLst>
                                  <p:childTnLst>
                                    <p:set>
                                      <p:cBhvr>
                                        <p:cTn id="30" dur="1" fill="hold">
                                          <p:stCondLst>
                                            <p:cond delay="0"/>
                                          </p:stCondLst>
                                        </p:cTn>
                                        <p:tgtEl>
                                          <p:spTgt spid="142355"/>
                                        </p:tgtEl>
                                        <p:attrNameLst>
                                          <p:attrName>style.visibility</p:attrName>
                                        </p:attrNameLst>
                                      </p:cBhvr>
                                      <p:to>
                                        <p:strVal val="visible"/>
                                      </p:to>
                                    </p:set>
                                    <p:animEffect transition="in" filter="fade">
                                      <p:cBhvr>
                                        <p:cTn id="31" dur="1000"/>
                                        <p:tgtEl>
                                          <p:spTgt spid="142355"/>
                                        </p:tgtEl>
                                      </p:cBhvr>
                                    </p:animEffect>
                                  </p:childTnLst>
                                </p:cTn>
                              </p:par>
                            </p:childTnLst>
                          </p:cTn>
                        </p:par>
                        <p:par>
                          <p:cTn id="32" fill="hold">
                            <p:stCondLst>
                              <p:cond delay="16000"/>
                            </p:stCondLst>
                            <p:childTnLst>
                              <p:par>
                                <p:cTn id="33" presetID="10" presetClass="entr" presetSubtype="0" fill="hold" grpId="0" nodeType="afterEffect">
                                  <p:stCondLst>
                                    <p:cond delay="1000"/>
                                  </p:stCondLst>
                                  <p:childTnLst>
                                    <p:set>
                                      <p:cBhvr>
                                        <p:cTn id="34" dur="1" fill="hold">
                                          <p:stCondLst>
                                            <p:cond delay="0"/>
                                          </p:stCondLst>
                                        </p:cTn>
                                        <p:tgtEl>
                                          <p:spTgt spid="142347"/>
                                        </p:tgtEl>
                                        <p:attrNameLst>
                                          <p:attrName>style.visibility</p:attrName>
                                        </p:attrNameLst>
                                      </p:cBhvr>
                                      <p:to>
                                        <p:strVal val="visible"/>
                                      </p:to>
                                    </p:set>
                                    <p:animEffect transition="in" filter="fade">
                                      <p:cBhvr>
                                        <p:cTn id="35" dur="1000"/>
                                        <p:tgtEl>
                                          <p:spTgt spid="14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47" grpId="0"/>
      <p:bldP spid="142348" grpId="0"/>
      <p:bldP spid="142349" grpId="0"/>
      <p:bldP spid="142350" grpId="0"/>
      <p:bldP spid="142351" grpId="0"/>
      <p:bldP spid="142352" grpId="0"/>
      <p:bldP spid="1423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altLang="en-US" dirty="0" smtClean="0"/>
              <a:t>Step 4 – Record your findings and implement them</a:t>
            </a:r>
          </a:p>
        </p:txBody>
      </p:sp>
      <p:sp>
        <p:nvSpPr>
          <p:cNvPr id="89091" name="Rectangle 3"/>
          <p:cNvSpPr>
            <a:spLocks noGrp="1" noChangeArrowheads="1"/>
          </p:cNvSpPr>
          <p:nvPr>
            <p:ph idx="1"/>
          </p:nvPr>
        </p:nvSpPr>
        <p:spPr>
          <a:xfrm>
            <a:off x="450850" y="1594800"/>
            <a:ext cx="3761100" cy="4714875"/>
          </a:xfrm>
        </p:spPr>
        <p:txBody>
          <a:bodyPr/>
          <a:lstStyle/>
          <a:p>
            <a:pPr eaLnBrk="1" hangingPunct="1">
              <a:buFontTx/>
              <a:buNone/>
            </a:pPr>
            <a:r>
              <a:rPr lang="en-GB" altLang="en-US" b="1" dirty="0" smtClean="0"/>
              <a:t>You need to show that you have:</a:t>
            </a:r>
          </a:p>
          <a:p>
            <a:pPr eaLnBrk="1" hangingPunct="1"/>
            <a:r>
              <a:rPr lang="en-GB" altLang="en-US" dirty="0" smtClean="0"/>
              <a:t>Made a proper check</a:t>
            </a:r>
          </a:p>
          <a:p>
            <a:pPr eaLnBrk="1" hangingPunct="1"/>
            <a:r>
              <a:rPr lang="en-GB" altLang="en-US" dirty="0" smtClean="0"/>
              <a:t>Established who might be affected and briefed them accordingly</a:t>
            </a:r>
          </a:p>
          <a:p>
            <a:pPr eaLnBrk="1" hangingPunct="1"/>
            <a:r>
              <a:rPr lang="en-GB" altLang="en-US" dirty="0" smtClean="0"/>
              <a:t>Dealt with all significant hazards</a:t>
            </a:r>
          </a:p>
          <a:p>
            <a:pPr eaLnBrk="1" hangingPunct="1"/>
            <a:r>
              <a:rPr lang="en-GB" altLang="en-US" dirty="0" smtClean="0"/>
              <a:t>Implemented reasonable precautions </a:t>
            </a:r>
          </a:p>
          <a:p>
            <a:pPr eaLnBrk="1" hangingPunct="1"/>
            <a:r>
              <a:rPr lang="en-GB" altLang="en-US" dirty="0" smtClean="0"/>
              <a:t>Managed the remaining risk</a:t>
            </a:r>
          </a:p>
          <a:p>
            <a:pPr eaLnBrk="1" hangingPunct="1"/>
            <a:r>
              <a:rPr lang="en-GB" altLang="en-US" dirty="0" smtClean="0"/>
              <a:t>Involved the whole team</a:t>
            </a:r>
          </a:p>
        </p:txBody>
      </p:sp>
      <p:sp>
        <p:nvSpPr>
          <p:cNvPr id="89092"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C7FA770D-67EB-43BF-B61C-2F1A954C14B5}" type="slidenum">
              <a:rPr lang="en-GB" altLang="en-US" baseline="0" smtClean="0">
                <a:solidFill>
                  <a:schemeClr val="accent1"/>
                </a:solidFill>
                <a:cs typeface="Arial" charset="0"/>
              </a:rPr>
              <a:pPr/>
              <a:t>37</a:t>
            </a:fld>
            <a:endParaRPr lang="en-GB" altLang="en-US" baseline="0" smtClean="0">
              <a:solidFill>
                <a:schemeClr val="accent1"/>
              </a:solidFill>
              <a:cs typeface="Arial" charset="0"/>
            </a:endParaRPr>
          </a:p>
        </p:txBody>
      </p:sp>
      <p:sp>
        <p:nvSpPr>
          <p:cNvPr id="2" name="Rectangle 4"/>
          <p:cNvSpPr>
            <a:spLocks noChangeArrowheads="1"/>
          </p:cNvSpPr>
          <p:nvPr/>
        </p:nvSpPr>
        <p:spPr bwMode="auto">
          <a:xfrm>
            <a:off x="4843463" y="1594800"/>
            <a:ext cx="3905117" cy="129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79388" indent="-179388" eaLnBrk="0" hangingPunct="0">
              <a:spcBef>
                <a:spcPct val="0"/>
              </a:spcBef>
              <a:spcAft>
                <a:spcPct val="60000"/>
              </a:spcAft>
              <a:buClr>
                <a:schemeClr val="tx1"/>
              </a:buClr>
              <a:defRPr>
                <a:solidFill>
                  <a:schemeClr val="accent1"/>
                </a:solidFill>
                <a:latin typeface="Arial" charset="0"/>
                <a:ea typeface="ヒラギノ角ゴ Pro W3" pitchFamily="1" charset="-128"/>
                <a:cs typeface="Arial" charset="0"/>
              </a:defRPr>
            </a:lvl1pPr>
            <a:lvl2pPr marL="539750" indent="-180975" eaLnBrk="0" hangingPunct="0">
              <a:spcBef>
                <a:spcPct val="0"/>
              </a:spcBef>
              <a:spcAft>
                <a:spcPct val="60000"/>
              </a:spcAft>
              <a:buFont typeface="Arial" charset="0"/>
              <a:buChar char="–"/>
              <a:defRPr>
                <a:solidFill>
                  <a:schemeClr val="accent1"/>
                </a:solidFill>
                <a:latin typeface="Arial" charset="0"/>
                <a:ea typeface="ヒラギノ角ゴ Pro W3" pitchFamily="1" charset="-128"/>
                <a:cs typeface="Arial" charset="0"/>
              </a:defRPr>
            </a:lvl2pPr>
            <a:lvl3pPr marL="900113" indent="-180975" eaLnBrk="0" hangingPunct="0">
              <a:spcBef>
                <a:spcPct val="0"/>
              </a:spcBef>
              <a:spcAft>
                <a:spcPct val="60000"/>
              </a:spcAft>
              <a:defRPr>
                <a:solidFill>
                  <a:schemeClr val="accent1"/>
                </a:solidFill>
                <a:latin typeface="Arial" charset="0"/>
                <a:ea typeface="ヒラギノ角ゴ Pro W3" pitchFamily="1" charset="-128"/>
                <a:cs typeface="Arial" charset="0"/>
              </a:defRPr>
            </a:lvl3pPr>
            <a:lvl4pPr marL="1260475" indent="-180975" eaLnBrk="0" hangingPunct="0">
              <a:spcBef>
                <a:spcPct val="0"/>
              </a:spcBef>
              <a:spcAft>
                <a:spcPct val="60000"/>
              </a:spcAft>
              <a:buFont typeface="Arial" charset="0"/>
              <a:buChar char="–"/>
              <a:defRPr>
                <a:solidFill>
                  <a:schemeClr val="accent1"/>
                </a:solidFill>
                <a:latin typeface="Arial" charset="0"/>
                <a:ea typeface="ヒラギノ角ゴ Pro W3" pitchFamily="1" charset="-128"/>
                <a:cs typeface="Arial" charset="0"/>
              </a:defRPr>
            </a:lvl4pPr>
            <a:lvl5pPr marL="1620838" indent="-180975" eaLnBrk="0" hangingPunct="0">
              <a:spcBef>
                <a:spcPct val="0"/>
              </a:spcBef>
              <a:spcAft>
                <a:spcPct val="60000"/>
              </a:spcAft>
              <a:buChar char="»"/>
              <a:defRPr>
                <a:solidFill>
                  <a:schemeClr val="accent1"/>
                </a:solidFill>
                <a:latin typeface="Arial" charset="0"/>
                <a:ea typeface="ヒラギノ角ゴ Pro W3" pitchFamily="1" charset="-128"/>
                <a:cs typeface="Arial" charset="0"/>
              </a:defRPr>
            </a:lvl5pPr>
            <a:lvl6pPr marL="2078038" indent="-180975" eaLnBrk="0" fontAlgn="base" hangingPunct="0">
              <a:spcBef>
                <a:spcPct val="0"/>
              </a:spcBef>
              <a:spcAft>
                <a:spcPct val="60000"/>
              </a:spcAft>
              <a:buChar char="»"/>
              <a:defRPr>
                <a:solidFill>
                  <a:schemeClr val="accent1"/>
                </a:solidFill>
                <a:latin typeface="Arial" charset="0"/>
                <a:ea typeface="ヒラギノ角ゴ Pro W3" pitchFamily="1" charset="-128"/>
                <a:cs typeface="Arial" charset="0"/>
              </a:defRPr>
            </a:lvl6pPr>
            <a:lvl7pPr marL="2535238" indent="-180975" eaLnBrk="0" fontAlgn="base" hangingPunct="0">
              <a:spcBef>
                <a:spcPct val="0"/>
              </a:spcBef>
              <a:spcAft>
                <a:spcPct val="60000"/>
              </a:spcAft>
              <a:buChar char="»"/>
              <a:defRPr>
                <a:solidFill>
                  <a:schemeClr val="accent1"/>
                </a:solidFill>
                <a:latin typeface="Arial" charset="0"/>
                <a:ea typeface="ヒラギノ角ゴ Pro W3" pitchFamily="1" charset="-128"/>
                <a:cs typeface="Arial" charset="0"/>
              </a:defRPr>
            </a:lvl7pPr>
            <a:lvl8pPr marL="2992438" indent="-180975" eaLnBrk="0" fontAlgn="base" hangingPunct="0">
              <a:spcBef>
                <a:spcPct val="0"/>
              </a:spcBef>
              <a:spcAft>
                <a:spcPct val="60000"/>
              </a:spcAft>
              <a:buChar char="»"/>
              <a:defRPr>
                <a:solidFill>
                  <a:schemeClr val="accent1"/>
                </a:solidFill>
                <a:latin typeface="Arial" charset="0"/>
                <a:ea typeface="ヒラギノ角ゴ Pro W3" pitchFamily="1" charset="-128"/>
                <a:cs typeface="Arial" charset="0"/>
              </a:defRPr>
            </a:lvl8pPr>
            <a:lvl9pPr marL="3449638" indent="-180975" eaLnBrk="0" fontAlgn="base" hangingPunct="0">
              <a:spcBef>
                <a:spcPct val="0"/>
              </a:spcBef>
              <a:spcAft>
                <a:spcPct val="60000"/>
              </a:spcAft>
              <a:buChar char="»"/>
              <a:defRPr>
                <a:solidFill>
                  <a:schemeClr val="accent1"/>
                </a:solidFill>
                <a:latin typeface="Arial" charset="0"/>
                <a:ea typeface="ヒラギノ角ゴ Pro W3" pitchFamily="1" charset="-128"/>
                <a:cs typeface="Arial" charset="0"/>
              </a:defRPr>
            </a:lvl9pPr>
          </a:lstStyle>
          <a:p>
            <a:pPr eaLnBrk="1" hangingPunct="1">
              <a:spcBef>
                <a:spcPts val="0"/>
              </a:spcBef>
              <a:spcAft>
                <a:spcPts val="1296"/>
              </a:spcAft>
              <a:buClrTx/>
              <a:defRPr/>
            </a:pPr>
            <a:r>
              <a:rPr lang="en-GB" altLang="en-US" b="1" baseline="0" dirty="0" smtClean="0"/>
              <a:t>Recording your findings should be:</a:t>
            </a:r>
          </a:p>
          <a:p>
            <a:pPr marL="180975" indent="-180975" eaLnBrk="1" hangingPunct="1">
              <a:spcBef>
                <a:spcPts val="0"/>
              </a:spcBef>
              <a:spcAft>
                <a:spcPts val="1296"/>
              </a:spcAft>
              <a:buClrTx/>
              <a:buFont typeface="Arial" panose="020B0604020202020204" pitchFamily="34" charset="0"/>
              <a:buChar char="•"/>
              <a:defRPr/>
            </a:pPr>
            <a:r>
              <a:rPr lang="en-GB" altLang="en-US" baseline="0" dirty="0" smtClean="0"/>
              <a:t>Concise</a:t>
            </a:r>
          </a:p>
          <a:p>
            <a:pPr marL="180975" indent="-180975" eaLnBrk="1" hangingPunct="1">
              <a:spcBef>
                <a:spcPts val="0"/>
              </a:spcBef>
              <a:spcAft>
                <a:spcPts val="1296"/>
              </a:spcAft>
              <a:buFont typeface="Arial" panose="020B0604020202020204" pitchFamily="34" charset="0"/>
              <a:buChar char="•"/>
              <a:defRPr/>
            </a:pPr>
            <a:r>
              <a:rPr lang="en-GB" altLang="en-US" baseline="0" dirty="0">
                <a:latin typeface="+mn-lt"/>
                <a:ea typeface="+mn-ea"/>
                <a:cs typeface="+mn-cs"/>
              </a:rPr>
              <a:t>Easy to read (simple and legible)</a:t>
            </a:r>
          </a:p>
        </p:txBody>
      </p:sp>
      <p:sp>
        <p:nvSpPr>
          <p:cNvPr id="147462" name="AutoShape 6"/>
          <p:cNvSpPr>
            <a:spLocks noChangeArrowheads="1"/>
          </p:cNvSpPr>
          <p:nvPr/>
        </p:nvSpPr>
        <p:spPr bwMode="auto">
          <a:xfrm>
            <a:off x="4716463" y="3284980"/>
            <a:ext cx="4032117" cy="1295400"/>
          </a:xfrm>
          <a:prstGeom prst="roundRect">
            <a:avLst>
              <a:gd name="adj" fmla="val 16667"/>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800" tIns="46800" rIns="46800" bIns="46800" anchor="ct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marL="0" indent="0" algn="ctr"/>
            <a:r>
              <a:rPr lang="en-GB" altLang="en-US" baseline="0" dirty="0">
                <a:solidFill>
                  <a:schemeClr val="accent1"/>
                </a:solidFill>
              </a:rPr>
              <a:t>Your risk assessment is expected to be </a:t>
            </a:r>
            <a:r>
              <a:rPr lang="en-GB" altLang="en-US" baseline="0" dirty="0" smtClean="0">
                <a:solidFill>
                  <a:schemeClr val="accent1"/>
                </a:solidFill>
              </a:rPr>
              <a:t>fit for purpose.</a:t>
            </a:r>
            <a:endParaRPr lang="en-GB" altLang="en-US" baseline="0" dirty="0">
              <a:solidFill>
                <a:schemeClr val="accent1"/>
              </a:solidFill>
            </a:endParaRPr>
          </a:p>
        </p:txBody>
      </p:sp>
      <p:sp>
        <p:nvSpPr>
          <p:cNvPr id="8"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6889450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7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74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smtClean="0"/>
              <a:t>Step 5 – Review assessment and update</a:t>
            </a:r>
          </a:p>
        </p:txBody>
      </p:sp>
      <p:sp>
        <p:nvSpPr>
          <p:cNvPr id="149507" name="Rectangle 3"/>
          <p:cNvSpPr>
            <a:spLocks noGrp="1" noChangeArrowheads="1"/>
          </p:cNvSpPr>
          <p:nvPr>
            <p:ph idx="1"/>
          </p:nvPr>
        </p:nvSpPr>
        <p:spPr>
          <a:xfrm>
            <a:off x="450850" y="2221462"/>
            <a:ext cx="8245475" cy="2081213"/>
          </a:xfrm>
        </p:spPr>
        <p:txBody>
          <a:bodyPr/>
          <a:lstStyle/>
          <a:p>
            <a:pPr eaLnBrk="1" hangingPunct="1"/>
            <a:r>
              <a:rPr lang="en-GB" altLang="en-US" dirty="0" smtClean="0"/>
              <a:t>Could it be improved?</a:t>
            </a:r>
          </a:p>
          <a:p>
            <a:pPr eaLnBrk="1" hangingPunct="1"/>
            <a:r>
              <a:rPr lang="en-GB" altLang="en-US" dirty="0" smtClean="0"/>
              <a:t>Has anything changed? (weather, people, task)</a:t>
            </a:r>
          </a:p>
          <a:p>
            <a:pPr eaLnBrk="1" hangingPunct="1"/>
            <a:r>
              <a:rPr lang="en-GB" altLang="en-US" dirty="0" smtClean="0"/>
              <a:t>Feedback?</a:t>
            </a:r>
          </a:p>
          <a:p>
            <a:pPr eaLnBrk="1" hangingPunct="1"/>
            <a:r>
              <a:rPr lang="en-GB" altLang="en-US" dirty="0" smtClean="0"/>
              <a:t>Learning from events, e.g. near misses or accidents</a:t>
            </a:r>
          </a:p>
          <a:p>
            <a:pPr eaLnBrk="1" hangingPunct="1"/>
            <a:r>
              <a:rPr lang="en-GB" altLang="en-US" dirty="0" smtClean="0"/>
              <a:t>Keep it up to date</a:t>
            </a:r>
          </a:p>
        </p:txBody>
      </p:sp>
      <p:sp>
        <p:nvSpPr>
          <p:cNvPr id="90116" name="Slide Number Placeholder 3"/>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7CD0AFB9-37A3-4DAC-AE60-C2A17EB9CA4B}" type="slidenum">
              <a:rPr lang="en-GB" altLang="en-US" baseline="0" smtClean="0">
                <a:solidFill>
                  <a:schemeClr val="accent1"/>
                </a:solidFill>
                <a:cs typeface="Arial" charset="0"/>
              </a:rPr>
              <a:pPr/>
              <a:t>38</a:t>
            </a:fld>
            <a:endParaRPr lang="en-GB" altLang="en-US" baseline="0" smtClean="0">
              <a:solidFill>
                <a:schemeClr val="accent1"/>
              </a:solidFill>
              <a:cs typeface="Arial" charset="0"/>
            </a:endParaRPr>
          </a:p>
        </p:txBody>
      </p:sp>
      <p:sp>
        <p:nvSpPr>
          <p:cNvPr id="8" name="Rectangle 15"/>
          <p:cNvSpPr txBox="1">
            <a:spLocks noChangeArrowheads="1"/>
          </p:cNvSpPr>
          <p:nvPr/>
        </p:nvSpPr>
        <p:spPr>
          <a:xfrm>
            <a:off x="450850" y="1594800"/>
            <a:ext cx="8245475" cy="377825"/>
          </a:xfrm>
          <a:prstGeom prst="rect">
            <a:avLst/>
          </a:prstGeom>
        </p:spPr>
        <p:txBody>
          <a:bodyPr lIns="0" tIns="0" rIns="0" bIns="0"/>
          <a:lstStyle>
            <a:lvl1pPr marL="179388" indent="-179388" algn="l" rtl="0" eaLnBrk="0" fontAlgn="base" hangingPunct="0">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0" fontAlgn="base" hangingPunct="0">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0" fontAlgn="base" hangingPunct="0">
              <a:spcBef>
                <a:spcPct val="0"/>
              </a:spcBef>
              <a:spcAft>
                <a:spcPct val="60000"/>
              </a:spcAft>
              <a:buChar char="•"/>
              <a:defRPr>
                <a:solidFill>
                  <a:schemeClr val="accent1"/>
                </a:solidFill>
                <a:latin typeface="+mn-lt"/>
                <a:ea typeface="+mn-ea"/>
                <a:cs typeface="+mn-cs"/>
              </a:defRPr>
            </a:lvl3pPr>
            <a:lvl4pPr marL="1260475" indent="-180975" algn="l" rtl="0" eaLnBrk="0" fontAlgn="base" hangingPunct="0">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0" fontAlgn="base" hangingPunct="0">
              <a:spcBef>
                <a:spcPct val="0"/>
              </a:spcBef>
              <a:spcAft>
                <a:spcPct val="60000"/>
              </a:spcAft>
              <a:buChar char="»"/>
              <a:defRPr>
                <a:solidFill>
                  <a:schemeClr val="accent1"/>
                </a:solidFill>
                <a:latin typeface="+mn-lt"/>
                <a:ea typeface="+mn-ea"/>
                <a:cs typeface="+mn-cs"/>
              </a:defRPr>
            </a:lvl5pPr>
            <a:lvl6pPr marL="2078038" indent="-180975" algn="l" rtl="0" fontAlgn="base">
              <a:spcBef>
                <a:spcPct val="0"/>
              </a:spcBef>
              <a:spcAft>
                <a:spcPct val="60000"/>
              </a:spcAft>
              <a:buChar char="»"/>
              <a:defRPr>
                <a:solidFill>
                  <a:schemeClr val="accent1"/>
                </a:solidFill>
                <a:latin typeface="+mn-lt"/>
                <a:ea typeface="+mn-ea"/>
                <a:cs typeface="+mn-cs"/>
              </a:defRPr>
            </a:lvl6pPr>
            <a:lvl7pPr marL="2535238" indent="-180975" algn="l" rtl="0" fontAlgn="base">
              <a:spcBef>
                <a:spcPct val="0"/>
              </a:spcBef>
              <a:spcAft>
                <a:spcPct val="60000"/>
              </a:spcAft>
              <a:buChar char="»"/>
              <a:defRPr>
                <a:solidFill>
                  <a:schemeClr val="accent1"/>
                </a:solidFill>
                <a:latin typeface="+mn-lt"/>
                <a:ea typeface="+mn-ea"/>
                <a:cs typeface="+mn-cs"/>
              </a:defRPr>
            </a:lvl7pPr>
            <a:lvl8pPr marL="2992438" indent="-180975" algn="l" rtl="0" fontAlgn="base">
              <a:spcBef>
                <a:spcPct val="0"/>
              </a:spcBef>
              <a:spcAft>
                <a:spcPct val="60000"/>
              </a:spcAft>
              <a:buChar char="»"/>
              <a:defRPr>
                <a:solidFill>
                  <a:schemeClr val="accent1"/>
                </a:solidFill>
                <a:latin typeface="+mn-lt"/>
                <a:ea typeface="+mn-ea"/>
                <a:cs typeface="+mn-cs"/>
              </a:defRPr>
            </a:lvl8pPr>
            <a:lvl9pPr marL="3449638" indent="-180975" algn="l" rtl="0" fontAlgn="base">
              <a:spcBef>
                <a:spcPct val="0"/>
              </a:spcBef>
              <a:spcAft>
                <a:spcPct val="60000"/>
              </a:spcAft>
              <a:buChar char="»"/>
              <a:defRPr>
                <a:solidFill>
                  <a:schemeClr val="accent1"/>
                </a:solidFill>
                <a:latin typeface="+mn-lt"/>
                <a:ea typeface="+mn-ea"/>
                <a:cs typeface="+mn-cs"/>
              </a:defRPr>
            </a:lvl9pPr>
          </a:lstStyle>
          <a:p>
            <a:pPr marL="0" indent="0" algn="ctr" eaLnBrk="1" hangingPunct="1">
              <a:buFontTx/>
              <a:buNone/>
              <a:defRPr/>
            </a:pPr>
            <a:r>
              <a:rPr lang="en-GB" altLang="en-US" kern="0" baseline="0" dirty="0" smtClean="0"/>
              <a:t>Why should we review our assessment?</a:t>
            </a:r>
          </a:p>
          <a:p>
            <a:pPr marL="0" indent="0" algn="ctr" eaLnBrk="1" hangingPunct="1">
              <a:buFontTx/>
              <a:buNone/>
              <a:defRPr/>
            </a:pPr>
            <a:endParaRPr lang="en-GB" altLang="en-US" kern="0" baseline="0" dirty="0" smtClean="0"/>
          </a:p>
          <a:p>
            <a:pPr marL="0" indent="0" algn="ctr" eaLnBrk="1" hangingPunct="1">
              <a:buFontTx/>
              <a:buNone/>
              <a:defRPr/>
            </a:pPr>
            <a:endParaRPr lang="en-GB" altLang="en-US" kern="0" baseline="0" dirty="0" smtClean="0"/>
          </a:p>
        </p:txBody>
      </p:sp>
      <p:pic>
        <p:nvPicPr>
          <p:cNvPr id="3074" name="Picture 2">
            <a:hlinkClick r:id="rId3" action="ppaction://hlinkfile"/>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000" y="4762354"/>
            <a:ext cx="1852613"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5" action="ppaction://hlinkfile"/>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46660" y="4762354"/>
            <a:ext cx="1881187"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7" action="ppaction://hlinkfile"/>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67560" y="4762354"/>
            <a:ext cx="1881187"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hlinkClick r:id="rId9" action="ppaction://hlinkfile"/>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95382" y="4782314"/>
            <a:ext cx="1881188" cy="13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79115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507">
                                            <p:txEl>
                                              <p:pRg st="1" end="1"/>
                                            </p:txEl>
                                          </p:spTgt>
                                        </p:tgtEl>
                                        <p:attrNameLst>
                                          <p:attrName>style.visibility</p:attrName>
                                        </p:attrNameLst>
                                      </p:cBhvr>
                                      <p:to>
                                        <p:strVal val="visible"/>
                                      </p:to>
                                    </p:set>
                                    <p:animEffect transition="in" filter="fade">
                                      <p:cBhvr>
                                        <p:cTn id="10" dur="1000"/>
                                        <p:tgtEl>
                                          <p:spTgt spid="149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507">
                                            <p:txEl>
                                              <p:pRg st="2" end="2"/>
                                            </p:txEl>
                                          </p:spTgt>
                                        </p:tgtEl>
                                        <p:attrNameLst>
                                          <p:attrName>style.visibility</p:attrName>
                                        </p:attrNameLst>
                                      </p:cBhvr>
                                      <p:to>
                                        <p:strVal val="visible"/>
                                      </p:to>
                                    </p:set>
                                    <p:animEffect transition="in" filter="fade">
                                      <p:cBhvr>
                                        <p:cTn id="13" dur="1000"/>
                                        <p:tgtEl>
                                          <p:spTgt spid="1495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9507">
                                            <p:txEl>
                                              <p:pRg st="3" end="3"/>
                                            </p:txEl>
                                          </p:spTgt>
                                        </p:tgtEl>
                                        <p:attrNameLst>
                                          <p:attrName>style.visibility</p:attrName>
                                        </p:attrNameLst>
                                      </p:cBhvr>
                                      <p:to>
                                        <p:strVal val="visible"/>
                                      </p:to>
                                    </p:set>
                                    <p:animEffect transition="in" filter="fade">
                                      <p:cBhvr>
                                        <p:cTn id="16" dur="1000"/>
                                        <p:tgtEl>
                                          <p:spTgt spid="1495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507">
                                            <p:txEl>
                                              <p:pRg st="4" end="4"/>
                                            </p:txEl>
                                          </p:spTgt>
                                        </p:tgtEl>
                                        <p:attrNameLst>
                                          <p:attrName>style.visibility</p:attrName>
                                        </p:attrNameLst>
                                      </p:cBhvr>
                                      <p:to>
                                        <p:strVal val="visible"/>
                                      </p:to>
                                    </p:set>
                                    <p:animEffect transition="in" filter="fade">
                                      <p:cBhvr>
                                        <p:cTn id="19" dur="1000"/>
                                        <p:tgtEl>
                                          <p:spTgt spid="149507">
                                            <p:txEl>
                                              <p:pRg st="4" end="4"/>
                                            </p:txEl>
                                          </p:spTgt>
                                        </p:tgtEl>
                                      </p:cBhvr>
                                    </p:animEffect>
                                  </p:childTnLst>
                                </p:cTn>
                              </p:par>
                            </p:childTnLst>
                          </p:cTn>
                        </p:par>
                        <p:par>
                          <p:cTn id="20" fill="hold" nodeType="with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childTnLst>
                                </p:cTn>
                              </p:par>
                            </p:childTnLst>
                          </p:cTn>
                        </p:par>
                        <p:par>
                          <p:cTn id="24" fill="hold" nodeType="with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childTnLst>
                                </p:cTn>
                              </p:par>
                            </p:childTnLst>
                          </p:cTn>
                        </p:par>
                        <p:par>
                          <p:cTn id="28" fill="hold" nodeType="with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childTnLst>
                                </p:cTn>
                              </p:par>
                            </p:childTnLst>
                          </p:cTn>
                        </p:par>
                        <p:par>
                          <p:cTn id="32" fill="hold" nodeType="withGroup">
                            <p:stCondLst>
                              <p:cond delay="4000"/>
                            </p:stCondLst>
                            <p:childTnLst>
                              <p:par>
                                <p:cTn id="33" presetID="10" presetClass="entr" presetSubtype="0" fill="hold" nodeType="after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dirty="0" smtClean="0"/>
              <a:t>Risk assessment – </a:t>
            </a:r>
            <a:r>
              <a:rPr lang="en-US" altLang="en-US" b="1" dirty="0" smtClean="0">
                <a:solidFill>
                  <a:srgbClr val="FF0000"/>
                </a:solidFill>
              </a:rPr>
              <a:t>CONTENT SUBJECT TO CHANGE</a:t>
            </a:r>
            <a:endParaRPr lang="en-GB" altLang="en-US" b="1" dirty="0" smtClean="0">
              <a:solidFill>
                <a:srgbClr val="FF0000"/>
              </a:solidFill>
            </a:endParaRPr>
          </a:p>
        </p:txBody>
      </p:sp>
      <p:sp>
        <p:nvSpPr>
          <p:cNvPr id="92163" name="Slide Number Placeholder 2"/>
          <p:cNvSpPr>
            <a:spLocks noGrp="1"/>
          </p:cNvSpPr>
          <p:nvPr>
            <p:ph type="sldNum" sz="quarter" idx="10"/>
          </p:nvPr>
        </p:nvSpPr>
        <p:spPr>
          <a:noFill/>
        </p:spPr>
        <p:txBody>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911C4B5E-4A60-4D26-88C7-53BA9A3DF1BD}" type="slidenum">
              <a:rPr lang="en-GB" altLang="en-US" baseline="0" smtClean="0">
                <a:solidFill>
                  <a:schemeClr val="accent2"/>
                </a:solidFill>
                <a:cs typeface="Arial" charset="0"/>
              </a:rPr>
              <a:pPr/>
              <a:t>39</a:t>
            </a:fld>
            <a:endParaRPr lang="en-GB" altLang="en-US" baseline="0" smtClean="0">
              <a:solidFill>
                <a:schemeClr val="accent2"/>
              </a:solidFill>
              <a:cs typeface="Arial" charset="0"/>
            </a:endParaRPr>
          </a:p>
        </p:txBody>
      </p:sp>
      <p:sp>
        <p:nvSpPr>
          <p:cNvPr id="6" name="Rectangle 3"/>
          <p:cNvSpPr txBox="1">
            <a:spLocks noChangeArrowheads="1"/>
          </p:cNvSpPr>
          <p:nvPr/>
        </p:nvSpPr>
        <p:spPr bwMode="auto">
          <a:xfrm>
            <a:off x="450000" y="1147157"/>
            <a:ext cx="7663222" cy="227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79388" indent="-179388" algn="l" rtl="0" eaLnBrk="0" fontAlgn="base" hangingPunct="0">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0" fontAlgn="base" hangingPunct="0">
              <a:spcBef>
                <a:spcPct val="0"/>
              </a:spcBef>
              <a:spcAft>
                <a:spcPct val="60000"/>
              </a:spcAft>
              <a:buFont typeface="Arial" pitchFamily="34" charset="0"/>
              <a:buChar char="–"/>
              <a:defRPr>
                <a:solidFill>
                  <a:schemeClr val="accent1"/>
                </a:solidFill>
                <a:latin typeface="+mn-lt"/>
                <a:ea typeface="+mn-ea"/>
                <a:cs typeface="+mn-cs"/>
              </a:defRPr>
            </a:lvl2pPr>
            <a:lvl3pPr marL="900113" indent="-180975" algn="l" rtl="0" eaLnBrk="0" fontAlgn="base" hangingPunct="0">
              <a:spcBef>
                <a:spcPct val="0"/>
              </a:spcBef>
              <a:spcAft>
                <a:spcPct val="60000"/>
              </a:spcAft>
              <a:buChar char="•"/>
              <a:defRPr>
                <a:solidFill>
                  <a:schemeClr val="accent1"/>
                </a:solidFill>
                <a:latin typeface="+mn-lt"/>
                <a:ea typeface="+mn-ea"/>
                <a:cs typeface="+mn-cs"/>
              </a:defRPr>
            </a:lvl3pPr>
            <a:lvl4pPr marL="1260475" indent="-180975" algn="l" rtl="0" eaLnBrk="0" fontAlgn="base" hangingPunct="0">
              <a:spcBef>
                <a:spcPct val="0"/>
              </a:spcBef>
              <a:spcAft>
                <a:spcPct val="60000"/>
              </a:spcAft>
              <a:buFont typeface="Arial" pitchFamily="34" charset="0"/>
              <a:buChar char="–"/>
              <a:defRPr>
                <a:solidFill>
                  <a:schemeClr val="accent1"/>
                </a:solidFill>
                <a:latin typeface="+mn-lt"/>
                <a:ea typeface="+mn-ea"/>
                <a:cs typeface="+mn-cs"/>
              </a:defRPr>
            </a:lvl4pPr>
            <a:lvl5pPr marL="1620838" indent="-180975" algn="l" rtl="0" eaLnBrk="0" fontAlgn="base" hangingPunct="0">
              <a:spcBef>
                <a:spcPct val="0"/>
              </a:spcBef>
              <a:spcAft>
                <a:spcPct val="60000"/>
              </a:spcAft>
              <a:buChar char="»"/>
              <a:defRPr>
                <a:solidFill>
                  <a:schemeClr val="accent1"/>
                </a:solidFill>
                <a:latin typeface="+mn-lt"/>
                <a:ea typeface="+mn-ea"/>
                <a:cs typeface="+mn-cs"/>
              </a:defRPr>
            </a:lvl5pPr>
            <a:lvl6pPr marL="2078038" indent="-180975" algn="l" rtl="0" fontAlgn="base">
              <a:spcBef>
                <a:spcPct val="0"/>
              </a:spcBef>
              <a:spcAft>
                <a:spcPct val="60000"/>
              </a:spcAft>
              <a:buChar char="»"/>
              <a:defRPr>
                <a:solidFill>
                  <a:schemeClr val="accent1"/>
                </a:solidFill>
                <a:latin typeface="+mn-lt"/>
                <a:ea typeface="+mn-ea"/>
                <a:cs typeface="+mn-cs"/>
              </a:defRPr>
            </a:lvl6pPr>
            <a:lvl7pPr marL="2535238" indent="-180975" algn="l" rtl="0" fontAlgn="base">
              <a:spcBef>
                <a:spcPct val="0"/>
              </a:spcBef>
              <a:spcAft>
                <a:spcPct val="60000"/>
              </a:spcAft>
              <a:buChar char="»"/>
              <a:defRPr>
                <a:solidFill>
                  <a:schemeClr val="accent1"/>
                </a:solidFill>
                <a:latin typeface="+mn-lt"/>
                <a:ea typeface="+mn-ea"/>
                <a:cs typeface="+mn-cs"/>
              </a:defRPr>
            </a:lvl7pPr>
            <a:lvl8pPr marL="2992438" indent="-180975" algn="l" rtl="0" fontAlgn="base">
              <a:spcBef>
                <a:spcPct val="0"/>
              </a:spcBef>
              <a:spcAft>
                <a:spcPct val="60000"/>
              </a:spcAft>
              <a:buChar char="»"/>
              <a:defRPr>
                <a:solidFill>
                  <a:schemeClr val="accent1"/>
                </a:solidFill>
                <a:latin typeface="+mn-lt"/>
                <a:ea typeface="+mn-ea"/>
                <a:cs typeface="+mn-cs"/>
              </a:defRPr>
            </a:lvl8pPr>
            <a:lvl9pPr marL="3449638" indent="-180975" algn="l" rtl="0" fontAlgn="base">
              <a:spcBef>
                <a:spcPct val="0"/>
              </a:spcBef>
              <a:spcAft>
                <a:spcPct val="60000"/>
              </a:spcAft>
              <a:buChar char="»"/>
              <a:defRPr>
                <a:solidFill>
                  <a:schemeClr val="accent1"/>
                </a:solidFill>
                <a:latin typeface="+mn-lt"/>
                <a:ea typeface="+mn-ea"/>
                <a:cs typeface="+mn-cs"/>
              </a:defRPr>
            </a:lvl9pPr>
          </a:lstStyle>
          <a:p>
            <a:pPr eaLnBrk="1" hangingPunct="1">
              <a:defRPr/>
            </a:pPr>
            <a:r>
              <a:rPr lang="en-GB" altLang="en-US" kern="0" baseline="0" dirty="0"/>
              <a:t>You will be expected to implement </a:t>
            </a:r>
            <a:r>
              <a:rPr lang="en-GB" altLang="en-US" kern="0" baseline="0" dirty="0" smtClean="0"/>
              <a:t>your skills/knowledge to </a:t>
            </a:r>
            <a:r>
              <a:rPr lang="en-GB" altLang="en-US" kern="0" baseline="0" dirty="0"/>
              <a:t>assist you in the identification and control of hazards </a:t>
            </a:r>
          </a:p>
          <a:p>
            <a:pPr eaLnBrk="1" hangingPunct="1">
              <a:defRPr/>
            </a:pPr>
            <a:r>
              <a:rPr lang="en-GB" altLang="en-US" kern="0" baseline="0" dirty="0"/>
              <a:t>Documented risk assessment should show why you did what you </a:t>
            </a:r>
            <a:r>
              <a:rPr lang="en-GB" altLang="en-US" kern="0" baseline="0" dirty="0" smtClean="0"/>
              <a:t>did</a:t>
            </a:r>
          </a:p>
          <a:p>
            <a:pPr lvl="1" eaLnBrk="1" hangingPunct="1">
              <a:defRPr/>
            </a:pPr>
            <a:r>
              <a:rPr lang="en-GB" altLang="en-US" kern="0" dirty="0" smtClean="0">
                <a:hlinkClick r:id="rId3"/>
              </a:rPr>
              <a:t>http</a:t>
            </a:r>
            <a:r>
              <a:rPr lang="en-GB" altLang="en-US" kern="0" dirty="0">
                <a:hlinkClick r:id="rId3"/>
              </a:rPr>
              <a:t>://</a:t>
            </a:r>
            <a:r>
              <a:rPr lang="en-GB" altLang="en-US" kern="0" dirty="0" smtClean="0">
                <a:hlinkClick r:id="rId3"/>
              </a:rPr>
              <a:t>connect/assurance/SafetyAndCompliance/WARA/Default.aspx</a:t>
            </a:r>
            <a:endParaRPr lang="en-GB" altLang="en-US" kern="0" dirty="0" smtClean="0"/>
          </a:p>
          <a:p>
            <a:pPr lvl="1" eaLnBrk="1" hangingPunct="1">
              <a:defRPr/>
            </a:pPr>
            <a:r>
              <a:rPr lang="en-GB" altLang="en-US" kern="0" dirty="0">
                <a:hlinkClick r:id="rId4"/>
              </a:rPr>
              <a:t>http://connect/delivery/NetworkOperations/Infrastructure_Maintenance_Services/NationalSpecialistTeams/IMCProcedures/Default.aspx</a:t>
            </a:r>
            <a:endParaRPr lang="en-GB" altLang="en-US" kern="0" baseline="0" dirty="0"/>
          </a:p>
        </p:txBody>
      </p:sp>
      <p:pic>
        <p:nvPicPr>
          <p:cNvPr id="3196" name="Picture 12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8900" y="3700270"/>
            <a:ext cx="4555374" cy="269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7" name="Picture 12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19132" y="3424845"/>
            <a:ext cx="3016611" cy="329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18554029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par>
                          <p:cTn id="17" fill="hold">
                            <p:stCondLst>
                              <p:cond delay="1000"/>
                            </p:stCondLst>
                            <p:childTnLst>
                              <p:par>
                                <p:cTn id="18" presetID="1" presetClass="entr" presetSubtype="0" fill="hold" nodeType="afterEffect">
                                  <p:stCondLst>
                                    <p:cond delay="1500"/>
                                  </p:stCondLst>
                                  <p:childTnLst>
                                    <p:set>
                                      <p:cBhvr>
                                        <p:cTn id="19" dur="1" fill="hold">
                                          <p:stCondLst>
                                            <p:cond delay="0"/>
                                          </p:stCondLst>
                                        </p:cTn>
                                        <p:tgtEl>
                                          <p:spTgt spid="3196"/>
                                        </p:tgtEl>
                                        <p:attrNameLst>
                                          <p:attrName>style.visibility</p:attrName>
                                        </p:attrNameLst>
                                      </p:cBhvr>
                                      <p:to>
                                        <p:strVal val="visible"/>
                                      </p:to>
                                    </p:set>
                                  </p:childTnLst>
                                </p:cTn>
                              </p:par>
                              <p:par>
                                <p:cTn id="20" presetID="1" presetClass="entr" presetSubtype="0" fill="hold" nodeType="withEffect">
                                  <p:stCondLst>
                                    <p:cond delay="1500"/>
                                  </p:stCondLst>
                                  <p:childTnLst>
                                    <p:set>
                                      <p:cBhvr>
                                        <p:cTn id="21" dur="1" fill="hold">
                                          <p:stCondLst>
                                            <p:cond delay="0"/>
                                          </p:stCondLst>
                                        </p:cTn>
                                        <p:tgtEl>
                                          <p:spTgt spid="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Background</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pPr/>
              <a:t>4</a:t>
            </a:fld>
            <a:endParaRPr lang="en-GB" altLang="en-US"/>
          </a:p>
        </p:txBody>
      </p:sp>
      <p:sp>
        <p:nvSpPr>
          <p:cNvPr id="6" name="Footer Placeholder 4"/>
          <p:cNvSpPr>
            <a:spLocks noGrp="1"/>
          </p:cNvSpPr>
          <p:nvPr>
            <p:ph type="ftr" sz="quarter" idx="11"/>
          </p:nvPr>
        </p:nvSpPr>
        <p:spPr/>
        <p:txBody>
          <a:bodyPr/>
          <a:lstStyle/>
          <a:p>
            <a:r>
              <a:rPr lang="en-GB" smtClean="0"/>
              <a:t>Standard 019 Update Briefing</a:t>
            </a:r>
            <a:endParaRPr lang="en-GB" dirty="0"/>
          </a:p>
        </p:txBody>
      </p:sp>
      <p:pic>
        <p:nvPicPr>
          <p:cNvPr id="11"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50000" y="1594800"/>
            <a:ext cx="8191191" cy="475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929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3"/>
          <p:cNvSpPr>
            <a:spLocks noGrp="1"/>
          </p:cNvSpPr>
          <p:nvPr>
            <p:ph type="ctrTitle"/>
          </p:nvPr>
        </p:nvSpPr>
        <p:spPr/>
        <p:txBody>
          <a:bodyPr/>
          <a:lstStyle/>
          <a:p>
            <a:r>
              <a:rPr lang="en-GB" altLang="en-US" smtClean="0"/>
              <a:t>Communications  </a:t>
            </a:r>
          </a:p>
        </p:txBody>
      </p:sp>
    </p:spTree>
    <p:extLst>
      <p:ext uri="{BB962C8B-B14F-4D97-AF65-F5344CB8AC3E}">
        <p14:creationId xmlns:p14="http://schemas.microsoft.com/office/powerpoint/2010/main" val="2025943140"/>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GB" altLang="en-US" dirty="0" smtClean="0"/>
              <a:t>Effective communications</a:t>
            </a:r>
          </a:p>
        </p:txBody>
      </p:sp>
      <p:sp>
        <p:nvSpPr>
          <p:cNvPr id="9" name="Slide Number Placeholder 1"/>
          <p:cNvSpPr txBox="1">
            <a:spLocks/>
          </p:cNvSpPr>
          <p:nvPr/>
        </p:nvSpPr>
        <p:spPr bwMode="auto">
          <a:xfrm>
            <a:off x="8548688" y="6540500"/>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2F808B-0E55-4FDC-BE32-71BB9D7E86FC}" type="slidenum">
              <a:rPr lang="en-GB" altLang="en-US" smtClean="0">
                <a:solidFill>
                  <a:srgbClr val="005172"/>
                </a:solidFill>
              </a:rPr>
              <a:pPr/>
              <a:t>41</a:t>
            </a:fld>
            <a:endParaRPr lang="en-GB" altLang="en-US">
              <a:solidFill>
                <a:srgbClr val="005172"/>
              </a:solidFill>
            </a:endParaRPr>
          </a:p>
        </p:txBody>
      </p:sp>
      <p:pic>
        <p:nvPicPr>
          <p:cNvPr id="10" name="Picture 18" descr="Communications-chart-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3212" y="184467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one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5625" y="4200525"/>
            <a:ext cx="7429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Wordsgraphpeg"/>
          <p:cNvPicPr>
            <a:picLocks noChangeAspect="1" noChangeArrowheads="1"/>
          </p:cNvPicPr>
          <p:nvPr/>
        </p:nvPicPr>
        <p:blipFill>
          <a:blip r:embed="rId5" cstate="screen">
            <a:extLst>
              <a:ext uri="{28A0092B-C50C-407E-A947-70E740481C1C}">
                <a14:useLocalDpi xmlns:a14="http://schemas.microsoft.com/office/drawing/2010/main"/>
              </a:ext>
            </a:extLst>
          </a:blip>
          <a:srcRect r="-3108"/>
          <a:stretch>
            <a:fillRect/>
          </a:stretch>
        </p:blipFill>
        <p:spPr bwMode="auto">
          <a:xfrm>
            <a:off x="4973375" y="1485900"/>
            <a:ext cx="315912" cy="635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Word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40087" y="1471613"/>
            <a:ext cx="1254125" cy="328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Ton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02237" y="4176713"/>
            <a:ext cx="1230313" cy="328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dype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61900" y="4638675"/>
            <a:ext cx="6794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Bodylanguag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1675" y="5113338"/>
            <a:ext cx="2024062" cy="684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ommunications-chart-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558787" y="2005013"/>
            <a:ext cx="4037013" cy="4029075"/>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2" name="Slide Number Placeholder 1"/>
          <p:cNvSpPr>
            <a:spLocks noGrp="1"/>
          </p:cNvSpPr>
          <p:nvPr>
            <p:ph type="sldNum" sz="quarter" idx="10"/>
          </p:nvPr>
        </p:nvSpPr>
        <p:spPr/>
        <p:txBody>
          <a:bodyPr/>
          <a:lstStyle/>
          <a:p>
            <a:pPr>
              <a:defRPr/>
            </a:pPr>
            <a:fld id="{9826C3B4-288C-4D35-A77C-60F4EEB1ED93}" type="slidenum">
              <a:rPr lang="en-GB" smtClean="0"/>
              <a:pPr>
                <a:defRPr/>
              </a:pPr>
              <a:t>41</a:t>
            </a:fld>
            <a:endParaRPr lang="en-GB"/>
          </a:p>
        </p:txBody>
      </p:sp>
    </p:spTree>
    <p:extLst>
      <p:ext uri="{BB962C8B-B14F-4D97-AF65-F5344CB8AC3E}">
        <p14:creationId xmlns:p14="http://schemas.microsoft.com/office/powerpoint/2010/main" val="32028347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0"/>
                                        <p:tgtEl>
                                          <p:spTgt spid="17"/>
                                        </p:tgtEl>
                                      </p:cBhvr>
                                    </p:animEffect>
                                  </p:childTnLst>
                                </p:cTn>
                              </p:par>
                              <p:par>
                                <p:cTn id="8" presetID="22" presetClass="entr" presetSubtype="4"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8"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nodeType="withEffect">
                                  <p:stCondLst>
                                    <p:cond delay="27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32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par>
                                <p:cTn id="20" presetID="22" presetClass="entr" presetSubtype="2" fill="hold" nodeType="withEffect">
                                  <p:stCondLst>
                                    <p:cond delay="70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par>
                                <p:cTn id="23" presetID="22" presetClass="entr" presetSubtype="2" fill="hold" nodeType="withEffect">
                                  <p:stCondLst>
                                    <p:cond delay="750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a:spLocks noGrp="1" noChangeArrowheads="1"/>
          </p:cNvSpPr>
          <p:nvPr>
            <p:ph type="title"/>
          </p:nvPr>
        </p:nvSpPr>
        <p:spPr/>
        <p:txBody>
          <a:bodyPr/>
          <a:lstStyle/>
          <a:p>
            <a:pPr eaLnBrk="1" hangingPunct="1"/>
            <a:r>
              <a:rPr lang="en-GB" altLang="en-US" dirty="0" smtClean="0"/>
              <a:t>Effective communications</a:t>
            </a:r>
          </a:p>
        </p:txBody>
      </p:sp>
      <p:sp>
        <p:nvSpPr>
          <p:cNvPr id="1127436" name="Rectangle 12"/>
          <p:cNvSpPr>
            <a:spLocks noGrp="1" noChangeArrowheads="1"/>
          </p:cNvSpPr>
          <p:nvPr>
            <p:ph idx="1"/>
          </p:nvPr>
        </p:nvSpPr>
        <p:spPr/>
        <p:txBody>
          <a:bodyPr/>
          <a:lstStyle/>
          <a:p>
            <a:pPr eaLnBrk="1" hangingPunct="1">
              <a:buFontTx/>
              <a:buNone/>
            </a:pPr>
            <a:r>
              <a:rPr lang="en-GB" altLang="en-US" b="1" dirty="0" smtClean="0"/>
              <a:t>Strong delivery style</a:t>
            </a:r>
          </a:p>
          <a:p>
            <a:pPr eaLnBrk="1" hangingPunct="1"/>
            <a:r>
              <a:rPr lang="en-GB" altLang="en-US" dirty="0" smtClean="0"/>
              <a:t>Use positive body language</a:t>
            </a:r>
          </a:p>
          <a:p>
            <a:pPr lvl="1" eaLnBrk="1" hangingPunct="1"/>
            <a:r>
              <a:rPr lang="en-GB" altLang="en-US" dirty="0" smtClean="0"/>
              <a:t>Don’t slouch.</a:t>
            </a:r>
          </a:p>
          <a:p>
            <a:pPr lvl="1" eaLnBrk="1" hangingPunct="1"/>
            <a:r>
              <a:rPr lang="en-GB" altLang="en-US" dirty="0" smtClean="0"/>
              <a:t>Stand straight and face-on to the group.</a:t>
            </a:r>
          </a:p>
          <a:p>
            <a:pPr lvl="1" eaLnBrk="1" hangingPunct="1"/>
            <a:r>
              <a:rPr lang="en-GB" altLang="en-US" dirty="0" smtClean="0"/>
              <a:t>If you look bored, the group will be bored.</a:t>
            </a:r>
          </a:p>
          <a:p>
            <a:pPr marL="358775" lvl="1" indent="0" eaLnBrk="1" hangingPunct="1">
              <a:buNone/>
            </a:pPr>
            <a:endParaRPr lang="en-GB" altLang="en-US" dirty="0" smtClean="0"/>
          </a:p>
          <a:p>
            <a:pPr eaLnBrk="1" hangingPunct="1"/>
            <a:r>
              <a:rPr lang="en-GB" altLang="en-US" dirty="0" smtClean="0"/>
              <a:t>Keep eye contact (remove any sun-glasses)</a:t>
            </a:r>
          </a:p>
          <a:p>
            <a:pPr lvl="1" eaLnBrk="1" hangingPunct="1"/>
            <a:r>
              <a:rPr lang="en-GB" altLang="en-US" dirty="0" smtClean="0"/>
              <a:t>If you look at them, they will look at you.</a:t>
            </a:r>
          </a:p>
          <a:p>
            <a:pPr lvl="1" eaLnBrk="1" hangingPunct="1"/>
            <a:r>
              <a:rPr lang="en-GB" altLang="en-US" dirty="0" smtClean="0"/>
              <a:t>Don’t look at the floor or stare at your notes.</a:t>
            </a:r>
          </a:p>
        </p:txBody>
      </p:sp>
      <p:sp>
        <p:nvSpPr>
          <p:cNvPr id="113668" name="Slide Number Placeholder 3"/>
          <p:cNvSpPr>
            <a:spLocks noGrp="1"/>
          </p:cNvSpPr>
          <p:nvPr>
            <p:ph type="sldNum" sz="quarter" idx="10"/>
          </p:nvPr>
        </p:nvSpPr>
        <p:spPr>
          <a:noFill/>
        </p:spPr>
        <p:txBody>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DD40E92C-3E2B-4F28-A28F-92E9AEAE7A73}" type="slidenum">
              <a:rPr lang="en-GB" altLang="en-US" baseline="0" smtClean="0">
                <a:solidFill>
                  <a:schemeClr val="accent2"/>
                </a:solidFill>
                <a:cs typeface="Arial" pitchFamily="34" charset="0"/>
              </a:rPr>
              <a:pPr/>
              <a:t>42</a:t>
            </a:fld>
            <a:endParaRPr lang="en-GB" altLang="en-US" baseline="0" smtClean="0">
              <a:solidFill>
                <a:schemeClr val="accent2"/>
              </a:solidFill>
              <a:cs typeface="Arial" pitchFamily="34" charset="0"/>
            </a:endParaRPr>
          </a:p>
        </p:txBody>
      </p:sp>
      <p:sp>
        <p:nvSpPr>
          <p:cNvPr id="7"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pic>
        <p:nvPicPr>
          <p:cNvPr id="8" name="Picture 10" descr="\\cue-serv1\Cuerden Consulting\Profiles\neil.fowler\Documents\My Pictures\Projects\Behavior_based_programme_main_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3852" y="2940010"/>
            <a:ext cx="2747873" cy="309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7666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n-GB" dirty="0" smtClean="0"/>
              <a:t>Good for…</a:t>
            </a:r>
            <a:endParaRPr lang="en-GB" dirty="0"/>
          </a:p>
        </p:txBody>
      </p:sp>
      <p:sp>
        <p:nvSpPr>
          <p:cNvPr id="193540" name="Rectangle 4"/>
          <p:cNvSpPr>
            <a:spLocks noChangeArrowheads="1"/>
          </p:cNvSpPr>
          <p:nvPr/>
        </p:nvSpPr>
        <p:spPr bwMode="auto">
          <a:xfrm>
            <a:off x="450000" y="2349630"/>
            <a:ext cx="7464425" cy="338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74675" indent="-574675" eaLnBrk="0" hangingPunct="0">
              <a:spcBef>
                <a:spcPct val="20000"/>
              </a:spcBef>
              <a:buChar char="•"/>
              <a:defRPr sz="2400">
                <a:solidFill>
                  <a:schemeClr val="tx1"/>
                </a:solidFill>
                <a:latin typeface="Frutiger LT 45 Light" pitchFamily="34" charset="0"/>
                <a:cs typeface="Arial" pitchFamily="34" charset="0"/>
              </a:defRPr>
            </a:lvl1pPr>
            <a:lvl2pPr marL="1001713" indent="-236538" eaLnBrk="0" hangingPunct="0">
              <a:spcBef>
                <a:spcPct val="20000"/>
              </a:spcBef>
              <a:buFont typeface="Arial" pitchFamily="34" charset="0"/>
              <a:buChar char="-"/>
              <a:defRPr sz="2400">
                <a:solidFill>
                  <a:schemeClr val="tx1"/>
                </a:solidFill>
                <a:latin typeface="Frutiger LT 45 Light" pitchFamily="34" charset="0"/>
                <a:cs typeface="Arial" pitchFamily="34" charset="0"/>
              </a:defRPr>
            </a:lvl2pPr>
            <a:lvl3pPr marL="1420813" indent="-228600" eaLnBrk="0" hangingPunct="0">
              <a:spcBef>
                <a:spcPct val="20000"/>
              </a:spcBef>
              <a:buFont typeface="Arial" pitchFamily="34" charset="0"/>
              <a:buChar char="-"/>
              <a:defRPr sz="2400">
                <a:solidFill>
                  <a:schemeClr val="tx1"/>
                </a:solidFill>
                <a:latin typeface="Frutiger LT 45 Light" pitchFamily="34" charset="0"/>
                <a:cs typeface="Arial" pitchFamily="34" charset="0"/>
              </a:defRPr>
            </a:lvl3pPr>
            <a:lvl4pPr marL="1946275" indent="-228600" eaLnBrk="0" hangingPunct="0">
              <a:spcBef>
                <a:spcPct val="20000"/>
              </a:spcBef>
              <a:buFont typeface="Arial" pitchFamily="34" charset="0"/>
              <a:buChar char="-"/>
              <a:defRPr sz="2400">
                <a:solidFill>
                  <a:schemeClr val="tx1"/>
                </a:solidFill>
                <a:latin typeface="Frutiger LT 45 Light" pitchFamily="34" charset="0"/>
                <a:cs typeface="Arial" pitchFamily="34" charset="0"/>
              </a:defRPr>
            </a:lvl4pPr>
            <a:lvl5pPr marL="2365375" indent="-228600" eaLnBrk="0" hangingPunct="0">
              <a:spcBef>
                <a:spcPct val="20000"/>
              </a:spcBef>
              <a:buFont typeface="Arial" pitchFamily="34" charset="0"/>
              <a:buChar char="-"/>
              <a:defRPr sz="2400">
                <a:solidFill>
                  <a:schemeClr val="tx1"/>
                </a:solidFill>
                <a:latin typeface="Frutiger LT 45 Light" pitchFamily="34" charset="0"/>
                <a:cs typeface="Arial" pitchFamily="34" charset="0"/>
              </a:defRPr>
            </a:lvl5pPr>
            <a:lvl6pPr marL="2822575" indent="-228600" eaLnBrk="0" fontAlgn="base" hangingPunct="0">
              <a:spcBef>
                <a:spcPct val="20000"/>
              </a:spcBef>
              <a:spcAft>
                <a:spcPct val="0"/>
              </a:spcAft>
              <a:buFont typeface="Arial" pitchFamily="34" charset="0"/>
              <a:buChar char="-"/>
              <a:defRPr sz="2400">
                <a:solidFill>
                  <a:schemeClr val="tx1"/>
                </a:solidFill>
                <a:latin typeface="Frutiger LT 45 Light" pitchFamily="34" charset="0"/>
                <a:cs typeface="Arial" pitchFamily="34" charset="0"/>
              </a:defRPr>
            </a:lvl6pPr>
            <a:lvl7pPr marL="3279775" indent="-228600" eaLnBrk="0" fontAlgn="base" hangingPunct="0">
              <a:spcBef>
                <a:spcPct val="20000"/>
              </a:spcBef>
              <a:spcAft>
                <a:spcPct val="0"/>
              </a:spcAft>
              <a:buFont typeface="Arial" pitchFamily="34" charset="0"/>
              <a:buChar char="-"/>
              <a:defRPr sz="2400">
                <a:solidFill>
                  <a:schemeClr val="tx1"/>
                </a:solidFill>
                <a:latin typeface="Frutiger LT 45 Light" pitchFamily="34" charset="0"/>
                <a:cs typeface="Arial" pitchFamily="34" charset="0"/>
              </a:defRPr>
            </a:lvl7pPr>
            <a:lvl8pPr marL="3736975" indent="-228600" eaLnBrk="0" fontAlgn="base" hangingPunct="0">
              <a:spcBef>
                <a:spcPct val="20000"/>
              </a:spcBef>
              <a:spcAft>
                <a:spcPct val="0"/>
              </a:spcAft>
              <a:buFont typeface="Arial" pitchFamily="34" charset="0"/>
              <a:buChar char="-"/>
              <a:defRPr sz="2400">
                <a:solidFill>
                  <a:schemeClr val="tx1"/>
                </a:solidFill>
                <a:latin typeface="Frutiger LT 45 Light" pitchFamily="34" charset="0"/>
                <a:cs typeface="Arial" pitchFamily="34" charset="0"/>
              </a:defRPr>
            </a:lvl8pPr>
            <a:lvl9pPr marL="4194175" indent="-228600" eaLnBrk="0" fontAlgn="base" hangingPunct="0">
              <a:spcBef>
                <a:spcPct val="20000"/>
              </a:spcBef>
              <a:spcAft>
                <a:spcPct val="0"/>
              </a:spcAft>
              <a:buFont typeface="Arial" pitchFamily="34" charset="0"/>
              <a:buChar char="-"/>
              <a:defRPr sz="2400">
                <a:solidFill>
                  <a:schemeClr val="tx1"/>
                </a:solidFill>
                <a:latin typeface="Frutiger LT 45 Light" pitchFamily="34" charset="0"/>
                <a:cs typeface="Arial" pitchFamily="34" charset="0"/>
              </a:defRPr>
            </a:lvl9pPr>
          </a:lstStyle>
          <a:p>
            <a:pPr eaLnBrk="1" hangingPunct="1">
              <a:spcBef>
                <a:spcPct val="0"/>
              </a:spcBef>
              <a:spcAft>
                <a:spcPct val="50000"/>
              </a:spcAft>
              <a:buClr>
                <a:schemeClr val="tx1"/>
              </a:buClr>
              <a:buFont typeface="Wingdings" pitchFamily="2" charset="2"/>
              <a:buChar char="ü"/>
            </a:pPr>
            <a:r>
              <a:rPr lang="en-GB" altLang="en-US" sz="1800" dirty="0" smtClean="0">
                <a:latin typeface="+mn-lt"/>
              </a:rPr>
              <a:t>Seeking information</a:t>
            </a:r>
          </a:p>
          <a:p>
            <a:pPr eaLnBrk="1" hangingPunct="1">
              <a:spcBef>
                <a:spcPct val="0"/>
              </a:spcBef>
              <a:spcAft>
                <a:spcPct val="50000"/>
              </a:spcAft>
              <a:buClr>
                <a:srgbClr val="005D99"/>
              </a:buClr>
              <a:buFont typeface="Wingdings" pitchFamily="2" charset="2"/>
              <a:buChar char="ü"/>
            </a:pPr>
            <a:r>
              <a:rPr lang="en-GB" altLang="en-US" sz="1800" dirty="0" smtClean="0">
                <a:latin typeface="+mn-lt"/>
              </a:rPr>
              <a:t>Increasing awareness</a:t>
            </a:r>
          </a:p>
          <a:p>
            <a:pPr eaLnBrk="1" hangingPunct="1">
              <a:spcBef>
                <a:spcPct val="0"/>
              </a:spcBef>
              <a:spcAft>
                <a:spcPct val="50000"/>
              </a:spcAft>
              <a:buClr>
                <a:srgbClr val="005D99"/>
              </a:buClr>
              <a:buFont typeface="Wingdings" pitchFamily="2" charset="2"/>
              <a:buChar char="ü"/>
            </a:pPr>
            <a:r>
              <a:rPr lang="en-GB" altLang="en-US" sz="1800" dirty="0" smtClean="0">
                <a:latin typeface="+mn-lt"/>
              </a:rPr>
              <a:t>Creating a feeling of responsibility</a:t>
            </a:r>
          </a:p>
          <a:p>
            <a:pPr eaLnBrk="1" hangingPunct="1">
              <a:spcBef>
                <a:spcPct val="0"/>
              </a:spcBef>
              <a:spcAft>
                <a:spcPct val="50000"/>
              </a:spcAft>
              <a:buClr>
                <a:srgbClr val="005D99"/>
              </a:buClr>
              <a:buFont typeface="Wingdings" pitchFamily="2" charset="2"/>
              <a:buChar char="ü"/>
            </a:pPr>
            <a:r>
              <a:rPr lang="en-GB" altLang="en-US" sz="1800" dirty="0" smtClean="0">
                <a:latin typeface="+mn-lt"/>
              </a:rPr>
              <a:t>Establishing understanding</a:t>
            </a:r>
            <a:endParaRPr lang="en-GB" altLang="en-US" sz="1800" dirty="0">
              <a:latin typeface="+mn-lt"/>
            </a:endParaRPr>
          </a:p>
        </p:txBody>
      </p:sp>
      <p:sp>
        <p:nvSpPr>
          <p:cNvPr id="2" name="Title 1"/>
          <p:cNvSpPr>
            <a:spLocks noGrp="1"/>
          </p:cNvSpPr>
          <p:nvPr>
            <p:ph type="title"/>
          </p:nvPr>
        </p:nvSpPr>
        <p:spPr/>
        <p:txBody>
          <a:bodyPr/>
          <a:lstStyle/>
          <a:p>
            <a:r>
              <a:rPr lang="en-GB" dirty="0" smtClean="0"/>
              <a:t>Open </a:t>
            </a:r>
            <a:r>
              <a:rPr lang="en-GB" dirty="0"/>
              <a:t>q</a:t>
            </a:r>
            <a:r>
              <a:rPr lang="en-GB" dirty="0" smtClean="0"/>
              <a:t>uestions</a:t>
            </a:r>
            <a:endParaRPr lang="en-GB" dirty="0"/>
          </a:p>
        </p:txBody>
      </p:sp>
      <p:sp>
        <p:nvSpPr>
          <p:cNvPr id="3" name="Footer Placeholder 2"/>
          <p:cNvSpPr>
            <a:spLocks noGrp="1"/>
          </p:cNvSpPr>
          <p:nvPr>
            <p:ph type="ftr" sz="quarter" idx="11"/>
          </p:nvPr>
        </p:nvSpPr>
        <p:spPr/>
        <p:txBody>
          <a:bodyPr/>
          <a:lstStyle/>
          <a:p>
            <a:pPr>
              <a:defRPr/>
            </a:pPr>
            <a:r>
              <a:rPr lang="en-GB" dirty="0" smtClean="0"/>
              <a:t>Standard 019 Update Briefing</a:t>
            </a:r>
            <a:endParaRPr lang="en-GB" dirty="0"/>
          </a:p>
        </p:txBody>
      </p:sp>
      <p:sp>
        <p:nvSpPr>
          <p:cNvPr id="5" name="Slide Number Placeholder 4"/>
          <p:cNvSpPr>
            <a:spLocks noGrp="1"/>
          </p:cNvSpPr>
          <p:nvPr>
            <p:ph type="sldNum" sz="quarter" idx="10"/>
          </p:nvPr>
        </p:nvSpPr>
        <p:spPr/>
        <p:txBody>
          <a:bodyPr/>
          <a:lstStyle/>
          <a:p>
            <a:pPr>
              <a:defRPr/>
            </a:pPr>
            <a:fld id="{9826C3B4-288C-4D35-A77C-60F4EEB1ED93}" type="slidenum">
              <a:rPr lang="en-GB" smtClean="0"/>
              <a:pPr>
                <a:defRPr/>
              </a:pPr>
              <a:t>43</a:t>
            </a:fld>
            <a:endParaRPr lang="en-GB"/>
          </a:p>
        </p:txBody>
      </p:sp>
    </p:spTree>
    <p:extLst>
      <p:ext uri="{BB962C8B-B14F-4D97-AF65-F5344CB8AC3E}">
        <p14:creationId xmlns:p14="http://schemas.microsoft.com/office/powerpoint/2010/main" val="307065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wipe(left)">
                                      <p:cBhvr>
                                        <p:cTn id="7" dur="1000"/>
                                        <p:tgtEl>
                                          <p:spTgt spid="193540">
                                            <p:txEl>
                                              <p:pRg st="0" end="0"/>
                                            </p:txEl>
                                          </p:spTgt>
                                        </p:tgtEl>
                                      </p:cBhvr>
                                    </p:animEffect>
                                  </p:childTnLst>
                                </p:cTn>
                              </p:par>
                            </p:childTnLst>
                          </p:cTn>
                        </p:par>
                        <p:par>
                          <p:cTn id="8" fill="hold" nodeType="with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93540">
                                            <p:txEl>
                                              <p:pRg st="1" end="1"/>
                                            </p:txEl>
                                          </p:spTgt>
                                        </p:tgtEl>
                                        <p:attrNameLst>
                                          <p:attrName>style.visibility</p:attrName>
                                        </p:attrNameLst>
                                      </p:cBhvr>
                                      <p:to>
                                        <p:strVal val="visible"/>
                                      </p:to>
                                    </p:set>
                                    <p:animEffect transition="in" filter="wipe(left)">
                                      <p:cBhvr>
                                        <p:cTn id="11" dur="1000"/>
                                        <p:tgtEl>
                                          <p:spTgt spid="193540">
                                            <p:txEl>
                                              <p:pRg st="1" end="1"/>
                                            </p:txEl>
                                          </p:spTgt>
                                        </p:tgtEl>
                                      </p:cBhvr>
                                    </p:animEffect>
                                  </p:childTnLst>
                                </p:cTn>
                              </p:par>
                            </p:childTnLst>
                          </p:cTn>
                        </p:par>
                        <p:par>
                          <p:cTn id="12" fill="hold" nodeType="withGroup">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193540">
                                            <p:txEl>
                                              <p:pRg st="2" end="2"/>
                                            </p:txEl>
                                          </p:spTgt>
                                        </p:tgtEl>
                                        <p:attrNameLst>
                                          <p:attrName>style.visibility</p:attrName>
                                        </p:attrNameLst>
                                      </p:cBhvr>
                                      <p:to>
                                        <p:strVal val="visible"/>
                                      </p:to>
                                    </p:set>
                                    <p:animEffect transition="in" filter="wipe(left)">
                                      <p:cBhvr>
                                        <p:cTn id="15" dur="1000"/>
                                        <p:tgtEl>
                                          <p:spTgt spid="193540">
                                            <p:txEl>
                                              <p:pRg st="2" end="2"/>
                                            </p:txEl>
                                          </p:spTgt>
                                        </p:tgtEl>
                                      </p:cBhvr>
                                    </p:animEffect>
                                  </p:childTnLst>
                                </p:cTn>
                              </p:par>
                            </p:childTnLst>
                          </p:cTn>
                        </p:par>
                        <p:par>
                          <p:cTn id="16" fill="hold" nodeType="withGroup">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193540">
                                            <p:txEl>
                                              <p:pRg st="3" end="3"/>
                                            </p:txEl>
                                          </p:spTgt>
                                        </p:tgtEl>
                                        <p:attrNameLst>
                                          <p:attrName>style.visibility</p:attrName>
                                        </p:attrNameLst>
                                      </p:cBhvr>
                                      <p:to>
                                        <p:strVal val="visible"/>
                                      </p:to>
                                    </p:set>
                                    <p:animEffect transition="in" filter="wipe(left)">
                                      <p:cBhvr>
                                        <p:cTn id="19" dur="1000"/>
                                        <p:tgtEl>
                                          <p:spTgt spid="1935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uiExpand="1"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p:txBody>
          <a:bodyPr/>
          <a:lstStyle/>
          <a:p>
            <a:r>
              <a:rPr lang="en-GB" altLang="en-US" dirty="0" smtClean="0"/>
              <a:t>Open questions</a:t>
            </a:r>
          </a:p>
        </p:txBody>
      </p:sp>
      <p:pic>
        <p:nvPicPr>
          <p:cNvPr id="45059" name="Picture 4" descr="http://cafestylespeedtraining.com/wp-content/uploads/2012/07/Questioning-Techniqu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2684" y="1833016"/>
            <a:ext cx="5460861" cy="441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GB" smtClean="0"/>
              <a:t>Standard 019 Update Briefing</a:t>
            </a:r>
            <a:endParaRPr lang="en-GB" dirty="0"/>
          </a:p>
        </p:txBody>
      </p:sp>
      <p:sp>
        <p:nvSpPr>
          <p:cNvPr id="6" name="Slide Number Placeholder 5"/>
          <p:cNvSpPr>
            <a:spLocks noGrp="1"/>
          </p:cNvSpPr>
          <p:nvPr>
            <p:ph type="sldNum" sz="quarter" idx="10"/>
          </p:nvPr>
        </p:nvSpPr>
        <p:spPr/>
        <p:txBody>
          <a:bodyPr/>
          <a:lstStyle/>
          <a:p>
            <a:pPr>
              <a:defRPr/>
            </a:pPr>
            <a:fld id="{8F3AEE5F-0087-4367-B622-F5A14C51657D}" type="slidenum">
              <a:rPr lang="en-GB" smtClean="0"/>
              <a:pPr>
                <a:defRPr/>
              </a:pPr>
              <a:t>44</a:t>
            </a:fld>
            <a:endParaRPr lang="en-GB"/>
          </a:p>
        </p:txBody>
      </p:sp>
    </p:spTree>
    <p:extLst>
      <p:ext uri="{BB962C8B-B14F-4D97-AF65-F5344CB8AC3E}">
        <p14:creationId xmlns:p14="http://schemas.microsoft.com/office/powerpoint/2010/main" val="2310490605"/>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GB" altLang="en-US" dirty="0" smtClean="0"/>
              <a:t>Probing questions</a:t>
            </a:r>
          </a:p>
        </p:txBody>
      </p:sp>
      <p:sp>
        <p:nvSpPr>
          <p:cNvPr id="2" name="Content Placeholder 1"/>
          <p:cNvSpPr>
            <a:spLocks noGrp="1"/>
          </p:cNvSpPr>
          <p:nvPr>
            <p:ph idx="1"/>
          </p:nvPr>
        </p:nvSpPr>
        <p:spPr>
          <a:xfrm>
            <a:off x="3059790" y="1408950"/>
            <a:ext cx="5636535" cy="5112710"/>
          </a:xfrm>
        </p:spPr>
        <p:txBody>
          <a:bodyPr/>
          <a:lstStyle/>
          <a:p>
            <a:pPr marL="0" indent="0">
              <a:spcAft>
                <a:spcPts val="0"/>
              </a:spcAft>
              <a:buNone/>
            </a:pPr>
            <a:r>
              <a:rPr lang="en-GB" sz="10500" dirty="0" smtClean="0">
                <a:solidFill>
                  <a:schemeClr val="accent2"/>
                </a:solidFill>
              </a:rPr>
              <a:t>T</a:t>
            </a:r>
            <a:r>
              <a:rPr lang="en-GB" sz="3600" dirty="0" smtClean="0"/>
              <a:t>ELL</a:t>
            </a:r>
          </a:p>
          <a:p>
            <a:pPr marL="0" indent="0">
              <a:spcAft>
                <a:spcPts val="0"/>
              </a:spcAft>
              <a:buNone/>
            </a:pPr>
            <a:r>
              <a:rPr lang="en-GB" sz="10500" dirty="0" smtClean="0">
                <a:solidFill>
                  <a:schemeClr val="accent2"/>
                </a:solidFill>
              </a:rPr>
              <a:t>E</a:t>
            </a:r>
            <a:r>
              <a:rPr lang="en-GB" sz="3600" dirty="0" smtClean="0"/>
              <a:t>XPLAIN</a:t>
            </a:r>
          </a:p>
          <a:p>
            <a:pPr marL="0" indent="0">
              <a:spcAft>
                <a:spcPts val="0"/>
              </a:spcAft>
              <a:buNone/>
            </a:pPr>
            <a:r>
              <a:rPr lang="en-GB" sz="10500" dirty="0" smtClean="0">
                <a:solidFill>
                  <a:schemeClr val="accent2"/>
                </a:solidFill>
              </a:rPr>
              <a:t>D</a:t>
            </a:r>
            <a:r>
              <a:rPr lang="en-GB" sz="3600" dirty="0" smtClean="0"/>
              <a:t>ESCRIBLE</a:t>
            </a:r>
          </a:p>
        </p:txBody>
      </p:sp>
      <p:sp>
        <p:nvSpPr>
          <p:cNvPr id="4" name="Slide Number Placeholder 3"/>
          <p:cNvSpPr>
            <a:spLocks noGrp="1"/>
          </p:cNvSpPr>
          <p:nvPr>
            <p:ph type="sldNum" sz="quarter" idx="10"/>
          </p:nvPr>
        </p:nvSpPr>
        <p:spPr/>
        <p:txBody>
          <a:bodyPr/>
          <a:lstStyle/>
          <a:p>
            <a:pPr>
              <a:defRPr/>
            </a:pPr>
            <a:fld id="{6511BE5C-8345-4278-81E0-F35231FA9150}" type="slidenum">
              <a:rPr lang="en-GB" smtClean="0"/>
              <a:pPr>
                <a:defRPr/>
              </a:pPr>
              <a:t>45</a:t>
            </a:fld>
            <a:endParaRPr lang="en-GB"/>
          </a:p>
        </p:txBody>
      </p:sp>
      <p:sp>
        <p:nvSpPr>
          <p:cNvPr id="3" name="Footer Placeholder 2"/>
          <p:cNvSpPr>
            <a:spLocks noGrp="1"/>
          </p:cNvSpPr>
          <p:nvPr>
            <p:ph type="ftr" sz="quarter" idx="11"/>
          </p:nvPr>
        </p:nvSpPr>
        <p:spPr/>
        <p:txBody>
          <a:bodyPr/>
          <a:lstStyle/>
          <a:p>
            <a:pPr>
              <a:defRPr/>
            </a:pPr>
            <a:r>
              <a:rPr lang="en-GB" smtClean="0"/>
              <a:t>Standard 019 Update Briefing</a:t>
            </a:r>
            <a:endParaRPr lang="en-GB" dirty="0"/>
          </a:p>
        </p:txBody>
      </p:sp>
    </p:spTree>
    <p:extLst>
      <p:ext uri="{BB962C8B-B14F-4D97-AF65-F5344CB8AC3E}">
        <p14:creationId xmlns:p14="http://schemas.microsoft.com/office/powerpoint/2010/main" val="410974172"/>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1"/>
          <p:cNvSpPr>
            <a:spLocks noGrp="1" noChangeArrowheads="1"/>
          </p:cNvSpPr>
          <p:nvPr>
            <p:ph type="title"/>
          </p:nvPr>
        </p:nvSpPr>
        <p:spPr/>
        <p:txBody>
          <a:bodyPr/>
          <a:lstStyle/>
          <a:p>
            <a:pPr eaLnBrk="1" hangingPunct="1"/>
            <a:r>
              <a:rPr lang="en-GB" altLang="en-US" dirty="0" smtClean="0"/>
              <a:t>Effective questioning</a:t>
            </a:r>
          </a:p>
        </p:txBody>
      </p:sp>
      <p:sp>
        <p:nvSpPr>
          <p:cNvPr id="1131532" name="Rectangle 12"/>
          <p:cNvSpPr>
            <a:spLocks noGrp="1" noChangeArrowheads="1"/>
          </p:cNvSpPr>
          <p:nvPr>
            <p:ph idx="1"/>
          </p:nvPr>
        </p:nvSpPr>
        <p:spPr>
          <a:xfrm>
            <a:off x="450850" y="1593850"/>
            <a:ext cx="8474786" cy="4714875"/>
          </a:xfrm>
        </p:spPr>
        <p:txBody>
          <a:bodyPr/>
          <a:lstStyle/>
          <a:p>
            <a:pPr marL="0" indent="0" eaLnBrk="1" hangingPunct="1">
              <a:buNone/>
            </a:pPr>
            <a:r>
              <a:rPr lang="en-GB" altLang="en-US" b="1" dirty="0" smtClean="0"/>
              <a:t>Open and closed questions</a:t>
            </a:r>
          </a:p>
          <a:p>
            <a:pPr marL="180975" lvl="1" eaLnBrk="1" hangingPunct="1">
              <a:buFont typeface="Arial" panose="020B0604020202020204" pitchFamily="34" charset="0"/>
              <a:buChar char="•"/>
            </a:pPr>
            <a:r>
              <a:rPr lang="en-GB" altLang="en-US" dirty="0" smtClean="0"/>
              <a:t>A closed question is one which has a short definite answer, often “yes” or “no”.</a:t>
            </a:r>
          </a:p>
          <a:p>
            <a:pPr marL="180975" lvl="1" eaLnBrk="1" hangingPunct="1">
              <a:buFont typeface="Arial" panose="020B0604020202020204" pitchFamily="34" charset="0"/>
              <a:buChar char="•"/>
            </a:pPr>
            <a:r>
              <a:rPr lang="en-GB" altLang="en-US" dirty="0" smtClean="0"/>
              <a:t>An open question requires a more detailed answer.</a:t>
            </a:r>
          </a:p>
          <a:p>
            <a:pPr eaLnBrk="1" hangingPunct="1"/>
            <a:endParaRPr lang="en-GB" altLang="en-US" dirty="0" smtClean="0"/>
          </a:p>
          <a:p>
            <a:pPr marL="0" indent="0" eaLnBrk="1" hangingPunct="1">
              <a:buNone/>
            </a:pPr>
            <a:r>
              <a:rPr lang="en-GB" altLang="en-US" dirty="0" smtClean="0"/>
              <a:t>For example:</a:t>
            </a:r>
          </a:p>
          <a:p>
            <a:pPr marL="180975" lvl="1">
              <a:buFont typeface="Arial" panose="020B0604020202020204" pitchFamily="34" charset="0"/>
              <a:buChar char="•"/>
            </a:pPr>
            <a:r>
              <a:rPr lang="en-GB" altLang="en-US" dirty="0" smtClean="0"/>
              <a:t>Do you have the risk assessment completed? “Yes”		‘Closed question’</a:t>
            </a:r>
          </a:p>
          <a:p>
            <a:pPr marL="180975" lvl="1">
              <a:buFont typeface="Arial" panose="020B0604020202020204" pitchFamily="34" charset="0"/>
              <a:buChar char="•"/>
            </a:pPr>
            <a:r>
              <a:rPr lang="en-GB" altLang="en-US" dirty="0" smtClean="0"/>
              <a:t>What risks have you identified?                              		‘Open question’</a:t>
            </a:r>
            <a:endParaRPr lang="en-GB" altLang="en-US" dirty="0"/>
          </a:p>
          <a:p>
            <a:pPr marL="358775" lvl="1" indent="0" eaLnBrk="1" hangingPunct="1">
              <a:buNone/>
            </a:pPr>
            <a:endParaRPr lang="en-GB" altLang="en-US" dirty="0" smtClean="0"/>
          </a:p>
          <a:p>
            <a:pPr marL="358775" lvl="1" indent="0" eaLnBrk="1" hangingPunct="1">
              <a:buNone/>
            </a:pPr>
            <a:endParaRPr lang="en-GB" altLang="en-US" dirty="0" smtClean="0"/>
          </a:p>
          <a:p>
            <a:pPr marL="358775" lvl="1" indent="0" algn="ctr">
              <a:buNone/>
            </a:pPr>
            <a:endParaRPr lang="en-GB" altLang="en-US" b="1" i="1" dirty="0"/>
          </a:p>
          <a:p>
            <a:pPr marL="358775" lvl="1" indent="0" eaLnBrk="1" hangingPunct="1">
              <a:buNone/>
            </a:pPr>
            <a:endParaRPr lang="en-GB" altLang="en-US" dirty="0" smtClean="0"/>
          </a:p>
        </p:txBody>
      </p:sp>
      <p:sp>
        <p:nvSpPr>
          <p:cNvPr id="120836" name="Slide Number Placeholder 3"/>
          <p:cNvSpPr>
            <a:spLocks noGrp="1"/>
          </p:cNvSpPr>
          <p:nvPr>
            <p:ph type="sldNum" sz="quarter" idx="10"/>
          </p:nvPr>
        </p:nvSpPr>
        <p:spPr>
          <a:noFill/>
        </p:spPr>
        <p:txBody>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08F2AD53-4F46-4AE0-AD45-813EDF3F59EF}" type="slidenum">
              <a:rPr lang="en-GB" altLang="en-US" baseline="0" smtClean="0">
                <a:solidFill>
                  <a:schemeClr val="accent2"/>
                </a:solidFill>
                <a:cs typeface="Arial" pitchFamily="34" charset="0"/>
              </a:rPr>
              <a:pPr/>
              <a:t>46</a:t>
            </a:fld>
            <a:endParaRPr lang="en-GB" altLang="en-US" baseline="0" smtClean="0">
              <a:solidFill>
                <a:schemeClr val="accent2"/>
              </a:solidFill>
              <a:cs typeface="Arial" pitchFamily="34" charset="0"/>
            </a:endParaRPr>
          </a:p>
        </p:txBody>
      </p:sp>
      <p:sp>
        <p:nvSpPr>
          <p:cNvPr id="6"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103123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1131532">
                                            <p:txEl>
                                              <p:pRg st="1" end="1"/>
                                            </p:txEl>
                                          </p:spTgt>
                                        </p:tgtEl>
                                        <p:attrNameLst>
                                          <p:attrName>style.visibility</p:attrName>
                                        </p:attrNameLst>
                                      </p:cBhvr>
                                      <p:to>
                                        <p:strVal val="visible"/>
                                      </p:to>
                                    </p:set>
                                    <p:animEffect transition="in" filter="fade">
                                      <p:cBhvr>
                                        <p:cTn id="7" dur="500"/>
                                        <p:tgtEl>
                                          <p:spTgt spid="1131532">
                                            <p:txEl>
                                              <p:pRg st="1" end="1"/>
                                            </p:txEl>
                                          </p:spTgt>
                                        </p:tgtEl>
                                      </p:cBhvr>
                                    </p:animEffect>
                                  </p:childTnLst>
                                </p:cTn>
                              </p:par>
                            </p:childTnLst>
                          </p:cTn>
                        </p:par>
                        <p:par>
                          <p:cTn id="8" fill="hold" nodeType="with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131532">
                                            <p:txEl>
                                              <p:pRg st="2" end="2"/>
                                            </p:txEl>
                                          </p:spTgt>
                                        </p:tgtEl>
                                        <p:attrNameLst>
                                          <p:attrName>style.visibility</p:attrName>
                                        </p:attrNameLst>
                                      </p:cBhvr>
                                      <p:to>
                                        <p:strVal val="visible"/>
                                      </p:to>
                                    </p:set>
                                    <p:animEffect transition="in" filter="fade">
                                      <p:cBhvr>
                                        <p:cTn id="11" dur="500"/>
                                        <p:tgtEl>
                                          <p:spTgt spid="1131532">
                                            <p:txEl>
                                              <p:pRg st="2" end="2"/>
                                            </p:txEl>
                                          </p:spTgt>
                                        </p:tgtEl>
                                      </p:cBhvr>
                                    </p:animEffect>
                                  </p:childTnLst>
                                </p:cTn>
                              </p:par>
                            </p:childTnLst>
                          </p:cTn>
                        </p:par>
                        <p:par>
                          <p:cTn id="12" fill="hold" nodeType="with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131532">
                                            <p:txEl>
                                              <p:pRg st="4" end="4"/>
                                            </p:txEl>
                                          </p:spTgt>
                                        </p:tgtEl>
                                        <p:attrNameLst>
                                          <p:attrName>style.visibility</p:attrName>
                                        </p:attrNameLst>
                                      </p:cBhvr>
                                      <p:to>
                                        <p:strVal val="visible"/>
                                      </p:to>
                                    </p:set>
                                    <p:animEffect transition="in" filter="fade">
                                      <p:cBhvr>
                                        <p:cTn id="15" dur="500"/>
                                        <p:tgtEl>
                                          <p:spTgt spid="1131532">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131532">
                                            <p:txEl>
                                              <p:pRg st="5" end="5"/>
                                            </p:txEl>
                                          </p:spTgt>
                                        </p:tgtEl>
                                        <p:attrNameLst>
                                          <p:attrName>style.visibility</p:attrName>
                                        </p:attrNameLst>
                                      </p:cBhvr>
                                      <p:to>
                                        <p:strVal val="visible"/>
                                      </p:to>
                                    </p:set>
                                    <p:animEffect transition="in" filter="fade">
                                      <p:cBhvr>
                                        <p:cTn id="18" dur="500"/>
                                        <p:tgtEl>
                                          <p:spTgt spid="1131532">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1131532">
                                            <p:txEl>
                                              <p:pRg st="6" end="6"/>
                                            </p:txEl>
                                          </p:spTgt>
                                        </p:tgtEl>
                                        <p:attrNameLst>
                                          <p:attrName>style.visibility</p:attrName>
                                        </p:attrNameLst>
                                      </p:cBhvr>
                                      <p:to>
                                        <p:strVal val="visible"/>
                                      </p:to>
                                    </p:set>
                                    <p:animEffect transition="in" filter="fade">
                                      <p:cBhvr>
                                        <p:cTn id="21" dur="500"/>
                                        <p:tgtEl>
                                          <p:spTgt spid="11315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17"/>
          <p:cNvSpPr>
            <a:spLocks noGrp="1" noChangeArrowheads="1"/>
          </p:cNvSpPr>
          <p:nvPr>
            <p:ph type="title"/>
          </p:nvPr>
        </p:nvSpPr>
        <p:spPr/>
        <p:txBody>
          <a:bodyPr/>
          <a:lstStyle/>
          <a:p>
            <a:pPr eaLnBrk="1" hangingPunct="1"/>
            <a:r>
              <a:rPr lang="en-GB" altLang="en-US" dirty="0" smtClean="0"/>
              <a:t>Effective questioning</a:t>
            </a:r>
          </a:p>
        </p:txBody>
      </p:sp>
      <p:sp>
        <p:nvSpPr>
          <p:cNvPr id="1132562" name="Rectangle 18"/>
          <p:cNvSpPr>
            <a:spLocks noGrp="1" noChangeArrowheads="1"/>
          </p:cNvSpPr>
          <p:nvPr>
            <p:ph idx="1"/>
          </p:nvPr>
        </p:nvSpPr>
        <p:spPr/>
        <p:txBody>
          <a:bodyPr/>
          <a:lstStyle/>
          <a:p>
            <a:pPr marL="0" indent="0" algn="ctr" eaLnBrk="1" hangingPunct="1">
              <a:buNone/>
            </a:pPr>
            <a:r>
              <a:rPr lang="en-GB" altLang="en-US" b="1" dirty="0" smtClean="0"/>
              <a:t>Convert the following closed questions into open ones</a:t>
            </a:r>
          </a:p>
        </p:txBody>
      </p:sp>
      <p:sp>
        <p:nvSpPr>
          <p:cNvPr id="121860" name="Slide Number Placeholder 3"/>
          <p:cNvSpPr>
            <a:spLocks noGrp="1"/>
          </p:cNvSpPr>
          <p:nvPr>
            <p:ph type="sldNum" sz="quarter" idx="10"/>
          </p:nvPr>
        </p:nvSpPr>
        <p:spPr>
          <a:noFill/>
        </p:spPr>
        <p:txBody>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8DC93613-06F3-4C47-9E41-3FBE1BC72861}" type="slidenum">
              <a:rPr lang="en-GB" altLang="en-US" baseline="0" smtClean="0">
                <a:solidFill>
                  <a:schemeClr val="accent2"/>
                </a:solidFill>
                <a:cs typeface="Arial" pitchFamily="34" charset="0"/>
              </a:rPr>
              <a:pPr/>
              <a:t>47</a:t>
            </a:fld>
            <a:endParaRPr lang="en-GB" altLang="en-US" baseline="0" smtClean="0">
              <a:solidFill>
                <a:schemeClr val="accent2"/>
              </a:solidFill>
              <a:cs typeface="Arial" pitchFamily="34" charset="0"/>
            </a:endParaRPr>
          </a:p>
        </p:txBody>
      </p:sp>
      <p:sp>
        <p:nvSpPr>
          <p:cNvPr id="12"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sp>
        <p:nvSpPr>
          <p:cNvPr id="191502" name="Rectangle 14"/>
          <p:cNvSpPr>
            <a:spLocks noChangeArrowheads="1"/>
          </p:cNvSpPr>
          <p:nvPr/>
        </p:nvSpPr>
        <p:spPr bwMode="auto">
          <a:xfrm>
            <a:off x="450000" y="2617710"/>
            <a:ext cx="6062662"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Does the </a:t>
            </a:r>
            <a:r>
              <a:rPr lang="en-GB" altLang="en-US" baseline="0" dirty="0" smtClean="0">
                <a:solidFill>
                  <a:schemeClr val="accent1"/>
                </a:solidFill>
                <a:cs typeface="Arial" pitchFamily="34" charset="0"/>
              </a:rPr>
              <a:t>SWP mirror </a:t>
            </a:r>
            <a:r>
              <a:rPr lang="en-GB" altLang="en-US" baseline="0" dirty="0">
                <a:solidFill>
                  <a:schemeClr val="accent1"/>
                </a:solidFill>
                <a:cs typeface="Arial" pitchFamily="34" charset="0"/>
              </a:rPr>
              <a:t>the worksite environment &amp; activity?</a:t>
            </a:r>
          </a:p>
        </p:txBody>
      </p:sp>
      <p:sp>
        <p:nvSpPr>
          <p:cNvPr id="191503" name="Rectangle 15"/>
          <p:cNvSpPr>
            <a:spLocks noChangeArrowheads="1"/>
          </p:cNvSpPr>
          <p:nvPr/>
        </p:nvSpPr>
        <p:spPr bwMode="auto">
          <a:xfrm>
            <a:off x="450000" y="3038397"/>
            <a:ext cx="80835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a:t>
            </a:r>
            <a:r>
              <a:rPr lang="en-GB" altLang="en-US" b="1" i="1" baseline="0" dirty="0">
                <a:solidFill>
                  <a:schemeClr val="accent1"/>
                </a:solidFill>
                <a:cs typeface="Arial" pitchFamily="34" charset="0"/>
              </a:rPr>
              <a:t>How does the </a:t>
            </a:r>
            <a:r>
              <a:rPr lang="en-GB" altLang="en-US" b="1" i="1" baseline="0" dirty="0" smtClean="0">
                <a:solidFill>
                  <a:schemeClr val="accent1"/>
                </a:solidFill>
                <a:cs typeface="Arial" pitchFamily="34" charset="0"/>
              </a:rPr>
              <a:t>SWP accurately </a:t>
            </a:r>
            <a:r>
              <a:rPr lang="en-GB" altLang="en-US" b="1" i="1" baseline="0" dirty="0">
                <a:solidFill>
                  <a:schemeClr val="accent1"/>
                </a:solidFill>
                <a:cs typeface="Arial" pitchFamily="34" charset="0"/>
              </a:rPr>
              <a:t>reflect the activity and the environment?</a:t>
            </a:r>
          </a:p>
        </p:txBody>
      </p:sp>
      <p:sp>
        <p:nvSpPr>
          <p:cNvPr id="191504" name="Rectangle 16"/>
          <p:cNvSpPr>
            <a:spLocks noChangeArrowheads="1"/>
          </p:cNvSpPr>
          <p:nvPr/>
        </p:nvSpPr>
        <p:spPr bwMode="auto">
          <a:xfrm>
            <a:off x="450000" y="3770421"/>
            <a:ext cx="6062662"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Have you identified the correct resources for the task?</a:t>
            </a:r>
          </a:p>
        </p:txBody>
      </p:sp>
      <p:sp>
        <p:nvSpPr>
          <p:cNvPr id="191505" name="Rectangle 17"/>
          <p:cNvSpPr>
            <a:spLocks noChangeArrowheads="1"/>
          </p:cNvSpPr>
          <p:nvPr/>
        </p:nvSpPr>
        <p:spPr bwMode="auto">
          <a:xfrm>
            <a:off x="450000" y="4200634"/>
            <a:ext cx="6062662"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a:t>
            </a:r>
            <a:r>
              <a:rPr lang="en-GB" altLang="en-US" b="1" i="1" baseline="0" dirty="0">
                <a:solidFill>
                  <a:schemeClr val="accent1"/>
                </a:solidFill>
                <a:cs typeface="Arial" pitchFamily="34" charset="0"/>
              </a:rPr>
              <a:t>What resources have you identified for the task?</a:t>
            </a:r>
          </a:p>
        </p:txBody>
      </p:sp>
      <p:sp>
        <p:nvSpPr>
          <p:cNvPr id="191506" name="Rectangle 18"/>
          <p:cNvSpPr>
            <a:spLocks noChangeArrowheads="1"/>
          </p:cNvSpPr>
          <p:nvPr/>
        </p:nvSpPr>
        <p:spPr bwMode="auto">
          <a:xfrm>
            <a:off x="450000" y="4962906"/>
            <a:ext cx="6062662"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Are the protection arrangements </a:t>
            </a:r>
            <a:r>
              <a:rPr lang="en-GB" altLang="en-US" baseline="0" dirty="0" smtClean="0">
                <a:solidFill>
                  <a:schemeClr val="accent1"/>
                </a:solidFill>
                <a:cs typeface="Arial" pitchFamily="34" charset="0"/>
              </a:rPr>
              <a:t>correct?</a:t>
            </a:r>
            <a:endParaRPr lang="en-GB" altLang="en-US" baseline="0" dirty="0">
              <a:solidFill>
                <a:schemeClr val="accent1"/>
              </a:solidFill>
              <a:cs typeface="Arial" pitchFamily="34" charset="0"/>
            </a:endParaRPr>
          </a:p>
        </p:txBody>
      </p:sp>
      <p:sp>
        <p:nvSpPr>
          <p:cNvPr id="191507" name="Rectangle 19"/>
          <p:cNvSpPr>
            <a:spLocks noChangeArrowheads="1"/>
          </p:cNvSpPr>
          <p:nvPr/>
        </p:nvSpPr>
        <p:spPr bwMode="auto">
          <a:xfrm>
            <a:off x="450000" y="5384727"/>
            <a:ext cx="72548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Aft>
                <a:spcPct val="50000"/>
              </a:spcAft>
            </a:pPr>
            <a:r>
              <a:rPr lang="en-GB" altLang="en-US" baseline="0" dirty="0">
                <a:solidFill>
                  <a:schemeClr val="accent1"/>
                </a:solidFill>
                <a:cs typeface="Arial" pitchFamily="34" charset="0"/>
              </a:rPr>
              <a:t> </a:t>
            </a:r>
            <a:r>
              <a:rPr lang="en-GB" altLang="en-US" b="1" i="1" baseline="0" dirty="0">
                <a:solidFill>
                  <a:schemeClr val="accent1"/>
                </a:solidFill>
                <a:cs typeface="Arial" pitchFamily="34" charset="0"/>
              </a:rPr>
              <a:t>How can you confirm the protection arrangements are </a:t>
            </a:r>
            <a:r>
              <a:rPr lang="en-GB" altLang="en-US" b="1" i="1" baseline="0" dirty="0" smtClean="0">
                <a:solidFill>
                  <a:schemeClr val="accent1"/>
                </a:solidFill>
                <a:cs typeface="Arial" pitchFamily="34" charset="0"/>
              </a:rPr>
              <a:t>correct?</a:t>
            </a:r>
            <a:endParaRPr lang="en-GB" altLang="en-US" b="1" i="1" baseline="0" dirty="0">
              <a:solidFill>
                <a:schemeClr val="accent1"/>
              </a:solidFill>
              <a:cs typeface="Arial" pitchFamily="34" charset="0"/>
            </a:endParaRPr>
          </a:p>
        </p:txBody>
      </p:sp>
    </p:spTree>
    <p:extLst>
      <p:ext uri="{BB962C8B-B14F-4D97-AF65-F5344CB8AC3E}">
        <p14:creationId xmlns:p14="http://schemas.microsoft.com/office/powerpoint/2010/main" val="43534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1502">
                                            <p:txEl>
                                              <p:pRg st="0" end="0"/>
                                            </p:txEl>
                                          </p:spTgt>
                                        </p:tgtEl>
                                        <p:attrNameLst>
                                          <p:attrName>style.visibility</p:attrName>
                                        </p:attrNameLst>
                                      </p:cBhvr>
                                      <p:to>
                                        <p:strVal val="visible"/>
                                      </p:to>
                                    </p:set>
                                    <p:animEffect transition="in" filter="fade">
                                      <p:cBhvr>
                                        <p:cTn id="7" dur="500"/>
                                        <p:tgtEl>
                                          <p:spTgt spid="1915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503">
                                            <p:txEl>
                                              <p:pRg st="0" end="0"/>
                                            </p:txEl>
                                          </p:spTgt>
                                        </p:tgtEl>
                                        <p:attrNameLst>
                                          <p:attrName>style.visibility</p:attrName>
                                        </p:attrNameLst>
                                      </p:cBhvr>
                                      <p:to>
                                        <p:strVal val="visible"/>
                                      </p:to>
                                    </p:set>
                                    <p:animEffect transition="in" filter="fade">
                                      <p:cBhvr>
                                        <p:cTn id="12" dur="500"/>
                                        <p:tgtEl>
                                          <p:spTgt spid="19150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000"/>
                                  </p:stCondLst>
                                  <p:childTnLst>
                                    <p:set>
                                      <p:cBhvr>
                                        <p:cTn id="15" dur="1" fill="hold">
                                          <p:stCondLst>
                                            <p:cond delay="0"/>
                                          </p:stCondLst>
                                        </p:cTn>
                                        <p:tgtEl>
                                          <p:spTgt spid="191504">
                                            <p:txEl>
                                              <p:pRg st="0" end="0"/>
                                            </p:txEl>
                                          </p:spTgt>
                                        </p:tgtEl>
                                        <p:attrNameLst>
                                          <p:attrName>style.visibility</p:attrName>
                                        </p:attrNameLst>
                                      </p:cBhvr>
                                      <p:to>
                                        <p:strVal val="visible"/>
                                      </p:to>
                                    </p:set>
                                    <p:animEffect transition="in" filter="fade">
                                      <p:cBhvr>
                                        <p:cTn id="16" dur="500"/>
                                        <p:tgtEl>
                                          <p:spTgt spid="1915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1505">
                                            <p:txEl>
                                              <p:pRg st="0" end="0"/>
                                            </p:txEl>
                                          </p:spTgt>
                                        </p:tgtEl>
                                        <p:attrNameLst>
                                          <p:attrName>style.visibility</p:attrName>
                                        </p:attrNameLst>
                                      </p:cBhvr>
                                      <p:to>
                                        <p:strVal val="visible"/>
                                      </p:to>
                                    </p:set>
                                    <p:animEffect transition="in" filter="fade">
                                      <p:cBhvr>
                                        <p:cTn id="21" dur="500"/>
                                        <p:tgtEl>
                                          <p:spTgt spid="19150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2000"/>
                                  </p:stCondLst>
                                  <p:childTnLst>
                                    <p:set>
                                      <p:cBhvr>
                                        <p:cTn id="24" dur="1" fill="hold">
                                          <p:stCondLst>
                                            <p:cond delay="0"/>
                                          </p:stCondLst>
                                        </p:cTn>
                                        <p:tgtEl>
                                          <p:spTgt spid="191506">
                                            <p:txEl>
                                              <p:pRg st="0" end="0"/>
                                            </p:txEl>
                                          </p:spTgt>
                                        </p:tgtEl>
                                        <p:attrNameLst>
                                          <p:attrName>style.visibility</p:attrName>
                                        </p:attrNameLst>
                                      </p:cBhvr>
                                      <p:to>
                                        <p:strVal val="visible"/>
                                      </p:to>
                                    </p:set>
                                    <p:animEffect transition="in" filter="fade">
                                      <p:cBhvr>
                                        <p:cTn id="25" dur="500"/>
                                        <p:tgtEl>
                                          <p:spTgt spid="19150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1507">
                                            <p:txEl>
                                              <p:pRg st="0" end="0"/>
                                            </p:txEl>
                                          </p:spTgt>
                                        </p:tgtEl>
                                        <p:attrNameLst>
                                          <p:attrName>style.visibility</p:attrName>
                                        </p:attrNameLst>
                                      </p:cBhvr>
                                      <p:to>
                                        <p:strVal val="visible"/>
                                      </p:to>
                                    </p:set>
                                    <p:animEffect transition="in" filter="fade">
                                      <p:cBhvr>
                                        <p:cTn id="30" dur="500"/>
                                        <p:tgtEl>
                                          <p:spTgt spid="19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2" grpId="0" build="p"/>
      <p:bldP spid="191503" grpId="0" build="p"/>
      <p:bldP spid="191504" grpId="0" build="p"/>
      <p:bldP spid="191505" grpId="0" build="p"/>
      <p:bldP spid="191506" grpId="0" build="allAtOnce"/>
      <p:bldP spid="1915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commitment</a:t>
            </a:r>
            <a:endParaRPr lang="en-GB" dirty="0"/>
          </a:p>
        </p:txBody>
      </p:sp>
      <p:sp>
        <p:nvSpPr>
          <p:cNvPr id="3" name="Content Placeholder 2"/>
          <p:cNvSpPr>
            <a:spLocks noGrp="1"/>
          </p:cNvSpPr>
          <p:nvPr>
            <p:ph idx="1"/>
          </p:nvPr>
        </p:nvSpPr>
        <p:spPr/>
        <p:txBody>
          <a:bodyPr/>
          <a:lstStyle/>
          <a:p>
            <a:pPr marL="0" indent="0">
              <a:spcAft>
                <a:spcPts val="1200"/>
              </a:spcAft>
              <a:buNone/>
            </a:pPr>
            <a:r>
              <a:rPr lang="en-GB" b="1" dirty="0" smtClean="0"/>
              <a:t>Safe behaviour is a requirement of working for Network Rail:</a:t>
            </a:r>
          </a:p>
          <a:p>
            <a:pPr>
              <a:spcAft>
                <a:spcPts val="1200"/>
              </a:spcAft>
            </a:pPr>
            <a:r>
              <a:rPr lang="en-GB" dirty="0" smtClean="0"/>
              <a:t>We will always comply with our Lifesaving Rules.</a:t>
            </a:r>
          </a:p>
        </p:txBody>
      </p:sp>
      <p:sp>
        <p:nvSpPr>
          <p:cNvPr id="4" name="Slide Number Placeholder 3"/>
          <p:cNvSpPr>
            <a:spLocks noGrp="1"/>
          </p:cNvSpPr>
          <p:nvPr>
            <p:ph type="sldNum" sz="quarter" idx="10"/>
          </p:nvPr>
        </p:nvSpPr>
        <p:spPr/>
        <p:txBody>
          <a:bodyPr/>
          <a:lstStyle/>
          <a:p>
            <a:fld id="{9826C3B4-288C-4D35-A77C-60F4EEB1ED93}" type="slidenum">
              <a:rPr lang="en-GB" smtClean="0"/>
              <a:pPr/>
              <a:t>48</a:t>
            </a:fld>
            <a:endParaRPr lang="en-GB"/>
          </a:p>
        </p:txBody>
      </p:sp>
      <p:sp>
        <p:nvSpPr>
          <p:cNvPr id="10" name="Rectangle 9"/>
          <p:cNvSpPr/>
          <p:nvPr/>
        </p:nvSpPr>
        <p:spPr>
          <a:xfrm>
            <a:off x="450000" y="3429000"/>
            <a:ext cx="8226570" cy="2605842"/>
          </a:xfrm>
          <a:prstGeom prst="rect">
            <a:avLst/>
          </a:prstGeom>
        </p:spPr>
        <p:txBody>
          <a:bodyPr wrap="square" lIns="0" tIns="0" rIns="0" bIns="0">
            <a:spAutoFit/>
          </a:bodyPr>
          <a:lstStyle/>
          <a:p>
            <a:pPr marL="177800" indent="-177800">
              <a:spcAft>
                <a:spcPts val="1200"/>
              </a:spcAft>
              <a:buFont typeface="Arial" panose="020B0604020202020204" pitchFamily="34" charset="0"/>
              <a:buChar char="•"/>
            </a:pPr>
            <a:r>
              <a:rPr lang="en-GB" dirty="0"/>
              <a:t>We will plan work to ensure that it can be done safely</a:t>
            </a:r>
            <a:r>
              <a:rPr lang="en-GB" dirty="0" smtClean="0"/>
              <a:t>.</a:t>
            </a:r>
          </a:p>
          <a:p>
            <a:pPr marL="177800" indent="-177800">
              <a:spcAft>
                <a:spcPts val="1200"/>
              </a:spcAft>
              <a:buFont typeface="Arial" panose="020B0604020202020204" pitchFamily="34" charset="0"/>
              <a:buChar char="•"/>
            </a:pPr>
            <a:r>
              <a:rPr lang="en-GB" dirty="0"/>
              <a:t>Our work environments will be tidy and we will leave them tidy when we’ve finished.</a:t>
            </a:r>
          </a:p>
          <a:p>
            <a:pPr marL="177800" indent="-177800">
              <a:spcAft>
                <a:spcPts val="1200"/>
              </a:spcAft>
              <a:buFont typeface="Arial" panose="020B0604020202020204" pitchFamily="34" charset="0"/>
              <a:buChar char="•"/>
            </a:pPr>
            <a:r>
              <a:rPr lang="en-GB" dirty="0"/>
              <a:t>We will ensure people have the skills and the equipment required to work safely.</a:t>
            </a:r>
          </a:p>
          <a:p>
            <a:pPr marL="177800" indent="-177800">
              <a:spcAft>
                <a:spcPts val="1200"/>
              </a:spcAft>
              <a:buFont typeface="Arial" panose="020B0604020202020204" pitchFamily="34" charset="0"/>
              <a:buChar char="•"/>
            </a:pPr>
            <a:r>
              <a:rPr lang="en-GB" dirty="0"/>
              <a:t>We will stop work if it cannot be done safely.</a:t>
            </a:r>
          </a:p>
          <a:p>
            <a:pPr marL="177800" indent="-177800">
              <a:spcAft>
                <a:spcPts val="1200"/>
              </a:spcAft>
              <a:buFont typeface="Arial" panose="020B0604020202020204" pitchFamily="34" charset="0"/>
              <a:buChar char="•"/>
            </a:pPr>
            <a:r>
              <a:rPr lang="en-GB" dirty="0"/>
              <a:t>We will personally intervene if we feel a situation or behaviour might be unsafe</a:t>
            </a:r>
            <a:r>
              <a:rPr lang="en-GB" dirty="0" smtClean="0"/>
              <a:t>.</a:t>
            </a:r>
            <a:endParaRPr lang="en-GB" dirty="0"/>
          </a:p>
        </p:txBody>
      </p:sp>
      <p:sp>
        <p:nvSpPr>
          <p:cNvPr id="15" name="Rectangle 14"/>
          <p:cNvSpPr/>
          <p:nvPr/>
        </p:nvSpPr>
        <p:spPr>
          <a:xfrm>
            <a:off x="450000" y="3429554"/>
            <a:ext cx="8226570" cy="3159839"/>
          </a:xfrm>
          <a:prstGeom prst="rect">
            <a:avLst/>
          </a:prstGeom>
        </p:spPr>
        <p:txBody>
          <a:bodyPr wrap="square" lIns="0" tIns="0" rIns="0" bIns="0">
            <a:spAutoFit/>
          </a:bodyPr>
          <a:lstStyle/>
          <a:p>
            <a:pPr marL="177800" indent="-177800">
              <a:spcAft>
                <a:spcPts val="1200"/>
              </a:spcAft>
              <a:buFont typeface="Arial" panose="020B0604020202020204" pitchFamily="34" charset="0"/>
              <a:buChar char="•"/>
            </a:pPr>
            <a:r>
              <a:rPr lang="en-GB" dirty="0"/>
              <a:t>We will use Close Calls to report unsafe behaviours and conditions</a:t>
            </a:r>
            <a:r>
              <a:rPr lang="en-GB" dirty="0" smtClean="0"/>
              <a:t>.</a:t>
            </a:r>
          </a:p>
          <a:p>
            <a:pPr marL="177800" indent="-177800">
              <a:spcAft>
                <a:spcPts val="1200"/>
              </a:spcAft>
              <a:buFont typeface="Arial" panose="020B0604020202020204" pitchFamily="34" charset="0"/>
              <a:buChar char="•"/>
            </a:pPr>
            <a:r>
              <a:rPr lang="en-GB" dirty="0"/>
              <a:t>We will use our Fair Culture principles to investigate incidents and learn lessons to prevent them occurring again.</a:t>
            </a:r>
          </a:p>
          <a:p>
            <a:pPr marL="177800" indent="-177800">
              <a:spcAft>
                <a:spcPts val="1200"/>
              </a:spcAft>
              <a:buFont typeface="Arial" panose="020B0604020202020204" pitchFamily="34" charset="0"/>
              <a:buChar char="•"/>
            </a:pPr>
            <a:r>
              <a:rPr lang="en-GB" dirty="0"/>
              <a:t>We will relentlessly strive to find new ways to keep ourselves, colleagues, passengers and the public safe.</a:t>
            </a:r>
          </a:p>
          <a:p>
            <a:pPr marL="177800" indent="-177800">
              <a:spcAft>
                <a:spcPts val="1200"/>
              </a:spcAft>
              <a:buFont typeface="Arial" panose="020B0604020202020204" pitchFamily="34" charset="0"/>
              <a:buChar char="•"/>
            </a:pPr>
            <a:r>
              <a:rPr lang="en-GB" dirty="0"/>
              <a:t>We will design, construct, inspect, operate and maintain the railway to keep everyone safe.</a:t>
            </a:r>
          </a:p>
          <a:p>
            <a:pPr marL="177800" indent="-177800">
              <a:spcAft>
                <a:spcPts val="1200"/>
              </a:spcAft>
              <a:buFont typeface="Arial" panose="020B0604020202020204" pitchFamily="34" charset="0"/>
              <a:buChar char="•"/>
            </a:pPr>
            <a:r>
              <a:rPr lang="en-GB" dirty="0"/>
              <a:t>Safety leadership is key to how we assess our people’s performance and readiness for progression</a:t>
            </a:r>
            <a:r>
              <a:rPr lang="en-GB" dirty="0" smtClean="0"/>
              <a:t>.</a:t>
            </a:r>
            <a:endParaRPr lang="en-GB" dirty="0"/>
          </a:p>
        </p:txBody>
      </p:sp>
      <p:grpSp>
        <p:nvGrpSpPr>
          <p:cNvPr id="24" name="Group 23"/>
          <p:cNvGrpSpPr/>
          <p:nvPr/>
        </p:nvGrpSpPr>
        <p:grpSpPr>
          <a:xfrm>
            <a:off x="495899" y="2528900"/>
            <a:ext cx="8144553" cy="612069"/>
            <a:chOff x="441363" y="2744924"/>
            <a:chExt cx="8144553" cy="612069"/>
          </a:xfrm>
        </p:grpSpPr>
        <p:pic>
          <p:nvPicPr>
            <p:cNvPr id="4098" name="Picture 2" descr="\\NC1FG07\MK01Groups\Training Solutions\Dev &amp; Config\Development\Assets\Brand\LifeSaving Rules\LSI-Plans-Permit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363" y="2744926"/>
              <a:ext cx="612066" cy="6120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C1FG07\MK01Groups\Training Solutions\Dev &amp; Config\Development\Assets\Brand\LifeSaving Rules\LSI-Equipment-Purpos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6985" y="2744925"/>
              <a:ext cx="612067" cy="612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C1FG07\MK01Groups\Training Solutions\Dev &amp; Config\Development\Assets\Brand\LifeSaving Rules\LSI-Trained-Compete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05077" y="2744926"/>
              <a:ext cx="612067"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NC1FG07\MK01Groups\Training Solutions\Dev &amp; Config\Development\Assets\Brand\LifeSaving Rules\LSI-Drugs-Alcoho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33169" y="2744926"/>
              <a:ext cx="612067"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C1FG07\MK01Groups\Training Solutions\Dev &amp; Config\Development\Assets\Brand\LifeSaving Rules\LSI-Hands-Fre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1262" y="2744927"/>
              <a:ext cx="612066"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C1FG07\MK01Groups\Training Solutions\Dev &amp; Config\Development\Assets\Brand\LifeSaving Rules\LSI-Speed-Limi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25356"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C1FG07\MK01Groups\Training Solutions\Dev &amp; Config\Development\Assets\Brand\LifeSaving Rules\LSI-Test-Earths.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89454" y="2744928"/>
              <a:ext cx="612066" cy="61206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NC1FG07\MK01Groups\Training Solutions\Dev &amp; Config\Development\Assets\Brand\LifeSaving Rules\LSI-Test-Touch.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17545"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C1FG07\MK01Groups\Training Solutions\Dev &amp; Config\Development\Assets\Brand\LifeSaving Rules\LSI-Working-Heights.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64360"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NC1FG07\MK01Groups\Training Solutions\Dev &amp; Config\Development\Assets\Brand\LifeSaving Rules\LSI-Exclusion-Zone.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973847" y="2744924"/>
              <a:ext cx="612069" cy="612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977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2000"/>
                                        <p:tgtEl>
                                          <p:spTgt spid="24"/>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7500"/>
                            </p:stCondLst>
                            <p:childTnLst>
                              <p:par>
                                <p:cTn id="17" presetID="10" presetClass="entr" presetSubtype="0" fill="hold" nodeType="afterEffect">
                                  <p:stCondLst>
                                    <p:cond delay="25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10500"/>
                            </p:stCondLst>
                            <p:childTnLst>
                              <p:par>
                                <p:cTn id="21" presetID="10" presetClass="entr" presetSubtype="0" fill="hold" nodeType="afterEffect">
                                  <p:stCondLst>
                                    <p:cond delay="2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par>
                          <p:cTn id="24" fill="hold">
                            <p:stCondLst>
                              <p:cond delay="13500"/>
                            </p:stCondLst>
                            <p:childTnLst>
                              <p:par>
                                <p:cTn id="25" presetID="10" presetClass="entr" presetSubtype="0" fill="hold" nodeType="afterEffect">
                                  <p:stCondLst>
                                    <p:cond delay="250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16500"/>
                            </p:stCondLst>
                            <p:childTnLst>
                              <p:par>
                                <p:cTn id="29" presetID="10" presetClass="entr" presetSubtype="0" fill="hold" nodeType="afterEffect">
                                  <p:stCondLst>
                                    <p:cond delay="250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19500"/>
                            </p:stCondLst>
                            <p:childTnLst>
                              <p:par>
                                <p:cTn id="33" presetID="10" presetClass="exit" presetSubtype="0" fill="hold" grpId="0" nodeType="afterEffect">
                                  <p:stCondLst>
                                    <p:cond delay="5000"/>
                                  </p:stCondLst>
                                  <p:childTnLst>
                                    <p:animEffect transition="out" filter="fade">
                                      <p:cBhvr>
                                        <p:cTn id="34" dur="500"/>
                                        <p:tgtEl>
                                          <p:spTgt spid="10">
                                            <p:txEl>
                                              <p:pRg st="0" end="0"/>
                                            </p:txEl>
                                          </p:spTgt>
                                        </p:tgtEl>
                                      </p:cBhvr>
                                    </p:animEffect>
                                    <p:set>
                                      <p:cBhvr>
                                        <p:cTn id="35" dur="1" fill="hold">
                                          <p:stCondLst>
                                            <p:cond delay="499"/>
                                          </p:stCondLst>
                                        </p:cTn>
                                        <p:tgtEl>
                                          <p:spTgt spid="10">
                                            <p:txEl>
                                              <p:pRg st="0" end="0"/>
                                            </p:txEl>
                                          </p:spTgt>
                                        </p:tgtEl>
                                        <p:attrNameLst>
                                          <p:attrName>style.visibility</p:attrName>
                                        </p:attrNameLst>
                                      </p:cBhvr>
                                      <p:to>
                                        <p:strVal val="hidden"/>
                                      </p:to>
                                    </p:set>
                                  </p:childTnLst>
                                </p:cTn>
                              </p:par>
                              <p:par>
                                <p:cTn id="36" presetID="10" presetClass="exit" presetSubtype="0" fill="hold" grpId="0" nodeType="withEffect">
                                  <p:stCondLst>
                                    <p:cond delay="5000"/>
                                  </p:stCondLst>
                                  <p:childTnLst>
                                    <p:animEffect transition="out" filter="fade">
                                      <p:cBhvr>
                                        <p:cTn id="37" dur="500"/>
                                        <p:tgtEl>
                                          <p:spTgt spid="10">
                                            <p:txEl>
                                              <p:pRg st="1" end="1"/>
                                            </p:txEl>
                                          </p:spTgt>
                                        </p:tgtEl>
                                      </p:cBhvr>
                                    </p:animEffect>
                                    <p:set>
                                      <p:cBhvr>
                                        <p:cTn id="38" dur="1" fill="hold">
                                          <p:stCondLst>
                                            <p:cond delay="499"/>
                                          </p:stCondLst>
                                        </p:cTn>
                                        <p:tgtEl>
                                          <p:spTgt spid="10">
                                            <p:txEl>
                                              <p:pRg st="1" end="1"/>
                                            </p:txEl>
                                          </p:spTgt>
                                        </p:tgtEl>
                                        <p:attrNameLst>
                                          <p:attrName>style.visibility</p:attrName>
                                        </p:attrNameLst>
                                      </p:cBhvr>
                                      <p:to>
                                        <p:strVal val="hidden"/>
                                      </p:to>
                                    </p:set>
                                  </p:childTnLst>
                                </p:cTn>
                              </p:par>
                              <p:par>
                                <p:cTn id="39" presetID="10" presetClass="exit" presetSubtype="0" fill="hold" grpId="0" nodeType="withEffect">
                                  <p:stCondLst>
                                    <p:cond delay="5000"/>
                                  </p:stCondLst>
                                  <p:childTnLst>
                                    <p:animEffect transition="out" filter="fade">
                                      <p:cBhvr>
                                        <p:cTn id="40" dur="500"/>
                                        <p:tgtEl>
                                          <p:spTgt spid="10">
                                            <p:txEl>
                                              <p:pRg st="2" end="2"/>
                                            </p:txEl>
                                          </p:spTgt>
                                        </p:tgtEl>
                                      </p:cBhvr>
                                    </p:animEffect>
                                    <p:set>
                                      <p:cBhvr>
                                        <p:cTn id="41" dur="1" fill="hold">
                                          <p:stCondLst>
                                            <p:cond delay="499"/>
                                          </p:stCondLst>
                                        </p:cTn>
                                        <p:tgtEl>
                                          <p:spTgt spid="10">
                                            <p:txEl>
                                              <p:pRg st="2" end="2"/>
                                            </p:txEl>
                                          </p:spTgt>
                                        </p:tgtEl>
                                        <p:attrNameLst>
                                          <p:attrName>style.visibility</p:attrName>
                                        </p:attrNameLst>
                                      </p:cBhvr>
                                      <p:to>
                                        <p:strVal val="hidden"/>
                                      </p:to>
                                    </p:set>
                                  </p:childTnLst>
                                </p:cTn>
                              </p:par>
                              <p:par>
                                <p:cTn id="42" presetID="10" presetClass="exit" presetSubtype="0" fill="hold" grpId="0" nodeType="withEffect">
                                  <p:stCondLst>
                                    <p:cond delay="5000"/>
                                  </p:stCondLst>
                                  <p:childTnLst>
                                    <p:animEffect transition="out" filter="fade">
                                      <p:cBhvr>
                                        <p:cTn id="43" dur="500"/>
                                        <p:tgtEl>
                                          <p:spTgt spid="10">
                                            <p:txEl>
                                              <p:pRg st="3" end="3"/>
                                            </p:txEl>
                                          </p:spTgt>
                                        </p:tgtEl>
                                      </p:cBhvr>
                                    </p:animEffect>
                                    <p:set>
                                      <p:cBhvr>
                                        <p:cTn id="44" dur="1" fill="hold">
                                          <p:stCondLst>
                                            <p:cond delay="499"/>
                                          </p:stCondLst>
                                        </p:cTn>
                                        <p:tgtEl>
                                          <p:spTgt spid="10">
                                            <p:txEl>
                                              <p:pRg st="3" end="3"/>
                                            </p:txEl>
                                          </p:spTgt>
                                        </p:tgtEl>
                                        <p:attrNameLst>
                                          <p:attrName>style.visibility</p:attrName>
                                        </p:attrNameLst>
                                      </p:cBhvr>
                                      <p:to>
                                        <p:strVal val="hidden"/>
                                      </p:to>
                                    </p:set>
                                  </p:childTnLst>
                                </p:cTn>
                              </p:par>
                              <p:par>
                                <p:cTn id="45" presetID="10" presetClass="exit" presetSubtype="0" fill="hold" grpId="0" nodeType="withEffect">
                                  <p:stCondLst>
                                    <p:cond delay="5000"/>
                                  </p:stCondLst>
                                  <p:childTnLst>
                                    <p:animEffect transition="out" filter="fade">
                                      <p:cBhvr>
                                        <p:cTn id="46" dur="500"/>
                                        <p:tgtEl>
                                          <p:spTgt spid="10">
                                            <p:txEl>
                                              <p:pRg st="4" end="4"/>
                                            </p:txEl>
                                          </p:spTgt>
                                        </p:tgtEl>
                                      </p:cBhvr>
                                    </p:animEffect>
                                    <p:set>
                                      <p:cBhvr>
                                        <p:cTn id="47" dur="1" fill="hold">
                                          <p:stCondLst>
                                            <p:cond delay="499"/>
                                          </p:stCondLst>
                                        </p:cTn>
                                        <p:tgtEl>
                                          <p:spTgt spid="10">
                                            <p:txEl>
                                              <p:pRg st="4" end="4"/>
                                            </p:txEl>
                                          </p:spTgt>
                                        </p:tgtEl>
                                        <p:attrNameLst>
                                          <p:attrName>style.visibility</p:attrName>
                                        </p:attrNameLst>
                                      </p:cBhvr>
                                      <p:to>
                                        <p:strVal val="hidden"/>
                                      </p:to>
                                    </p:set>
                                  </p:childTnLst>
                                </p:cTn>
                              </p:par>
                            </p:childTnLst>
                          </p:cTn>
                        </p:par>
                        <p:par>
                          <p:cTn id="48" fill="hold">
                            <p:stCondLst>
                              <p:cond delay="2500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25500"/>
                            </p:stCondLst>
                            <p:childTnLst>
                              <p:par>
                                <p:cTn id="53" presetID="10" presetClass="entr" presetSubtype="0" fill="hold" nodeType="afterEffect">
                                  <p:stCondLst>
                                    <p:cond delay="250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500"/>
                                        <p:tgtEl>
                                          <p:spTgt spid="15">
                                            <p:txEl>
                                              <p:pRg st="1" end="1"/>
                                            </p:txEl>
                                          </p:spTgt>
                                        </p:tgtEl>
                                      </p:cBhvr>
                                    </p:animEffect>
                                  </p:childTnLst>
                                </p:cTn>
                              </p:par>
                            </p:childTnLst>
                          </p:cTn>
                        </p:par>
                        <p:par>
                          <p:cTn id="56" fill="hold">
                            <p:stCondLst>
                              <p:cond delay="28500"/>
                            </p:stCondLst>
                            <p:childTnLst>
                              <p:par>
                                <p:cTn id="57" presetID="10" presetClass="entr" presetSubtype="0" fill="hold" nodeType="afterEffect">
                                  <p:stCondLst>
                                    <p:cond delay="250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500"/>
                                        <p:tgtEl>
                                          <p:spTgt spid="15">
                                            <p:txEl>
                                              <p:pRg st="2" end="2"/>
                                            </p:txEl>
                                          </p:spTgt>
                                        </p:tgtEl>
                                      </p:cBhvr>
                                    </p:animEffect>
                                  </p:childTnLst>
                                </p:cTn>
                              </p:par>
                            </p:childTnLst>
                          </p:cTn>
                        </p:par>
                        <p:par>
                          <p:cTn id="60" fill="hold">
                            <p:stCondLst>
                              <p:cond delay="31500"/>
                            </p:stCondLst>
                            <p:childTnLst>
                              <p:par>
                                <p:cTn id="61" presetID="10" presetClass="entr" presetSubtype="0" fill="hold" nodeType="afterEffect">
                                  <p:stCondLst>
                                    <p:cond delay="250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500"/>
                                        <p:tgtEl>
                                          <p:spTgt spid="15">
                                            <p:txEl>
                                              <p:pRg st="3" end="3"/>
                                            </p:txEl>
                                          </p:spTgt>
                                        </p:tgtEl>
                                      </p:cBhvr>
                                    </p:animEffect>
                                  </p:childTnLst>
                                </p:cTn>
                              </p:par>
                            </p:childTnLst>
                          </p:cTn>
                        </p:par>
                        <p:par>
                          <p:cTn id="64" fill="hold">
                            <p:stCondLst>
                              <p:cond delay="34500"/>
                            </p:stCondLst>
                            <p:childTnLst>
                              <p:par>
                                <p:cTn id="65" presetID="10" presetClass="entr" presetSubtype="0" fill="hold" nodeType="afterEffect">
                                  <p:stCondLst>
                                    <p:cond delay="250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Worksafe</a:t>
            </a:r>
            <a:r>
              <a:rPr lang="en-GB" dirty="0" smtClean="0"/>
              <a:t> procedure</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49</a:t>
            </a:fld>
            <a:endParaRPr lang="en-GB"/>
          </a:p>
        </p:txBody>
      </p:sp>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43564872"/>
              </p:ext>
            </p:extLst>
          </p:nvPr>
        </p:nvGraphicFramePr>
        <p:xfrm>
          <a:off x="471679" y="1052670"/>
          <a:ext cx="7437979" cy="5256055"/>
        </p:xfrm>
        <a:graphic>
          <a:graphicData uri="http://schemas.openxmlformats.org/presentationml/2006/ole">
            <mc:AlternateContent xmlns:mc="http://schemas.openxmlformats.org/markup-compatibility/2006">
              <mc:Choice xmlns:v="urn:schemas-microsoft-com:vml" Requires="v">
                <p:oleObj spid="_x0000_s1089" name="Acrobat Document" r:id="rId3" imgW="8019837" imgH="5667255" progId="Acrobat.Document.11">
                  <p:embed/>
                </p:oleObj>
              </mc:Choice>
              <mc:Fallback>
                <p:oleObj name="Acrobat Document" r:id="rId3" imgW="8019837" imgH="5667255" progId="Acrobat.Document.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79" y="1052670"/>
                        <a:ext cx="7437979" cy="52560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966357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smtClean="0"/>
              <a:t>Background</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5</a:t>
            </a:fld>
            <a:endParaRPr lang="en-GB" altLang="en-US">
              <a:solidFill>
                <a:srgbClr val="005172"/>
              </a:solidFill>
            </a:endParaRPr>
          </a:p>
        </p:txBody>
      </p:sp>
      <p:sp>
        <p:nvSpPr>
          <p:cNvPr id="14"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57999711"/>
              </p:ext>
            </p:extLst>
          </p:nvPr>
        </p:nvGraphicFramePr>
        <p:xfrm>
          <a:off x="450000" y="2146300"/>
          <a:ext cx="3482975" cy="1158240"/>
        </p:xfrm>
        <a:graphic>
          <a:graphicData uri="http://schemas.openxmlformats.org/drawingml/2006/table">
            <a:tbl>
              <a:tblPr>
                <a:tableStyleId>{5C22544A-7EE6-4342-B048-85BDC9FD1C3A}</a:tableStyleId>
              </a:tblPr>
              <a:tblGrid>
                <a:gridCol w="1473200"/>
                <a:gridCol w="2009775"/>
              </a:tblGrid>
              <a:tr h="250124">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NR/L2/OHS/019</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8</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04 September 2010</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Compliance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04 September</a:t>
                      </a:r>
                      <a:r>
                        <a:rPr lang="en-GB" sz="1300" baseline="0" dirty="0" smtClean="0"/>
                        <a:t> 2010</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18191886"/>
              </p:ext>
            </p:extLst>
          </p:nvPr>
        </p:nvGraphicFramePr>
        <p:xfrm>
          <a:off x="450850" y="4257210"/>
          <a:ext cx="3482975" cy="1158240"/>
        </p:xfrm>
        <a:graphic>
          <a:graphicData uri="http://schemas.openxmlformats.org/drawingml/2006/table">
            <a:tbl>
              <a:tblPr>
                <a:tableStyleId>{5C22544A-7EE6-4342-B048-85BDC9FD1C3A}</a:tableStyleId>
              </a:tblPr>
              <a:tblGrid>
                <a:gridCol w="1473200"/>
                <a:gridCol w="2009775"/>
              </a:tblGrid>
              <a:tr h="158526">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NR/L2/OHS/019</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9</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a:t>
                      </a:r>
                      <a:r>
                        <a:rPr lang="en-GB" sz="1300" baseline="0" dirty="0" smtClean="0"/>
                        <a:t>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Compliance</a:t>
                      </a:r>
                      <a:r>
                        <a:rPr lang="en-GB" sz="1300" baseline="0" dirty="0" smtClean="0"/>
                        <a:t>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51981" y="1701211"/>
            <a:ext cx="1993725" cy="338554"/>
          </a:xfrm>
          <a:prstGeom prst="rect">
            <a:avLst/>
          </a:prstGeom>
          <a:noFill/>
        </p:spPr>
        <p:txBody>
          <a:bodyPr wrap="square" rtlCol="0">
            <a:spAutoFit/>
          </a:bodyPr>
          <a:lstStyle/>
          <a:p>
            <a:r>
              <a:rPr lang="en-GB" sz="1600" b="1" dirty="0" smtClean="0">
                <a:solidFill>
                  <a:srgbClr val="005172"/>
                </a:solidFill>
              </a:rPr>
              <a:t>Old Standard:</a:t>
            </a:r>
            <a:endParaRPr lang="en-GB" sz="1600" b="1" dirty="0">
              <a:solidFill>
                <a:srgbClr val="005172"/>
              </a:solidFill>
            </a:endParaRPr>
          </a:p>
        </p:txBody>
      </p:sp>
      <p:sp>
        <p:nvSpPr>
          <p:cNvPr id="11" name="TextBox 10"/>
          <p:cNvSpPr txBox="1"/>
          <p:nvPr/>
        </p:nvSpPr>
        <p:spPr>
          <a:xfrm>
            <a:off x="355519" y="3808606"/>
            <a:ext cx="1993725" cy="338554"/>
          </a:xfrm>
          <a:prstGeom prst="rect">
            <a:avLst/>
          </a:prstGeom>
          <a:noFill/>
        </p:spPr>
        <p:txBody>
          <a:bodyPr wrap="square" rtlCol="0">
            <a:spAutoFit/>
          </a:bodyPr>
          <a:lstStyle/>
          <a:p>
            <a:r>
              <a:rPr lang="en-GB" sz="1600" b="1" dirty="0" smtClean="0">
                <a:solidFill>
                  <a:srgbClr val="005172"/>
                </a:solidFill>
              </a:rPr>
              <a:t>Revised Standard:</a:t>
            </a:r>
            <a:endParaRPr lang="en-GB" sz="1600" b="1" dirty="0">
              <a:solidFill>
                <a:srgbClr val="005172"/>
              </a:solidFill>
            </a:endParaRPr>
          </a:p>
        </p:txBody>
      </p:sp>
      <p:sp>
        <p:nvSpPr>
          <p:cNvPr id="12" name="Multiply 11"/>
          <p:cNvSpPr/>
          <p:nvPr/>
        </p:nvSpPr>
        <p:spPr bwMode="auto">
          <a:xfrm>
            <a:off x="272154" y="1052670"/>
            <a:ext cx="3867786" cy="3232805"/>
          </a:xfrm>
          <a:prstGeom prst="mathMultiply">
            <a:avLst>
              <a:gd name="adj1" fmla="val 5936"/>
            </a:avLst>
          </a:prstGeom>
          <a:solidFill>
            <a:srgbClr val="FF0000"/>
          </a:solidFill>
          <a:ln>
            <a:noFill/>
          </a:ln>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pic>
        <p:nvPicPr>
          <p:cNvPr id="15"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234227" y="2084118"/>
            <a:ext cx="4514353" cy="33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83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pPr marL="0" indent="0">
              <a:buNone/>
            </a:pPr>
            <a:r>
              <a:rPr lang="en-GB" dirty="0" smtClean="0"/>
              <a:t>Now that you’ve seen in full the revised 019 standard, to conclude the brief it is over to you. Discuss in your groups:</a:t>
            </a:r>
          </a:p>
          <a:p>
            <a:pPr marL="342900" indent="-342900">
              <a:buFont typeface="+mj-lt"/>
              <a:buAutoNum type="arabicPeriod"/>
            </a:pPr>
            <a:r>
              <a:rPr lang="en-GB" dirty="0" smtClean="0"/>
              <a:t>What you believe the key issues you will face locally?</a:t>
            </a:r>
          </a:p>
          <a:p>
            <a:pPr marL="342900" indent="-342900">
              <a:buFont typeface="+mj-lt"/>
              <a:buAutoNum type="arabicPeriod"/>
            </a:pPr>
            <a:r>
              <a:rPr lang="en-GB" dirty="0"/>
              <a:t>A</a:t>
            </a:r>
            <a:r>
              <a:rPr lang="en-GB" dirty="0" smtClean="0"/>
              <a:t>gree consensus on the top priority issues you believe need to be resolved in your area.</a:t>
            </a:r>
          </a:p>
          <a:p>
            <a:pPr marL="342900" indent="-342900">
              <a:buFont typeface="+mj-lt"/>
              <a:buAutoNum type="arabicPeriod"/>
            </a:pPr>
            <a:r>
              <a:rPr lang="en-GB" dirty="0" smtClean="0"/>
              <a:t>Suggest actions which could address each of your priority issues.</a:t>
            </a:r>
          </a:p>
          <a:p>
            <a:pPr marL="342900" indent="-342900">
              <a:buFont typeface="+mj-lt"/>
              <a:buAutoNum type="arabicPeriod"/>
            </a:pPr>
            <a:r>
              <a:rPr lang="en-GB" dirty="0" smtClean="0"/>
              <a:t>How can you individually contribute to these actions?</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50</a:t>
            </a:fld>
            <a:endParaRPr lang="en-GB"/>
          </a:p>
        </p:txBody>
      </p:sp>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pic>
        <p:nvPicPr>
          <p:cNvPr id="6"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280" y="4005080"/>
            <a:ext cx="2292870" cy="229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61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51</a:t>
            </a:fld>
            <a:endParaRPr lang="en-GB"/>
          </a:p>
        </p:txBody>
      </p:sp>
      <p:sp>
        <p:nvSpPr>
          <p:cNvPr id="2" name="Title 1"/>
          <p:cNvSpPr>
            <a:spLocks noGrp="1"/>
          </p:cNvSpPr>
          <p:nvPr>
            <p:ph type="title"/>
          </p:nvPr>
        </p:nvSpPr>
        <p:spPr/>
        <p:txBody>
          <a:bodyPr/>
          <a:lstStyle/>
          <a:p>
            <a:r>
              <a:rPr lang="en-GB" dirty="0" smtClean="0"/>
              <a:t>Final summary</a:t>
            </a:r>
            <a:endParaRPr lang="en-GB" dirty="0"/>
          </a:p>
        </p:txBody>
      </p:sp>
      <p:sp>
        <p:nvSpPr>
          <p:cNvPr id="3" name="Content Placeholder 2"/>
          <p:cNvSpPr>
            <a:spLocks noGrp="1"/>
          </p:cNvSpPr>
          <p:nvPr>
            <p:ph idx="1"/>
          </p:nvPr>
        </p:nvSpPr>
        <p:spPr>
          <a:xfrm>
            <a:off x="450000" y="1594800"/>
            <a:ext cx="8245475" cy="4714875"/>
          </a:xfrm>
        </p:spPr>
        <p:txBody>
          <a:bodyPr/>
          <a:lstStyle/>
          <a:p>
            <a:pPr marL="0" indent="0">
              <a:spcAft>
                <a:spcPts val="1296"/>
              </a:spcAft>
              <a:buNone/>
            </a:pPr>
            <a:r>
              <a:rPr lang="en-GB" dirty="0"/>
              <a:t>Let’s recap </a:t>
            </a:r>
            <a:r>
              <a:rPr lang="en-GB" dirty="0" smtClean="0"/>
              <a:t>on </a:t>
            </a:r>
            <a:r>
              <a:rPr lang="en-GB" dirty="0"/>
              <a:t>all the key points:</a:t>
            </a:r>
          </a:p>
          <a:p>
            <a:pPr lvl="0">
              <a:spcAft>
                <a:spcPts val="1296"/>
              </a:spcAft>
            </a:pPr>
            <a:r>
              <a:rPr lang="en-GB" dirty="0"/>
              <a:t>The person in charge is new, it’s a new capability, not a </a:t>
            </a:r>
            <a:r>
              <a:rPr lang="en-GB" dirty="0" smtClean="0"/>
              <a:t>competence. </a:t>
            </a:r>
            <a:endParaRPr lang="en-GB" dirty="0"/>
          </a:p>
          <a:p>
            <a:pPr lvl="0">
              <a:spcAft>
                <a:spcPts val="1296"/>
              </a:spcAft>
            </a:pPr>
            <a:r>
              <a:rPr lang="en-GB" dirty="0"/>
              <a:t>The person in charge will be appointed by the Responsible Manager on their ability to manage the work activity planned and have an understanding of the risks.</a:t>
            </a:r>
          </a:p>
          <a:p>
            <a:pPr lvl="0">
              <a:spcAft>
                <a:spcPts val="1296"/>
              </a:spcAft>
            </a:pPr>
            <a:r>
              <a:rPr lang="en-GB" dirty="0"/>
              <a:t>The person in charge will verify the Safe Work </a:t>
            </a:r>
            <a:r>
              <a:rPr lang="en-GB" dirty="0" smtClean="0"/>
              <a:t>Pack.</a:t>
            </a:r>
            <a:endParaRPr lang="en-GB" dirty="0"/>
          </a:p>
          <a:p>
            <a:pPr lvl="0">
              <a:spcAft>
                <a:spcPts val="1296"/>
              </a:spcAft>
            </a:pPr>
            <a:r>
              <a:rPr lang="en-GB" dirty="0"/>
              <a:t>Person in charge must hold </a:t>
            </a:r>
            <a:r>
              <a:rPr lang="en-GB" b="1" dirty="0"/>
              <a:t>a minimum of a</a:t>
            </a:r>
            <a:r>
              <a:rPr lang="en-GB" dirty="0"/>
              <a:t> COSS competence or be a Safe Work </a:t>
            </a:r>
            <a:r>
              <a:rPr lang="en-GB" dirty="0" smtClean="0"/>
              <a:t>Leader (IP only).</a:t>
            </a:r>
            <a:endParaRPr lang="en-GB" dirty="0"/>
          </a:p>
          <a:p>
            <a:pPr lvl="0">
              <a:spcAft>
                <a:spcPts val="1296"/>
              </a:spcAft>
            </a:pPr>
            <a:r>
              <a:rPr lang="en-GB" dirty="0"/>
              <a:t>The person in charge </a:t>
            </a:r>
            <a:r>
              <a:rPr lang="en-GB" dirty="0" smtClean="0"/>
              <a:t>will make </a:t>
            </a:r>
            <a:r>
              <a:rPr lang="en-GB" dirty="0"/>
              <a:t>sure that all risk controls have been implemented. If any changes need to be made, these should be reported to the on call manager.</a:t>
            </a:r>
          </a:p>
          <a:p>
            <a:pPr lvl="0">
              <a:spcAft>
                <a:spcPts val="1296"/>
              </a:spcAft>
            </a:pPr>
            <a:r>
              <a:rPr lang="en-GB" dirty="0"/>
              <a:t>The Responsible Manager will authorise the Safe Work </a:t>
            </a:r>
            <a:r>
              <a:rPr lang="en-GB" dirty="0" smtClean="0"/>
              <a:t>Pack.</a:t>
            </a:r>
            <a:endParaRPr lang="en-GB" dirty="0"/>
          </a:p>
        </p:txBody>
      </p:sp>
      <p:sp>
        <p:nvSpPr>
          <p:cNvPr id="6" name="Rectangle 5"/>
          <p:cNvSpPr/>
          <p:nvPr/>
        </p:nvSpPr>
        <p:spPr>
          <a:xfrm>
            <a:off x="450000" y="1594800"/>
            <a:ext cx="8243624" cy="4306307"/>
          </a:xfrm>
          <a:prstGeom prst="rect">
            <a:avLst/>
          </a:prstGeom>
        </p:spPr>
        <p:txBody>
          <a:bodyPr wrap="square" lIns="0" tIns="0" rIns="0" bIns="0">
            <a:spAutoFit/>
          </a:bodyPr>
          <a:lstStyle/>
          <a:p>
            <a:pPr marL="177800" lvl="0" indent="-177800">
              <a:spcAft>
                <a:spcPts val="1296"/>
              </a:spcAft>
              <a:buFont typeface="Arial" panose="020B0604020202020204" pitchFamily="34" charset="0"/>
              <a:buChar char="•"/>
            </a:pPr>
            <a:r>
              <a:rPr lang="en-GB" dirty="0"/>
              <a:t>The Planner will still create a Safe System of Work pack but will need additional documents alongside to create the Safe Work Pack. These additional documents are:</a:t>
            </a:r>
          </a:p>
          <a:p>
            <a:pPr marL="633413" lvl="1" indent="-285750">
              <a:spcAft>
                <a:spcPts val="1296"/>
              </a:spcAft>
              <a:buFont typeface="Arial" panose="020B0604020202020204" pitchFamily="34" charset="0"/>
              <a:buChar char="−"/>
            </a:pPr>
            <a:r>
              <a:rPr lang="en-GB" dirty="0"/>
              <a:t>Safe Work Pack validation form</a:t>
            </a:r>
          </a:p>
          <a:p>
            <a:pPr marL="633413" lvl="1" indent="-285750">
              <a:spcAft>
                <a:spcPts val="1296"/>
              </a:spcAft>
              <a:buFont typeface="Arial" panose="020B0604020202020204" pitchFamily="34" charset="0"/>
              <a:buChar char="−"/>
            </a:pPr>
            <a:r>
              <a:rPr lang="en-GB" dirty="0"/>
              <a:t>Site risk information and controls required</a:t>
            </a:r>
          </a:p>
          <a:p>
            <a:pPr marL="633413" lvl="1" indent="-285750">
              <a:spcAft>
                <a:spcPts val="1296"/>
              </a:spcAft>
              <a:buFont typeface="Arial" panose="020B0604020202020204" pitchFamily="34" charset="0"/>
              <a:buChar char="−"/>
            </a:pPr>
            <a:r>
              <a:rPr lang="en-GB" dirty="0"/>
              <a:t>Task risk information and controls required</a:t>
            </a:r>
          </a:p>
          <a:p>
            <a:pPr marL="633413" lvl="1" indent="-285750">
              <a:spcAft>
                <a:spcPts val="1296"/>
              </a:spcAft>
              <a:buFont typeface="Arial" panose="020B0604020202020204" pitchFamily="34" charset="0"/>
              <a:buChar char="−"/>
            </a:pPr>
            <a:r>
              <a:rPr lang="en-GB" dirty="0"/>
              <a:t>Permits</a:t>
            </a:r>
          </a:p>
          <a:p>
            <a:pPr marL="633413" lvl="1" indent="-285750">
              <a:spcAft>
                <a:spcPts val="1296"/>
              </a:spcAft>
              <a:buFont typeface="Arial" panose="020B0604020202020204" pitchFamily="34" charset="0"/>
              <a:buChar char="−"/>
            </a:pPr>
            <a:r>
              <a:rPr lang="en-GB" dirty="0"/>
              <a:t>Welfare arrangements and location</a:t>
            </a:r>
          </a:p>
          <a:p>
            <a:pPr marL="177800" lvl="0" indent="-177800">
              <a:spcAft>
                <a:spcPts val="1296"/>
              </a:spcAft>
              <a:buFont typeface="Arial" panose="020B0604020202020204" pitchFamily="34" charset="0"/>
              <a:buChar char="•"/>
            </a:pPr>
            <a:r>
              <a:rPr lang="en-GB" dirty="0"/>
              <a:t>Planners should plan for the highest level of protection possible. </a:t>
            </a:r>
          </a:p>
          <a:p>
            <a:pPr marL="177800" lvl="0" indent="-177800">
              <a:spcAft>
                <a:spcPts val="1296"/>
              </a:spcAft>
              <a:buFont typeface="Arial" panose="020B0604020202020204" pitchFamily="34" charset="0"/>
              <a:buChar char="•"/>
            </a:pPr>
            <a:r>
              <a:rPr lang="en-GB" dirty="0"/>
              <a:t>Possession planning meetings are important to </a:t>
            </a:r>
            <a:r>
              <a:rPr lang="en-GB" dirty="0" err="1"/>
              <a:t>deconflict</a:t>
            </a:r>
            <a:r>
              <a:rPr lang="en-GB" dirty="0"/>
              <a:t> between work groups. </a:t>
            </a:r>
          </a:p>
        </p:txBody>
      </p:sp>
      <p:sp>
        <p:nvSpPr>
          <p:cNvPr id="7" name="Rectangle 6"/>
          <p:cNvSpPr/>
          <p:nvPr/>
        </p:nvSpPr>
        <p:spPr>
          <a:xfrm>
            <a:off x="450000" y="1594800"/>
            <a:ext cx="8242774" cy="1551707"/>
          </a:xfrm>
          <a:prstGeom prst="rect">
            <a:avLst/>
          </a:prstGeom>
        </p:spPr>
        <p:txBody>
          <a:bodyPr wrap="square" lIns="0" tIns="0" rIns="0" bIns="0">
            <a:spAutoFit/>
          </a:bodyPr>
          <a:lstStyle/>
          <a:p>
            <a:pPr marL="177800" lvl="0" indent="-177800">
              <a:spcAft>
                <a:spcPts val="1296"/>
              </a:spcAft>
              <a:buFont typeface="Arial" panose="020B0604020202020204" pitchFamily="34" charset="0"/>
              <a:buChar char="•"/>
            </a:pPr>
            <a:r>
              <a:rPr lang="en-GB" dirty="0"/>
              <a:t>Formally there were 7 levels of hierarchy, formally known as red and green zone working. Now there are 8 levels of hierarchy and they are now known as protection and warning </a:t>
            </a:r>
            <a:r>
              <a:rPr lang="en-GB" dirty="0" smtClean="0"/>
              <a:t>arrangements.</a:t>
            </a:r>
            <a:endParaRPr lang="en-GB" dirty="0"/>
          </a:p>
          <a:p>
            <a:pPr marL="177800" indent="-177800">
              <a:spcAft>
                <a:spcPts val="1296"/>
              </a:spcAft>
              <a:buFont typeface="Arial" panose="020B0604020202020204" pitchFamily="34" charset="0"/>
              <a:buChar char="•"/>
            </a:pPr>
            <a:r>
              <a:rPr lang="en-GB" dirty="0"/>
              <a:t>Incident </a:t>
            </a:r>
            <a:r>
              <a:rPr lang="en-GB" dirty="0" smtClean="0"/>
              <a:t>Response </a:t>
            </a:r>
            <a:r>
              <a:rPr lang="en-GB" dirty="0"/>
              <a:t>Pack is there to enable you to plan how to respond to an incident safely, importantly this now includes task and site risk </a:t>
            </a:r>
            <a:r>
              <a:rPr lang="en-GB" dirty="0" smtClean="0"/>
              <a:t>assessments.</a:t>
            </a:r>
            <a:endParaRPr lang="en-GB" dirty="0"/>
          </a:p>
        </p:txBody>
      </p:sp>
    </p:spTree>
    <p:extLst>
      <p:ext uri="{BB962C8B-B14F-4D97-AF65-F5344CB8AC3E}">
        <p14:creationId xmlns:p14="http://schemas.microsoft.com/office/powerpoint/2010/main" val="3164172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9000"/>
                            </p:stCondLst>
                            <p:childTnLst>
                              <p:par>
                                <p:cTn id="25" presetID="10" presetClass="entr" presetSubtype="0" fill="hold"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3">
                                            <p:txEl>
                                              <p:pRg st="0" end="0"/>
                                            </p:txEl>
                                          </p:spTgt>
                                        </p:tgtEl>
                                      </p:cBhvr>
                                    </p:animEffect>
                                    <p:set>
                                      <p:cBhvr>
                                        <p:cTn id="32" dur="1" fill="hold">
                                          <p:stCondLst>
                                            <p:cond delay="999"/>
                                          </p:stCondLst>
                                        </p:cTn>
                                        <p:tgtEl>
                                          <p:spTgt spid="3">
                                            <p:txEl>
                                              <p:pRg st="0" end="0"/>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1000"/>
                                        <p:tgtEl>
                                          <p:spTgt spid="3">
                                            <p:txEl>
                                              <p:pRg st="1" end="1"/>
                                            </p:txEl>
                                          </p:spTgt>
                                        </p:tgtEl>
                                      </p:cBhvr>
                                    </p:animEffect>
                                    <p:set>
                                      <p:cBhvr>
                                        <p:cTn id="35" dur="1" fill="hold">
                                          <p:stCondLst>
                                            <p:cond delay="999"/>
                                          </p:stCondLst>
                                        </p:cTn>
                                        <p:tgtEl>
                                          <p:spTgt spid="3">
                                            <p:txEl>
                                              <p:pRg st="1" end="1"/>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1000"/>
                                        <p:tgtEl>
                                          <p:spTgt spid="3">
                                            <p:txEl>
                                              <p:pRg st="2" end="2"/>
                                            </p:txEl>
                                          </p:spTgt>
                                        </p:tgtEl>
                                      </p:cBhvr>
                                    </p:animEffect>
                                    <p:set>
                                      <p:cBhvr>
                                        <p:cTn id="38" dur="1" fill="hold">
                                          <p:stCondLst>
                                            <p:cond delay="999"/>
                                          </p:stCondLst>
                                        </p:cTn>
                                        <p:tgtEl>
                                          <p:spTgt spid="3">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1000"/>
                                        <p:tgtEl>
                                          <p:spTgt spid="3">
                                            <p:txEl>
                                              <p:pRg st="3" end="3"/>
                                            </p:txEl>
                                          </p:spTgt>
                                        </p:tgtEl>
                                      </p:cBhvr>
                                    </p:animEffect>
                                    <p:set>
                                      <p:cBhvr>
                                        <p:cTn id="41" dur="1" fill="hold">
                                          <p:stCondLst>
                                            <p:cond delay="999"/>
                                          </p:stCondLst>
                                        </p:cTn>
                                        <p:tgtEl>
                                          <p:spTgt spid="3">
                                            <p:txEl>
                                              <p:pRg st="3" end="3"/>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1000"/>
                                        <p:tgtEl>
                                          <p:spTgt spid="3">
                                            <p:txEl>
                                              <p:pRg st="4" end="4"/>
                                            </p:txEl>
                                          </p:spTgt>
                                        </p:tgtEl>
                                      </p:cBhvr>
                                    </p:animEffect>
                                    <p:set>
                                      <p:cBhvr>
                                        <p:cTn id="44" dur="1" fill="hold">
                                          <p:stCondLst>
                                            <p:cond delay="999"/>
                                          </p:stCondLst>
                                        </p:cTn>
                                        <p:tgtEl>
                                          <p:spTgt spid="3">
                                            <p:txEl>
                                              <p:pRg st="4" end="4"/>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1000"/>
                                        <p:tgtEl>
                                          <p:spTgt spid="3">
                                            <p:txEl>
                                              <p:pRg st="5" end="5"/>
                                            </p:txEl>
                                          </p:spTgt>
                                        </p:tgtEl>
                                      </p:cBhvr>
                                    </p:animEffect>
                                    <p:set>
                                      <p:cBhvr>
                                        <p:cTn id="47" dur="1" fill="hold">
                                          <p:stCondLst>
                                            <p:cond delay="999"/>
                                          </p:stCondLst>
                                        </p:cTn>
                                        <p:tgtEl>
                                          <p:spTgt spid="3">
                                            <p:txEl>
                                              <p:pRg st="5" end="5"/>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1000"/>
                                        <p:tgtEl>
                                          <p:spTgt spid="3">
                                            <p:txEl>
                                              <p:pRg st="6" end="6"/>
                                            </p:txEl>
                                          </p:spTgt>
                                        </p:tgtEl>
                                      </p:cBhvr>
                                    </p:animEffect>
                                    <p:set>
                                      <p:cBhvr>
                                        <p:cTn id="50" dur="1" fill="hold">
                                          <p:stCondLst>
                                            <p:cond delay="999"/>
                                          </p:stCondLst>
                                        </p:cTn>
                                        <p:tgtEl>
                                          <p:spTgt spid="3">
                                            <p:txEl>
                                              <p:pRg st="6" end="6"/>
                                            </p:txEl>
                                          </p:spTgt>
                                        </p:tgtEl>
                                        <p:attrNameLst>
                                          <p:attrName>style.visibility</p:attrName>
                                        </p:attrNameLst>
                                      </p:cBhvr>
                                      <p:to>
                                        <p:strVal val="hidden"/>
                                      </p:to>
                                    </p:set>
                                  </p:childTnLst>
                                </p:cTn>
                              </p:par>
                            </p:childTnLst>
                          </p:cTn>
                        </p:par>
                        <p:par>
                          <p:cTn id="51" fill="hold">
                            <p:stCondLst>
                              <p:cond delay="1000"/>
                            </p:stCondLst>
                            <p:childTnLst>
                              <p:par>
                                <p:cTn id="52" presetID="10" presetClass="entr" presetSubtype="0" fill="hold" nodeType="afterEffect">
                                  <p:stCondLst>
                                    <p:cond delay="100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1000"/>
                                        <p:tgtEl>
                                          <p:spTgt spid="6">
                                            <p:txEl>
                                              <p:pRg st="0" end="0"/>
                                            </p:txEl>
                                          </p:spTgt>
                                        </p:tgtEl>
                                      </p:cBhvr>
                                    </p:animEffect>
                                  </p:childTnLst>
                                </p:cTn>
                              </p:par>
                            </p:childTnLst>
                          </p:cTn>
                        </p:par>
                        <p:par>
                          <p:cTn id="55" fill="hold">
                            <p:stCondLst>
                              <p:cond delay="3000"/>
                            </p:stCondLst>
                            <p:childTnLst>
                              <p:par>
                                <p:cTn id="56" presetID="10" presetClass="entr" presetSubtype="0" fill="hold" nodeType="afterEffect">
                                  <p:stCondLst>
                                    <p:cond delay="100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1000"/>
                                        <p:tgtEl>
                                          <p:spTgt spid="6">
                                            <p:txEl>
                                              <p:pRg st="1" end="1"/>
                                            </p:txEl>
                                          </p:spTgt>
                                        </p:tgtEl>
                                      </p:cBhvr>
                                    </p:animEffect>
                                  </p:childTnLst>
                                </p:cTn>
                              </p:par>
                            </p:childTnLst>
                          </p:cTn>
                        </p:par>
                        <p:par>
                          <p:cTn id="59" fill="hold">
                            <p:stCondLst>
                              <p:cond delay="5000"/>
                            </p:stCondLst>
                            <p:childTnLst>
                              <p:par>
                                <p:cTn id="60" presetID="10" presetClass="entr" presetSubtype="0" fill="hold" nodeType="afterEffect">
                                  <p:stCondLst>
                                    <p:cond delay="100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1000"/>
                                        <p:tgtEl>
                                          <p:spTgt spid="6">
                                            <p:txEl>
                                              <p:pRg st="2" end="2"/>
                                            </p:txEl>
                                          </p:spTgt>
                                        </p:tgtEl>
                                      </p:cBhvr>
                                    </p:animEffect>
                                  </p:childTnLst>
                                </p:cTn>
                              </p:par>
                            </p:childTnLst>
                          </p:cTn>
                        </p:par>
                        <p:par>
                          <p:cTn id="63" fill="hold">
                            <p:stCondLst>
                              <p:cond delay="7000"/>
                            </p:stCondLst>
                            <p:childTnLst>
                              <p:par>
                                <p:cTn id="64" presetID="10" presetClass="entr" presetSubtype="0" fill="hold" nodeType="afterEffect">
                                  <p:stCondLst>
                                    <p:cond delay="100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childTnLst>
                                </p:cTn>
                              </p:par>
                            </p:childTnLst>
                          </p:cTn>
                        </p:par>
                        <p:par>
                          <p:cTn id="67" fill="hold">
                            <p:stCondLst>
                              <p:cond delay="9000"/>
                            </p:stCondLst>
                            <p:childTnLst>
                              <p:par>
                                <p:cTn id="68" presetID="10" presetClass="entr" presetSubtype="0" fill="hold" nodeType="afterEffect">
                                  <p:stCondLst>
                                    <p:cond delay="100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childTnLst>
                                </p:cTn>
                              </p:par>
                            </p:childTnLst>
                          </p:cTn>
                        </p:par>
                        <p:par>
                          <p:cTn id="71" fill="hold">
                            <p:stCondLst>
                              <p:cond delay="11000"/>
                            </p:stCondLst>
                            <p:childTnLst>
                              <p:par>
                                <p:cTn id="72" presetID="10" presetClass="entr" presetSubtype="0" fill="hold" nodeType="afterEffect">
                                  <p:stCondLst>
                                    <p:cond delay="100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fade">
                                      <p:cBhvr>
                                        <p:cTn id="74" dur="1000"/>
                                        <p:tgtEl>
                                          <p:spTgt spid="6">
                                            <p:txEl>
                                              <p:pRg st="5" end="5"/>
                                            </p:txEl>
                                          </p:spTgt>
                                        </p:tgtEl>
                                      </p:cBhvr>
                                    </p:animEffect>
                                  </p:childTnLst>
                                </p:cTn>
                              </p:par>
                            </p:childTnLst>
                          </p:cTn>
                        </p:par>
                        <p:par>
                          <p:cTn id="75" fill="hold">
                            <p:stCondLst>
                              <p:cond delay="13000"/>
                            </p:stCondLst>
                            <p:childTnLst>
                              <p:par>
                                <p:cTn id="76" presetID="10" presetClass="entr" presetSubtype="0" fill="hold" nodeType="afterEffect">
                                  <p:stCondLst>
                                    <p:cond delay="100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1000"/>
                                        <p:tgtEl>
                                          <p:spTgt spid="6">
                                            <p:txEl>
                                              <p:pRg st="6" end="6"/>
                                            </p:txEl>
                                          </p:spTgt>
                                        </p:tgtEl>
                                      </p:cBhvr>
                                    </p:animEffect>
                                  </p:childTnLst>
                                </p:cTn>
                              </p:par>
                            </p:childTnLst>
                          </p:cTn>
                        </p:par>
                        <p:par>
                          <p:cTn id="79" fill="hold">
                            <p:stCondLst>
                              <p:cond delay="15000"/>
                            </p:stCondLst>
                            <p:childTnLst>
                              <p:par>
                                <p:cTn id="80" presetID="10" presetClass="entr" presetSubtype="0" fill="hold" nodeType="afterEffect">
                                  <p:stCondLst>
                                    <p:cond delay="100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1000"/>
                                        <p:tgtEl>
                                          <p:spTgt spid="6">
                                            <p:txEl>
                                              <p:pRg st="0" end="0"/>
                                            </p:txEl>
                                          </p:spTgt>
                                        </p:tgtEl>
                                      </p:cBhvr>
                                    </p:animEffect>
                                    <p:set>
                                      <p:cBhvr>
                                        <p:cTn id="87" dur="1" fill="hold">
                                          <p:stCondLst>
                                            <p:cond delay="999"/>
                                          </p:stCondLst>
                                        </p:cTn>
                                        <p:tgtEl>
                                          <p:spTgt spid="6">
                                            <p:txEl>
                                              <p:pRg st="0" end="0"/>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00"/>
                                        <p:tgtEl>
                                          <p:spTgt spid="6">
                                            <p:txEl>
                                              <p:pRg st="1" end="1"/>
                                            </p:txEl>
                                          </p:spTgt>
                                        </p:tgtEl>
                                      </p:cBhvr>
                                    </p:animEffect>
                                    <p:set>
                                      <p:cBhvr>
                                        <p:cTn id="90" dur="1" fill="hold">
                                          <p:stCondLst>
                                            <p:cond delay="999"/>
                                          </p:stCondLst>
                                        </p:cTn>
                                        <p:tgtEl>
                                          <p:spTgt spid="6">
                                            <p:txEl>
                                              <p:pRg st="1" end="1"/>
                                            </p:txEl>
                                          </p:spTgt>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1000"/>
                                        <p:tgtEl>
                                          <p:spTgt spid="6">
                                            <p:txEl>
                                              <p:pRg st="2" end="2"/>
                                            </p:txEl>
                                          </p:spTgt>
                                        </p:tgtEl>
                                      </p:cBhvr>
                                    </p:animEffect>
                                    <p:set>
                                      <p:cBhvr>
                                        <p:cTn id="93" dur="1" fill="hold">
                                          <p:stCondLst>
                                            <p:cond delay="999"/>
                                          </p:stCondLst>
                                        </p:cTn>
                                        <p:tgtEl>
                                          <p:spTgt spid="6">
                                            <p:txEl>
                                              <p:pRg st="2" end="2"/>
                                            </p:txEl>
                                          </p:spTgt>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1000"/>
                                        <p:tgtEl>
                                          <p:spTgt spid="6">
                                            <p:txEl>
                                              <p:pRg st="3" end="3"/>
                                            </p:txEl>
                                          </p:spTgt>
                                        </p:tgtEl>
                                      </p:cBhvr>
                                    </p:animEffect>
                                    <p:set>
                                      <p:cBhvr>
                                        <p:cTn id="96" dur="1" fill="hold">
                                          <p:stCondLst>
                                            <p:cond delay="999"/>
                                          </p:stCondLst>
                                        </p:cTn>
                                        <p:tgtEl>
                                          <p:spTgt spid="6">
                                            <p:txEl>
                                              <p:pRg st="3" end="3"/>
                                            </p:txEl>
                                          </p:spTgt>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00"/>
                                        <p:tgtEl>
                                          <p:spTgt spid="6">
                                            <p:txEl>
                                              <p:pRg st="4" end="4"/>
                                            </p:txEl>
                                          </p:spTgt>
                                        </p:tgtEl>
                                      </p:cBhvr>
                                    </p:animEffect>
                                    <p:set>
                                      <p:cBhvr>
                                        <p:cTn id="99" dur="1" fill="hold">
                                          <p:stCondLst>
                                            <p:cond delay="999"/>
                                          </p:stCondLst>
                                        </p:cTn>
                                        <p:tgtEl>
                                          <p:spTgt spid="6">
                                            <p:txEl>
                                              <p:pRg st="4" end="4"/>
                                            </p:txEl>
                                          </p:spTgt>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00"/>
                                        <p:tgtEl>
                                          <p:spTgt spid="6">
                                            <p:txEl>
                                              <p:pRg st="5" end="5"/>
                                            </p:txEl>
                                          </p:spTgt>
                                        </p:tgtEl>
                                      </p:cBhvr>
                                    </p:animEffect>
                                    <p:set>
                                      <p:cBhvr>
                                        <p:cTn id="102" dur="1" fill="hold">
                                          <p:stCondLst>
                                            <p:cond delay="999"/>
                                          </p:stCondLst>
                                        </p:cTn>
                                        <p:tgtEl>
                                          <p:spTgt spid="6">
                                            <p:txEl>
                                              <p:pRg st="5" end="5"/>
                                            </p:txEl>
                                          </p:spTgt>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1000"/>
                                        <p:tgtEl>
                                          <p:spTgt spid="6">
                                            <p:txEl>
                                              <p:pRg st="6" end="6"/>
                                            </p:txEl>
                                          </p:spTgt>
                                        </p:tgtEl>
                                      </p:cBhvr>
                                    </p:animEffect>
                                    <p:set>
                                      <p:cBhvr>
                                        <p:cTn id="105" dur="1" fill="hold">
                                          <p:stCondLst>
                                            <p:cond delay="999"/>
                                          </p:stCondLst>
                                        </p:cTn>
                                        <p:tgtEl>
                                          <p:spTgt spid="6">
                                            <p:txEl>
                                              <p:pRg st="6" end="6"/>
                                            </p:txEl>
                                          </p:spTgt>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1000"/>
                                        <p:tgtEl>
                                          <p:spTgt spid="6">
                                            <p:txEl>
                                              <p:pRg st="7" end="7"/>
                                            </p:txEl>
                                          </p:spTgt>
                                        </p:tgtEl>
                                      </p:cBhvr>
                                    </p:animEffect>
                                    <p:set>
                                      <p:cBhvr>
                                        <p:cTn id="108" dur="1" fill="hold">
                                          <p:stCondLst>
                                            <p:cond delay="999"/>
                                          </p:stCondLst>
                                        </p:cTn>
                                        <p:tgtEl>
                                          <p:spTgt spid="6">
                                            <p:txEl>
                                              <p:pRg st="7" end="7"/>
                                            </p:txEl>
                                          </p:spTgt>
                                        </p:tgtEl>
                                        <p:attrNameLst>
                                          <p:attrName>style.visibility</p:attrName>
                                        </p:attrNameLst>
                                      </p:cBhvr>
                                      <p:to>
                                        <p:strVal val="hidden"/>
                                      </p:to>
                                    </p:set>
                                  </p:childTnLst>
                                </p:cTn>
                              </p:par>
                            </p:childTnLst>
                          </p:cTn>
                        </p:par>
                        <p:par>
                          <p:cTn id="109" fill="hold">
                            <p:stCondLst>
                              <p:cond delay="1000"/>
                            </p:stCondLst>
                            <p:childTnLst>
                              <p:par>
                                <p:cTn id="110" presetID="10" presetClass="entr" presetSubtype="0" fill="hold" nodeType="afterEffect">
                                  <p:stCondLst>
                                    <p:cond delay="1000"/>
                                  </p:stCondLst>
                                  <p:childTnLst>
                                    <p:set>
                                      <p:cBhvr>
                                        <p:cTn id="111" dur="1" fill="hold">
                                          <p:stCondLst>
                                            <p:cond delay="0"/>
                                          </p:stCondLst>
                                        </p:cTn>
                                        <p:tgtEl>
                                          <p:spTgt spid="7">
                                            <p:txEl>
                                              <p:pRg st="0" end="0"/>
                                            </p:txEl>
                                          </p:spTgt>
                                        </p:tgtEl>
                                        <p:attrNameLst>
                                          <p:attrName>style.visibility</p:attrName>
                                        </p:attrNameLst>
                                      </p:cBhvr>
                                      <p:to>
                                        <p:strVal val="visible"/>
                                      </p:to>
                                    </p:set>
                                    <p:animEffect transition="in" filter="fade">
                                      <p:cBhvr>
                                        <p:cTn id="112" dur="1000"/>
                                        <p:tgtEl>
                                          <p:spTgt spid="7">
                                            <p:txEl>
                                              <p:pRg st="0" end="0"/>
                                            </p:txEl>
                                          </p:spTgt>
                                        </p:tgtEl>
                                      </p:cBhvr>
                                    </p:animEffect>
                                  </p:childTnLst>
                                </p:cTn>
                              </p:par>
                            </p:childTnLst>
                          </p:cTn>
                        </p:par>
                        <p:par>
                          <p:cTn id="113" fill="hold">
                            <p:stCondLst>
                              <p:cond delay="3000"/>
                            </p:stCondLst>
                            <p:childTnLst>
                              <p:par>
                                <p:cTn id="114" presetID="10" presetClass="entr" presetSubtype="0" fill="hold" nodeType="afterEffect">
                                  <p:stCondLst>
                                    <p:cond delay="1000"/>
                                  </p:stCondLst>
                                  <p:childTnLst>
                                    <p:set>
                                      <p:cBhvr>
                                        <p:cTn id="115" dur="1" fill="hold">
                                          <p:stCondLst>
                                            <p:cond delay="0"/>
                                          </p:stCondLst>
                                        </p:cTn>
                                        <p:tgtEl>
                                          <p:spTgt spid="7">
                                            <p:txEl>
                                              <p:pRg st="1" end="1"/>
                                            </p:txEl>
                                          </p:spTgt>
                                        </p:tgtEl>
                                        <p:attrNameLst>
                                          <p:attrName>style.visibility</p:attrName>
                                        </p:attrNameLst>
                                      </p:cBhvr>
                                      <p:to>
                                        <p:strVal val="visible"/>
                                      </p:to>
                                    </p:set>
                                    <p:animEffect transition="in" filter="fade">
                                      <p:cBhvr>
                                        <p:cTn id="1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Affected Parties</a:t>
            </a:r>
            <a:endParaRPr lang="en-GB" dirty="0"/>
          </a:p>
        </p:txBody>
      </p:sp>
      <p:sp>
        <p:nvSpPr>
          <p:cNvPr id="6" name="Slide Number Placeholder 5"/>
          <p:cNvSpPr>
            <a:spLocks noGrp="1"/>
          </p:cNvSpPr>
          <p:nvPr>
            <p:ph type="sldNum" sz="quarter" idx="10"/>
          </p:nvPr>
        </p:nvSpPr>
        <p:spPr/>
        <p:txBody>
          <a:bodyPr/>
          <a:lstStyle/>
          <a:p>
            <a:fld id="{B2ADF47B-D057-4F29-9445-3FAD54A28DBE}" type="slidenum">
              <a:rPr lang="en-GB" altLang="en-US" smtClean="0"/>
              <a:pPr/>
              <a:t>6</a:t>
            </a:fld>
            <a:endParaRPr lang="en-GB" altLang="en-US"/>
          </a:p>
        </p:txBody>
      </p:sp>
      <p:sp>
        <p:nvSpPr>
          <p:cNvPr id="23" name="Footer Placeholder 4"/>
          <p:cNvSpPr>
            <a:spLocks noGrp="1"/>
          </p:cNvSpPr>
          <p:nvPr>
            <p:ph type="ftr" sz="quarter" idx="11"/>
          </p:nvPr>
        </p:nvSpPr>
        <p:spPr/>
        <p:txBody>
          <a:bodyPr/>
          <a:lstStyle/>
          <a:p>
            <a:r>
              <a:rPr lang="en-GB" smtClean="0"/>
              <a:t>Standard 019 Update Briefing</a:t>
            </a:r>
            <a:endParaRPr lang="en-GB" dirty="0"/>
          </a:p>
        </p:txBody>
      </p:sp>
      <p:grpSp>
        <p:nvGrpSpPr>
          <p:cNvPr id="15" name="Group 14"/>
          <p:cNvGrpSpPr/>
          <p:nvPr/>
        </p:nvGrpSpPr>
        <p:grpSpPr>
          <a:xfrm>
            <a:off x="-310" y="2060810"/>
            <a:ext cx="2340000" cy="2990794"/>
            <a:chOff x="-310" y="2049564"/>
            <a:chExt cx="2340000" cy="2990794"/>
          </a:xfrm>
        </p:grpSpPr>
        <p:pic>
          <p:nvPicPr>
            <p:cNvPr id="1026"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585" y="4455583"/>
              <a:ext cx="1512210" cy="584775"/>
            </a:xfrm>
            <a:prstGeom prst="rect">
              <a:avLst/>
            </a:prstGeom>
            <a:noFill/>
          </p:spPr>
          <p:txBody>
            <a:bodyPr wrap="square" rtlCol="0">
              <a:spAutoFit/>
            </a:bodyPr>
            <a:lstStyle/>
            <a:p>
              <a:pPr algn="ctr"/>
              <a:r>
                <a:rPr lang="en-GB" sz="1600" dirty="0" smtClean="0">
                  <a:solidFill>
                    <a:srgbClr val="005172"/>
                  </a:solidFill>
                </a:rPr>
                <a:t>Responsible Manager</a:t>
              </a:r>
              <a:endParaRPr lang="en-GB" sz="1600" dirty="0">
                <a:solidFill>
                  <a:srgbClr val="005172"/>
                </a:solidFill>
              </a:endParaRPr>
            </a:p>
          </p:txBody>
        </p:sp>
      </p:grpSp>
      <p:grpSp>
        <p:nvGrpSpPr>
          <p:cNvPr id="16" name="Group 15"/>
          <p:cNvGrpSpPr/>
          <p:nvPr/>
        </p:nvGrpSpPr>
        <p:grpSpPr>
          <a:xfrm>
            <a:off x="1655920" y="2060810"/>
            <a:ext cx="2340000" cy="2744573"/>
            <a:chOff x="1655920" y="2049564"/>
            <a:chExt cx="2340000" cy="2744573"/>
          </a:xfrm>
        </p:grpSpPr>
        <p:pic>
          <p:nvPicPr>
            <p:cNvPr id="1027" name="Picture 3" descr="C:\Users\LJackso9\Desktop\019 Roles - Clipart\Bust - Business Casu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592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69999" y="4455583"/>
              <a:ext cx="1711842" cy="338554"/>
            </a:xfrm>
            <a:prstGeom prst="rect">
              <a:avLst/>
            </a:prstGeom>
            <a:noFill/>
          </p:spPr>
          <p:txBody>
            <a:bodyPr wrap="square" rtlCol="0">
              <a:spAutoFit/>
            </a:bodyPr>
            <a:lstStyle/>
            <a:p>
              <a:pPr algn="ctr"/>
              <a:r>
                <a:rPr lang="en-GB" sz="1600" dirty="0" smtClean="0">
                  <a:solidFill>
                    <a:srgbClr val="005172"/>
                  </a:solidFill>
                </a:rPr>
                <a:t>Planner</a:t>
              </a:r>
              <a:endParaRPr lang="en-GB" sz="1600" dirty="0">
                <a:solidFill>
                  <a:srgbClr val="005172"/>
                </a:solidFill>
              </a:endParaRPr>
            </a:p>
          </p:txBody>
        </p:sp>
      </p:grpSp>
      <p:grpSp>
        <p:nvGrpSpPr>
          <p:cNvPr id="21" name="Group 20"/>
          <p:cNvGrpSpPr/>
          <p:nvPr/>
        </p:nvGrpSpPr>
        <p:grpSpPr>
          <a:xfrm>
            <a:off x="3312150" y="1988800"/>
            <a:ext cx="2340000" cy="3297780"/>
            <a:chOff x="6804000" y="1988800"/>
            <a:chExt cx="2340000" cy="3297780"/>
          </a:xfrm>
        </p:grpSpPr>
        <p:pic>
          <p:nvPicPr>
            <p:cNvPr id="13"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804000" y="1988800"/>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58904" y="4455583"/>
              <a:ext cx="1630191" cy="830997"/>
            </a:xfrm>
            <a:prstGeom prst="rect">
              <a:avLst/>
            </a:prstGeom>
            <a:noFill/>
          </p:spPr>
          <p:txBody>
            <a:bodyPr wrap="square" rtlCol="0">
              <a:spAutoFit/>
            </a:bodyPr>
            <a:lstStyle/>
            <a:p>
              <a:pPr algn="ctr"/>
              <a:r>
                <a:rPr lang="en-GB" sz="1600" dirty="0" smtClean="0">
                  <a:solidFill>
                    <a:srgbClr val="005172"/>
                  </a:solidFill>
                </a:rPr>
                <a:t>Individual Working Alone (IWA)</a:t>
              </a:r>
              <a:endParaRPr lang="en-GB" sz="1600" dirty="0">
                <a:solidFill>
                  <a:srgbClr val="005172"/>
                </a:solidFill>
              </a:endParaRPr>
            </a:p>
          </p:txBody>
        </p:sp>
      </p:grpSp>
      <p:grpSp>
        <p:nvGrpSpPr>
          <p:cNvPr id="20" name="Group 19"/>
          <p:cNvGrpSpPr/>
          <p:nvPr/>
        </p:nvGrpSpPr>
        <p:grpSpPr>
          <a:xfrm>
            <a:off x="5076069" y="1988800"/>
            <a:ext cx="2340000" cy="3297780"/>
            <a:chOff x="5076069" y="1988800"/>
            <a:chExt cx="2340000" cy="3297780"/>
          </a:xfrm>
        </p:grpSpPr>
        <p:sp>
          <p:nvSpPr>
            <p:cNvPr id="17" name="TextBox 16"/>
            <p:cNvSpPr txBox="1"/>
            <p:nvPr/>
          </p:nvSpPr>
          <p:spPr>
            <a:xfrm>
              <a:off x="5430974" y="4455583"/>
              <a:ext cx="1630191" cy="830997"/>
            </a:xfrm>
            <a:prstGeom prst="rect">
              <a:avLst/>
            </a:prstGeom>
            <a:noFill/>
          </p:spPr>
          <p:txBody>
            <a:bodyPr wrap="square" rtlCol="0">
              <a:spAutoFit/>
            </a:bodyPr>
            <a:lstStyle/>
            <a:p>
              <a:pPr algn="ctr"/>
              <a:r>
                <a:rPr lang="en-GB" sz="1600" dirty="0" smtClean="0">
                  <a:solidFill>
                    <a:srgbClr val="005172"/>
                  </a:solidFill>
                </a:rPr>
                <a:t>Controller of Site Safety (COSS)</a:t>
              </a:r>
              <a:endParaRPr lang="en-GB" sz="1600" dirty="0">
                <a:solidFill>
                  <a:srgbClr val="005172"/>
                </a:solidFill>
              </a:endParaRPr>
            </a:p>
          </p:txBody>
        </p:sp>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076069" y="1988800"/>
              <a:ext cx="234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6780252" y="1988800"/>
            <a:ext cx="2340000" cy="3298229"/>
            <a:chOff x="3384160" y="1988351"/>
            <a:chExt cx="2340000" cy="3298229"/>
          </a:xfrm>
        </p:grpSpPr>
        <p:sp>
          <p:nvSpPr>
            <p:cNvPr id="11" name="TextBox 10"/>
            <p:cNvSpPr txBox="1"/>
            <p:nvPr/>
          </p:nvSpPr>
          <p:spPr>
            <a:xfrm>
              <a:off x="3698239" y="4455583"/>
              <a:ext cx="1711842" cy="830997"/>
            </a:xfrm>
            <a:prstGeom prst="rect">
              <a:avLst/>
            </a:prstGeom>
            <a:noFill/>
          </p:spPr>
          <p:txBody>
            <a:bodyPr wrap="square" rtlCol="0">
              <a:spAutoFit/>
            </a:bodyPr>
            <a:lstStyle/>
            <a:p>
              <a:pPr algn="ctr"/>
              <a:r>
                <a:rPr lang="en-GB" sz="1600" dirty="0" smtClean="0">
                  <a:solidFill>
                    <a:srgbClr val="005172"/>
                  </a:solidFill>
                </a:rPr>
                <a:t>Safe Work Leader (SWL) – </a:t>
              </a:r>
              <a:r>
                <a:rPr lang="en-GB" sz="1600" b="1" dirty="0" smtClean="0">
                  <a:solidFill>
                    <a:srgbClr val="005172"/>
                  </a:solidFill>
                </a:rPr>
                <a:t>Note: IP only</a:t>
              </a:r>
              <a:endParaRPr lang="en-GB" sz="1600" b="1" dirty="0">
                <a:solidFill>
                  <a:srgbClr val="005172"/>
                </a:solidFill>
              </a:endParaRPr>
            </a:p>
          </p:txBody>
        </p:sp>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384160" y="1988351"/>
              <a:ext cx="234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0160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7500"/>
                            </p:stCondLst>
                            <p:childTnLst>
                              <p:par>
                                <p:cTn id="21" presetID="10" presetClass="entr" presetSubtype="0" fill="hold" nodeType="after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new?</a:t>
            </a:r>
            <a:br>
              <a:rPr lang="en-GB" smtClean="0"/>
            </a:br>
            <a:r>
              <a:rPr lang="en-GB" smtClean="0"/>
              <a:t>The person in charge</a:t>
            </a:r>
            <a:endParaRPr lang="en-GB" dirty="0"/>
          </a:p>
        </p:txBody>
      </p:sp>
      <p:sp>
        <p:nvSpPr>
          <p:cNvPr id="4" name="Slide Number Placeholder 3"/>
          <p:cNvSpPr>
            <a:spLocks noGrp="1"/>
          </p:cNvSpPr>
          <p:nvPr>
            <p:ph type="sldNum" sz="quarter" idx="10"/>
          </p:nvPr>
        </p:nvSpPr>
        <p:spPr/>
        <p:txBody>
          <a:bodyPr/>
          <a:lstStyle/>
          <a:p>
            <a:fld id="{9826C3B4-288C-4D35-A77C-60F4EEB1ED93}" type="slidenum">
              <a:rPr lang="en-GB" smtClean="0"/>
              <a:pPr/>
              <a:t>7</a:t>
            </a:fld>
            <a:endParaRPr lang="en-GB"/>
          </a:p>
        </p:txBody>
      </p:sp>
      <p:sp>
        <p:nvSpPr>
          <p:cNvPr id="21" name="Footer Placeholder 4"/>
          <p:cNvSpPr>
            <a:spLocks noGrp="1"/>
          </p:cNvSpPr>
          <p:nvPr>
            <p:ph type="ftr" sz="quarter" idx="11"/>
          </p:nvPr>
        </p:nvSpPr>
        <p:spPr/>
        <p:txBody>
          <a:bodyPr/>
          <a:lstStyle/>
          <a:p>
            <a:r>
              <a:rPr lang="en-GB" smtClean="0"/>
              <a:t>Standard 019 Update Briefing</a:t>
            </a:r>
            <a:endParaRPr lang="en-GB" dirty="0"/>
          </a:p>
        </p:txBody>
      </p:sp>
      <p:grpSp>
        <p:nvGrpSpPr>
          <p:cNvPr id="23" name="Group 22"/>
          <p:cNvGrpSpPr/>
          <p:nvPr/>
        </p:nvGrpSpPr>
        <p:grpSpPr>
          <a:xfrm>
            <a:off x="774345" y="1574641"/>
            <a:ext cx="7500611" cy="827169"/>
            <a:chOff x="774345" y="1574641"/>
            <a:chExt cx="7500611" cy="827169"/>
          </a:xfrm>
        </p:grpSpPr>
        <p:sp>
          <p:nvSpPr>
            <p:cNvPr id="6" name="Freeform 5"/>
            <p:cNvSpPr/>
            <p:nvPr/>
          </p:nvSpPr>
          <p:spPr>
            <a:xfrm>
              <a:off x="1187929" y="1574641"/>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is a new </a:t>
              </a:r>
              <a:r>
                <a:rPr lang="en-GB" sz="1600" b="1" kern="1200" dirty="0" smtClean="0">
                  <a:solidFill>
                    <a:schemeClr val="bg1"/>
                  </a:solidFill>
                </a:rPr>
                <a:t>capability,</a:t>
              </a:r>
              <a:r>
                <a:rPr lang="en-GB" sz="1600" kern="1200" dirty="0" smtClean="0">
                  <a:solidFill>
                    <a:schemeClr val="bg1"/>
                  </a:solidFill>
                </a:rPr>
                <a:t> not a competence </a:t>
              </a:r>
              <a:endParaRPr lang="en-GB" sz="1600" kern="1200" dirty="0">
                <a:solidFill>
                  <a:schemeClr val="bg1"/>
                </a:solidFill>
              </a:endParaRPr>
            </a:p>
          </p:txBody>
        </p:sp>
        <p:sp>
          <p:nvSpPr>
            <p:cNvPr id="7" name="Oval 6"/>
            <p:cNvSpPr/>
            <p:nvPr/>
          </p:nvSpPr>
          <p:spPr>
            <a:xfrm>
              <a:off x="774345" y="1574642"/>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1621577"/>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774345" y="2556735"/>
            <a:ext cx="7500611" cy="827169"/>
            <a:chOff x="774345" y="2556735"/>
            <a:chExt cx="7500611" cy="827169"/>
          </a:xfrm>
        </p:grpSpPr>
        <p:grpSp>
          <p:nvGrpSpPr>
            <p:cNvPr id="17" name="Group 16"/>
            <p:cNvGrpSpPr/>
            <p:nvPr/>
          </p:nvGrpSpPr>
          <p:grpSpPr>
            <a:xfrm>
              <a:off x="774345" y="2556735"/>
              <a:ext cx="7500611" cy="827169"/>
              <a:chOff x="389646" y="2473503"/>
              <a:chExt cx="7500611" cy="827169"/>
            </a:xfrm>
          </p:grpSpPr>
          <p:sp>
            <p:nvSpPr>
              <p:cNvPr id="8" name="Freeform 7"/>
              <p:cNvSpPr/>
              <p:nvPr/>
            </p:nvSpPr>
            <p:spPr>
              <a:xfrm>
                <a:off x="803230" y="2473503"/>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will be appointed by the Responsible Manager on their ability to manage the work activity planned and have an understanding of the risks</a:t>
                </a:r>
                <a:endParaRPr lang="en-GB" sz="1600" kern="1200" dirty="0">
                  <a:solidFill>
                    <a:schemeClr val="bg1"/>
                  </a:solidFill>
                </a:endParaRPr>
              </a:p>
            </p:txBody>
          </p:sp>
          <p:sp>
            <p:nvSpPr>
              <p:cNvPr id="9" name="Oval 8"/>
              <p:cNvSpPr/>
              <p:nvPr/>
            </p:nvSpPr>
            <p:spPr>
              <a:xfrm>
                <a:off x="389646" y="2473504"/>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2603671"/>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74345" y="3538829"/>
            <a:ext cx="7500611" cy="827168"/>
            <a:chOff x="774345" y="3538829"/>
            <a:chExt cx="7500611" cy="827168"/>
          </a:xfrm>
        </p:grpSpPr>
        <p:sp>
          <p:nvSpPr>
            <p:cNvPr id="10" name="Freeform 9"/>
            <p:cNvSpPr/>
            <p:nvPr/>
          </p:nvSpPr>
          <p:spPr>
            <a:xfrm>
              <a:off x="1187929" y="3538829"/>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will make sure that all risk controls have been implemented</a:t>
              </a:r>
              <a:endParaRPr lang="en-GB" sz="1600" kern="1200" dirty="0">
                <a:solidFill>
                  <a:schemeClr val="bg1"/>
                </a:solidFill>
              </a:endParaRPr>
            </a:p>
          </p:txBody>
        </p:sp>
        <p:sp>
          <p:nvSpPr>
            <p:cNvPr id="11" name="Oval 10"/>
            <p:cNvSpPr/>
            <p:nvPr/>
          </p:nvSpPr>
          <p:spPr>
            <a:xfrm>
              <a:off x="774345" y="3538830"/>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3585765"/>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74345" y="4520922"/>
            <a:ext cx="7500611" cy="827168"/>
            <a:chOff x="774345" y="4520922"/>
            <a:chExt cx="7500611" cy="827168"/>
          </a:xfrm>
        </p:grpSpPr>
        <p:sp>
          <p:nvSpPr>
            <p:cNvPr id="12" name="Freeform 11"/>
            <p:cNvSpPr/>
            <p:nvPr/>
          </p:nvSpPr>
          <p:spPr>
            <a:xfrm>
              <a:off x="1187929" y="4520922"/>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The p</a:t>
              </a:r>
              <a:r>
                <a:rPr lang="en-GB" sz="1600" kern="1200" dirty="0" smtClean="0">
                  <a:solidFill>
                    <a:schemeClr val="bg1"/>
                  </a:solidFill>
                </a:rPr>
                <a:t>erson in charge must hold a COSS competence and may act as the COSS or delegate the COSS duties</a:t>
              </a:r>
              <a:endParaRPr lang="en-GB" sz="1600" kern="1200" dirty="0">
                <a:solidFill>
                  <a:schemeClr val="bg1"/>
                </a:solidFill>
              </a:endParaRPr>
            </a:p>
          </p:txBody>
        </p:sp>
        <p:sp>
          <p:nvSpPr>
            <p:cNvPr id="13" name="Oval 12"/>
            <p:cNvSpPr/>
            <p:nvPr/>
          </p:nvSpPr>
          <p:spPr>
            <a:xfrm>
              <a:off x="774345" y="4520923"/>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4567858"/>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74345" y="5503015"/>
            <a:ext cx="7500611" cy="827167"/>
            <a:chOff x="774345" y="5503015"/>
            <a:chExt cx="7500611" cy="827167"/>
          </a:xfrm>
        </p:grpSpPr>
        <p:sp>
          <p:nvSpPr>
            <p:cNvPr id="14" name="Freeform 13"/>
            <p:cNvSpPr/>
            <p:nvPr/>
          </p:nvSpPr>
          <p:spPr>
            <a:xfrm>
              <a:off x="1187929" y="5522159"/>
              <a:ext cx="7087027" cy="788879"/>
            </a:xfrm>
            <a:custGeom>
              <a:avLst/>
              <a:gdLst>
                <a:gd name="connsiteX0" fmla="*/ 0 w 7087027"/>
                <a:gd name="connsiteY0" fmla="*/ 0 h 788878"/>
                <a:gd name="connsiteX1" fmla="*/ 6692588 w 7087027"/>
                <a:gd name="connsiteY1" fmla="*/ 0 h 788878"/>
                <a:gd name="connsiteX2" fmla="*/ 7087027 w 7087027"/>
                <a:gd name="connsiteY2" fmla="*/ 394439 h 788878"/>
                <a:gd name="connsiteX3" fmla="*/ 6692588 w 7087027"/>
                <a:gd name="connsiteY3" fmla="*/ 788878 h 788878"/>
                <a:gd name="connsiteX4" fmla="*/ 0 w 7087027"/>
                <a:gd name="connsiteY4" fmla="*/ 788878 h 788878"/>
                <a:gd name="connsiteX5" fmla="*/ 0 w 7087027"/>
                <a:gd name="connsiteY5" fmla="*/ 0 h 78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788878">
                  <a:moveTo>
                    <a:pt x="7087027" y="788877"/>
                  </a:moveTo>
                  <a:lnTo>
                    <a:pt x="394439" y="788877"/>
                  </a:lnTo>
                  <a:lnTo>
                    <a:pt x="0" y="394439"/>
                  </a:lnTo>
                  <a:lnTo>
                    <a:pt x="394439" y="1"/>
                  </a:lnTo>
                  <a:lnTo>
                    <a:pt x="7087027" y="1"/>
                  </a:lnTo>
                  <a:lnTo>
                    <a:pt x="7087027" y="788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977"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The p</a:t>
              </a:r>
              <a:r>
                <a:rPr lang="en-GB" sz="1600" kern="1200" dirty="0" smtClean="0">
                  <a:solidFill>
                    <a:schemeClr val="bg1"/>
                  </a:solidFill>
                </a:rPr>
                <a:t>erson in charge and the planner will collaborate to produce the Safe </a:t>
              </a:r>
              <a:r>
                <a:rPr lang="en-GB" sz="1600" dirty="0">
                  <a:solidFill>
                    <a:schemeClr val="bg1"/>
                  </a:solidFill>
                </a:rPr>
                <a:t>W</a:t>
              </a:r>
              <a:r>
                <a:rPr lang="en-GB" sz="1600" kern="1200" dirty="0" smtClean="0">
                  <a:solidFill>
                    <a:schemeClr val="bg1"/>
                  </a:solidFill>
                </a:rPr>
                <a:t>ork </a:t>
              </a:r>
              <a:r>
                <a:rPr lang="en-GB" sz="1600" dirty="0">
                  <a:solidFill>
                    <a:schemeClr val="bg1"/>
                  </a:solidFill>
                </a:rPr>
                <a:t>P</a:t>
              </a:r>
              <a:r>
                <a:rPr lang="en-GB" sz="1600" kern="1200" dirty="0" smtClean="0">
                  <a:solidFill>
                    <a:schemeClr val="bg1"/>
                  </a:solidFill>
                </a:rPr>
                <a:t>ack (SWP), which the person in charge will verify.</a:t>
              </a:r>
              <a:endParaRPr lang="en-GB" sz="1600" kern="1200" dirty="0">
                <a:solidFill>
                  <a:schemeClr val="bg1"/>
                </a:solidFill>
              </a:endParaRPr>
            </a:p>
          </p:txBody>
        </p:sp>
        <p:sp>
          <p:nvSpPr>
            <p:cNvPr id="15" name="Oval 14"/>
            <p:cNvSpPr/>
            <p:nvPr/>
          </p:nvSpPr>
          <p:spPr>
            <a:xfrm>
              <a:off x="774345" y="5503015"/>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5549950"/>
              <a:ext cx="733295" cy="733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0911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ppt_x</p:attrName>
                                        </p:attrNameLst>
                                      </p:cBhvr>
                                      <p:tavLst>
                                        <p:tav tm="0">
                                          <p:val>
                                            <p:strVal val="#ppt_x"/>
                                          </p:val>
                                        </p:tav>
                                        <p:tav tm="100000">
                                          <p:val>
                                            <p:strVal val="#ppt_x"/>
                                          </p:val>
                                        </p:tav>
                                      </p:tavLst>
                                    </p:anim>
                                    <p:anim calcmode="lin" valueType="num">
                                      <p:cBhvr>
                                        <p:cTn id="9" dur="2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ppt_x</p:attrName>
                                        </p:attrNameLst>
                                      </p:cBhvr>
                                      <p:tavLst>
                                        <p:tav tm="0">
                                          <p:val>
                                            <p:strVal val="#ppt_x"/>
                                          </p:val>
                                        </p:tav>
                                        <p:tav tm="100000">
                                          <p:val>
                                            <p:strVal val="#ppt_x"/>
                                          </p:val>
                                        </p:tav>
                                      </p:tavLst>
                                    </p:anim>
                                    <p:anim calcmode="lin" valueType="num">
                                      <p:cBhvr>
                                        <p:cTn id="15" dur="2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2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ppt_x</p:attrName>
                                        </p:attrNameLst>
                                      </p:cBhvr>
                                      <p:tavLst>
                                        <p:tav tm="0">
                                          <p:val>
                                            <p:strVal val="#ppt_x"/>
                                          </p:val>
                                        </p:tav>
                                        <p:tav tm="100000">
                                          <p:val>
                                            <p:strVal val="#ppt_x"/>
                                          </p:val>
                                        </p:tav>
                                      </p:tavLst>
                                    </p:anim>
                                    <p:anim calcmode="lin" valueType="num">
                                      <p:cBhvr>
                                        <p:cTn id="33"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new? </a:t>
            </a:r>
            <a:br>
              <a:rPr lang="en-GB" smtClean="0"/>
            </a:br>
            <a:r>
              <a:rPr lang="en-GB" smtClean="0"/>
              <a:t>Safe Work Pack (SWP)</a:t>
            </a:r>
            <a:endParaRPr lang="en-GB" dirty="0"/>
          </a:p>
        </p:txBody>
      </p:sp>
      <p:sp>
        <p:nvSpPr>
          <p:cNvPr id="6" name="Slide Number Placeholder 5"/>
          <p:cNvSpPr>
            <a:spLocks noGrp="1"/>
          </p:cNvSpPr>
          <p:nvPr>
            <p:ph type="sldNum" sz="quarter" idx="10"/>
          </p:nvPr>
        </p:nvSpPr>
        <p:spPr/>
        <p:txBody>
          <a:bodyPr/>
          <a:lstStyle/>
          <a:p>
            <a:fld id="{B59C5A7D-3FD6-48AB-9EA1-2620497A3144}" type="slidenum">
              <a:rPr lang="en-GB" altLang="en-US" smtClean="0"/>
              <a:pPr/>
              <a:t>8</a:t>
            </a:fld>
            <a:endParaRPr lang="en-GB" altLang="en-US"/>
          </a:p>
        </p:txBody>
      </p:sp>
      <p:sp>
        <p:nvSpPr>
          <p:cNvPr id="11" name="Footer Placeholder 4"/>
          <p:cNvSpPr>
            <a:spLocks noGrp="1"/>
          </p:cNvSpPr>
          <p:nvPr>
            <p:ph type="ftr" sz="quarter" idx="11"/>
          </p:nvPr>
        </p:nvSpPr>
        <p:spPr/>
        <p:txBody>
          <a:bodyPr/>
          <a:lstStyle/>
          <a:p>
            <a:r>
              <a:rPr lang="en-GB" smtClean="0"/>
              <a:t>Standard 019 Update Briefing</a:t>
            </a:r>
            <a:endParaRPr lang="en-GB" dirty="0"/>
          </a:p>
        </p:txBody>
      </p:sp>
      <p:sp>
        <p:nvSpPr>
          <p:cNvPr id="5" name="Freeform 4"/>
          <p:cNvSpPr/>
          <p:nvPr/>
        </p:nvSpPr>
        <p:spPr>
          <a:xfrm>
            <a:off x="827480" y="1594800"/>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The SWP provides information on how work is to be carried out safely and gives details on how to manage and control task, site and operational risks.</a:t>
            </a:r>
            <a:endParaRPr lang="en-GB" sz="1600" kern="1200" dirty="0">
              <a:solidFill>
                <a:schemeClr val="bg1"/>
              </a:solidFill>
            </a:endParaRPr>
          </a:p>
        </p:txBody>
      </p:sp>
      <p:sp>
        <p:nvSpPr>
          <p:cNvPr id="7" name="Freeform 6"/>
          <p:cNvSpPr/>
          <p:nvPr/>
        </p:nvSpPr>
        <p:spPr>
          <a:xfrm>
            <a:off x="827480" y="2749357"/>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It enables effective management and implementation of controls for the safety of people involved, or who might be affected by the work activities on or near the line, or which might affect the line.</a:t>
            </a:r>
            <a:endParaRPr lang="en-GB" sz="1600" kern="1200" dirty="0">
              <a:solidFill>
                <a:schemeClr val="bg1"/>
              </a:solidFill>
            </a:endParaRPr>
          </a:p>
        </p:txBody>
      </p:sp>
      <p:sp>
        <p:nvSpPr>
          <p:cNvPr id="8" name="Freeform 7"/>
          <p:cNvSpPr/>
          <p:nvPr/>
        </p:nvSpPr>
        <p:spPr>
          <a:xfrm>
            <a:off x="827480" y="3903914"/>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SWP refers to the documentation provided to the person in charge for the work they are to undertake. The information contained in the SWP should be:</a:t>
            </a:r>
            <a:endParaRPr lang="en-GB" sz="1600" kern="1200" dirty="0">
              <a:solidFill>
                <a:schemeClr val="bg1"/>
              </a:solidFill>
            </a:endParaRPr>
          </a:p>
        </p:txBody>
      </p:sp>
      <p:sp>
        <p:nvSpPr>
          <p:cNvPr id="9" name="Freeform 8"/>
          <p:cNvSpPr/>
          <p:nvPr/>
        </p:nvSpPr>
        <p:spPr>
          <a:xfrm>
            <a:off x="827480" y="5058472"/>
            <a:ext cx="3654000" cy="1243432"/>
          </a:xfrm>
          <a:custGeom>
            <a:avLst/>
            <a:gdLst>
              <a:gd name="connsiteX0" fmla="*/ 0 w 3668575"/>
              <a:gd name="connsiteY0" fmla="*/ 124343 h 1243432"/>
              <a:gd name="connsiteX1" fmla="*/ 124343 w 3668575"/>
              <a:gd name="connsiteY1" fmla="*/ 0 h 1243432"/>
              <a:gd name="connsiteX2" fmla="*/ 3544232 w 3668575"/>
              <a:gd name="connsiteY2" fmla="*/ 0 h 1243432"/>
              <a:gd name="connsiteX3" fmla="*/ 3668575 w 3668575"/>
              <a:gd name="connsiteY3" fmla="*/ 124343 h 1243432"/>
              <a:gd name="connsiteX4" fmla="*/ 3668575 w 3668575"/>
              <a:gd name="connsiteY4" fmla="*/ 1119089 h 1243432"/>
              <a:gd name="connsiteX5" fmla="*/ 3544232 w 3668575"/>
              <a:gd name="connsiteY5" fmla="*/ 1243432 h 1243432"/>
              <a:gd name="connsiteX6" fmla="*/ 124343 w 3668575"/>
              <a:gd name="connsiteY6" fmla="*/ 1243432 h 1243432"/>
              <a:gd name="connsiteX7" fmla="*/ 0 w 3668575"/>
              <a:gd name="connsiteY7" fmla="*/ 1119089 h 1243432"/>
              <a:gd name="connsiteX8" fmla="*/ 0 w 3668575"/>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575" h="1243432">
                <a:moveTo>
                  <a:pt x="0" y="124343"/>
                </a:moveTo>
                <a:cubicBezTo>
                  <a:pt x="0" y="55670"/>
                  <a:pt x="55670" y="0"/>
                  <a:pt x="124343" y="0"/>
                </a:cubicBezTo>
                <a:lnTo>
                  <a:pt x="3544232" y="0"/>
                </a:lnTo>
                <a:cubicBezTo>
                  <a:pt x="3612905" y="0"/>
                  <a:pt x="3668575" y="55670"/>
                  <a:pt x="3668575" y="124343"/>
                </a:cubicBezTo>
                <a:lnTo>
                  <a:pt x="3668575" y="1119089"/>
                </a:lnTo>
                <a:cubicBezTo>
                  <a:pt x="3668575" y="1187762"/>
                  <a:pt x="3612905" y="1243432"/>
                  <a:pt x="3544232"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379" tIns="97379" rIns="97379" bIns="97379" numCol="1" spcCol="1270" anchor="ctr" anchorCtr="0">
            <a:noAutofit/>
          </a:bodyPr>
          <a:lstStyle/>
          <a:p>
            <a:pPr marL="342900" lvl="0" indent="-342900" algn="l" defTabSz="711200">
              <a:lnSpc>
                <a:spcPct val="90000"/>
              </a:lnSpc>
              <a:spcBef>
                <a:spcPct val="0"/>
              </a:spcBef>
              <a:spcAft>
                <a:spcPct val="35000"/>
              </a:spcAft>
              <a:buFont typeface="+mj-lt"/>
              <a:buAutoNum type="alphaLcParenR"/>
            </a:pPr>
            <a:r>
              <a:rPr lang="en-GB" sz="1500" kern="1200" dirty="0" smtClean="0">
                <a:solidFill>
                  <a:schemeClr val="bg1"/>
                </a:solidFill>
              </a:rPr>
              <a:t>concise and relevant to the task and location where the work is being undertaken; and</a:t>
            </a:r>
            <a:endParaRPr lang="en-GB" sz="1500" kern="1200" dirty="0">
              <a:solidFill>
                <a:schemeClr val="bg1"/>
              </a:solidFill>
            </a:endParaRPr>
          </a:p>
        </p:txBody>
      </p:sp>
      <p:sp>
        <p:nvSpPr>
          <p:cNvPr id="10" name="Freeform 9"/>
          <p:cNvSpPr/>
          <p:nvPr/>
        </p:nvSpPr>
        <p:spPr>
          <a:xfrm>
            <a:off x="4573096" y="5058472"/>
            <a:ext cx="3668575" cy="1243432"/>
          </a:xfrm>
          <a:custGeom>
            <a:avLst/>
            <a:gdLst>
              <a:gd name="connsiteX0" fmla="*/ 0 w 3668575"/>
              <a:gd name="connsiteY0" fmla="*/ 124343 h 1243432"/>
              <a:gd name="connsiteX1" fmla="*/ 124343 w 3668575"/>
              <a:gd name="connsiteY1" fmla="*/ 0 h 1243432"/>
              <a:gd name="connsiteX2" fmla="*/ 3544232 w 3668575"/>
              <a:gd name="connsiteY2" fmla="*/ 0 h 1243432"/>
              <a:gd name="connsiteX3" fmla="*/ 3668575 w 3668575"/>
              <a:gd name="connsiteY3" fmla="*/ 124343 h 1243432"/>
              <a:gd name="connsiteX4" fmla="*/ 3668575 w 3668575"/>
              <a:gd name="connsiteY4" fmla="*/ 1119089 h 1243432"/>
              <a:gd name="connsiteX5" fmla="*/ 3544232 w 3668575"/>
              <a:gd name="connsiteY5" fmla="*/ 1243432 h 1243432"/>
              <a:gd name="connsiteX6" fmla="*/ 124343 w 3668575"/>
              <a:gd name="connsiteY6" fmla="*/ 1243432 h 1243432"/>
              <a:gd name="connsiteX7" fmla="*/ 0 w 3668575"/>
              <a:gd name="connsiteY7" fmla="*/ 1119089 h 1243432"/>
              <a:gd name="connsiteX8" fmla="*/ 0 w 3668575"/>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575" h="1243432">
                <a:moveTo>
                  <a:pt x="0" y="124343"/>
                </a:moveTo>
                <a:cubicBezTo>
                  <a:pt x="0" y="55670"/>
                  <a:pt x="55670" y="0"/>
                  <a:pt x="124343" y="0"/>
                </a:cubicBezTo>
                <a:lnTo>
                  <a:pt x="3544232" y="0"/>
                </a:lnTo>
                <a:cubicBezTo>
                  <a:pt x="3612905" y="0"/>
                  <a:pt x="3668575" y="55670"/>
                  <a:pt x="3668575" y="124343"/>
                </a:cubicBezTo>
                <a:lnTo>
                  <a:pt x="3668575" y="1119089"/>
                </a:lnTo>
                <a:cubicBezTo>
                  <a:pt x="3668575" y="1187762"/>
                  <a:pt x="3612905" y="1243432"/>
                  <a:pt x="3544232"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379" tIns="97379" rIns="97379" bIns="97379" numCol="1" spcCol="1270" anchor="ctr" anchorCtr="0">
            <a:noAutofit/>
          </a:bodyPr>
          <a:lstStyle/>
          <a:p>
            <a:pPr marL="342900" lvl="0" indent="-342900" algn="l" defTabSz="711200">
              <a:lnSpc>
                <a:spcPct val="90000"/>
              </a:lnSpc>
              <a:spcBef>
                <a:spcPct val="0"/>
              </a:spcBef>
              <a:spcAft>
                <a:spcPct val="35000"/>
              </a:spcAft>
              <a:buFont typeface="+mj-lt"/>
              <a:buAutoNum type="alphaLcParenR" startAt="2"/>
            </a:pPr>
            <a:r>
              <a:rPr lang="en-GB" sz="1500" kern="1200" dirty="0" smtClean="0">
                <a:solidFill>
                  <a:schemeClr val="bg1"/>
                </a:solidFill>
              </a:rPr>
              <a:t>provide clear information to allow the person in charge to effectively use it to manage the risks to themselves and those working under their supervision.</a:t>
            </a:r>
            <a:endParaRPr lang="en-GB" sz="1500" kern="1200" dirty="0">
              <a:solidFill>
                <a:schemeClr val="bg1"/>
              </a:solidFill>
            </a:endParaRPr>
          </a:p>
        </p:txBody>
      </p:sp>
    </p:spTree>
    <p:extLst>
      <p:ext uri="{BB962C8B-B14F-4D97-AF65-F5344CB8AC3E}">
        <p14:creationId xmlns:p14="http://schemas.microsoft.com/office/powerpoint/2010/main" val="2445854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2" presetClass="path" presetSubtype="0" accel="50000" decel="50000" fill="hold" grpId="1" nodeType="withEffect">
                                  <p:stCondLst>
                                    <p:cond delay="0"/>
                                  </p:stCondLst>
                                  <p:childTnLst>
                                    <p:animMotion origin="layout" path="M -3.33333E-6 -0.06944 L -3.33333E-6 -2.22222E-6 " pathEditMode="relative" rAng="0" ptsTypes="AA">
                                      <p:cBhvr>
                                        <p:cTn id="9" dur="2000" fill="hold"/>
                                        <p:tgtEl>
                                          <p:spTgt spid="5"/>
                                        </p:tgtEl>
                                        <p:attrNameLst>
                                          <p:attrName>ppt_x</p:attrName>
                                          <p:attrName>ppt_y</p:attrName>
                                        </p:attrNameLst>
                                      </p:cBhvr>
                                      <p:rCtr x="0" y="3472"/>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42" presetClass="path" presetSubtype="0" accel="50000" decel="50000" fill="hold" grpId="1" nodeType="withEffect">
                                  <p:stCondLst>
                                    <p:cond delay="0"/>
                                  </p:stCondLst>
                                  <p:childTnLst>
                                    <p:animMotion origin="layout" path="M -3.33333E-6 -0.06967 L -3.33333E-6 -1.11111E-6 " pathEditMode="relative" rAng="0" ptsTypes="AA">
                                      <p:cBhvr>
                                        <p:cTn id="15" dur="2000" fill="hold"/>
                                        <p:tgtEl>
                                          <p:spTgt spid="7"/>
                                        </p:tgtEl>
                                        <p:attrNameLst>
                                          <p:attrName>ppt_x</p:attrName>
                                          <p:attrName>ppt_y</p:attrName>
                                        </p:attrNameLst>
                                      </p:cBhvr>
                                      <p:rCtr x="0" y="3472"/>
                                    </p:animMotion>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42" presetClass="path" presetSubtype="0" accel="50000" decel="50000" fill="hold" grpId="1" nodeType="withEffect">
                                  <p:stCondLst>
                                    <p:cond delay="0"/>
                                  </p:stCondLst>
                                  <p:childTnLst>
                                    <p:animMotion origin="layout" path="M -3.33333E-6 -0.07037 L -3.33333E-6 -1.48148E-6 " pathEditMode="relative" rAng="0" ptsTypes="AA">
                                      <p:cBhvr>
                                        <p:cTn id="21" dur="2000" fill="hold"/>
                                        <p:tgtEl>
                                          <p:spTgt spid="8"/>
                                        </p:tgtEl>
                                        <p:attrNameLst>
                                          <p:attrName>ppt_x</p:attrName>
                                          <p:attrName>ppt_y</p:attrName>
                                        </p:attrNameLst>
                                      </p:cBhvr>
                                      <p:rCtr x="0" y="3519"/>
                                    </p:animMotion>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42" presetClass="path" presetSubtype="0" accel="50000" decel="50000" fill="hold" grpId="1" nodeType="withEffect">
                                  <p:stCondLst>
                                    <p:cond delay="0"/>
                                  </p:stCondLst>
                                  <p:childTnLst>
                                    <p:animMotion origin="layout" path="M -2.22222E-6 -0.07616 L -2.22222E-6 -7.40741E-7 " pathEditMode="relative" rAng="0" ptsTypes="AA">
                                      <p:cBhvr>
                                        <p:cTn id="27" dur="2000" fill="hold"/>
                                        <p:tgtEl>
                                          <p:spTgt spid="9"/>
                                        </p:tgtEl>
                                        <p:attrNameLst>
                                          <p:attrName>ppt_x</p:attrName>
                                          <p:attrName>ppt_y</p:attrName>
                                        </p:attrNameLst>
                                      </p:cBhvr>
                                      <p:rCtr x="0" y="3796"/>
                                    </p:animMotion>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42" presetClass="path" presetSubtype="0" accel="50000" decel="50000" fill="hold" grpId="1" nodeType="withEffect">
                                  <p:stCondLst>
                                    <p:cond delay="0"/>
                                  </p:stCondLst>
                                  <p:childTnLst>
                                    <p:animMotion origin="layout" path="M -4.44444E-6 -0.07616 L -4.44444E-6 -7.40741E-7 " pathEditMode="relative" rAng="0" ptsTypes="AA">
                                      <p:cBhvr>
                                        <p:cTn id="33" dur="2000" fill="hold"/>
                                        <p:tgtEl>
                                          <p:spTgt spid="10"/>
                                        </p:tgtEl>
                                        <p:attrNameLst>
                                          <p:attrName>ppt_x</p:attrName>
                                          <p:attrName>ppt_y</p:attrName>
                                        </p:attrNameLst>
                                      </p:cBhvr>
                                      <p:rCtr x="0" y="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t>Currently a SSOW pack looks like….</a:t>
            </a:r>
          </a:p>
        </p:txBody>
      </p:sp>
      <p:sp>
        <p:nvSpPr>
          <p:cNvPr id="8" name="Content Placeholder 7"/>
          <p:cNvSpPr>
            <a:spLocks noGrp="1"/>
          </p:cNvSpPr>
          <p:nvPr>
            <p:ph idx="1"/>
          </p:nvPr>
        </p:nvSpPr>
        <p:spPr>
          <a:xfrm>
            <a:off x="2267680" y="1593850"/>
            <a:ext cx="5040699" cy="4714875"/>
          </a:xfrm>
        </p:spPr>
        <p:txBody>
          <a:bodyPr>
            <a:normAutofit/>
          </a:bodyPr>
          <a:lstStyle/>
          <a:p>
            <a:pPr marL="180000" indent="-180000">
              <a:spcAft>
                <a:spcPts val="1000"/>
              </a:spcAft>
              <a:buFont typeface="Arial" panose="020B0604020202020204" pitchFamily="34" charset="0"/>
              <a:buChar char="•"/>
              <a:defRPr/>
            </a:pPr>
            <a:r>
              <a:rPr lang="en-GB" sz="1600" dirty="0" smtClean="0">
                <a:solidFill>
                  <a:srgbClr val="005172"/>
                </a:solidFill>
              </a:rPr>
              <a:t>SSOW pack verification form</a:t>
            </a:r>
          </a:p>
          <a:p>
            <a:pPr marL="180000" indent="-180000">
              <a:spcAft>
                <a:spcPts val="1000"/>
              </a:spcAft>
              <a:buFont typeface="Arial" panose="020B0604020202020204" pitchFamily="34" charset="0"/>
              <a:buChar char="•"/>
              <a:defRPr/>
            </a:pPr>
            <a:r>
              <a:rPr lang="en-GB" sz="1600" dirty="0" smtClean="0">
                <a:solidFill>
                  <a:srgbClr val="005172"/>
                </a:solidFill>
              </a:rPr>
              <a:t>Part </a:t>
            </a:r>
            <a:r>
              <a:rPr lang="en-GB" sz="1600" dirty="0">
                <a:solidFill>
                  <a:srgbClr val="005172"/>
                </a:solidFill>
              </a:rPr>
              <a:t>completed RT9909 Record of arrangements</a:t>
            </a:r>
          </a:p>
          <a:p>
            <a:pPr marL="180000" indent="-180000">
              <a:spcAft>
                <a:spcPts val="1000"/>
              </a:spcAft>
              <a:buFont typeface="Arial" panose="020B0604020202020204" pitchFamily="34" charset="0"/>
              <a:buChar char="•"/>
              <a:defRPr/>
            </a:pPr>
            <a:r>
              <a:rPr lang="en-GB" sz="1600" dirty="0">
                <a:solidFill>
                  <a:srgbClr val="005172"/>
                </a:solidFill>
              </a:rPr>
              <a:t>Part completed RT3181 form(s) – where blockage(s) of the line are part of the SSOW pack</a:t>
            </a:r>
          </a:p>
          <a:p>
            <a:pPr marL="180000" indent="-180000">
              <a:spcAft>
                <a:spcPts val="1000"/>
              </a:spcAft>
              <a:buFont typeface="Arial" panose="020B0604020202020204" pitchFamily="34" charset="0"/>
              <a:buChar char="•"/>
              <a:defRPr/>
            </a:pPr>
            <a:r>
              <a:rPr lang="en-GB" sz="1600" dirty="0">
                <a:solidFill>
                  <a:srgbClr val="005172"/>
                </a:solidFill>
              </a:rPr>
              <a:t>Possession </a:t>
            </a:r>
            <a:r>
              <a:rPr lang="en-GB" sz="1600" dirty="0" smtClean="0">
                <a:solidFill>
                  <a:srgbClr val="005172"/>
                </a:solidFill>
              </a:rPr>
              <a:t>arrangements</a:t>
            </a:r>
          </a:p>
          <a:p>
            <a:pPr marL="180000" indent="-180000">
              <a:spcAft>
                <a:spcPts val="1000"/>
              </a:spcAft>
              <a:buFont typeface="Arial" panose="020B0604020202020204" pitchFamily="34" charset="0"/>
              <a:buChar char="•"/>
              <a:defRPr/>
            </a:pPr>
            <a:r>
              <a:rPr lang="en-GB" sz="1600" dirty="0" smtClean="0">
                <a:solidFill>
                  <a:srgbClr val="005172"/>
                </a:solidFill>
              </a:rPr>
              <a:t>Safe </a:t>
            </a:r>
            <a:r>
              <a:rPr lang="en-GB" sz="1600" dirty="0">
                <a:solidFill>
                  <a:srgbClr val="005172"/>
                </a:solidFill>
              </a:rPr>
              <a:t>access and egress information including walking to and from site</a:t>
            </a:r>
          </a:p>
          <a:p>
            <a:pPr marL="180000" indent="-180000">
              <a:spcAft>
                <a:spcPts val="1000"/>
              </a:spcAft>
              <a:buFont typeface="Arial" panose="020B0604020202020204" pitchFamily="34" charset="0"/>
              <a:buChar char="•"/>
              <a:defRPr/>
            </a:pPr>
            <a:r>
              <a:rPr lang="en-GB" sz="1600" dirty="0">
                <a:solidFill>
                  <a:srgbClr val="005172"/>
                </a:solidFill>
              </a:rPr>
              <a:t>Sectional Appendix extracts showing the relevant running lines, track layout and work location for the entire mileage for which the work group will be On or Near the Line</a:t>
            </a:r>
          </a:p>
          <a:p>
            <a:pPr marL="180000" indent="-180000">
              <a:spcAft>
                <a:spcPts val="1000"/>
              </a:spcAft>
              <a:buFont typeface="Arial" panose="020B0604020202020204" pitchFamily="34" charset="0"/>
              <a:buChar char="•"/>
              <a:defRPr/>
            </a:pPr>
            <a:r>
              <a:rPr lang="en-GB" sz="1600" dirty="0">
                <a:solidFill>
                  <a:srgbClr val="005172"/>
                </a:solidFill>
              </a:rPr>
              <a:t>National Hazard Directory extracts that are relevant to the work and location </a:t>
            </a:r>
            <a:endParaRPr lang="en-GB" sz="1600" dirty="0" smtClean="0">
              <a:solidFill>
                <a:srgbClr val="005172"/>
              </a:solidFill>
            </a:endParaRPr>
          </a:p>
          <a:p>
            <a:pPr marL="180000" indent="-180000">
              <a:spcAft>
                <a:spcPts val="1000"/>
              </a:spcAft>
              <a:buFont typeface="Arial" panose="020B0604020202020204" pitchFamily="34" charset="0"/>
              <a:buChar char="•"/>
              <a:defRPr/>
            </a:pPr>
            <a:r>
              <a:rPr lang="en-GB" sz="1600" dirty="0" smtClean="0">
                <a:solidFill>
                  <a:srgbClr val="005172"/>
                </a:solidFill>
              </a:rPr>
              <a:t>Signalling </a:t>
            </a:r>
            <a:r>
              <a:rPr lang="en-GB" sz="1600" dirty="0">
                <a:solidFill>
                  <a:srgbClr val="005172"/>
                </a:solidFill>
              </a:rPr>
              <a:t>or track diagrams where used</a:t>
            </a:r>
          </a:p>
          <a:p>
            <a:pPr marL="180000" indent="-180000">
              <a:spcAft>
                <a:spcPts val="1000"/>
              </a:spcAft>
              <a:buFont typeface="Arial" panose="020B0604020202020204" pitchFamily="34" charset="0"/>
              <a:buChar char="•"/>
              <a:defRPr/>
            </a:pPr>
            <a:r>
              <a:rPr lang="en-GB" sz="1600" dirty="0">
                <a:solidFill>
                  <a:srgbClr val="005172"/>
                </a:solidFill>
              </a:rPr>
              <a:t>Emergency </a:t>
            </a:r>
            <a:r>
              <a:rPr lang="en-GB" sz="1600" dirty="0" smtClean="0">
                <a:solidFill>
                  <a:srgbClr val="005172"/>
                </a:solidFill>
              </a:rPr>
              <a:t>arrangements</a:t>
            </a:r>
            <a:endParaRPr lang="en-GB" sz="1600" dirty="0">
              <a:solidFill>
                <a:srgbClr val="005172"/>
              </a:solidFill>
            </a:endParaRPr>
          </a:p>
        </p:txBody>
      </p:sp>
      <p:sp>
        <p:nvSpPr>
          <p:cNvPr id="66564" name="Slide Number Placeholder 5"/>
          <p:cNvSpPr>
            <a:spLocks noGrp="1"/>
          </p:cNvSpPr>
          <p:nvPr>
            <p:ph type="sldNum" sz="quarter" idx="10"/>
          </p:nvPr>
        </p:nvSpPr>
        <p:spPr>
          <a:noFill/>
        </p:spPr>
        <p:txBody>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CE89C26F-1428-48A2-93A6-A3A5C0F76491}" type="slidenum">
              <a:rPr lang="en-GB" altLang="en-US" baseline="0" smtClean="0"/>
              <a:pPr/>
              <a:t>9</a:t>
            </a:fld>
            <a:endParaRPr lang="en-GB" altLang="en-US" baseline="0" smtClean="0"/>
          </a:p>
        </p:txBody>
      </p:sp>
      <p:grpSp>
        <p:nvGrpSpPr>
          <p:cNvPr id="12" name="Group 11"/>
          <p:cNvGrpSpPr/>
          <p:nvPr/>
        </p:nvGrpSpPr>
        <p:grpSpPr>
          <a:xfrm>
            <a:off x="431540" y="2843386"/>
            <a:ext cx="1352550" cy="1809750"/>
            <a:chOff x="450000" y="2636890"/>
            <a:chExt cx="1352550" cy="1809750"/>
          </a:xfrm>
        </p:grpSpPr>
        <p:sp>
          <p:nvSpPr>
            <p:cNvPr id="4" name="Documents"/>
            <p:cNvSpPr>
              <a:spLocks noEditPoints="1" noChangeArrowheads="1"/>
            </p:cNvSpPr>
            <p:nvPr/>
          </p:nvSpPr>
          <p:spPr bwMode="auto">
            <a:xfrm>
              <a:off x="450000" y="2636890"/>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solidFill>
                  <a:srgbClr val="005172"/>
                </a:solidFill>
              </a:endParaRPr>
            </a:p>
          </p:txBody>
        </p:sp>
        <p:sp>
          <p:nvSpPr>
            <p:cNvPr id="9" name="TextBox 8"/>
            <p:cNvSpPr txBox="1">
              <a:spLocks noChangeArrowheads="1"/>
            </p:cNvSpPr>
            <p:nvPr/>
          </p:nvSpPr>
          <p:spPr bwMode="auto">
            <a:xfrm>
              <a:off x="733414" y="3372696"/>
              <a:ext cx="742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r>
                <a:rPr lang="en-GB" altLang="en-US" sz="2400" b="1" dirty="0" smtClean="0">
                  <a:solidFill>
                    <a:srgbClr val="000000"/>
                  </a:solidFill>
                </a:rPr>
                <a:t>SSOW</a:t>
              </a:r>
              <a:endParaRPr lang="en-GB" altLang="en-US" sz="2400" b="1" dirty="0">
                <a:solidFill>
                  <a:srgbClr val="000000"/>
                </a:solidFill>
              </a:endParaRPr>
            </a:p>
          </p:txBody>
        </p:sp>
      </p:grpSp>
      <p:sp>
        <p:nvSpPr>
          <p:cNvPr id="28" name="Bent Arrow 27"/>
          <p:cNvSpPr/>
          <p:nvPr/>
        </p:nvSpPr>
        <p:spPr bwMode="auto">
          <a:xfrm>
            <a:off x="1029481" y="1484730"/>
            <a:ext cx="954600" cy="1142660"/>
          </a:xfrm>
          <a:prstGeom prst="bentArrow">
            <a:avLst>
              <a:gd name="adj1" fmla="val 23614"/>
              <a:gd name="adj2" fmla="val 27091"/>
              <a:gd name="adj3" fmla="val 43023"/>
              <a:gd name="adj4" fmla="val 43750"/>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sp>
        <p:nvSpPr>
          <p:cNvPr id="22" name="Right Arrow 21"/>
          <p:cNvSpPr>
            <a:spLocks noChangeArrowheads="1"/>
          </p:cNvSpPr>
          <p:nvPr/>
        </p:nvSpPr>
        <p:spPr bwMode="auto">
          <a:xfrm>
            <a:off x="7524410" y="3486306"/>
            <a:ext cx="1381465" cy="609600"/>
          </a:xfrm>
          <a:prstGeom prst="rightArrow">
            <a:avLst>
              <a:gd name="adj1" fmla="val 36250"/>
              <a:gd name="adj2" fmla="val 74958"/>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1"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776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1000"/>
                                        <p:tgtEl>
                                          <p:spTgt spid="8">
                                            <p:txEl>
                                              <p:pRg st="7" end="7"/>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1000"/>
                                        <p:tgtEl>
                                          <p:spTgt spid="8">
                                            <p:txEl>
                                              <p:pRg st="8" end="8"/>
                                            </p:tx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10500"/>
                            </p:stCondLst>
                            <p:childTnLst>
                              <p:par>
                                <p:cTn id="49" presetID="26" presetClass="emph" presetSubtype="0" repeatCount="3000" fill="hold" grpId="1" nodeType="afterEffect">
                                  <p:stCondLst>
                                    <p:cond delay="0"/>
                                  </p:stCondLst>
                                  <p:childTnLst>
                                    <p:animEffect transition="out" filter="fade">
                                      <p:cBhvr>
                                        <p:cTn id="50" dur="1000" tmFilter="0, 0; .2, .5; .8, .5; 1, 0"/>
                                        <p:tgtEl>
                                          <p:spTgt spid="22"/>
                                        </p:tgtEl>
                                      </p:cBhvr>
                                    </p:animEffect>
                                    <p:animScale>
                                      <p:cBhvr>
                                        <p:cTn id="51" dur="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8" grpId="0" animBg="1"/>
      <p:bldP spid="22" grpId="0" animBg="1"/>
      <p:bldP spid="2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0.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1.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2.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3.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4.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5.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6.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7.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8.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9.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docProps/app.xml><?xml version="1.0" encoding="utf-8"?>
<Properties xmlns="http://schemas.openxmlformats.org/officeDocument/2006/extended-properties" xmlns:vt="http://schemas.openxmlformats.org/officeDocument/2006/docPropsVTypes">
  <Template>Theme1</Template>
  <TotalTime>12168</TotalTime>
  <Words>5233</Words>
  <Application>Microsoft Office PowerPoint</Application>
  <PresentationFormat>On-screen Show (4:3)</PresentationFormat>
  <Paragraphs>648</Paragraphs>
  <Slides>51</Slides>
  <Notes>35</Notes>
  <HiddenSlides>1</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51</vt:i4>
      </vt:variant>
    </vt:vector>
  </HeadingPairs>
  <TitlesOfParts>
    <vt:vector size="63" baseType="lpstr">
      <vt:lpstr>Theme1</vt:lpstr>
      <vt:lpstr>1_Subtitle</vt:lpstr>
      <vt:lpstr>1_Theme1</vt:lpstr>
      <vt:lpstr>2_Subtitle</vt:lpstr>
      <vt:lpstr>Theme2</vt:lpstr>
      <vt:lpstr>3_Subtitle</vt:lpstr>
      <vt:lpstr>4_Subtitle</vt:lpstr>
      <vt:lpstr>5_Subtitle</vt:lpstr>
      <vt:lpstr>6_Subtitle</vt:lpstr>
      <vt:lpstr>7_Subtitle</vt:lpstr>
      <vt:lpstr>8_Subtitle</vt:lpstr>
      <vt:lpstr>Acrobat Document</vt:lpstr>
      <vt:lpstr>Standard 019 Update Briefing</vt:lpstr>
      <vt:lpstr>Network Rail Safety Vision</vt:lpstr>
      <vt:lpstr>Why? </vt:lpstr>
      <vt:lpstr>Background</vt:lpstr>
      <vt:lpstr>Background</vt:lpstr>
      <vt:lpstr>Affected Parties</vt:lpstr>
      <vt:lpstr>What’s new? The person in charge</vt:lpstr>
      <vt:lpstr>What’s new?  Safe Work Pack (SWP)</vt:lpstr>
      <vt:lpstr>Currently a SSOW pack looks like….</vt:lpstr>
      <vt:lpstr>What extra goes into a Safe Work Pack?</vt:lpstr>
      <vt:lpstr>What’s new? Hierarchy of Control – Operational Risk</vt:lpstr>
      <vt:lpstr>Modules in working practice</vt:lpstr>
      <vt:lpstr>Modules</vt:lpstr>
      <vt:lpstr>Core 019 standard overview</vt:lpstr>
      <vt:lpstr>Module 1: Planning and working during incident response </vt:lpstr>
      <vt:lpstr>Video</vt:lpstr>
      <vt:lpstr>Over to you, what does this module mean for you? </vt:lpstr>
      <vt:lpstr>Module 2: Planning and working in a possession</vt:lpstr>
      <vt:lpstr>Video</vt:lpstr>
      <vt:lpstr>Over to you, what does this module mean for you? </vt:lpstr>
      <vt:lpstr>Module 3: Planning and working using protection arrangements</vt:lpstr>
      <vt:lpstr>Video</vt:lpstr>
      <vt:lpstr>Over to you, what does this module mean for you? </vt:lpstr>
      <vt:lpstr>Module 4: Planning and working using warning arrangements</vt:lpstr>
      <vt:lpstr>Video</vt:lpstr>
      <vt:lpstr>Over to you, what does this module mean for you? </vt:lpstr>
      <vt:lpstr> Hazard &amp; Risk identification </vt:lpstr>
      <vt:lpstr>What is a hazard and what is a risk?</vt:lpstr>
      <vt:lpstr>5 Steps to risk assessment</vt:lpstr>
      <vt:lpstr>Step 1 – Identify hazards</vt:lpstr>
      <vt:lpstr>Corporate legal responsibilities</vt:lpstr>
      <vt:lpstr>Your legal responsibilities</vt:lpstr>
      <vt:lpstr>Step 1 - What do we associate as a risk?</vt:lpstr>
      <vt:lpstr> Definitions</vt:lpstr>
      <vt:lpstr>Step 2 – Decide who might be harmed and how</vt:lpstr>
      <vt:lpstr>Step 3 – Evaluate the risks and decide on precautions</vt:lpstr>
      <vt:lpstr>Step 4 – Record your findings and implement them</vt:lpstr>
      <vt:lpstr>Step 5 – Review assessment and update</vt:lpstr>
      <vt:lpstr>Risk assessment – CONTENT SUBJECT TO CHANGE</vt:lpstr>
      <vt:lpstr>Communications  </vt:lpstr>
      <vt:lpstr>Effective communications</vt:lpstr>
      <vt:lpstr>Effective communications</vt:lpstr>
      <vt:lpstr>Open questions</vt:lpstr>
      <vt:lpstr>Open questions</vt:lpstr>
      <vt:lpstr>Probing questions</vt:lpstr>
      <vt:lpstr>Effective questioning</vt:lpstr>
      <vt:lpstr>Effective questioning</vt:lpstr>
      <vt:lpstr>Our commitment</vt:lpstr>
      <vt:lpstr>Worksafe procedure</vt:lpstr>
      <vt:lpstr>Over to you…</vt:lpstr>
      <vt:lpstr>Final summary</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Lisa</dc:creator>
  <cp:lastModifiedBy>Aaron Gracey</cp:lastModifiedBy>
  <cp:revision>409</cp:revision>
  <cp:lastPrinted>2016-10-31T10:29:21Z</cp:lastPrinted>
  <dcterms:created xsi:type="dcterms:W3CDTF">2016-10-28T09:06:24Z</dcterms:created>
  <dcterms:modified xsi:type="dcterms:W3CDTF">2017-07-14T13:42:36Z</dcterms:modified>
</cp:coreProperties>
</file>