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86" y="-102"/>
      </p:cViewPr>
      <p:guideLst>
        <p:guide orient="horz" pos="572"/>
        <p:guide orient="horz" pos="3929"/>
        <p:guide pos="5420"/>
        <p:guide pos="340"/>
        <p:guide pos="2880"/>
        <p:guide pos="274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4C20-82F1-4E90-B292-19F335FB47FC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E649-A16A-4D8F-9517-C556DB4C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3D50-7DA1-4164-B43A-805C63FA2A76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830B-5209-452E-81F4-2A2696952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i="1" smtClean="0">
              <a:ea typeface="Gene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i="1" smtClean="0">
              <a:ea typeface="Gene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 smtClean="0">
              <a:ea typeface="Geneva"/>
            </a:endParaRPr>
          </a:p>
          <a:p>
            <a:pPr>
              <a:defRPr/>
            </a:pPr>
            <a:endParaRPr lang="en-GB" altLang="en-US" dirty="0" smtClean="0">
              <a:ea typeface="Geneva"/>
            </a:endParaRPr>
          </a:p>
          <a:p>
            <a:pPr>
              <a:defRPr/>
            </a:pPr>
            <a:endParaRPr lang="en-GB" altLang="en-US" dirty="0" smtClean="0">
              <a:ea typeface="Geneva"/>
            </a:endParaRPr>
          </a:p>
          <a:p>
            <a:pPr>
              <a:defRPr/>
            </a:pPr>
            <a:endParaRPr lang="en-GB" altLang="en-US" dirty="0" smtClean="0">
              <a:ea typeface="Genev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ea typeface="Genev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ea typeface="Genev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247070-A74D-4192-9F0B-B469DA317419}" type="slidenum">
              <a:rPr lang="en-US" altLang="en-US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smtClean="0">
              <a:ea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smtClean="0">
              <a:ea typeface="Gene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2564904"/>
            <a:ext cx="7272000" cy="1044000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4"/>
            <a:ext cx="7272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D536-AD77-4BDD-8719-A79823A4F8A3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8F66-E96E-4209-808B-BDACF4AAE74C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3816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788000" y="1846800"/>
            <a:ext cx="3816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944688" y="2057400"/>
            <a:ext cx="5254625" cy="3492000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390AB9-CDE9-4847-AD3F-6A54FB27E295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846800"/>
            <a:ext cx="7272000" cy="4392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Icon to insert picture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48ABD-9A59-4705-BE5D-6C62FFDF98F4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F4D47-155E-4C7F-8F5F-4AE051981999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968" y="117348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0225" y="64865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050F3F-0DF8-4D9E-9494-6AFF7FAF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7272000" cy="439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234000"/>
            <a:ext cx="432000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561368"/>
            <a:ext cx="1715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6488869" y="6562800"/>
            <a:ext cx="2133600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aseline="0">
                <a:solidFill>
                  <a:schemeClr val="tx2"/>
                </a:solidFill>
              </a:defRPr>
            </a:lvl1pPr>
          </a:lstStyle>
          <a:p>
            <a:fld id="{FC0EEFF9-CBB0-4630-87E3-B66F1FC5A272}" type="datetime5">
              <a:rPr lang="en-GB" smtClean="0"/>
              <a:t>6-Nov-14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663975" y="6592590"/>
            <a:ext cx="581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800" dirty="0" smtClean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8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1" r:id="rId7"/>
    <p:sldLayoutId id="2147483664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01700" rtl="0" eaLnBrk="1" latinLnBrk="0" hangingPunct="1">
        <a:spcBef>
          <a:spcPts val="336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92163" y="1219200"/>
            <a:ext cx="65516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“Should I say something?”</a:t>
            </a:r>
          </a:p>
          <a:p>
            <a:pPr eaLnBrk="1" hangingPunct="1"/>
            <a:endParaRPr lang="en-GB" altLang="en-US" sz="28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“We shouldn’t be doing this…”</a:t>
            </a:r>
          </a:p>
          <a:p>
            <a:pPr eaLnBrk="1" hangingPunct="1"/>
            <a:endParaRPr lang="en-GB" altLang="en-US" sz="28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“This doesn’t feel right…”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998663" y="48656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It’s your call…</a:t>
            </a:r>
          </a:p>
        </p:txBody>
      </p:sp>
    </p:spTree>
    <p:extLst>
      <p:ext uri="{BB962C8B-B14F-4D97-AF65-F5344CB8AC3E}">
        <p14:creationId xmlns:p14="http://schemas.microsoft.com/office/powerpoint/2010/main" val="16777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altLang="en-US" sz="3200" b="1" dirty="0" smtClean="0">
                <a:solidFill>
                  <a:srgbClr val="005172"/>
                </a:solidFill>
                <a:ea typeface="Geneva"/>
                <a:cs typeface="Geneva"/>
              </a:rPr>
              <a:t>Information </a:t>
            </a:r>
            <a:r>
              <a:rPr lang="en-GB" altLang="en-US" sz="3200" b="1" dirty="0" smtClean="0">
                <a:solidFill>
                  <a:srgbClr val="005172"/>
                </a:solidFill>
                <a:ea typeface="Geneva"/>
                <a:cs typeface="Geneva"/>
              </a:rPr>
              <a:t>is key</a:t>
            </a:r>
          </a:p>
          <a:p>
            <a:pPr>
              <a:buFont typeface="Arial" pitchFamily="34" charset="0"/>
              <a:buNone/>
              <a:defRPr/>
            </a:pPr>
            <a:r>
              <a:rPr lang="en-GB" altLang="en-US" sz="3200" dirty="0" smtClean="0">
                <a:solidFill>
                  <a:srgbClr val="005172"/>
                </a:solidFill>
                <a:ea typeface="Geneva"/>
                <a:cs typeface="Geneva"/>
              </a:rPr>
              <a:t> </a:t>
            </a:r>
            <a:endParaRPr lang="en-GB" altLang="en-US" sz="3600" b="1" dirty="0" smtClean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altLang="en-US" sz="1600" b="1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Information is key to locating and closing out Close Calls.  </a:t>
            </a:r>
            <a:r>
              <a:rPr lang="en-GB" altLang="en-US" sz="1600" b="1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Here’s what you should aim to </a:t>
            </a:r>
            <a:r>
              <a:rPr lang="en-GB" altLang="en-US" sz="1600" b="1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cover when you report one:</a:t>
            </a:r>
            <a:endParaRPr lang="en-GB" altLang="en-US" sz="1400" dirty="0" smtClean="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altLang="en-US" sz="14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 </a:t>
            </a:r>
            <a:endParaRPr lang="en-GB" altLang="en-US" sz="1600" dirty="0" smtClean="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A detailed description of the event/hazard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•    Location details; such as an address and/or track </a:t>
            </a: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location (ELR, Mileage, Track ID). </a:t>
            </a: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/>
            </a:r>
            <a:b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•    Details of all persons, vehicles and machinery/tools involved, if applicable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•    Details of any works or projects that may be related, if applicable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•    All available information regarding any actions taken or planned, if any,       including who has been made aware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•   Any other information which may be helpful</a:t>
            </a:r>
          </a:p>
          <a:p>
            <a:pPr>
              <a:defRPr/>
            </a:pPr>
            <a:endParaRPr lang="en-GB" altLang="en-US" sz="1600" dirty="0" smtClean="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defRPr/>
            </a:pPr>
            <a:endParaRPr lang="en-GB" altLang="en-US" sz="1600" i="1" dirty="0" smtClean="0">
              <a:solidFill>
                <a:srgbClr val="005172"/>
              </a:solidFill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 rot="-1096171">
            <a:off x="5305425" y="4775200"/>
            <a:ext cx="31369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/>
              <a:t>Don’t worry if you haven’t got all the info – the most important thing is to report it.</a:t>
            </a:r>
          </a:p>
        </p:txBody>
      </p:sp>
    </p:spTree>
    <p:extLst>
      <p:ext uri="{BB962C8B-B14F-4D97-AF65-F5344CB8AC3E}">
        <p14:creationId xmlns:p14="http://schemas.microsoft.com/office/powerpoint/2010/main" val="30125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3882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3200" b="1">
                <a:solidFill>
                  <a:srgbClr val="005172"/>
                </a:solidFill>
                <a:ea typeface="Geneva"/>
                <a:cs typeface="Geneva"/>
              </a:rPr>
              <a:t>Be confident when reporting Close Calls</a:t>
            </a:r>
            <a:endParaRPr lang="en-GB" altLang="en-US" sz="320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320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b="1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i="1">
              <a:solidFill>
                <a:srgbClr val="005172"/>
              </a:solidFill>
              <a:ea typeface="Geneva"/>
              <a:cs typeface="Geneva"/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887538" y="2903538"/>
            <a:ext cx="5354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3600" b="1" dirty="0"/>
              <a:t>Insert ‘Be Confident’ </a:t>
            </a:r>
            <a:r>
              <a:rPr lang="en-GB" altLang="en-US" sz="3600" b="1" dirty="0" smtClean="0"/>
              <a:t>video </a:t>
            </a:r>
            <a:endParaRPr lang="en-GB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23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579563" y="6167438"/>
            <a:ext cx="157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GB" altLang="en-US" b="1">
                <a:solidFill>
                  <a:srgbClr val="005172"/>
                </a:solidFill>
              </a:rPr>
              <a:t>01908 723 500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3882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3200" b="1">
                <a:solidFill>
                  <a:srgbClr val="005172"/>
                </a:solidFill>
                <a:ea typeface="Geneva"/>
                <a:cs typeface="Geneva"/>
              </a:rPr>
              <a:t>Close Calls can make all the difference</a:t>
            </a:r>
            <a:endParaRPr lang="en-GB" altLang="en-US" sz="320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320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b="1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i="1">
              <a:solidFill>
                <a:srgbClr val="005172"/>
              </a:solidFill>
              <a:ea typeface="Geneva"/>
              <a:cs typeface="Geneva"/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887538" y="2903538"/>
            <a:ext cx="535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3600" b="1" dirty="0"/>
              <a:t>Insert ‘Your Call’ </a:t>
            </a:r>
            <a:r>
              <a:rPr lang="en-GB" altLang="en-US" sz="3600" b="1" dirty="0" smtClean="0"/>
              <a:t>video</a:t>
            </a:r>
            <a:endParaRPr lang="en-GB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8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43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altLang="en-US" sz="2800" b="1" dirty="0" smtClean="0">
                <a:solidFill>
                  <a:srgbClr val="005172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It’s your call</a:t>
            </a:r>
          </a:p>
          <a:p>
            <a:pPr>
              <a:buFont typeface="Arial" pitchFamily="34" charset="0"/>
              <a:buNone/>
              <a:defRPr/>
            </a:pPr>
            <a:endParaRPr lang="en-GB" altLang="en-US" sz="3600" dirty="0" smtClean="0">
              <a:solidFill>
                <a:srgbClr val="005172"/>
              </a:solidFill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What </a:t>
            </a:r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might stop us from reporting Close Calls?</a:t>
            </a:r>
            <a:endParaRPr lang="en-GB" altLang="en-US" sz="2000" dirty="0">
              <a:solidFill>
                <a:schemeClr val="tx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en-US" sz="2000" dirty="0">
              <a:solidFill>
                <a:schemeClr val="tx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How do we overcome these issues so we can always recognise, respond to and report Close Calls?</a:t>
            </a:r>
            <a:endParaRPr lang="en-GB" altLang="en-US" sz="2000" dirty="0">
              <a:solidFill>
                <a:schemeClr val="tx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altLang="en-US" sz="2000" dirty="0">
              <a:solidFill>
                <a:schemeClr val="tx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What </a:t>
            </a:r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are we going to commit to do going forward?</a:t>
            </a:r>
            <a:endParaRPr lang="en-GB" altLang="en-US" sz="2000" dirty="0">
              <a:solidFill>
                <a:schemeClr val="tx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altLang="en-US" sz="2000" dirty="0">
              <a:solidFill>
                <a:schemeClr val="tx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How are we going to </a:t>
            </a:r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make sure we continue to talk about and share positive experiences of Close Calls</a:t>
            </a:r>
            <a:r>
              <a:rPr lang="en-GB" altLang="en-US" sz="2000" dirty="0" smtClean="0">
                <a:solidFill>
                  <a:schemeClr val="tx2"/>
                </a:solidFill>
                <a:latin typeface="Arial" pitchFamily="34" charset="0"/>
                <a:ea typeface="Geneva"/>
                <a:cs typeface="Arial" pitchFamily="34" charset="0"/>
              </a:rPr>
              <a:t>?</a:t>
            </a:r>
            <a:endParaRPr lang="en-GB" altLang="en-US" sz="3200" dirty="0" smtClean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endParaRPr lang="en-GB" altLang="en-US" sz="2400" b="1" dirty="0" smtClean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endParaRPr lang="en-GB" altLang="en-US" sz="2400" i="1" dirty="0" smtClean="0">
              <a:solidFill>
                <a:srgbClr val="005172"/>
              </a:solidFill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5745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717675"/>
            <a:ext cx="2846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96975" y="2105025"/>
            <a:ext cx="673258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000" b="1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Anything that has the </a:t>
            </a:r>
            <a:r>
              <a:rPr lang="en-GB" altLang="en-US" sz="2000" b="1" u="sng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GB" altLang="en-US" sz="2000" b="1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sz="2000" b="1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harm or damage. </a:t>
            </a:r>
          </a:p>
          <a:p>
            <a:pPr eaLnBrk="1" hangingPunct="1">
              <a:defRPr/>
            </a:pPr>
            <a:endParaRPr lang="en-GB" altLang="en-US" sz="2400" dirty="0" smtClean="0">
              <a:solidFill>
                <a:srgbClr val="003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the potential to:</a:t>
            </a:r>
          </a:p>
          <a:p>
            <a:pPr eaLnBrk="1" hangingPunct="1">
              <a:defRPr/>
            </a:pPr>
            <a:endParaRPr lang="en-GB" altLang="en-US" sz="1600" dirty="0">
              <a:solidFill>
                <a:srgbClr val="003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a </a:t>
            </a: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</a:t>
            </a: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minor, major injuries, and fatalities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the environment and/or protected species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railway infrastructure, plant, vehicles, tools and equipment.</a:t>
            </a: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800" b="1" dirty="0" smtClean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What </a:t>
            </a:r>
            <a:r>
              <a:rPr lang="en-GB" altLang="en-US" sz="2800" b="1" dirty="0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is a Close Call?</a:t>
            </a:r>
          </a:p>
          <a:p>
            <a:pPr>
              <a:buFont typeface="Arial" pitchFamily="34" charset="0"/>
              <a:buNone/>
            </a:pPr>
            <a:endParaRPr lang="en-GB" altLang="en-US" sz="2000" b="1" dirty="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GB" altLang="en-US" sz="2000" i="1" dirty="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005172"/>
                </a:solidFill>
                <a:ea typeface="Geneva"/>
                <a:cs typeface="Geneva"/>
              </a:rPr>
              <a:t>Types of Close Call</a:t>
            </a:r>
            <a:endParaRPr lang="en-GB" altLang="en-US" sz="3200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3200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i="1" dirty="0">
              <a:solidFill>
                <a:srgbClr val="005172"/>
              </a:solidFill>
              <a:ea typeface="Geneva"/>
              <a:cs typeface="Geneva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538538" y="2324100"/>
            <a:ext cx="2316162" cy="1277938"/>
          </a:xfrm>
          <a:prstGeom prst="down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A fault </a:t>
            </a:r>
            <a:r>
              <a:rPr lang="en-GB" sz="1400" dirty="0"/>
              <a:t>on </a:t>
            </a:r>
            <a:r>
              <a:rPr lang="en-GB" sz="1400" dirty="0" smtClean="0"/>
              <a:t>railway </a:t>
            </a:r>
            <a:r>
              <a:rPr lang="en-GB" sz="1400" dirty="0"/>
              <a:t>infrastructure that needs to be fixed, but could also cause harm or damage</a:t>
            </a:r>
            <a:endParaRPr lang="en-GB" sz="1400" dirty="0"/>
          </a:p>
        </p:txBody>
      </p:sp>
      <p:sp>
        <p:nvSpPr>
          <p:cNvPr id="8" name="Down Arrow Callout 7"/>
          <p:cNvSpPr/>
          <p:nvPr/>
        </p:nvSpPr>
        <p:spPr>
          <a:xfrm>
            <a:off x="681038" y="2324100"/>
            <a:ext cx="2316162" cy="1277938"/>
          </a:xfrm>
          <a:prstGeom prst="down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/>
              <a:t>An unsafe </a:t>
            </a:r>
            <a:r>
              <a:rPr lang="en-GB" sz="1400" dirty="0"/>
              <a:t>behaviour or condition that poses an </a:t>
            </a:r>
            <a:r>
              <a:rPr lang="en-GB" sz="1400" b="1" u="sng" dirty="0"/>
              <a:t>immediate threat to the safe running of </a:t>
            </a:r>
            <a:r>
              <a:rPr lang="en-GB" sz="1400" b="1" u="sng" dirty="0" smtClean="0"/>
              <a:t>trains.</a:t>
            </a:r>
            <a:endParaRPr lang="en-GB" sz="1400" b="1" u="sng" dirty="0"/>
          </a:p>
        </p:txBody>
      </p:sp>
      <p:sp>
        <p:nvSpPr>
          <p:cNvPr id="10" name="Down Arrow Callout 9"/>
          <p:cNvSpPr/>
          <p:nvPr/>
        </p:nvSpPr>
        <p:spPr>
          <a:xfrm>
            <a:off x="6413500" y="2324100"/>
            <a:ext cx="2317750" cy="1277938"/>
          </a:xfrm>
          <a:prstGeom prst="down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smtClean="0"/>
              <a:t>An unsafe </a:t>
            </a:r>
            <a:r>
              <a:rPr lang="en-GB" sz="1600" dirty="0"/>
              <a:t>behaviour or condition.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1038" y="3797300"/>
            <a:ext cx="231616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Take </a:t>
            </a:r>
            <a:r>
              <a:rPr lang="en-GB" dirty="0" smtClean="0"/>
              <a:t>immediate action </a:t>
            </a:r>
            <a:r>
              <a:rPr lang="en-GB" dirty="0"/>
              <a:t>to protect the line, workforce and </a:t>
            </a:r>
            <a:r>
              <a:rPr lang="en-GB" dirty="0" smtClean="0"/>
              <a:t>passengers.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38538" y="3797300"/>
            <a:ext cx="2316162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Report as a fault to Route Fault Control.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8538" y="4606925"/>
            <a:ext cx="2316162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Report as a Close Call via the </a:t>
            </a:r>
            <a:r>
              <a:rPr lang="en-GB" dirty="0" smtClean="0"/>
              <a:t>Close </a:t>
            </a:r>
            <a:r>
              <a:rPr lang="en-GB" dirty="0"/>
              <a:t>Call system.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3500" y="3797300"/>
            <a:ext cx="2317750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Report as a Close Call via the </a:t>
            </a:r>
            <a:r>
              <a:rPr lang="en-GB" dirty="0" smtClean="0"/>
              <a:t>Close </a:t>
            </a:r>
            <a:r>
              <a:rPr lang="en-GB" dirty="0"/>
              <a:t>Call system.</a:t>
            </a:r>
          </a:p>
        </p:txBody>
      </p:sp>
      <p:sp>
        <p:nvSpPr>
          <p:cNvPr id="21515" name="TextBox 3"/>
          <p:cNvSpPr txBox="1">
            <a:spLocks noChangeArrowheads="1"/>
          </p:cNvSpPr>
          <p:nvPr/>
        </p:nvSpPr>
        <p:spPr bwMode="auto">
          <a:xfrm>
            <a:off x="681038" y="1866900"/>
            <a:ext cx="231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tx2"/>
                </a:solidFill>
              </a:rPr>
              <a:t>Operational Close Call</a:t>
            </a: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3538538" y="1866900"/>
            <a:ext cx="231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chemeClr val="tx2"/>
                </a:solidFill>
              </a:rPr>
              <a:t>Fault and Close Call</a:t>
            </a:r>
          </a:p>
        </p:txBody>
      </p:sp>
      <p:sp>
        <p:nvSpPr>
          <p:cNvPr id="21517" name="TextBox 16"/>
          <p:cNvSpPr txBox="1">
            <a:spLocks noChangeArrowheads="1"/>
          </p:cNvSpPr>
          <p:nvPr/>
        </p:nvSpPr>
        <p:spPr bwMode="auto">
          <a:xfrm>
            <a:off x="6413500" y="1866900"/>
            <a:ext cx="231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chemeClr val="tx2"/>
                </a:solidFill>
              </a:rPr>
              <a:t>Close Call</a:t>
            </a:r>
          </a:p>
        </p:txBody>
      </p:sp>
    </p:spTree>
    <p:extLst>
      <p:ext uri="{BB962C8B-B14F-4D97-AF65-F5344CB8AC3E}">
        <p14:creationId xmlns:p14="http://schemas.microsoft.com/office/powerpoint/2010/main" val="3487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005172"/>
                </a:solidFill>
                <a:ea typeface="Geneva"/>
                <a:cs typeface="Geneva"/>
              </a:rPr>
              <a:t>Which Close Call system to use? </a:t>
            </a:r>
            <a:endParaRPr lang="en-GB" altLang="en-US" sz="3200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3200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i="1" dirty="0">
              <a:solidFill>
                <a:srgbClr val="005172"/>
              </a:solidFill>
              <a:ea typeface="Geneva"/>
              <a:cs typeface="Geneva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681038" y="4001095"/>
            <a:ext cx="3913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b="1" dirty="0" smtClean="0"/>
              <a:t>Report via the Network Rail Close Call System. </a:t>
            </a:r>
            <a:br>
              <a:rPr lang="en-GB" altLang="en-US" b="1" dirty="0" smtClean="0"/>
            </a:br>
            <a:endParaRPr lang="en-GB" alt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Call: 01908 723 500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Log via NR Close Call app (not currently available to contractors)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795838" y="4001095"/>
            <a:ext cx="3913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b="1" dirty="0" smtClean="0"/>
              <a:t>Report via the contractor Close Call system</a:t>
            </a:r>
          </a:p>
          <a:p>
            <a:pPr eaLnBrk="1" hangingPunct="1">
              <a:defRPr/>
            </a:pPr>
            <a:endParaRPr lang="en-GB" alt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Details should be given in site induction – if in doubt, speak to your supervisor</a:t>
            </a:r>
          </a:p>
          <a:p>
            <a:pPr eaLnBrk="1" hangingPunct="1">
              <a:defRPr/>
            </a:pPr>
            <a:endParaRPr lang="en-GB" altLang="en-US" dirty="0" smtClean="0"/>
          </a:p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2" name="Down Arrow Callout 1"/>
          <p:cNvSpPr/>
          <p:nvPr/>
        </p:nvSpPr>
        <p:spPr>
          <a:xfrm>
            <a:off x="681038" y="1958974"/>
            <a:ext cx="3913187" cy="1699419"/>
          </a:xfrm>
          <a:prstGeom prst="down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I’m working on </a:t>
            </a:r>
            <a:r>
              <a:rPr lang="en-GB" dirty="0" smtClean="0"/>
              <a:t>railway </a:t>
            </a:r>
            <a:r>
              <a:rPr lang="en-GB" dirty="0"/>
              <a:t>infrastructure, </a:t>
            </a:r>
            <a:r>
              <a:rPr lang="en-GB" dirty="0" smtClean="0"/>
              <a:t>in </a:t>
            </a:r>
            <a:r>
              <a:rPr lang="en-GB" dirty="0"/>
              <a:t>a Network Rail </a:t>
            </a:r>
            <a:r>
              <a:rPr lang="en-GB" dirty="0" smtClean="0"/>
              <a:t>building, or travelling on Network Rail business.</a:t>
            </a:r>
            <a:endParaRPr lang="en-GB" dirty="0"/>
          </a:p>
        </p:txBody>
      </p:sp>
      <p:sp>
        <p:nvSpPr>
          <p:cNvPr id="9" name="Down Arrow Callout 8"/>
          <p:cNvSpPr/>
          <p:nvPr/>
        </p:nvSpPr>
        <p:spPr>
          <a:xfrm>
            <a:off x="4795838" y="1958974"/>
            <a:ext cx="3913187" cy="1699419"/>
          </a:xfrm>
          <a:prstGeom prst="downArrowCallou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I’m working on </a:t>
            </a:r>
            <a:r>
              <a:rPr lang="en-GB" dirty="0" smtClean="0"/>
              <a:t>railway infrastructure managed by a Principal Contractor.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68346" y="3775074"/>
            <a:ext cx="7916846" cy="1893094"/>
            <a:chOff x="668346" y="3081234"/>
            <a:chExt cx="7916846" cy="53461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668346" y="3081234"/>
              <a:ext cx="2500296" cy="534613"/>
            </a:xfrm>
            <a:prstGeom prst="rect">
              <a:avLst/>
            </a:prstGeom>
            <a:blipFill>
              <a:blip r:embed="rId3"/>
              <a:srcRect/>
              <a:stretch>
                <a:fillRect l="-508" t="-22516" r="508" b="22516"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79788" y="3081234"/>
              <a:ext cx="2501900" cy="534613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84896" y="3081234"/>
              <a:ext cx="2500296" cy="53461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3100" y="1714500"/>
            <a:ext cx="2498725" cy="18938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382963" y="1714500"/>
            <a:ext cx="2501900" cy="1893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089650" y="1714500"/>
            <a:ext cx="2498725" cy="18938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005172"/>
                </a:solidFill>
                <a:ea typeface="Geneva"/>
                <a:cs typeface="Geneva"/>
              </a:rPr>
              <a:t>Close </a:t>
            </a:r>
            <a:r>
              <a:rPr lang="en-GB" altLang="en-US" sz="3200" b="1" dirty="0">
                <a:solidFill>
                  <a:srgbClr val="005172"/>
                </a:solidFill>
                <a:ea typeface="Geneva"/>
                <a:cs typeface="Geneva"/>
              </a:rPr>
              <a:t>Call examples</a:t>
            </a:r>
          </a:p>
          <a:p>
            <a:pPr>
              <a:buFont typeface="Arial" pitchFamily="34" charset="0"/>
              <a:buNone/>
            </a:pPr>
            <a:endParaRPr lang="en-GB" altLang="en-US" sz="2400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</a:pPr>
            <a:endParaRPr lang="en-GB" altLang="en-US" sz="2400" i="1" dirty="0">
              <a:solidFill>
                <a:srgbClr val="005172"/>
              </a:solidFill>
              <a:ea typeface="Geneva"/>
              <a:cs typeface="Geneva"/>
            </a:endParaRPr>
          </a:p>
        </p:txBody>
      </p:sp>
      <p:grpSp>
        <p:nvGrpSpPr>
          <p:cNvPr id="15368" name="Group 4"/>
          <p:cNvGrpSpPr>
            <a:grpSpLocks/>
          </p:cNvGrpSpPr>
          <p:nvPr/>
        </p:nvGrpSpPr>
        <p:grpSpPr bwMode="auto">
          <a:xfrm>
            <a:off x="668338" y="3081338"/>
            <a:ext cx="7916862" cy="534987"/>
            <a:chOff x="668346" y="3081234"/>
            <a:chExt cx="7916846" cy="534613"/>
          </a:xfrm>
        </p:grpSpPr>
        <p:sp>
          <p:nvSpPr>
            <p:cNvPr id="11" name="Rectangle 10"/>
            <p:cNvSpPr/>
            <p:nvPr/>
          </p:nvSpPr>
          <p:spPr>
            <a:xfrm>
              <a:off x="668346" y="3081234"/>
              <a:ext cx="2500307" cy="534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79791" y="3081234"/>
              <a:ext cx="2501895" cy="534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84885" y="3081234"/>
              <a:ext cx="2500307" cy="534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8338" y="5133975"/>
            <a:ext cx="250031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379788" y="5133975"/>
            <a:ext cx="25019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084888" y="5133975"/>
            <a:ext cx="250031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858838" y="3062288"/>
            <a:ext cx="212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 smtClean="0">
                <a:latin typeface="Arial" pitchFamily="34" charset="0"/>
                <a:cs typeface="Arial" pitchFamily="34" charset="0"/>
              </a:rPr>
              <a:t>Generator with no drip tray in place</a:t>
            </a:r>
            <a:endParaRPr lang="en-GB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3570288" y="3106738"/>
            <a:ext cx="212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>
                <a:latin typeface="Arial" pitchFamily="34" charset="0"/>
                <a:cs typeface="Arial" pitchFamily="34" charset="0"/>
              </a:rPr>
              <a:t>Texting while walking down the stairs</a:t>
            </a: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6275388" y="3179763"/>
            <a:ext cx="212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>
                <a:latin typeface="Arial" pitchFamily="34" charset="0"/>
                <a:cs typeface="Arial" pitchFamily="34" charset="0"/>
              </a:rPr>
              <a:t>Ceiling leak at a station</a:t>
            </a:r>
          </a:p>
        </p:txBody>
      </p:sp>
      <p:sp>
        <p:nvSpPr>
          <p:cNvPr id="15375" name="TextBox 19"/>
          <p:cNvSpPr txBox="1">
            <a:spLocks noChangeArrowheads="1"/>
          </p:cNvSpPr>
          <p:nvPr/>
        </p:nvSpPr>
        <p:spPr bwMode="auto">
          <a:xfrm>
            <a:off x="6275388" y="5133975"/>
            <a:ext cx="212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>
                <a:latin typeface="Arial" pitchFamily="34" charset="0"/>
                <a:cs typeface="Arial" pitchFamily="34" charset="0"/>
              </a:rPr>
              <a:t>Obstacles blocking safe passage</a:t>
            </a:r>
          </a:p>
        </p:txBody>
      </p:sp>
      <p:sp>
        <p:nvSpPr>
          <p:cNvPr id="15376" name="TextBox 20"/>
          <p:cNvSpPr txBox="1">
            <a:spLocks noChangeArrowheads="1"/>
          </p:cNvSpPr>
          <p:nvPr/>
        </p:nvSpPr>
        <p:spPr bwMode="auto">
          <a:xfrm>
            <a:off x="3382963" y="5083175"/>
            <a:ext cx="250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latin typeface="Arial" pitchFamily="34" charset="0"/>
                <a:cs typeface="Arial" pitchFamily="34" charset="0"/>
              </a:rPr>
              <a:t>Going to enter a site where ballast dust is being created without proper protection</a:t>
            </a:r>
          </a:p>
        </p:txBody>
      </p:sp>
      <p:sp>
        <p:nvSpPr>
          <p:cNvPr id="15377" name="TextBox 21"/>
          <p:cNvSpPr txBox="1">
            <a:spLocks noChangeArrowheads="1"/>
          </p:cNvSpPr>
          <p:nvPr/>
        </p:nvSpPr>
        <p:spPr bwMode="auto">
          <a:xfrm>
            <a:off x="858838" y="5133975"/>
            <a:ext cx="212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>
                <a:latin typeface="Arial" pitchFamily="34" charset="0"/>
                <a:cs typeface="Arial" pitchFamily="34" charset="0"/>
              </a:rPr>
              <a:t>Going to take a call on hands-free while driving</a:t>
            </a:r>
          </a:p>
        </p:txBody>
      </p:sp>
    </p:spTree>
    <p:extLst>
      <p:ext uri="{BB962C8B-B14F-4D97-AF65-F5344CB8AC3E}">
        <p14:creationId xmlns:p14="http://schemas.microsoft.com/office/powerpoint/2010/main" val="1663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800" b="1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Vital to our Safety Vision</a:t>
            </a:r>
            <a:endParaRPr lang="en-GB" altLang="en-US" sz="280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GB" altLang="en-US" sz="2000" b="1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GB" altLang="en-US" sz="2000" i="1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25" y="1917700"/>
            <a:ext cx="2622550" cy="37099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1038" y="1917700"/>
            <a:ext cx="476726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To achieve our Safety Vision of Everyone Home Safe Everyday we must always recognise, respond to, and report Close Calls…</a:t>
            </a:r>
          </a:p>
          <a:p>
            <a:pPr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Safe behaviour is a requirement of working for Network Rail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We will personally intervene if we feel a situation or behaviour might be unsafe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We will use Close Calls to report unsafe behaviours and </a:t>
            </a:r>
            <a:r>
              <a:rPr lang="en-GB" dirty="0">
                <a:solidFill>
                  <a:schemeClr val="tx2"/>
                </a:solidFill>
              </a:rPr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We will stop work if it cannot be done safely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000" b="1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How do Close Calls help us achieve our safety vision?</a:t>
            </a:r>
            <a:endParaRPr lang="en-GB" altLang="en-US" sz="200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GB" altLang="en-US" sz="1600" b="1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4338" name="Rectangle 14337"/>
          <p:cNvSpPr/>
          <p:nvPr/>
        </p:nvSpPr>
        <p:spPr>
          <a:xfrm>
            <a:off x="681038" y="3848100"/>
            <a:ext cx="7904162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Close Call system</a:t>
            </a:r>
          </a:p>
        </p:txBody>
      </p:sp>
      <p:sp>
        <p:nvSpPr>
          <p:cNvPr id="85" name="Right Arrow 84"/>
          <p:cNvSpPr/>
          <p:nvPr/>
        </p:nvSpPr>
        <p:spPr>
          <a:xfrm rot="5400000">
            <a:off x="2890044" y="4302919"/>
            <a:ext cx="420688" cy="59690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Right Arrow 85"/>
          <p:cNvSpPr/>
          <p:nvPr/>
        </p:nvSpPr>
        <p:spPr>
          <a:xfrm rot="5400000">
            <a:off x="5779294" y="4302919"/>
            <a:ext cx="420688" cy="59690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2100263" y="4811713"/>
            <a:ext cx="2001837" cy="12461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36 individuals are now safer when driving. 36 home safe.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89513" y="4811713"/>
            <a:ext cx="2001837" cy="12461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National driver safety training developed and rolled-out to support everyone. Everyone Home Safe.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6800" y="3373438"/>
            <a:ext cx="280988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122988" y="3551238"/>
            <a:ext cx="88900" cy="3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9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181350"/>
            <a:ext cx="88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789738" y="3373438"/>
            <a:ext cx="280987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764338" y="3551238"/>
            <a:ext cx="88900" cy="3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22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3181350"/>
            <a:ext cx="88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181350"/>
            <a:ext cx="88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8083550" y="3373438"/>
            <a:ext cx="280988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8059738" y="3551238"/>
            <a:ext cx="88900" cy="3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26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181350"/>
            <a:ext cx="88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ight Arrow 14336"/>
          <p:cNvSpPr/>
          <p:nvPr/>
        </p:nvSpPr>
        <p:spPr>
          <a:xfrm rot="5400000">
            <a:off x="6180932" y="3537744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5400000">
            <a:off x="6801644" y="353456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Right Arrow 77"/>
          <p:cNvSpPr/>
          <p:nvPr/>
        </p:nvSpPr>
        <p:spPr>
          <a:xfrm rot="5400000">
            <a:off x="7441407" y="354091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ight Arrow 78"/>
          <p:cNvSpPr/>
          <p:nvPr/>
        </p:nvSpPr>
        <p:spPr>
          <a:xfrm rot="5400000">
            <a:off x="8081169" y="354091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7431" name="Group 111"/>
          <p:cNvGrpSpPr>
            <a:grpSpLocks/>
          </p:cNvGrpSpPr>
          <p:nvPr/>
        </p:nvGrpSpPr>
        <p:grpSpPr bwMode="auto">
          <a:xfrm>
            <a:off x="639763" y="3187700"/>
            <a:ext cx="889000" cy="506413"/>
            <a:chOff x="3787648" y="2248531"/>
            <a:chExt cx="1357590" cy="901069"/>
          </a:xfrm>
        </p:grpSpPr>
        <p:sp>
          <p:nvSpPr>
            <p:cNvPr id="140" name="Rectangle 139"/>
            <p:cNvSpPr/>
            <p:nvPr/>
          </p:nvSpPr>
          <p:spPr>
            <a:xfrm>
              <a:off x="4291896" y="2587491"/>
              <a:ext cx="429095" cy="3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53107" y="2903853"/>
              <a:ext cx="135759" cy="56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530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648" y="2248531"/>
              <a:ext cx="1357590" cy="90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2" name="Group 112"/>
          <p:cNvGrpSpPr>
            <a:grpSpLocks/>
          </p:cNvGrpSpPr>
          <p:nvPr/>
        </p:nvGrpSpPr>
        <p:grpSpPr bwMode="auto">
          <a:xfrm>
            <a:off x="1281113" y="3187700"/>
            <a:ext cx="889000" cy="506413"/>
            <a:chOff x="3787648" y="2248531"/>
            <a:chExt cx="1357590" cy="901069"/>
          </a:xfrm>
        </p:grpSpPr>
        <p:sp>
          <p:nvSpPr>
            <p:cNvPr id="137" name="Rectangle 136"/>
            <p:cNvSpPr/>
            <p:nvPr/>
          </p:nvSpPr>
          <p:spPr>
            <a:xfrm>
              <a:off x="4291896" y="2587491"/>
              <a:ext cx="429095" cy="3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253107" y="2903853"/>
              <a:ext cx="135759" cy="56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527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648" y="2248531"/>
              <a:ext cx="1357590" cy="90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33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187700"/>
            <a:ext cx="887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4" name="Group 114"/>
          <p:cNvGrpSpPr>
            <a:grpSpLocks/>
          </p:cNvGrpSpPr>
          <p:nvPr/>
        </p:nvGrpSpPr>
        <p:grpSpPr bwMode="auto">
          <a:xfrm>
            <a:off x="4541838" y="3187700"/>
            <a:ext cx="889000" cy="506413"/>
            <a:chOff x="3787648" y="2248531"/>
            <a:chExt cx="1357590" cy="901069"/>
          </a:xfrm>
        </p:grpSpPr>
        <p:sp>
          <p:nvSpPr>
            <p:cNvPr id="134" name="Rectangle 133"/>
            <p:cNvSpPr/>
            <p:nvPr/>
          </p:nvSpPr>
          <p:spPr>
            <a:xfrm>
              <a:off x="4291896" y="2587491"/>
              <a:ext cx="429095" cy="3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253107" y="2903853"/>
              <a:ext cx="135759" cy="56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524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648" y="2248531"/>
              <a:ext cx="1357590" cy="90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5" name="Group 115"/>
          <p:cNvGrpSpPr>
            <a:grpSpLocks/>
          </p:cNvGrpSpPr>
          <p:nvPr/>
        </p:nvGrpSpPr>
        <p:grpSpPr bwMode="auto">
          <a:xfrm>
            <a:off x="5153025" y="3184525"/>
            <a:ext cx="887413" cy="506413"/>
            <a:chOff x="3787648" y="2248531"/>
            <a:chExt cx="1357590" cy="901069"/>
          </a:xfrm>
        </p:grpSpPr>
        <p:sp>
          <p:nvSpPr>
            <p:cNvPr id="131" name="Rectangle 130"/>
            <p:cNvSpPr/>
            <p:nvPr/>
          </p:nvSpPr>
          <p:spPr>
            <a:xfrm>
              <a:off x="4290370" y="2587491"/>
              <a:ext cx="429862" cy="3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53940" y="2903853"/>
              <a:ext cx="136002" cy="56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521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648" y="2248531"/>
              <a:ext cx="1357590" cy="90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36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187700"/>
            <a:ext cx="88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7" name="Group 117"/>
          <p:cNvGrpSpPr>
            <a:grpSpLocks/>
          </p:cNvGrpSpPr>
          <p:nvPr/>
        </p:nvGrpSpPr>
        <p:grpSpPr bwMode="auto">
          <a:xfrm>
            <a:off x="2576513" y="3187700"/>
            <a:ext cx="889000" cy="506413"/>
            <a:chOff x="3787648" y="2248531"/>
            <a:chExt cx="1357590" cy="901069"/>
          </a:xfrm>
        </p:grpSpPr>
        <p:sp>
          <p:nvSpPr>
            <p:cNvPr id="128" name="Rectangle 127"/>
            <p:cNvSpPr/>
            <p:nvPr/>
          </p:nvSpPr>
          <p:spPr>
            <a:xfrm>
              <a:off x="4291896" y="2587491"/>
              <a:ext cx="429095" cy="3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253107" y="2903853"/>
              <a:ext cx="135759" cy="56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518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648" y="2248531"/>
              <a:ext cx="1357590" cy="90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38" name="Picture 4" descr="C:\Users\KYoung4\Downloads\iStock_000007817742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3187700"/>
            <a:ext cx="88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ight Arrow 119"/>
          <p:cNvSpPr/>
          <p:nvPr/>
        </p:nvSpPr>
        <p:spPr>
          <a:xfrm rot="5400000">
            <a:off x="1002506" y="3542507"/>
            <a:ext cx="238125" cy="39211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1" name="Right Arrow 120"/>
          <p:cNvSpPr/>
          <p:nvPr/>
        </p:nvSpPr>
        <p:spPr>
          <a:xfrm rot="5400000">
            <a:off x="1624807" y="354091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" name="Right Arrow 121"/>
          <p:cNvSpPr/>
          <p:nvPr/>
        </p:nvSpPr>
        <p:spPr>
          <a:xfrm rot="5400000">
            <a:off x="2262982" y="354726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Right Arrow 122"/>
          <p:cNvSpPr/>
          <p:nvPr/>
        </p:nvSpPr>
        <p:spPr>
          <a:xfrm rot="5400000">
            <a:off x="2902744" y="354726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4" name="Right Arrow 123"/>
          <p:cNvSpPr/>
          <p:nvPr/>
        </p:nvSpPr>
        <p:spPr>
          <a:xfrm rot="5400000">
            <a:off x="3569494" y="354091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5" name="Right Arrow 124"/>
          <p:cNvSpPr/>
          <p:nvPr/>
        </p:nvSpPr>
        <p:spPr>
          <a:xfrm rot="5400000">
            <a:off x="4209257" y="354091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6" name="Right Arrow 125"/>
          <p:cNvSpPr/>
          <p:nvPr/>
        </p:nvSpPr>
        <p:spPr>
          <a:xfrm rot="5400000">
            <a:off x="4893469" y="3547269"/>
            <a:ext cx="236537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7" name="Right Arrow 126"/>
          <p:cNvSpPr/>
          <p:nvPr/>
        </p:nvSpPr>
        <p:spPr>
          <a:xfrm rot="5400000">
            <a:off x="5503863" y="3552825"/>
            <a:ext cx="238125" cy="3905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7447" name="Group 14343"/>
          <p:cNvGrpSpPr>
            <a:grpSpLocks/>
          </p:cNvGrpSpPr>
          <p:nvPr/>
        </p:nvGrpSpPr>
        <p:grpSpPr bwMode="auto">
          <a:xfrm>
            <a:off x="681038" y="2786063"/>
            <a:ext cx="8004175" cy="512762"/>
            <a:chOff x="620552" y="1912051"/>
            <a:chExt cx="8003538" cy="512471"/>
          </a:xfrm>
        </p:grpSpPr>
        <p:sp>
          <p:nvSpPr>
            <p:cNvPr id="144" name="Rectangle 143"/>
            <p:cNvSpPr/>
            <p:nvPr/>
          </p:nvSpPr>
          <p:spPr>
            <a:xfrm>
              <a:off x="6127151" y="2102443"/>
              <a:ext cx="282553" cy="21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103341" y="2280142"/>
              <a:ext cx="88893" cy="31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85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04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Rectangle 146"/>
            <p:cNvSpPr/>
            <p:nvPr/>
          </p:nvSpPr>
          <p:spPr>
            <a:xfrm>
              <a:off x="6770038" y="2102443"/>
              <a:ext cx="280965" cy="21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746226" y="2280142"/>
              <a:ext cx="88893" cy="31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88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207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9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387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Rectangle 150"/>
            <p:cNvSpPr/>
            <p:nvPr/>
          </p:nvSpPr>
          <p:spPr>
            <a:xfrm>
              <a:off x="8065334" y="2102443"/>
              <a:ext cx="280965" cy="21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039936" y="2280142"/>
              <a:ext cx="88893" cy="31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92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60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3" name="Group 153"/>
            <p:cNvGrpSpPr>
              <a:grpSpLocks/>
            </p:cNvGrpSpPr>
            <p:nvPr/>
          </p:nvGrpSpPr>
          <p:grpSpPr bwMode="auto">
            <a:xfrm>
              <a:off x="620552" y="1917700"/>
              <a:ext cx="888730" cy="506822"/>
              <a:chOff x="3787648" y="2248531"/>
              <a:chExt cx="1357590" cy="901069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4292009" y="2588265"/>
                <a:ext cx="429191" cy="380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253212" y="2904193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515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94" name="Group 157"/>
            <p:cNvGrpSpPr>
              <a:grpSpLocks/>
            </p:cNvGrpSpPr>
            <p:nvPr/>
          </p:nvGrpSpPr>
          <p:grpSpPr bwMode="auto">
            <a:xfrm>
              <a:off x="1262355" y="1917700"/>
              <a:ext cx="888730" cy="506822"/>
              <a:chOff x="3787648" y="2248531"/>
              <a:chExt cx="1357590" cy="901069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4291239" y="2588265"/>
                <a:ext cx="429191" cy="380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252442" y="2904193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512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95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535" y="1917700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6" name="Group 162"/>
            <p:cNvGrpSpPr>
              <a:grpSpLocks/>
            </p:cNvGrpSpPr>
            <p:nvPr/>
          </p:nvGrpSpPr>
          <p:grpSpPr bwMode="auto">
            <a:xfrm>
              <a:off x="4522303" y="1917699"/>
              <a:ext cx="888730" cy="506822"/>
              <a:chOff x="3787648" y="2248531"/>
              <a:chExt cx="1357590" cy="901069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4292028" y="2588267"/>
                <a:ext cx="429191" cy="380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253232" y="2904195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509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97" name="Group 166"/>
            <p:cNvGrpSpPr>
              <a:grpSpLocks/>
            </p:cNvGrpSpPr>
            <p:nvPr/>
          </p:nvGrpSpPr>
          <p:grpSpPr bwMode="auto">
            <a:xfrm>
              <a:off x="5132946" y="1915019"/>
              <a:ext cx="888730" cy="506822"/>
              <a:chOff x="3787648" y="2248531"/>
              <a:chExt cx="1357590" cy="901069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292786" y="2587389"/>
                <a:ext cx="429192" cy="380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253989" y="2903317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506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98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433" y="1917699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9" name="Group 171"/>
            <p:cNvGrpSpPr>
              <a:grpSpLocks/>
            </p:cNvGrpSpPr>
            <p:nvPr/>
          </p:nvGrpSpPr>
          <p:grpSpPr bwMode="auto">
            <a:xfrm>
              <a:off x="2557508" y="1917700"/>
              <a:ext cx="888730" cy="506822"/>
              <a:chOff x="3787648" y="2248531"/>
              <a:chExt cx="1357590" cy="901069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4291459" y="2588265"/>
                <a:ext cx="429191" cy="380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4252662" y="2904193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503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00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936" y="1917700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48" name="Group 177"/>
          <p:cNvGrpSpPr>
            <a:grpSpLocks/>
          </p:cNvGrpSpPr>
          <p:nvPr/>
        </p:nvGrpSpPr>
        <p:grpSpPr bwMode="auto">
          <a:xfrm>
            <a:off x="644525" y="2390775"/>
            <a:ext cx="8004175" cy="512763"/>
            <a:chOff x="620552" y="1912051"/>
            <a:chExt cx="8003538" cy="512471"/>
          </a:xfrm>
        </p:grpSpPr>
        <p:sp>
          <p:nvSpPr>
            <p:cNvPr id="179" name="Rectangle 178"/>
            <p:cNvSpPr/>
            <p:nvPr/>
          </p:nvSpPr>
          <p:spPr>
            <a:xfrm>
              <a:off x="6127152" y="2102443"/>
              <a:ext cx="282553" cy="21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103341" y="2280141"/>
              <a:ext cx="88893" cy="31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52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04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Rectangle 181"/>
            <p:cNvSpPr/>
            <p:nvPr/>
          </p:nvSpPr>
          <p:spPr>
            <a:xfrm>
              <a:off x="6770038" y="2102443"/>
              <a:ext cx="280966" cy="21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746227" y="2280141"/>
              <a:ext cx="88893" cy="31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55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207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387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Rectangle 185"/>
            <p:cNvSpPr/>
            <p:nvPr/>
          </p:nvSpPr>
          <p:spPr>
            <a:xfrm>
              <a:off x="8065334" y="2102443"/>
              <a:ext cx="280966" cy="21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8039936" y="2280141"/>
              <a:ext cx="88893" cy="31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59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60" y="1912051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60" name="Group 188"/>
            <p:cNvGrpSpPr>
              <a:grpSpLocks/>
            </p:cNvGrpSpPr>
            <p:nvPr/>
          </p:nvGrpSpPr>
          <p:grpSpPr bwMode="auto">
            <a:xfrm>
              <a:off x="620552" y="1917700"/>
              <a:ext cx="888730" cy="506822"/>
              <a:chOff x="3787648" y="2248531"/>
              <a:chExt cx="1357590" cy="901069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4292009" y="2588264"/>
                <a:ext cx="429192" cy="3808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253212" y="2904192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482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1" name="Group 189"/>
            <p:cNvGrpSpPr>
              <a:grpSpLocks/>
            </p:cNvGrpSpPr>
            <p:nvPr/>
          </p:nvGrpSpPr>
          <p:grpSpPr bwMode="auto">
            <a:xfrm>
              <a:off x="1262355" y="1917700"/>
              <a:ext cx="888730" cy="506822"/>
              <a:chOff x="3787648" y="2248531"/>
              <a:chExt cx="1357590" cy="901069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4291239" y="2588264"/>
                <a:ext cx="429192" cy="3808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4252442" y="2904192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479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62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535" y="1917700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63" name="Group 191"/>
            <p:cNvGrpSpPr>
              <a:grpSpLocks/>
            </p:cNvGrpSpPr>
            <p:nvPr/>
          </p:nvGrpSpPr>
          <p:grpSpPr bwMode="auto">
            <a:xfrm>
              <a:off x="4522303" y="1917699"/>
              <a:ext cx="888730" cy="506822"/>
              <a:chOff x="3787648" y="2248531"/>
              <a:chExt cx="1357590" cy="901069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292028" y="2588266"/>
                <a:ext cx="429192" cy="3808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253232" y="2904193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476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4" name="Group 192"/>
            <p:cNvGrpSpPr>
              <a:grpSpLocks/>
            </p:cNvGrpSpPr>
            <p:nvPr/>
          </p:nvGrpSpPr>
          <p:grpSpPr bwMode="auto">
            <a:xfrm>
              <a:off x="5132946" y="1915019"/>
              <a:ext cx="888730" cy="506822"/>
              <a:chOff x="3787648" y="2248531"/>
              <a:chExt cx="1357590" cy="901069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4292788" y="2587388"/>
                <a:ext cx="429191" cy="3808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253991" y="2903316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473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65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433" y="1917699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66" name="Group 194"/>
            <p:cNvGrpSpPr>
              <a:grpSpLocks/>
            </p:cNvGrpSpPr>
            <p:nvPr/>
          </p:nvGrpSpPr>
          <p:grpSpPr bwMode="auto">
            <a:xfrm>
              <a:off x="2557508" y="1917700"/>
              <a:ext cx="888730" cy="506822"/>
              <a:chOff x="3787648" y="2248531"/>
              <a:chExt cx="1357590" cy="901069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4291459" y="2588264"/>
                <a:ext cx="429192" cy="3808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4252662" y="2904192"/>
                <a:ext cx="135789" cy="5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7470" name="Picture 4" descr="C:\Users\KYoung4\Downloads\iStock_000007817742Larg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648" y="2248531"/>
                <a:ext cx="1357590" cy="90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67" name="Picture 4" descr="C:\Users\KYoung4\Downloads\iStock_000007817742Larg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936" y="1917700"/>
              <a:ext cx="888730" cy="50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49" name="Rectangle 14345"/>
          <p:cNvSpPr>
            <a:spLocks noChangeArrowheads="1"/>
          </p:cNvSpPr>
          <p:nvPr/>
        </p:nvSpPr>
        <p:spPr bwMode="auto">
          <a:xfrm>
            <a:off x="760413" y="1751013"/>
            <a:ext cx="764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</a:rPr>
              <a:t>36 drivers, intending to drive without wearing a seatbelt, </a:t>
            </a:r>
            <a:br>
              <a:rPr lang="en-GB" altLang="en-US" sz="2000">
                <a:solidFill>
                  <a:schemeClr val="tx2"/>
                </a:solidFill>
              </a:rPr>
            </a:br>
            <a:r>
              <a:rPr lang="en-GB" altLang="en-US" sz="2000">
                <a:solidFill>
                  <a:schemeClr val="tx2"/>
                </a:solidFill>
              </a:rPr>
              <a:t>are challenged and report their behaviour as a Close Call. </a:t>
            </a:r>
          </a:p>
        </p:txBody>
      </p:sp>
    </p:spTree>
    <p:extLst>
      <p:ext uri="{BB962C8B-B14F-4D97-AF65-F5344CB8AC3E}">
        <p14:creationId xmlns:p14="http://schemas.microsoft.com/office/powerpoint/2010/main" val="18015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96975" y="2105025"/>
            <a:ext cx="67325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000" b="1" dirty="0" smtClean="0">
                <a:solidFill>
                  <a:srgbClr val="003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there are several improvements that colleagues would like to see, including:</a:t>
            </a:r>
          </a:p>
          <a:p>
            <a:pPr eaLnBrk="1" hangingPunct="1">
              <a:defRPr/>
            </a:pPr>
            <a:endParaRPr lang="en-GB" altLang="en-US" sz="2400" dirty="0" smtClean="0">
              <a:solidFill>
                <a:srgbClr val="003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feedback to end-users on the progress of their Close Call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customisable and detailed reporting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tag the source of reports to a Route, Delivery Unit or Function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access to use the Close Call app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simpler interface for Responsible Managers 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800" b="1">
                <a:solidFill>
                  <a:srgbClr val="005172"/>
                </a:solidFill>
                <a:latin typeface="Arial" pitchFamily="34" charset="0"/>
                <a:ea typeface="Geneva"/>
                <a:cs typeface="Arial" pitchFamily="34" charset="0"/>
              </a:rPr>
              <a:t>The Close Call system will improve</a:t>
            </a:r>
            <a:endParaRPr lang="en-GB" altLang="en-US" sz="2800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GB" altLang="en-US" sz="2000" b="1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GB" altLang="en-US" sz="2000" i="1">
              <a:solidFill>
                <a:srgbClr val="005172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681038" y="1206500"/>
            <a:ext cx="70199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GB" altLang="en-US" sz="3200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endParaRPr lang="en-GB" altLang="en-US" sz="3200" dirty="0" smtClean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endParaRPr lang="en-GB" altLang="en-US" sz="2400" b="1" dirty="0" smtClean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endParaRPr lang="en-GB" altLang="en-US" sz="2400" i="1" dirty="0" smtClean="0">
              <a:solidFill>
                <a:srgbClr val="005172"/>
              </a:solidFill>
              <a:ea typeface="Geneva"/>
              <a:cs typeface="Genev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038" y="1075204"/>
            <a:ext cx="74469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b="1" dirty="0" smtClean="0">
                <a:solidFill>
                  <a:srgbClr val="005172"/>
                </a:solidFill>
                <a:ea typeface="Geneva"/>
                <a:cs typeface="Geneva"/>
              </a:rPr>
              <a:t>It’s your call…</a:t>
            </a:r>
          </a:p>
          <a:p>
            <a:pPr>
              <a:defRPr/>
            </a:pPr>
            <a:endParaRPr lang="en-GB" altLang="en-US" sz="2400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defRPr/>
            </a:pPr>
            <a:r>
              <a:rPr lang="en-GB" altLang="en-US" sz="2400" b="1" dirty="0" smtClean="0">
                <a:solidFill>
                  <a:srgbClr val="005172"/>
                </a:solidFill>
                <a:ea typeface="Geneva"/>
                <a:cs typeface="Geneva"/>
              </a:rPr>
              <a:t>Recognise</a:t>
            </a:r>
            <a:r>
              <a:rPr lang="en-GB" altLang="en-US" sz="2400" b="1" dirty="0">
                <a:solidFill>
                  <a:srgbClr val="005172"/>
                </a:solidFill>
                <a:ea typeface="Geneva"/>
                <a:cs typeface="Geneva"/>
              </a:rPr>
              <a:t>: </a:t>
            </a:r>
            <a:r>
              <a:rPr lang="en-GB" altLang="en-US" sz="2400" dirty="0">
                <a:solidFill>
                  <a:srgbClr val="005172"/>
                </a:solidFill>
                <a:ea typeface="Geneva"/>
                <a:cs typeface="Geneva"/>
              </a:rPr>
              <a:t>Could it cause harm or damage</a:t>
            </a:r>
            <a:r>
              <a:rPr lang="en-GB" altLang="en-US" sz="2400" dirty="0" smtClean="0">
                <a:solidFill>
                  <a:srgbClr val="005172"/>
                </a:solidFill>
                <a:ea typeface="Geneva"/>
                <a:cs typeface="Geneva"/>
              </a:rPr>
              <a:t>?</a:t>
            </a:r>
          </a:p>
          <a:p>
            <a:pPr>
              <a:defRPr/>
            </a:pPr>
            <a:endParaRPr lang="en-GB" altLang="en-US" sz="2400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altLang="en-US" sz="2400" b="1" dirty="0" smtClean="0">
                <a:solidFill>
                  <a:srgbClr val="005172"/>
                </a:solidFill>
                <a:ea typeface="Geneva"/>
                <a:cs typeface="Geneva"/>
              </a:rPr>
              <a:t>Respond</a:t>
            </a:r>
            <a:r>
              <a:rPr lang="en-GB" altLang="en-US" sz="2400" b="1" dirty="0">
                <a:solidFill>
                  <a:srgbClr val="005172"/>
                </a:solidFill>
                <a:ea typeface="Geneva"/>
                <a:cs typeface="Geneva"/>
              </a:rPr>
              <a:t>: </a:t>
            </a:r>
            <a:r>
              <a:rPr lang="en-GB" altLang="en-US" sz="2400" dirty="0">
                <a:solidFill>
                  <a:srgbClr val="005172"/>
                </a:solidFill>
                <a:ea typeface="Geneva"/>
                <a:cs typeface="Geneva"/>
              </a:rPr>
              <a:t>What can you do?</a:t>
            </a:r>
          </a:p>
          <a:p>
            <a:pPr>
              <a:buFont typeface="Arial" pitchFamily="34" charset="0"/>
              <a:buNone/>
              <a:defRPr/>
            </a:pPr>
            <a:endParaRPr lang="en-GB" altLang="en-US" sz="2400" dirty="0">
              <a:solidFill>
                <a:srgbClr val="005172"/>
              </a:solidFill>
              <a:ea typeface="Geneva"/>
              <a:cs typeface="Genev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5172"/>
                </a:solidFill>
                <a:ea typeface="Geneva"/>
                <a:cs typeface="Geneva"/>
              </a:rPr>
              <a:t>Fix the situation, if you can do so safely – then report it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5172"/>
                </a:solidFill>
                <a:ea typeface="Geneva"/>
                <a:cs typeface="Geneva"/>
              </a:rPr>
              <a:t>Always challenge unsafe behaviour – then report </a:t>
            </a:r>
            <a:r>
              <a:rPr lang="en-GB" altLang="en-US" dirty="0" smtClean="0">
                <a:solidFill>
                  <a:srgbClr val="005172"/>
                </a:solidFill>
                <a:ea typeface="Geneva"/>
                <a:cs typeface="Geneva"/>
              </a:rPr>
              <a:t>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defRPr/>
            </a:pPr>
            <a:r>
              <a:rPr lang="en-GB" altLang="en-US" sz="2400" b="1" dirty="0" smtClean="0">
                <a:solidFill>
                  <a:srgbClr val="005172"/>
                </a:solidFill>
                <a:ea typeface="Geneva"/>
                <a:cs typeface="Geneva"/>
              </a:rPr>
              <a:t>Report: </a:t>
            </a:r>
            <a:r>
              <a:rPr lang="en-GB" altLang="en-US" sz="2400" dirty="0" smtClean="0">
                <a:solidFill>
                  <a:srgbClr val="005172"/>
                </a:solidFill>
                <a:ea typeface="Geneva"/>
                <a:cs typeface="Geneva"/>
              </a:rPr>
              <a:t>Always report Close Calls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rgbClr val="005172"/>
              </a:solidFill>
              <a:ea typeface="Geneva"/>
              <a:cs typeface="Geneva"/>
            </a:endParaRPr>
          </a:p>
          <a:p>
            <a:pPr>
              <a:defRPr/>
            </a:pPr>
            <a:endParaRPr lang="en-GB" altLang="en-US" b="1" dirty="0">
              <a:solidFill>
                <a:srgbClr val="005172"/>
              </a:solidFill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590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</TotalTime>
  <Words>695</Words>
  <Application>Microsoft Office PowerPoint</Application>
  <PresentationFormat>On-screen Show (4:3)</PresentationFormat>
  <Paragraphs>106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KYoung4</dc:creator>
  <dc:description>built by www.mediasterling.com</dc:description>
  <cp:lastModifiedBy>KYoung4</cp:lastModifiedBy>
  <cp:revision>2</cp:revision>
  <dcterms:created xsi:type="dcterms:W3CDTF">2014-11-06T13:51:39Z</dcterms:created>
  <dcterms:modified xsi:type="dcterms:W3CDTF">2014-11-06T16:03:06Z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