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  <p:sldMasterId id="2147483658" r:id="rId4"/>
    <p:sldMasterId id="2147483660" r:id="rId5"/>
    <p:sldMasterId id="2147483661" r:id="rId6"/>
    <p:sldMasterId id="2147483659" r:id="rId7"/>
  </p:sldMasterIdLst>
  <p:notesMasterIdLst>
    <p:notesMasterId r:id="rId15"/>
  </p:notesMasterIdLst>
  <p:handoutMasterIdLst>
    <p:handoutMasterId r:id="rId16"/>
  </p:handoutMasterIdLst>
  <p:sldIdLst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1" autoAdjust="0"/>
    <p:restoredTop sz="78998" autoAdjust="0"/>
  </p:normalViewPr>
  <p:slideViewPr>
    <p:cSldViewPr>
      <p:cViewPr varScale="1">
        <p:scale>
          <a:sx n="54" d="100"/>
          <a:sy n="54" d="100"/>
        </p:scale>
        <p:origin x="-15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97DC9-7F23-4C9F-9312-F610CE649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33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A1433-23A6-45BE-BD22-9DD5141FC5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96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When the ballast is disturbed (e.g. during ballast unloading or ballast tamping) it creates fine particles (dust). Ballast dust contains small quantities of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Respirable Crystalline Silica (RCS).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Breathing in this dust at high concentrations over prolonged periods of time may lead to the development of an illness known as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‘Silicosis’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RCS scars the lung tissue and can lead to permanent breathing difficulties.</a:t>
            </a:r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86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dirty="0" smtClean="0">
              <a:effectLst/>
            </a:endParaRPr>
          </a:p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dirty="0" smtClean="0">
                <a:effectLst/>
              </a:rPr>
              <a:t>Dust created by your own work activity</a:t>
            </a:r>
          </a:p>
          <a:p>
            <a:pPr marL="0" lvl="0" indent="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152400" algn="l"/>
              </a:tabLst>
            </a:pPr>
            <a:endParaRPr lang="en-GB" sz="1200" i="1" dirty="0" smtClean="0">
              <a:effectLst/>
            </a:endParaRPr>
          </a:p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dirty="0" smtClean="0">
                <a:effectLst/>
              </a:rPr>
              <a:t>Dust created by other worksites close to you e.g. on adjacent lines</a:t>
            </a:r>
          </a:p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dirty="0" smtClean="0">
              <a:effectLst/>
            </a:endParaRPr>
          </a:p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dirty="0" smtClean="0">
                <a:effectLst/>
              </a:rPr>
              <a:t>High concentrations of dust building up in confined spaces (such as tunnels)</a:t>
            </a:r>
          </a:p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dirty="0" smtClean="0">
              <a:effectLst/>
            </a:endParaRPr>
          </a:p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dirty="0" smtClean="0">
                <a:effectLst/>
              </a:rPr>
              <a:t>Weather conditions, heat and wind can increase dust concentration levels in the work area</a:t>
            </a:r>
          </a:p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dirty="0" smtClean="0">
              <a:effectLst/>
            </a:endParaRPr>
          </a:p>
          <a:p>
            <a:pPr marL="342900" lvl="0" indent="-342900" algn="l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dirty="0" smtClean="0">
                <a:effectLst/>
              </a:rPr>
              <a:t>Wind conditions may also reduce concentrations of dust if you can work up-wind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86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Ballast is often wetted where possible whilst stored at NSC Aggregate Handling Depots (AHD’s); this is for the control of dust at the AHD and is not meant to be the sole control measure on the worksite. 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kern="1200" dirty="0" smtClean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If you are not working directly with ballast, then move clear of that area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kern="1200" dirty="0" smtClean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If you are in charge of the work instruct those who don’t need to be there to move clear!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kern="1200" dirty="0" smtClean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If you are in a machine cab keep the door and windows closed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86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kern="1200" dirty="0" smtClean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If you do work in dusty environments on the track, wear appropriate Respiratory Protective Equipment (RPE) as detailed in the COSHH risk assessment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kern="1200" dirty="0" smtClean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Only use RPE allocated to you and that you have been trained to use (e.g. face fit testing for tight fitting face pieces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tabLst>
                <a:tab pos="152400" algn="l"/>
              </a:tabLst>
            </a:pPr>
            <a:endParaRPr lang="en-GB" sz="1200" i="1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kern="1200" dirty="0" smtClean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Only use RPE that is in good condition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i="1" kern="1200" dirty="0" smtClean="0">
                <a:solidFill>
                  <a:schemeClr val="dk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Keep the RPE clean and replace where necessary</a:t>
            </a: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endParaRPr lang="en-GB" sz="1200" i="1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285750" lvl="0" indent="-2857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52400" algn="l"/>
              </a:tabLst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Facial hair will reduce the protection provided by tight fitting RPE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 If you are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unable to create or maintain a good seal between your face and RPE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report it to the person in charge</a:t>
            </a:r>
            <a:endParaRPr lang="en-GB" sz="1200" i="1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0861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200" dirty="0" smtClean="0">
                <a:effectLst/>
              </a:rPr>
              <a:t>If the dust is creating visibility problems, stop working and invoke the work safe procedure.</a:t>
            </a:r>
            <a:endParaRPr lang="en-GB" sz="1400" dirty="0" smtClean="0">
              <a:effectLst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200" dirty="0" smtClean="0">
                <a:effectLst/>
              </a:rPr>
              <a:t>Please report very dusty events to NSC 24/7 control on T: 01908 723500</a:t>
            </a:r>
            <a:endParaRPr lang="en-GB" sz="1400" dirty="0" smtClean="0">
              <a:solidFill>
                <a:srgbClr val="000000"/>
              </a:solidFill>
              <a:effectLst/>
              <a:latin typeface="Helvetica 55 Roman"/>
              <a:cs typeface="Helvetica 55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470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200" dirty="0" smtClean="0">
                <a:effectLst/>
              </a:rPr>
              <a:t>If the dust is creating visibility problems, stop working and invoke the work safe procedure.</a:t>
            </a:r>
            <a:endParaRPr lang="en-GB" sz="1400" dirty="0" smtClean="0">
              <a:effectLst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200" dirty="0" smtClean="0">
                <a:effectLst/>
              </a:rPr>
              <a:t>Please report very dusty events to NSC 24/7 control on T: 01908 723500</a:t>
            </a:r>
            <a:endParaRPr lang="en-GB" sz="1400" dirty="0" smtClean="0">
              <a:solidFill>
                <a:srgbClr val="000000"/>
              </a:solidFill>
              <a:effectLst/>
              <a:latin typeface="Helvetica 55 Roman"/>
              <a:cs typeface="Helvetica 55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470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0B4D-0A47-4F0D-B6EA-E2B8434FA9F6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6F280-9B32-4034-8303-F88EB52764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59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7807E-C057-4FCB-8EB3-DE67BFE3EAE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DECF-A4B8-4159-82EE-467E865423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7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9C4A-6EB6-4301-A704-1D0742F50D90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13DF-8778-4CEC-9B71-17CBB790E7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26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E0E16-97FE-4817-94C1-DC111C75216C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61E1-5481-40C7-BC98-0F62A5EE9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9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4E57-75D9-4CC2-A66E-504CA727AD5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1B38-16D4-401D-A844-7AEEF02E1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10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A85BA-F0E9-4245-800B-3181BF1C4E11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3B90-0B96-42B8-AA58-6EFA474C1A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09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137F-7851-4F00-9DC8-11922831AC08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3652-46E1-4FDA-8E4E-735E6A0FC7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1C60-CBF9-415C-8AE5-590BD2494FED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E7DF-5AA6-4285-A7BA-E2DD1093D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97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1FA98-A11B-4704-A4CC-8820764B7D8C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0757-191A-40DB-958B-EE193E66FC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10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EAA2-E4CC-4246-B80F-5DB717DA257A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55C8-947F-4542-A26D-82D148333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45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86F8-FF95-4D13-A803-E5FC793D213E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CC7BC-24AB-4D7C-96D0-A778832250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33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5978E-5940-4B80-A267-2DF3F251B5FA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4ACB-FD81-436E-AF07-CE2BDF136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33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0801-55CA-44D0-A8D4-1636B48C401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13DF-07FD-41E5-91DD-58163E0D2B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55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6B9A-6001-4366-B4DA-228DCA61AAC2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91AC-C46B-4D69-B679-B8F8DF608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55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220C-AFD3-47A5-B21B-519707CCD411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B5D6-900C-467D-9494-2C6EF2DB11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8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EC483-14B6-4D23-9ED0-F487C85F371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0DF9-B095-4C16-980C-E9DA62D69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66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9A6D-115F-41DF-A0AC-57311F28955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873A-6BE3-405C-9460-B0C1D5212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94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9DE4-8DB6-4209-AEEC-BF8D1EF8263D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6119-02B7-4809-BC04-42A0C0611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324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1273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525" y="1841500"/>
            <a:ext cx="31289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FEFF-2B59-4363-BCDC-3792E15169D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2BF1-CED9-4F4E-9750-FF71340F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2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9357-4872-4D78-913C-953DB124ACE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9D7-98D3-415C-9C69-3A859E467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007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AC8E-6BA2-4CBA-866C-58E95931B6A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E0F-04A6-4042-895C-538390474D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841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45A7C-1439-4DB2-9FED-E38F2478940B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3E47-A47F-424E-AE91-5F48D4640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87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E70CF-6CEA-4847-95B7-705C6A596BDE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780F-0A0E-481F-A30D-B9E89A4F93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4121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8E2A-15DB-46E4-80C5-885D4B8ECA78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5322-CDF1-4CB4-940B-CA4E6CCE9C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64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3110-9BFC-41AE-9009-BF43FB4438FD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64CA-4395-475F-BB02-0AB06F527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0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B1C9-E712-444D-9C43-7B9A15CBAC14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4FF4-107E-440D-B6BB-B31D6ECB5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FD0CF-FDC6-4281-AC18-6BB3ACE48E8C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30A-9262-407B-A721-B1914684E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686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DE63-6778-45B7-A2C9-02A56F81213F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663E-6468-4715-B1B2-4E1F9F40CC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96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1C7C-5303-40A0-BB11-40965F66A04E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8AE0-6E7F-4A34-BEF8-FB262245C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24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9188-3C11-4270-876E-46109F2E535B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5FE0-C564-4C64-86CC-3E244CB59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36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A666F-F6DF-4B26-BD89-02FA62285CCE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3F83-EE5F-46DC-9569-A3E0B38C3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91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82FF-2B2E-4B56-BA85-4CDA85F759DB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690A-30A9-40CD-972B-FAD40D8469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452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9120-787C-4712-B729-547152CC6C83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0EE9-6B88-4E34-88DE-B9B20BBF5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2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9A3F-B34C-41BA-AA07-F0335C7FD1AE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86DA-34AB-477A-A514-65F95FA395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49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42AE-AD90-43CF-8ACE-7BCEEB332613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AB1A-97F7-4041-A0D7-63B864020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12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A266-1D81-4DF2-922D-48F9B377E76B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16BB-F9F0-43DD-B96F-6430E1ABA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60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77B8-21CA-4D07-B94F-FCB49130236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5EE-F944-45E3-AE44-D940CB5C73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27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6EFDA-2EAE-4C7E-8ED8-F8A51504194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0553-2E37-453A-9E50-F90B466FCB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59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827088"/>
            <a:ext cx="2014537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894388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74CD8-48E4-4FC2-891D-4BB3120E475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77C-BDCF-42E1-96B8-536268603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0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7269163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18B2-C028-4821-AD22-88405CF5DE41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E14D-65E4-4EF4-9958-2B9E5A40BA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4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789AD-A977-4D83-A04D-828748942BD1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DCB-444A-4873-811B-B607EF5FA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2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1716-73F0-404C-BEA6-D7B8E5E3229A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47B-D057-4F29-9445-3FAD54A28D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943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E0322-9D57-4CBC-8BE1-5EBB5712F003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C2B5-2B13-485C-B45C-FD335C28A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675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4318000"/>
            <a:ext cx="3557587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80B0-3BAC-426B-BA06-2D87C9815F2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F0A-525C-4D9A-B5E9-F568F28F0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3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7A1AD-4A68-4284-BF97-1F15444FF32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4085-ACED-4763-9792-A125F031D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161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0CD92-6CB0-4E29-B3FA-03354A610513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1769-AE9C-4A7F-86FC-6B6FE63A7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775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D62A-DFAE-403E-ABDA-89BBD3A84C1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90B-B286-422E-9862-BA87D98055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86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EC899-23C5-4837-81AD-23CC2A6E7A37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0F6-157D-4544-8971-5FE50F6F85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83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8761-1F31-4150-A93F-5264C4FBA092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2A3D-22F9-4962-87DB-5E9D513F6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525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781FE-9A0D-474A-BF3B-D474E3E8501A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E9B4-BBF9-440E-9440-E2F67D110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80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C64F-0C5B-46FE-9B7B-08F8B8571274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30A4-0035-4C6C-B44D-33384A48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676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7687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83EA-42B8-4F3A-8424-234459627D80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77C0-4C2F-4676-8D52-580A208407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00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BD5C-5C43-45BB-B94E-F689E274173B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C167-7FFE-4F44-A8D7-9F4B01FAD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149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683CC-57AF-4A46-AB17-FD8574948854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5A7D-3FD6-48AB-9EA1-2620497A31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24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32661-C355-4219-90CB-C09E84D624EF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655-BD39-4C9D-804F-E4CFABA123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1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44F7-7CB9-40C3-974D-72F22CFBD9C3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E903-73B4-4D28-AD15-971C8F595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5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318000"/>
            <a:ext cx="3557588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1C5F-916A-4E07-8662-CF5929285D67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66BB-E1B6-4D6A-8219-D5F002932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618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DEC3-7584-4557-A09E-017F2E9635BE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F2E6-4DA9-4B81-87C0-6CFE1B3E7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963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3545-3C14-4669-BA15-B30D8BC23E56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C915-3581-4E6C-9FEF-412F7F5F0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780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9670-A4A0-4606-87BE-56522D98EF1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9FAB-2793-47B6-AED6-0BBED39DB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232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59E7-E2F2-4F9C-9659-2D008A3ECA37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CEF5-9C56-429C-BD03-F3EEC52B5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049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0AEB-6C1F-41C8-A546-9AEDD2338350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8C68-700B-40D8-961F-CE2497BFC2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185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4F2A-BB6B-4659-AF8D-A5A1C396F6CA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CF69-E1FC-49CB-B0BB-932CE0E723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87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6100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F348-9065-4257-82DC-44EEBDF697C0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6DF0-7A67-4A91-85D6-0A2A95F129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03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144F-402B-4679-9BD7-C92318D476D6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7D24-AD2C-4824-8260-52629B296B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677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F185-5983-4B0E-9E25-DA544B9A94F2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7B97-E6AC-423A-BE00-125CAE8439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3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244C-360C-4D55-8948-375FB8A98CBA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995-AE52-4C81-87C3-5576BD410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76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5FBB-C748-46BC-BF0F-AD53A2E0E29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1B3-8EA7-448F-AD12-0E917CDBF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674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0" y="2057400"/>
            <a:ext cx="2551113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2551112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E2E4-D3D9-4280-94D1-5D520B264F31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EC26-1A98-4FFE-8C28-99A572129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71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8B0F-B2BE-44B3-BB75-952EFAFD400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C58C-0D29-499A-BCED-F21BE88E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708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95AB4-D165-4289-9498-7A0BE49A68BB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96DB-610E-412F-90C5-8A6673F892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089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48E7-D470-4DCB-AEF6-7067052D54DD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A14-8399-4E19-B73A-AECA849BE1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305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205D-A779-4560-B4F0-B3F15737380E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E62F-B62B-4018-80CF-FB3A1E17D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645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C420D-C2E0-4A46-A535-EF46A02E2CA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76EE-4A47-471A-B405-168A730616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23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1015-4D25-4234-A72A-64A9E8060650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9F1A-D99E-4224-931B-D701798D7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57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472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472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F461-E659-43AE-BF6A-21B2827560F8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F11-EAFE-40BA-A61A-4C4D33525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51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B41E-39A5-4D74-8052-88A01763286D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0E19-6EF6-4E70-8A7F-E8AC727FF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1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D6F05-F48F-4020-9D27-E460991BE838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BBCD-52B5-4906-9844-5F2C2A815D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95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CD766B-6877-4E1C-B66E-2773FA96850D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CDC8A0F-7C7B-4207-93A6-07D6CD475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5EB7B3-CA9D-4809-8740-D556EAD5F130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A52176FC-3097-4065-ABE4-7E9C5A3F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64087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6C3531-976E-4881-ABC3-29F556353019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259CCB0D-91DD-4E81-A949-18D0264AF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80613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2BD55F-2679-40C8-BFDE-FC775727A4AE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7290BCF5-E4B1-482C-93D3-7263EF202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D33D1B-081A-4237-A0F0-9AC8B87E2FC1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61E72EE5-439A-42E4-960F-547DC707A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18000"/>
            <a:ext cx="72691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182B38-9E7E-4926-8D1E-429E70A27A22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546C526-E12A-4C63-A52D-3CF97691B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057400"/>
            <a:ext cx="525462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81C0D2-6F78-4B4C-9FB3-FF5D4DCDA054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56923F04-6AF8-4746-B5A4-FDFBC3E4F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sz="800" smtClean="0"/>
              <a:t>BDWG toolbox talks LA01</a:t>
            </a:r>
          </a:p>
        </p:txBody>
      </p:sp>
      <p:sp>
        <p:nvSpPr>
          <p:cNvPr id="1638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B714F0B-87FA-4424-B715-363E09F894FC}" type="datetime5">
              <a:rPr lang="en-GB" altLang="en-US" sz="800" smtClean="0"/>
              <a:t>3-Nov-15</a:t>
            </a:fld>
            <a:endParaRPr lang="en-GB" altLang="en-US" sz="80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87EC8E1C-2B24-4C6A-9740-5D3E8CDDBB10}" type="slidenum">
              <a:rPr lang="en-GB" altLang="en-US" sz="800"/>
              <a:pPr/>
              <a:t>1</a:t>
            </a:fld>
            <a:endParaRPr lang="en-GB" altLang="en-US" sz="800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Ballast Dust on worksites 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96" y="5589240"/>
            <a:ext cx="2509876" cy="740492"/>
          </a:xfrm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43197" y="2997200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General Safety Awareness and Precautions </a:t>
            </a:r>
            <a:endParaRPr lang="en-GB" alt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risks…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138274"/>
              </p:ext>
            </p:extLst>
          </p:nvPr>
        </p:nvGraphicFramePr>
        <p:xfrm>
          <a:off x="611560" y="1303000"/>
          <a:ext cx="4896544" cy="45159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96544"/>
              </a:tblGrid>
              <a:tr h="122413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  <a:defRPr/>
                      </a:pPr>
                      <a:r>
                        <a:rPr lang="en-GB" sz="18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Ballast handling activities create </a:t>
                      </a:r>
                      <a:r>
                        <a:rPr lang="en-GB" sz="18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fine particles (dust). Ballast dust contains small quantities of Respirable Crystalline Silica (RCS</a:t>
                      </a:r>
                      <a:r>
                        <a:rPr lang="en-GB" sz="18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52400" algn="l"/>
                        </a:tabLst>
                        <a:defRPr/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  <a:defRPr/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Breathing in this dust at high concentrations over prolonged periods of time may lead to the development of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condition known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silicosis </a:t>
                      </a: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</a:tr>
              <a:tr h="122413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Silicosis: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RCS scars the lung tissue and can lead to permanent breathing difficulties</a:t>
                      </a:r>
                    </a:p>
                  </a:txBody>
                  <a:tcPr marL="114300" marR="11430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814E57-75D9-4CC2-A66E-504CA727AD5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21B38-16D4-401D-A844-7AEEF02E13A3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596" y="5589240"/>
            <a:ext cx="2509876" cy="7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98" y="1006602"/>
            <a:ext cx="2095500" cy="204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98" y="3351382"/>
            <a:ext cx="20955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Whilst working, </a:t>
            </a:r>
            <a:r>
              <a:rPr lang="en-GB" dirty="0" smtClean="0"/>
              <a:t>consider….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753843"/>
              </p:ext>
            </p:extLst>
          </p:nvPr>
        </p:nvGraphicFramePr>
        <p:xfrm>
          <a:off x="611560" y="1412776"/>
          <a:ext cx="4536504" cy="46634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36504"/>
              </a:tblGrid>
              <a:tr h="23762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dirty="0" smtClean="0">
                          <a:effectLst/>
                        </a:rPr>
                        <a:t>Dust created by your own work activity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2400" algn="l"/>
                        </a:tabLst>
                      </a:pPr>
                      <a:endParaRPr lang="en-GB" sz="1800" i="1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dirty="0" smtClean="0">
                          <a:effectLst/>
                        </a:rPr>
                        <a:t>Dust created by other worksites close to you e.g. on adjacent lines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dirty="0" smtClean="0">
                          <a:effectLst/>
                        </a:rPr>
                        <a:t>High concentrations of dust building up in confined spaces (such as tunnels)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dirty="0" smtClean="0">
                          <a:effectLst/>
                        </a:rPr>
                        <a:t>Weather conditions</a:t>
                      </a:r>
                      <a:r>
                        <a:rPr lang="en-GB" sz="1800" i="1" dirty="0" smtClean="0">
                          <a:effectLst/>
                        </a:rPr>
                        <a:t>, as </a:t>
                      </a:r>
                      <a:r>
                        <a:rPr lang="en-GB" sz="1800" i="1" dirty="0" smtClean="0">
                          <a:effectLst/>
                        </a:rPr>
                        <a:t>heat and wind can increase dust concentration levels in the work area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dirty="0" smtClean="0">
                          <a:effectLst/>
                        </a:rPr>
                        <a:t>Wind conditions may also reduce concentrations of dust if you can work up-wind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  <a:alpha val="4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814E57-75D9-4CC2-A66E-504CA727AD5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21B38-16D4-401D-A844-7AEEF02E13A3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596" y="5589240"/>
            <a:ext cx="2509876" cy="7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44" y="4098847"/>
            <a:ext cx="2512342" cy="147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26" y="1516098"/>
            <a:ext cx="3635896" cy="121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55" y="2714403"/>
            <a:ext cx="3650941" cy="12186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0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92696"/>
            <a:ext cx="7269163" cy="431800"/>
          </a:xfrm>
        </p:spPr>
        <p:txBody>
          <a:bodyPr/>
          <a:lstStyle/>
          <a:p>
            <a:r>
              <a:rPr lang="en-GB" dirty="0" smtClean="0"/>
              <a:t>Move clear!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814E57-75D9-4CC2-A66E-504CA727AD5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21B38-16D4-401D-A844-7AEEF02E13A3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596" y="5661248"/>
            <a:ext cx="2509876" cy="7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82845"/>
            <a:ext cx="4087513" cy="261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126251"/>
              </p:ext>
            </p:extLst>
          </p:nvPr>
        </p:nvGraphicFramePr>
        <p:xfrm>
          <a:off x="395536" y="1124744"/>
          <a:ext cx="8208912" cy="21945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08912"/>
              </a:tblGrid>
              <a:tr h="1141864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away from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area if you are not involved in the task</a:t>
                      </a: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 who don’t need to be there to move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Wear appropriate RPE if you are involved in the task and it’s deemed necessary to wear</a:t>
                      </a: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  <a:tabLst>
                          <a:tab pos="152400" algn="l"/>
                        </a:tabLst>
                      </a:pP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cab/machine doors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windows closed</a:t>
                      </a: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72" y="3416443"/>
            <a:ext cx="3136244" cy="224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Protective Equipment (RPE)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814E57-75D9-4CC2-A66E-504CA727AD5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21B38-16D4-401D-A844-7AEEF02E13A3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8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596" y="5712844"/>
            <a:ext cx="2509876" cy="7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2298413"/>
            <a:ext cx="355489" cy="256934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2" y="2073145"/>
            <a:ext cx="517021" cy="4477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5536" y="2777846"/>
            <a:ext cx="556057" cy="482202"/>
            <a:chOff x="464715" y="1538899"/>
            <a:chExt cx="556057" cy="482202"/>
          </a:xfrm>
        </p:grpSpPr>
        <p:sp>
          <p:nvSpPr>
            <p:cNvPr id="12" name="Rectangle 11"/>
            <p:cNvSpPr/>
            <p:nvPr/>
          </p:nvSpPr>
          <p:spPr>
            <a:xfrm>
              <a:off x="464715" y="1764167"/>
              <a:ext cx="355489" cy="25693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0"/>
              </a:schemeClr>
            </a:solidFill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51" y="1538899"/>
              <a:ext cx="517021" cy="44776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15543" y="3433898"/>
            <a:ext cx="556057" cy="482202"/>
            <a:chOff x="464715" y="1538899"/>
            <a:chExt cx="556057" cy="482202"/>
          </a:xfrm>
        </p:grpSpPr>
        <p:sp>
          <p:nvSpPr>
            <p:cNvPr id="15" name="Rectangle 14"/>
            <p:cNvSpPr/>
            <p:nvPr/>
          </p:nvSpPr>
          <p:spPr>
            <a:xfrm>
              <a:off x="464715" y="1764167"/>
              <a:ext cx="355489" cy="25693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0"/>
              </a:schemeClr>
            </a:solidFill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51" y="1538899"/>
              <a:ext cx="517021" cy="44776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95536" y="4089634"/>
            <a:ext cx="556057" cy="482202"/>
            <a:chOff x="464715" y="1538899"/>
            <a:chExt cx="556057" cy="482202"/>
          </a:xfrm>
        </p:grpSpPr>
        <p:sp>
          <p:nvSpPr>
            <p:cNvPr id="18" name="Rectangle 17"/>
            <p:cNvSpPr/>
            <p:nvPr/>
          </p:nvSpPr>
          <p:spPr>
            <a:xfrm>
              <a:off x="464715" y="1764167"/>
              <a:ext cx="355489" cy="25693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0"/>
              </a:schemeClr>
            </a:solidFill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51" y="1538899"/>
              <a:ext cx="517021" cy="44776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6798" y="4715852"/>
            <a:ext cx="556057" cy="482202"/>
            <a:chOff x="464715" y="1538899"/>
            <a:chExt cx="556057" cy="482202"/>
          </a:xfrm>
        </p:grpSpPr>
        <p:sp>
          <p:nvSpPr>
            <p:cNvPr id="21" name="Rectangle 20"/>
            <p:cNvSpPr/>
            <p:nvPr/>
          </p:nvSpPr>
          <p:spPr>
            <a:xfrm>
              <a:off x="464715" y="1764167"/>
              <a:ext cx="355489" cy="25693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0"/>
              </a:schemeClr>
            </a:solidFill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51" y="1538899"/>
              <a:ext cx="517021" cy="44776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99592" y="2258869"/>
            <a:ext cx="54553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i="1" dirty="0">
                <a:solidFill>
                  <a:schemeClr val="dk1"/>
                </a:solidFill>
              </a:rPr>
              <a:t>Is the RPE </a:t>
            </a:r>
            <a:r>
              <a:rPr lang="en-GB" sz="1800" i="1" dirty="0" smtClean="0">
                <a:solidFill>
                  <a:schemeClr val="dk1"/>
                </a:solidFill>
              </a:rPr>
              <a:t>as </a:t>
            </a:r>
            <a:r>
              <a:rPr lang="en-GB" sz="1800" i="1" dirty="0">
                <a:solidFill>
                  <a:schemeClr val="dk1"/>
                </a:solidFill>
              </a:rPr>
              <a:t>detailed in COSHH risk assessment?</a:t>
            </a:r>
          </a:p>
          <a:p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99592" y="2924944"/>
            <a:ext cx="32839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i="1" dirty="0" smtClean="0">
                <a:solidFill>
                  <a:schemeClr val="dk1"/>
                </a:solidFill>
              </a:rPr>
              <a:t>Has it been allocated to YOU?</a:t>
            </a:r>
            <a:endParaRPr lang="en-GB" sz="1600" i="1" dirty="0">
              <a:solidFill>
                <a:schemeClr val="dk1"/>
              </a:solidFill>
            </a:endParaRPr>
          </a:p>
          <a:p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99592" y="3573016"/>
            <a:ext cx="25442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i="1" dirty="0" smtClean="0">
                <a:solidFill>
                  <a:schemeClr val="dk1"/>
                </a:solidFill>
              </a:rPr>
              <a:t>Is it in good condition?</a:t>
            </a:r>
            <a:endParaRPr lang="en-GB" sz="1800" i="1" dirty="0">
              <a:solidFill>
                <a:schemeClr val="dk1"/>
              </a:solidFill>
            </a:endParaRPr>
          </a:p>
          <a:p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99592" y="4245013"/>
            <a:ext cx="12731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i="1" dirty="0" smtClean="0">
                <a:solidFill>
                  <a:schemeClr val="dk1"/>
                </a:solidFill>
              </a:rPr>
              <a:t>Is it clean</a:t>
            </a:r>
            <a:r>
              <a:rPr lang="en-GB" sz="1600" i="1" dirty="0" smtClean="0">
                <a:solidFill>
                  <a:schemeClr val="dk1"/>
                </a:solidFill>
              </a:rPr>
              <a:t>?</a:t>
            </a:r>
            <a:endParaRPr lang="en-GB" sz="1600" i="1" dirty="0">
              <a:solidFill>
                <a:schemeClr val="dk1"/>
              </a:solidFill>
            </a:endParaRPr>
          </a:p>
          <a:p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99592" y="4859868"/>
            <a:ext cx="666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i="1" dirty="0" smtClean="0">
                <a:solidFill>
                  <a:schemeClr val="dk1"/>
                </a:solidFill>
              </a:rPr>
              <a:t>If appropriate, did you shave within 8hrs of the start of the shift</a:t>
            </a:r>
            <a:r>
              <a:rPr lang="en-GB" sz="1800" i="1" dirty="0" smtClean="0">
                <a:solidFill>
                  <a:schemeClr val="dk1"/>
                </a:solidFill>
              </a:rPr>
              <a:t>?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14" y="2011001"/>
            <a:ext cx="1284322" cy="192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68" y="2936500"/>
            <a:ext cx="1407528" cy="209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95536" y="1638044"/>
            <a:ext cx="355489" cy="256934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 w="63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2" y="1412776"/>
            <a:ext cx="517021" cy="4477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9592" y="1598500"/>
            <a:ext cx="37112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i="1" dirty="0" smtClean="0">
                <a:solidFill>
                  <a:schemeClr val="dk1"/>
                </a:solidFill>
              </a:rPr>
              <a:t>Have you received face fit testing?</a:t>
            </a:r>
            <a:endParaRPr lang="en-GB" sz="1800" i="1" dirty="0">
              <a:solidFill>
                <a:schemeClr val="dk1"/>
              </a:solidFill>
            </a:endParaRPr>
          </a:p>
          <a:p>
            <a:r>
              <a:rPr lang="en-GB" sz="1600" dirty="0" smtClean="0"/>
              <a:t> </a:t>
            </a:r>
            <a:endParaRPr lang="en-GB" sz="1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5543" y="5251054"/>
            <a:ext cx="556057" cy="482202"/>
            <a:chOff x="464715" y="1538899"/>
            <a:chExt cx="556057" cy="482202"/>
          </a:xfrm>
        </p:grpSpPr>
        <p:sp>
          <p:nvSpPr>
            <p:cNvPr id="32" name="Rectangle 31"/>
            <p:cNvSpPr/>
            <p:nvPr/>
          </p:nvSpPr>
          <p:spPr>
            <a:xfrm>
              <a:off x="464715" y="1764167"/>
              <a:ext cx="355489" cy="25693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0"/>
              </a:schemeClr>
            </a:solidFill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51" y="1538899"/>
              <a:ext cx="517021" cy="447767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899592" y="5435932"/>
            <a:ext cx="639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i="1" dirty="0" smtClean="0">
                <a:solidFill>
                  <a:schemeClr val="dk1"/>
                </a:solidFill>
              </a:rPr>
              <a:t>Do you have a good seal between your face and the RPE?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78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19600"/>
              </p:ext>
            </p:extLst>
          </p:nvPr>
        </p:nvGraphicFramePr>
        <p:xfrm>
          <a:off x="323528" y="4977172"/>
          <a:ext cx="5196064" cy="122413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96064"/>
              </a:tblGrid>
              <a:tr h="1224135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2400" algn="l"/>
                        </a:tabLst>
                      </a:pP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2400" algn="l"/>
                        </a:tabLst>
                      </a:pPr>
                      <a:r>
                        <a:rPr lang="en-GB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</a:t>
                      </a:r>
                      <a:r>
                        <a:rPr lang="en-GB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very dusty events </a:t>
                      </a:r>
                      <a:r>
                        <a:rPr lang="en-GB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52400" algn="l"/>
                        </a:tabLst>
                      </a:pPr>
                      <a:r>
                        <a:rPr lang="en-GB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NSC </a:t>
                      </a:r>
                      <a:r>
                        <a:rPr lang="en-GB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24/7 </a:t>
                      </a:r>
                      <a:r>
                        <a:rPr lang="en-GB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01908 </a:t>
                      </a:r>
                      <a:r>
                        <a:rPr lang="en-GB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723500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814E57-75D9-4CC2-A66E-504CA727AD5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21B38-16D4-401D-A844-7AEEF02E13A3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7" y="2138267"/>
            <a:ext cx="3000003" cy="253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596" y="5589240"/>
            <a:ext cx="2509876" cy="7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544" y="962725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latin typeface="+mj-lt"/>
                <a:ea typeface="+mj-ea"/>
                <a:cs typeface="+mj-cs"/>
              </a:rPr>
              <a:t>If </a:t>
            </a:r>
            <a:r>
              <a:rPr lang="en-GB" sz="2800" i="1" dirty="0" smtClean="0">
                <a:latin typeface="+mj-lt"/>
                <a:ea typeface="+mj-ea"/>
                <a:cs typeface="+mj-cs"/>
              </a:rPr>
              <a:t>you are concerned about dust levels           </a:t>
            </a:r>
            <a:r>
              <a:rPr lang="en-GB" sz="2800" b="1" i="1" dirty="0" smtClean="0">
                <a:latin typeface="+mj-lt"/>
                <a:ea typeface="+mj-ea"/>
                <a:cs typeface="+mj-cs"/>
              </a:rPr>
              <a:t>STOP WORKING </a:t>
            </a:r>
            <a:r>
              <a:rPr lang="en-GB" sz="2800" i="1" dirty="0" smtClean="0">
                <a:latin typeface="+mj-lt"/>
                <a:ea typeface="+mj-ea"/>
                <a:cs typeface="+mj-cs"/>
              </a:rPr>
              <a:t>and contact your manager</a:t>
            </a:r>
            <a:endParaRPr lang="en-GB" sz="28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29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BDWG toolbox talks LA01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814E57-75D9-4CC2-A66E-504CA727AD55}" type="datetime5">
              <a:rPr lang="en-GB" altLang="en-US" smtClean="0"/>
              <a:t>3-Nov-15</a:t>
            </a:fld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21B38-16D4-401D-A844-7AEEF02E13A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596" y="5589240"/>
            <a:ext cx="2509876" cy="7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7544" y="76470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latin typeface="+mj-lt"/>
                <a:ea typeface="+mj-ea"/>
                <a:cs typeface="+mj-cs"/>
              </a:rPr>
              <a:t>What have you learnt? </a:t>
            </a:r>
            <a:endParaRPr lang="en-GB" sz="2800" b="1" i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487882"/>
              </p:ext>
            </p:extLst>
          </p:nvPr>
        </p:nvGraphicFramePr>
        <p:xfrm>
          <a:off x="502992" y="1772816"/>
          <a:ext cx="7957440" cy="40440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57440"/>
              </a:tblGrid>
              <a:tr h="10193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Question: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 should you consider if you need to work in a dusty environment?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61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Question: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If you are not working directly with the ballast handling activity, what should you do if you find yourself in a dusty area?</a:t>
                      </a:r>
                      <a:endParaRPr lang="en-GB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193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Question: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If you are having ballast dust visibility problems whilst working – what should you do</a:t>
                      </a:r>
                      <a:r>
                        <a:rPr lang="en-GB" sz="1600" dirty="0" smtClean="0">
                          <a:effectLst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gle Column">
  <a:themeElements>
    <a:clrScheme name="Single Column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Single Col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ingle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tner Logo">
  <a:themeElements>
    <a:clrScheme name="Partner Logo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Partner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artner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rt Layout">
  <a:themeElements>
    <a:clrScheme name="Chart Layout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hart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hart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Slide">
  <a:themeElements>
    <a:clrScheme name="Divider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Closing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losing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mage Slide">
  <a:themeElements>
    <a:clrScheme name="Image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Imag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mag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209</TotalTime>
  <Words>785</Words>
  <Application>Microsoft Office PowerPoint</Application>
  <PresentationFormat>On-screen Show (4:3)</PresentationFormat>
  <Paragraphs>112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Blank</vt:lpstr>
      <vt:lpstr>Single Column</vt:lpstr>
      <vt:lpstr>Partner Logo</vt:lpstr>
      <vt:lpstr>Chart Layout</vt:lpstr>
      <vt:lpstr>Divider Slide</vt:lpstr>
      <vt:lpstr>Closing Slide</vt:lpstr>
      <vt:lpstr>Image Slide</vt:lpstr>
      <vt:lpstr>Ballast Dust on worksites  </vt:lpstr>
      <vt:lpstr>The risks…</vt:lpstr>
      <vt:lpstr>Whilst working, consider….</vt:lpstr>
      <vt:lpstr>Move clear! </vt:lpstr>
      <vt:lpstr>Respiratory Protective Equipment (RPE)</vt:lpstr>
      <vt:lpstr>PowerPoint Presentation</vt:lpstr>
      <vt:lpstr>PowerPoint Presentation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Ballast Dust</dc:title>
  <dc:creator>Lauren Allen</dc:creator>
  <dc:description>built by www.mediasterling.com</dc:description>
  <cp:lastModifiedBy>Roberts Neil</cp:lastModifiedBy>
  <cp:revision>15</cp:revision>
  <dcterms:created xsi:type="dcterms:W3CDTF">2015-10-15T09:44:53Z</dcterms:created>
  <dcterms:modified xsi:type="dcterms:W3CDTF">2015-11-03T17:13:10Z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