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601200" cy="12801600" type="A3"/>
  <p:notesSz cx="6738938"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6BD"/>
    <a:srgbClr val="00B1BF"/>
    <a:srgbClr val="BFE5E8"/>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95" autoAdjust="0"/>
    <p:restoredTop sz="94660"/>
  </p:normalViewPr>
  <p:slideViewPr>
    <p:cSldViewPr snapToGrid="0">
      <p:cViewPr varScale="1">
        <p:scale>
          <a:sx n="46" d="100"/>
          <a:sy n="46" d="100"/>
        </p:scale>
        <p:origin x="2683"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en-US"/>
              <a:t>Click to edit Master title style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67BF07A-9950-48D3-AF53-7E99FCF9BD8A}" type="datetimeFigureOut">
              <a:rPr lang="en-GB" smtClean="0"/>
              <a:t>25/09/2019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2328C5-9966-4C83-952F-60EA3B4B3F0E}" type="slidenum">
              <a:rPr lang="en-GB" smtClean="0"/>
              <a:t>‹#›</a:t>
            </a:fld>
            <a:endParaRPr lang="en-GB"/>
          </a:p>
        </p:txBody>
      </p:sp>
    </p:spTree>
    <p:extLst>
      <p:ext uri="{BB962C8B-B14F-4D97-AF65-F5344CB8AC3E}">
        <p14:creationId xmlns:p14="http://schemas.microsoft.com/office/powerpoint/2010/main" val="336103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7BF07A-9950-48D3-AF53-7E99FCF9BD8A}" type="datetimeFigureOut">
              <a:rPr lang="en-GB" smtClean="0"/>
              <a:t>25/09/2019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2328C5-9966-4C83-952F-60EA3B4B3F0E}" type="slidenum">
              <a:rPr lang="en-GB" smtClean="0"/>
              <a:t>‹#›</a:t>
            </a:fld>
            <a:endParaRPr lang="en-GB"/>
          </a:p>
        </p:txBody>
      </p:sp>
    </p:spTree>
    <p:extLst>
      <p:ext uri="{BB962C8B-B14F-4D97-AF65-F5344CB8AC3E}">
        <p14:creationId xmlns:p14="http://schemas.microsoft.com/office/powerpoint/2010/main" val="135387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7BF07A-9950-48D3-AF53-7E99FCF9BD8A}" type="datetimeFigureOut">
              <a:rPr lang="en-GB" smtClean="0"/>
              <a:t>25/09/2019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2328C5-9966-4C83-952F-60EA3B4B3F0E}" type="slidenum">
              <a:rPr lang="en-GB" smtClean="0"/>
              <a:t>‹#›</a:t>
            </a:fld>
            <a:endParaRPr lang="en-GB"/>
          </a:p>
        </p:txBody>
      </p:sp>
    </p:spTree>
    <p:extLst>
      <p:ext uri="{BB962C8B-B14F-4D97-AF65-F5344CB8AC3E}">
        <p14:creationId xmlns:p14="http://schemas.microsoft.com/office/powerpoint/2010/main" val="520245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7BF07A-9950-48D3-AF53-7E99FCF9BD8A}" type="datetimeFigureOut">
              <a:rPr lang="en-GB" smtClean="0"/>
              <a:t>25/09/2019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2328C5-9966-4C83-952F-60EA3B4B3F0E}" type="slidenum">
              <a:rPr lang="en-GB" smtClean="0"/>
              <a:t>‹#›</a:t>
            </a:fld>
            <a:endParaRPr lang="en-GB"/>
          </a:p>
        </p:txBody>
      </p:sp>
    </p:spTree>
    <p:extLst>
      <p:ext uri="{BB962C8B-B14F-4D97-AF65-F5344CB8AC3E}">
        <p14:creationId xmlns:p14="http://schemas.microsoft.com/office/powerpoint/2010/main" val="262196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en-US"/>
              <a:t>Click to edit Master title style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67BF07A-9950-48D3-AF53-7E99FCF9BD8A}" type="datetimeFigureOut">
              <a:rPr lang="en-GB" smtClean="0"/>
              <a:t>25/09/2019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2328C5-9966-4C83-952F-60EA3B4B3F0E}" type="slidenum">
              <a:rPr lang="en-GB" smtClean="0"/>
              <a:t>‹#›</a:t>
            </a:fld>
            <a:endParaRPr lang="en-GB"/>
          </a:p>
        </p:txBody>
      </p:sp>
    </p:spTree>
    <p:extLst>
      <p:ext uri="{BB962C8B-B14F-4D97-AF65-F5344CB8AC3E}">
        <p14:creationId xmlns:p14="http://schemas.microsoft.com/office/powerpoint/2010/main" val="1852347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7BF07A-9950-48D3-AF53-7E99FCF9BD8A}" type="datetimeFigureOut">
              <a:rPr lang="en-GB" smtClean="0"/>
              <a:t>25/09/2019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2328C5-9966-4C83-952F-60EA3B4B3F0E}" type="slidenum">
              <a:rPr lang="en-GB" smtClean="0"/>
              <a:t>‹#›</a:t>
            </a:fld>
            <a:endParaRPr lang="en-GB"/>
          </a:p>
        </p:txBody>
      </p:sp>
    </p:spTree>
    <p:extLst>
      <p:ext uri="{BB962C8B-B14F-4D97-AF65-F5344CB8AC3E}">
        <p14:creationId xmlns:p14="http://schemas.microsoft.com/office/powerpoint/2010/main" val="3115628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Edit Master text styles</a:t>
            </a:r>
          </a:p>
        </p:txBody>
      </p:sp>
      <p:sp>
        <p:nvSpPr>
          <p:cNvPr id="4" name="Content Placeholder 3"/>
          <p:cNvSpPr>
            <a:spLocks noGrp="1"/>
          </p:cNvSpPr>
          <p:nvPr>
            <p:ph sz="half" idx="2"/>
          </p:nvPr>
        </p:nvSpPr>
        <p:spPr>
          <a:xfrm>
            <a:off x="661334" y="4676140"/>
            <a:ext cx="4061757"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Edit Master text styles</a:t>
            </a:r>
          </a:p>
        </p:txBody>
      </p:sp>
      <p:sp>
        <p:nvSpPr>
          <p:cNvPr id="6" name="Content Placeholder 5"/>
          <p:cNvSpPr>
            <a:spLocks noGrp="1"/>
          </p:cNvSpPr>
          <p:nvPr>
            <p:ph sz="quarter" idx="4"/>
          </p:nvPr>
        </p:nvSpPr>
        <p:spPr>
          <a:xfrm>
            <a:off x="4860608" y="4676140"/>
            <a:ext cx="4081761"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7BF07A-9950-48D3-AF53-7E99FCF9BD8A}" type="datetimeFigureOut">
              <a:rPr lang="en-GB" smtClean="0"/>
              <a:t>25/09/2019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E2328C5-9966-4C83-952F-60EA3B4B3F0E}" type="slidenum">
              <a:rPr lang="en-GB" smtClean="0"/>
              <a:t>‹#›</a:t>
            </a:fld>
            <a:endParaRPr lang="en-GB"/>
          </a:p>
        </p:txBody>
      </p:sp>
    </p:spTree>
    <p:extLst>
      <p:ext uri="{BB962C8B-B14F-4D97-AF65-F5344CB8AC3E}">
        <p14:creationId xmlns:p14="http://schemas.microsoft.com/office/powerpoint/2010/main" val="267451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67BF07A-9950-48D3-AF53-7E99FCF9BD8A}" type="datetimeFigureOut">
              <a:rPr lang="en-GB" smtClean="0"/>
              <a:t>25/09/2019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2328C5-9966-4C83-952F-60EA3B4B3F0E}" type="slidenum">
              <a:rPr lang="en-GB" smtClean="0"/>
              <a:t>‹#›</a:t>
            </a:fld>
            <a:endParaRPr lang="en-GB"/>
          </a:p>
        </p:txBody>
      </p:sp>
    </p:spTree>
    <p:extLst>
      <p:ext uri="{BB962C8B-B14F-4D97-AF65-F5344CB8AC3E}">
        <p14:creationId xmlns:p14="http://schemas.microsoft.com/office/powerpoint/2010/main" val="3192265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7BF07A-9950-48D3-AF53-7E99FCF9BD8A}" type="datetimeFigureOut">
              <a:rPr lang="en-GB" smtClean="0"/>
              <a:t>25/09/2019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2328C5-9966-4C83-952F-60EA3B4B3F0E}" type="slidenum">
              <a:rPr lang="en-GB" smtClean="0"/>
              <a:t>‹#›</a:t>
            </a:fld>
            <a:endParaRPr lang="en-GB"/>
          </a:p>
        </p:txBody>
      </p:sp>
    </p:spTree>
    <p:extLst>
      <p:ext uri="{BB962C8B-B14F-4D97-AF65-F5344CB8AC3E}">
        <p14:creationId xmlns:p14="http://schemas.microsoft.com/office/powerpoint/2010/main" val="6018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Edit Master text styles</a:t>
            </a:r>
          </a:p>
        </p:txBody>
      </p:sp>
      <p:sp>
        <p:nvSpPr>
          <p:cNvPr id="5" name="Date Placeholder 4"/>
          <p:cNvSpPr>
            <a:spLocks noGrp="1"/>
          </p:cNvSpPr>
          <p:nvPr>
            <p:ph type="dt" sz="half" idx="10"/>
          </p:nvPr>
        </p:nvSpPr>
        <p:spPr/>
        <p:txBody>
          <a:bodyPr/>
          <a:lstStyle/>
          <a:p>
            <a:fld id="{A67BF07A-9950-48D3-AF53-7E99FCF9BD8A}" type="datetimeFigureOut">
              <a:rPr lang="en-GB" smtClean="0"/>
              <a:t>25/09/2019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2328C5-9966-4C83-952F-60EA3B4B3F0E}" type="slidenum">
              <a:rPr lang="en-GB" smtClean="0"/>
              <a:t>‹#›</a:t>
            </a:fld>
            <a:endParaRPr lang="en-GB"/>
          </a:p>
        </p:txBody>
      </p:sp>
    </p:spTree>
    <p:extLst>
      <p:ext uri="{BB962C8B-B14F-4D97-AF65-F5344CB8AC3E}">
        <p14:creationId xmlns:p14="http://schemas.microsoft.com/office/powerpoint/2010/main" val="4262292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en-US"/>
              <a:t>Click icon to add picture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Edit Master text styles</a:t>
            </a:r>
          </a:p>
        </p:txBody>
      </p:sp>
      <p:sp>
        <p:nvSpPr>
          <p:cNvPr id="5" name="Date Placeholder 4"/>
          <p:cNvSpPr>
            <a:spLocks noGrp="1"/>
          </p:cNvSpPr>
          <p:nvPr>
            <p:ph type="dt" sz="half" idx="10"/>
          </p:nvPr>
        </p:nvSpPr>
        <p:spPr/>
        <p:txBody>
          <a:bodyPr/>
          <a:lstStyle/>
          <a:p>
            <a:fld id="{A67BF07A-9950-48D3-AF53-7E99FCF9BD8A}" type="datetimeFigureOut">
              <a:rPr lang="en-GB" smtClean="0"/>
              <a:t>25/09/2019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2328C5-9966-4C83-952F-60EA3B4B3F0E}" type="slidenum">
              <a:rPr lang="en-GB" smtClean="0"/>
              <a:t>‹#›</a:t>
            </a:fld>
            <a:endParaRPr lang="en-GB"/>
          </a:p>
        </p:txBody>
      </p:sp>
    </p:spTree>
    <p:extLst>
      <p:ext uri="{BB962C8B-B14F-4D97-AF65-F5344CB8AC3E}">
        <p14:creationId xmlns:p14="http://schemas.microsoft.com/office/powerpoint/2010/main" val="3116726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A67BF07A-9950-48D3-AF53-7E99FCF9BD8A}" type="datetimeFigureOut">
              <a:rPr lang="en-GB" smtClean="0"/>
              <a:t>25/09/2019</a:t>
            </a:fld>
            <a:endParaRPr lang="en-GB"/>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FE2328C5-9966-4C83-952F-60EA3B4B3F0E}" type="slidenum">
              <a:rPr lang="en-GB" smtClean="0"/>
              <a:t>‹#›</a:t>
            </a:fld>
            <a:endParaRPr lang="en-GB"/>
          </a:p>
        </p:txBody>
      </p:sp>
    </p:spTree>
    <p:extLst>
      <p:ext uri="{BB962C8B-B14F-4D97-AF65-F5344CB8AC3E}">
        <p14:creationId xmlns:p14="http://schemas.microsoft.com/office/powerpoint/2010/main" val="30124961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www.yammer.com/networkrail.co.uk/#/threads/inGroup?type=in_group&amp;feedId=9182114&amp;view=al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www.myohportal.co.uk/" TargetMode="External"/><Relationship Id="rId3" Type="http://schemas.openxmlformats.org/officeDocument/2006/relationships/image" Target="../media/image2.png"/><Relationship Id="rId7" Type="http://schemas.openxmlformats.org/officeDocument/2006/relationships/hyperlink" Target="https://play.buto.tv/bjkvG"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ohw.hub.networkrail.co.uk/Pages/Mental-Wellbeing.aspx" TargetMode="External"/><Relationship Id="rId11" Type="http://schemas.openxmlformats.org/officeDocument/2006/relationships/hyperlink" Target="https://www.validium.com/vclub" TargetMode="External"/><Relationship Id="rId5" Type="http://schemas.openxmlformats.org/officeDocument/2006/relationships/hyperlink" Target="https://www.mentalhealth.org.uk/blog/random-acts-kindness-blue-monday" TargetMode="External"/><Relationship Id="rId10" Type="http://schemas.openxmlformats.org/officeDocument/2006/relationships/hyperlink" Target="https://nspsglearningtool.co.uk/welcome/" TargetMode="External"/><Relationship Id="rId4" Type="http://schemas.openxmlformats.org/officeDocument/2006/relationships/hyperlink" Target="mailto:healthandwellness@networkrail.co.uk" TargetMode="External"/><Relationship Id="rId9" Type="http://schemas.openxmlformats.org/officeDocument/2006/relationships/hyperlink" Target="https://www.nhs.uk/conditions/stress-anxiety-depression/moodzone-mental-wellbeing-audio-guid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5997CC4-6812-4209-8AC4-2708F91A7701}"/>
              </a:ext>
            </a:extLst>
          </p:cNvPr>
          <p:cNvPicPr>
            <a:picLocks noChangeAspect="1"/>
          </p:cNvPicPr>
          <p:nvPr/>
        </p:nvPicPr>
        <p:blipFill>
          <a:blip r:embed="rId2"/>
          <a:stretch>
            <a:fillRect/>
          </a:stretch>
        </p:blipFill>
        <p:spPr>
          <a:xfrm>
            <a:off x="88898" y="1520171"/>
            <a:ext cx="9423401" cy="11259108"/>
          </a:xfrm>
          <a:prstGeom prst="rect">
            <a:avLst/>
          </a:prstGeom>
        </p:spPr>
      </p:pic>
      <p:pic>
        <p:nvPicPr>
          <p:cNvPr id="5" name="Picture 4">
            <a:extLst>
              <a:ext uri="{FF2B5EF4-FFF2-40B4-BE49-F238E27FC236}">
                <a16:creationId xmlns:a16="http://schemas.microsoft.com/office/drawing/2014/main" id="{F68A8DC2-6DA4-4095-B9B1-69BC800052D9}"/>
              </a:ext>
            </a:extLst>
          </p:cNvPr>
          <p:cNvPicPr>
            <a:picLocks noChangeAspect="1"/>
          </p:cNvPicPr>
          <p:nvPr/>
        </p:nvPicPr>
        <p:blipFill rotWithShape="1">
          <a:blip r:embed="rId3">
            <a:extLst>
              <a:ext uri="{28A0092B-C50C-407E-A947-70E740481C1C}">
                <a14:useLocalDpi xmlns:a14="http://schemas.microsoft.com/office/drawing/2010/main" val="0"/>
              </a:ext>
            </a:extLst>
          </a:blip>
          <a:srcRect l="347" b="66997"/>
          <a:stretch/>
        </p:blipFill>
        <p:spPr>
          <a:xfrm>
            <a:off x="19050" y="22321"/>
            <a:ext cx="9582150" cy="1669052"/>
          </a:xfrm>
          <a:prstGeom prst="rect">
            <a:avLst/>
          </a:prstGeom>
        </p:spPr>
      </p:pic>
      <p:sp>
        <p:nvSpPr>
          <p:cNvPr id="6" name="TextBox 5">
            <a:extLst>
              <a:ext uri="{FF2B5EF4-FFF2-40B4-BE49-F238E27FC236}">
                <a16:creationId xmlns:a16="http://schemas.microsoft.com/office/drawing/2014/main" id="{008AEEF4-D295-4C1C-AE06-FEF408D1C5BE}"/>
              </a:ext>
            </a:extLst>
          </p:cNvPr>
          <p:cNvSpPr txBox="1"/>
          <p:nvPr/>
        </p:nvSpPr>
        <p:spPr>
          <a:xfrm>
            <a:off x="433135" y="692372"/>
            <a:ext cx="7304095" cy="523220"/>
          </a:xfrm>
          <a:prstGeom prst="rect">
            <a:avLst/>
          </a:prstGeom>
          <a:noFill/>
        </p:spPr>
        <p:txBody>
          <a:bodyPr wrap="square" rtlCol="0">
            <a:spAutoFit/>
          </a:bodyPr>
          <a:lstStyle/>
          <a:p>
            <a:r>
              <a:rPr lang="en-GB" sz="2800" dirty="0">
                <a:solidFill>
                  <a:schemeClr val="bg1"/>
                </a:solidFill>
                <a:latin typeface="Network Rail Sans" panose="02000000040000020004" pitchFamily="2" charset="0"/>
              </a:rPr>
              <a:t>Briefing note: </a:t>
            </a:r>
          </a:p>
        </p:txBody>
      </p:sp>
      <p:sp>
        <p:nvSpPr>
          <p:cNvPr id="11" name="TextBox 10">
            <a:extLst>
              <a:ext uri="{FF2B5EF4-FFF2-40B4-BE49-F238E27FC236}">
                <a16:creationId xmlns:a16="http://schemas.microsoft.com/office/drawing/2014/main" id="{80E87173-FC2A-4063-9245-B613C1FED4F1}"/>
              </a:ext>
            </a:extLst>
          </p:cNvPr>
          <p:cNvSpPr txBox="1"/>
          <p:nvPr/>
        </p:nvSpPr>
        <p:spPr>
          <a:xfrm>
            <a:off x="433136" y="1719976"/>
            <a:ext cx="707245" cy="369332"/>
          </a:xfrm>
          <a:prstGeom prst="rect">
            <a:avLst/>
          </a:prstGeom>
          <a:noFill/>
        </p:spPr>
        <p:txBody>
          <a:bodyPr wrap="none" rtlCol="0">
            <a:spAutoFit/>
          </a:bodyPr>
          <a:lstStyle/>
          <a:p>
            <a:r>
              <a:rPr lang="en-GB" dirty="0">
                <a:solidFill>
                  <a:srgbClr val="00B6BD"/>
                </a:solidFill>
                <a:latin typeface="Network Rail Sans" panose="02000000040000020004" pitchFamily="50" charset="0"/>
              </a:rPr>
              <a:t>Date:</a:t>
            </a:r>
          </a:p>
        </p:txBody>
      </p:sp>
      <p:sp>
        <p:nvSpPr>
          <p:cNvPr id="13" name="TextBox 12">
            <a:extLst>
              <a:ext uri="{FF2B5EF4-FFF2-40B4-BE49-F238E27FC236}">
                <a16:creationId xmlns:a16="http://schemas.microsoft.com/office/drawing/2014/main" id="{D64DE7F5-467B-418C-9CEA-FADBCE31EE5F}"/>
              </a:ext>
            </a:extLst>
          </p:cNvPr>
          <p:cNvSpPr txBox="1"/>
          <p:nvPr/>
        </p:nvSpPr>
        <p:spPr>
          <a:xfrm>
            <a:off x="433136" y="2223824"/>
            <a:ext cx="952505" cy="369332"/>
          </a:xfrm>
          <a:prstGeom prst="rect">
            <a:avLst/>
          </a:prstGeom>
          <a:noFill/>
        </p:spPr>
        <p:txBody>
          <a:bodyPr wrap="none" rtlCol="0">
            <a:spAutoFit/>
          </a:bodyPr>
          <a:lstStyle/>
          <a:p>
            <a:r>
              <a:rPr lang="en-GB" dirty="0">
                <a:solidFill>
                  <a:srgbClr val="00B6BD"/>
                </a:solidFill>
                <a:latin typeface="Network Rail Sans" panose="02000000040000020004" pitchFamily="50" charset="0"/>
              </a:rPr>
              <a:t>Subject:</a:t>
            </a:r>
          </a:p>
        </p:txBody>
      </p:sp>
      <p:cxnSp>
        <p:nvCxnSpPr>
          <p:cNvPr id="15" name="Straight Connector 14">
            <a:extLst>
              <a:ext uri="{FF2B5EF4-FFF2-40B4-BE49-F238E27FC236}">
                <a16:creationId xmlns:a16="http://schemas.microsoft.com/office/drawing/2014/main" id="{C525096F-7E9E-4313-AAEB-1133228AB756}"/>
              </a:ext>
            </a:extLst>
          </p:cNvPr>
          <p:cNvCxnSpPr>
            <a:cxnSpLocks/>
          </p:cNvCxnSpPr>
          <p:nvPr/>
        </p:nvCxnSpPr>
        <p:spPr>
          <a:xfrm>
            <a:off x="524452" y="2158784"/>
            <a:ext cx="8507253" cy="0"/>
          </a:xfrm>
          <a:prstGeom prst="line">
            <a:avLst/>
          </a:prstGeom>
          <a:ln w="28575">
            <a:solidFill>
              <a:srgbClr val="00B1BF"/>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9D460DFA-0F4C-4A6C-9A53-4362E282C427}"/>
              </a:ext>
            </a:extLst>
          </p:cNvPr>
          <p:cNvSpPr txBox="1"/>
          <p:nvPr/>
        </p:nvSpPr>
        <p:spPr>
          <a:xfrm>
            <a:off x="1076213" y="1724413"/>
            <a:ext cx="1348446" cy="369332"/>
          </a:xfrm>
          <a:prstGeom prst="rect">
            <a:avLst/>
          </a:prstGeom>
          <a:noFill/>
        </p:spPr>
        <p:txBody>
          <a:bodyPr wrap="none" rtlCol="0">
            <a:spAutoFit/>
          </a:bodyPr>
          <a:lstStyle/>
          <a:p>
            <a:r>
              <a:rPr lang="en-GB" dirty="0">
                <a:latin typeface="Network Rail Sans" panose="02000000040000020004" pitchFamily="50" charset="0"/>
              </a:rPr>
              <a:t>23/09/2019</a:t>
            </a:r>
          </a:p>
        </p:txBody>
      </p:sp>
      <p:sp>
        <p:nvSpPr>
          <p:cNvPr id="18" name="TextBox 17">
            <a:extLst>
              <a:ext uri="{FF2B5EF4-FFF2-40B4-BE49-F238E27FC236}">
                <a16:creationId xmlns:a16="http://schemas.microsoft.com/office/drawing/2014/main" id="{909526C8-86C3-476D-8870-B53B84B4DFE5}"/>
              </a:ext>
            </a:extLst>
          </p:cNvPr>
          <p:cNvSpPr txBox="1"/>
          <p:nvPr/>
        </p:nvSpPr>
        <p:spPr>
          <a:xfrm>
            <a:off x="1337515" y="2214325"/>
            <a:ext cx="6203942" cy="369332"/>
          </a:xfrm>
          <a:prstGeom prst="rect">
            <a:avLst/>
          </a:prstGeom>
          <a:noFill/>
        </p:spPr>
        <p:txBody>
          <a:bodyPr wrap="none" rtlCol="0">
            <a:spAutoFit/>
          </a:bodyPr>
          <a:lstStyle/>
          <a:p>
            <a:r>
              <a:rPr lang="en-GB" dirty="0">
                <a:latin typeface="Network Rail Sans" panose="02000000040000020004" pitchFamily="50" charset="0"/>
              </a:rPr>
              <a:t>World Mental Health Day: MK event and how to hold your own </a:t>
            </a:r>
          </a:p>
        </p:txBody>
      </p:sp>
      <p:sp>
        <p:nvSpPr>
          <p:cNvPr id="19" name="Rectangle 18">
            <a:extLst>
              <a:ext uri="{FF2B5EF4-FFF2-40B4-BE49-F238E27FC236}">
                <a16:creationId xmlns:a16="http://schemas.microsoft.com/office/drawing/2014/main" id="{BC4BDC9F-35F0-4A46-AB80-0A00C3C618A9}"/>
              </a:ext>
            </a:extLst>
          </p:cNvPr>
          <p:cNvSpPr/>
          <p:nvPr/>
        </p:nvSpPr>
        <p:spPr>
          <a:xfrm>
            <a:off x="376847" y="3069796"/>
            <a:ext cx="8802462" cy="45719"/>
          </a:xfrm>
          <a:prstGeom prst="rect">
            <a:avLst/>
          </a:prstGeom>
          <a:solidFill>
            <a:srgbClr val="BFE5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a:extLst>
              <a:ext uri="{FF2B5EF4-FFF2-40B4-BE49-F238E27FC236}">
                <a16:creationId xmlns:a16="http://schemas.microsoft.com/office/drawing/2014/main" id="{40115963-43F8-433A-B0F8-E024F039FD84}"/>
              </a:ext>
            </a:extLst>
          </p:cNvPr>
          <p:cNvSpPr txBox="1"/>
          <p:nvPr/>
        </p:nvSpPr>
        <p:spPr>
          <a:xfrm>
            <a:off x="376847" y="3202996"/>
            <a:ext cx="9079163" cy="10125849"/>
          </a:xfrm>
          <a:prstGeom prst="rect">
            <a:avLst/>
          </a:prstGeom>
          <a:noFill/>
        </p:spPr>
        <p:txBody>
          <a:bodyPr wrap="square" rtlCol="0">
            <a:spAutoFit/>
          </a:bodyPr>
          <a:lstStyle/>
          <a:p>
            <a:r>
              <a:rPr lang="en-GB" sz="1600" dirty="0">
                <a:latin typeface="Network Rail Sans" panose="02000000040000020004" pitchFamily="2" charset="0"/>
              </a:rPr>
              <a:t>World Mental Health Day (WMHD) is an annual event held on 10 October dedicated to raising awareness of mental health problems and is an opportunity for everyone at Network Rail to show support for better mental wellbeing for yourself and others. This event will continue the campaign to end mental health stigma and embed the message across Network Rail that ‘its ok to say you’re not ok’.</a:t>
            </a:r>
          </a:p>
          <a:p>
            <a:r>
              <a:rPr lang="en-GB" sz="1600" dirty="0">
                <a:latin typeface="Network Rail Sans" panose="02000000040000020004" pitchFamily="2" charset="0"/>
              </a:rPr>
              <a:t> </a:t>
            </a:r>
          </a:p>
          <a:p>
            <a:r>
              <a:rPr lang="en-GB" sz="1600" dirty="0">
                <a:latin typeface="Network Rail Sans" panose="02000000040000020004" pitchFamily="2" charset="0"/>
              </a:rPr>
              <a:t>‘Always safe’ and ‘care about people’ are core values for Network Rail, which is why we will be supporting world mental health day on 10 October 2019 and have planned a full schedule of events held in the Quadrant: Milton Keynes. Speakers on the day include Andrew Haines, chief executive, who will be hosting a session about the importance of mental health to the business and will reconfirm Network Rail’s pledge to support mental health by signing the ‘Time to Change Pledge’. </a:t>
            </a:r>
          </a:p>
          <a:p>
            <a:endParaRPr lang="en-GB" sz="1600" dirty="0"/>
          </a:p>
          <a:p>
            <a:endParaRPr lang="en-GB" sz="1600" dirty="0"/>
          </a:p>
          <a:p>
            <a:r>
              <a:rPr lang="en-GB" sz="1600" dirty="0"/>
              <a:t> </a:t>
            </a:r>
          </a:p>
          <a:p>
            <a:r>
              <a:rPr lang="en-GB" sz="1600" dirty="0">
                <a:latin typeface="Network Rail Sans" panose="02000000040000020004" pitchFamily="2" charset="0"/>
              </a:rPr>
              <a:t>This year, WMHD is centred on the theme of suicide prevention, set by the World Federation for Mental Health. Suicide prevention is a particularly pivotal theme for the rail industry. Two hundred and seventy-one people died as a result of suicide on the railway in 2018/19. For every person that dies, at least ten members of staff are directly affected. </a:t>
            </a:r>
          </a:p>
          <a:p>
            <a:endParaRPr lang="en-GB" sz="1600" dirty="0">
              <a:latin typeface="Network Rail Sans" panose="02000000040000020004" pitchFamily="2" charset="0"/>
            </a:endParaRPr>
          </a:p>
          <a:p>
            <a:r>
              <a:rPr lang="en-GB" sz="1600" dirty="0">
                <a:latin typeface="Network Rail Sans" panose="02000000040000020004" pitchFamily="2" charset="0"/>
              </a:rPr>
              <a:t>For those not based in Milton Keynes, the health and wellbeing team would like to share the toolkit below, which outlines how you can to hold your own sessions to show your support based on the time you have available. </a:t>
            </a:r>
          </a:p>
          <a:p>
            <a:endParaRPr lang="en-GB" sz="1600" dirty="0">
              <a:latin typeface="Network Rail Sans" panose="02000000040000020004" pitchFamily="2" charset="0"/>
            </a:endParaRPr>
          </a:p>
          <a:p>
            <a:endParaRPr lang="en-GB" sz="1600" dirty="0">
              <a:latin typeface="Network Rail Sans" panose="02000000040000020004" pitchFamily="2" charset="0"/>
            </a:endParaRPr>
          </a:p>
          <a:p>
            <a:endParaRPr lang="en-GB" b="1" dirty="0">
              <a:latin typeface="Network Rail Sans" panose="02000000040000020004" pitchFamily="2" charset="0"/>
            </a:endParaRPr>
          </a:p>
          <a:p>
            <a:r>
              <a:rPr lang="en-GB" b="1" dirty="0">
                <a:latin typeface="Network Rail Sans" panose="02000000040000020004" pitchFamily="2" charset="0"/>
              </a:rPr>
              <a:t>Where and how to spend your time </a:t>
            </a:r>
            <a:br>
              <a:rPr lang="en-GB" b="1" dirty="0">
                <a:latin typeface="Network Rail Sans" panose="02000000040000020004" pitchFamily="2" charset="0"/>
              </a:rPr>
            </a:br>
            <a:endParaRPr lang="en-GB" dirty="0">
              <a:latin typeface="Network Rail Sans" panose="02000000040000020004" pitchFamily="2" charset="0"/>
            </a:endParaRPr>
          </a:p>
          <a:p>
            <a:r>
              <a:rPr lang="en-GB" sz="1600" dirty="0">
                <a:latin typeface="Network Rail Sans" panose="02000000040000020004" pitchFamily="2" charset="0"/>
              </a:rPr>
              <a:t>Really busy but want to support? Here is a list of activities </a:t>
            </a:r>
          </a:p>
          <a:p>
            <a:r>
              <a:rPr lang="en-GB" sz="1600" dirty="0">
                <a:latin typeface="Network Rail Sans" panose="02000000040000020004" pitchFamily="2" charset="0"/>
              </a:rPr>
              <a:t>whether you have one minute or a whole day of practical things </a:t>
            </a:r>
          </a:p>
          <a:p>
            <a:r>
              <a:rPr lang="en-GB" sz="1600" dirty="0">
                <a:latin typeface="Network Rail Sans" panose="02000000040000020004" pitchFamily="2" charset="0"/>
              </a:rPr>
              <a:t>you can do to make a difference. </a:t>
            </a:r>
          </a:p>
          <a:p>
            <a:r>
              <a:rPr lang="en-GB" sz="1600" dirty="0">
                <a:latin typeface="Network Rail Sans" panose="02000000040000020004" pitchFamily="2" charset="0"/>
              </a:rPr>
              <a:t> </a:t>
            </a:r>
          </a:p>
          <a:p>
            <a:r>
              <a:rPr lang="en-GB" b="1" dirty="0">
                <a:latin typeface="Network Rail Sans" panose="02000000040000020004" pitchFamily="2" charset="0"/>
              </a:rPr>
              <a:t>In One Minute: </a:t>
            </a:r>
            <a:endParaRPr lang="en-GB" dirty="0">
              <a:latin typeface="Network Rail Sans" panose="02000000040000020004" pitchFamily="2" charset="0"/>
            </a:endParaRPr>
          </a:p>
          <a:p>
            <a:r>
              <a:rPr lang="en-GB" dirty="0">
                <a:latin typeface="Network Rail Sans" panose="02000000040000020004" pitchFamily="2" charset="0"/>
              </a:rPr>
              <a:t> </a:t>
            </a:r>
          </a:p>
          <a:p>
            <a:pPr marL="285750" indent="-285750">
              <a:buFont typeface="Arial" panose="020B0604020202020204" pitchFamily="34" charset="0"/>
              <a:buChar char="•"/>
            </a:pPr>
            <a:r>
              <a:rPr lang="en-GB" sz="1600" dirty="0">
                <a:latin typeface="Network Rail Sans" panose="02000000040000020004" pitchFamily="2" charset="0"/>
              </a:rPr>
              <a:t>Wear something blue to work  on 10 October to signify your support towards our Time to Change Pledge</a:t>
            </a:r>
          </a:p>
          <a:p>
            <a:pPr marL="285750" lvl="0" indent="-285750">
              <a:buFont typeface="Arial" panose="020B0604020202020204" pitchFamily="34" charset="0"/>
              <a:buChar char="•"/>
            </a:pPr>
            <a:r>
              <a:rPr lang="en-GB" sz="1600" dirty="0">
                <a:latin typeface="Network Rail Sans" panose="02000000040000020004" pitchFamily="2" charset="0"/>
              </a:rPr>
              <a:t>Join </a:t>
            </a:r>
            <a:r>
              <a:rPr lang="en-GB" sz="1600" u="sng" dirty="0">
                <a:latin typeface="Network Rail Sans" panose="02000000040000020004" pitchFamily="2" charset="0"/>
                <a:hlinkClick r:id="rId4"/>
              </a:rPr>
              <a:t>Talking Mental Health Yammer page</a:t>
            </a:r>
            <a:r>
              <a:rPr lang="en-GB" sz="1600" dirty="0">
                <a:latin typeface="Network Rail Sans" panose="02000000040000020004" pitchFamily="2" charset="0"/>
              </a:rPr>
              <a:t> and make your personal mental wellbeing pledge to remove mental wellbeing stigma or write it in person on the pledge wall in the Quadrant </a:t>
            </a:r>
          </a:p>
          <a:p>
            <a:pPr marL="285750" indent="-285750">
              <a:buFont typeface="Arial" panose="020B0604020202020204" pitchFamily="34" charset="0"/>
              <a:buChar char="•"/>
            </a:pPr>
            <a:r>
              <a:rPr lang="en-GB" sz="1600" dirty="0">
                <a:latin typeface="Network Rail Sans" panose="02000000040000020004" pitchFamily="2" charset="0"/>
              </a:rPr>
              <a:t>Visit the Mental Wellbeing Hub and add one of the new email signatures to yours </a:t>
            </a:r>
          </a:p>
          <a:p>
            <a:pPr marL="285750" indent="-285750">
              <a:buFont typeface="Arial" panose="020B0604020202020204" pitchFamily="34" charset="0"/>
              <a:buChar char="•"/>
            </a:pPr>
            <a:endParaRPr lang="en-GB" sz="1600" dirty="0">
              <a:latin typeface="Network Rail Sans" panose="02000000040000020004" pitchFamily="2" charset="0"/>
            </a:endParaRPr>
          </a:p>
          <a:p>
            <a:pPr marL="285750" lvl="0" indent="-285750">
              <a:buFont typeface="Arial" panose="020B0604020202020204" pitchFamily="34" charset="0"/>
              <a:buChar char="•"/>
            </a:pPr>
            <a:endParaRPr lang="en-GB" sz="1600" dirty="0">
              <a:latin typeface="Network Rail Sans" panose="02000000040000020004" pitchFamily="2" charset="0"/>
            </a:endParaRPr>
          </a:p>
          <a:p>
            <a:endParaRPr lang="en-GB" dirty="0"/>
          </a:p>
        </p:txBody>
      </p:sp>
      <p:sp>
        <p:nvSpPr>
          <p:cNvPr id="24" name="Rectangle 23">
            <a:extLst>
              <a:ext uri="{FF2B5EF4-FFF2-40B4-BE49-F238E27FC236}">
                <a16:creationId xmlns:a16="http://schemas.microsoft.com/office/drawing/2014/main" id="{D76DB24E-D195-49C1-B840-AF30A6DB404D}"/>
              </a:ext>
            </a:extLst>
          </p:cNvPr>
          <p:cNvSpPr/>
          <p:nvPr/>
        </p:nvSpPr>
        <p:spPr>
          <a:xfrm>
            <a:off x="465219" y="9397694"/>
            <a:ext cx="8598568" cy="584775"/>
          </a:xfrm>
          <a:prstGeom prst="rect">
            <a:avLst/>
          </a:prstGeom>
        </p:spPr>
        <p:txBody>
          <a:bodyPr wrap="square">
            <a:spAutoFit/>
          </a:bodyPr>
          <a:lstStyle/>
          <a:p>
            <a:pPr fontAlgn="base"/>
            <a:endParaRPr lang="en-GB" sz="1600" dirty="0">
              <a:latin typeface="Network Rail Sans" panose="02000000040000020004" pitchFamily="50" charset="0"/>
            </a:endParaRPr>
          </a:p>
          <a:p>
            <a:pPr fontAlgn="base"/>
            <a:endParaRPr lang="en-GB" sz="1600" dirty="0">
              <a:latin typeface="Network Rail Sans" panose="02000000040000020004" pitchFamily="50" charset="0"/>
            </a:endParaRPr>
          </a:p>
        </p:txBody>
      </p:sp>
      <p:sp>
        <p:nvSpPr>
          <p:cNvPr id="23" name="TextBox 22">
            <a:extLst>
              <a:ext uri="{FF2B5EF4-FFF2-40B4-BE49-F238E27FC236}">
                <a16:creationId xmlns:a16="http://schemas.microsoft.com/office/drawing/2014/main" id="{AF7E72EB-B60D-4709-B98B-71812DA3F540}"/>
              </a:ext>
            </a:extLst>
          </p:cNvPr>
          <p:cNvSpPr txBox="1"/>
          <p:nvPr/>
        </p:nvSpPr>
        <p:spPr>
          <a:xfrm>
            <a:off x="460011" y="2619858"/>
            <a:ext cx="460639" cy="369332"/>
          </a:xfrm>
          <a:prstGeom prst="rect">
            <a:avLst/>
          </a:prstGeom>
          <a:noFill/>
        </p:spPr>
        <p:txBody>
          <a:bodyPr wrap="none" rtlCol="0">
            <a:spAutoFit/>
          </a:bodyPr>
          <a:lstStyle/>
          <a:p>
            <a:r>
              <a:rPr lang="en-GB" dirty="0">
                <a:solidFill>
                  <a:srgbClr val="00B6BD"/>
                </a:solidFill>
                <a:latin typeface="Network Rail Sans" panose="02000000040000020004" pitchFamily="50" charset="0"/>
              </a:rPr>
              <a:t>To:</a:t>
            </a:r>
          </a:p>
        </p:txBody>
      </p:sp>
      <p:sp>
        <p:nvSpPr>
          <p:cNvPr id="25" name="TextBox 24">
            <a:extLst>
              <a:ext uri="{FF2B5EF4-FFF2-40B4-BE49-F238E27FC236}">
                <a16:creationId xmlns:a16="http://schemas.microsoft.com/office/drawing/2014/main" id="{5AF70EAA-E244-4E3A-810C-4B38892693CE}"/>
              </a:ext>
            </a:extLst>
          </p:cNvPr>
          <p:cNvSpPr txBox="1"/>
          <p:nvPr/>
        </p:nvSpPr>
        <p:spPr>
          <a:xfrm>
            <a:off x="1337515" y="2596454"/>
            <a:ext cx="2037289" cy="369332"/>
          </a:xfrm>
          <a:prstGeom prst="rect">
            <a:avLst/>
          </a:prstGeom>
          <a:noFill/>
        </p:spPr>
        <p:txBody>
          <a:bodyPr wrap="none" rtlCol="0">
            <a:spAutoFit/>
          </a:bodyPr>
          <a:lstStyle/>
          <a:p>
            <a:r>
              <a:rPr lang="en-GB" dirty="0">
                <a:latin typeface="Network Rail Sans" panose="02000000040000020004" pitchFamily="50" charset="0"/>
              </a:rPr>
              <a:t>To All Network Rail </a:t>
            </a:r>
          </a:p>
        </p:txBody>
      </p:sp>
      <p:sp>
        <p:nvSpPr>
          <p:cNvPr id="20" name="Rectangle 19" title="N">
            <a:extLst>
              <a:ext uri="{FF2B5EF4-FFF2-40B4-BE49-F238E27FC236}">
                <a16:creationId xmlns:a16="http://schemas.microsoft.com/office/drawing/2014/main" id="{A633CB1C-C7CF-4A32-ABC2-1274E996A70A}"/>
              </a:ext>
            </a:extLst>
          </p:cNvPr>
          <p:cNvSpPr/>
          <p:nvPr/>
        </p:nvSpPr>
        <p:spPr>
          <a:xfrm>
            <a:off x="462752" y="8525557"/>
            <a:ext cx="8630652" cy="387038"/>
          </a:xfrm>
          <a:prstGeom prst="rect">
            <a:avLst/>
          </a:prstGeom>
          <a:solidFill>
            <a:srgbClr val="BFE5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tx1"/>
                </a:solidFill>
                <a:latin typeface="Network Rail Sans" panose="02000000040000020004" pitchFamily="2" charset="0"/>
              </a:rPr>
              <a:t>Toolkit</a:t>
            </a:r>
            <a:endParaRPr lang="en-GB" dirty="0">
              <a:solidFill>
                <a:schemeClr val="tx1"/>
              </a:solidFill>
              <a:latin typeface="Network Rail Sans" panose="02000000040000020004" pitchFamily="2" charset="0"/>
            </a:endParaRPr>
          </a:p>
        </p:txBody>
      </p:sp>
      <p:pic>
        <p:nvPicPr>
          <p:cNvPr id="22" name="Picture 21">
            <a:extLst>
              <a:ext uri="{FF2B5EF4-FFF2-40B4-BE49-F238E27FC236}">
                <a16:creationId xmlns:a16="http://schemas.microsoft.com/office/drawing/2014/main" id="{FA190D9E-FB2C-4A0B-A545-B0FD4D0243D6}"/>
              </a:ext>
            </a:extLst>
          </p:cNvPr>
          <p:cNvPicPr/>
          <p:nvPr/>
        </p:nvPicPr>
        <p:blipFill>
          <a:blip r:embed="rId5"/>
          <a:stretch>
            <a:fillRect/>
          </a:stretch>
        </p:blipFill>
        <p:spPr>
          <a:xfrm>
            <a:off x="8117002" y="2188755"/>
            <a:ext cx="946785" cy="817245"/>
          </a:xfrm>
          <a:prstGeom prst="rect">
            <a:avLst/>
          </a:prstGeom>
        </p:spPr>
      </p:pic>
      <p:pic>
        <p:nvPicPr>
          <p:cNvPr id="3" name="Picture 2" descr="A close up of a clock&#10;&#10;Description generated with very high confidence">
            <a:extLst>
              <a:ext uri="{FF2B5EF4-FFF2-40B4-BE49-F238E27FC236}">
                <a16:creationId xmlns:a16="http://schemas.microsoft.com/office/drawing/2014/main" id="{A54FB84C-E6B2-4ACD-A956-01800503060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24569" y="9099925"/>
            <a:ext cx="2539218" cy="1611774"/>
          </a:xfrm>
          <a:prstGeom prst="rect">
            <a:avLst/>
          </a:prstGeom>
        </p:spPr>
      </p:pic>
      <p:pic>
        <p:nvPicPr>
          <p:cNvPr id="10" name="Picture 9">
            <a:extLst>
              <a:ext uri="{FF2B5EF4-FFF2-40B4-BE49-F238E27FC236}">
                <a16:creationId xmlns:a16="http://schemas.microsoft.com/office/drawing/2014/main" id="{EBDE6A5B-F4C7-4D60-8375-0A48D3D9C1CF}"/>
              </a:ext>
            </a:extLst>
          </p:cNvPr>
          <p:cNvPicPr>
            <a:picLocks noChangeAspect="1"/>
          </p:cNvPicPr>
          <p:nvPr/>
        </p:nvPicPr>
        <p:blipFill>
          <a:blip r:embed="rId7"/>
          <a:stretch>
            <a:fillRect/>
          </a:stretch>
        </p:blipFill>
        <p:spPr>
          <a:xfrm>
            <a:off x="5342694" y="5696412"/>
            <a:ext cx="2798500" cy="694800"/>
          </a:xfrm>
          <a:prstGeom prst="rect">
            <a:avLst/>
          </a:prstGeom>
        </p:spPr>
      </p:pic>
      <p:pic>
        <p:nvPicPr>
          <p:cNvPr id="12" name="Picture 11">
            <a:extLst>
              <a:ext uri="{FF2B5EF4-FFF2-40B4-BE49-F238E27FC236}">
                <a16:creationId xmlns:a16="http://schemas.microsoft.com/office/drawing/2014/main" id="{5E093BDE-E201-4E43-A056-41B760C92E77}"/>
              </a:ext>
            </a:extLst>
          </p:cNvPr>
          <p:cNvPicPr>
            <a:picLocks noChangeAspect="1"/>
          </p:cNvPicPr>
          <p:nvPr/>
        </p:nvPicPr>
        <p:blipFill>
          <a:blip r:embed="rId8"/>
          <a:stretch>
            <a:fillRect/>
          </a:stretch>
        </p:blipFill>
        <p:spPr>
          <a:xfrm>
            <a:off x="1750436" y="5734050"/>
            <a:ext cx="2295525" cy="666750"/>
          </a:xfrm>
          <a:prstGeom prst="rect">
            <a:avLst/>
          </a:prstGeom>
        </p:spPr>
      </p:pic>
      <p:sp>
        <p:nvSpPr>
          <p:cNvPr id="26" name="Rectangle 25">
            <a:extLst>
              <a:ext uri="{FF2B5EF4-FFF2-40B4-BE49-F238E27FC236}">
                <a16:creationId xmlns:a16="http://schemas.microsoft.com/office/drawing/2014/main" id="{791BFBE5-B205-4E3B-A8A4-3DD9466B8CA5}"/>
              </a:ext>
            </a:extLst>
          </p:cNvPr>
          <p:cNvSpPr/>
          <p:nvPr/>
        </p:nvSpPr>
        <p:spPr>
          <a:xfrm>
            <a:off x="-2" y="12456037"/>
            <a:ext cx="9620251" cy="387038"/>
          </a:xfrm>
          <a:prstGeom prst="rect">
            <a:avLst/>
          </a:prstGeom>
          <a:solidFill>
            <a:srgbClr val="00B6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0436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5997CC4-6812-4209-8AC4-2708F91A7701}"/>
              </a:ext>
            </a:extLst>
          </p:cNvPr>
          <p:cNvPicPr>
            <a:picLocks noChangeAspect="1"/>
          </p:cNvPicPr>
          <p:nvPr/>
        </p:nvPicPr>
        <p:blipFill>
          <a:blip r:embed="rId2"/>
          <a:stretch>
            <a:fillRect/>
          </a:stretch>
        </p:blipFill>
        <p:spPr>
          <a:xfrm>
            <a:off x="0" y="501506"/>
            <a:ext cx="9601200" cy="11827735"/>
          </a:xfrm>
          <a:prstGeom prst="rect">
            <a:avLst/>
          </a:prstGeom>
        </p:spPr>
      </p:pic>
      <p:pic>
        <p:nvPicPr>
          <p:cNvPr id="8" name="Picture 7">
            <a:extLst>
              <a:ext uri="{FF2B5EF4-FFF2-40B4-BE49-F238E27FC236}">
                <a16:creationId xmlns:a16="http://schemas.microsoft.com/office/drawing/2014/main" id="{8BB4C6DB-52C8-485B-8770-B3D63F0C6ADA}"/>
              </a:ext>
            </a:extLst>
          </p:cNvPr>
          <p:cNvPicPr>
            <a:picLocks noChangeAspect="1"/>
          </p:cNvPicPr>
          <p:nvPr/>
        </p:nvPicPr>
        <p:blipFill rotWithShape="1">
          <a:blip r:embed="rId3">
            <a:extLst>
              <a:ext uri="{28A0092B-C50C-407E-A947-70E740481C1C}">
                <a14:useLocalDpi xmlns:a14="http://schemas.microsoft.com/office/drawing/2010/main" val="0"/>
              </a:ext>
            </a:extLst>
          </a:blip>
          <a:srcRect l="109" t="22437" r="893" b="67905"/>
          <a:stretch/>
        </p:blipFill>
        <p:spPr>
          <a:xfrm>
            <a:off x="19048" y="12329242"/>
            <a:ext cx="9601199" cy="469107"/>
          </a:xfrm>
          <a:prstGeom prst="rect">
            <a:avLst/>
          </a:prstGeom>
        </p:spPr>
      </p:pic>
      <p:pic>
        <p:nvPicPr>
          <p:cNvPr id="14" name="Picture 13">
            <a:extLst>
              <a:ext uri="{FF2B5EF4-FFF2-40B4-BE49-F238E27FC236}">
                <a16:creationId xmlns:a16="http://schemas.microsoft.com/office/drawing/2014/main" id="{25B7776A-0C9D-4167-BA7F-0BE0DAA5753B}"/>
              </a:ext>
            </a:extLst>
          </p:cNvPr>
          <p:cNvPicPr>
            <a:picLocks noChangeAspect="1"/>
          </p:cNvPicPr>
          <p:nvPr/>
        </p:nvPicPr>
        <p:blipFill rotWithShape="1">
          <a:blip r:embed="rId3">
            <a:extLst>
              <a:ext uri="{28A0092B-C50C-407E-A947-70E740481C1C}">
                <a14:useLocalDpi xmlns:a14="http://schemas.microsoft.com/office/drawing/2010/main" val="0"/>
              </a:ext>
            </a:extLst>
          </a:blip>
          <a:srcRect l="109" t="22437" r="893" b="67905"/>
          <a:stretch/>
        </p:blipFill>
        <p:spPr>
          <a:xfrm>
            <a:off x="19049" y="0"/>
            <a:ext cx="9601200" cy="469107"/>
          </a:xfrm>
          <a:prstGeom prst="rect">
            <a:avLst/>
          </a:prstGeom>
        </p:spPr>
      </p:pic>
      <p:sp>
        <p:nvSpPr>
          <p:cNvPr id="5" name="TextBox 4">
            <a:extLst>
              <a:ext uri="{FF2B5EF4-FFF2-40B4-BE49-F238E27FC236}">
                <a16:creationId xmlns:a16="http://schemas.microsoft.com/office/drawing/2014/main" id="{121F865C-4758-4ABA-AD61-555FCB826A4E}"/>
              </a:ext>
            </a:extLst>
          </p:cNvPr>
          <p:cNvSpPr txBox="1"/>
          <p:nvPr/>
        </p:nvSpPr>
        <p:spPr>
          <a:xfrm>
            <a:off x="518698" y="12394518"/>
            <a:ext cx="8563804" cy="338554"/>
          </a:xfrm>
          <a:prstGeom prst="rect">
            <a:avLst/>
          </a:prstGeom>
          <a:noFill/>
        </p:spPr>
        <p:txBody>
          <a:bodyPr wrap="square" rtlCol="0">
            <a:spAutoFit/>
          </a:bodyPr>
          <a:lstStyle/>
          <a:p>
            <a:pPr algn="ctr"/>
            <a:r>
              <a:rPr lang="en-GB" sz="1600" dirty="0">
                <a:solidFill>
                  <a:schemeClr val="bg1"/>
                </a:solidFill>
              </a:rPr>
              <a:t> </a:t>
            </a:r>
            <a:r>
              <a:rPr lang="en-GB" sz="1600" dirty="0">
                <a:solidFill>
                  <a:schemeClr val="bg1"/>
                </a:solidFill>
                <a:latin typeface="Network Rail Sans" panose="02000000040000020004" pitchFamily="2" charset="0"/>
              </a:rPr>
              <a:t>If you have any questions, please contact </a:t>
            </a:r>
            <a:r>
              <a:rPr lang="en-GB" sz="1600" u="sng" dirty="0">
                <a:solidFill>
                  <a:schemeClr val="bg1"/>
                </a:solidFill>
                <a:latin typeface="Network Rail Sans" panose="02000000040000020004" pitchFamily="2" charset="0"/>
                <a:hlinkClick r:id="rId4">
                  <a:extLst>
                    <a:ext uri="{A12FA001-AC4F-418D-AE19-62706E023703}">
                      <ahyp:hlinkClr xmlns:ahyp="http://schemas.microsoft.com/office/drawing/2018/hyperlinkcolor" val="tx"/>
                    </a:ext>
                  </a:extLst>
                </a:hlinkClick>
              </a:rPr>
              <a:t>healthandwellness@networkrail.co.uk</a:t>
            </a:r>
            <a:endParaRPr lang="en-GB" sz="1600" dirty="0">
              <a:solidFill>
                <a:schemeClr val="bg1"/>
              </a:solidFill>
              <a:latin typeface="Network Rail Sans" panose="02000000040000020004" pitchFamily="2" charset="0"/>
            </a:endParaRPr>
          </a:p>
        </p:txBody>
      </p:sp>
      <p:sp>
        <p:nvSpPr>
          <p:cNvPr id="3" name="TextBox 2">
            <a:extLst>
              <a:ext uri="{FF2B5EF4-FFF2-40B4-BE49-F238E27FC236}">
                <a16:creationId xmlns:a16="http://schemas.microsoft.com/office/drawing/2014/main" id="{FF998697-58CE-4BFE-8D2D-64119F062BB8}"/>
              </a:ext>
            </a:extLst>
          </p:cNvPr>
          <p:cNvSpPr txBox="1"/>
          <p:nvPr/>
        </p:nvSpPr>
        <p:spPr>
          <a:xfrm>
            <a:off x="257397" y="469107"/>
            <a:ext cx="9086406" cy="16435268"/>
          </a:xfrm>
          <a:prstGeom prst="rect">
            <a:avLst/>
          </a:prstGeom>
          <a:noFill/>
        </p:spPr>
        <p:txBody>
          <a:bodyPr wrap="square" rtlCol="0">
            <a:spAutoFit/>
          </a:bodyPr>
          <a:lstStyle/>
          <a:p>
            <a:pPr marL="285750" lvl="0" indent="-285750">
              <a:buFont typeface="Arial" panose="020B0604020202020204" pitchFamily="34" charset="0"/>
              <a:buChar char="•"/>
            </a:pPr>
            <a:endParaRPr lang="en-GB" dirty="0"/>
          </a:p>
          <a:p>
            <a:pPr marL="285750" indent="-285750">
              <a:buFont typeface="Arial" panose="020B0604020202020204" pitchFamily="34" charset="0"/>
              <a:buChar char="•"/>
            </a:pPr>
            <a:r>
              <a:rPr lang="en-GB" sz="1600" dirty="0">
                <a:latin typeface="Network Rail Sans" panose="02000000040000020004" pitchFamily="2" charset="0"/>
              </a:rPr>
              <a:t>Perform one random act of kindness for a colleague, friend or family member. Ideas can be found </a:t>
            </a:r>
            <a:r>
              <a:rPr lang="en-GB" sz="1600" dirty="0">
                <a:latin typeface="Network Rail Sans" panose="02000000040000020004" pitchFamily="2" charset="0"/>
                <a:hlinkClick r:id="rId5"/>
              </a:rPr>
              <a:t>here</a:t>
            </a:r>
            <a:r>
              <a:rPr lang="en-GB" sz="1600" dirty="0">
                <a:latin typeface="Network Rail Sans" panose="02000000040000020004" pitchFamily="2" charset="0"/>
              </a:rPr>
              <a:t> </a:t>
            </a:r>
          </a:p>
          <a:p>
            <a:pPr marL="285750" indent="-285750">
              <a:buFont typeface="Arial" panose="020B0604020202020204" pitchFamily="34" charset="0"/>
              <a:buChar char="•"/>
            </a:pPr>
            <a:r>
              <a:rPr lang="en-GB" sz="1600" dirty="0">
                <a:latin typeface="Network Rail Sans" panose="02000000040000020004" pitchFamily="2" charset="0"/>
              </a:rPr>
              <a:t>If you are a line manager, enrol onto the waitlist for the “Supporting Mental Wellbeing” line manager training course via Oracle</a:t>
            </a:r>
            <a:br>
              <a:rPr lang="en-GB" sz="1600" dirty="0">
                <a:latin typeface="Network Rail Sans" panose="02000000040000020004" pitchFamily="2" charset="0"/>
              </a:rPr>
            </a:br>
            <a:endParaRPr lang="en-GB" sz="1600" dirty="0">
              <a:latin typeface="Network Rail Sans" panose="02000000040000020004" pitchFamily="2" charset="0"/>
            </a:endParaRPr>
          </a:p>
          <a:p>
            <a:r>
              <a:rPr lang="en-GB" b="1" dirty="0">
                <a:latin typeface="Network Rail Sans" panose="02000000040000020004" pitchFamily="2" charset="0"/>
              </a:rPr>
              <a:t>In 15 minutes:</a:t>
            </a:r>
            <a:endParaRPr lang="en-GB" dirty="0">
              <a:latin typeface="Network Rail Sans" panose="02000000040000020004" pitchFamily="2" charset="0"/>
            </a:endParaRPr>
          </a:p>
          <a:p>
            <a:r>
              <a:rPr lang="en-GB" dirty="0">
                <a:latin typeface="Network Rail Sans" panose="02000000040000020004" pitchFamily="2" charset="0"/>
              </a:rPr>
              <a:t> </a:t>
            </a:r>
          </a:p>
          <a:p>
            <a:pPr marL="285750" lvl="0" indent="-285750">
              <a:buFont typeface="Arial" panose="020B0604020202020204" pitchFamily="34" charset="0"/>
              <a:buChar char="•"/>
            </a:pPr>
            <a:r>
              <a:rPr lang="en-GB" sz="1600" dirty="0">
                <a:latin typeface="Network Rail Sans" panose="02000000040000020004" pitchFamily="2" charset="0"/>
              </a:rPr>
              <a:t>Watch the new “Ask Twice” video located on the </a:t>
            </a:r>
            <a:r>
              <a:rPr lang="en-GB" sz="1600" dirty="0">
                <a:latin typeface="Network Rail Sans" panose="02000000040000020004" pitchFamily="2" charset="0"/>
                <a:hlinkClick r:id="rId6"/>
              </a:rPr>
              <a:t>Mental Wellbeing Hub</a:t>
            </a:r>
            <a:r>
              <a:rPr lang="en-GB" sz="1600" dirty="0">
                <a:latin typeface="Network Rail Sans" panose="02000000040000020004" pitchFamily="2" charset="0"/>
              </a:rPr>
              <a:t> with your colleagues and use the briefing notes to discuss how you can improve mental wellbeing for each other where you work</a:t>
            </a:r>
          </a:p>
          <a:p>
            <a:pPr marL="285750" lvl="0" indent="-285750">
              <a:buFont typeface="Arial" panose="020B0604020202020204" pitchFamily="34" charset="0"/>
              <a:buChar char="•"/>
            </a:pPr>
            <a:r>
              <a:rPr lang="en-GB" sz="1600" dirty="0">
                <a:latin typeface="Network Rail Sans" panose="02000000040000020004" pitchFamily="2" charset="0"/>
              </a:rPr>
              <a:t>Include a “healthy moment” at the start of your team meetings for someone to share a personal anecdote</a:t>
            </a:r>
          </a:p>
          <a:p>
            <a:pPr marL="285750" lvl="0" indent="-285750">
              <a:buFont typeface="Arial" panose="020B0604020202020204" pitchFamily="34" charset="0"/>
              <a:buChar char="•"/>
            </a:pPr>
            <a:r>
              <a:rPr lang="en-GB" sz="1600" dirty="0">
                <a:latin typeface="Network Rail Sans" panose="02000000040000020004" pitchFamily="2" charset="0"/>
              </a:rPr>
              <a:t>Take a look at the new Public Health England “Every Mind Matters” website and the use mental health tool to develop your own mental wellbeing action plan (insert link when live)</a:t>
            </a:r>
          </a:p>
          <a:p>
            <a:pPr marL="285750" lvl="0" indent="-285750">
              <a:buFont typeface="Arial" panose="020B0604020202020204" pitchFamily="34" charset="0"/>
              <a:buChar char="•"/>
            </a:pPr>
            <a:r>
              <a:rPr lang="en-GB" sz="1600" dirty="0">
                <a:latin typeface="Network Rail Sans" panose="02000000040000020004" pitchFamily="2" charset="0"/>
              </a:rPr>
              <a:t>Watch this short video (8 minutes) to understand more about how someone can be affected by Post Traumatic Stress Disorder </a:t>
            </a:r>
            <a:r>
              <a:rPr lang="en-GB" sz="1600" dirty="0">
                <a:latin typeface="Network Rail Sans" panose="02000000040000020004" pitchFamily="2" charset="0"/>
                <a:hlinkClick r:id="rId7"/>
              </a:rPr>
              <a:t>https://play.buto.tv/bjkvG</a:t>
            </a:r>
            <a:r>
              <a:rPr lang="en-GB" sz="1600" dirty="0">
                <a:latin typeface="Network Rail Sans" panose="02000000040000020004" pitchFamily="2" charset="0"/>
              </a:rPr>
              <a:t> </a:t>
            </a:r>
          </a:p>
          <a:p>
            <a:pPr marL="285750" lvl="0" indent="-285750">
              <a:buFont typeface="Arial" panose="020B0604020202020204" pitchFamily="34" charset="0"/>
              <a:buChar char="•"/>
            </a:pPr>
            <a:r>
              <a:rPr lang="en-GB" sz="1600" dirty="0">
                <a:latin typeface="Network Rail Sans" panose="02000000040000020004" pitchFamily="2" charset="0"/>
              </a:rPr>
              <a:t>If you have any musculoskeletal concerns, contact our free physiotherapy service (Vita) on </a:t>
            </a:r>
            <a:r>
              <a:rPr lang="en-GB" sz="1600" b="1" dirty="0">
                <a:latin typeface="Network Rail Sans" panose="02000000040000020004" pitchFamily="2" charset="0"/>
              </a:rPr>
              <a:t>0800 083 3324</a:t>
            </a:r>
          </a:p>
          <a:p>
            <a:pPr marL="285750" lvl="0" indent="-285750">
              <a:buFont typeface="Arial" panose="020B0604020202020204" pitchFamily="34" charset="0"/>
              <a:buChar char="•"/>
            </a:pPr>
            <a:r>
              <a:rPr lang="en-GB" sz="1600" dirty="0">
                <a:latin typeface="Network Rail Sans" panose="02000000040000020004" pitchFamily="2" charset="0"/>
              </a:rPr>
              <a:t>If you have any significant mental health concerns talk to your manager to arrange an occupational health referral – referrals can be made via the Optima portal </a:t>
            </a:r>
            <a:r>
              <a:rPr lang="en-GB" sz="1600" dirty="0">
                <a:latin typeface="Network Rail Sans" panose="02000000040000020004" pitchFamily="2" charset="0"/>
                <a:hlinkClick r:id="rId8"/>
              </a:rPr>
              <a:t>www.myohportal.co.uk</a:t>
            </a:r>
            <a:r>
              <a:rPr lang="en-GB" sz="1600" dirty="0">
                <a:latin typeface="Network Rail Sans" panose="02000000040000020004" pitchFamily="2" charset="0"/>
              </a:rPr>
              <a:t>.​​​</a:t>
            </a:r>
          </a:p>
          <a:p>
            <a:r>
              <a:rPr lang="en-GB" b="1" dirty="0">
                <a:latin typeface="Network Rail Sans" panose="02000000040000020004" pitchFamily="2" charset="0"/>
              </a:rPr>
              <a:t> </a:t>
            </a:r>
            <a:endParaRPr lang="en-GB" dirty="0">
              <a:latin typeface="Network Rail Sans" panose="02000000040000020004" pitchFamily="2" charset="0"/>
            </a:endParaRPr>
          </a:p>
          <a:p>
            <a:r>
              <a:rPr lang="en-GB" b="1" dirty="0">
                <a:latin typeface="Network Rail Sans" panose="02000000040000020004" pitchFamily="2" charset="0"/>
              </a:rPr>
              <a:t>In One Hour:</a:t>
            </a:r>
            <a:endParaRPr lang="en-GB" dirty="0">
              <a:latin typeface="Network Rail Sans" panose="02000000040000020004" pitchFamily="2" charset="0"/>
            </a:endParaRPr>
          </a:p>
          <a:p>
            <a:r>
              <a:rPr lang="en-GB" b="1" dirty="0">
                <a:latin typeface="Network Rail Sans" panose="02000000040000020004" pitchFamily="2" charset="0"/>
              </a:rPr>
              <a:t> </a:t>
            </a:r>
            <a:endParaRPr lang="en-GB" dirty="0">
              <a:latin typeface="Network Rail Sans" panose="02000000040000020004" pitchFamily="2" charset="0"/>
            </a:endParaRPr>
          </a:p>
          <a:p>
            <a:pPr marL="285750" lvl="0" indent="-285750">
              <a:buFont typeface="Arial" panose="020B0604020202020204" pitchFamily="34" charset="0"/>
              <a:buChar char="•"/>
            </a:pPr>
            <a:r>
              <a:rPr lang="en-GB" sz="1600" dirty="0">
                <a:latin typeface="Network Rail Sans" panose="02000000040000020004" pitchFamily="2" charset="0"/>
              </a:rPr>
              <a:t>Use the “Mental Wellbeing Discussion Tool” found on the </a:t>
            </a:r>
            <a:r>
              <a:rPr lang="en-GB" sz="1600" u="sng" dirty="0">
                <a:latin typeface="Network Rail Sans" panose="02000000040000020004" pitchFamily="2" charset="0"/>
                <a:hlinkClick r:id="rId6"/>
              </a:rPr>
              <a:t>Mental Wellbeing Hub</a:t>
            </a:r>
            <a:r>
              <a:rPr lang="en-GB" sz="1600" dirty="0">
                <a:latin typeface="Network Rail Sans" panose="02000000040000020004" pitchFamily="2" charset="0"/>
              </a:rPr>
              <a:t> to identify any sources of workplace pressure and form a solution plan (best completed and discussed with your line manager) </a:t>
            </a:r>
          </a:p>
          <a:p>
            <a:pPr marL="285750" lvl="0" indent="-285750">
              <a:buFont typeface="Arial" panose="020B0604020202020204" pitchFamily="34" charset="0"/>
              <a:buChar char="•"/>
            </a:pPr>
            <a:r>
              <a:rPr lang="en-GB" sz="1600" dirty="0">
                <a:latin typeface="Network Rail Sans" panose="02000000040000020004" pitchFamily="2" charset="0"/>
              </a:rPr>
              <a:t>Hold a lunch and learn, using the “Ask Twice Health Hour” pack found on the </a:t>
            </a:r>
            <a:r>
              <a:rPr lang="en-GB" sz="1600" u="sng" dirty="0">
                <a:latin typeface="Network Rail Sans" panose="02000000040000020004" pitchFamily="2" charset="0"/>
                <a:hlinkClick r:id="rId6"/>
              </a:rPr>
              <a:t>Mental Wellbeing Hub</a:t>
            </a:r>
            <a:r>
              <a:rPr lang="en-GB" sz="1600" dirty="0">
                <a:latin typeface="Network Rail Sans" panose="02000000040000020004" pitchFamily="2" charset="0"/>
              </a:rPr>
              <a:t> </a:t>
            </a:r>
          </a:p>
          <a:p>
            <a:pPr marL="285750" lvl="0" indent="-285750">
              <a:buFont typeface="Arial" panose="020B0604020202020204" pitchFamily="34" charset="0"/>
              <a:buChar char="•"/>
            </a:pPr>
            <a:r>
              <a:rPr lang="en-GB" sz="1600" dirty="0">
                <a:latin typeface="Network Rail Sans" panose="02000000040000020004" pitchFamily="2" charset="0"/>
              </a:rPr>
              <a:t>Take a mindful walk / break away from your work station</a:t>
            </a:r>
          </a:p>
          <a:p>
            <a:pPr marL="285750" lvl="0" indent="-285750">
              <a:buFont typeface="Arial" panose="020B0604020202020204" pitchFamily="34" charset="0"/>
              <a:buChar char="•"/>
            </a:pPr>
            <a:r>
              <a:rPr lang="en-GB" sz="1600" dirty="0">
                <a:latin typeface="Network Rail Sans" panose="02000000040000020004" pitchFamily="2" charset="0"/>
              </a:rPr>
              <a:t>Listen/watch one of the great resources on </a:t>
            </a:r>
            <a:r>
              <a:rPr lang="en-GB" sz="1600" dirty="0">
                <a:latin typeface="Network Rail Sans" panose="02000000040000020004" pitchFamily="2" charset="0"/>
                <a:hlinkClick r:id="rId9"/>
              </a:rPr>
              <a:t>NHS </a:t>
            </a:r>
            <a:r>
              <a:rPr lang="en-GB" sz="1600" dirty="0" err="1">
                <a:latin typeface="Network Rail Sans" panose="02000000040000020004" pitchFamily="2" charset="0"/>
                <a:hlinkClick r:id="rId9"/>
              </a:rPr>
              <a:t>Moodzone</a:t>
            </a:r>
            <a:endParaRPr lang="en-GB" sz="1600" dirty="0">
              <a:latin typeface="Network Rail Sans" panose="02000000040000020004" pitchFamily="2" charset="0"/>
            </a:endParaRPr>
          </a:p>
          <a:p>
            <a:pPr marL="285750" lvl="0" indent="-285750">
              <a:buFont typeface="Arial" panose="020B0604020202020204" pitchFamily="34" charset="0"/>
              <a:buChar char="•"/>
            </a:pPr>
            <a:r>
              <a:rPr lang="en-GB" sz="1600" dirty="0">
                <a:latin typeface="Network Rail Sans" panose="02000000040000020004" pitchFamily="2" charset="0"/>
              </a:rPr>
              <a:t>Watch the Samaritans e-learning</a:t>
            </a:r>
          </a:p>
          <a:p>
            <a:pPr marL="285750" lvl="0" indent="-285750">
              <a:buFont typeface="Arial" panose="020B0604020202020204" pitchFamily="34" charset="0"/>
              <a:buChar char="•"/>
            </a:pPr>
            <a:endParaRPr lang="en-GB" sz="1600" dirty="0">
              <a:latin typeface="Network Rail Sans" panose="02000000040000020004" pitchFamily="2" charset="0"/>
            </a:endParaRPr>
          </a:p>
          <a:p>
            <a:r>
              <a:rPr lang="en-GB" b="1" dirty="0">
                <a:latin typeface="Network Rail Sans" panose="02000000040000020004" pitchFamily="2" charset="0"/>
              </a:rPr>
              <a:t> In Half a Day </a:t>
            </a:r>
          </a:p>
          <a:p>
            <a:r>
              <a:rPr lang="en-GB" sz="1600" dirty="0">
                <a:latin typeface="Network Rail Sans" panose="02000000040000020004" pitchFamily="2" charset="0"/>
              </a:rPr>
              <a:t> </a:t>
            </a:r>
          </a:p>
          <a:p>
            <a:pPr marL="285750" lvl="0" indent="-285750">
              <a:buFont typeface="Arial" panose="020B0604020202020204" pitchFamily="34" charset="0"/>
              <a:buChar char="•"/>
            </a:pPr>
            <a:r>
              <a:rPr lang="en-GB" sz="1600" dirty="0">
                <a:latin typeface="Network Rail Sans" panose="02000000040000020004" pitchFamily="2" charset="0"/>
              </a:rPr>
              <a:t>Read the Stevenson &amp; Farmer “Thriving at Work” (2017) review paper on how employers should approach improving mental wellbeing at work</a:t>
            </a:r>
          </a:p>
          <a:p>
            <a:pPr marL="285750" lvl="0" indent="-285750">
              <a:buFont typeface="Arial" panose="020B0604020202020204" pitchFamily="34" charset="0"/>
              <a:buChar char="•"/>
            </a:pPr>
            <a:r>
              <a:rPr lang="en-GB" sz="1600" dirty="0">
                <a:latin typeface="Network Rail Sans" panose="02000000040000020004" pitchFamily="2" charset="0"/>
              </a:rPr>
              <a:t>Organise your own sessions hosted by leaders in your business area</a:t>
            </a:r>
          </a:p>
          <a:p>
            <a:pPr marL="285750" lvl="0" indent="-285750">
              <a:buFont typeface="Arial" panose="020B0604020202020204" pitchFamily="34" charset="0"/>
              <a:buChar char="•"/>
            </a:pPr>
            <a:r>
              <a:rPr lang="en-GB" sz="1600" dirty="0">
                <a:latin typeface="Network Rail Sans" panose="02000000040000020004" pitchFamily="2" charset="0"/>
              </a:rPr>
              <a:t>Complete the Rail Industry Suicide Stakeholder Group (RISSG) online suicide awareness course and make use of the resources </a:t>
            </a:r>
            <a:r>
              <a:rPr lang="en-GB" sz="1600" u="sng" dirty="0">
                <a:latin typeface="Network Rail Sans" panose="02000000040000020004" pitchFamily="2" charset="0"/>
                <a:hlinkClick r:id="rId10"/>
              </a:rPr>
              <a:t>https://nspsglearningtool.co.uk/welcome/</a:t>
            </a:r>
            <a:r>
              <a:rPr lang="en-GB" sz="1600" dirty="0">
                <a:latin typeface="Network Rail Sans" panose="02000000040000020004" pitchFamily="2" charset="0"/>
              </a:rPr>
              <a:t>  </a:t>
            </a:r>
            <a:br>
              <a:rPr lang="en-GB" sz="1600" dirty="0">
                <a:latin typeface="Network Rail Sans" panose="02000000040000020004" pitchFamily="2" charset="0"/>
              </a:rPr>
            </a:br>
            <a:endParaRPr lang="en-GB" sz="1600" dirty="0">
              <a:latin typeface="Network Rail Sans" panose="02000000040000020004" pitchFamily="2" charset="0"/>
            </a:endParaRPr>
          </a:p>
          <a:p>
            <a:r>
              <a:rPr lang="en-GB" b="1" dirty="0">
                <a:latin typeface="Network Rail Sans" panose="02000000040000020004" pitchFamily="2" charset="0"/>
              </a:rPr>
              <a:t>Ongoing</a:t>
            </a:r>
          </a:p>
          <a:p>
            <a:endParaRPr lang="en-GB" sz="1600" dirty="0">
              <a:latin typeface="Network Rail Sans" panose="02000000040000020004" pitchFamily="2" charset="0"/>
            </a:endParaRPr>
          </a:p>
          <a:p>
            <a:pPr marL="285750" lvl="0" indent="-285750">
              <a:buFont typeface="Arial" panose="020B0604020202020204" pitchFamily="34" charset="0"/>
              <a:buChar char="•"/>
            </a:pPr>
            <a:r>
              <a:rPr lang="en-GB" sz="1600" dirty="0">
                <a:latin typeface="Network Rail Sans" panose="02000000040000020004" pitchFamily="2" charset="0"/>
              </a:rPr>
              <a:t>Attend the “Supporting Mental Wellbeing” line manager training course</a:t>
            </a:r>
          </a:p>
          <a:p>
            <a:pPr marL="285750" lvl="0" indent="-285750">
              <a:buFont typeface="Arial" panose="020B0604020202020204" pitchFamily="34" charset="0"/>
              <a:buChar char="•"/>
            </a:pPr>
            <a:r>
              <a:rPr lang="en-GB" sz="1600" dirty="0">
                <a:latin typeface="Network Rail Sans" panose="02000000040000020004" pitchFamily="2" charset="0"/>
              </a:rPr>
              <a:t>Attend Samaritans “Managing Suicidal Contacts” 1-day course</a:t>
            </a:r>
          </a:p>
          <a:p>
            <a:pPr marL="285750" lvl="0" indent="-285750">
              <a:buFont typeface="Arial" panose="020B0604020202020204" pitchFamily="34" charset="0"/>
              <a:buChar char="•"/>
            </a:pPr>
            <a:r>
              <a:rPr lang="en-GB" sz="1600" dirty="0">
                <a:latin typeface="Network Rail Sans" panose="02000000040000020004" pitchFamily="2" charset="0"/>
              </a:rPr>
              <a:t>If you have any personal mental wellbeing concerns, contact Validium (Employee Assistance Programme) 24/7 for confidential support on Telephone: </a:t>
            </a:r>
            <a:r>
              <a:rPr lang="en-GB" sz="1600" b="1" dirty="0">
                <a:latin typeface="Network Rail Sans" panose="02000000040000020004" pitchFamily="2" charset="0"/>
              </a:rPr>
              <a:t>0800 358 4858 </a:t>
            </a:r>
            <a:r>
              <a:rPr lang="en-GB" sz="1600" dirty="0">
                <a:latin typeface="Network Rail Sans" panose="02000000040000020004" pitchFamily="2" charset="0"/>
              </a:rPr>
              <a:t>or via</a:t>
            </a:r>
            <a:r>
              <a:rPr lang="en-GB" sz="1600" b="1" dirty="0">
                <a:latin typeface="Network Rail Sans" panose="02000000040000020004" pitchFamily="2" charset="0"/>
              </a:rPr>
              <a:t> </a:t>
            </a:r>
            <a:r>
              <a:rPr lang="en-GB" sz="1600" dirty="0">
                <a:latin typeface="Network Rail Sans" panose="02000000040000020004" pitchFamily="2" charset="0"/>
              </a:rPr>
              <a:t>Network Rail dedicated portal: </a:t>
            </a:r>
            <a:r>
              <a:rPr lang="en-GB" sz="1600" dirty="0">
                <a:latin typeface="Network Rail Sans" panose="02000000040000020004" pitchFamily="2" charset="0"/>
                <a:hlinkClick r:id="rId11"/>
              </a:rPr>
              <a:t>www.validium.com/vclub</a:t>
            </a:r>
            <a:endParaRPr lang="en-GB" sz="1600" dirty="0">
              <a:latin typeface="Network Rail Sans" panose="02000000040000020004" pitchFamily="2" charset="0"/>
            </a:endParaRPr>
          </a:p>
          <a:p>
            <a:r>
              <a:rPr lang="en-GB" sz="1600" dirty="0">
                <a:latin typeface="Network Rail Sans" panose="02000000040000020004" pitchFamily="2" charset="0"/>
              </a:rPr>
              <a:t> </a:t>
            </a:r>
          </a:p>
          <a:p>
            <a:pPr lvl="0" algn="ctr"/>
            <a:br>
              <a:rPr lang="en-GB" sz="1600" dirty="0">
                <a:latin typeface="Network Rail Sans" panose="02000000040000020004" pitchFamily="2" charset="0"/>
              </a:rPr>
            </a:br>
            <a:endParaRPr lang="en-GB" sz="1600" dirty="0">
              <a:latin typeface="Network Rail Sans" panose="02000000040000020004" pitchFamily="2" charset="0"/>
            </a:endParaRPr>
          </a:p>
          <a:p>
            <a:r>
              <a:rPr lang="en-GB" sz="1600" dirty="0">
                <a:latin typeface="Network Rail Sans" panose="02000000040000020004" pitchFamily="2" charset="0"/>
              </a:rPr>
              <a:t> </a:t>
            </a:r>
          </a:p>
          <a:p>
            <a:pPr marL="285750" lvl="0" indent="-285750">
              <a:buFont typeface="Arial" panose="020B0604020202020204" pitchFamily="34" charset="0"/>
              <a:buChar char="•"/>
            </a:pPr>
            <a:endParaRPr lang="en-GB" sz="1600" dirty="0">
              <a:latin typeface="Network Rail Sans" panose="02000000040000020004" pitchFamily="2" charset="0"/>
            </a:endParaRPr>
          </a:p>
          <a:p>
            <a:r>
              <a:rPr lang="en-GB" sz="1600" dirty="0">
                <a:latin typeface="Network Rail Sans" panose="02000000040000020004" pitchFamily="2" charset="0"/>
              </a:rPr>
              <a:t> </a:t>
            </a:r>
          </a:p>
          <a:p>
            <a:r>
              <a:rPr lang="en-GB" sz="1600" dirty="0">
                <a:latin typeface="Network Rail Sans" panose="02000000040000020004" pitchFamily="2" charset="0"/>
              </a:rPr>
              <a:t> </a:t>
            </a:r>
          </a:p>
          <a:p>
            <a:endParaRPr lang="en-GB" dirty="0"/>
          </a:p>
          <a:p>
            <a:endParaRPr lang="en-GB" dirty="0"/>
          </a:p>
          <a:p>
            <a:endParaRPr lang="en-GB" dirty="0"/>
          </a:p>
          <a:p>
            <a:endParaRPr lang="en-GB" dirty="0"/>
          </a:p>
          <a:p>
            <a:r>
              <a:rPr lang="en-GB" dirty="0"/>
              <a:t> </a:t>
            </a:r>
          </a:p>
          <a:p>
            <a:endParaRPr lang="en-GB" dirty="0"/>
          </a:p>
          <a:p>
            <a:endParaRPr lang="en-GB" dirty="0"/>
          </a:p>
          <a:p>
            <a:endParaRPr lang="en-GB" dirty="0">
              <a:latin typeface="Network Rail Sans" panose="02000000040000020004" pitchFamily="50" charset="0"/>
            </a:endParaRPr>
          </a:p>
          <a:p>
            <a:endParaRPr lang="en-GB" dirty="0">
              <a:latin typeface="Network Rail Sans" panose="02000000040000020004" pitchFamily="50" charset="0"/>
            </a:endParaRPr>
          </a:p>
          <a:p>
            <a:endParaRPr lang="en-GB" dirty="0">
              <a:latin typeface="Network Rail Sans" panose="02000000040000020004" pitchFamily="50" charset="0"/>
            </a:endParaRPr>
          </a:p>
          <a:p>
            <a:endParaRPr lang="en-GB" dirty="0"/>
          </a:p>
        </p:txBody>
      </p:sp>
    </p:spTree>
    <p:extLst>
      <p:ext uri="{BB962C8B-B14F-4D97-AF65-F5344CB8AC3E}">
        <p14:creationId xmlns:p14="http://schemas.microsoft.com/office/powerpoint/2010/main" val="24361474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2618</TotalTime>
  <Words>160</Words>
  <Application>Microsoft Office PowerPoint</Application>
  <PresentationFormat>A3 Paper (297x420 mm)</PresentationFormat>
  <Paragraphs>77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Network Rail Sans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Davies Emma</dc:creator>
  <cp:lastModifiedBy>Handley Frances</cp:lastModifiedBy>
  <cp:revision>81</cp:revision>
  <cp:lastPrinted>2019-01-15T10:51:31Z</cp:lastPrinted>
  <dcterms:created xsi:type="dcterms:W3CDTF">2019-01-15T08:08:38Z</dcterms:created>
  <dcterms:modified xsi:type="dcterms:W3CDTF">2019-09-25T06:17:51Z</dcterms:modified>
</cp:coreProperties>
</file>