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100"/>
    <a:srgbClr val="939393"/>
    <a:srgbClr val="4F99BB"/>
    <a:srgbClr val="BB0034"/>
    <a:srgbClr val="EACC1D"/>
    <a:srgbClr val="C94578"/>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30" autoAdjust="0"/>
  </p:normalViewPr>
  <p:slideViewPr>
    <p:cSldViewPr showGuides="1">
      <p:cViewPr>
        <p:scale>
          <a:sx n="110" d="100"/>
          <a:sy n="110" d="100"/>
        </p:scale>
        <p:origin x="-1662" y="-72"/>
      </p:cViewPr>
      <p:guideLst>
        <p:guide orient="horz" pos="807"/>
        <p:guide orient="horz" pos="5675"/>
        <p:guide pos="4065"/>
        <p:guide pos="255"/>
        <p:guide pos="2160"/>
        <p:guide pos="2058"/>
        <p:guide pos="2262"/>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1764C20-82F1-4E90-B292-19F335FB47FC}" type="datetimeFigureOut">
              <a:rPr lang="en-GB" smtClean="0"/>
              <a:t>06/11/2017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270E649-A16A-4D8F-9517-C556DB4C4CA7}" type="slidenum">
              <a:rPr lang="en-GB" smtClean="0"/>
              <a:t>‹#›</a:t>
            </a:fld>
            <a:endParaRPr lang="en-GB"/>
          </a:p>
        </p:txBody>
      </p:sp>
    </p:spTree>
    <p:extLst>
      <p:ext uri="{BB962C8B-B14F-4D97-AF65-F5344CB8AC3E}">
        <p14:creationId xmlns:p14="http://schemas.microsoft.com/office/powerpoint/2010/main" val="275999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F243D50-7DA1-4164-B43A-805C63FA2A76}" type="datetimeFigureOut">
              <a:rPr lang="en-GB" smtClean="0"/>
              <a:t>06/11/2017</a:t>
            </a:fld>
            <a:endParaRPr lang="en-GB"/>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D5D830B-5209-452E-81F4-2A2696952053}" type="slidenum">
              <a:rPr lang="en-GB" smtClean="0"/>
              <a:t>‹#›</a:t>
            </a:fld>
            <a:endParaRPr lang="en-GB"/>
          </a:p>
        </p:txBody>
      </p:sp>
    </p:spTree>
    <p:extLst>
      <p:ext uri="{BB962C8B-B14F-4D97-AF65-F5344CB8AC3E}">
        <p14:creationId xmlns:p14="http://schemas.microsoft.com/office/powerpoint/2010/main" val="266794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5D830B-5209-452E-81F4-2A2696952053}" type="slidenum">
              <a:rPr lang="en-GB" smtClean="0"/>
              <a:t>2</a:t>
            </a:fld>
            <a:endParaRPr lang="en-GB"/>
          </a:p>
        </p:txBody>
      </p:sp>
    </p:spTree>
    <p:extLst>
      <p:ext uri="{BB962C8B-B14F-4D97-AF65-F5344CB8AC3E}">
        <p14:creationId xmlns:p14="http://schemas.microsoft.com/office/powerpoint/2010/main" val="18977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6165304" y="934548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648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Title 1"/>
          <p:cNvSpPr>
            <a:spLocks noGrp="1"/>
          </p:cNvSpPr>
          <p:nvPr>
            <p:ph type="ctrTitle"/>
          </p:nvPr>
        </p:nvSpPr>
        <p:spPr>
          <a:xfrm>
            <a:off x="404813" y="4160000"/>
            <a:ext cx="5454000" cy="1560000"/>
          </a:xfrm>
        </p:spPr>
        <p:txBody>
          <a:bodyPr/>
          <a:lstStyle>
            <a:lvl1pPr>
              <a:defRPr sz="3600" b="1" i="1" baseline="0"/>
            </a:lvl1pPr>
          </a:lstStyle>
          <a:p>
            <a:r>
              <a:rPr lang="en-US" smtClean="0"/>
              <a:t>Click to edit Master title style</a:t>
            </a:r>
            <a:endParaRPr lang="en-GB" dirty="0"/>
          </a:p>
        </p:txBody>
      </p:sp>
      <p:sp>
        <p:nvSpPr>
          <p:cNvPr id="8" name="Date Placeholder 7"/>
          <p:cNvSpPr>
            <a:spLocks noGrp="1"/>
          </p:cNvSpPr>
          <p:nvPr>
            <p:ph type="dt" sz="half" idx="10"/>
          </p:nvPr>
        </p:nvSpPr>
        <p:spPr/>
        <p:txBody>
          <a:bodyPr/>
          <a:lstStyle/>
          <a:p>
            <a:fld id="{7C518F66-E96E-4209-808B-BDACF4AAE74C}" type="datetime5">
              <a:rPr lang="en-GB" smtClean="0"/>
              <a:t>6-Nov-17</a:t>
            </a:fld>
            <a:endParaRPr lang="en-GB" dirty="0"/>
          </a:p>
        </p:txBody>
      </p:sp>
      <p:sp>
        <p:nvSpPr>
          <p:cNvPr id="10" name="Footer Placeholder 9"/>
          <p:cNvSpPr>
            <a:spLocks noGrp="1"/>
          </p:cNvSpPr>
          <p:nvPr>
            <p:ph type="ftr" sz="quarter" idx="11"/>
          </p:nvPr>
        </p:nvSpPr>
        <p:spPr/>
        <p:txBody>
          <a:bodyPr/>
          <a:lstStyle/>
          <a:p>
            <a:r>
              <a:rPr lang="en-GB" smtClean="0"/>
              <a:t>Presentation Title: Insert &gt; Header &amp; Footer</a:t>
            </a:r>
            <a:endParaRPr lang="en-GB" dirty="0"/>
          </a:p>
        </p:txBody>
      </p:sp>
      <p:sp>
        <p:nvSpPr>
          <p:cNvPr id="11" name="Slide Number Placeholder 10"/>
          <p:cNvSpPr>
            <a:spLocks noGrp="1"/>
          </p:cNvSpPr>
          <p:nvPr>
            <p:ph type="sldNum" sz="quarter" idx="12"/>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90713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05000" y="1196000"/>
            <a:ext cx="5454000" cy="624000"/>
          </a:xfrm>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t>Presentation Title: Insert &gt; Header &amp; Footer</a:t>
            </a:r>
            <a:endParaRPr lang="en-GB"/>
          </a:p>
        </p:txBody>
      </p:sp>
      <p:sp>
        <p:nvSpPr>
          <p:cNvPr id="9" name="Content Placeholder 7"/>
          <p:cNvSpPr>
            <a:spLocks noGrp="1"/>
          </p:cNvSpPr>
          <p:nvPr>
            <p:ph sz="quarter" idx="14"/>
          </p:nvPr>
        </p:nvSpPr>
        <p:spPr>
          <a:xfrm>
            <a:off x="405000" y="2667600"/>
            <a:ext cx="5454000" cy="634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5"/>
          </p:nvPr>
        </p:nvSpPr>
        <p:spPr/>
        <p:txBody>
          <a:bodyPr/>
          <a:lstStyle/>
          <a:p>
            <a:fld id="{4A25B8F5-B5A1-44E2-88F6-02F1F9298B7D}" type="datetime5">
              <a:rPr lang="en-GB" smtClean="0"/>
              <a:t>6-Nov-17</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0083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smtClean="0"/>
              <a:t>Presentation Title: Insert &gt; Header &amp; Footer</a:t>
            </a:r>
            <a:endParaRPr lang="en-GB" dirty="0"/>
          </a:p>
        </p:txBody>
      </p:sp>
      <p:sp>
        <p:nvSpPr>
          <p:cNvPr id="8" name="Content Placeholder 7"/>
          <p:cNvSpPr>
            <a:spLocks noGrp="1"/>
          </p:cNvSpPr>
          <p:nvPr>
            <p:ph sz="quarter" idx="14"/>
          </p:nvPr>
        </p:nvSpPr>
        <p:spPr>
          <a:xfrm>
            <a:off x="405000" y="2667600"/>
            <a:ext cx="2862000" cy="634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7"/>
          <p:cNvSpPr>
            <a:spLocks noGrp="1"/>
          </p:cNvSpPr>
          <p:nvPr>
            <p:ph sz="quarter" idx="15"/>
          </p:nvPr>
        </p:nvSpPr>
        <p:spPr>
          <a:xfrm>
            <a:off x="3591000" y="2667600"/>
            <a:ext cx="2862000" cy="634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5"/>
          <p:cNvSpPr>
            <a:spLocks noGrp="1"/>
          </p:cNvSpPr>
          <p:nvPr>
            <p:ph type="dt" sz="half" idx="16"/>
          </p:nvPr>
        </p:nvSpPr>
        <p:spPr/>
        <p:txBody>
          <a:bodyPr/>
          <a:lstStyle/>
          <a:p>
            <a:fld id="{57E4302D-025F-46B3-854A-51330D15EA3F}" type="datetime5">
              <a:rPr lang="en-GB" smtClean="0"/>
              <a:t>6-Nov-17</a:t>
            </a:fld>
            <a:endParaRPr lang="en-GB" dirty="0"/>
          </a:p>
        </p:txBody>
      </p:sp>
      <p:sp>
        <p:nvSpPr>
          <p:cNvPr id="7" name="Slide Number Placeholder 6"/>
          <p:cNvSpPr>
            <a:spLocks noGrp="1"/>
          </p:cNvSpPr>
          <p:nvPr>
            <p:ph type="sldNum" sz="quarter" idx="17"/>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373007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p:nvPr>
        </p:nvSpPr>
        <p:spPr>
          <a:xfrm>
            <a:off x="405000" y="1196000"/>
            <a:ext cx="5454000" cy="624000"/>
          </a:xfrm>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t>Presentation Title: Insert &gt; Header &amp; Footer</a:t>
            </a:r>
            <a:endParaRPr lang="en-GB"/>
          </a:p>
        </p:txBody>
      </p:sp>
      <p:sp>
        <p:nvSpPr>
          <p:cNvPr id="10" name="Picture Placeholder 8"/>
          <p:cNvSpPr>
            <a:spLocks noGrp="1"/>
          </p:cNvSpPr>
          <p:nvPr>
            <p:ph type="pic" sz="quarter" idx="13" hasCustomPrompt="1"/>
          </p:nvPr>
        </p:nvSpPr>
        <p:spPr>
          <a:xfrm>
            <a:off x="1458516" y="2971800"/>
            <a:ext cx="3940969" cy="5044000"/>
          </a:xfrm>
        </p:spPr>
        <p:txBody>
          <a:bodyPr anchor="t"/>
          <a:lstStyle>
            <a:lvl1pPr marL="0" indent="0">
              <a:buNone/>
              <a:defRPr baseline="0"/>
            </a:lvl1pPr>
          </a:lstStyle>
          <a:p>
            <a:r>
              <a:rPr lang="en-GB" dirty="0" smtClean="0"/>
              <a:t>Click icon to insert picture</a:t>
            </a:r>
            <a:endParaRPr lang="en-GB" dirty="0"/>
          </a:p>
        </p:txBody>
      </p:sp>
      <p:sp>
        <p:nvSpPr>
          <p:cNvPr id="3" name="Date Placeholder 2"/>
          <p:cNvSpPr>
            <a:spLocks noGrp="1"/>
          </p:cNvSpPr>
          <p:nvPr>
            <p:ph type="dt" sz="half" idx="14"/>
          </p:nvPr>
        </p:nvSpPr>
        <p:spPr/>
        <p:txBody>
          <a:bodyPr/>
          <a:lstStyle/>
          <a:p>
            <a:fld id="{DD390AB9-CDE9-4847-AD3F-6A54FB27E295}" type="datetime5">
              <a:rPr lang="en-GB" smtClean="0"/>
              <a:t>6-Nov-17</a:t>
            </a:fld>
            <a:endParaRPr lang="en-GB" dirty="0"/>
          </a:p>
        </p:txBody>
      </p:sp>
      <p:sp>
        <p:nvSpPr>
          <p:cNvPr id="8" name="Slide Number Placeholder 7"/>
          <p:cNvSpPr>
            <a:spLocks noGrp="1"/>
          </p:cNvSpPr>
          <p:nvPr>
            <p:ph type="sldNum" sz="quarter" idx="15"/>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1942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oint Branding Slide">
    <p:spTree>
      <p:nvGrpSpPr>
        <p:cNvPr id="1" name=""/>
        <p:cNvGrpSpPr/>
        <p:nvPr/>
      </p:nvGrpSpPr>
      <p:grpSpPr>
        <a:xfrm>
          <a:off x="0" y="0"/>
          <a:ext cx="0" cy="0"/>
          <a:chOff x="0" y="0"/>
          <a:chExt cx="0" cy="0"/>
        </a:xfrm>
      </p:grpSpPr>
      <p:sp>
        <p:nvSpPr>
          <p:cNvPr id="2" name="Title 1"/>
          <p:cNvSpPr>
            <a:spLocks noGrp="1"/>
          </p:cNvSpPr>
          <p:nvPr>
            <p:ph type="title"/>
          </p:nvPr>
        </p:nvSpPr>
        <p:spPr>
          <a:xfrm>
            <a:off x="405000" y="1196000"/>
            <a:ext cx="5454000" cy="624000"/>
          </a:xfrm>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t>Presentation Title: Insert &gt; Header &amp; Footer</a:t>
            </a:r>
            <a:endParaRPr lang="en-GB"/>
          </a:p>
        </p:txBody>
      </p:sp>
      <p:sp>
        <p:nvSpPr>
          <p:cNvPr id="9" name="Picture Placeholder 7"/>
          <p:cNvSpPr>
            <a:spLocks noGrp="1"/>
          </p:cNvSpPr>
          <p:nvPr>
            <p:ph type="pic" sz="quarter" idx="14" hasCustomPrompt="1"/>
          </p:nvPr>
        </p:nvSpPr>
        <p:spPr>
          <a:xfrm>
            <a:off x="405000" y="2667600"/>
            <a:ext cx="5454000" cy="6344000"/>
          </a:xfrm>
        </p:spPr>
        <p:txBody>
          <a:bodyPr anchor="t"/>
          <a:lstStyle>
            <a:lvl1pPr marL="0" indent="0">
              <a:buNone/>
              <a:defRPr/>
            </a:lvl1pPr>
          </a:lstStyle>
          <a:p>
            <a:r>
              <a:rPr lang="en-GB" dirty="0" smtClean="0"/>
              <a:t>Click Icon to insert picture </a:t>
            </a:r>
            <a:endParaRPr lang="en-GB" dirty="0"/>
          </a:p>
        </p:txBody>
      </p:sp>
      <p:sp>
        <p:nvSpPr>
          <p:cNvPr id="3" name="Date Placeholder 2"/>
          <p:cNvSpPr>
            <a:spLocks noGrp="1"/>
          </p:cNvSpPr>
          <p:nvPr>
            <p:ph type="dt" sz="half" idx="15"/>
          </p:nvPr>
        </p:nvSpPr>
        <p:spPr/>
        <p:txBody>
          <a:bodyPr/>
          <a:lstStyle/>
          <a:p>
            <a:fld id="{29D48ABD-9A59-4705-BE5D-6C62FFDF98F4}" type="datetime5">
              <a:rPr lang="en-GB" smtClean="0"/>
              <a:t>6-Nov-17</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32770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GB" smtClean="0"/>
              <a:t>Presentation Title: Insert &gt; Header &amp; Footer</a:t>
            </a:r>
            <a:endParaRPr lang="en-GB" dirty="0"/>
          </a:p>
        </p:txBody>
      </p:sp>
      <p:sp>
        <p:nvSpPr>
          <p:cNvPr id="10" name="Title 1"/>
          <p:cNvSpPr>
            <a:spLocks noGrp="1"/>
          </p:cNvSpPr>
          <p:nvPr>
            <p:ph type="ctrTitle"/>
          </p:nvPr>
        </p:nvSpPr>
        <p:spPr>
          <a:xfrm>
            <a:off x="404813" y="4160000"/>
            <a:ext cx="5454000" cy="1560000"/>
          </a:xfrm>
        </p:spPr>
        <p:txBody>
          <a:bodyPr/>
          <a:lstStyle>
            <a:lvl1pPr>
              <a:defRPr sz="3600" b="1" i="1" baseline="0"/>
            </a:lvl1pPr>
          </a:lstStyle>
          <a:p>
            <a:r>
              <a:rPr lang="en-US" smtClean="0"/>
              <a:t>Click to edit Master title style</a:t>
            </a:r>
            <a:endParaRPr lang="en-GB" dirty="0"/>
          </a:p>
        </p:txBody>
      </p:sp>
      <p:sp>
        <p:nvSpPr>
          <p:cNvPr id="2" name="Date Placeholder 1"/>
          <p:cNvSpPr>
            <a:spLocks noGrp="1"/>
          </p:cNvSpPr>
          <p:nvPr>
            <p:ph type="dt" sz="half" idx="12"/>
          </p:nvPr>
        </p:nvSpPr>
        <p:spPr/>
        <p:txBody>
          <a:bodyPr/>
          <a:lstStyle/>
          <a:p>
            <a:fld id="{8A9F4D47-155E-4C7F-8F5F-4AE051981999}" type="datetime5">
              <a:rPr lang="en-GB" smtClean="0"/>
              <a:t>6-Nov-17</a:t>
            </a:fld>
            <a:endParaRPr lang="en-GB" dirty="0"/>
          </a:p>
        </p:txBody>
      </p:sp>
      <p:sp>
        <p:nvSpPr>
          <p:cNvPr id="3" name="Slide Number Placeholder 2"/>
          <p:cNvSpPr>
            <a:spLocks noGrp="1"/>
          </p:cNvSpPr>
          <p:nvPr>
            <p:ph type="sldNum" sz="quarter" idx="13"/>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1394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1196000"/>
            <a:ext cx="5454000" cy="624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04813" y="2664531"/>
            <a:ext cx="5454000" cy="6344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04812" y="338000"/>
            <a:ext cx="3240000" cy="260000"/>
          </a:xfrm>
          <a:prstGeom prst="rect">
            <a:avLst/>
          </a:prstGeom>
        </p:spPr>
        <p:txBody>
          <a:bodyPr vert="horz" lIns="0" tIns="0" rIns="0" bIns="0" rtlCol="0" anchor="ctr" anchorCtr="0"/>
          <a:lstStyle>
            <a:lvl1pPr algn="l">
              <a:defRPr sz="800">
                <a:solidFill>
                  <a:schemeClr val="tx2"/>
                </a:solidFill>
              </a:defRPr>
            </a:lvl1pPr>
          </a:lstStyle>
          <a:p>
            <a:r>
              <a:rPr lang="en-GB" smtClean="0"/>
              <a:t>Presentation Title: Insert &gt; Header &amp; Footer</a:t>
            </a:r>
            <a:endParaRPr lang="en-GB" dirty="0"/>
          </a:p>
        </p:txBody>
      </p:sp>
      <p:sp>
        <p:nvSpPr>
          <p:cNvPr id="6" name="Slide Number Placeholder 5"/>
          <p:cNvSpPr>
            <a:spLocks noGrp="1"/>
          </p:cNvSpPr>
          <p:nvPr>
            <p:ph type="sldNum" sz="quarter" idx="4"/>
          </p:nvPr>
        </p:nvSpPr>
        <p:spPr>
          <a:xfrm>
            <a:off x="6529387" y="9477532"/>
            <a:ext cx="128681" cy="260000"/>
          </a:xfrm>
          <a:prstGeom prst="rect">
            <a:avLst/>
          </a:prstGeom>
        </p:spPr>
        <p:txBody>
          <a:bodyPr vert="horz" lIns="0" tIns="0" rIns="0" bIns="0" rtlCol="0" anchor="ctr"/>
          <a:lstStyle>
            <a:lvl1pPr algn="r">
              <a:defRPr sz="800">
                <a:solidFill>
                  <a:schemeClr val="tx2"/>
                </a:solidFill>
              </a:defRPr>
            </a:lvl1pPr>
          </a:lstStyle>
          <a:p>
            <a:fld id="{72B4E084-70D5-4C53-8A39-B95869D3D307}" type="slidenum">
              <a:rPr lang="en-GB" smtClean="0"/>
              <a:pPr/>
              <a:t>‹#›</a:t>
            </a:fld>
            <a:endParaRPr lang="en-GB" dirty="0"/>
          </a:p>
        </p:txBody>
      </p:sp>
      <p:sp>
        <p:nvSpPr>
          <p:cNvPr id="12" name="Date Placeholder 11"/>
          <p:cNvSpPr>
            <a:spLocks noGrp="1"/>
          </p:cNvSpPr>
          <p:nvPr>
            <p:ph type="dt" sz="half" idx="2"/>
          </p:nvPr>
        </p:nvSpPr>
        <p:spPr>
          <a:xfrm>
            <a:off x="4866652" y="9479600"/>
            <a:ext cx="1600200" cy="260000"/>
          </a:xfrm>
          <a:prstGeom prst="rect">
            <a:avLst/>
          </a:prstGeom>
        </p:spPr>
        <p:txBody>
          <a:bodyPr vert="horz" lIns="91440" tIns="45720" rIns="0" bIns="45720" rtlCol="0" anchor="ctr"/>
          <a:lstStyle>
            <a:lvl1pPr algn="r">
              <a:defRPr sz="800" baseline="0">
                <a:solidFill>
                  <a:schemeClr val="tx2"/>
                </a:solidFill>
              </a:defRPr>
            </a:lvl1pPr>
          </a:lstStyle>
          <a:p>
            <a:fld id="{FC0EEFF9-CBB0-4630-87E3-B66F1FC5A272}" type="datetime5">
              <a:rPr lang="en-GB" smtClean="0"/>
              <a:t>6-Nov-17</a:t>
            </a:fld>
            <a:endParaRPr lang="en-GB" dirty="0"/>
          </a:p>
        </p:txBody>
      </p:sp>
      <p:sp>
        <p:nvSpPr>
          <p:cNvPr id="13" name="TextBox 12"/>
          <p:cNvSpPr txBox="1"/>
          <p:nvPr/>
        </p:nvSpPr>
        <p:spPr>
          <a:xfrm>
            <a:off x="6497981" y="9522631"/>
            <a:ext cx="43607" cy="123111"/>
          </a:xfrm>
          <a:prstGeom prst="rect">
            <a:avLst/>
          </a:prstGeom>
          <a:noFill/>
        </p:spPr>
        <p:txBody>
          <a:bodyPr wrap="square" lIns="0" tIns="0" rIns="0" bIns="0" rtlCol="0">
            <a:spAutoFit/>
          </a:bodyPr>
          <a:lstStyle/>
          <a:p>
            <a:pPr algn="r">
              <a:spcBef>
                <a:spcPts val="1500"/>
              </a:spcBef>
            </a:pPr>
            <a:r>
              <a:rPr lang="en-GB" sz="800" dirty="0" smtClean="0">
                <a:solidFill>
                  <a:schemeClr val="tx2"/>
                </a:solidFill>
              </a:rPr>
              <a:t>/</a:t>
            </a:r>
          </a:p>
        </p:txBody>
      </p:sp>
    </p:spTree>
    <p:extLst>
      <p:ext uri="{BB962C8B-B14F-4D97-AF65-F5344CB8AC3E}">
        <p14:creationId xmlns:p14="http://schemas.microsoft.com/office/powerpoint/2010/main" val="324484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63" r:id="rId6"/>
    <p:sldLayoutId id="2147483661" r:id="rId7"/>
  </p:sldLayoutIdLst>
  <p:hf hdr="0"/>
  <p:txStyles>
    <p:titleStyle>
      <a:lvl1pPr algn="l" defTabSz="914400" rtl="0" eaLnBrk="1" latinLnBrk="0" hangingPunct="1">
        <a:spcBef>
          <a:spcPct val="0"/>
        </a:spcBef>
        <a:buNone/>
        <a:defRPr sz="2800" b="1" i="1" kern="1200">
          <a:solidFill>
            <a:schemeClr val="tx2"/>
          </a:solidFill>
          <a:latin typeface="+mj-lt"/>
          <a:ea typeface="+mj-ea"/>
          <a:cs typeface="+mj-cs"/>
        </a:defRPr>
      </a:lvl1pPr>
    </p:titleStyle>
    <p:bodyStyle>
      <a:lvl1pPr marL="0" indent="0" algn="l" defTabSz="914400" rtl="0" eaLnBrk="1" latinLnBrk="0" hangingPunct="1">
        <a:spcBef>
          <a:spcPct val="20000"/>
        </a:spcBef>
        <a:buClr>
          <a:schemeClr val="accent4"/>
        </a:buClr>
        <a:buSzPct val="50000"/>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spcBef>
          <a:spcPct val="20000"/>
        </a:spcBef>
        <a:buClr>
          <a:schemeClr val="accent4"/>
        </a:buClr>
        <a:buSzPct val="50000"/>
        <a:buFont typeface="Arial" panose="020B0604020202020204" pitchFamily="34" charset="0"/>
        <a:buChar char="►"/>
        <a:defRPr sz="1800" kern="1200">
          <a:solidFill>
            <a:schemeClr val="tx1"/>
          </a:solidFill>
          <a:latin typeface="+mn-lt"/>
          <a:ea typeface="+mn-ea"/>
          <a:cs typeface="+mn-cs"/>
        </a:defRPr>
      </a:lvl2pPr>
      <a:lvl3pPr marL="630000" indent="-180000" algn="l" defTabSz="914400" rtl="0" eaLnBrk="1" latinLnBrk="0" hangingPunct="1">
        <a:spcBef>
          <a:spcPct val="20000"/>
        </a:spcBef>
        <a:buClr>
          <a:schemeClr val="accent4"/>
        </a:buClr>
        <a:buFont typeface="Arial" panose="020B0604020202020204" pitchFamily="34" charset="0"/>
        <a:buChar char="•"/>
        <a:defRPr sz="1800" kern="1200">
          <a:solidFill>
            <a:schemeClr val="tx1"/>
          </a:solidFill>
          <a:latin typeface="+mn-lt"/>
          <a:ea typeface="+mn-ea"/>
          <a:cs typeface="+mn-cs"/>
        </a:defRPr>
      </a:lvl3pPr>
      <a:lvl4pPr marL="1080000" indent="-180000" algn="l" defTabSz="901700" rtl="0" eaLnBrk="1" latinLnBrk="0" hangingPunct="1">
        <a:spcBef>
          <a:spcPts val="336"/>
        </a:spcBef>
        <a:buClr>
          <a:schemeClr val="accent4"/>
        </a:buClr>
        <a:buFont typeface="Arial" panose="020B0604020202020204" pitchFamily="34" charset="0"/>
        <a:buChar char="-"/>
        <a:tabLst/>
        <a:defRPr sz="1800" kern="1200">
          <a:solidFill>
            <a:schemeClr val="tx1"/>
          </a:solidFill>
          <a:latin typeface="+mn-lt"/>
          <a:ea typeface="+mn-ea"/>
          <a:cs typeface="+mn-cs"/>
        </a:defRPr>
      </a:lvl4pPr>
      <a:lvl5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5pPr>
      <a:lvl6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6pPr>
      <a:lvl7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7pPr>
      <a:lvl8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8pPr>
      <a:lvl9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75376" y="909185"/>
            <a:ext cx="2103086" cy="210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13440"/>
            <a:ext cx="6858000" cy="8140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160" y="0"/>
            <a:ext cx="1988840" cy="909184"/>
          </a:xfrm>
          <a:prstGeom prst="rect">
            <a:avLst/>
          </a:prstGeom>
        </p:spPr>
      </p:pic>
      <p:sp>
        <p:nvSpPr>
          <p:cNvPr id="3" name="TextBox 2"/>
          <p:cNvSpPr txBox="1"/>
          <p:nvPr/>
        </p:nvSpPr>
        <p:spPr>
          <a:xfrm>
            <a:off x="332656" y="632185"/>
            <a:ext cx="3193182" cy="276999"/>
          </a:xfrm>
          <a:prstGeom prst="rect">
            <a:avLst/>
          </a:prstGeom>
          <a:noFill/>
        </p:spPr>
        <p:txBody>
          <a:bodyPr wrap="none" lIns="0" tIns="0" rIns="0" bIns="0" rtlCol="0">
            <a:spAutoFit/>
          </a:bodyPr>
          <a:lstStyle/>
          <a:p>
            <a:pPr>
              <a:spcBef>
                <a:spcPts val="1500"/>
              </a:spcBef>
            </a:pPr>
            <a:r>
              <a:rPr lang="en-GB" b="1" dirty="0" smtClean="0">
                <a:solidFill>
                  <a:schemeClr val="tx2"/>
                </a:solidFill>
                <a:latin typeface="+mj-lt"/>
              </a:rPr>
              <a:t>Safety Hour Discussion Pack</a:t>
            </a:r>
          </a:p>
        </p:txBody>
      </p:sp>
      <p:sp>
        <p:nvSpPr>
          <p:cNvPr id="10" name="TextBox 9"/>
          <p:cNvSpPr txBox="1"/>
          <p:nvPr/>
        </p:nvSpPr>
        <p:spPr>
          <a:xfrm>
            <a:off x="188640" y="953939"/>
            <a:ext cx="6552727" cy="2677656"/>
          </a:xfrm>
          <a:prstGeom prst="rect">
            <a:avLst/>
          </a:prstGeom>
          <a:noFill/>
        </p:spPr>
        <p:txBody>
          <a:bodyPr wrap="square" lIns="0" tIns="0" rIns="0" bIns="0" rtlCol="0">
            <a:spAutoFit/>
          </a:bodyPr>
          <a:lstStyle/>
          <a:p>
            <a:r>
              <a:rPr lang="en-GB" sz="1400" b="1" dirty="0" smtClean="0">
                <a:solidFill>
                  <a:schemeClr val="tx2"/>
                </a:solidFill>
              </a:rPr>
              <a:t>Topic: </a:t>
            </a:r>
            <a:r>
              <a:rPr lang="en-GB" sz="1100" dirty="0" smtClean="0">
                <a:solidFill>
                  <a:schemeClr val="tx2"/>
                </a:solidFill>
              </a:rPr>
              <a:t>Reducing slips, trips and falls through better task risk management</a:t>
            </a:r>
          </a:p>
          <a:p>
            <a:endParaRPr lang="en-GB" sz="1400" dirty="0">
              <a:solidFill>
                <a:srgbClr val="FFC000"/>
              </a:solidFill>
            </a:endParaRPr>
          </a:p>
          <a:p>
            <a:r>
              <a:rPr lang="en-GB" sz="1400" b="1" dirty="0" smtClean="0">
                <a:solidFill>
                  <a:schemeClr val="tx2"/>
                </a:solidFill>
              </a:rPr>
              <a:t>Purpose of the discussion: </a:t>
            </a:r>
          </a:p>
          <a:p>
            <a:r>
              <a:rPr lang="en-GB" sz="1100" dirty="0">
                <a:solidFill>
                  <a:schemeClr val="tx2"/>
                </a:solidFill>
              </a:rPr>
              <a:t>Every single one of us is important to making the railway run. In the first six periods of </a:t>
            </a:r>
            <a:r>
              <a:rPr lang="en-GB" sz="1100" dirty="0" smtClean="0">
                <a:solidFill>
                  <a:schemeClr val="tx2"/>
                </a:solidFill>
              </a:rPr>
              <a:t>2017/18 we </a:t>
            </a:r>
            <a:r>
              <a:rPr lang="en-GB" sz="1100" dirty="0">
                <a:solidFill>
                  <a:schemeClr val="tx2"/>
                </a:solidFill>
              </a:rPr>
              <a:t>have seen a 20% increase </a:t>
            </a:r>
            <a:r>
              <a:rPr lang="en-GB" sz="1100" dirty="0" smtClean="0">
                <a:solidFill>
                  <a:schemeClr val="tx2"/>
                </a:solidFill>
              </a:rPr>
              <a:t>in </a:t>
            </a:r>
            <a:r>
              <a:rPr lang="en-GB" sz="1100" dirty="0" smtClean="0">
                <a:solidFill>
                  <a:srgbClr val="FF0000"/>
                </a:solidFill>
              </a:rPr>
              <a:t>RIDDOR</a:t>
            </a:r>
            <a:r>
              <a:rPr lang="en-GB" sz="1100" dirty="0" smtClean="0">
                <a:solidFill>
                  <a:schemeClr val="tx2"/>
                </a:solidFill>
              </a:rPr>
              <a:t> </a:t>
            </a:r>
            <a:r>
              <a:rPr lang="en-GB" sz="1100" dirty="0">
                <a:solidFill>
                  <a:schemeClr val="tx2"/>
                </a:solidFill>
              </a:rPr>
              <a:t>Specified </a:t>
            </a:r>
            <a:r>
              <a:rPr lang="en-GB" sz="1100" dirty="0" smtClean="0">
                <a:solidFill>
                  <a:schemeClr val="tx2"/>
                </a:solidFill>
              </a:rPr>
              <a:t>Injuries (broken </a:t>
            </a:r>
            <a:r>
              <a:rPr lang="en-GB" sz="1100" dirty="0">
                <a:solidFill>
                  <a:schemeClr val="tx2"/>
                </a:solidFill>
              </a:rPr>
              <a:t>limbs, concussion etc</a:t>
            </a:r>
            <a:r>
              <a:rPr lang="en-GB" sz="1100" dirty="0" smtClean="0">
                <a:solidFill>
                  <a:schemeClr val="tx2"/>
                </a:solidFill>
              </a:rPr>
              <a:t>.). This </a:t>
            </a:r>
            <a:r>
              <a:rPr lang="en-GB" sz="1100" dirty="0">
                <a:solidFill>
                  <a:schemeClr val="tx2"/>
                </a:solidFill>
              </a:rPr>
              <a:t>is unacceptable and no one should get hurt when we come to work.  We must take steps to address it. Slips, </a:t>
            </a:r>
            <a:r>
              <a:rPr lang="en-GB" sz="1100" dirty="0" smtClean="0">
                <a:solidFill>
                  <a:schemeClr val="tx2"/>
                </a:solidFill>
              </a:rPr>
              <a:t>Trips </a:t>
            </a:r>
            <a:r>
              <a:rPr lang="en-GB" sz="1100" dirty="0">
                <a:solidFill>
                  <a:schemeClr val="tx2"/>
                </a:solidFill>
              </a:rPr>
              <a:t>and </a:t>
            </a:r>
            <a:r>
              <a:rPr lang="en-GB" sz="1100" dirty="0" smtClean="0">
                <a:solidFill>
                  <a:schemeClr val="tx2"/>
                </a:solidFill>
              </a:rPr>
              <a:t>Falls </a:t>
            </a:r>
            <a:r>
              <a:rPr lang="en-GB" sz="1100" dirty="0">
                <a:solidFill>
                  <a:schemeClr val="tx2"/>
                </a:solidFill>
              </a:rPr>
              <a:t>are not ‘just one of those things</a:t>
            </a:r>
            <a:r>
              <a:rPr lang="en-GB" sz="1100" dirty="0" smtClean="0">
                <a:solidFill>
                  <a:schemeClr val="tx2"/>
                </a:solidFill>
              </a:rPr>
              <a:t>’. Awareness and action is required to reduce the number of these injuries that are occurring. </a:t>
            </a:r>
          </a:p>
          <a:p>
            <a:endParaRPr lang="en-GB" sz="1100" dirty="0">
              <a:solidFill>
                <a:schemeClr val="tx2"/>
              </a:solidFill>
            </a:endParaRPr>
          </a:p>
          <a:p>
            <a:r>
              <a:rPr lang="en-GB" sz="1100" dirty="0" smtClean="0">
                <a:solidFill>
                  <a:schemeClr val="tx2"/>
                </a:solidFill>
              </a:rPr>
              <a:t>All teams should now be working in accordance with the Planning and Delivering Safe Work standard, which includes the ‘Person in Charge’ role, and a ‘Safe Work Pack’, which should include details on site and task risks. </a:t>
            </a:r>
            <a:r>
              <a:rPr lang="en-GB" sz="1100" u="sng" dirty="0" smtClean="0">
                <a:solidFill>
                  <a:srgbClr val="FF0000"/>
                </a:solidFill>
              </a:rPr>
              <a:t>The purpose of this safety hour session is for us to explore, learn and agree how we deliver our work, stay safe and reduce the risk of slips, trips and falls.</a:t>
            </a:r>
          </a:p>
          <a:p>
            <a:endParaRPr lang="en-GB" sz="1100" dirty="0" smtClean="0">
              <a:solidFill>
                <a:schemeClr val="tx2"/>
              </a:solidFill>
            </a:endParaRPr>
          </a:p>
          <a:p>
            <a:endParaRPr lang="en-GB" sz="1100" dirty="0"/>
          </a:p>
        </p:txBody>
      </p:sp>
      <p:sp>
        <p:nvSpPr>
          <p:cNvPr id="4" name="Rectangle 3"/>
          <p:cNvSpPr/>
          <p:nvPr/>
        </p:nvSpPr>
        <p:spPr>
          <a:xfrm>
            <a:off x="292734" y="3368824"/>
            <a:ext cx="6232611"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Discussion points: Use </a:t>
            </a:r>
            <a:r>
              <a:rPr lang="en-GB" sz="1100" dirty="0" smtClean="0">
                <a:latin typeface="Arial" panose="020B0604020202020204" pitchFamily="34" charset="0"/>
                <a:cs typeface="Arial" panose="020B0604020202020204" pitchFamily="34" charset="0"/>
              </a:rPr>
              <a:t>below </a:t>
            </a:r>
            <a:r>
              <a:rPr lang="en-GB" sz="1100" dirty="0">
                <a:latin typeface="Arial" panose="020B0604020202020204" pitchFamily="34" charset="0"/>
                <a:cs typeface="Arial" panose="020B0604020202020204" pitchFamily="34" charset="0"/>
              </a:rPr>
              <a:t>to </a:t>
            </a:r>
            <a:r>
              <a:rPr lang="en-GB" sz="1100" dirty="0" smtClean="0">
                <a:latin typeface="Arial" panose="020B0604020202020204" pitchFamily="34" charset="0"/>
                <a:cs typeface="Arial" panose="020B0604020202020204" pitchFamily="34" charset="0"/>
              </a:rPr>
              <a:t>plan your facilitated </a:t>
            </a:r>
            <a:r>
              <a:rPr lang="en-GB" sz="1100" dirty="0">
                <a:latin typeface="Arial" panose="020B0604020202020204" pitchFamily="34" charset="0"/>
                <a:cs typeface="Arial" panose="020B0604020202020204" pitchFamily="34" charset="0"/>
              </a:rPr>
              <a:t>discussion. Remember, you don’t have to have all the answers – the role of the facilitator is to create an engaging discussion where everyone identifies and commits to solutions.</a:t>
            </a:r>
          </a:p>
        </p:txBody>
      </p:sp>
      <p:graphicFrame>
        <p:nvGraphicFramePr>
          <p:cNvPr id="5" name="Table 4"/>
          <p:cNvGraphicFramePr>
            <a:graphicFrameLocks noGrp="1"/>
          </p:cNvGraphicFramePr>
          <p:nvPr>
            <p:extLst>
              <p:ext uri="{D42A27DB-BD31-4B8C-83A1-F6EECF244321}">
                <p14:modId xmlns:p14="http://schemas.microsoft.com/office/powerpoint/2010/main" val="2159708210"/>
              </p:ext>
            </p:extLst>
          </p:nvPr>
        </p:nvGraphicFramePr>
        <p:xfrm>
          <a:off x="303192" y="4160912"/>
          <a:ext cx="6264696" cy="4443948"/>
        </p:xfrm>
        <a:graphic>
          <a:graphicData uri="http://schemas.openxmlformats.org/drawingml/2006/table">
            <a:tbl>
              <a:tblPr firstRow="1" bandRow="1">
                <a:tableStyleId>{5C22544A-7EE6-4342-B048-85BDC9FD1C3A}</a:tableStyleId>
              </a:tblPr>
              <a:tblGrid>
                <a:gridCol w="1829664"/>
                <a:gridCol w="4435032"/>
              </a:tblGrid>
              <a:tr h="288032">
                <a:tc>
                  <a:txBody>
                    <a:bodyPr/>
                    <a:lstStyle/>
                    <a:p>
                      <a:pPr algn="ctr"/>
                      <a:r>
                        <a:rPr lang="en-GB" sz="1200" dirty="0" smtClean="0">
                          <a:latin typeface="+mn-lt"/>
                        </a:rPr>
                        <a:t>Discussion</a:t>
                      </a:r>
                      <a:r>
                        <a:rPr lang="en-GB" sz="1200" baseline="0" dirty="0" smtClean="0">
                          <a:latin typeface="+mn-lt"/>
                        </a:rPr>
                        <a:t> points</a:t>
                      </a:r>
                      <a:endParaRPr lang="en-GB" sz="1200" dirty="0">
                        <a:latin typeface="+mn-lt"/>
                      </a:endParaRPr>
                    </a:p>
                  </a:txBody>
                  <a:tcPr/>
                </a:tc>
                <a:tc>
                  <a:txBody>
                    <a:bodyPr/>
                    <a:lstStyle/>
                    <a:p>
                      <a:pPr algn="ctr"/>
                      <a:r>
                        <a:rPr lang="en-GB" sz="1200" dirty="0" smtClean="0">
                          <a:latin typeface="+mn-lt"/>
                        </a:rPr>
                        <a:t>Supporting notes</a:t>
                      </a:r>
                      <a:endParaRPr lang="en-GB" sz="1200" dirty="0">
                        <a:latin typeface="+mn-lt"/>
                      </a:endParaRPr>
                    </a:p>
                  </a:txBody>
                  <a:tcPr/>
                </a:tc>
              </a:tr>
              <a:tr h="1728192">
                <a:tc>
                  <a:txBody>
                    <a:bodyPr/>
                    <a:lstStyle/>
                    <a:p>
                      <a:r>
                        <a:rPr lang="en-GB" sz="1100" i="1" dirty="0" smtClean="0">
                          <a:solidFill>
                            <a:schemeClr val="accent2">
                              <a:lumMod val="75000"/>
                            </a:schemeClr>
                          </a:solidFill>
                          <a:latin typeface="+mn-lt"/>
                        </a:rPr>
                        <a:t>How do you</a:t>
                      </a:r>
                      <a:r>
                        <a:rPr lang="en-GB" sz="1100" i="1" baseline="0" dirty="0" smtClean="0">
                          <a:solidFill>
                            <a:schemeClr val="accent2">
                              <a:lumMod val="75000"/>
                            </a:schemeClr>
                          </a:solidFill>
                          <a:latin typeface="+mn-lt"/>
                        </a:rPr>
                        <a:t> view slips, trips and falls? </a:t>
                      </a:r>
                      <a:endParaRPr lang="en-GB" sz="1100" i="1" dirty="0" smtClean="0">
                        <a:solidFill>
                          <a:schemeClr val="accent2">
                            <a:lumMod val="75000"/>
                          </a:schemeClr>
                        </a:solidFill>
                        <a:latin typeface="+mn-lt"/>
                      </a:endParaRPr>
                    </a:p>
                  </a:txBody>
                  <a:tcPr/>
                </a:tc>
                <a:tc>
                  <a:txBody>
                    <a:bodyPr/>
                    <a:lstStyle/>
                    <a:p>
                      <a:pPr marL="0" indent="0">
                        <a:buFont typeface="Arial" panose="020B0604020202020204" pitchFamily="34" charset="0"/>
                        <a:buNone/>
                      </a:pPr>
                      <a:r>
                        <a:rPr lang="en-GB" sz="1050" dirty="0" smtClean="0">
                          <a:solidFill>
                            <a:schemeClr val="tx1"/>
                          </a:solidFill>
                          <a:latin typeface="+mn-lt"/>
                        </a:rPr>
                        <a:t>This is to open up the discussion and get your team to explore how they view slips trips and falls, the following questions may help you to open up the discussion.</a:t>
                      </a:r>
                    </a:p>
                    <a:p>
                      <a:pPr marL="171450" indent="-171450">
                        <a:buFont typeface="Arial" panose="020B0604020202020204" pitchFamily="34" charset="0"/>
                        <a:buChar char="•"/>
                      </a:pPr>
                      <a:r>
                        <a:rPr lang="en-GB" sz="1050" baseline="0" dirty="0" smtClean="0">
                          <a:solidFill>
                            <a:schemeClr val="tx1"/>
                          </a:solidFill>
                          <a:latin typeface="+mn-lt"/>
                        </a:rPr>
                        <a:t>What is the opinion around STFs in your team/area/unit and what is your opinion?</a:t>
                      </a:r>
                    </a:p>
                    <a:p>
                      <a:pPr marL="628650" lvl="1" indent="-171450">
                        <a:buFont typeface="Arial" panose="020B0604020202020204" pitchFamily="34" charset="0"/>
                        <a:buChar char="•"/>
                      </a:pPr>
                      <a:r>
                        <a:rPr lang="en-GB" sz="1050" i="1" baseline="0" dirty="0" smtClean="0">
                          <a:solidFill>
                            <a:schemeClr val="tx1"/>
                          </a:solidFill>
                          <a:latin typeface="+mn-lt"/>
                        </a:rPr>
                        <a:t>They are not serious injuries</a:t>
                      </a:r>
                    </a:p>
                    <a:p>
                      <a:pPr marL="628650" lvl="1" indent="-171450">
                        <a:buFont typeface="Arial" panose="020B0604020202020204" pitchFamily="34" charset="0"/>
                        <a:buChar char="•"/>
                      </a:pPr>
                      <a:r>
                        <a:rPr lang="en-GB" sz="1050" i="1" baseline="0" dirty="0" smtClean="0">
                          <a:solidFill>
                            <a:schemeClr val="tx1"/>
                          </a:solidFill>
                          <a:latin typeface="+mn-lt"/>
                        </a:rPr>
                        <a:t>Just embarrassing</a:t>
                      </a:r>
                      <a:r>
                        <a:rPr lang="en-GB" sz="1050" baseline="0" dirty="0" smtClean="0">
                          <a:solidFill>
                            <a:schemeClr val="tx1"/>
                          </a:solidFill>
                          <a:latin typeface="+mn-lt"/>
                        </a:rPr>
                        <a:t> </a:t>
                      </a:r>
                    </a:p>
                    <a:p>
                      <a:pPr marL="171450" indent="-171450">
                        <a:buFont typeface="Arial" panose="020B0604020202020204" pitchFamily="34" charset="0"/>
                        <a:buChar char="•"/>
                      </a:pPr>
                      <a:r>
                        <a:rPr lang="en-GB" sz="1050" baseline="0" dirty="0" smtClean="0">
                          <a:solidFill>
                            <a:schemeClr val="tx1"/>
                          </a:solidFill>
                          <a:latin typeface="+mn-lt"/>
                        </a:rPr>
                        <a:t>How much planning and preparation goes into preventing slips, trips and falls where you work? </a:t>
                      </a:r>
                    </a:p>
                    <a:p>
                      <a:pPr marL="171450" indent="-171450">
                        <a:buFont typeface="Arial" panose="020B0604020202020204" pitchFamily="34" charset="0"/>
                        <a:buChar char="•"/>
                      </a:pPr>
                      <a:r>
                        <a:rPr lang="en-GB" sz="1050" baseline="0" dirty="0" smtClean="0">
                          <a:solidFill>
                            <a:schemeClr val="tx1"/>
                          </a:solidFill>
                          <a:latin typeface="+mn-lt"/>
                        </a:rPr>
                        <a:t>Are these measures effective?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aseline="0" dirty="0" smtClean="0">
                          <a:solidFill>
                            <a:schemeClr val="tx1"/>
                          </a:solidFill>
                          <a:latin typeface="+mn-lt"/>
                        </a:rPr>
                        <a:t> </a:t>
                      </a:r>
                      <a:endParaRPr lang="en-GB" sz="1050" dirty="0">
                        <a:solidFill>
                          <a:schemeClr val="tx1"/>
                        </a:solidFill>
                        <a:latin typeface="+mn-lt"/>
                      </a:endParaRPr>
                    </a:p>
                  </a:txBody>
                  <a:tcPr/>
                </a:tc>
              </a:tr>
              <a:tr h="2304256">
                <a:tc>
                  <a:txBody>
                    <a:bodyPr/>
                    <a:lstStyle/>
                    <a:p>
                      <a:r>
                        <a:rPr lang="en-GB" sz="1100" i="1" dirty="0" smtClean="0">
                          <a:solidFill>
                            <a:schemeClr val="accent2">
                              <a:lumMod val="75000"/>
                            </a:schemeClr>
                          </a:solidFill>
                          <a:latin typeface="+mn-lt"/>
                        </a:rPr>
                        <a:t>What</a:t>
                      </a:r>
                      <a:r>
                        <a:rPr lang="en-GB" sz="1100" i="1" baseline="0" dirty="0" smtClean="0">
                          <a:solidFill>
                            <a:schemeClr val="accent2">
                              <a:lumMod val="75000"/>
                            </a:schemeClr>
                          </a:solidFill>
                          <a:latin typeface="+mn-lt"/>
                        </a:rPr>
                        <a:t> kind of factors on your site might pose the biggest threat to STFs? </a:t>
                      </a:r>
                      <a:endParaRPr lang="en-GB" sz="1100" i="1" dirty="0" smtClean="0">
                        <a:solidFill>
                          <a:schemeClr val="accent2">
                            <a:lumMod val="75000"/>
                          </a:schemeClr>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i="1" dirty="0" smtClean="0">
                          <a:solidFill>
                            <a:schemeClr val="tx1"/>
                          </a:solidFill>
                          <a:latin typeface="+mn-lt"/>
                        </a:rPr>
                        <a:t>Using a recent SWP or </a:t>
                      </a:r>
                      <a:r>
                        <a:rPr lang="en-GB" sz="1050" i="1" dirty="0" smtClean="0">
                          <a:solidFill>
                            <a:schemeClr val="tx1"/>
                          </a:solidFill>
                          <a:latin typeface="+mn-lt"/>
                        </a:rPr>
                        <a:t>today’s </a:t>
                      </a:r>
                      <a:r>
                        <a:rPr lang="en-GB" sz="1050" i="1" dirty="0" smtClean="0">
                          <a:solidFill>
                            <a:schemeClr val="tx1"/>
                          </a:solidFill>
                          <a:latin typeface="+mn-lt"/>
                        </a:rPr>
                        <a:t>SWP, ask your team</a:t>
                      </a:r>
                      <a:r>
                        <a:rPr lang="en-GB" sz="1050" i="1" baseline="0" dirty="0" smtClean="0">
                          <a:solidFill>
                            <a:schemeClr val="tx1"/>
                          </a:solidFill>
                          <a:latin typeface="+mn-lt"/>
                        </a:rPr>
                        <a:t> </a:t>
                      </a:r>
                      <a:r>
                        <a:rPr lang="en-GB" sz="1050" i="1" dirty="0" smtClean="0">
                          <a:solidFill>
                            <a:schemeClr val="tx1"/>
                          </a:solidFill>
                          <a:latin typeface="+mn-lt"/>
                        </a:rPr>
                        <a:t>to identify the different types of </a:t>
                      </a:r>
                      <a:r>
                        <a:rPr lang="en-GB" sz="1050" i="1" baseline="0" dirty="0" smtClean="0">
                          <a:solidFill>
                            <a:schemeClr val="tx1"/>
                          </a:solidFill>
                          <a:latin typeface="+mn-lt"/>
                        </a:rPr>
                        <a:t> risks that they may face that could cause a slip trip or fall. For </a:t>
                      </a:r>
                      <a:r>
                        <a:rPr lang="en-GB" sz="1050" i="1" dirty="0" smtClean="0">
                          <a:solidFill>
                            <a:schemeClr val="tx1"/>
                          </a:solidFill>
                          <a:latin typeface="+mn-lt"/>
                        </a:rPr>
                        <a:t>example:</a:t>
                      </a:r>
                    </a:p>
                    <a:p>
                      <a:pPr marL="171450" indent="-171450">
                        <a:buFont typeface="Arial" panose="020B0604020202020204" pitchFamily="34" charset="0"/>
                        <a:buChar char="•"/>
                      </a:pPr>
                      <a:r>
                        <a:rPr lang="en-GB" sz="1050" dirty="0" smtClean="0">
                          <a:solidFill>
                            <a:schemeClr val="tx1"/>
                          </a:solidFill>
                          <a:latin typeface="+mn-lt"/>
                        </a:rPr>
                        <a:t>Weather</a:t>
                      </a:r>
                    </a:p>
                    <a:p>
                      <a:pPr marL="171450" indent="-171450">
                        <a:buFont typeface="Arial" panose="020B0604020202020204" pitchFamily="34" charset="0"/>
                        <a:buChar char="•"/>
                      </a:pPr>
                      <a:r>
                        <a:rPr lang="en-GB" sz="1050" dirty="0" smtClean="0">
                          <a:solidFill>
                            <a:schemeClr val="tx1"/>
                          </a:solidFill>
                          <a:latin typeface="+mn-lt"/>
                        </a:rPr>
                        <a:t>Lighting/visibility</a:t>
                      </a:r>
                    </a:p>
                    <a:p>
                      <a:pPr marL="171450" indent="-171450">
                        <a:buFont typeface="Arial" panose="020B0604020202020204" pitchFamily="34" charset="0"/>
                        <a:buChar char="•"/>
                      </a:pPr>
                      <a:r>
                        <a:rPr lang="en-GB" sz="1050" dirty="0" smtClean="0">
                          <a:solidFill>
                            <a:schemeClr val="tx1"/>
                          </a:solidFill>
                          <a:latin typeface="+mn-lt"/>
                        </a:rPr>
                        <a:t>Conditions</a:t>
                      </a:r>
                      <a:r>
                        <a:rPr lang="en-GB" sz="1050" baseline="0" dirty="0" smtClean="0">
                          <a:solidFill>
                            <a:schemeClr val="tx1"/>
                          </a:solidFill>
                          <a:latin typeface="+mn-lt"/>
                        </a:rPr>
                        <a:t> on the ground</a:t>
                      </a:r>
                    </a:p>
                    <a:p>
                      <a:pPr marL="171450" indent="-171450">
                        <a:buFont typeface="Arial" panose="020B0604020202020204" pitchFamily="34" charset="0"/>
                        <a:buChar char="•"/>
                      </a:pPr>
                      <a:r>
                        <a:rPr lang="en-GB" sz="1050" baseline="0" dirty="0" smtClean="0">
                          <a:solidFill>
                            <a:schemeClr val="tx1"/>
                          </a:solidFill>
                          <a:latin typeface="+mn-lt"/>
                        </a:rPr>
                        <a:t>Site tidiness</a:t>
                      </a:r>
                    </a:p>
                    <a:p>
                      <a:pPr marL="171450" indent="-171450">
                        <a:buFont typeface="Arial" panose="020B0604020202020204" pitchFamily="34" charset="0"/>
                        <a:buChar char="•"/>
                      </a:pPr>
                      <a:r>
                        <a:rPr lang="en-GB" sz="1050" baseline="0" dirty="0" smtClean="0">
                          <a:solidFill>
                            <a:schemeClr val="tx1"/>
                          </a:solidFill>
                          <a:latin typeface="+mn-lt"/>
                        </a:rPr>
                        <a:t>Planning (enough time, enough resource, appropriate access)</a:t>
                      </a:r>
                    </a:p>
                    <a:p>
                      <a:pPr marL="171450" indent="-171450">
                        <a:buFont typeface="Arial" panose="020B0604020202020204" pitchFamily="34" charset="0"/>
                        <a:buChar char="•"/>
                      </a:pPr>
                      <a:r>
                        <a:rPr lang="en-GB" sz="1050" baseline="0" dirty="0" smtClean="0">
                          <a:solidFill>
                            <a:schemeClr val="tx1"/>
                          </a:solidFill>
                          <a:latin typeface="+mn-lt"/>
                        </a:rPr>
                        <a:t>The shorter, darker days and bad weather as we enter autumn and winter could affect some people’s concentration levels, and in some cases their mental wellbeing</a:t>
                      </a:r>
                    </a:p>
                    <a:p>
                      <a:pPr marL="171450" indent="-171450">
                        <a:buFont typeface="Arial" panose="020B0604020202020204" pitchFamily="34" charset="0"/>
                        <a:buChar char="•"/>
                      </a:pPr>
                      <a:r>
                        <a:rPr lang="en-GB" sz="1050" baseline="0" dirty="0" smtClean="0">
                          <a:solidFill>
                            <a:schemeClr val="tx1"/>
                          </a:solidFill>
                          <a:latin typeface="+mn-lt"/>
                        </a:rPr>
                        <a:t>Are attitudes and behaviours a potential cause? (Do we ignore this because others didn’t tidy up when they left site last time?)</a:t>
                      </a:r>
                    </a:p>
                  </a:txBody>
                  <a:tcPr/>
                </a:tc>
              </a:tr>
            </a:tbl>
          </a:graphicData>
        </a:graphic>
      </p:graphicFrame>
    </p:spTree>
    <p:extLst>
      <p:ext uri="{BB962C8B-B14F-4D97-AF65-F5344CB8AC3E}">
        <p14:creationId xmlns:p14="http://schemas.microsoft.com/office/powerpoint/2010/main" val="18145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d:image001.jpg@01D33226.A889B720"/>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4607" t="18088" r="15802" b="38633"/>
          <a:stretch/>
        </p:blipFill>
        <p:spPr bwMode="auto">
          <a:xfrm>
            <a:off x="188640" y="185316"/>
            <a:ext cx="4101321" cy="117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13440"/>
            <a:ext cx="6858000" cy="81405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160" y="0"/>
            <a:ext cx="1988840" cy="909184"/>
          </a:xfrm>
          <a:prstGeom prst="rect">
            <a:avLst/>
          </a:prstGeom>
        </p:spPr>
      </p:pic>
      <p:sp>
        <p:nvSpPr>
          <p:cNvPr id="3" name="TextBox 2"/>
          <p:cNvSpPr txBox="1"/>
          <p:nvPr/>
        </p:nvSpPr>
        <p:spPr>
          <a:xfrm>
            <a:off x="332656" y="632185"/>
            <a:ext cx="3193182" cy="276999"/>
          </a:xfrm>
          <a:prstGeom prst="rect">
            <a:avLst/>
          </a:prstGeom>
          <a:noFill/>
        </p:spPr>
        <p:txBody>
          <a:bodyPr wrap="none" lIns="0" tIns="0" rIns="0" bIns="0" rtlCol="0">
            <a:spAutoFit/>
          </a:bodyPr>
          <a:lstStyle/>
          <a:p>
            <a:pPr>
              <a:spcBef>
                <a:spcPts val="1500"/>
              </a:spcBef>
            </a:pPr>
            <a:r>
              <a:rPr lang="en-GB" b="1" dirty="0" smtClean="0">
                <a:solidFill>
                  <a:schemeClr val="tx2"/>
                </a:solidFill>
              </a:rPr>
              <a:t>Safety Hour Discussion Pack</a:t>
            </a:r>
          </a:p>
        </p:txBody>
      </p:sp>
      <p:sp>
        <p:nvSpPr>
          <p:cNvPr id="10" name="TextBox 9"/>
          <p:cNvSpPr txBox="1"/>
          <p:nvPr/>
        </p:nvSpPr>
        <p:spPr>
          <a:xfrm>
            <a:off x="332657" y="1050952"/>
            <a:ext cx="6192688" cy="215444"/>
          </a:xfrm>
          <a:prstGeom prst="rect">
            <a:avLst/>
          </a:prstGeom>
          <a:noFill/>
        </p:spPr>
        <p:txBody>
          <a:bodyPr wrap="square" lIns="0" tIns="0" rIns="0" bIns="0" rtlCol="0">
            <a:spAutoFit/>
          </a:bodyPr>
          <a:lstStyle/>
          <a:p>
            <a:r>
              <a:rPr lang="en-GB" sz="1400" b="1" dirty="0" smtClean="0">
                <a:solidFill>
                  <a:schemeClr val="tx2"/>
                </a:solidFill>
              </a:rPr>
              <a:t>Topic: </a:t>
            </a:r>
            <a:r>
              <a:rPr lang="en-GB" sz="1200" dirty="0" smtClean="0">
                <a:solidFill>
                  <a:schemeClr val="tx2"/>
                </a:solidFill>
              </a:rPr>
              <a:t>Reducing </a:t>
            </a:r>
            <a:r>
              <a:rPr lang="en-GB" sz="1200" dirty="0">
                <a:solidFill>
                  <a:schemeClr val="tx2"/>
                </a:solidFill>
              </a:rPr>
              <a:t>slips, trips and falls through better task risk management </a:t>
            </a:r>
            <a:endParaRPr lang="en-GB" sz="1200" b="1" i="1" dirty="0" smtClean="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99220064"/>
              </p:ext>
            </p:extLst>
          </p:nvPr>
        </p:nvGraphicFramePr>
        <p:xfrm>
          <a:off x="332657" y="1496616"/>
          <a:ext cx="6264696" cy="5641424"/>
        </p:xfrm>
        <a:graphic>
          <a:graphicData uri="http://schemas.openxmlformats.org/drawingml/2006/table">
            <a:tbl>
              <a:tblPr firstRow="1" bandRow="1">
                <a:tableStyleId>{5C22544A-7EE6-4342-B048-85BDC9FD1C3A}</a:tableStyleId>
              </a:tblPr>
              <a:tblGrid>
                <a:gridCol w="1872207"/>
                <a:gridCol w="4392489"/>
              </a:tblGrid>
              <a:tr h="288032">
                <a:tc>
                  <a:txBody>
                    <a:bodyPr/>
                    <a:lstStyle/>
                    <a:p>
                      <a:pPr algn="ctr"/>
                      <a:r>
                        <a:rPr lang="en-GB" sz="1200" dirty="0" smtClean="0">
                          <a:latin typeface="+mn-lt"/>
                        </a:rPr>
                        <a:t>Discussion</a:t>
                      </a:r>
                      <a:r>
                        <a:rPr lang="en-GB" sz="1200" baseline="0" dirty="0" smtClean="0">
                          <a:latin typeface="+mn-lt"/>
                        </a:rPr>
                        <a:t> points</a:t>
                      </a:r>
                      <a:endParaRPr lang="en-GB" sz="1200" dirty="0">
                        <a:latin typeface="+mn-lt"/>
                      </a:endParaRPr>
                    </a:p>
                  </a:txBody>
                  <a:tcPr/>
                </a:tc>
                <a:tc>
                  <a:txBody>
                    <a:bodyPr/>
                    <a:lstStyle/>
                    <a:p>
                      <a:pPr algn="ctr"/>
                      <a:r>
                        <a:rPr lang="en-GB" sz="1200" dirty="0" smtClean="0">
                          <a:latin typeface="+mn-lt"/>
                        </a:rPr>
                        <a:t>Supporting notes</a:t>
                      </a:r>
                      <a:endParaRPr lang="en-GB" sz="1200" dirty="0">
                        <a:latin typeface="+mn-lt"/>
                      </a:endParaRPr>
                    </a:p>
                  </a:txBody>
                  <a:tcPr/>
                </a:tc>
              </a:tr>
              <a:tr h="1584176">
                <a:tc>
                  <a:txBody>
                    <a:bodyPr/>
                    <a:lstStyle/>
                    <a:p>
                      <a:r>
                        <a:rPr lang="en-GB" sz="1100" i="1" dirty="0" smtClean="0">
                          <a:solidFill>
                            <a:schemeClr val="accent2">
                              <a:lumMod val="75000"/>
                            </a:schemeClr>
                          </a:solidFill>
                          <a:latin typeface="+mn-lt"/>
                        </a:rPr>
                        <a:t>How would you expect to be briefed on these risks? </a:t>
                      </a:r>
                    </a:p>
                    <a:p>
                      <a:endParaRPr lang="en-GB" sz="1100" i="1" dirty="0" smtClean="0">
                        <a:solidFill>
                          <a:schemeClr val="accent2">
                            <a:lumMod val="75000"/>
                          </a:schemeClr>
                        </a:solidFill>
                        <a:latin typeface="+mn-lt"/>
                      </a:endParaRPr>
                    </a:p>
                    <a:p>
                      <a:endParaRPr lang="en-GB" sz="1100" i="1" dirty="0" smtClean="0">
                        <a:solidFill>
                          <a:schemeClr val="accent2">
                            <a:lumMod val="75000"/>
                          </a:schemeClr>
                        </a:solidFill>
                        <a:latin typeface="+mn-lt"/>
                      </a:endParaRPr>
                    </a:p>
                    <a:p>
                      <a:endParaRPr lang="en-GB" sz="1100" i="1" dirty="0" smtClean="0">
                        <a:solidFill>
                          <a:schemeClr val="accent2">
                            <a:lumMod val="75000"/>
                          </a:schemeClr>
                        </a:solidFill>
                        <a:latin typeface="+mn-lt"/>
                      </a:endParaRPr>
                    </a:p>
                    <a:p>
                      <a:endParaRPr lang="en-GB" sz="1100" i="1" dirty="0" smtClean="0">
                        <a:solidFill>
                          <a:schemeClr val="accent2">
                            <a:lumMod val="75000"/>
                          </a:schemeClr>
                        </a:solidFill>
                        <a:latin typeface="+mn-lt"/>
                      </a:endParaRPr>
                    </a:p>
                    <a:p>
                      <a:endParaRPr lang="en-GB" sz="1100" i="1" dirty="0" smtClean="0">
                        <a:solidFill>
                          <a:schemeClr val="accent2">
                            <a:lumMod val="75000"/>
                          </a:schemeClr>
                        </a:solidFill>
                        <a:latin typeface="+mn-lt"/>
                      </a:endParaRPr>
                    </a:p>
                  </a:txBody>
                  <a:tcPr/>
                </a:tc>
                <a:tc>
                  <a:txBody>
                    <a:bodyPr/>
                    <a:lstStyle/>
                    <a:p>
                      <a:r>
                        <a:rPr lang="en-GB" sz="1050" dirty="0" smtClean="0">
                          <a:latin typeface="+mn-lt"/>
                        </a:rPr>
                        <a:t>Has the Person in charge identified what risks exist on site and verified this information is in the pack prior to the work starting, making sure</a:t>
                      </a:r>
                      <a:r>
                        <a:rPr lang="en-GB" sz="1050" baseline="0" dirty="0" smtClean="0">
                          <a:latin typeface="+mn-lt"/>
                        </a:rPr>
                        <a:t> it is properly briefed and understood by the team?</a:t>
                      </a:r>
                    </a:p>
                    <a:p>
                      <a:endParaRPr lang="en-GB" sz="1050" dirty="0" smtClean="0">
                        <a:latin typeface="+mn-lt"/>
                      </a:endParaRPr>
                    </a:p>
                    <a:p>
                      <a:r>
                        <a:rPr lang="en-GB" sz="1050" dirty="0" smtClean="0">
                          <a:solidFill>
                            <a:schemeClr val="tx1"/>
                          </a:solidFill>
                          <a:latin typeface="+mn-lt"/>
                        </a:rPr>
                        <a:t>Do you get briefed on what tools, equipment, safety measures (other mitigations) are in place to stop</a:t>
                      </a:r>
                      <a:r>
                        <a:rPr lang="en-GB" sz="1050" baseline="0" dirty="0" smtClean="0">
                          <a:solidFill>
                            <a:schemeClr val="tx1"/>
                          </a:solidFill>
                          <a:latin typeface="+mn-lt"/>
                        </a:rPr>
                        <a:t> STFs, i.e. safe walking routes, correctly worn boots etc.?</a:t>
                      </a:r>
                    </a:p>
                  </a:txBody>
                  <a:tcPr/>
                </a:tc>
              </a:tr>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smtClean="0">
                          <a:solidFill>
                            <a:srgbClr val="E35100"/>
                          </a:solidFill>
                          <a:latin typeface="+mn-lt"/>
                        </a:rPr>
                        <a:t>If a risk you were</a:t>
                      </a:r>
                      <a:r>
                        <a:rPr lang="en-GB" sz="1100" i="1" baseline="0" dirty="0" smtClean="0">
                          <a:solidFill>
                            <a:srgbClr val="E35100"/>
                          </a:solidFill>
                          <a:latin typeface="+mn-lt"/>
                        </a:rPr>
                        <a:t> aware of wasn’t included in the brief what would you do? </a:t>
                      </a:r>
                      <a:endParaRPr lang="en-GB" sz="1100" i="1" dirty="0" smtClean="0">
                        <a:solidFill>
                          <a:srgbClr val="E35100"/>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rPr>
                        <a:t>Are those being briefed allowed </a:t>
                      </a:r>
                      <a:r>
                        <a:rPr lang="en-GB" sz="1050" dirty="0" smtClean="0">
                          <a:solidFill>
                            <a:schemeClr val="tx1"/>
                          </a:solidFill>
                          <a:latin typeface="+mn-lt"/>
                        </a:rPr>
                        <a:t>to ask questions and </a:t>
                      </a:r>
                      <a:r>
                        <a:rPr lang="en-GB" sz="1050" dirty="0" smtClean="0">
                          <a:solidFill>
                            <a:schemeClr val="tx1"/>
                          </a:solidFill>
                          <a:latin typeface="+mn-lt"/>
                        </a:rPr>
                        <a:t>challenge?</a:t>
                      </a:r>
                      <a:endParaRPr lang="en-GB" sz="1050" dirty="0" smtClean="0">
                        <a:solidFill>
                          <a:schemeClr val="tx1"/>
                        </a:solidFill>
                        <a:latin typeface="+mn-lt"/>
                      </a:endParaRPr>
                    </a:p>
                    <a:p>
                      <a:pPr>
                        <a:lnSpc>
                          <a:spcPct val="100000"/>
                        </a:lnSpc>
                      </a:pPr>
                      <a:r>
                        <a:rPr lang="en-GB" sz="1050" baseline="0" dirty="0" smtClean="0">
                          <a:solidFill>
                            <a:schemeClr val="tx1"/>
                          </a:solidFill>
                          <a:latin typeface="+mn-lt"/>
                        </a:rPr>
                        <a:t>What do you do if the pack doesn’t include risks?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rPr>
                        <a:t> Do you feel confident enough to challenge at the time? </a:t>
                      </a:r>
                    </a:p>
                    <a:p>
                      <a:pPr>
                        <a:lnSpc>
                          <a:spcPct val="100000"/>
                        </a:lnSpc>
                      </a:pPr>
                      <a:r>
                        <a:rPr lang="en-GB" sz="1050" baseline="0" dirty="0" smtClean="0">
                          <a:solidFill>
                            <a:schemeClr val="tx1"/>
                          </a:solidFill>
                          <a:latin typeface="+mn-lt"/>
                        </a:rPr>
                        <a:t>How do you report back</a:t>
                      </a:r>
                      <a:r>
                        <a:rPr lang="en-GB" sz="1050" baseline="0" dirty="0" smtClean="0">
                          <a:solidFill>
                            <a:schemeClr val="tx1"/>
                          </a:solidFill>
                          <a:latin typeface="+mn-lt"/>
                        </a:rPr>
                        <a:t>?</a:t>
                      </a:r>
                      <a:endParaRPr lang="en-GB" sz="1050" dirty="0">
                        <a:solidFill>
                          <a:srgbClr val="FF0000"/>
                        </a:solidFill>
                        <a:latin typeface="+mn-lt"/>
                      </a:endParaRPr>
                    </a:p>
                  </a:txBody>
                  <a:tcPr/>
                </a:tc>
              </a:tr>
              <a:tr h="2304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dirty="0" smtClean="0">
                          <a:solidFill>
                            <a:schemeClr val="accent2">
                              <a:lumMod val="75000"/>
                            </a:schemeClr>
                          </a:solidFill>
                          <a:latin typeface="+mn-lt"/>
                        </a:rPr>
                        <a:t>Does the Safe Work Pack make it clearer to see the STF risks for the job ahead? </a:t>
                      </a:r>
                      <a:endParaRPr lang="en-GB" sz="1100" i="1" dirty="0" smtClean="0">
                        <a:solidFill>
                          <a:schemeClr val="accent2">
                            <a:lumMod val="75000"/>
                          </a:schemeClr>
                        </a:solidFill>
                        <a:latin typeface="+mn-lt"/>
                      </a:endParaRPr>
                    </a:p>
                    <a:p>
                      <a:endParaRPr lang="en-GB" sz="1100" i="1" dirty="0" smtClean="0">
                        <a:solidFill>
                          <a:schemeClr val="accent2">
                            <a:lumMod val="75000"/>
                          </a:schemeClr>
                        </a:solidFill>
                        <a:latin typeface="+mn-lt"/>
                      </a:endParaRPr>
                    </a:p>
                  </a:txBody>
                  <a:tcPr/>
                </a:tc>
                <a:tc>
                  <a:txBody>
                    <a:bodyPr/>
                    <a:lstStyle/>
                    <a:p>
                      <a:pPr>
                        <a:spcBef>
                          <a:spcPts val="0"/>
                        </a:spcBef>
                        <a:spcAft>
                          <a:spcPts val="600"/>
                        </a:spcAft>
                      </a:pPr>
                      <a:r>
                        <a:rPr lang="en-GB" sz="1050" baseline="0" dirty="0" smtClean="0">
                          <a:solidFill>
                            <a:schemeClr val="tx1"/>
                          </a:solidFill>
                          <a:latin typeface="+mn-lt"/>
                        </a:rPr>
                        <a:t>Has the Safe Work Pack covered STFs in the task risks?</a:t>
                      </a:r>
                    </a:p>
                    <a:p>
                      <a:pPr>
                        <a:spcBef>
                          <a:spcPts val="0"/>
                        </a:spcBef>
                        <a:spcAft>
                          <a:spcPts val="600"/>
                        </a:spcAft>
                      </a:pPr>
                      <a:r>
                        <a:rPr lang="en-GB" sz="1050" baseline="0" dirty="0" smtClean="0">
                          <a:solidFill>
                            <a:schemeClr val="tx1"/>
                          </a:solidFill>
                          <a:latin typeface="+mn-lt"/>
                        </a:rPr>
                        <a:t>Do the Person in Charge or Responsible Manager brief these out at the beginning of shift?</a:t>
                      </a:r>
                    </a:p>
                    <a:p>
                      <a:pPr>
                        <a:spcBef>
                          <a:spcPts val="0"/>
                        </a:spcBef>
                        <a:spcAft>
                          <a:spcPts val="600"/>
                        </a:spcAft>
                      </a:pPr>
                      <a:r>
                        <a:rPr lang="en-GB" sz="1050" baseline="0" dirty="0" smtClean="0">
                          <a:solidFill>
                            <a:schemeClr val="tx1"/>
                          </a:solidFill>
                          <a:latin typeface="+mn-lt"/>
                        </a:rPr>
                        <a:t>Is the information specific enough. i.e. does it take into consideration factors such as current weather, activity, access and conditions relevant to the site? Or are they just generic?   </a:t>
                      </a:r>
                    </a:p>
                    <a:p>
                      <a:pPr>
                        <a:spcBef>
                          <a:spcPts val="0"/>
                        </a:spcBef>
                        <a:spcAft>
                          <a:spcPts val="600"/>
                        </a:spcAft>
                      </a:pPr>
                      <a:r>
                        <a:rPr lang="en-GB" sz="1050" baseline="0" dirty="0" smtClean="0">
                          <a:solidFill>
                            <a:schemeClr val="tx1"/>
                          </a:solidFill>
                          <a:latin typeface="+mn-lt"/>
                        </a:rPr>
                        <a:t>Are the risks sensibly prioritised?</a:t>
                      </a:r>
                    </a:p>
                    <a:p>
                      <a:pPr>
                        <a:spcBef>
                          <a:spcPts val="0"/>
                        </a:spcBef>
                        <a:spcAft>
                          <a:spcPts val="600"/>
                        </a:spcAft>
                      </a:pPr>
                      <a:r>
                        <a:rPr lang="en-GB" sz="1050" baseline="0" dirty="0" smtClean="0">
                          <a:solidFill>
                            <a:schemeClr val="tx1"/>
                          </a:solidFill>
                          <a:latin typeface="+mn-lt"/>
                        </a:rPr>
                        <a:t>Is the PIC the same person who planned the job? If not then have they  had time to make themselves comfortable to sign off the pack?</a:t>
                      </a:r>
                    </a:p>
                    <a:p>
                      <a:pPr>
                        <a:spcBef>
                          <a:spcPts val="0"/>
                        </a:spcBef>
                        <a:spcAft>
                          <a:spcPts val="600"/>
                        </a:spcAft>
                      </a:pPr>
                      <a:r>
                        <a:rPr lang="en-GB" sz="1050" baseline="0" dirty="0" smtClean="0">
                          <a:solidFill>
                            <a:schemeClr val="tx1"/>
                          </a:solidFill>
                          <a:latin typeface="+mn-lt"/>
                        </a:rPr>
                        <a:t>Is the PIC knowledgeable about the area being worked in?</a:t>
                      </a:r>
                    </a:p>
                    <a:p>
                      <a:pPr>
                        <a:spcBef>
                          <a:spcPts val="0"/>
                        </a:spcBef>
                        <a:spcAft>
                          <a:spcPts val="600"/>
                        </a:spcAft>
                      </a:pPr>
                      <a:r>
                        <a:rPr lang="en-GB" sz="1050" baseline="0" dirty="0" smtClean="0">
                          <a:solidFill>
                            <a:schemeClr val="tx1"/>
                          </a:solidFill>
                          <a:latin typeface="+mn-lt"/>
                        </a:rPr>
                        <a:t>Is the PIC stretched too thin to discharge duties? </a:t>
                      </a:r>
                    </a:p>
                    <a:p>
                      <a:endParaRPr lang="en-GB" sz="1050" dirty="0">
                        <a:solidFill>
                          <a:srgbClr val="FF0000"/>
                        </a:solidFill>
                        <a:latin typeface="+mn-lt"/>
                      </a:endParaRPr>
                    </a:p>
                  </a:txBody>
                  <a:tcPr/>
                </a:tc>
              </a:tr>
            </a:tbl>
          </a:graphicData>
        </a:graphic>
      </p:graphicFrame>
    </p:spTree>
    <p:extLst>
      <p:ext uri="{BB962C8B-B14F-4D97-AF65-F5344CB8AC3E}">
        <p14:creationId xmlns:p14="http://schemas.microsoft.com/office/powerpoint/2010/main" val="184302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13440"/>
            <a:ext cx="6858000" cy="8140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60" y="0"/>
            <a:ext cx="1988840" cy="909184"/>
          </a:xfrm>
          <a:prstGeom prst="rect">
            <a:avLst/>
          </a:prstGeom>
        </p:spPr>
      </p:pic>
      <p:sp>
        <p:nvSpPr>
          <p:cNvPr id="3" name="TextBox 2"/>
          <p:cNvSpPr txBox="1"/>
          <p:nvPr/>
        </p:nvSpPr>
        <p:spPr>
          <a:xfrm>
            <a:off x="332656" y="632185"/>
            <a:ext cx="3193182" cy="276999"/>
          </a:xfrm>
          <a:prstGeom prst="rect">
            <a:avLst/>
          </a:prstGeom>
          <a:noFill/>
        </p:spPr>
        <p:txBody>
          <a:bodyPr wrap="none" lIns="0" tIns="0" rIns="0" bIns="0" rtlCol="0">
            <a:spAutoFit/>
          </a:bodyPr>
          <a:lstStyle/>
          <a:p>
            <a:pPr>
              <a:spcBef>
                <a:spcPts val="1500"/>
              </a:spcBef>
            </a:pPr>
            <a:r>
              <a:rPr lang="en-GB" b="1" dirty="0" smtClean="0">
                <a:solidFill>
                  <a:schemeClr val="tx2"/>
                </a:solidFill>
              </a:rPr>
              <a:t>Safety Hour Discussion Pack</a:t>
            </a:r>
          </a:p>
        </p:txBody>
      </p:sp>
      <p:sp>
        <p:nvSpPr>
          <p:cNvPr id="10" name="TextBox 9"/>
          <p:cNvSpPr txBox="1"/>
          <p:nvPr/>
        </p:nvSpPr>
        <p:spPr>
          <a:xfrm>
            <a:off x="332657" y="1050952"/>
            <a:ext cx="6192688" cy="215444"/>
          </a:xfrm>
          <a:prstGeom prst="rect">
            <a:avLst/>
          </a:prstGeom>
          <a:noFill/>
        </p:spPr>
        <p:txBody>
          <a:bodyPr wrap="square" lIns="0" tIns="0" rIns="0" bIns="0" rtlCol="0">
            <a:spAutoFit/>
          </a:bodyPr>
          <a:lstStyle/>
          <a:p>
            <a:r>
              <a:rPr lang="en-GB" sz="1400" b="1" dirty="0" smtClean="0">
                <a:solidFill>
                  <a:schemeClr val="tx2"/>
                </a:solidFill>
              </a:rPr>
              <a:t>Topic: </a:t>
            </a:r>
            <a:r>
              <a:rPr lang="en-GB" sz="1200" dirty="0" smtClean="0">
                <a:solidFill>
                  <a:schemeClr val="tx2"/>
                </a:solidFill>
              </a:rPr>
              <a:t>Reducing </a:t>
            </a:r>
            <a:r>
              <a:rPr lang="en-GB" sz="1200" dirty="0">
                <a:solidFill>
                  <a:schemeClr val="tx2"/>
                </a:solidFill>
              </a:rPr>
              <a:t>slips, trips and falls through better task risk management </a:t>
            </a:r>
            <a:endParaRPr lang="en-GB" sz="1200" b="1" i="1" dirty="0" smtClean="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05193827"/>
              </p:ext>
            </p:extLst>
          </p:nvPr>
        </p:nvGraphicFramePr>
        <p:xfrm>
          <a:off x="332657" y="1496616"/>
          <a:ext cx="6264696" cy="5283258"/>
        </p:xfrm>
        <a:graphic>
          <a:graphicData uri="http://schemas.openxmlformats.org/drawingml/2006/table">
            <a:tbl>
              <a:tblPr firstRow="1" bandRow="1">
                <a:tableStyleId>{5C22544A-7EE6-4342-B048-85BDC9FD1C3A}</a:tableStyleId>
              </a:tblPr>
              <a:tblGrid>
                <a:gridCol w="1872207"/>
                <a:gridCol w="4392489"/>
              </a:tblGrid>
              <a:tr h="288032">
                <a:tc>
                  <a:txBody>
                    <a:bodyPr/>
                    <a:lstStyle/>
                    <a:p>
                      <a:pPr algn="ctr"/>
                      <a:r>
                        <a:rPr lang="en-GB" sz="1200" dirty="0" smtClean="0">
                          <a:latin typeface="+mn-lt"/>
                        </a:rPr>
                        <a:t>Discussion</a:t>
                      </a:r>
                      <a:r>
                        <a:rPr lang="en-GB" sz="1200" baseline="0" dirty="0" smtClean="0">
                          <a:latin typeface="+mn-lt"/>
                        </a:rPr>
                        <a:t> points</a:t>
                      </a:r>
                      <a:endParaRPr lang="en-GB" sz="1200" dirty="0">
                        <a:latin typeface="+mn-lt"/>
                      </a:endParaRPr>
                    </a:p>
                  </a:txBody>
                  <a:tcPr/>
                </a:tc>
                <a:tc>
                  <a:txBody>
                    <a:bodyPr/>
                    <a:lstStyle/>
                    <a:p>
                      <a:pPr algn="ctr"/>
                      <a:r>
                        <a:rPr lang="en-GB" sz="1200" dirty="0" smtClean="0">
                          <a:latin typeface="+mn-lt"/>
                        </a:rPr>
                        <a:t>Supporting notes</a:t>
                      </a:r>
                      <a:endParaRPr lang="en-GB" sz="1200" dirty="0">
                        <a:latin typeface="+mn-lt"/>
                      </a:endParaRPr>
                    </a:p>
                  </a:txBody>
                  <a:tcPr/>
                </a:tc>
              </a:tr>
              <a:tr h="2023426">
                <a:tc>
                  <a:txBody>
                    <a:bodyPr/>
                    <a:lstStyle/>
                    <a:p>
                      <a:r>
                        <a:rPr lang="en-GB" sz="1100" i="1" dirty="0" smtClean="0">
                          <a:solidFill>
                            <a:srgbClr val="E35100"/>
                          </a:solidFill>
                          <a:latin typeface="+mn-lt"/>
                        </a:rPr>
                        <a:t>What do you</a:t>
                      </a:r>
                      <a:r>
                        <a:rPr lang="en-GB" sz="1100" i="1" baseline="0" dirty="0" smtClean="0">
                          <a:solidFill>
                            <a:srgbClr val="E35100"/>
                          </a:solidFill>
                          <a:latin typeface="+mn-lt"/>
                        </a:rPr>
                        <a:t> think would make a difference to reduce STFs? </a:t>
                      </a:r>
                      <a:endParaRPr lang="en-GB" sz="1100" i="1" dirty="0">
                        <a:solidFill>
                          <a:srgbClr val="E35100"/>
                        </a:solidFill>
                        <a:latin typeface="+mn-lt"/>
                      </a:endParaRPr>
                    </a:p>
                  </a:txBody>
                  <a:tcPr/>
                </a:tc>
                <a:tc>
                  <a:txBody>
                    <a:bodyPr/>
                    <a:lstStyle/>
                    <a:p>
                      <a:r>
                        <a:rPr lang="en-GB" sz="1050" strike="noStrike" baseline="0" dirty="0" smtClean="0">
                          <a:solidFill>
                            <a:schemeClr val="tx1"/>
                          </a:solidFill>
                          <a:latin typeface="+mn-lt"/>
                        </a:rPr>
                        <a:t>Open discussion with your team to look at ideas from the team to reduce slips trips and falls.  You can support this by asking the following questions if required:</a:t>
                      </a:r>
                    </a:p>
                    <a:p>
                      <a:pPr marL="228600" lvl="0" indent="-228600">
                        <a:buFont typeface="+mj-lt"/>
                        <a:buAutoNum type="arabicPeriod"/>
                      </a:pPr>
                      <a:r>
                        <a:rPr lang="en-GB" sz="1050" strike="noStrike" baseline="0" dirty="0" smtClean="0">
                          <a:solidFill>
                            <a:schemeClr val="tx1"/>
                          </a:solidFill>
                          <a:latin typeface="+mn-lt"/>
                        </a:rPr>
                        <a:t>How can we get sites to be tidy?</a:t>
                      </a:r>
                    </a:p>
                    <a:p>
                      <a:pPr marL="228600" lvl="0" indent="-228600">
                        <a:buFont typeface="+mj-lt"/>
                        <a:buAutoNum type="arabicPeriod"/>
                      </a:pPr>
                      <a:r>
                        <a:rPr lang="en-GB" sz="1050" strike="noStrike" baseline="0" dirty="0" smtClean="0">
                          <a:solidFill>
                            <a:schemeClr val="tx1"/>
                          </a:solidFill>
                          <a:latin typeface="+mn-lt"/>
                        </a:rPr>
                        <a:t>Could we just stack materials out of the way for collection later?</a:t>
                      </a:r>
                    </a:p>
                    <a:p>
                      <a:pPr marL="228600" lvl="0" indent="-228600">
                        <a:buFont typeface="+mj-lt"/>
                        <a:buAutoNum type="arabicPeriod"/>
                      </a:pPr>
                      <a:r>
                        <a:rPr lang="en-GB" sz="1050" baseline="0" dirty="0" smtClean="0">
                          <a:solidFill>
                            <a:schemeClr val="tx1"/>
                          </a:solidFill>
                          <a:latin typeface="+mn-lt"/>
                        </a:rPr>
                        <a:t>Would mechanical devices help?</a:t>
                      </a:r>
                    </a:p>
                    <a:p>
                      <a:pPr marL="228600" lvl="0" indent="-228600">
                        <a:buFont typeface="+mj-lt"/>
                        <a:buAutoNum type="arabicPeriod"/>
                      </a:pPr>
                      <a:r>
                        <a:rPr lang="en-GB" sz="1050" baseline="0" dirty="0" smtClean="0">
                          <a:solidFill>
                            <a:schemeClr val="tx1"/>
                          </a:solidFill>
                          <a:latin typeface="+mn-lt"/>
                        </a:rPr>
                        <a:t>How can we use tools / equipment in depot, vans to aid in reducing STF?</a:t>
                      </a:r>
                    </a:p>
                    <a:p>
                      <a:pPr marL="228600" lvl="0" indent="-228600">
                        <a:buFont typeface="+mj-lt"/>
                        <a:buAutoNum type="arabicPeriod"/>
                      </a:pPr>
                      <a:r>
                        <a:rPr lang="en-GB" sz="1050" baseline="0" dirty="0" smtClean="0">
                          <a:solidFill>
                            <a:schemeClr val="tx1"/>
                          </a:solidFill>
                          <a:latin typeface="+mn-lt"/>
                        </a:rPr>
                        <a:t>Do we wear our PPE so it helps reduce STF?</a:t>
                      </a:r>
                    </a:p>
                    <a:p>
                      <a:pPr lvl="1"/>
                      <a:r>
                        <a:rPr lang="en-GB" sz="1050" baseline="0" dirty="0" smtClean="0">
                          <a:solidFill>
                            <a:schemeClr val="tx1"/>
                          </a:solidFill>
                          <a:latin typeface="+mn-lt"/>
                        </a:rPr>
                        <a:t>Do we have ankle support boots with laces done up?</a:t>
                      </a:r>
                    </a:p>
                    <a:p>
                      <a:pPr lvl="1"/>
                      <a:r>
                        <a:rPr lang="en-GB" sz="1050" baseline="0" dirty="0" smtClean="0">
                          <a:solidFill>
                            <a:schemeClr val="tx1"/>
                          </a:solidFill>
                          <a:latin typeface="+mn-lt"/>
                        </a:rPr>
                        <a:t>Do we do our PPE up so it doesn’t catch on items?</a:t>
                      </a:r>
                    </a:p>
                    <a:p>
                      <a:pPr lvl="1"/>
                      <a:r>
                        <a:rPr lang="en-GB" sz="1050" baseline="0" dirty="0" smtClean="0">
                          <a:solidFill>
                            <a:schemeClr val="tx1"/>
                          </a:solidFill>
                          <a:latin typeface="+mn-lt"/>
                        </a:rPr>
                        <a:t>What else should we do?</a:t>
                      </a:r>
                    </a:p>
                    <a:p>
                      <a:pPr marL="228600" lvl="0" indent="-228600">
                        <a:buFont typeface="+mj-lt"/>
                        <a:buAutoNum type="arabicPeriod"/>
                      </a:pPr>
                      <a:r>
                        <a:rPr lang="en-GB" sz="1050" baseline="0" dirty="0" smtClean="0">
                          <a:solidFill>
                            <a:schemeClr val="tx1"/>
                          </a:solidFill>
                          <a:latin typeface="+mn-lt"/>
                        </a:rPr>
                        <a:t>How many accidents are caused by people walking whilst using their phone or not paying enough attention to what they’re doing?  </a:t>
                      </a:r>
                    </a:p>
                    <a:p>
                      <a:pPr marL="228600" lvl="0" indent="-228600">
                        <a:buFont typeface="+mj-lt"/>
                        <a:buAutoNum type="arabicPeriod"/>
                      </a:pPr>
                      <a:r>
                        <a:rPr lang="en-GB" sz="1050" baseline="0" dirty="0" smtClean="0">
                          <a:solidFill>
                            <a:schemeClr val="tx1"/>
                          </a:solidFill>
                          <a:latin typeface="+mn-lt"/>
                        </a:rPr>
                        <a:t>Is there an enhancement to the SWP that could be created to enable extra information?</a:t>
                      </a:r>
                    </a:p>
                    <a:p>
                      <a:pPr marL="0" lvl="0" indent="0">
                        <a:buFont typeface="+mj-lt"/>
                        <a:buNone/>
                      </a:pPr>
                      <a:endParaRPr lang="en-GB" sz="1050" baseline="0" dirty="0" smtClean="0">
                        <a:solidFill>
                          <a:schemeClr val="tx1"/>
                        </a:solidFill>
                        <a:latin typeface="+mn-lt"/>
                      </a:endParaRPr>
                    </a:p>
                    <a:p>
                      <a:endParaRPr lang="en-GB" sz="1050" baseline="0" dirty="0" smtClean="0">
                        <a:latin typeface="+mn-lt"/>
                      </a:endParaRPr>
                    </a:p>
                  </a:txBody>
                  <a:tcPr/>
                </a:tc>
              </a:tr>
              <a:tr h="2023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dirty="0" smtClean="0">
                          <a:solidFill>
                            <a:srgbClr val="E35100"/>
                          </a:solidFill>
                          <a:latin typeface="+mn-lt"/>
                        </a:rPr>
                        <a:t>What role can you play?</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dirty="0" smtClean="0">
                          <a:solidFill>
                            <a:srgbClr val="E35100"/>
                          </a:solidFill>
                          <a:latin typeface="+mn-lt"/>
                        </a:rPr>
                        <a:t>(Commitments and Actions)</a:t>
                      </a:r>
                    </a:p>
                    <a:p>
                      <a:endParaRPr lang="en-GB" sz="1100" i="1" dirty="0">
                        <a:solidFill>
                          <a:schemeClr val="accent2">
                            <a:lumMod val="75000"/>
                          </a:schemeClr>
                        </a:solidFill>
                        <a:latin typeface="+mn-lt"/>
                      </a:endParaRPr>
                    </a:p>
                  </a:txBody>
                  <a:tcPr/>
                </a:tc>
                <a:tc>
                  <a:txBody>
                    <a:bodyPr/>
                    <a:lstStyle/>
                    <a:p>
                      <a:r>
                        <a:rPr lang="en-GB" sz="1050" baseline="0" dirty="0" smtClean="0">
                          <a:latin typeface="+mn-lt"/>
                        </a:rPr>
                        <a:t>As a result of the safety hour session what commitments does each individual attending have to reduce slips trips and falls in their workplace?  </a:t>
                      </a:r>
                    </a:p>
                    <a:p>
                      <a:endParaRPr lang="en-GB" sz="1050" baseline="0" dirty="0" smtClean="0">
                        <a:latin typeface="+mn-lt"/>
                      </a:endParaRPr>
                    </a:p>
                    <a:p>
                      <a:r>
                        <a:rPr lang="en-GB" sz="1050" baseline="0" dirty="0" smtClean="0">
                          <a:latin typeface="+mn-lt"/>
                        </a:rPr>
                        <a:t>Go around the group and asked them what they going to do differently as a result of this session, action plan anything that needs to be escalated or worked on</a:t>
                      </a:r>
                      <a:r>
                        <a:rPr lang="en-GB" sz="1050" baseline="0" dirty="0" smtClean="0">
                          <a:latin typeface="+mn-lt"/>
                        </a:rPr>
                        <a:t>.</a:t>
                      </a:r>
                    </a:p>
                    <a:p>
                      <a:endParaRPr lang="en-GB" sz="1050" baseline="0" dirty="0" smtClean="0">
                        <a:latin typeface="+mn-lt"/>
                      </a:endParaRPr>
                    </a:p>
                  </a:txBody>
                  <a:tcPr/>
                </a:tc>
              </a:tr>
            </a:tbl>
          </a:graphicData>
        </a:graphic>
      </p:graphicFrame>
      <p:sp>
        <p:nvSpPr>
          <p:cNvPr id="8" name="Rectangle 7"/>
          <p:cNvSpPr/>
          <p:nvPr/>
        </p:nvSpPr>
        <p:spPr>
          <a:xfrm>
            <a:off x="332657" y="6465168"/>
            <a:ext cx="6264695" cy="2016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Tree>
    <p:extLst>
      <p:ext uri="{BB962C8B-B14F-4D97-AF65-F5344CB8AC3E}">
        <p14:creationId xmlns:p14="http://schemas.microsoft.com/office/powerpoint/2010/main" val="2869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Network Rail">
      <a:dk1>
        <a:srgbClr val="292929"/>
      </a:dk1>
      <a:lt1>
        <a:sysClr val="window" lastClr="FFFFFF"/>
      </a:lt1>
      <a:dk2>
        <a:srgbClr val="054B6B"/>
      </a:dk2>
      <a:lt2>
        <a:srgbClr val="FFFFFF"/>
      </a:lt2>
      <a:accent1>
        <a:srgbClr val="054B6B"/>
      </a:accent1>
      <a:accent2>
        <a:srgbClr val="EE731F"/>
      </a:accent2>
      <a:accent3>
        <a:srgbClr val="9DB126"/>
      </a:accent3>
      <a:accent4>
        <a:srgbClr val="A5CDDC"/>
      </a:accent4>
      <a:accent5>
        <a:srgbClr val="D51324"/>
      </a:accent5>
      <a:accent6>
        <a:srgbClr val="830926"/>
      </a:accent6>
      <a:hlink>
        <a:srgbClr val="054B6B"/>
      </a:hlink>
      <a:folHlink>
        <a:srgbClr val="A5CDD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spcBef>
            <a:spcPts val="1500"/>
          </a:spcBef>
          <a:defRPr sz="1200"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11763</TotalTime>
  <Words>999</Words>
  <Application>Microsoft Office PowerPoint</Application>
  <PresentationFormat>A4 Paper (210x297 mm)</PresentationFormat>
  <Paragraphs>73</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Blank</vt:lpstr>
      <vt:lpstr>PowerPoint Presentation</vt:lpstr>
      <vt:lpstr>PowerPoint Presentation</vt:lpstr>
      <vt:lpstr>PowerPoint Presentation</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Kieran</dc:creator>
  <dc:description>built by www.mediasterling.com</dc:description>
  <cp:lastModifiedBy>Brierley Sean</cp:lastModifiedBy>
  <cp:revision>45</cp:revision>
  <cp:lastPrinted>2016-11-15T16:45:47Z</cp:lastPrinted>
  <dcterms:created xsi:type="dcterms:W3CDTF">2015-03-12T14:55:23Z</dcterms:created>
  <dcterms:modified xsi:type="dcterms:W3CDTF">2017-11-06T14:25:39Z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