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332" r:id="rId2"/>
    <p:sldId id="258" r:id="rId3"/>
    <p:sldId id="319" r:id="rId4"/>
    <p:sldId id="262" r:id="rId5"/>
    <p:sldId id="261" r:id="rId6"/>
    <p:sldId id="263" r:id="rId7"/>
    <p:sldId id="338" r:id="rId8"/>
    <p:sldId id="339" r:id="rId9"/>
    <p:sldId id="266" r:id="rId10"/>
    <p:sldId id="315" r:id="rId11"/>
    <p:sldId id="321" r:id="rId12"/>
    <p:sldId id="317" r:id="rId13"/>
    <p:sldId id="318" r:id="rId14"/>
    <p:sldId id="267" r:id="rId15"/>
    <p:sldId id="320" r:id="rId16"/>
    <p:sldId id="265" r:id="rId17"/>
    <p:sldId id="270" r:id="rId18"/>
    <p:sldId id="271" r:id="rId19"/>
    <p:sldId id="322" r:id="rId20"/>
    <p:sldId id="273" r:id="rId21"/>
    <p:sldId id="274" r:id="rId22"/>
    <p:sldId id="275" r:id="rId23"/>
    <p:sldId id="325" r:id="rId24"/>
    <p:sldId id="281" r:id="rId25"/>
    <p:sldId id="282" r:id="rId26"/>
    <p:sldId id="287" r:id="rId27"/>
    <p:sldId id="335" r:id="rId28"/>
    <p:sldId id="289" r:id="rId29"/>
    <p:sldId id="290" r:id="rId30"/>
    <p:sldId id="291" r:id="rId31"/>
    <p:sldId id="337" r:id="rId32"/>
    <p:sldId id="293" r:id="rId33"/>
    <p:sldId id="294" r:id="rId34"/>
    <p:sldId id="295" r:id="rId35"/>
    <p:sldId id="328" r:id="rId36"/>
    <p:sldId id="297" r:id="rId37"/>
    <p:sldId id="298" r:id="rId38"/>
    <p:sldId id="299" r:id="rId39"/>
    <p:sldId id="326" r:id="rId40"/>
    <p:sldId id="301" r:id="rId41"/>
    <p:sldId id="302" r:id="rId42"/>
    <p:sldId id="303" r:id="rId43"/>
    <p:sldId id="330" r:id="rId44"/>
    <p:sldId id="309" r:id="rId45"/>
    <p:sldId id="306" r:id="rId46"/>
    <p:sldId id="307" r:id="rId47"/>
    <p:sldId id="323" r:id="rId48"/>
    <p:sldId id="305" r:id="rId49"/>
    <p:sldId id="310" r:id="rId5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0" autoAdjust="0"/>
    <p:restoredTop sz="94660" autoAdjust="0"/>
  </p:normalViewPr>
  <p:slideViewPr>
    <p:cSldViewPr>
      <p:cViewPr varScale="1">
        <p:scale>
          <a:sx n="92" d="100"/>
          <a:sy n="92" d="100"/>
        </p:scale>
        <p:origin x="-132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320"/>
    </p:cViewPr>
  </p:sorterViewPr>
  <p:notesViewPr>
    <p:cSldViewPr>
      <p:cViewPr varScale="1">
        <p:scale>
          <a:sx n="74" d="100"/>
          <a:sy n="74" d="100"/>
        </p:scale>
        <p:origin x="-31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A9858-EA16-42C7-B53B-CC1BE5A6D6FD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3F94-1F50-4488-94BC-4D049CD5A1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465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18ACF-F78D-4431-B9D9-DE718AFEE5DE}" type="datetimeFigureOut">
              <a:rPr lang="en-GB" smtClean="0"/>
              <a:t>09/11/2017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DA82F-9D8A-427E-81D6-6093A139F5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44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ADA82F-9D8A-427E-81D6-6093A139F51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984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E76029-DCAA-45FC-B35D-694A9289F4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002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22A043-D396-4D53-8C79-F44A9675831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251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6AB36-F8F4-4914-84A7-1E96380358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107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2A23D-E22F-4ABE-B3FA-E842B80C8A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6036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EC7186-112B-4488-98D2-E7FE95872F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3569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25B6A-E9BB-413F-9ADC-20213FD057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620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546B7-61E2-469D-BDC7-42BE0301E65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401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B38041-C9D2-4672-9B9D-15336659CE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944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48A67F-CF8B-4218-AEE9-4BA6860598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656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076CD-5F18-4959-991A-C6B1E6D0B69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239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2FB2E4-48C6-47D5-BB0E-0673A96438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8151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284641-E06B-42EB-B4A8-1BC1054F5C61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lparlett\My%20Documents\CDM\Design%20Workshops\My%20Role%20with%20the%20Designer\Development\Millionaire\Lets%20Play%20Theme.wav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ChangeArrowheads="1"/>
          </p:cNvSpPr>
          <p:nvPr/>
        </p:nvSpPr>
        <p:spPr bwMode="auto">
          <a:xfrm>
            <a:off x="5867400" y="1292225"/>
            <a:ext cx="2514600" cy="3865563"/>
          </a:xfrm>
          <a:prstGeom prst="rect">
            <a:avLst/>
          </a:prstGeom>
          <a:gradFill rotWithShape="0">
            <a:gsLst>
              <a:gs pos="0">
                <a:srgbClr val="0066CC"/>
              </a:gs>
              <a:gs pos="100000">
                <a:srgbClr val="000066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33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6804025" y="1268413"/>
            <a:ext cx="1600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Arial" charset="0"/>
              </a:rPr>
              <a:t>£1 Million</a:t>
            </a: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5943600" y="1276350"/>
            <a:ext cx="68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>
                <a:solidFill>
                  <a:schemeClr val="bg1"/>
                </a:solidFill>
                <a:latin typeface="Arial" charset="0"/>
              </a:rPr>
              <a:t>12</a:t>
            </a:r>
            <a:endParaRPr lang="en-US" altLang="en-US">
              <a:solidFill>
                <a:schemeClr val="bg1"/>
              </a:solidFill>
            </a:endParaRPr>
          </a:p>
        </p:txBody>
      </p:sp>
      <p:grpSp>
        <p:nvGrpSpPr>
          <p:cNvPr id="80962" name="Group 66"/>
          <p:cNvGrpSpPr>
            <a:grpSpLocks/>
          </p:cNvGrpSpPr>
          <p:nvPr/>
        </p:nvGrpSpPr>
        <p:grpSpPr bwMode="auto">
          <a:xfrm>
            <a:off x="5940425" y="1628775"/>
            <a:ext cx="2438400" cy="4435475"/>
            <a:chOff x="3744" y="1142"/>
            <a:chExt cx="1536" cy="2794"/>
          </a:xfrm>
        </p:grpSpPr>
        <p:grpSp>
          <p:nvGrpSpPr>
            <p:cNvPr id="80959" name="Group 63"/>
            <p:cNvGrpSpPr>
              <a:grpSpLocks/>
            </p:cNvGrpSpPr>
            <p:nvPr/>
          </p:nvGrpSpPr>
          <p:grpSpPr bwMode="auto">
            <a:xfrm>
              <a:off x="3744" y="1142"/>
              <a:ext cx="432" cy="2784"/>
              <a:chOff x="3744" y="1142"/>
              <a:chExt cx="432" cy="2784"/>
            </a:xfrm>
          </p:grpSpPr>
          <p:sp>
            <p:nvSpPr>
              <p:cNvPr id="80901" name="Text Box 5"/>
              <p:cNvSpPr txBox="1">
                <a:spLocks noChangeArrowheads="1"/>
              </p:cNvSpPr>
              <p:nvPr/>
            </p:nvSpPr>
            <p:spPr bwMode="auto">
              <a:xfrm>
                <a:off x="3744" y="1142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11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02" name="Text Box 6"/>
              <p:cNvSpPr txBox="1">
                <a:spLocks noChangeArrowheads="1"/>
              </p:cNvSpPr>
              <p:nvPr/>
            </p:nvSpPr>
            <p:spPr bwMode="auto">
              <a:xfrm>
                <a:off x="3744" y="133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10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03" name="Text Box 7"/>
              <p:cNvSpPr txBox="1">
                <a:spLocks noChangeArrowheads="1"/>
              </p:cNvSpPr>
              <p:nvPr/>
            </p:nvSpPr>
            <p:spPr bwMode="auto">
              <a:xfrm>
                <a:off x="3744" y="1526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9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04" name="Text Box 8"/>
              <p:cNvSpPr txBox="1">
                <a:spLocks noChangeArrowheads="1"/>
              </p:cNvSpPr>
              <p:nvPr/>
            </p:nvSpPr>
            <p:spPr bwMode="auto">
              <a:xfrm>
                <a:off x="3744" y="171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8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05" name="Text Box 9"/>
              <p:cNvSpPr txBox="1">
                <a:spLocks noChangeArrowheads="1"/>
              </p:cNvSpPr>
              <p:nvPr/>
            </p:nvSpPr>
            <p:spPr bwMode="auto">
              <a:xfrm>
                <a:off x="3744" y="1910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chemeClr val="bg1"/>
                    </a:solidFill>
                    <a:latin typeface="Arial" charset="0"/>
                  </a:rPr>
                  <a:t>7</a:t>
                </a: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0906" name="Text Box 10"/>
              <p:cNvSpPr txBox="1">
                <a:spLocks noChangeArrowheads="1"/>
              </p:cNvSpPr>
              <p:nvPr/>
            </p:nvSpPr>
            <p:spPr bwMode="auto">
              <a:xfrm>
                <a:off x="3744" y="2102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6</a:t>
                </a:r>
              </a:p>
            </p:txBody>
          </p:sp>
          <p:sp>
            <p:nvSpPr>
              <p:cNvPr id="80907" name="Text Box 11"/>
              <p:cNvSpPr txBox="1">
                <a:spLocks noChangeArrowheads="1"/>
              </p:cNvSpPr>
              <p:nvPr/>
            </p:nvSpPr>
            <p:spPr bwMode="auto">
              <a:xfrm>
                <a:off x="3744" y="229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5</a:t>
                </a:r>
              </a:p>
            </p:txBody>
          </p:sp>
          <p:sp>
            <p:nvSpPr>
              <p:cNvPr id="80908" name="Text Box 12"/>
              <p:cNvSpPr txBox="1">
                <a:spLocks noChangeArrowheads="1"/>
              </p:cNvSpPr>
              <p:nvPr/>
            </p:nvSpPr>
            <p:spPr bwMode="auto">
              <a:xfrm>
                <a:off x="3744" y="2486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4</a:t>
                </a:r>
              </a:p>
            </p:txBody>
          </p:sp>
          <p:sp>
            <p:nvSpPr>
              <p:cNvPr id="80909" name="Text Box 13"/>
              <p:cNvSpPr txBox="1">
                <a:spLocks noChangeArrowheads="1"/>
              </p:cNvSpPr>
              <p:nvPr/>
            </p:nvSpPr>
            <p:spPr bwMode="auto">
              <a:xfrm>
                <a:off x="3744" y="267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3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10" name="Text Box 14"/>
              <p:cNvSpPr txBox="1">
                <a:spLocks noChangeArrowheads="1"/>
              </p:cNvSpPr>
              <p:nvPr/>
            </p:nvSpPr>
            <p:spPr bwMode="auto">
              <a:xfrm>
                <a:off x="3744" y="2870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chemeClr val="bg1"/>
                    </a:solidFill>
                    <a:latin typeface="Arial" charset="0"/>
                  </a:rPr>
                  <a:t>2</a:t>
                </a:r>
              </a:p>
            </p:txBody>
          </p:sp>
          <p:sp>
            <p:nvSpPr>
              <p:cNvPr id="80911" name="Text Box 15"/>
              <p:cNvSpPr txBox="1">
                <a:spLocks noChangeArrowheads="1"/>
              </p:cNvSpPr>
              <p:nvPr/>
            </p:nvSpPr>
            <p:spPr bwMode="auto">
              <a:xfrm>
                <a:off x="3744" y="3062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1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12" name="Text Box 16"/>
              <p:cNvSpPr txBox="1">
                <a:spLocks noChangeArrowheads="1"/>
              </p:cNvSpPr>
              <p:nvPr/>
            </p:nvSpPr>
            <p:spPr bwMode="auto">
              <a:xfrm>
                <a:off x="3744" y="325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13" name="Text Box 17"/>
              <p:cNvSpPr txBox="1">
                <a:spLocks noChangeArrowheads="1"/>
              </p:cNvSpPr>
              <p:nvPr/>
            </p:nvSpPr>
            <p:spPr bwMode="auto">
              <a:xfrm>
                <a:off x="3744" y="3446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0914" name="Text Box 18"/>
              <p:cNvSpPr txBox="1">
                <a:spLocks noChangeArrowheads="1"/>
              </p:cNvSpPr>
              <p:nvPr/>
            </p:nvSpPr>
            <p:spPr bwMode="auto">
              <a:xfrm>
                <a:off x="3744" y="3638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80961" name="Group 65"/>
            <p:cNvGrpSpPr>
              <a:grpSpLocks/>
            </p:cNvGrpSpPr>
            <p:nvPr/>
          </p:nvGrpSpPr>
          <p:grpSpPr bwMode="auto">
            <a:xfrm>
              <a:off x="4272" y="1152"/>
              <a:ext cx="1008" cy="2784"/>
              <a:chOff x="4272" y="1152"/>
              <a:chExt cx="1008" cy="2784"/>
            </a:xfrm>
          </p:grpSpPr>
          <p:sp>
            <p:nvSpPr>
              <p:cNvPr id="80916" name="Text Box 20"/>
              <p:cNvSpPr txBox="1">
                <a:spLocks noChangeArrowheads="1"/>
              </p:cNvSpPr>
              <p:nvPr/>
            </p:nvSpPr>
            <p:spPr bwMode="auto">
              <a:xfrm>
                <a:off x="4272" y="1152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£500,000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17" name="Text Box 21"/>
              <p:cNvSpPr txBox="1">
                <a:spLocks noChangeArrowheads="1"/>
              </p:cNvSpPr>
              <p:nvPr/>
            </p:nvSpPr>
            <p:spPr bwMode="auto">
              <a:xfrm>
                <a:off x="4272" y="1344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£250,000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18" name="Text Box 22"/>
              <p:cNvSpPr txBox="1">
                <a:spLocks noChangeArrowheads="1"/>
              </p:cNvSpPr>
              <p:nvPr/>
            </p:nvSpPr>
            <p:spPr bwMode="auto">
              <a:xfrm>
                <a:off x="4272" y="1536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£150,000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19" name="Text Box 23"/>
              <p:cNvSpPr txBox="1">
                <a:spLocks noChangeArrowheads="1"/>
              </p:cNvSpPr>
              <p:nvPr/>
            </p:nvSpPr>
            <p:spPr bwMode="auto">
              <a:xfrm>
                <a:off x="4272" y="1728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£75,000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20" name="Text Box 24"/>
              <p:cNvSpPr txBox="1">
                <a:spLocks noChangeArrowheads="1"/>
              </p:cNvSpPr>
              <p:nvPr/>
            </p:nvSpPr>
            <p:spPr bwMode="auto">
              <a:xfrm>
                <a:off x="4272" y="1920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chemeClr val="bg1"/>
                    </a:solidFill>
                    <a:latin typeface="Arial" charset="0"/>
                  </a:rPr>
                  <a:t>£50,000</a:t>
                </a: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0921" name="Text Box 25"/>
              <p:cNvSpPr txBox="1">
                <a:spLocks noChangeArrowheads="1"/>
              </p:cNvSpPr>
              <p:nvPr/>
            </p:nvSpPr>
            <p:spPr bwMode="auto">
              <a:xfrm>
                <a:off x="4272" y="2112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£20,000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22" name="Text Box 26"/>
              <p:cNvSpPr txBox="1">
                <a:spLocks noChangeArrowheads="1"/>
              </p:cNvSpPr>
              <p:nvPr/>
            </p:nvSpPr>
            <p:spPr bwMode="auto">
              <a:xfrm>
                <a:off x="4272" y="2304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£10,000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23" name="Text Box 27"/>
              <p:cNvSpPr txBox="1">
                <a:spLocks noChangeArrowheads="1"/>
              </p:cNvSpPr>
              <p:nvPr/>
            </p:nvSpPr>
            <p:spPr bwMode="auto">
              <a:xfrm>
                <a:off x="4272" y="2496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£5,000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24" name="Text Box 28"/>
              <p:cNvSpPr txBox="1">
                <a:spLocks noChangeArrowheads="1"/>
              </p:cNvSpPr>
              <p:nvPr/>
            </p:nvSpPr>
            <p:spPr bwMode="auto">
              <a:xfrm>
                <a:off x="4272" y="2688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£2,000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25" name="Text Box 29"/>
              <p:cNvSpPr txBox="1">
                <a:spLocks noChangeArrowheads="1"/>
              </p:cNvSpPr>
              <p:nvPr/>
            </p:nvSpPr>
            <p:spPr bwMode="auto">
              <a:xfrm>
                <a:off x="4272" y="2880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chemeClr val="bg1"/>
                    </a:solidFill>
                    <a:latin typeface="Arial" charset="0"/>
                  </a:rPr>
                  <a:t>£1,000</a:t>
                </a:r>
              </a:p>
            </p:txBody>
          </p:sp>
          <p:sp>
            <p:nvSpPr>
              <p:cNvPr id="80926" name="Text Box 30"/>
              <p:cNvSpPr txBox="1">
                <a:spLocks noChangeArrowheads="1"/>
              </p:cNvSpPr>
              <p:nvPr/>
            </p:nvSpPr>
            <p:spPr bwMode="auto">
              <a:xfrm>
                <a:off x="4272" y="3072"/>
                <a:ext cx="6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altLang="en-US">
                    <a:solidFill>
                      <a:srgbClr val="FFCC00"/>
                    </a:solidFill>
                    <a:latin typeface="Arial" charset="0"/>
                  </a:rPr>
                  <a:t>£500</a:t>
                </a: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27" name="Text Box 31"/>
              <p:cNvSpPr txBox="1">
                <a:spLocks noChangeArrowheads="1"/>
              </p:cNvSpPr>
              <p:nvPr/>
            </p:nvSpPr>
            <p:spPr bwMode="auto">
              <a:xfrm>
                <a:off x="4272" y="3264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80928" name="Text Box 32"/>
              <p:cNvSpPr txBox="1">
                <a:spLocks noChangeArrowheads="1"/>
              </p:cNvSpPr>
              <p:nvPr/>
            </p:nvSpPr>
            <p:spPr bwMode="auto">
              <a:xfrm>
                <a:off x="4272" y="3456"/>
                <a:ext cx="84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US" alt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80929" name="Text Box 33"/>
              <p:cNvSpPr txBox="1">
                <a:spLocks noChangeArrowheads="1"/>
              </p:cNvSpPr>
              <p:nvPr/>
            </p:nvSpPr>
            <p:spPr bwMode="auto">
              <a:xfrm>
                <a:off x="4272" y="3648"/>
                <a:ext cx="100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80933" name="Oval 37"/>
          <p:cNvSpPr>
            <a:spLocks noChangeArrowheads="1"/>
          </p:cNvSpPr>
          <p:nvPr/>
        </p:nvSpPr>
        <p:spPr bwMode="auto">
          <a:xfrm>
            <a:off x="6477000" y="47974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34" name="Oval 38"/>
          <p:cNvSpPr>
            <a:spLocks noChangeArrowheads="1"/>
          </p:cNvSpPr>
          <p:nvPr/>
        </p:nvSpPr>
        <p:spPr bwMode="auto">
          <a:xfrm>
            <a:off x="6477000" y="44926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35" name="Oval 39"/>
          <p:cNvSpPr>
            <a:spLocks noChangeArrowheads="1"/>
          </p:cNvSpPr>
          <p:nvPr/>
        </p:nvSpPr>
        <p:spPr bwMode="auto">
          <a:xfrm>
            <a:off x="6477000" y="41878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36" name="Oval 40"/>
          <p:cNvSpPr>
            <a:spLocks noChangeArrowheads="1"/>
          </p:cNvSpPr>
          <p:nvPr/>
        </p:nvSpPr>
        <p:spPr bwMode="auto">
          <a:xfrm>
            <a:off x="6477000" y="38830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37" name="Oval 41"/>
          <p:cNvSpPr>
            <a:spLocks noChangeArrowheads="1"/>
          </p:cNvSpPr>
          <p:nvPr/>
        </p:nvSpPr>
        <p:spPr bwMode="auto">
          <a:xfrm>
            <a:off x="6477000" y="35782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38" name="Oval 42"/>
          <p:cNvSpPr>
            <a:spLocks noChangeArrowheads="1"/>
          </p:cNvSpPr>
          <p:nvPr/>
        </p:nvSpPr>
        <p:spPr bwMode="auto">
          <a:xfrm>
            <a:off x="6477000" y="32734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39" name="Oval 43"/>
          <p:cNvSpPr>
            <a:spLocks noChangeArrowheads="1"/>
          </p:cNvSpPr>
          <p:nvPr/>
        </p:nvSpPr>
        <p:spPr bwMode="auto">
          <a:xfrm>
            <a:off x="6477000" y="29686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altLang="en-US"/>
          </a:p>
        </p:txBody>
      </p:sp>
      <p:sp>
        <p:nvSpPr>
          <p:cNvPr id="80940" name="Oval 44"/>
          <p:cNvSpPr>
            <a:spLocks noChangeArrowheads="1"/>
          </p:cNvSpPr>
          <p:nvPr/>
        </p:nvSpPr>
        <p:spPr bwMode="auto">
          <a:xfrm>
            <a:off x="6477000" y="26638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41" name="Oval 45"/>
          <p:cNvSpPr>
            <a:spLocks noChangeArrowheads="1"/>
          </p:cNvSpPr>
          <p:nvPr/>
        </p:nvSpPr>
        <p:spPr bwMode="auto">
          <a:xfrm>
            <a:off x="6477000" y="23590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42" name="Oval 46"/>
          <p:cNvSpPr>
            <a:spLocks noChangeArrowheads="1"/>
          </p:cNvSpPr>
          <p:nvPr/>
        </p:nvSpPr>
        <p:spPr bwMode="auto">
          <a:xfrm>
            <a:off x="6477000" y="20542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43" name="Oval 47"/>
          <p:cNvSpPr>
            <a:spLocks noChangeArrowheads="1"/>
          </p:cNvSpPr>
          <p:nvPr/>
        </p:nvSpPr>
        <p:spPr bwMode="auto">
          <a:xfrm>
            <a:off x="6477000" y="1749425"/>
            <a:ext cx="152400" cy="152400"/>
          </a:xfrm>
          <a:prstGeom prst="ellipse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44" name="Oval 48"/>
          <p:cNvSpPr>
            <a:spLocks noChangeArrowheads="1"/>
          </p:cNvSpPr>
          <p:nvPr/>
        </p:nvSpPr>
        <p:spPr bwMode="auto">
          <a:xfrm>
            <a:off x="6477000" y="1444625"/>
            <a:ext cx="152400" cy="1524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0945" name="Text Box 49"/>
          <p:cNvSpPr txBox="1">
            <a:spLocks noChangeArrowheads="1"/>
          </p:cNvSpPr>
          <p:nvPr/>
        </p:nvSpPr>
        <p:spPr bwMode="auto">
          <a:xfrm>
            <a:off x="323850" y="1385887"/>
            <a:ext cx="52578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5400" dirty="0">
                <a:solidFill>
                  <a:schemeClr val="bg1"/>
                </a:solidFill>
                <a:latin typeface="Arial" charset="0"/>
              </a:rPr>
              <a:t>Welcome </a:t>
            </a:r>
            <a:r>
              <a:rPr lang="en-US" altLang="en-US" sz="5400" dirty="0" smtClean="0">
                <a:solidFill>
                  <a:schemeClr val="bg1"/>
                </a:solidFill>
                <a:latin typeface="Arial" charset="0"/>
              </a:rPr>
              <a:t>to a Slip Trip and Fall</a:t>
            </a:r>
            <a:r>
              <a:rPr lang="en-US" altLang="en-US" sz="5400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sz="5400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54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5400" b="1" i="1" dirty="0">
                <a:solidFill>
                  <a:schemeClr val="bg1"/>
                </a:solidFill>
                <a:latin typeface="Arial" charset="0"/>
              </a:rPr>
              <a:t>Who Wants to be a Millionaire</a:t>
            </a:r>
            <a:endParaRPr lang="en-US" altLang="en-US" sz="5400" dirty="0">
              <a:solidFill>
                <a:schemeClr val="bg1"/>
              </a:solidFill>
            </a:endParaRPr>
          </a:p>
        </p:txBody>
      </p:sp>
      <p:pic>
        <p:nvPicPr>
          <p:cNvPr id="80966" name="Lets Play Theme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688" y="6553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9" descr="cid:image001.jpg@01D33226.A889B720"/>
          <p:cNvPicPr>
            <a:picLocks noChangeAspect="1" noChangeArrowheads="1"/>
          </p:cNvPicPr>
          <p:nvPr/>
        </p:nvPicPr>
        <p:blipFill rotWithShape="1"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7" t="18088" r="15802" b="38633"/>
          <a:stretch/>
        </p:blipFill>
        <p:spPr bwMode="auto">
          <a:xfrm>
            <a:off x="179512" y="53929"/>
            <a:ext cx="4392488" cy="1142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80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5418" fill="hold"/>
                                        <p:tgtEl>
                                          <p:spTgt spid="809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0966"/>
                </p:tgtEl>
              </p:cMediaNode>
            </p:audio>
          </p:childTnLst>
        </p:cTn>
      </p:par>
    </p:tnLst>
    <p:bldLst>
      <p:bldP spid="80945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3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3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3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So far this year (P1-P7) according to SMIS what has been the reported cause for the most STF reported 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964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Environmental /Ground Condition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Manual handling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Stairs or Steps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Ballast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964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4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5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65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9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9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9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6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9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96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4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3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0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2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So far this year (P1-P6) according to SMIS what has been the reported cause for the most STF reported </a:t>
            </a:r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Environmental /Ground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Condition (13%)</a:t>
            </a:r>
            <a:endParaRPr lang="en-US" altLang="en-US" sz="28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Manual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handling (13%)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Stairs or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Steps (9%)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Ballast (15%)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4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5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5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5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£2,000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656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656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4</a:t>
            </a:r>
          </a:p>
        </p:txBody>
      </p:sp>
      <p:sp>
        <p:nvSpPr>
          <p:cNvPr id="1434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Since 2010 which month historically has the most Slip Trip and Falls recorded?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GB" altLang="en-US" b="1" dirty="0">
                <a:solidFill>
                  <a:srgbClr val="FF9966"/>
                </a:solidFill>
                <a:latin typeface="Arial" charset="0"/>
              </a:rPr>
              <a:t>A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January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GB" altLang="en-US" b="1" dirty="0">
                <a:solidFill>
                  <a:srgbClr val="FF9966"/>
                </a:solidFill>
                <a:latin typeface="Arial" charset="0"/>
              </a:rPr>
              <a:t>B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March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66"/>
                </a:solidFill>
                <a:latin typeface="Arial" charset="0"/>
              </a:rPr>
              <a:t>C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 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October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GB" altLang="en-US" b="1" dirty="0" smtClean="0">
                <a:solidFill>
                  <a:srgbClr val="FF9966"/>
                </a:solidFill>
                <a:latin typeface="Arial" charset="0"/>
              </a:rPr>
              <a:t>D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  November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62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86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86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39750" y="378936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Since 2010 which month historically has the most Slip Trip and Falls </a:t>
            </a:r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recorded?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GB" altLang="en-US" b="1" dirty="0">
                <a:solidFill>
                  <a:srgbClr val="FF9966"/>
                </a:solidFill>
                <a:latin typeface="Arial" charset="0"/>
              </a:rPr>
              <a:t>A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  January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GB" altLang="en-US" b="1" dirty="0">
                <a:solidFill>
                  <a:srgbClr val="FF9966"/>
                </a:solidFill>
                <a:latin typeface="Arial" charset="0"/>
              </a:rPr>
              <a:t>B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  March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66"/>
                </a:solidFill>
                <a:latin typeface="Arial" charset="0"/>
              </a:rPr>
              <a:t>C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  October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GB" altLang="en-US" b="1" dirty="0">
                <a:solidFill>
                  <a:srgbClr val="FF9966"/>
                </a:solidFill>
                <a:latin typeface="Arial" charset="0"/>
              </a:rPr>
              <a:t>D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  November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£5,000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5</a:t>
            </a:r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3600" dirty="0" smtClean="0">
                <a:solidFill>
                  <a:schemeClr val="bg1"/>
                </a:solidFill>
                <a:latin typeface="Arial" charset="0"/>
              </a:rPr>
              <a:t>Per hour worked which region has the lowest number of STF since </a:t>
            </a:r>
            <a:r>
              <a:rPr lang="en-GB" altLang="en-US" sz="3600" dirty="0">
                <a:solidFill>
                  <a:schemeClr val="bg1"/>
                </a:solidFill>
                <a:latin typeface="Arial" charset="0"/>
              </a:rPr>
              <a:t>A</a:t>
            </a:r>
            <a:r>
              <a:rPr lang="en-GB" altLang="en-US" sz="3600" dirty="0" smtClean="0">
                <a:solidFill>
                  <a:schemeClr val="bg1"/>
                </a:solidFill>
                <a:latin typeface="Arial" charset="0"/>
              </a:rPr>
              <a:t>pril 2017 (correct as of end of P7)?</a:t>
            </a:r>
            <a:endParaRPr lang="en-US" altLang="en-US" sz="3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Wales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Scotland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LNE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South East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706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75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676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06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06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 dirty="0">
                <a:solidFill>
                  <a:schemeClr val="bg1"/>
                </a:solidFill>
                <a:latin typeface="Arial" charset="0"/>
              </a:rPr>
              <a:t>Question 1</a:t>
            </a:r>
          </a:p>
        </p:txBody>
      </p:sp>
      <p:sp>
        <p:nvSpPr>
          <p:cNvPr id="512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3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539750" y="2735263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3600" dirty="0">
                <a:solidFill>
                  <a:schemeClr val="bg1"/>
                </a:solidFill>
                <a:latin typeface="Arial" charset="0"/>
              </a:rPr>
              <a:t>Per hour worked </a:t>
            </a:r>
            <a:r>
              <a:rPr lang="en-GB" altLang="en-US" sz="3600">
                <a:solidFill>
                  <a:schemeClr val="bg1"/>
                </a:solidFill>
                <a:latin typeface="Arial" charset="0"/>
              </a:rPr>
              <a:t>which </a:t>
            </a:r>
            <a:r>
              <a:rPr lang="en-GB" altLang="en-US" sz="3600" smtClean="0">
                <a:solidFill>
                  <a:schemeClr val="bg1"/>
                </a:solidFill>
                <a:latin typeface="Arial" charset="0"/>
              </a:rPr>
              <a:t>Route</a:t>
            </a:r>
            <a:r>
              <a:rPr lang="en-GB" altLang="en-US" sz="360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GB" altLang="en-US" sz="3600" dirty="0">
                <a:solidFill>
                  <a:schemeClr val="bg1"/>
                </a:solidFill>
                <a:latin typeface="Arial" charset="0"/>
              </a:rPr>
              <a:t>has the lowest number </a:t>
            </a:r>
            <a:r>
              <a:rPr lang="en-GB" altLang="en-US" sz="3600">
                <a:solidFill>
                  <a:schemeClr val="bg1"/>
                </a:solidFill>
                <a:latin typeface="Arial" charset="0"/>
              </a:rPr>
              <a:t>of </a:t>
            </a:r>
            <a:r>
              <a:rPr lang="en-GB" altLang="en-US" sz="3600" smtClean="0">
                <a:solidFill>
                  <a:schemeClr val="bg1"/>
                </a:solidFill>
                <a:latin typeface="Arial" charset="0"/>
              </a:rPr>
              <a:t>STFs </a:t>
            </a:r>
            <a:r>
              <a:rPr lang="en-GB" altLang="en-US" sz="3600" dirty="0">
                <a:solidFill>
                  <a:schemeClr val="bg1"/>
                </a:solidFill>
                <a:latin typeface="Arial" charset="0"/>
              </a:rPr>
              <a:t>since April 2017 (correct as of end </a:t>
            </a:r>
            <a:r>
              <a:rPr lang="en-GB" altLang="en-US" sz="3600">
                <a:solidFill>
                  <a:schemeClr val="bg1"/>
                </a:solidFill>
                <a:latin typeface="Arial" charset="0"/>
              </a:rPr>
              <a:t>of </a:t>
            </a:r>
            <a:r>
              <a:rPr lang="en-GB" altLang="en-US" sz="3600" smtClean="0">
                <a:solidFill>
                  <a:schemeClr val="bg1"/>
                </a:solidFill>
                <a:latin typeface="Arial" charset="0"/>
              </a:rPr>
              <a:t>P7)?</a:t>
            </a:r>
            <a:endParaRPr lang="en-US" altLang="en-US" sz="36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20988"/>
            <a:ext cx="7620000" cy="38481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Wales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Scotland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LNE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South East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£10,000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15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6</a:t>
            </a:r>
          </a:p>
        </p:txBody>
      </p:sp>
      <p:sp>
        <p:nvSpPr>
          <p:cNvPr id="2253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53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0010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How many RIDDOR’s related to STF have taken place in first 7 periods of this year?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37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 smtClean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97</a:t>
            </a:r>
            <a:endParaRPr lang="en-US" altLang="en-US" dirty="0" smtClea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18</a:t>
            </a:r>
            <a:endParaRPr lang="en-US" altLang="en-US" dirty="0" smtClea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 smtClean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325</a:t>
            </a:r>
            <a:endParaRPr lang="en-US" altLang="en-US" dirty="0" smtClea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None/>
            </a:pPr>
            <a:r>
              <a:rPr lang="en-US" altLang="en-US" b="1" dirty="0" smtClean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117</a:t>
            </a:r>
            <a:endParaRPr lang="en-US" altLang="en-US" dirty="0" smtClean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CDM Co-ordinator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373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3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74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37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7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7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7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7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37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37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37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37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6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6" name="AutoShape 4"/>
          <p:cNvSpPr>
            <a:spLocks noChangeArrowheads="1"/>
          </p:cNvSpPr>
          <p:nvPr/>
        </p:nvSpPr>
        <p:spPr bwMode="auto">
          <a:xfrm>
            <a:off x="539750" y="57340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8486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How many RIDDOR’s related to STF have taken place in first 6 periods of this year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97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18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325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117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£20,000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7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99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99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99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What is the statutory weekly sick pay amount?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500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924175"/>
            <a:ext cx="7620000" cy="36337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sz="2400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GB" altLang="en-US" sz="2400" dirty="0" smtClean="0">
                <a:solidFill>
                  <a:schemeClr val="bg1"/>
                </a:solidFill>
                <a:latin typeface="Arial" charset="0"/>
              </a:rPr>
              <a:t>average of your last 10 pay packets</a:t>
            </a:r>
          </a:p>
          <a:p>
            <a:pPr>
              <a:lnSpc>
                <a:spcPct val="150000"/>
              </a:lnSpc>
              <a:spcBef>
                <a:spcPct val="115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sz="2400" dirty="0" smtClean="0">
                <a:latin typeface="Arial" charset="0"/>
              </a:rPr>
              <a:t> </a:t>
            </a:r>
            <a:r>
              <a:rPr lang="en-US" altLang="en-US" sz="2400" dirty="0" smtClean="0">
                <a:solidFill>
                  <a:schemeClr val="bg1"/>
                </a:solidFill>
                <a:latin typeface="Arial" charset="0"/>
              </a:rPr>
              <a:t>means tested</a:t>
            </a:r>
            <a:endParaRPr lang="en-US" altLang="en-US" sz="24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135000"/>
              </a:spcBef>
              <a:buFontTx/>
              <a:buNone/>
            </a:pPr>
            <a:r>
              <a:rPr lang="en-US" altLang="en-US" sz="2400" b="1" dirty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US" altLang="en-US" sz="2400" dirty="0" smtClean="0">
                <a:solidFill>
                  <a:schemeClr val="bg1"/>
                </a:solidFill>
                <a:latin typeface="Arial" charset="0"/>
              </a:rPr>
              <a:t>£89.35</a:t>
            </a:r>
            <a:endParaRPr lang="en-US" altLang="en-US" sz="24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60000"/>
              </a:spcBef>
              <a:buFontTx/>
              <a:buNone/>
            </a:pPr>
            <a:r>
              <a:rPr lang="en-US" altLang="en-US" sz="2400" b="1" dirty="0" smtClean="0">
                <a:solidFill>
                  <a:srgbClr val="FF9900"/>
                </a:solidFill>
                <a:latin typeface="Arial" charset="0"/>
              </a:rPr>
              <a:t>D   </a:t>
            </a:r>
            <a:r>
              <a:rPr lang="en-US" altLang="en-US" sz="2400" dirty="0" smtClean="0">
                <a:solidFill>
                  <a:schemeClr val="bg1"/>
                </a:solidFill>
                <a:latin typeface="Arial" charset="0"/>
              </a:rPr>
              <a:t>£147.89.</a:t>
            </a:r>
            <a:endParaRPr lang="en-US" altLang="en-US" sz="2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500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0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1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1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01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50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50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50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50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50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5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50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00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What is the statutory weekly sick pay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amount?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924175"/>
            <a:ext cx="7620000" cy="38893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sz="2400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GB" altLang="en-US" sz="2400" dirty="0">
                <a:solidFill>
                  <a:schemeClr val="bg1"/>
                </a:solidFill>
                <a:latin typeface="Arial" charset="0"/>
              </a:rPr>
              <a:t>average of your last 10 pay packets</a:t>
            </a:r>
          </a:p>
          <a:p>
            <a:pPr>
              <a:lnSpc>
                <a:spcPct val="150000"/>
              </a:lnSpc>
              <a:spcBef>
                <a:spcPct val="115000"/>
              </a:spcBef>
              <a:buFontTx/>
              <a:buNone/>
            </a:pPr>
            <a:r>
              <a:rPr lang="en-US" altLang="en-US" sz="2400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sz="2400" dirty="0">
                <a:latin typeface="Arial" charset="0"/>
              </a:rPr>
              <a:t> </a:t>
            </a:r>
            <a:r>
              <a:rPr lang="en-US" altLang="en-US" sz="2400" dirty="0" smtClean="0">
                <a:solidFill>
                  <a:schemeClr val="bg1"/>
                </a:solidFill>
                <a:latin typeface="Arial" charset="0"/>
              </a:rPr>
              <a:t>means </a:t>
            </a:r>
            <a:r>
              <a:rPr lang="en-US" altLang="en-US" sz="2400" dirty="0">
                <a:solidFill>
                  <a:schemeClr val="bg1"/>
                </a:solidFill>
                <a:latin typeface="Arial" charset="0"/>
              </a:rPr>
              <a:t>tested</a:t>
            </a:r>
          </a:p>
          <a:p>
            <a:pPr>
              <a:lnSpc>
                <a:spcPct val="150000"/>
              </a:lnSpc>
              <a:spcBef>
                <a:spcPct val="135000"/>
              </a:spcBef>
              <a:buFontTx/>
              <a:buNone/>
            </a:pPr>
            <a:r>
              <a:rPr lang="en-US" altLang="en-US" sz="2400" b="1" dirty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US" altLang="en-US" sz="2400" dirty="0">
                <a:solidFill>
                  <a:schemeClr val="bg1"/>
                </a:solidFill>
                <a:latin typeface="Arial" charset="0"/>
              </a:rPr>
              <a:t>£89.35 for up to 28 weeks</a:t>
            </a:r>
          </a:p>
          <a:p>
            <a:pPr>
              <a:spcBef>
                <a:spcPct val="160000"/>
              </a:spcBef>
              <a:buFontTx/>
              <a:buNone/>
            </a:pPr>
            <a:r>
              <a:rPr lang="en-US" altLang="en-US" sz="2400" b="1" dirty="0">
                <a:solidFill>
                  <a:srgbClr val="FF9900"/>
                </a:solidFill>
                <a:latin typeface="Arial" charset="0"/>
              </a:rPr>
              <a:t>D   </a:t>
            </a:r>
            <a:r>
              <a:rPr lang="en-US" altLang="en-US" sz="2400" dirty="0">
                <a:solidFill>
                  <a:schemeClr val="bg1"/>
                </a:solidFill>
                <a:latin typeface="Arial" charset="0"/>
              </a:rPr>
              <a:t>£147.89.</a:t>
            </a: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£50,000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8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8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How many people in Network Rail had to take time off work due to an accident in 2016/17 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 smtClean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altLang="en-US" b="1" baseline="10000" dirty="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 234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</a:t>
            </a:r>
            <a:r>
              <a:rPr lang="en-US" altLang="en-US" b="1" baseline="100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421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 smtClean="0">
                <a:solidFill>
                  <a:srgbClr val="FF9900"/>
                </a:solidFill>
                <a:latin typeface="Arial" charset="0"/>
              </a:rPr>
              <a:t>C</a:t>
            </a:r>
            <a:r>
              <a:rPr lang="en-US" altLang="en-US" b="1" baseline="10000" dirty="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altLang="en-US" dirty="0" smtClean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678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 smtClean="0">
                <a:solidFill>
                  <a:srgbClr val="FF9900"/>
                </a:solidFill>
                <a:latin typeface="Arial" charset="0"/>
              </a:rPr>
              <a:t>D</a:t>
            </a:r>
            <a:r>
              <a:rPr lang="en-US" altLang="en-US" b="1" baseline="10000" dirty="0" smtClean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altLang="en-US" dirty="0" smtClean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974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60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60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60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60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75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75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75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8</a:t>
            </a:r>
          </a:p>
        </p:txBody>
      </p:sp>
      <p:sp>
        <p:nvSpPr>
          <p:cNvPr id="389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89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4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4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4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4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On average how long is it before you can drive after a broken ankle?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704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5607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8-9 weeks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dirty="0">
                <a:latin typeface="Arial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week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6 weeks</a:t>
            </a:r>
            <a:endParaRPr lang="en-US" altLang="en-US" sz="1800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dirty="0">
                <a:latin typeface="Arial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4 weeks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5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06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7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70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7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70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70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8" grpId="0" build="p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On </a:t>
            </a:r>
            <a:r>
              <a:rPr lang="en-GB" altLang="en-US" sz="4000" u="sng" dirty="0">
                <a:solidFill>
                  <a:schemeClr val="bg1"/>
                </a:solidFill>
                <a:latin typeface="Arial" charset="0"/>
              </a:rPr>
              <a:t>average</a:t>
            </a:r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 how long is it before you can drive after a broken ankle?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1150"/>
            <a:ext cx="7620000" cy="39624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 8-9 weeks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dirty="0">
                <a:latin typeface="Arial" charset="0"/>
              </a:rPr>
              <a:t>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week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6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weeks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2000" dirty="0">
                <a:solidFill>
                  <a:schemeClr val="bg1"/>
                </a:solidFill>
                <a:latin typeface="Arial" charset="0"/>
              </a:rPr>
              <a:t>however it depends on so many circumstances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dirty="0">
                <a:latin typeface="Arial" charset="0"/>
              </a:rPr>
              <a:t>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4 weeks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£75,000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9</a:t>
            </a: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0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0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0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0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W</a:t>
            </a:r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hat does ERIC PD?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680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00100" y="2636913"/>
            <a:ext cx="7620000" cy="3916288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105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2000" dirty="0">
                <a:solidFill>
                  <a:schemeClr val="bg1"/>
                </a:solidFill>
                <a:latin typeface="Arial" charset="0"/>
              </a:rPr>
              <a:t>E</a:t>
            </a:r>
            <a:r>
              <a:rPr lang="en-US" altLang="en-US" sz="2000" dirty="0" smtClean="0">
                <a:solidFill>
                  <a:schemeClr val="bg1"/>
                </a:solidFill>
                <a:latin typeface="Arial" charset="0"/>
              </a:rPr>
              <a:t>liminate, Reduce, </a:t>
            </a:r>
            <a:r>
              <a:rPr lang="en-US" altLang="en-US" sz="2000" dirty="0">
                <a:solidFill>
                  <a:schemeClr val="bg1"/>
                </a:solidFill>
                <a:latin typeface="Arial" charset="0"/>
              </a:rPr>
              <a:t>I</a:t>
            </a:r>
            <a:r>
              <a:rPr lang="en-US" altLang="en-US" sz="2000" dirty="0" smtClean="0">
                <a:solidFill>
                  <a:schemeClr val="bg1"/>
                </a:solidFill>
                <a:latin typeface="Arial" charset="0"/>
              </a:rPr>
              <a:t>solate, Control, PPE, Discipline (to monitor controls)</a:t>
            </a:r>
            <a:endParaRPr lang="en-US" altLang="en-US" sz="20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105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sz="2800" dirty="0">
                <a:latin typeface="Arial" charset="0"/>
              </a:rPr>
              <a:t> </a:t>
            </a:r>
            <a:r>
              <a:rPr lang="en-US" altLang="en-US" sz="2400" dirty="0" smtClean="0">
                <a:solidFill>
                  <a:schemeClr val="bg1"/>
                </a:solidFill>
                <a:latin typeface="Arial" charset="0"/>
              </a:rPr>
              <a:t>Eric Police </a:t>
            </a:r>
            <a:r>
              <a:rPr lang="en-US" altLang="en-US" sz="2400" dirty="0">
                <a:solidFill>
                  <a:schemeClr val="bg1"/>
                </a:solidFill>
                <a:latin typeface="Arial" charset="0"/>
              </a:rPr>
              <a:t>D</a:t>
            </a:r>
            <a:r>
              <a:rPr lang="en-US" altLang="en-US" sz="2400" dirty="0" smtClean="0">
                <a:solidFill>
                  <a:schemeClr val="bg1"/>
                </a:solidFill>
                <a:latin typeface="Arial" charset="0"/>
              </a:rPr>
              <a:t>etective</a:t>
            </a:r>
          </a:p>
          <a:p>
            <a:pPr>
              <a:lnSpc>
                <a:spcPct val="150000"/>
              </a:lnSpc>
              <a:spcBef>
                <a:spcPct val="105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2000" dirty="0" smtClean="0">
                <a:solidFill>
                  <a:schemeClr val="bg1"/>
                </a:solidFill>
                <a:latin typeface="Arial" charset="0"/>
              </a:rPr>
              <a:t>Educational Resource Information Centre </a:t>
            </a:r>
            <a:r>
              <a:rPr lang="en-US" altLang="en-US" sz="2000" dirty="0">
                <a:solidFill>
                  <a:schemeClr val="bg1"/>
                </a:solidFill>
                <a:latin typeface="Arial" charset="0"/>
              </a:rPr>
              <a:t>P</a:t>
            </a:r>
            <a:r>
              <a:rPr lang="en-US" altLang="en-US" sz="2000" dirty="0" smtClean="0">
                <a:solidFill>
                  <a:schemeClr val="bg1"/>
                </a:solidFill>
                <a:latin typeface="Arial" charset="0"/>
              </a:rPr>
              <a:t>ublic Domain</a:t>
            </a:r>
          </a:p>
          <a:p>
            <a:pPr>
              <a:lnSpc>
                <a:spcPct val="150000"/>
              </a:lnSpc>
              <a:spcBef>
                <a:spcPct val="105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US" altLang="en-US" sz="1800" dirty="0" err="1" smtClean="0">
                <a:solidFill>
                  <a:schemeClr val="bg1"/>
                </a:solidFill>
                <a:latin typeface="Arial" charset="0"/>
              </a:rPr>
              <a:t>Excellence,Respect,Integrity,Courage,Professional</a:t>
            </a:r>
            <a:r>
              <a:rPr lang="en-US" altLang="en-US" sz="18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sz="1800" dirty="0" smtClean="0">
                <a:solidFill>
                  <a:schemeClr val="bg1"/>
                </a:solidFill>
                <a:latin typeface="Arial" charset="0"/>
              </a:rPr>
              <a:t>Development</a:t>
            </a:r>
            <a:endParaRPr lang="en-US" altLang="en-US" sz="1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1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682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6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68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6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68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6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68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8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8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auto">
          <a:xfrm>
            <a:off x="53975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What does </a:t>
            </a:r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ERIC PD?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506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06450" y="2936875"/>
            <a:ext cx="7620000" cy="39211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105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sz="2000" dirty="0">
                <a:solidFill>
                  <a:schemeClr val="bg1"/>
                </a:solidFill>
                <a:latin typeface="Arial" charset="0"/>
              </a:rPr>
              <a:t>Eliminate, Reduce, Isolate, Control, PPE, Discipline (to monitor controls)</a:t>
            </a:r>
          </a:p>
          <a:p>
            <a:pPr>
              <a:lnSpc>
                <a:spcPct val="150000"/>
              </a:lnSpc>
              <a:spcBef>
                <a:spcPct val="105000"/>
              </a:spcBef>
              <a:buFontTx/>
              <a:buNone/>
            </a:pPr>
            <a:r>
              <a:rPr lang="en-US" altLang="en-US" sz="2000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sz="2000" dirty="0">
                <a:latin typeface="Arial" charset="0"/>
              </a:rPr>
              <a:t> </a:t>
            </a:r>
            <a:r>
              <a:rPr lang="en-US" altLang="en-US" sz="2000" dirty="0">
                <a:solidFill>
                  <a:schemeClr val="bg1"/>
                </a:solidFill>
                <a:latin typeface="Arial" charset="0"/>
              </a:rPr>
              <a:t>Eric Police Detective</a:t>
            </a:r>
          </a:p>
          <a:p>
            <a:pPr>
              <a:lnSpc>
                <a:spcPct val="150000"/>
              </a:lnSpc>
              <a:spcBef>
                <a:spcPct val="105000"/>
              </a:spcBef>
              <a:buFontTx/>
              <a:buNone/>
            </a:pPr>
            <a:r>
              <a:rPr lang="en-US" altLang="en-US" sz="2000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sz="2000" dirty="0">
                <a:solidFill>
                  <a:schemeClr val="bg1"/>
                </a:solidFill>
                <a:latin typeface="Arial" charset="0"/>
              </a:rPr>
              <a:t> Educational Resource Information Centre Public </a:t>
            </a:r>
            <a:r>
              <a:rPr lang="en-US" altLang="en-US" sz="2000" dirty="0" smtClean="0">
                <a:solidFill>
                  <a:schemeClr val="bg1"/>
                </a:solidFill>
                <a:latin typeface="Arial" charset="0"/>
              </a:rPr>
              <a:t>Domain</a:t>
            </a:r>
            <a:endParaRPr lang="en-US" altLang="en-US" sz="20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150000"/>
              </a:lnSpc>
              <a:spcBef>
                <a:spcPct val="105000"/>
              </a:spcBef>
              <a:buFontTx/>
              <a:buNone/>
            </a:pPr>
            <a:r>
              <a:rPr lang="en-US" altLang="en-US" sz="2000" b="1" dirty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US" altLang="en-US" sz="2000" dirty="0" err="1">
                <a:solidFill>
                  <a:schemeClr val="bg1"/>
                </a:solidFill>
                <a:latin typeface="Arial" charset="0"/>
              </a:rPr>
              <a:t>Excellence,Respect,Integrity,Courage,Professional</a:t>
            </a:r>
            <a:r>
              <a:rPr lang="en-US" altLang="en-US" sz="2000" dirty="0">
                <a:solidFill>
                  <a:schemeClr val="bg1"/>
                </a:solidFill>
                <a:latin typeface="Arial" charset="0"/>
              </a:rPr>
              <a:t> Development</a:t>
            </a:r>
          </a:p>
        </p:txBody>
      </p:sp>
      <p:sp>
        <p:nvSpPr>
          <p:cNvPr id="4506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6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7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7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£125,000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10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Habits- </a:t>
            </a:r>
            <a:r>
              <a:rPr lang="en-GB" altLang="en-US" sz="4000" dirty="0" err="1" smtClean="0">
                <a:solidFill>
                  <a:schemeClr val="bg1"/>
                </a:solidFill>
                <a:latin typeface="Arial" charset="0"/>
              </a:rPr>
              <a:t>approx</a:t>
            </a:r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 how times do you undertake a task to form a habit?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27088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10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21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33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71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72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4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7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47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7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7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7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60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How many people in Network Rail had to take time off work due to an accident in 2016/17 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</a:t>
            </a:r>
            <a:r>
              <a:rPr lang="en-US" altLang="en-US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234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</a:t>
            </a:r>
            <a:r>
              <a:rPr lang="en-US" altLang="en-US" b="1" baseline="10000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 421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</a:t>
            </a:r>
            <a:r>
              <a:rPr lang="en-US" altLang="en-US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678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</a:t>
            </a:r>
            <a:r>
              <a:rPr lang="en-US" altLang="en-US" b="1" baseline="10000" dirty="0">
                <a:solidFill>
                  <a:srgbClr val="FF9900"/>
                </a:solidFill>
                <a:latin typeface="Arial" charset="0"/>
              </a:rPr>
              <a:t>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974</a:t>
            </a:r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6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9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55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Habits- </a:t>
            </a:r>
            <a:r>
              <a:rPr lang="en-GB" altLang="en-US" sz="4000" dirty="0" err="1">
                <a:solidFill>
                  <a:schemeClr val="bg1"/>
                </a:solidFill>
                <a:latin typeface="Arial" charset="0"/>
              </a:rPr>
              <a:t>approx</a:t>
            </a:r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 how times do you undertake a task to form a habit?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3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10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21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33</a:t>
            </a:r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£250,000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11</a:t>
            </a: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To break a set habit, </a:t>
            </a:r>
            <a:r>
              <a:rPr lang="en-GB" altLang="en-US" sz="4000" dirty="0" err="1" smtClean="0">
                <a:solidFill>
                  <a:schemeClr val="bg1"/>
                </a:solidFill>
                <a:latin typeface="Arial" charset="0"/>
              </a:rPr>
              <a:t>approx</a:t>
            </a:r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 how many times do you need to perform the new task?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88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10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sz="2800" dirty="0">
                <a:latin typeface="Arial" charset="0"/>
              </a:rPr>
              <a:t> </a:t>
            </a:r>
            <a:r>
              <a:rPr lang="en-GB" altLang="en-US" dirty="0" smtClean="0">
                <a:solidFill>
                  <a:schemeClr val="bg1"/>
                </a:solidFill>
                <a:latin typeface="Arial" charset="0"/>
              </a:rPr>
              <a:t>10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30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21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90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42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90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100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88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7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8868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8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8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88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8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4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539750" y="575945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4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539750" y="4751388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To break a set habit, </a:t>
            </a:r>
            <a:r>
              <a:rPr lang="en-GB" altLang="en-US" sz="4000" dirty="0" err="1">
                <a:solidFill>
                  <a:schemeClr val="bg1"/>
                </a:solidFill>
                <a:latin typeface="Arial" charset="0"/>
              </a:rPr>
              <a:t>approx</a:t>
            </a:r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 how many times do you need to perform the new task?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10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A  </a:t>
            </a:r>
            <a:r>
              <a:rPr lang="en-GB" altLang="en-US" dirty="0">
                <a:solidFill>
                  <a:schemeClr val="bg1"/>
                </a:solidFill>
                <a:latin typeface="Arial" charset="0"/>
              </a:rPr>
              <a:t>10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30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21</a:t>
            </a:r>
          </a:p>
          <a:p>
            <a:pPr>
              <a:spcBef>
                <a:spcPct val="90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42</a:t>
            </a:r>
          </a:p>
          <a:p>
            <a:pPr>
              <a:spcBef>
                <a:spcPct val="90000"/>
              </a:spcBef>
              <a:buFontTx/>
              <a:buNone/>
            </a:pPr>
            <a:r>
              <a:rPr lang="en-US" altLang="en-US" sz="2800" b="1" dirty="0" smtClean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sz="2800" dirty="0" smtClean="0">
                <a:latin typeface="Arial" charset="0"/>
              </a:rPr>
              <a:t>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100 – </a:t>
            </a:r>
            <a:r>
              <a:rPr lang="en-US" altLang="en-US" sz="1800" dirty="0" smtClean="0">
                <a:solidFill>
                  <a:schemeClr val="bg1"/>
                </a:solidFill>
                <a:latin typeface="Arial" charset="0"/>
              </a:rPr>
              <a:t>according to </a:t>
            </a:r>
            <a:r>
              <a:rPr lang="en-US" altLang="en-US" sz="1800" dirty="0" err="1" smtClean="0">
                <a:solidFill>
                  <a:schemeClr val="bg1"/>
                </a:solidFill>
                <a:latin typeface="Arial" charset="0"/>
              </a:rPr>
              <a:t>behavioural</a:t>
            </a:r>
            <a:r>
              <a:rPr lang="en-US" altLang="en-US" sz="1800" dirty="0" smtClean="0">
                <a:solidFill>
                  <a:schemeClr val="bg1"/>
                </a:solidFill>
                <a:latin typeface="Arial" charset="0"/>
              </a:rPr>
              <a:t> based safety theory</a:t>
            </a:r>
            <a:endParaRPr lang="en-US" altLang="en-US" sz="1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6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6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36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£500,000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12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3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What </a:t>
            </a:r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is the close call telephone number?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16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997200"/>
            <a:ext cx="7620000" cy="36322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140000"/>
              </a:spcBef>
              <a:buFontTx/>
              <a:buNone/>
            </a:pPr>
            <a:r>
              <a:rPr lang="en-US" altLang="en-US" sz="2400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0800 40 50 40</a:t>
            </a:r>
            <a:endParaRPr lang="en-US" altLang="en-US" sz="28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155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0345 7114141</a:t>
            </a:r>
            <a:endParaRPr lang="en-US" altLang="en-US" sz="2800" dirty="0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80000"/>
              </a:lnSpc>
              <a:spcBef>
                <a:spcPct val="150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01908 723500</a:t>
            </a:r>
          </a:p>
          <a:p>
            <a:pPr>
              <a:lnSpc>
                <a:spcPct val="80000"/>
              </a:lnSpc>
              <a:spcBef>
                <a:spcPct val="145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sz="2800" dirty="0" smtClean="0">
                <a:solidFill>
                  <a:schemeClr val="bg1"/>
                </a:solidFill>
                <a:latin typeface="Arial" charset="0"/>
              </a:rPr>
              <a:t>01270 721600</a:t>
            </a:r>
            <a:endParaRPr lang="en-US" altLang="en-US" sz="2800" dirty="0">
              <a:latin typeface="Arial" charset="0"/>
            </a:endParaRPr>
          </a:p>
        </p:txBody>
      </p:sp>
      <p:sp>
        <p:nvSpPr>
          <p:cNvPr id="71689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0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1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699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00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1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6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6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6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6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16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8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2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What is the close call telephone number?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924175"/>
            <a:ext cx="7620000" cy="36734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  <a:spcBef>
                <a:spcPct val="140000"/>
              </a:spcBef>
              <a:buFontTx/>
              <a:buNone/>
            </a:pPr>
            <a:r>
              <a:rPr lang="en-US" altLang="en-US" sz="2400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0800 40 50 40</a:t>
            </a:r>
          </a:p>
          <a:p>
            <a:pPr>
              <a:lnSpc>
                <a:spcPct val="80000"/>
              </a:lnSpc>
              <a:spcBef>
                <a:spcPct val="155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0345 7114141</a:t>
            </a:r>
          </a:p>
          <a:p>
            <a:pPr>
              <a:lnSpc>
                <a:spcPct val="80000"/>
              </a:lnSpc>
              <a:spcBef>
                <a:spcPct val="150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01908 723500</a:t>
            </a:r>
          </a:p>
          <a:p>
            <a:pPr>
              <a:lnSpc>
                <a:spcPct val="80000"/>
              </a:lnSpc>
              <a:spcBef>
                <a:spcPct val="145000"/>
              </a:spcBef>
              <a:buFontTx/>
              <a:buNone/>
            </a:pPr>
            <a:r>
              <a:rPr lang="en-US" altLang="en-US" sz="2800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sz="2800" dirty="0">
                <a:solidFill>
                  <a:schemeClr val="bg1"/>
                </a:solidFill>
                <a:latin typeface="Arial" charset="0"/>
              </a:rPr>
              <a:t>01270 721600</a:t>
            </a:r>
            <a:endParaRPr lang="en-US" altLang="en-US" sz="2800" dirty="0">
              <a:latin typeface="Arial" charset="0"/>
            </a:endParaRP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£1,000,000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373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£500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609600" y="2057400"/>
            <a:ext cx="8001000" cy="2743200"/>
          </a:xfrm>
          <a:prstGeom prst="hexagon">
            <a:avLst>
              <a:gd name="adj" fmla="val 713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US" altLang="en-US" sz="8000">
                <a:solidFill>
                  <a:schemeClr val="bg1"/>
                </a:solidFill>
                <a:latin typeface="Arial" charset="0"/>
              </a:rPr>
              <a:t>Question 2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drumroll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AutoShape 2"/>
          <p:cNvSpPr>
            <a:spLocks noChangeArrowheads="1"/>
          </p:cNvSpPr>
          <p:nvPr/>
        </p:nvSpPr>
        <p:spPr bwMode="auto">
          <a:xfrm>
            <a:off x="533400" y="27432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67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68" name="AutoShape 4"/>
          <p:cNvSpPr>
            <a:spLocks noChangeArrowheads="1"/>
          </p:cNvSpPr>
          <p:nvPr/>
        </p:nvSpPr>
        <p:spPr bwMode="auto">
          <a:xfrm>
            <a:off x="53340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69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70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Between period 1 and 6 of 2017, how many STF have been reported?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807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338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108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222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641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74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75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76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77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78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81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82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83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686800" y="0"/>
            <a:ext cx="457200" cy="4572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084" name="AutoShape 20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86800" y="6324600"/>
            <a:ext cx="457200" cy="533400"/>
          </a:xfrm>
          <a:prstGeom prst="actionButtonBlank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09. Who Correct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8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8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8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8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80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80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72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AutoShape 2"/>
          <p:cNvSpPr>
            <a:spLocks noChangeArrowheads="1"/>
          </p:cNvSpPr>
          <p:nvPr/>
        </p:nvSpPr>
        <p:spPr bwMode="auto">
          <a:xfrm>
            <a:off x="539750" y="47244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1" name="AutoShape 3"/>
          <p:cNvSpPr>
            <a:spLocks noChangeArrowheads="1"/>
          </p:cNvSpPr>
          <p:nvPr/>
        </p:nvSpPr>
        <p:spPr bwMode="auto">
          <a:xfrm>
            <a:off x="533400" y="37338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2" name="AutoShape 4"/>
          <p:cNvSpPr>
            <a:spLocks noChangeArrowheads="1"/>
          </p:cNvSpPr>
          <p:nvPr/>
        </p:nvSpPr>
        <p:spPr bwMode="auto">
          <a:xfrm>
            <a:off x="539750" y="27813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accent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3" name="AutoShape 5"/>
          <p:cNvSpPr>
            <a:spLocks noChangeArrowheads="1"/>
          </p:cNvSpPr>
          <p:nvPr/>
        </p:nvSpPr>
        <p:spPr bwMode="auto">
          <a:xfrm>
            <a:off x="609600" y="228600"/>
            <a:ext cx="8001000" cy="2362200"/>
          </a:xfrm>
          <a:prstGeom prst="hexagon">
            <a:avLst>
              <a:gd name="adj" fmla="val 8280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4" name="AutoShape 6"/>
          <p:cNvSpPr>
            <a:spLocks noChangeArrowheads="1"/>
          </p:cNvSpPr>
          <p:nvPr/>
        </p:nvSpPr>
        <p:spPr bwMode="auto">
          <a:xfrm>
            <a:off x="533400" y="5715000"/>
            <a:ext cx="8153400" cy="838200"/>
          </a:xfrm>
          <a:prstGeom prst="hexagon">
            <a:avLst>
              <a:gd name="adj" fmla="val 30893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96200" cy="2057400"/>
          </a:xfrm>
          <a:noFill/>
          <a:ln/>
        </p:spPr>
        <p:txBody>
          <a:bodyPr/>
          <a:lstStyle/>
          <a:p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Between period 1 and </a:t>
            </a:r>
            <a:r>
              <a:rPr lang="en-GB" altLang="en-US" sz="4000" dirty="0" smtClean="0">
                <a:solidFill>
                  <a:schemeClr val="bg1"/>
                </a:solidFill>
                <a:latin typeface="Arial" charset="0"/>
              </a:rPr>
              <a:t>7 </a:t>
            </a:r>
            <a:r>
              <a:rPr lang="en-GB" altLang="en-US" sz="4000" dirty="0">
                <a:solidFill>
                  <a:schemeClr val="bg1"/>
                </a:solidFill>
                <a:latin typeface="Arial" charset="0"/>
              </a:rPr>
              <a:t>of 2017, how many STF have been reported?</a:t>
            </a:r>
            <a:endParaRPr lang="en-US" altLang="en-US" sz="4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909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38200" y="2852738"/>
            <a:ext cx="7620000" cy="37766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A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 smtClean="0">
                <a:solidFill>
                  <a:schemeClr val="bg1"/>
                </a:solidFill>
                <a:latin typeface="Arial" charset="0"/>
              </a:rPr>
              <a:t>338</a:t>
            </a:r>
            <a:endParaRPr lang="en-US" altLang="en-US" dirty="0">
              <a:solidFill>
                <a:schemeClr val="bg1"/>
              </a:solidFill>
              <a:latin typeface="Arial" charset="0"/>
            </a:endParaRP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B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108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C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222</a:t>
            </a:r>
          </a:p>
          <a:p>
            <a:pPr>
              <a:spcBef>
                <a:spcPct val="105000"/>
              </a:spcBef>
              <a:buFontTx/>
              <a:buNone/>
            </a:pPr>
            <a:r>
              <a:rPr lang="en-US" altLang="en-US" b="1" dirty="0">
                <a:solidFill>
                  <a:srgbClr val="FF9900"/>
                </a:solidFill>
                <a:latin typeface="Arial" charset="0"/>
              </a:rPr>
              <a:t>D </a:t>
            </a:r>
            <a:r>
              <a:rPr lang="en-US" altLang="en-US" dirty="0">
                <a:latin typeface="Arial" charset="0"/>
              </a:rPr>
              <a:t> </a:t>
            </a:r>
            <a:r>
              <a:rPr lang="en-US" altLang="en-US" dirty="0">
                <a:solidFill>
                  <a:schemeClr val="bg1"/>
                </a:solidFill>
                <a:latin typeface="Arial" charset="0"/>
              </a:rPr>
              <a:t>641</a:t>
            </a:r>
          </a:p>
        </p:txBody>
      </p:sp>
      <p:sp>
        <p:nvSpPr>
          <p:cNvPr id="89097" name="Line 9"/>
          <p:cNvSpPr>
            <a:spLocks noChangeShapeType="1"/>
          </p:cNvSpPr>
          <p:nvPr/>
        </p:nvSpPr>
        <p:spPr bwMode="auto">
          <a:xfrm flipH="1">
            <a:off x="0" y="6172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8" name="Line 10"/>
          <p:cNvSpPr>
            <a:spLocks noChangeShapeType="1"/>
          </p:cNvSpPr>
          <p:nvPr/>
        </p:nvSpPr>
        <p:spPr bwMode="auto">
          <a:xfrm flipH="1">
            <a:off x="0" y="51816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099" name="Line 11"/>
          <p:cNvSpPr>
            <a:spLocks noChangeShapeType="1"/>
          </p:cNvSpPr>
          <p:nvPr/>
        </p:nvSpPr>
        <p:spPr bwMode="auto">
          <a:xfrm flipH="1">
            <a:off x="0" y="41910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100" name="Line 12"/>
          <p:cNvSpPr>
            <a:spLocks noChangeShapeType="1"/>
          </p:cNvSpPr>
          <p:nvPr/>
        </p:nvSpPr>
        <p:spPr bwMode="auto">
          <a:xfrm flipH="1">
            <a:off x="0" y="32004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101" name="Line 13"/>
          <p:cNvSpPr>
            <a:spLocks noChangeShapeType="1"/>
          </p:cNvSpPr>
          <p:nvPr/>
        </p:nvSpPr>
        <p:spPr bwMode="auto">
          <a:xfrm flipH="1">
            <a:off x="8686800" y="61722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102" name="Line 14"/>
          <p:cNvSpPr>
            <a:spLocks noChangeShapeType="1"/>
          </p:cNvSpPr>
          <p:nvPr/>
        </p:nvSpPr>
        <p:spPr bwMode="auto">
          <a:xfrm flipH="1">
            <a:off x="8686800" y="51816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103" name="Line 15"/>
          <p:cNvSpPr>
            <a:spLocks noChangeShapeType="1"/>
          </p:cNvSpPr>
          <p:nvPr/>
        </p:nvSpPr>
        <p:spPr bwMode="auto">
          <a:xfrm flipH="1">
            <a:off x="8686800" y="41910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104" name="Line 16"/>
          <p:cNvSpPr>
            <a:spLocks noChangeShapeType="1"/>
          </p:cNvSpPr>
          <p:nvPr/>
        </p:nvSpPr>
        <p:spPr bwMode="auto">
          <a:xfrm flipH="1">
            <a:off x="8686800" y="3200400"/>
            <a:ext cx="4572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105" name="Line 17"/>
          <p:cNvSpPr>
            <a:spLocks noChangeShapeType="1"/>
          </p:cNvSpPr>
          <p:nvPr/>
        </p:nvSpPr>
        <p:spPr bwMode="auto">
          <a:xfrm flipH="1">
            <a:off x="8610600" y="14478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9106" name="Line 18"/>
          <p:cNvSpPr>
            <a:spLocks noChangeShapeType="1"/>
          </p:cNvSpPr>
          <p:nvPr/>
        </p:nvSpPr>
        <p:spPr bwMode="auto">
          <a:xfrm flipH="1">
            <a:off x="0" y="14478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sndAc>
      <p:stSnd>
        <p:snd r:embed="rId2" name="Tarda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609600" y="2514600"/>
            <a:ext cx="8001000" cy="1905000"/>
          </a:xfrm>
          <a:prstGeom prst="hexagon">
            <a:avLst>
              <a:gd name="adj" fmla="val 10267"/>
              <a:gd name="vf" fmla="val 115470"/>
            </a:avLst>
          </a:prstGeom>
          <a:solidFill>
            <a:schemeClr val="tx1"/>
          </a:solidFill>
          <a:ln w="57150">
            <a:solidFill>
              <a:srgbClr val="0066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n-GB" altLang="en-US" sz="8000">
                <a:solidFill>
                  <a:schemeClr val="bg1"/>
                </a:solidFill>
                <a:latin typeface="Arial" charset="0"/>
              </a:rPr>
              <a:t>£1,000</a:t>
            </a:r>
            <a:endParaRPr lang="en-US" altLang="en-US" sz="80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0" y="3505200"/>
            <a:ext cx="6096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8610600" y="3505200"/>
            <a:ext cx="533400" cy="0"/>
          </a:xfrm>
          <a:prstGeom prst="line">
            <a:avLst/>
          </a:prstGeom>
          <a:noFill/>
          <a:ln w="57150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2670</TotalTime>
  <Words>773</Words>
  <Application>Microsoft Office PowerPoint</Application>
  <PresentationFormat>On-screen Show (4:3)</PresentationFormat>
  <Paragraphs>171</Paragraphs>
  <Slides>49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Default Design</vt:lpstr>
      <vt:lpstr>PowerPoint Presentation</vt:lpstr>
      <vt:lpstr>Question 1</vt:lpstr>
      <vt:lpstr>How many people in Network Rail had to take time off work due to an accident in 2016/17 ?</vt:lpstr>
      <vt:lpstr>How many people in Network Rail had to take time off work due to an accident in 2016/17 ?</vt:lpstr>
      <vt:lpstr>£500</vt:lpstr>
      <vt:lpstr>Question 2</vt:lpstr>
      <vt:lpstr>Between period 1 and 6 of 2017, how many STF have been reported?</vt:lpstr>
      <vt:lpstr>Between period 1 and 7 of 2017, how many STF have been reported?</vt:lpstr>
      <vt:lpstr>£1,000</vt:lpstr>
      <vt:lpstr>Question 3</vt:lpstr>
      <vt:lpstr>So far this year (P1-P7) according to SMIS what has been the reported cause for the most STF reported ?</vt:lpstr>
      <vt:lpstr>So far this year (P1-P6) according to SMIS what has been the reported cause for the most STF reported ?</vt:lpstr>
      <vt:lpstr>£2,000</vt:lpstr>
      <vt:lpstr>Question 4</vt:lpstr>
      <vt:lpstr>Since 2010 which month historically has the most Slip Trip and Falls recorded?</vt:lpstr>
      <vt:lpstr>Since 2010 which month historically has the most Slip Trip and Falls recorded?</vt:lpstr>
      <vt:lpstr>£5,000</vt:lpstr>
      <vt:lpstr>Question 5</vt:lpstr>
      <vt:lpstr>Per hour worked which region has the lowest number of STF since April 2017 (correct as of end of P7)?</vt:lpstr>
      <vt:lpstr>Per hour worked which Route has the lowest number of STFs since April 2017 (correct as of end of P7)?</vt:lpstr>
      <vt:lpstr>£10,000</vt:lpstr>
      <vt:lpstr>Question 6</vt:lpstr>
      <vt:lpstr>How many RIDDOR’s related to STF have taken place in first 7 periods of this year?</vt:lpstr>
      <vt:lpstr>How many RIDDOR’s related to STF have taken place in first 6 periods of this year</vt:lpstr>
      <vt:lpstr>£20,000</vt:lpstr>
      <vt:lpstr>Question 7</vt:lpstr>
      <vt:lpstr>What is the statutory weekly sick pay amount?</vt:lpstr>
      <vt:lpstr>What is the statutory weekly sick pay amount?</vt:lpstr>
      <vt:lpstr>£50,000</vt:lpstr>
      <vt:lpstr>Question 8</vt:lpstr>
      <vt:lpstr>On average how long is it before you can drive after a broken ankle?</vt:lpstr>
      <vt:lpstr>On average how long is it before you can drive after a broken ankle?</vt:lpstr>
      <vt:lpstr>£75,000</vt:lpstr>
      <vt:lpstr>Question 9</vt:lpstr>
      <vt:lpstr>What does ERIC PD?</vt:lpstr>
      <vt:lpstr>What does ERIC PD?</vt:lpstr>
      <vt:lpstr>£125,000</vt:lpstr>
      <vt:lpstr>Question 10</vt:lpstr>
      <vt:lpstr>Habits- approx how times do you undertake a task to form a habit?</vt:lpstr>
      <vt:lpstr>Habits- approx how times do you undertake a task to form a habit?</vt:lpstr>
      <vt:lpstr>£250,000</vt:lpstr>
      <vt:lpstr>Question 11</vt:lpstr>
      <vt:lpstr>To break a set habit, approx how many times do you need to perform the new task?</vt:lpstr>
      <vt:lpstr>To break a set habit, approx how many times do you need to perform the new task?</vt:lpstr>
      <vt:lpstr>£500,000</vt:lpstr>
      <vt:lpstr>Question 12</vt:lpstr>
      <vt:lpstr>What is the close call telephone number?</vt:lpstr>
      <vt:lpstr>What is the close call telephone number?</vt:lpstr>
      <vt:lpstr>£1,000,000</vt:lpstr>
    </vt:vector>
  </TitlesOfParts>
  <Company>NETLinc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Wants To Be A Millionaire?</dc:title>
  <dc:creator>STNG11</dc:creator>
  <cp:lastModifiedBy>Brierley Sean</cp:lastModifiedBy>
  <cp:revision>98</cp:revision>
  <dcterms:created xsi:type="dcterms:W3CDTF">2003-05-20T13:35:24Z</dcterms:created>
  <dcterms:modified xsi:type="dcterms:W3CDTF">2017-11-09T18:58:05Z</dcterms:modified>
</cp:coreProperties>
</file>