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5"/>
  </p:notesMasterIdLst>
  <p:handoutMasterIdLst>
    <p:handoutMasterId r:id="rId26"/>
  </p:handoutMasterIdLst>
  <p:sldIdLst>
    <p:sldId id="267" r:id="rId8"/>
    <p:sldId id="266" r:id="rId9"/>
    <p:sldId id="284" r:id="rId10"/>
    <p:sldId id="291" r:id="rId11"/>
    <p:sldId id="293" r:id="rId12"/>
    <p:sldId id="269" r:id="rId13"/>
    <p:sldId id="297" r:id="rId14"/>
    <p:sldId id="296" r:id="rId15"/>
    <p:sldId id="298" r:id="rId16"/>
    <p:sldId id="270" r:id="rId17"/>
    <p:sldId id="279" r:id="rId18"/>
    <p:sldId id="287" r:id="rId19"/>
    <p:sldId id="289" r:id="rId20"/>
    <p:sldId id="300" r:id="rId21"/>
    <p:sldId id="281" r:id="rId22"/>
    <p:sldId id="294" r:id="rId23"/>
    <p:sldId id="271" r:id="rId24"/>
  </p:sldIdLst>
  <p:sldSz cx="9144000" cy="6858000" type="screen4x3"/>
  <p:notesSz cx="6669088" cy="9926638"/>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7" autoAdjust="0"/>
    <p:restoredTop sz="67770" autoAdjust="0"/>
  </p:normalViewPr>
  <p:slideViewPr>
    <p:cSldViewPr>
      <p:cViewPr>
        <p:scale>
          <a:sx n="70" d="100"/>
          <a:sy n="70" d="100"/>
        </p:scale>
        <p:origin x="-1524"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2722" y="-58"/>
      </p:cViewPr>
      <p:guideLst>
        <p:guide orient="horz" pos="3127"/>
        <p:guide pos="214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9428584"/>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777607" y="9428584"/>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66909" y="4715154"/>
            <a:ext cx="533527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9428584"/>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777607" y="9428584"/>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850" y="355600"/>
            <a:ext cx="4572000" cy="3429000"/>
          </a:xfrm>
        </p:spPr>
      </p:sp>
      <p:sp>
        <p:nvSpPr>
          <p:cNvPr id="3" name="Notes Placeholder 2"/>
          <p:cNvSpPr>
            <a:spLocks noGrp="1"/>
          </p:cNvSpPr>
          <p:nvPr>
            <p:ph type="body" idx="1"/>
          </p:nvPr>
        </p:nvSpPr>
        <p:spPr>
          <a:xfrm>
            <a:off x="670248" y="4027215"/>
            <a:ext cx="5335270" cy="4466987"/>
          </a:xfrm>
        </p:spPr>
        <p:txBody>
          <a:bodyPr/>
          <a:lstStyle/>
          <a:p>
            <a:r>
              <a:rPr lang="en-GB" b="1" dirty="0"/>
              <a:t>FACILITATOR</a:t>
            </a:r>
            <a:r>
              <a:rPr lang="en-GB" b="1" baseline="0" dirty="0"/>
              <a:t> INSTRUCTIONS</a:t>
            </a:r>
            <a:endParaRPr lang="en-GB" b="1" dirty="0"/>
          </a:p>
          <a:p>
            <a:endParaRPr lang="en-GB" b="1" dirty="0"/>
          </a:p>
          <a:p>
            <a:r>
              <a:rPr lang="en-GB" b="0" dirty="0"/>
              <a:t>This is</a:t>
            </a:r>
            <a:r>
              <a:rPr lang="en-GB" b="0" baseline="0" dirty="0"/>
              <a:t> part of a national stand down for the whole of Network Rail.</a:t>
            </a:r>
          </a:p>
          <a:p>
            <a:endParaRPr lang="en-GB" b="0" baseline="0" dirty="0"/>
          </a:p>
          <a:p>
            <a:r>
              <a:rPr lang="en-GB" b="0" baseline="0" dirty="0"/>
              <a:t>It will take place in July and involve ALL staff.</a:t>
            </a:r>
          </a:p>
          <a:p>
            <a:endParaRPr lang="en-GB" b="0" baseline="0" dirty="0"/>
          </a:p>
          <a:p>
            <a:r>
              <a:rPr lang="en-GB" b="0" baseline="0" dirty="0"/>
              <a:t>Please prepare for this session carefully.  </a:t>
            </a:r>
          </a:p>
          <a:p>
            <a:endParaRPr lang="en-GB" b="0" baseline="0" dirty="0"/>
          </a:p>
          <a:p>
            <a:r>
              <a:rPr lang="en-GB" b="0" baseline="0" dirty="0"/>
              <a:t>Please personalise this with your own thoughts and experiences to give this session personal meaning.</a:t>
            </a:r>
            <a:endParaRPr lang="en-GB"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a:t>Your personal commitment and leadership will be key to the success of this stand down.</a:t>
            </a:r>
          </a:p>
          <a:p>
            <a:endParaRPr lang="en-GB" b="1" dirty="0"/>
          </a:p>
          <a:p>
            <a:pPr marL="170113" indent="-170113">
              <a:buFont typeface="Arial" panose="020B0604020202020204" pitchFamily="34" charset="0"/>
              <a:buChar char="•"/>
            </a:pPr>
            <a:r>
              <a:rPr lang="en-GB" dirty="0"/>
              <a:t>This session will take around 60 minutes.</a:t>
            </a:r>
          </a:p>
          <a:p>
            <a:pPr marL="170113" indent="-170113">
              <a:buFont typeface="Arial" panose="020B0604020202020204" pitchFamily="34" charset="0"/>
              <a:buChar char="•"/>
            </a:pPr>
            <a:r>
              <a:rPr lang="en-GB" dirty="0"/>
              <a:t>Before</a:t>
            </a:r>
            <a:r>
              <a:rPr lang="en-GB" baseline="0" dirty="0"/>
              <a:t> you begin </a:t>
            </a:r>
          </a:p>
          <a:p>
            <a:pPr marL="680451" lvl="1" indent="-226817">
              <a:buFont typeface="+mj-lt"/>
              <a:buAutoNum type="arabicPeriod"/>
            </a:pPr>
            <a:r>
              <a:rPr lang="en-GB" baseline="0" dirty="0"/>
              <a:t>Print a copy of the pledge form (A3) for participants to sign</a:t>
            </a:r>
          </a:p>
          <a:p>
            <a:pPr marL="680451" lvl="1" indent="-226817">
              <a:buFont typeface="+mj-lt"/>
              <a:buAutoNum type="arabicPeriod"/>
            </a:pPr>
            <a:r>
              <a:rPr lang="en-GB" dirty="0"/>
              <a:t>Print the slides with the notes pages for you to refer to (or print</a:t>
            </a:r>
            <a:r>
              <a:rPr lang="en-GB" baseline="0" dirty="0"/>
              <a:t> the separate facilitator guide).</a:t>
            </a:r>
            <a:endParaRPr lang="en-GB" dirty="0"/>
          </a:p>
          <a:p>
            <a:pPr marL="170113" indent="-170113">
              <a:buFont typeface="Arial" panose="020B0604020202020204" pitchFamily="34" charset="0"/>
              <a:buChar char="•"/>
            </a:pPr>
            <a:r>
              <a:rPr lang="en-GB" baseline="0" dirty="0"/>
              <a:t>There are two discussion activities and one ‘commitment’ action</a:t>
            </a:r>
          </a:p>
          <a:p>
            <a:endParaRPr lang="en-GB" dirty="0"/>
          </a:p>
          <a:p>
            <a:r>
              <a:rPr lang="en-GB" dirty="0"/>
              <a:t>Throughout this presentation, </a:t>
            </a:r>
            <a:r>
              <a:rPr lang="en-GB" b="1" u="sng" dirty="0">
                <a:solidFill>
                  <a:srgbClr val="FF0000"/>
                </a:solidFill>
              </a:rPr>
              <a:t>speaker points will be marked in BOLD </a:t>
            </a:r>
            <a:r>
              <a:rPr lang="en-GB" dirty="0"/>
              <a:t>(i.e. script/notes for you to talk through in your team session)  </a:t>
            </a:r>
            <a:r>
              <a:rPr lang="en-GB" b="1" u="sng" dirty="0">
                <a:solidFill>
                  <a:schemeClr val="tx1"/>
                </a:solidFill>
              </a:rPr>
              <a:t>AND general guidance/instructions in non-BOLD</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a:t>
            </a:fld>
            <a:endParaRPr lang="en-GB" altLang="en-US" dirty="0"/>
          </a:p>
        </p:txBody>
      </p:sp>
    </p:spTree>
    <p:extLst>
      <p:ext uri="{BB962C8B-B14F-4D97-AF65-F5344CB8AC3E}">
        <p14:creationId xmlns:p14="http://schemas.microsoft.com/office/powerpoint/2010/main" val="100259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211138"/>
            <a:ext cx="4279900" cy="3211512"/>
          </a:xfrm>
        </p:spPr>
      </p:sp>
      <p:sp>
        <p:nvSpPr>
          <p:cNvPr id="3" name="Notes Placeholder 2"/>
          <p:cNvSpPr>
            <a:spLocks noGrp="1"/>
          </p:cNvSpPr>
          <p:nvPr>
            <p:ph type="body" idx="1"/>
          </p:nvPr>
        </p:nvSpPr>
        <p:spPr>
          <a:xfrm>
            <a:off x="647065" y="3422650"/>
            <a:ext cx="5335270" cy="4466987"/>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i="0" dirty="0">
                <a:solidFill>
                  <a:schemeClr val="tx1"/>
                </a:solidFill>
              </a:rPr>
              <a:t>Points to say: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i="0" dirty="0">
              <a:solidFill>
                <a:schemeClr val="tx1"/>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i="0" dirty="0">
                <a:solidFill>
                  <a:schemeClr val="tx1"/>
                </a:solidFill>
              </a:rPr>
              <a:t>Here’s an example of an ordinary task that we can do more safely.</a:t>
            </a:r>
          </a:p>
          <a:p>
            <a:pPr marL="171450" indent="-171450">
              <a:buFont typeface="Arial" panose="020B0604020202020204" pitchFamily="34" charset="0"/>
              <a:buChar char="•"/>
            </a:pPr>
            <a:endParaRPr lang="en-GB" b="1" i="0" baseline="0" dirty="0">
              <a:solidFill>
                <a:schemeClr val="tx1"/>
              </a:solidFill>
            </a:endParaRPr>
          </a:p>
          <a:p>
            <a:pPr marL="171450" indent="-171450">
              <a:buFont typeface="Arial" panose="020B0604020202020204" pitchFamily="34" charset="0"/>
              <a:buChar char="•"/>
            </a:pPr>
            <a:r>
              <a:rPr lang="en-GB" b="1" i="0" baseline="0" dirty="0">
                <a:solidFill>
                  <a:schemeClr val="tx1"/>
                </a:solidFill>
              </a:rPr>
              <a:t>Ladders and stairs both require ‘three points of contact’.</a:t>
            </a:r>
            <a:endParaRPr lang="en-GB" b="1" i="0" dirty="0">
              <a:solidFill>
                <a:schemeClr val="tx1"/>
              </a:solidFill>
            </a:endParaRPr>
          </a:p>
          <a:p>
            <a:endParaRPr lang="en-GB" b="1" i="0" dirty="0">
              <a:solidFill>
                <a:schemeClr val="tx1"/>
              </a:solidFill>
            </a:endParaRPr>
          </a:p>
          <a:p>
            <a:pPr marL="170113" indent="-170113">
              <a:buFont typeface="Arial" panose="020B0604020202020204" pitchFamily="34" charset="0"/>
              <a:buChar char="•"/>
            </a:pPr>
            <a:r>
              <a:rPr lang="en-GB" b="1" i="0" dirty="0">
                <a:solidFill>
                  <a:schemeClr val="tx1"/>
                </a:solidFill>
              </a:rPr>
              <a:t>Falling down stairs is the highest cause of domestic fatal accidents. 1000 people every year. </a:t>
            </a:r>
          </a:p>
          <a:p>
            <a:pPr marL="170113" indent="-170113">
              <a:buFont typeface="Arial" panose="020B0604020202020204" pitchFamily="34" charset="0"/>
              <a:buChar char="•"/>
            </a:pPr>
            <a:endParaRPr lang="en-GB" b="1" i="0" dirty="0">
              <a:solidFill>
                <a:schemeClr val="tx1"/>
              </a:solidFill>
            </a:endParaRPr>
          </a:p>
          <a:p>
            <a:pPr marL="170113" indent="-170113">
              <a:buFont typeface="Arial" panose="020B0604020202020204" pitchFamily="34" charset="0"/>
              <a:buChar char="•"/>
            </a:pPr>
            <a:r>
              <a:rPr lang="en-GB" b="1" i="0" dirty="0">
                <a:solidFill>
                  <a:schemeClr val="tx1"/>
                </a:solidFill>
              </a:rPr>
              <a:t>Children and the elderly are especially vulnerable. For many of you, y</a:t>
            </a:r>
            <a:r>
              <a:rPr lang="en-GB" b="1" i="0" u="sng" dirty="0">
                <a:solidFill>
                  <a:schemeClr val="tx1"/>
                </a:solidFill>
              </a:rPr>
              <a:t>our</a:t>
            </a:r>
            <a:r>
              <a:rPr lang="en-GB" b="1" i="0" u="sng" baseline="0" dirty="0">
                <a:solidFill>
                  <a:schemeClr val="tx1"/>
                </a:solidFill>
              </a:rPr>
              <a:t> elderly parents and your children are more likely to die in your house than you!  </a:t>
            </a:r>
            <a:r>
              <a:rPr lang="en-GB" b="1" i="0" u="none" baseline="0" dirty="0" smtClean="0">
                <a:solidFill>
                  <a:schemeClr val="tx1"/>
                </a:solidFill>
              </a:rPr>
              <a:t>But </a:t>
            </a:r>
            <a:r>
              <a:rPr lang="en-GB" b="1" i="0" u="none" baseline="0" dirty="0">
                <a:solidFill>
                  <a:schemeClr val="tx1"/>
                </a:solidFill>
              </a:rPr>
              <a:t>you can create a safe culture in your house for them and for you.</a:t>
            </a:r>
          </a:p>
          <a:p>
            <a:endParaRPr lang="en-GB" b="1" i="0" dirty="0">
              <a:solidFill>
                <a:schemeClr val="tx1"/>
              </a:solidFill>
            </a:endParaRPr>
          </a:p>
          <a:p>
            <a:pPr marL="170113" indent="-170113">
              <a:buFont typeface="Arial" panose="020B0604020202020204" pitchFamily="34" charset="0"/>
              <a:buChar char="•"/>
            </a:pPr>
            <a:r>
              <a:rPr lang="en-GB" b="1" i="0" dirty="0">
                <a:solidFill>
                  <a:schemeClr val="tx1"/>
                </a:solidFill>
              </a:rPr>
              <a:t>Going up and down stairs is an ordinary thing to do.</a:t>
            </a:r>
            <a:r>
              <a:rPr lang="en-GB" b="1" i="0" baseline="0" dirty="0">
                <a:solidFill>
                  <a:schemeClr val="tx1"/>
                </a:solidFill>
              </a:rPr>
              <a:t> We </a:t>
            </a:r>
            <a:r>
              <a:rPr lang="en-GB" b="1" i="0" dirty="0">
                <a:solidFill>
                  <a:schemeClr val="tx1"/>
                </a:solidFill>
              </a:rPr>
              <a:t>all do it everyday.</a:t>
            </a:r>
            <a:r>
              <a:rPr lang="en-GB" b="1" i="0" baseline="0" dirty="0">
                <a:solidFill>
                  <a:schemeClr val="tx1"/>
                </a:solidFill>
              </a:rPr>
              <a:t> It </a:t>
            </a:r>
            <a:r>
              <a:rPr lang="en-GB" b="1" i="0" dirty="0">
                <a:solidFill>
                  <a:schemeClr val="tx1"/>
                </a:solidFill>
              </a:rPr>
              <a:t>can be made safer</a:t>
            </a:r>
            <a:r>
              <a:rPr lang="en-GB" b="1" dirty="0">
                <a:solidFill>
                  <a:schemeClr val="tx1"/>
                </a:solidFill>
              </a:rPr>
              <a:t> – or less safe.</a:t>
            </a:r>
            <a:endParaRPr lang="en-GB" b="1" i="0" dirty="0">
              <a:solidFill>
                <a:schemeClr val="tx1"/>
              </a:solidFill>
            </a:endParaRPr>
          </a:p>
          <a:p>
            <a:endParaRPr lang="en-GB" b="1" i="0" dirty="0">
              <a:solidFill>
                <a:schemeClr val="tx1"/>
              </a:solidFill>
            </a:endParaRPr>
          </a:p>
          <a:p>
            <a:pPr marL="170113" indent="-170113" defTabSz="914344">
              <a:buFont typeface="Arial" panose="020B0604020202020204" pitchFamily="34" charset="0"/>
              <a:buChar char="•"/>
              <a:defRPr/>
            </a:pPr>
            <a:r>
              <a:rPr lang="en-GB" b="1" i="0" dirty="0">
                <a:solidFill>
                  <a:schemeClr val="tx1"/>
                </a:solidFill>
              </a:rPr>
              <a:t>How many of you leave things on the stairs so that they are there to be taken up? …. Toys, piles of clean clothes, pairs of shoes</a:t>
            </a:r>
            <a:r>
              <a:rPr lang="en-GB" b="1" dirty="0">
                <a:solidFill>
                  <a:schemeClr val="tx1"/>
                </a:solidFill>
              </a:rPr>
              <a:t>?</a:t>
            </a:r>
            <a:r>
              <a:rPr lang="en-GB" b="1" i="0" dirty="0">
                <a:solidFill>
                  <a:schemeClr val="tx1"/>
                </a:solidFill>
              </a:rPr>
              <a:t> </a:t>
            </a:r>
            <a:r>
              <a:rPr lang="en-GB" b="1" dirty="0">
                <a:solidFill>
                  <a:schemeClr val="tx1"/>
                </a:solidFill>
              </a:rPr>
              <a:t>These are a</a:t>
            </a:r>
            <a:r>
              <a:rPr lang="en-GB" b="1" i="0" dirty="0">
                <a:solidFill>
                  <a:schemeClr val="tx1"/>
                </a:solidFill>
              </a:rPr>
              <a:t>ll hazards that increase risk of falling.</a:t>
            </a:r>
          </a:p>
          <a:p>
            <a:pPr defTabSz="914344">
              <a:defRPr/>
            </a:pPr>
            <a:endParaRPr lang="en-GB" b="1" i="0" dirty="0">
              <a:solidFill>
                <a:schemeClr val="tx1"/>
              </a:solidFill>
            </a:endParaRPr>
          </a:p>
          <a:p>
            <a:pPr marL="170113" indent="-170113">
              <a:buFont typeface="Arial" panose="020B0604020202020204" pitchFamily="34" charset="0"/>
              <a:buChar char="•"/>
            </a:pPr>
            <a:r>
              <a:rPr lang="en-GB" b="1" i="0" dirty="0">
                <a:solidFill>
                  <a:schemeClr val="tx1"/>
                </a:solidFill>
              </a:rPr>
              <a:t>All of the pictures</a:t>
            </a:r>
            <a:r>
              <a:rPr lang="en-GB" b="1" i="0" baseline="0" dirty="0">
                <a:solidFill>
                  <a:schemeClr val="tx1"/>
                </a:solidFill>
              </a:rPr>
              <a:t> </a:t>
            </a:r>
            <a:r>
              <a:rPr lang="en-GB" b="1" i="0" dirty="0">
                <a:solidFill>
                  <a:schemeClr val="tx1"/>
                </a:solidFill>
              </a:rPr>
              <a:t>here are examples that increase </a:t>
            </a:r>
            <a:r>
              <a:rPr lang="en-GB" b="1" i="0" baseline="0" dirty="0">
                <a:solidFill>
                  <a:schemeClr val="tx1"/>
                </a:solidFill>
              </a:rPr>
              <a:t>the risk of falling.</a:t>
            </a:r>
          </a:p>
          <a:p>
            <a:pPr marL="170113" indent="-170113">
              <a:buFont typeface="Arial" panose="020B0604020202020204" pitchFamily="34" charset="0"/>
              <a:buChar char="•"/>
            </a:pPr>
            <a:endParaRPr lang="en-GB" i="0" baseline="0" dirty="0">
              <a:solidFill>
                <a:srgbClr val="FF0000"/>
              </a:solidFill>
            </a:endParaRPr>
          </a:p>
          <a:p>
            <a:pPr marL="170113" indent="-170113">
              <a:buFont typeface="Arial" panose="020B0604020202020204" pitchFamily="34" charset="0"/>
              <a:buChar char="•"/>
            </a:pPr>
            <a:r>
              <a:rPr lang="en-GB" i="0" baseline="0" dirty="0">
                <a:solidFill>
                  <a:srgbClr val="FF0000"/>
                </a:solidFill>
              </a:rPr>
              <a:t>NOTE: Three points of contact: defined as always having one foot and two hands or one hand and two feet in contact with the piece of equipment</a:t>
            </a:r>
            <a:endParaRPr lang="en-GB" i="0" dirty="0">
              <a:solidFill>
                <a:srgbClr val="FF0000"/>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10</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Points to say:</a:t>
            </a: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Most stairs have a safety system – the handrail</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It is free to use</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It takes no more time to use the stairs</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How many of us use the handrail when we use the stairs?</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So why don’t we use the handrail?</a:t>
            </a:r>
            <a:endParaRPr lang="en-GB" sz="1200" kern="1200" dirty="0">
              <a:solidFill>
                <a:schemeClr val="tx1"/>
              </a:solidFill>
              <a:effectLst/>
              <a:latin typeface="Arial" panose="020B0604020202020204" pitchFamily="34" charset="0"/>
              <a:ea typeface="+mn-ea"/>
              <a:cs typeface="+mn-cs"/>
            </a:endParaRPr>
          </a:p>
          <a:p>
            <a:endParaRPr lang="en-GB" sz="1200" kern="1200" dirty="0">
              <a:solidFill>
                <a:schemeClr val="tx1"/>
              </a:solidFill>
              <a:effectLst/>
              <a:latin typeface="Arial" panose="020B0604020202020204" pitchFamily="34" charset="0"/>
              <a:ea typeface="+mn-ea"/>
              <a:cs typeface="+mn-cs"/>
            </a:endParaRPr>
          </a:p>
          <a:p>
            <a:r>
              <a:rPr lang="en-GB" sz="1200" b="1" kern="1200" dirty="0">
                <a:solidFill>
                  <a:schemeClr val="tx1"/>
                </a:solidFill>
                <a:effectLst/>
                <a:latin typeface="Arial" panose="020B0604020202020204" pitchFamily="34" charset="0"/>
                <a:ea typeface="+mn-ea"/>
                <a:cs typeface="+mn-cs"/>
              </a:rPr>
              <a:t>If we make</a:t>
            </a:r>
            <a:r>
              <a:rPr lang="en-GB" sz="1200" b="1" kern="1200" baseline="0" dirty="0">
                <a:solidFill>
                  <a:schemeClr val="tx1"/>
                </a:solidFill>
                <a:effectLst/>
                <a:latin typeface="Arial" panose="020B0604020202020204" pitchFamily="34" charset="0"/>
                <a:ea typeface="+mn-ea"/>
                <a:cs typeface="+mn-cs"/>
              </a:rPr>
              <a:t> a habit of doing ordinary things safely we will also do more complex things safer, it becomes our habit.</a:t>
            </a:r>
            <a:endParaRPr lang="en-GB" sz="1200" b="1" kern="1200" dirty="0">
              <a:solidFill>
                <a:schemeClr val="tx1"/>
              </a:solidFill>
              <a:effectLst/>
              <a:latin typeface="Arial" panose="020B0604020202020204" pitchFamily="34" charset="0"/>
              <a:ea typeface="+mn-ea"/>
              <a:cs typeface="+mn-cs"/>
            </a:endParaRPr>
          </a:p>
          <a:p>
            <a:endParaRPr lang="en-GB" sz="1200" kern="1200" dirty="0">
              <a:solidFill>
                <a:schemeClr val="tx1"/>
              </a:solidFill>
              <a:effectLst/>
              <a:latin typeface="Arial" panose="020B0604020202020204" pitchFamily="34" charset="0"/>
              <a:ea typeface="+mn-ea"/>
              <a:cs typeface="+mn-cs"/>
            </a:endParaRPr>
          </a:p>
          <a:p>
            <a:r>
              <a:rPr lang="en-GB" sz="1200" kern="1200" dirty="0">
                <a:solidFill>
                  <a:schemeClr val="tx1"/>
                </a:solidFill>
                <a:effectLst/>
                <a:latin typeface="Arial" panose="020B0604020202020204" pitchFamily="34" charset="0"/>
                <a:ea typeface="+mn-ea"/>
                <a:cs typeface="+mn-cs"/>
              </a:rPr>
              <a:t>Facilitator instructions:</a:t>
            </a:r>
          </a:p>
          <a:p>
            <a:pPr lvl="0"/>
            <a:r>
              <a:rPr lang="en-GB" sz="1200" kern="1200" dirty="0">
                <a:solidFill>
                  <a:schemeClr val="tx1"/>
                </a:solidFill>
                <a:effectLst/>
                <a:latin typeface="Arial" panose="020B0604020202020204" pitchFamily="34" charset="0"/>
                <a:ea typeface="+mn-ea"/>
                <a:cs typeface="+mn-cs"/>
              </a:rPr>
              <a:t>Move the presentation on to the next slide and start with question 1</a:t>
            </a:r>
          </a:p>
          <a:p>
            <a:endParaRPr lang="en-GB" i="0" baseline="0" dirty="0"/>
          </a:p>
          <a:p>
            <a:endParaRPr lang="en-GB" i="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11</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0"/>
            <a:ext cx="3632200" cy="2725738"/>
          </a:xfrm>
        </p:spPr>
      </p:sp>
      <p:sp>
        <p:nvSpPr>
          <p:cNvPr id="3" name="Notes Placeholder 2"/>
          <p:cNvSpPr>
            <a:spLocks noGrp="1"/>
          </p:cNvSpPr>
          <p:nvPr>
            <p:ph type="body" idx="1"/>
          </p:nvPr>
        </p:nvSpPr>
        <p:spPr>
          <a:xfrm>
            <a:off x="146410" y="2947095"/>
            <a:ext cx="6120679" cy="5395298"/>
          </a:xfrm>
        </p:spPr>
        <p:txBody>
          <a:bodyPr/>
          <a:lstStyle/>
          <a:p>
            <a:r>
              <a:rPr lang="en-GB" b="0" dirty="0" smtClean="0"/>
              <a:t>Exercise 3 – Using the hand</a:t>
            </a:r>
            <a:r>
              <a:rPr lang="en-GB" b="0" baseline="0" dirty="0" smtClean="0"/>
              <a:t> rail</a:t>
            </a:r>
          </a:p>
          <a:p>
            <a:r>
              <a:rPr lang="en-GB" b="0" dirty="0" smtClean="0"/>
              <a:t>Facilitator </a:t>
            </a:r>
            <a:r>
              <a:rPr lang="en-GB" b="0" dirty="0"/>
              <a:t>instructions:</a:t>
            </a:r>
          </a:p>
          <a:p>
            <a:pPr marL="170113" indent="-170113" defTabSz="907268">
              <a:buFont typeface="Arial" panose="020B0604020202020204" pitchFamily="34" charset="0"/>
              <a:buChar char="•"/>
              <a:defRPr/>
            </a:pPr>
            <a:r>
              <a:rPr lang="en-GB" dirty="0"/>
              <a:t>Invite the room to discuss the below three questions. Take one at a time. </a:t>
            </a:r>
            <a:r>
              <a:rPr lang="en-GB" dirty="0">
                <a:cs typeface="Arial" panose="020B0604020202020204" pitchFamily="34" charset="0"/>
              </a:rPr>
              <a:t>Expect to spend a minute or two on each</a:t>
            </a:r>
          </a:p>
          <a:p>
            <a:pPr marL="170113" indent="-170113" defTabSz="907268">
              <a:buFont typeface="Arial" panose="020B0604020202020204" pitchFamily="34" charset="0"/>
              <a:buChar char="•"/>
              <a:defRPr/>
            </a:pPr>
            <a:r>
              <a:rPr lang="en-GB" dirty="0">
                <a:cs typeface="Arial" panose="020B0604020202020204" pitchFamily="34" charset="0"/>
              </a:rPr>
              <a:t>QA document may prove useful during this discussion.</a:t>
            </a:r>
          </a:p>
          <a:p>
            <a:pPr marL="170113" indent="-170113" defTabSz="907268">
              <a:buFont typeface="Arial" panose="020B0604020202020204" pitchFamily="34" charset="0"/>
              <a:buChar char="•"/>
              <a:defRPr/>
            </a:pPr>
            <a:endParaRPr lang="en-GB" dirty="0"/>
          </a:p>
          <a:p>
            <a:r>
              <a:rPr lang="en-GB" b="1" dirty="0"/>
              <a:t>Points to say:</a:t>
            </a:r>
          </a:p>
          <a:p>
            <a:endParaRPr lang="en-GB" b="1" dirty="0">
              <a:solidFill>
                <a:schemeClr val="tx1"/>
              </a:solidFill>
            </a:endParaRPr>
          </a:p>
          <a:p>
            <a:pPr marL="228600" indent="-228600" defTabSz="914344">
              <a:buAutoNum type="arabicPeriod"/>
              <a:defRPr/>
            </a:pPr>
            <a:r>
              <a:rPr lang="en-GB" b="1" dirty="0">
                <a:solidFill>
                  <a:schemeClr val="tx1"/>
                </a:solidFill>
              </a:rPr>
              <a:t>Stairs have a safety system – the handrail. Why don’t we use the handrail when it’s there?</a:t>
            </a:r>
          </a:p>
          <a:p>
            <a:pPr marL="170113" indent="-170113">
              <a:buFont typeface="Arial" panose="020B0604020202020204" pitchFamily="34" charset="0"/>
              <a:buChar char="•"/>
            </a:pPr>
            <a:r>
              <a:rPr lang="en-GB" dirty="0">
                <a:solidFill>
                  <a:schemeClr val="tx1"/>
                </a:solidFill>
              </a:rPr>
              <a:t>Is it because we think we don’t need it? Won’t happen to me…</a:t>
            </a:r>
          </a:p>
          <a:p>
            <a:pPr marL="170113" indent="-170113">
              <a:buFont typeface="Arial" panose="020B0604020202020204" pitchFamily="34" charset="0"/>
              <a:buChar char="•"/>
            </a:pPr>
            <a:r>
              <a:rPr lang="en-GB" dirty="0">
                <a:solidFill>
                  <a:schemeClr val="tx1"/>
                </a:solidFill>
              </a:rPr>
              <a:t>If we don’t use safe systems for the highest risk event in our home</a:t>
            </a:r>
            <a:r>
              <a:rPr lang="en-GB" baseline="0" dirty="0">
                <a:solidFill>
                  <a:schemeClr val="tx1"/>
                </a:solidFill>
              </a:rPr>
              <a:t> life – why should we expect people to use safe systems at work…. </a:t>
            </a:r>
          </a:p>
          <a:p>
            <a:pPr marL="170113" indent="-170113">
              <a:buFont typeface="Arial" panose="020B0604020202020204" pitchFamily="34" charset="0"/>
              <a:buChar char="•"/>
            </a:pPr>
            <a:r>
              <a:rPr lang="en-GB" baseline="0" dirty="0">
                <a:solidFill>
                  <a:schemeClr val="tx1"/>
                </a:solidFill>
              </a:rPr>
              <a:t>We need to create a safe culture.</a:t>
            </a:r>
            <a:endParaRPr lang="en-GB" dirty="0">
              <a:solidFill>
                <a:schemeClr val="tx1"/>
              </a:solidFill>
            </a:endParaRPr>
          </a:p>
          <a:p>
            <a:endParaRPr lang="en-GB" dirty="0">
              <a:solidFill>
                <a:schemeClr val="tx1"/>
              </a:solidFill>
            </a:endParaRPr>
          </a:p>
          <a:p>
            <a:r>
              <a:rPr lang="en-GB" b="1" dirty="0">
                <a:solidFill>
                  <a:schemeClr val="tx1"/>
                </a:solidFill>
              </a:rPr>
              <a:t>2. Why do you think we’re focusing on holding the handrail?</a:t>
            </a:r>
            <a:endParaRPr lang="en-GB" dirty="0">
              <a:solidFill>
                <a:schemeClr val="tx1"/>
              </a:solidFill>
            </a:endParaRPr>
          </a:p>
          <a:p>
            <a:pPr marL="170113" indent="-170113">
              <a:buFont typeface="Arial" panose="020B0604020202020204" pitchFamily="34" charset="0"/>
              <a:buChar char="•"/>
            </a:pPr>
            <a:r>
              <a:rPr lang="en-GB" dirty="0">
                <a:solidFill>
                  <a:schemeClr val="tx1"/>
                </a:solidFill>
              </a:rPr>
              <a:t>It is safer to hold the handrail, it is also a constant visual reminder of our safety culture. </a:t>
            </a:r>
          </a:p>
          <a:p>
            <a:pPr marL="170113" indent="-170113">
              <a:buFont typeface="Arial" panose="020B0604020202020204" pitchFamily="34" charset="0"/>
              <a:buChar char="•"/>
            </a:pPr>
            <a:r>
              <a:rPr lang="en-GB" dirty="0">
                <a:solidFill>
                  <a:schemeClr val="tx1"/>
                </a:solidFill>
              </a:rPr>
              <a:t>If we pay attention to safe practice even in the most mundane, every day situations, then we WILL behave safely at all times.</a:t>
            </a:r>
          </a:p>
          <a:p>
            <a:pPr marL="170113" indent="-170113">
              <a:buFont typeface="Arial" panose="020B0604020202020204" pitchFamily="34" charset="0"/>
              <a:buChar char="•"/>
            </a:pPr>
            <a:r>
              <a:rPr lang="en-GB" dirty="0">
                <a:solidFill>
                  <a:schemeClr val="tx1"/>
                </a:solidFill>
              </a:rPr>
              <a:t>It is something the most of us have the opportunity to do every day.</a:t>
            </a:r>
          </a:p>
          <a:p>
            <a:pPr marL="170113" indent="-170113">
              <a:buFont typeface="Arial" panose="020B0604020202020204" pitchFamily="34" charset="0"/>
              <a:buChar char="•"/>
            </a:pPr>
            <a:r>
              <a:rPr lang="en-GB" b="1" dirty="0">
                <a:solidFill>
                  <a:srgbClr val="FF0000"/>
                </a:solidFill>
              </a:rPr>
              <a:t>It can become a symbol of</a:t>
            </a:r>
            <a:r>
              <a:rPr lang="en-GB" b="1" baseline="0" dirty="0">
                <a:solidFill>
                  <a:srgbClr val="FF0000"/>
                </a:solidFill>
              </a:rPr>
              <a:t> our safe behaviour culture – in a safety critical company</a:t>
            </a:r>
            <a:endParaRPr lang="en-GB" b="1" dirty="0">
              <a:solidFill>
                <a:srgbClr val="FF0000"/>
              </a:solidFill>
            </a:endParaRPr>
          </a:p>
          <a:p>
            <a:endParaRPr lang="en-GB" dirty="0">
              <a:solidFill>
                <a:schemeClr val="tx1"/>
              </a:solidFill>
            </a:endParaRPr>
          </a:p>
          <a:p>
            <a:r>
              <a:rPr lang="en-GB" b="1" dirty="0">
                <a:solidFill>
                  <a:schemeClr val="tx1"/>
                </a:solidFill>
              </a:rPr>
              <a:t>3. What would stop you from intervening if you saw someone not holding the handrail?</a:t>
            </a:r>
            <a:endParaRPr lang="en-GB" dirty="0">
              <a:solidFill>
                <a:schemeClr val="tx1"/>
              </a:solidFill>
            </a:endParaRPr>
          </a:p>
          <a:p>
            <a:pPr marL="170113" indent="-170113">
              <a:buFont typeface="Arial" panose="020B0604020202020204" pitchFamily="34" charset="0"/>
              <a:buChar char="•"/>
            </a:pPr>
            <a:r>
              <a:rPr lang="en-GB" dirty="0">
                <a:solidFill>
                  <a:schemeClr val="tx1"/>
                </a:solidFill>
              </a:rPr>
              <a:t>Embarrassment? Not sure what to say? Hygiene? Being</a:t>
            </a:r>
            <a:r>
              <a:rPr lang="en-GB" baseline="0" dirty="0">
                <a:solidFill>
                  <a:schemeClr val="tx1"/>
                </a:solidFill>
              </a:rPr>
              <a:t> seen to be ‘overly sensitive’?</a:t>
            </a:r>
            <a:endParaRPr lang="en-GB" dirty="0">
              <a:solidFill>
                <a:schemeClr val="tx1"/>
              </a:solidFill>
            </a:endParaRPr>
          </a:p>
          <a:p>
            <a:pPr marL="170113" indent="-170113">
              <a:buFont typeface="Arial" panose="020B0604020202020204" pitchFamily="34" charset="0"/>
              <a:buChar char="•"/>
            </a:pPr>
            <a:r>
              <a:rPr lang="en-GB" dirty="0">
                <a:solidFill>
                  <a:schemeClr val="tx1"/>
                </a:solidFill>
              </a:rPr>
              <a:t>Practice makes this easier. Practice by speaking to people who aren’t ‘holding the hand rail’. Point out</a:t>
            </a:r>
            <a:r>
              <a:rPr lang="en-GB" baseline="0" dirty="0">
                <a:solidFill>
                  <a:schemeClr val="tx1"/>
                </a:solidFill>
              </a:rPr>
              <a:t> that you care about their safety and that they should be following the rules in Network Rail. Practice </a:t>
            </a:r>
            <a:r>
              <a:rPr lang="en-GB" dirty="0">
                <a:solidFill>
                  <a:schemeClr val="tx1"/>
                </a:solidFill>
              </a:rPr>
              <a:t>makes it easier to intervene on other occasions.</a:t>
            </a:r>
          </a:p>
          <a:p>
            <a:pPr marL="170113" indent="-170113">
              <a:buFont typeface="Arial" panose="020B0604020202020204" pitchFamily="34" charset="0"/>
              <a:buChar char="•"/>
            </a:pPr>
            <a:r>
              <a:rPr lang="en-GB" dirty="0">
                <a:solidFill>
                  <a:schemeClr val="tx1"/>
                </a:solidFill>
              </a:rPr>
              <a:t>It is our </a:t>
            </a:r>
            <a:r>
              <a:rPr lang="en-GB" b="1" i="0" u="sng" dirty="0">
                <a:solidFill>
                  <a:schemeClr val="tx1"/>
                </a:solidFill>
              </a:rPr>
              <a:t>obligation</a:t>
            </a:r>
            <a:r>
              <a:rPr lang="en-GB" i="0" u="sng" dirty="0">
                <a:solidFill>
                  <a:schemeClr val="tx1"/>
                </a:solidFill>
              </a:rPr>
              <a:t> </a:t>
            </a:r>
            <a:r>
              <a:rPr lang="en-GB" dirty="0">
                <a:solidFill>
                  <a:schemeClr val="tx1"/>
                </a:solidFill>
              </a:rPr>
              <a:t>to intervene whenever we see an unsafe act. Walking</a:t>
            </a:r>
            <a:r>
              <a:rPr lang="en-GB" baseline="0" dirty="0">
                <a:solidFill>
                  <a:schemeClr val="tx1"/>
                </a:solidFill>
              </a:rPr>
              <a:t> by tolerates unsafe behaviour.</a:t>
            </a:r>
          </a:p>
          <a:p>
            <a:pPr marL="170113" indent="-170113">
              <a:buFont typeface="Arial" panose="020B0604020202020204" pitchFamily="34" charset="0"/>
              <a:buChar char="•"/>
            </a:pPr>
            <a:endParaRPr lang="en-GB" baseline="0" dirty="0">
              <a:solidFill>
                <a:schemeClr val="tx1"/>
              </a:solidFill>
            </a:endParaRPr>
          </a:p>
          <a:p>
            <a:pPr marL="170113" indent="-170113">
              <a:buFont typeface="Arial" panose="020B0604020202020204" pitchFamily="34" charset="0"/>
              <a:buChar char="•"/>
            </a:pPr>
            <a:r>
              <a:rPr lang="en-GB" b="1" dirty="0">
                <a:solidFill>
                  <a:schemeClr val="tx1"/>
                </a:solidFill>
              </a:rPr>
              <a:t>Perhaps we haven’t made our expectations clear</a:t>
            </a:r>
            <a:r>
              <a:rPr lang="en-GB" b="1" baseline="0" dirty="0">
                <a:solidFill>
                  <a:schemeClr val="tx1"/>
                </a:solidFill>
              </a:rPr>
              <a:t> before.</a:t>
            </a:r>
            <a:endParaRPr lang="en-GB" b="1" dirty="0">
              <a:solidFill>
                <a:schemeClr val="tx1"/>
              </a:solidFill>
            </a:endParaRPr>
          </a:p>
          <a:p>
            <a:pPr marL="170113" indent="-170113">
              <a:buFont typeface="Arial" panose="020B0604020202020204" pitchFamily="34" charset="0"/>
              <a:buChar char="•"/>
            </a:pPr>
            <a:r>
              <a:rPr lang="en-GB" b="1" dirty="0">
                <a:solidFill>
                  <a:schemeClr val="tx1"/>
                </a:solidFill>
              </a:rPr>
              <a:t>We are now.  Holding the handrail is now a safety symbol for everyone in Network Rail.  </a:t>
            </a:r>
          </a:p>
          <a:p>
            <a:pPr marL="170113" indent="-170113">
              <a:buFont typeface="Arial" panose="020B0604020202020204" pitchFamily="34" charset="0"/>
              <a:buChar char="•"/>
            </a:pPr>
            <a:endParaRPr lang="en-GB" dirty="0">
              <a:solidFill>
                <a:srgbClr val="FF0000"/>
              </a:solidFill>
            </a:endParaRPr>
          </a:p>
          <a:p>
            <a:pPr marL="170113" indent="-170113">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12</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Points to say:</a:t>
            </a: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Can anyone recall a time where they were challenged about safety? How did you feel? How did you react?</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The way we react when challenged is massively important</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If you are challenged, think about the motivation of the person challenging you. It will be because they care about your safety</a:t>
            </a:r>
            <a:endParaRPr lang="en-GB" sz="1200" kern="1200" dirty="0">
              <a:solidFill>
                <a:schemeClr val="tx1"/>
              </a:solidFill>
              <a:effectLst/>
              <a:latin typeface="Arial" panose="020B0604020202020204" pitchFamily="34" charset="0"/>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Don’t react in a hostile, negative or defensive way. If you do that, you instantly make it more difficult for that person to challenge in future.</a:t>
            </a:r>
            <a:endParaRPr lang="en-GB" sz="1200" kern="1200" dirty="0">
              <a:solidFill>
                <a:schemeClr val="tx1"/>
              </a:solidFill>
              <a:effectLst/>
              <a:latin typeface="Arial" panose="020B0604020202020204" pitchFamily="34" charset="0"/>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If you react in a positive way – acknowledge, think about why they said something, maybe thank them for caring about your safety – not only will you be safer, but you will make them feel more inclined to keep challenging unsafe practice in future. </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The ‘next time’ could be over something very serious…</a:t>
            </a:r>
            <a:endParaRPr lang="en-GB" sz="1200" kern="1200" dirty="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13</a:t>
            </a:fld>
            <a:endParaRPr lang="en-GB" altLang="en-US"/>
          </a:p>
        </p:txBody>
      </p:sp>
    </p:spTree>
    <p:extLst>
      <p:ext uri="{BB962C8B-B14F-4D97-AF65-F5344CB8AC3E}">
        <p14:creationId xmlns:p14="http://schemas.microsoft.com/office/powerpoint/2010/main" val="81432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b="1" dirty="0">
              <a:ea typeface="Times New Roman"/>
              <a:cs typeface="Arial" panose="020B0604020202020204" pitchFamily="34" charset="0"/>
            </a:endParaRPr>
          </a:p>
          <a:p>
            <a:pPr>
              <a:spcAft>
                <a:spcPts val="0"/>
              </a:spcAft>
            </a:pPr>
            <a:r>
              <a:rPr lang="en-GB" b="1" dirty="0" smtClean="0">
                <a:solidFill>
                  <a:srgbClr val="FF0000"/>
                </a:solidFill>
                <a:ea typeface="Times New Roman"/>
                <a:cs typeface="Arial" panose="020B0604020202020204" pitchFamily="34" charset="0"/>
              </a:rPr>
              <a:t>Over the last year we installed vehicle speed warning systems in all our Network Rail vehicles.</a:t>
            </a:r>
          </a:p>
          <a:p>
            <a:pPr>
              <a:spcAft>
                <a:spcPts val="0"/>
              </a:spcAft>
            </a:pPr>
            <a:endParaRPr lang="en-GB" dirty="0" smtClean="0">
              <a:solidFill>
                <a:srgbClr val="FF0000"/>
              </a:solidFill>
              <a:ea typeface="Calibri"/>
              <a:cs typeface="Arial" panose="020B0604020202020204" pitchFamily="34" charset="0"/>
            </a:endParaRPr>
          </a:p>
          <a:p>
            <a:pPr>
              <a:spcAft>
                <a:spcPts val="0"/>
              </a:spcAft>
            </a:pPr>
            <a:r>
              <a:rPr lang="en-GB" b="1" dirty="0" smtClean="0">
                <a:solidFill>
                  <a:srgbClr val="FF0000"/>
                </a:solidFill>
                <a:ea typeface="Calibri"/>
                <a:cs typeface="Arial" panose="020B0604020202020204" pitchFamily="34" charset="0"/>
              </a:rPr>
              <a:t>This device has</a:t>
            </a:r>
            <a:r>
              <a:rPr lang="en-GB" b="1" baseline="0" dirty="0" smtClean="0">
                <a:solidFill>
                  <a:srgbClr val="FF0000"/>
                </a:solidFill>
                <a:ea typeface="Calibri"/>
                <a:cs typeface="Arial" panose="020B0604020202020204" pitchFamily="34" charset="0"/>
              </a:rPr>
              <a:t> supported a change in our safety behaviour which has seen a significant reduction in road traffic accidents involving Network Rail staff. In parallel, we have seen a drop in cost </a:t>
            </a:r>
            <a:r>
              <a:rPr lang="en-GB" b="1" baseline="0" smtClean="0">
                <a:solidFill>
                  <a:srgbClr val="FF0000"/>
                </a:solidFill>
                <a:ea typeface="Calibri"/>
                <a:cs typeface="Arial" panose="020B0604020202020204" pitchFamily="34" charset="0"/>
              </a:rPr>
              <a:t>incurred by </a:t>
            </a:r>
            <a:r>
              <a:rPr lang="en-GB" b="1" baseline="0" dirty="0" smtClean="0">
                <a:solidFill>
                  <a:srgbClr val="FF0000"/>
                </a:solidFill>
                <a:ea typeface="Calibri"/>
                <a:cs typeface="Arial" panose="020B0604020202020204" pitchFamily="34" charset="0"/>
              </a:rPr>
              <a:t>third party claims and repairs, and a hugely positive environmental impact has been achieved through the reduction in fuel usage.  </a:t>
            </a:r>
          </a:p>
          <a:p>
            <a:pPr>
              <a:spcAft>
                <a:spcPts val="0"/>
              </a:spcAft>
            </a:pPr>
            <a:endParaRPr lang="en-GB" b="1" baseline="0" dirty="0" smtClean="0">
              <a:solidFill>
                <a:srgbClr val="FF0000"/>
              </a:solidFill>
              <a:ea typeface="Calibri"/>
              <a:cs typeface="Arial" panose="020B0604020202020204" pitchFamily="34" charset="0"/>
            </a:endParaRPr>
          </a:p>
          <a:p>
            <a:pPr>
              <a:spcAft>
                <a:spcPts val="0"/>
              </a:spcAft>
            </a:pPr>
            <a:r>
              <a:rPr lang="en-GB" b="1" baseline="0" dirty="0" smtClean="0">
                <a:solidFill>
                  <a:srgbClr val="FF0000"/>
                </a:solidFill>
                <a:ea typeface="Calibri"/>
                <a:cs typeface="Arial" panose="020B0604020202020204" pitchFamily="34" charset="0"/>
              </a:rPr>
              <a:t>The device itself has helped us in changing our behaviours by notifying drivers when speeding - but we do not need a device to change. </a:t>
            </a:r>
          </a:p>
          <a:p>
            <a:pPr>
              <a:spcAft>
                <a:spcPts val="0"/>
              </a:spcAft>
            </a:pPr>
            <a:endParaRPr lang="en-GB" b="1" baseline="0" dirty="0" smtClean="0">
              <a:solidFill>
                <a:srgbClr val="FF0000"/>
              </a:solidFill>
              <a:ea typeface="Calibri"/>
              <a:cs typeface="Arial" panose="020B0604020202020204" pitchFamily="34" charset="0"/>
            </a:endParaRPr>
          </a:p>
          <a:p>
            <a:pPr>
              <a:spcAft>
                <a:spcPts val="0"/>
              </a:spcAft>
            </a:pPr>
            <a:r>
              <a:rPr lang="en-GB" b="1" baseline="0" dirty="0" smtClean="0">
                <a:solidFill>
                  <a:srgbClr val="FF0000"/>
                </a:solidFill>
                <a:ea typeface="Calibri"/>
                <a:cs typeface="Arial" panose="020B0604020202020204" pitchFamily="34" charset="0"/>
              </a:rPr>
              <a:t>We can change just as well through a commitment to each other to change. </a:t>
            </a:r>
          </a:p>
          <a:p>
            <a:pPr>
              <a:spcAft>
                <a:spcPts val="0"/>
              </a:spcAft>
            </a:pPr>
            <a:endParaRPr lang="en-GB" baseline="0" dirty="0" smtClean="0">
              <a:solidFill>
                <a:srgbClr val="FF0000"/>
              </a:solidFill>
              <a:ea typeface="Calibri"/>
              <a:cs typeface="Arial" panose="020B0604020202020204" pitchFamily="34" charset="0"/>
            </a:endParaRPr>
          </a:p>
          <a:p>
            <a:pPr>
              <a:spcAft>
                <a:spcPts val="0"/>
              </a:spcAft>
            </a:pPr>
            <a:endParaRPr lang="en-GB" baseline="0" dirty="0" smtClean="0">
              <a:solidFill>
                <a:srgbClr val="FF0000"/>
              </a:solidFill>
              <a:ea typeface="Calibri"/>
              <a:cs typeface="Arial" panose="020B0604020202020204" pitchFamily="34" charset="0"/>
            </a:endParaRPr>
          </a:p>
          <a:p>
            <a:pPr>
              <a:spcAft>
                <a:spcPts val="0"/>
              </a:spcAft>
            </a:pPr>
            <a:endParaRPr lang="en-GB" dirty="0">
              <a:solidFill>
                <a:srgbClr val="FF0000"/>
              </a:solidFill>
              <a:ea typeface="Calibri"/>
              <a:cs typeface="Arial" panose="020B0604020202020204" pitchFamily="34" charset="0"/>
            </a:endParaRPr>
          </a:p>
          <a:p>
            <a:endParaRPr lang="en-GB" i="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14</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0001" y="4675333"/>
            <a:ext cx="5335270" cy="4466987"/>
          </a:xfrm>
        </p:spPr>
        <p:txBody>
          <a:bodyPr/>
          <a:lstStyle/>
          <a:p>
            <a:r>
              <a:rPr lang="en-GB" b="0" i="0" dirty="0"/>
              <a:t>Points to say:</a:t>
            </a:r>
          </a:p>
          <a:p>
            <a:pPr marL="228600" lvl="0" indent="-228600">
              <a:buFont typeface="+mj-lt"/>
              <a:buAutoNum type="arabicPeriod"/>
            </a:pPr>
            <a:endParaRPr lang="en-GB" sz="1200" kern="1200" dirty="0">
              <a:solidFill>
                <a:schemeClr val="tx1"/>
              </a:solidFill>
              <a:effectLst/>
              <a:latin typeface="Arial" panose="020B0604020202020204" pitchFamily="34" charset="0"/>
              <a:ea typeface="+mn-ea"/>
              <a:cs typeface="+mn-cs"/>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Our safety culture protects us, and the public, the 4.5 million people who depend on us</a:t>
            </a:r>
          </a:p>
          <a:p>
            <a:pPr marL="228600" lvl="0" indent="-228600">
              <a:buFont typeface="+mj-lt"/>
              <a:buAutoNum type="arabicPeriod"/>
            </a:pPr>
            <a:endParaRPr lang="en-GB" sz="1200" kern="1200" dirty="0">
              <a:solidFill>
                <a:schemeClr val="tx1"/>
              </a:solidFill>
              <a:effectLst/>
              <a:latin typeface="Arial" panose="020B0604020202020204" pitchFamily="34" charset="0"/>
              <a:ea typeface="+mn-ea"/>
              <a:cs typeface="+mn-cs"/>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Holding the handrail </a:t>
            </a:r>
            <a:endParaRPr lang="en-GB" sz="1200" kern="1200" dirty="0">
              <a:solidFill>
                <a:schemeClr val="tx1"/>
              </a:solidFill>
              <a:effectLst/>
              <a:latin typeface="Arial" panose="020B0604020202020204" pitchFamily="34" charset="0"/>
              <a:ea typeface="+mn-ea"/>
              <a:cs typeface="+mn-cs"/>
            </a:endParaRPr>
          </a:p>
          <a:p>
            <a:pPr marL="685800" lvl="1" indent="-22860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is a simple way to reduce the chance of hurting yourself </a:t>
            </a:r>
            <a:endParaRPr lang="en-GB" sz="1200" kern="1200" dirty="0">
              <a:solidFill>
                <a:schemeClr val="tx1"/>
              </a:solidFill>
              <a:effectLst/>
              <a:latin typeface="Arial" panose="020B0604020202020204" pitchFamily="34" charset="0"/>
              <a:ea typeface="+mn-ea"/>
              <a:cs typeface="+mn-cs"/>
            </a:endParaRPr>
          </a:p>
          <a:p>
            <a:pPr marL="685800" lvl="1" indent="-22860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gives us the opportunity to practice our intervention skills</a:t>
            </a:r>
            <a:endParaRPr lang="en-GB" sz="1200" kern="1200" dirty="0">
              <a:solidFill>
                <a:schemeClr val="tx1"/>
              </a:solidFill>
              <a:effectLst/>
              <a:latin typeface="Arial" panose="020B0604020202020204" pitchFamily="34" charset="0"/>
              <a:ea typeface="+mn-ea"/>
              <a:cs typeface="+mn-cs"/>
            </a:endParaRPr>
          </a:p>
          <a:p>
            <a:pPr marL="685800" lvl="1" indent="-22860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symbolises</a:t>
            </a:r>
            <a:r>
              <a:rPr lang="en-GB" sz="1200" b="1" kern="1200" baseline="0" dirty="0">
                <a:solidFill>
                  <a:schemeClr val="tx1"/>
                </a:solidFill>
                <a:effectLst/>
                <a:latin typeface="Arial" panose="020B0604020202020204" pitchFamily="34" charset="0"/>
                <a:ea typeface="+mn-ea"/>
                <a:cs typeface="+mn-cs"/>
              </a:rPr>
              <a:t> and </a:t>
            </a:r>
            <a:r>
              <a:rPr lang="en-GB" sz="1200" b="1" kern="1200" dirty="0">
                <a:solidFill>
                  <a:schemeClr val="tx1"/>
                </a:solidFill>
                <a:effectLst/>
                <a:latin typeface="Arial" panose="020B0604020202020204" pitchFamily="34" charset="0"/>
                <a:ea typeface="+mn-ea"/>
                <a:cs typeface="+mn-cs"/>
              </a:rPr>
              <a:t>demonstrates our personal commitment to our safety culture – every day</a:t>
            </a:r>
          </a:p>
          <a:p>
            <a:pPr marL="685800" lvl="1" indent="-22860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mn-cs"/>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We want a safety culture that eliminates the small isolated failings</a:t>
            </a:r>
          </a:p>
          <a:p>
            <a:pPr marL="228600" lvl="0" indent="-228600">
              <a:buFont typeface="+mj-lt"/>
              <a:buAutoNum type="arabicPeriod"/>
            </a:pPr>
            <a:endParaRPr lang="en-GB" sz="1200" kern="1200" dirty="0">
              <a:solidFill>
                <a:schemeClr val="tx1"/>
              </a:solidFill>
              <a:effectLst/>
              <a:latin typeface="Arial" panose="020B0604020202020204" pitchFamily="34" charset="0"/>
              <a:ea typeface="+mn-ea"/>
              <a:cs typeface="+mn-cs"/>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This culture will save lives</a:t>
            </a:r>
            <a:endParaRPr lang="en-GB" sz="1200" kern="1200" dirty="0">
              <a:solidFill>
                <a:schemeClr val="tx1"/>
              </a:solidFill>
              <a:effectLst/>
              <a:latin typeface="Arial" panose="020B0604020202020204" pitchFamily="34" charset="0"/>
              <a:ea typeface="+mn-ea"/>
              <a:cs typeface="+mn-cs"/>
            </a:endParaRPr>
          </a:p>
          <a:p>
            <a:pPr marL="228600" indent="-228600">
              <a:buFont typeface="+mj-lt"/>
              <a:buAutoNum type="arabicPeriod"/>
            </a:pPr>
            <a:endParaRPr lang="en-GB" i="0" dirty="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15</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282575"/>
            <a:ext cx="3705225" cy="2779713"/>
          </a:xfrm>
        </p:spPr>
      </p:sp>
      <p:sp>
        <p:nvSpPr>
          <p:cNvPr id="3" name="Notes Placeholder 2"/>
          <p:cNvSpPr>
            <a:spLocks noGrp="1"/>
          </p:cNvSpPr>
          <p:nvPr>
            <p:ph type="body" idx="1"/>
          </p:nvPr>
        </p:nvSpPr>
        <p:spPr>
          <a:xfrm>
            <a:off x="598240" y="3163119"/>
            <a:ext cx="5335270" cy="4466987"/>
          </a:xfrm>
        </p:spPr>
        <p:txBody>
          <a:bodyPr/>
          <a:lstStyle/>
          <a:p>
            <a:r>
              <a:rPr lang="en-GB" sz="1200" kern="1200" dirty="0">
                <a:solidFill>
                  <a:schemeClr val="tx1"/>
                </a:solidFill>
                <a:effectLst/>
                <a:latin typeface="Arial" panose="020B0604020202020204" pitchFamily="34" charset="0"/>
                <a:ea typeface="+mn-ea"/>
                <a:cs typeface="+mn-cs"/>
              </a:rPr>
              <a:t>Facilitator: Show and distribute the pledge form in the room. Invite people to sign while you use the speaker notes below.</a:t>
            </a:r>
          </a:p>
          <a:p>
            <a:endParaRPr lang="en-GB" sz="1200" kern="1200" dirty="0">
              <a:solidFill>
                <a:schemeClr val="tx1"/>
              </a:solidFill>
              <a:effectLst/>
              <a:latin typeface="Arial" panose="020B0604020202020204" pitchFamily="34" charset="0"/>
              <a:ea typeface="+mn-ea"/>
              <a:cs typeface="+mn-cs"/>
            </a:endParaRPr>
          </a:p>
          <a:p>
            <a:r>
              <a:rPr lang="en-GB" sz="1200" kern="1200" dirty="0">
                <a:solidFill>
                  <a:schemeClr val="tx1"/>
                </a:solidFill>
                <a:effectLst/>
                <a:latin typeface="Arial" panose="020B0604020202020204" pitchFamily="34" charset="0"/>
                <a:ea typeface="+mn-ea"/>
                <a:cs typeface="+mn-cs"/>
              </a:rPr>
              <a:t>Points to say:</a:t>
            </a: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We must pay attention to the seemingly ordinary. And use the safety systems that exist to protect us.</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 would like everyone to commit to ‘hold the handrail’ as a constant reminder of our safety culture</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 would like everyone to also commit to intervene if we see an unsafe practice</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This is our chance to change!</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The more of us who actively engage in the reporting and reduction of safety hazards, the safer we will all be</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In summary, I’m inviting you to all make a commitment to ‘</a:t>
            </a:r>
            <a:r>
              <a:rPr lang="en-GB" sz="1200" b="1" u="sng" kern="1200" dirty="0">
                <a:solidFill>
                  <a:schemeClr val="tx1"/>
                </a:solidFill>
                <a:effectLst/>
                <a:latin typeface="Arial" panose="020B0604020202020204" pitchFamily="34" charset="0"/>
                <a:ea typeface="+mn-ea"/>
                <a:cs typeface="+mn-cs"/>
              </a:rPr>
              <a:t>hold the handrail’ and challenge/intervene where you see a safety risk</a:t>
            </a:r>
            <a:r>
              <a:rPr lang="en-GB" sz="1200" b="1" kern="1200" dirty="0">
                <a:solidFill>
                  <a:schemeClr val="tx1"/>
                </a:solidFill>
                <a:effectLst/>
                <a:latin typeface="Arial" panose="020B0604020202020204" pitchFamily="34" charset="0"/>
                <a:ea typeface="+mn-ea"/>
                <a:cs typeface="+mn-cs"/>
              </a:rPr>
              <a:t> from this point onwards</a:t>
            </a:r>
          </a:p>
          <a:p>
            <a:pPr marL="171450" lvl="0" indent="-171450">
              <a:buFont typeface="Arial" panose="020B0604020202020204" pitchFamily="34" charset="0"/>
              <a:buChar char="•"/>
            </a:pPr>
            <a:endParaRPr lang="en-GB" sz="1200" b="1" kern="1200" dirty="0">
              <a:solidFill>
                <a:schemeClr val="tx1"/>
              </a:solidFill>
              <a:effectLst/>
              <a:latin typeface="Arial" panose="020B0604020202020204" pitchFamily="34" charset="0"/>
              <a:ea typeface="+mn-ea"/>
              <a:cs typeface="+mn-cs"/>
            </a:endParaRPr>
          </a:p>
          <a:p>
            <a:pPr marL="342900" indent="-342900">
              <a:buFont typeface="Arial" panose="020B0604020202020204" pitchFamily="34" charset="0"/>
              <a:buChar char="•"/>
            </a:pPr>
            <a:r>
              <a:rPr lang="en-GB" sz="1200" b="1" dirty="0">
                <a:latin typeface="Calibri" panose="020F0502020204030204" pitchFamily="34" charset="0"/>
              </a:rPr>
              <a:t>Sign your pledge</a:t>
            </a:r>
          </a:p>
          <a:p>
            <a:pPr marL="342900" indent="-342900">
              <a:buFont typeface="Arial" panose="020B0604020202020204" pitchFamily="34" charset="0"/>
              <a:buChar char="•"/>
            </a:pPr>
            <a:endParaRPr lang="en-GB" sz="1200" b="1" dirty="0">
              <a:latin typeface="Calibri" panose="020F0502020204030204" pitchFamily="34" charset="0"/>
            </a:endParaRPr>
          </a:p>
          <a:p>
            <a:pPr marL="342900" indent="-342900">
              <a:buFont typeface="Arial" panose="020B0604020202020204" pitchFamily="34" charset="0"/>
              <a:buChar char="•"/>
            </a:pPr>
            <a:r>
              <a:rPr lang="en-GB" sz="1200" b="1" dirty="0">
                <a:latin typeface="Calibri" panose="020F0502020204030204" pitchFamily="34" charset="0"/>
              </a:rPr>
              <a:t>Display your pledge on the wall at your workplace </a:t>
            </a:r>
            <a:br>
              <a:rPr lang="en-GB" sz="1200" b="1" dirty="0">
                <a:latin typeface="Calibri" panose="020F0502020204030204" pitchFamily="34" charset="0"/>
              </a:rPr>
            </a:br>
            <a:r>
              <a:rPr lang="en-GB" sz="1200" b="1" dirty="0">
                <a:latin typeface="Calibri" panose="020F0502020204030204" pitchFamily="34" charset="0"/>
              </a:rPr>
              <a:t>(if possible)</a:t>
            </a:r>
          </a:p>
          <a:p>
            <a:pPr marL="342900" indent="-342900">
              <a:buFont typeface="Arial" panose="020B0604020202020204" pitchFamily="34" charset="0"/>
              <a:buChar char="•"/>
            </a:pPr>
            <a:endParaRPr lang="en-GB" sz="1200" b="1" dirty="0">
              <a:latin typeface="Calibri" panose="020F0502020204030204" pitchFamily="34" charset="0"/>
            </a:endParaRPr>
          </a:p>
          <a:p>
            <a:pPr marL="342900" indent="-342900">
              <a:buFont typeface="Arial" panose="020B0604020202020204" pitchFamily="34" charset="0"/>
              <a:buChar char="•"/>
            </a:pPr>
            <a:r>
              <a:rPr lang="en-GB" sz="1200" b="1" dirty="0">
                <a:latin typeface="Calibri" panose="020F0502020204030204" pitchFamily="34" charset="0"/>
              </a:rPr>
              <a:t>Take a photo of your pledge and post it on Yammer </a:t>
            </a:r>
            <a:r>
              <a:rPr lang="en-GB" sz="1200" b="1" dirty="0" smtClean="0">
                <a:latin typeface="Calibri" panose="020F0502020204030204" pitchFamily="34" charset="0"/>
              </a:rPr>
              <a:t>using</a:t>
            </a:r>
            <a:r>
              <a:rPr lang="en-GB" sz="1200" b="1" baseline="0" dirty="0" smtClean="0">
                <a:latin typeface="Calibri" panose="020F0502020204030204" pitchFamily="34" charset="0"/>
              </a:rPr>
              <a:t> the hashtag: </a:t>
            </a:r>
            <a:r>
              <a:rPr lang="en-GB" sz="1200" b="1" dirty="0" smtClean="0">
                <a:latin typeface="Calibri" panose="020F0502020204030204" pitchFamily="34" charset="0"/>
              </a:rPr>
              <a:t> </a:t>
            </a:r>
            <a:r>
              <a:rPr lang="en-GB" sz="1200" b="1" dirty="0">
                <a:latin typeface="Calibri" panose="020F0502020204030204" pitchFamily="34" charset="0"/>
              </a:rPr>
              <a:t>#</a:t>
            </a:r>
            <a:r>
              <a:rPr lang="en-GB" sz="1200" b="1" dirty="0" err="1">
                <a:latin typeface="Calibri" panose="020F0502020204030204" pitchFamily="34" charset="0"/>
              </a:rPr>
              <a:t>holdthehandrail</a:t>
            </a:r>
            <a:endParaRPr lang="en-GB" sz="1600" b="1" dirty="0">
              <a:latin typeface="Calibri" panose="020F050202020403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16</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0" dirty="0"/>
              <a:t>Points to say:</a:t>
            </a:r>
          </a:p>
          <a:p>
            <a:endParaRPr lang="en-GB" sz="1200" b="1" kern="1200" dirty="0">
              <a:solidFill>
                <a:schemeClr val="tx1"/>
              </a:solidFill>
              <a:effectLst/>
              <a:latin typeface="Arial" panose="020B0604020202020204" pitchFamily="34" charset="0"/>
              <a:ea typeface="+mn-ea"/>
              <a:cs typeface="+mn-cs"/>
            </a:endParaRPr>
          </a:p>
          <a:p>
            <a:r>
              <a:rPr lang="en-GB" sz="1200" b="1" kern="1200" dirty="0">
                <a:solidFill>
                  <a:schemeClr val="tx1"/>
                </a:solidFill>
                <a:effectLst/>
                <a:latin typeface="Arial" panose="020B0604020202020204" pitchFamily="34" charset="0"/>
                <a:ea typeface="+mn-ea"/>
                <a:cs typeface="+mn-cs"/>
              </a:rPr>
              <a:t>From today, let us all</a:t>
            </a:r>
            <a:r>
              <a:rPr lang="en-GB" sz="1200" b="1" kern="1200" baseline="0" dirty="0">
                <a:solidFill>
                  <a:schemeClr val="tx1"/>
                </a:solidFill>
                <a:effectLst/>
                <a:latin typeface="Arial" panose="020B0604020202020204" pitchFamily="34" charset="0"/>
                <a:ea typeface="+mn-ea"/>
                <a:cs typeface="+mn-cs"/>
              </a:rPr>
              <a:t>  </a:t>
            </a:r>
            <a:r>
              <a:rPr lang="en-GB" sz="1200" b="1" kern="1200" dirty="0">
                <a:solidFill>
                  <a:schemeClr val="tx1"/>
                </a:solidFill>
                <a:effectLst/>
                <a:latin typeface="Arial" panose="020B0604020202020204" pitchFamily="34" charset="0"/>
                <a:ea typeface="+mn-ea"/>
                <a:cs typeface="+mn-cs"/>
              </a:rPr>
              <a:t>challenge and change our habits. Even the most ordinary. </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Always choose the safest option. </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Intervene. </a:t>
            </a:r>
            <a:endParaRPr lang="en-GB"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And make sure everyone gets home safe, every day</a:t>
            </a:r>
            <a:endParaRPr lang="en-GB" sz="1200" kern="1200" dirty="0">
              <a:solidFill>
                <a:schemeClr val="tx1"/>
              </a:solidFill>
              <a:effectLst/>
              <a:latin typeface="Arial" panose="020B0604020202020204" pitchFamily="34" charset="0"/>
              <a:ea typeface="+mn-ea"/>
              <a:cs typeface="+mn-cs"/>
            </a:endParaRPr>
          </a:p>
          <a:p>
            <a:endParaRPr lang="en-GB" sz="1200" b="1" kern="1200" dirty="0">
              <a:solidFill>
                <a:schemeClr val="tx1"/>
              </a:solidFill>
              <a:effectLst/>
              <a:latin typeface="Arial" panose="020B0604020202020204" pitchFamily="34" charset="0"/>
              <a:ea typeface="+mn-ea"/>
              <a:cs typeface="+mn-cs"/>
            </a:endParaRPr>
          </a:p>
          <a:p>
            <a:r>
              <a:rPr lang="en-GB" sz="1200" b="1" kern="1200" dirty="0">
                <a:solidFill>
                  <a:schemeClr val="tx1"/>
                </a:solidFill>
                <a:effectLst/>
                <a:latin typeface="Arial" panose="020B0604020202020204" pitchFamily="34" charset="0"/>
                <a:ea typeface="+mn-ea"/>
                <a:cs typeface="+mn-cs"/>
              </a:rPr>
              <a:t>Thank you</a:t>
            </a:r>
            <a:endParaRPr lang="en-GB" sz="1200" kern="1200" dirty="0">
              <a:solidFill>
                <a:schemeClr val="tx1"/>
              </a:solidFill>
              <a:effectLst/>
              <a:latin typeface="Arial" panose="020B0604020202020204" pitchFamily="34" charset="0"/>
              <a:ea typeface="+mn-ea"/>
              <a:cs typeface="+mn-cs"/>
            </a:endParaRPr>
          </a:p>
          <a:p>
            <a:endParaRPr lang="en-GB" b="1" baseline="0" dirty="0"/>
          </a:p>
          <a:p>
            <a:r>
              <a:rPr lang="en-GB" b="0" baseline="0" dirty="0"/>
              <a:t>Facilitator</a:t>
            </a:r>
            <a:r>
              <a:rPr lang="en-GB" b="0" dirty="0"/>
              <a:t> instructions</a:t>
            </a:r>
            <a:r>
              <a:rPr lang="en-GB" b="1" dirty="0"/>
              <a:t>:</a:t>
            </a:r>
          </a:p>
          <a:p>
            <a:pPr marL="170113" indent="-170113">
              <a:buFont typeface="Arial" panose="020B0604020202020204" pitchFamily="34" charset="0"/>
              <a:buChar char="•"/>
            </a:pPr>
            <a:r>
              <a:rPr lang="en-GB" dirty="0"/>
              <a:t>At the end of your session, make sure that you complete and return the attendance form and email to: STEcommunications@networkrail.co.uk.</a:t>
            </a:r>
            <a:endParaRPr lang="en-GB" baseline="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17</a:t>
            </a:fld>
            <a:endParaRPr lang="en-GB" altLang="en-US"/>
          </a:p>
        </p:txBody>
      </p:sp>
    </p:spTree>
    <p:extLst>
      <p:ext uri="{BB962C8B-B14F-4D97-AF65-F5344CB8AC3E}">
        <p14:creationId xmlns:p14="http://schemas.microsoft.com/office/powerpoint/2010/main" val="338460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355600"/>
            <a:ext cx="3921125" cy="2941638"/>
          </a:xfrm>
        </p:spPr>
      </p:sp>
      <p:sp>
        <p:nvSpPr>
          <p:cNvPr id="3" name="Notes Placeholder 2"/>
          <p:cNvSpPr>
            <a:spLocks noGrp="1"/>
          </p:cNvSpPr>
          <p:nvPr>
            <p:ph type="body" idx="1"/>
          </p:nvPr>
        </p:nvSpPr>
        <p:spPr>
          <a:xfrm>
            <a:off x="610552" y="3523159"/>
            <a:ext cx="5335270" cy="4466987"/>
          </a:xfrm>
        </p:spPr>
        <p:txBody>
          <a:bodyPr/>
          <a:lstStyle/>
          <a:p>
            <a:r>
              <a:rPr lang="en-GB" b="0" dirty="0">
                <a:solidFill>
                  <a:schemeClr val="tx1"/>
                </a:solidFill>
              </a:rPr>
              <a:t>FACILITATOR INSTRUCTIONS</a:t>
            </a:r>
          </a:p>
          <a:p>
            <a:pPr marL="170113" indent="-170113">
              <a:buFont typeface="Arial" panose="020B0604020202020204" pitchFamily="34" charset="0"/>
              <a:buChar char="•"/>
            </a:pPr>
            <a:r>
              <a:rPr lang="en-GB" dirty="0">
                <a:solidFill>
                  <a:schemeClr val="tx1"/>
                </a:solidFill>
              </a:rPr>
              <a:t>Start your session by talking through the </a:t>
            </a:r>
            <a:r>
              <a:rPr lang="en-GB" baseline="0" dirty="0">
                <a:solidFill>
                  <a:schemeClr val="tx1"/>
                </a:solidFill>
              </a:rPr>
              <a:t>agenda with your team.</a:t>
            </a:r>
            <a:r>
              <a:rPr lang="en-GB" dirty="0">
                <a:solidFill>
                  <a:schemeClr val="tx1"/>
                </a:solidFill>
              </a:rPr>
              <a:t> E</a:t>
            </a:r>
            <a:r>
              <a:rPr lang="en-GB" baseline="0" dirty="0">
                <a:solidFill>
                  <a:schemeClr val="tx1"/>
                </a:solidFill>
              </a:rPr>
              <a:t>xplain there will be </a:t>
            </a:r>
            <a:r>
              <a:rPr lang="en-GB" baseline="0" dirty="0" smtClean="0">
                <a:solidFill>
                  <a:schemeClr val="tx1"/>
                </a:solidFill>
              </a:rPr>
              <a:t>three discussion </a:t>
            </a:r>
            <a:r>
              <a:rPr lang="en-GB" baseline="0" dirty="0">
                <a:solidFill>
                  <a:schemeClr val="tx1"/>
                </a:solidFill>
              </a:rPr>
              <a:t>activities and a call to action.</a:t>
            </a:r>
          </a:p>
          <a:p>
            <a:endParaRPr lang="en-GB" baseline="0" dirty="0">
              <a:solidFill>
                <a:schemeClr val="tx1"/>
              </a:solidFill>
            </a:endParaRPr>
          </a:p>
          <a:p>
            <a:r>
              <a:rPr lang="en-GB" b="1" dirty="0">
                <a:solidFill>
                  <a:schemeClr val="tx1"/>
                </a:solidFill>
              </a:rPr>
              <a:t>Points to say:</a:t>
            </a:r>
            <a:endParaRPr lang="en-GB" b="1" baseline="0" dirty="0">
              <a:solidFill>
                <a:schemeClr val="tx1"/>
              </a:solidFill>
            </a:endParaRPr>
          </a:p>
          <a:p>
            <a:pPr marL="228586" indent="-228586">
              <a:buFont typeface="+mj-lt"/>
              <a:buAutoNum type="arabicPeriod"/>
            </a:pPr>
            <a:r>
              <a:rPr lang="en-GB" b="1" dirty="0">
                <a:solidFill>
                  <a:schemeClr val="tx1"/>
                </a:solidFill>
              </a:rPr>
              <a:t>The purpose of this session is to make a focused behaviour change to improve our safety culture </a:t>
            </a:r>
          </a:p>
          <a:p>
            <a:pPr marL="0" indent="0">
              <a:buFont typeface="+mj-lt"/>
              <a:buNone/>
            </a:pPr>
            <a:r>
              <a:rPr lang="en-GB" b="1" dirty="0">
                <a:solidFill>
                  <a:schemeClr val="tx1"/>
                </a:solidFill>
              </a:rPr>
              <a:t>We are a safety</a:t>
            </a:r>
            <a:r>
              <a:rPr lang="en-GB" b="1" baseline="0" dirty="0">
                <a:solidFill>
                  <a:schemeClr val="tx1"/>
                </a:solidFill>
              </a:rPr>
              <a:t> critical company – the lives of </a:t>
            </a:r>
            <a:r>
              <a:rPr lang="en-GB" b="1" baseline="0" dirty="0" smtClean="0">
                <a:solidFill>
                  <a:schemeClr val="tx1"/>
                </a:solidFill>
              </a:rPr>
              <a:t>4.5 million </a:t>
            </a:r>
            <a:r>
              <a:rPr lang="en-GB" b="1" baseline="0" dirty="0">
                <a:solidFill>
                  <a:schemeClr val="tx1"/>
                </a:solidFill>
              </a:rPr>
              <a:t>people who travel on the network every day depend on us and our safety behaviours.</a:t>
            </a:r>
            <a:endParaRPr lang="en-GB" b="1" dirty="0">
              <a:solidFill>
                <a:schemeClr val="tx1"/>
              </a:solidFill>
            </a:endParaRPr>
          </a:p>
          <a:p>
            <a:pPr marL="228586" indent="-228586">
              <a:buFont typeface="+mj-lt"/>
              <a:buAutoNum type="arabicPeriod"/>
            </a:pPr>
            <a:endParaRPr lang="en-GB" b="1" dirty="0">
              <a:solidFill>
                <a:schemeClr val="tx1"/>
              </a:solidFill>
            </a:endParaRPr>
          </a:p>
          <a:p>
            <a:pPr marL="0" indent="0">
              <a:buFont typeface="+mj-lt"/>
              <a:buNone/>
            </a:pPr>
            <a:r>
              <a:rPr lang="en-GB" b="1" dirty="0">
                <a:solidFill>
                  <a:schemeClr val="tx1"/>
                </a:solidFill>
              </a:rPr>
              <a:t>2</a:t>
            </a:r>
            <a:r>
              <a:rPr lang="en-GB" b="1" dirty="0" smtClean="0">
                <a:solidFill>
                  <a:schemeClr val="tx1"/>
                </a:solidFill>
              </a:rPr>
              <a:t>. </a:t>
            </a:r>
            <a:r>
              <a:rPr lang="en-GB" b="1" dirty="0">
                <a:solidFill>
                  <a:schemeClr val="tx1"/>
                </a:solidFill>
              </a:rPr>
              <a:t>We are talking about this now because a seemingly ordinary activity,</a:t>
            </a:r>
            <a:r>
              <a:rPr lang="en-GB" b="1" baseline="0" dirty="0">
                <a:solidFill>
                  <a:schemeClr val="tx1"/>
                </a:solidFill>
              </a:rPr>
              <a:t> s</a:t>
            </a:r>
            <a:r>
              <a:rPr lang="en-GB" b="1" dirty="0">
                <a:solidFill>
                  <a:schemeClr val="tx1"/>
                </a:solidFill>
              </a:rPr>
              <a:t>omething similar to what most of us would do at home or at work, led to a fatality on 5 June 2018. </a:t>
            </a:r>
          </a:p>
          <a:p>
            <a:pPr marL="0" indent="0">
              <a:buFont typeface="+mj-lt"/>
              <a:buNone/>
            </a:pPr>
            <a:r>
              <a:rPr lang="en-GB" b="1" dirty="0">
                <a:solidFill>
                  <a:schemeClr val="tx1"/>
                </a:solidFill>
              </a:rPr>
              <a:t>We need to identify what we can learn from this and act upon it.</a:t>
            </a:r>
          </a:p>
          <a:p>
            <a:pPr marL="0" indent="0">
              <a:buFont typeface="+mj-lt"/>
              <a:buNone/>
            </a:pPr>
            <a:r>
              <a:rPr lang="en-GB" b="1" dirty="0">
                <a:solidFill>
                  <a:schemeClr val="tx1"/>
                </a:solidFill>
              </a:rPr>
              <a:t>The behaviours and failings that led to this incident have also been seen in other high potential and serious incidents.  </a:t>
            </a:r>
          </a:p>
          <a:p>
            <a:pPr marL="0" indent="0">
              <a:buFont typeface="+mj-lt"/>
              <a:buNone/>
            </a:pPr>
            <a:r>
              <a:rPr lang="en-GB" b="1" dirty="0">
                <a:solidFill>
                  <a:schemeClr val="tx1"/>
                </a:solidFill>
              </a:rPr>
              <a:t>We must set a higher standard for ourselves in our basic safety behaviours.  </a:t>
            </a:r>
          </a:p>
          <a:p>
            <a:pPr marL="0" indent="0">
              <a:buFont typeface="+mj-lt"/>
              <a:buNone/>
            </a:pPr>
            <a:r>
              <a:rPr lang="en-GB" b="1" dirty="0">
                <a:solidFill>
                  <a:schemeClr val="tx1"/>
                </a:solidFill>
              </a:rPr>
              <a:t>We have to become better at seeing potential hazards and at intervening if we see something that isn’t right.</a:t>
            </a:r>
          </a:p>
          <a:p>
            <a:pPr marL="0" indent="0">
              <a:buFont typeface="+mj-lt"/>
              <a:buNone/>
            </a:pPr>
            <a:endParaRPr lang="en-GB" b="1" dirty="0">
              <a:solidFill>
                <a:schemeClr val="tx1"/>
              </a:solidFill>
            </a:endParaRPr>
          </a:p>
          <a:p>
            <a:pPr marL="0" indent="0">
              <a:buFont typeface="+mj-lt"/>
              <a:buNone/>
            </a:pPr>
            <a:r>
              <a:rPr lang="en-GB" b="1" dirty="0">
                <a:solidFill>
                  <a:schemeClr val="tx1"/>
                </a:solidFill>
              </a:rPr>
              <a:t>3</a:t>
            </a:r>
            <a:r>
              <a:rPr lang="en-GB" b="1" dirty="0" smtClean="0">
                <a:solidFill>
                  <a:schemeClr val="tx1"/>
                </a:solidFill>
              </a:rPr>
              <a:t>.</a:t>
            </a:r>
            <a:r>
              <a:rPr lang="en-GB" b="1" baseline="0" dirty="0" smtClean="0">
                <a:solidFill>
                  <a:schemeClr val="tx1"/>
                </a:solidFill>
              </a:rPr>
              <a:t> </a:t>
            </a:r>
            <a:r>
              <a:rPr lang="en-GB" b="1" dirty="0">
                <a:solidFill>
                  <a:schemeClr val="tx1"/>
                </a:solidFill>
              </a:rPr>
              <a:t>We will have a team discussion - where we can learn together and agree how we can help each other to do the right thing to keep us all safe.</a:t>
            </a:r>
          </a:p>
          <a:p>
            <a:pPr marL="0" indent="0">
              <a:buFont typeface="+mj-lt"/>
              <a:buNone/>
            </a:pPr>
            <a:endParaRPr lang="en-GB" b="1" dirty="0">
              <a:solidFill>
                <a:schemeClr val="tx1"/>
              </a:solidFill>
            </a:endParaRPr>
          </a:p>
          <a:p>
            <a:pPr marL="0" indent="0">
              <a:buFont typeface="+mj-lt"/>
              <a:buNone/>
            </a:pPr>
            <a:r>
              <a:rPr lang="en-GB" b="1" dirty="0">
                <a:solidFill>
                  <a:schemeClr val="tx1"/>
                </a:solidFill>
              </a:rPr>
              <a:t>4</a:t>
            </a:r>
            <a:r>
              <a:rPr lang="en-GB" b="1" dirty="0" smtClean="0">
                <a:solidFill>
                  <a:schemeClr val="tx1"/>
                </a:solidFill>
              </a:rPr>
              <a:t>. </a:t>
            </a:r>
            <a:r>
              <a:rPr lang="en-GB" b="1" dirty="0">
                <a:solidFill>
                  <a:schemeClr val="tx1"/>
                </a:solidFill>
              </a:rPr>
              <a:t>The session ends with a call to action for everyone - a visible demonstration that safety matters to every one of </a:t>
            </a:r>
            <a:r>
              <a:rPr lang="en-GB" b="1" dirty="0" smtClean="0">
                <a:solidFill>
                  <a:schemeClr val="tx1"/>
                </a:solidFill>
              </a:rPr>
              <a:t>us. </a:t>
            </a:r>
            <a:endParaRPr lang="en-GB" b="1" dirty="0">
              <a:solidFill>
                <a:schemeClr val="tx1"/>
              </a:solidFill>
            </a:endParaRPr>
          </a:p>
          <a:p>
            <a:endParaRPr lang="en-GB" b="1" dirty="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a:t>
            </a:fld>
            <a:endParaRPr lang="en-GB" altLang="en-US" dirty="0"/>
          </a:p>
        </p:txBody>
      </p:sp>
    </p:spTree>
    <p:extLst>
      <p:ext uri="{BB962C8B-B14F-4D97-AF65-F5344CB8AC3E}">
        <p14:creationId xmlns:p14="http://schemas.microsoft.com/office/powerpoint/2010/main" val="121234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1"/>
                </a:solidFill>
              </a:rPr>
              <a:t>Points to say:</a:t>
            </a:r>
          </a:p>
          <a:p>
            <a:pPr marL="171439" indent="-171439">
              <a:buFont typeface="Arial" panose="020B0604020202020204" pitchFamily="34" charset="0"/>
              <a:buChar char="•"/>
            </a:pPr>
            <a:r>
              <a:rPr lang="en-GB" b="1" dirty="0">
                <a:solidFill>
                  <a:schemeClr val="tx1"/>
                </a:solidFill>
              </a:rPr>
              <a:t>Matthew, a 20-year-old colleague from a contracting company Linbrooke, tragically lost his life on Bearsden station in Scotland on 5</a:t>
            </a:r>
            <a:r>
              <a:rPr lang="en-GB" b="1" baseline="30000" dirty="0">
                <a:solidFill>
                  <a:schemeClr val="tx1"/>
                </a:solidFill>
              </a:rPr>
              <a:t>th</a:t>
            </a:r>
            <a:r>
              <a:rPr lang="en-GB" b="1" dirty="0">
                <a:solidFill>
                  <a:schemeClr val="tx1"/>
                </a:solidFill>
              </a:rPr>
              <a:t> June 2018</a:t>
            </a:r>
          </a:p>
          <a:p>
            <a:pPr marL="171439" indent="-171439">
              <a:buFont typeface="Arial" panose="020B0604020202020204" pitchFamily="34" charset="0"/>
              <a:buChar char="•"/>
            </a:pPr>
            <a:r>
              <a:rPr lang="en-GB" b="1" dirty="0">
                <a:solidFill>
                  <a:schemeClr val="tx1"/>
                </a:solidFill>
              </a:rPr>
              <a:t>His family will have to move on in life without him.  Many people are hugely impacted by this tragic event</a:t>
            </a:r>
          </a:p>
          <a:p>
            <a:pPr marL="171439" indent="-171439">
              <a:buFont typeface="Arial" panose="020B0604020202020204" pitchFamily="34" charset="0"/>
              <a:buChar char="•"/>
            </a:pPr>
            <a:endParaRPr lang="en-GB" b="1" dirty="0">
              <a:solidFill>
                <a:schemeClr val="tx1"/>
              </a:solidFill>
            </a:endParaRPr>
          </a:p>
          <a:p>
            <a:pPr marL="171439" indent="-171439">
              <a:buFont typeface="Arial" panose="020B0604020202020204" pitchFamily="34" charset="0"/>
              <a:buChar char="•"/>
            </a:pPr>
            <a:r>
              <a:rPr lang="en-GB" b="1" dirty="0">
                <a:solidFill>
                  <a:schemeClr val="tx1"/>
                </a:solidFill>
              </a:rPr>
              <a:t>He joined the company three years ago as a </a:t>
            </a:r>
            <a:r>
              <a:rPr lang="en-GB" b="1" dirty="0" smtClean="0">
                <a:solidFill>
                  <a:schemeClr val="tx1"/>
                </a:solidFill>
              </a:rPr>
              <a:t>16-year-old </a:t>
            </a:r>
            <a:r>
              <a:rPr lang="en-GB" b="1" dirty="0">
                <a:solidFill>
                  <a:schemeClr val="tx1"/>
                </a:solidFill>
              </a:rPr>
              <a:t>apprentice.  </a:t>
            </a:r>
          </a:p>
          <a:p>
            <a:pPr marL="171439" indent="-171439">
              <a:buFont typeface="Arial" panose="020B0604020202020204" pitchFamily="34" charset="0"/>
              <a:buChar char="•"/>
            </a:pPr>
            <a:r>
              <a:rPr lang="en-GB" b="1" dirty="0">
                <a:solidFill>
                  <a:schemeClr val="tx1"/>
                </a:solidFill>
              </a:rPr>
              <a:t>He was extremely highly regarded as one of their up and coming employees</a:t>
            </a:r>
          </a:p>
          <a:p>
            <a:pPr marL="171439" indent="-171439">
              <a:buFont typeface="Arial" panose="020B0604020202020204" pitchFamily="34" charset="0"/>
              <a:buChar char="•"/>
            </a:pPr>
            <a:endParaRPr lang="en-GB" b="1" dirty="0">
              <a:solidFill>
                <a:schemeClr val="tx1"/>
              </a:solidFill>
            </a:endParaRPr>
          </a:p>
          <a:p>
            <a:pPr marL="171439" indent="-171439">
              <a:buFont typeface="Arial" panose="020B0604020202020204" pitchFamily="34" charset="0"/>
              <a:buChar char="•"/>
            </a:pPr>
            <a:r>
              <a:rPr lang="en-GB" b="1" dirty="0">
                <a:solidFill>
                  <a:schemeClr val="tx1"/>
                </a:solidFill>
              </a:rPr>
              <a:t>This accident could have happened anywhere at work or at home.</a:t>
            </a:r>
          </a:p>
          <a:p>
            <a:pPr marL="171439" indent="-171439">
              <a:buFont typeface="Arial" panose="020B0604020202020204" pitchFamily="34" charset="0"/>
              <a:buChar char="•"/>
            </a:pPr>
            <a:r>
              <a:rPr lang="en-GB" b="1" dirty="0">
                <a:solidFill>
                  <a:schemeClr val="tx1"/>
                </a:solidFill>
              </a:rPr>
              <a:t>We must consider hazards and risk no matter where we are</a:t>
            </a:r>
          </a:p>
          <a:p>
            <a:pPr marL="171439" indent="-171439">
              <a:buFont typeface="Arial" panose="020B0604020202020204" pitchFamily="34" charset="0"/>
              <a:buChar char="•"/>
            </a:pPr>
            <a:endParaRPr lang="en-GB" b="1" dirty="0">
              <a:solidFill>
                <a:schemeClr val="tx1"/>
              </a:solidFill>
            </a:endParaRPr>
          </a:p>
          <a:p>
            <a:pPr marL="171439" indent="-171439">
              <a:buFont typeface="Arial" panose="020B0604020202020204" pitchFamily="34" charset="0"/>
              <a:buChar char="•"/>
            </a:pPr>
            <a:r>
              <a:rPr lang="en-GB" b="1" dirty="0">
                <a:solidFill>
                  <a:schemeClr val="tx1"/>
                </a:solidFill>
              </a:rPr>
              <a:t>This accident occurred </a:t>
            </a:r>
            <a:r>
              <a:rPr lang="en-GB" sz="1200" b="1" kern="1200" dirty="0" smtClean="0">
                <a:solidFill>
                  <a:schemeClr val="tx1"/>
                </a:solidFill>
                <a:effectLst/>
                <a:latin typeface="Arial" panose="020B0604020202020204" pitchFamily="34" charset="0"/>
                <a:ea typeface="+mn-ea"/>
                <a:cs typeface="+mn-cs"/>
              </a:rPr>
              <a:t>because of a combination of many small risks coming together</a:t>
            </a:r>
          </a:p>
          <a:p>
            <a:pPr marL="171439" indent="-171439">
              <a:buFont typeface="Arial" panose="020B0604020202020204" pitchFamily="34" charset="0"/>
              <a:buChar char="•"/>
            </a:pPr>
            <a:r>
              <a:rPr lang="en-GB" sz="1200" b="1" kern="1200" dirty="0" smtClean="0">
                <a:solidFill>
                  <a:schemeClr val="tx1"/>
                </a:solidFill>
                <a:effectLst/>
                <a:latin typeface="Arial" panose="020B0604020202020204" pitchFamily="34" charset="0"/>
                <a:ea typeface="+mn-ea"/>
                <a:cs typeface="+mn-cs"/>
              </a:rPr>
              <a:t>This accident highlights </a:t>
            </a:r>
            <a:r>
              <a:rPr lang="en-GB" b="1" dirty="0" smtClean="0">
                <a:solidFill>
                  <a:schemeClr val="tx1"/>
                </a:solidFill>
              </a:rPr>
              <a:t>that </a:t>
            </a:r>
            <a:r>
              <a:rPr lang="en-GB" b="1" u="sng" dirty="0" smtClean="0">
                <a:solidFill>
                  <a:schemeClr val="tx1"/>
                </a:solidFill>
              </a:rPr>
              <a:t>we</a:t>
            </a:r>
            <a:r>
              <a:rPr lang="en-GB" b="1" dirty="0" smtClean="0">
                <a:solidFill>
                  <a:schemeClr val="tx1"/>
                </a:solidFill>
              </a:rPr>
              <a:t> haven’t yet created the right culture where we pay attention to safe behaviours in all the things we do.</a:t>
            </a:r>
          </a:p>
          <a:p>
            <a:pPr marL="171439" indent="-171439">
              <a:buFont typeface="Arial" panose="020B0604020202020204" pitchFamily="34" charset="0"/>
              <a:buChar char="•"/>
            </a:pPr>
            <a:endParaRPr lang="en-GB" b="1" dirty="0" smtClean="0">
              <a:solidFill>
                <a:schemeClr val="tx1"/>
              </a:solidFill>
            </a:endParaRPr>
          </a:p>
          <a:p>
            <a:endParaRPr lang="en-GB" i="0" dirty="0"/>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3</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solidFill>
              </a:rPr>
              <a:t>Points to say:</a:t>
            </a:r>
          </a:p>
          <a:p>
            <a:endParaRPr lang="en-GB" b="1" dirty="0">
              <a:solidFill>
                <a:schemeClr val="tx1"/>
              </a:solidFill>
            </a:endParaRPr>
          </a:p>
          <a:p>
            <a:pPr marL="171439" indent="-171439">
              <a:buFont typeface="Arial" panose="020B0604020202020204" pitchFamily="34" charset="0"/>
              <a:buChar char="•"/>
            </a:pPr>
            <a:r>
              <a:rPr lang="en-GB" b="1" dirty="0" smtClean="0">
                <a:solidFill>
                  <a:schemeClr val="tx1"/>
                </a:solidFill>
              </a:rPr>
              <a:t>Working </a:t>
            </a:r>
            <a:r>
              <a:rPr lang="en-GB" b="1" dirty="0">
                <a:solidFill>
                  <a:schemeClr val="tx1"/>
                </a:solidFill>
              </a:rPr>
              <a:t>at height on a step ladder, doing a task which would not be considered complex.  Rewiring a public address system</a:t>
            </a:r>
          </a:p>
          <a:p>
            <a:endParaRPr lang="en-GB" b="1" u="sng" dirty="0">
              <a:solidFill>
                <a:schemeClr val="tx1"/>
              </a:solidFill>
            </a:endParaRPr>
          </a:p>
          <a:p>
            <a:r>
              <a:rPr lang="en-GB" b="1" u="sng" dirty="0">
                <a:solidFill>
                  <a:schemeClr val="tx1"/>
                </a:solidFill>
              </a:rPr>
              <a:t>The drawing here is based on a summary of the facts as we currently understand them (28 June 2018) and investigations are ongoing. This is what we know. </a:t>
            </a:r>
          </a:p>
          <a:p>
            <a:endParaRPr lang="en-GB" b="1" dirty="0">
              <a:solidFill>
                <a:schemeClr val="tx1"/>
              </a:solidFill>
            </a:endParaRPr>
          </a:p>
          <a:p>
            <a:endParaRPr lang="en-GB" b="1" dirty="0">
              <a:solidFill>
                <a:schemeClr val="tx1"/>
              </a:solidFill>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He was working on a 10 step stepladder pulling cable</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He had his feet just above 2 meters from the ground</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He was on the ladder, pulling the cable with both hands </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A cable drum was placed underneath.</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A steel pipe had been used to carry the cable drum.  It was not a proper tool for the job - it was what they had to hand and this had become accepted practice.  Storing it in the drum was to prevent it rolling away.</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Working</a:t>
            </a:r>
            <a:r>
              <a:rPr lang="en-GB" sz="1200" b="1" kern="1200" baseline="0" dirty="0">
                <a:solidFill>
                  <a:schemeClr val="tx1"/>
                </a:solidFill>
                <a:effectLst/>
                <a:latin typeface="Arial" panose="020B0604020202020204" pitchFamily="34" charset="0"/>
                <a:ea typeface="+mn-ea"/>
                <a:cs typeface="+mn-cs"/>
              </a:rPr>
              <a:t> on a platform at an open station, keeping the worksite as small as possible so as not to obstruct passengers.</a:t>
            </a:r>
            <a:endParaRPr lang="en-GB" sz="1200" b="1" kern="1200" dirty="0">
              <a:solidFill>
                <a:schemeClr val="tx1"/>
              </a:solidFill>
              <a:effectLst/>
              <a:latin typeface="Arial" panose="020B0604020202020204" pitchFamily="34" charset="0"/>
              <a:ea typeface="+mn-ea"/>
              <a:cs typeface="+mn-cs"/>
            </a:endParaRP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He fell from the ladder and landed on the upturned pipe.</a:t>
            </a:r>
          </a:p>
          <a:p>
            <a:pPr marL="228600" lvl="0" indent="-228600">
              <a:buFont typeface="+mj-lt"/>
              <a:buAutoNum type="arabicPeriod"/>
            </a:pPr>
            <a:r>
              <a:rPr lang="en-GB" sz="1200" b="1" kern="1200" dirty="0">
                <a:solidFill>
                  <a:schemeClr val="tx1"/>
                </a:solidFill>
                <a:effectLst/>
                <a:latin typeface="Arial" panose="020B0604020202020204" pitchFamily="34" charset="0"/>
                <a:ea typeface="+mn-ea"/>
                <a:cs typeface="+mn-cs"/>
              </a:rPr>
              <a:t>Paramedics arrived in 8 minutes but he died before they could get him to hospital.</a:t>
            </a:r>
          </a:p>
          <a:p>
            <a:pPr marL="226817" indent="-226817">
              <a:buAutoNum type="arabicPeriod"/>
            </a:pPr>
            <a:endParaRPr lang="en-GB" dirty="0">
              <a:solidFill>
                <a:schemeClr val="tx1"/>
              </a:solidFill>
            </a:endParaRPr>
          </a:p>
          <a:p>
            <a:endParaRPr lang="en-GB" i="0" dirty="0">
              <a:solidFill>
                <a:schemeClr val="tx1"/>
              </a:solidFill>
            </a:endParaRPr>
          </a:p>
          <a:p>
            <a:endParaRPr lang="en-GB" i="0" dirty="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4</a:t>
            </a:fld>
            <a:endParaRPr lang="en-GB" altLang="en-US"/>
          </a:p>
        </p:txBody>
      </p:sp>
    </p:spTree>
    <p:extLst>
      <p:ext uri="{BB962C8B-B14F-4D97-AF65-F5344CB8AC3E}">
        <p14:creationId xmlns:p14="http://schemas.microsoft.com/office/powerpoint/2010/main" val="145623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571500"/>
            <a:ext cx="3321050" cy="2490788"/>
          </a:xfrm>
        </p:spPr>
      </p:sp>
      <p:sp>
        <p:nvSpPr>
          <p:cNvPr id="3" name="Notes Placeholder 2"/>
          <p:cNvSpPr>
            <a:spLocks noGrp="1"/>
          </p:cNvSpPr>
          <p:nvPr>
            <p:ph type="body" idx="1"/>
          </p:nvPr>
        </p:nvSpPr>
        <p:spPr>
          <a:xfrm>
            <a:off x="310208" y="3163119"/>
            <a:ext cx="6048672" cy="4466987"/>
          </a:xfrm>
        </p:spPr>
        <p:txBody>
          <a:bodyPr/>
          <a:lstStyle/>
          <a:p>
            <a:r>
              <a:rPr lang="en-GB" sz="1100" b="0" u="sng" kern="1200" dirty="0">
                <a:solidFill>
                  <a:schemeClr val="tx1"/>
                </a:solidFill>
                <a:effectLst/>
                <a:latin typeface="Arial" panose="020B0604020202020204" pitchFamily="34" charset="0"/>
                <a:ea typeface="+mn-ea"/>
                <a:cs typeface="+mn-cs"/>
              </a:rPr>
              <a:t>Exercise 1</a:t>
            </a:r>
            <a:r>
              <a:rPr lang="en-GB" sz="1100" b="0" u="sng" kern="1200" baseline="0" dirty="0">
                <a:solidFill>
                  <a:schemeClr val="tx1"/>
                </a:solidFill>
                <a:effectLst/>
                <a:latin typeface="Arial" panose="020B0604020202020204" pitchFamily="34" charset="0"/>
                <a:ea typeface="+mn-ea"/>
                <a:cs typeface="+mn-cs"/>
              </a:rPr>
              <a:t> – what do you see?</a:t>
            </a:r>
          </a:p>
          <a:p>
            <a:r>
              <a:rPr lang="en-GB" sz="1100" kern="1200" dirty="0">
                <a:solidFill>
                  <a:schemeClr val="tx1"/>
                </a:solidFill>
                <a:effectLst/>
                <a:latin typeface="Arial" panose="020B0604020202020204" pitchFamily="34" charset="0"/>
                <a:ea typeface="+mn-ea"/>
                <a:cs typeface="+mn-cs"/>
              </a:rPr>
              <a:t>GUIDANCE: On the sketch, point out each area (ladder,</a:t>
            </a:r>
            <a:r>
              <a:rPr lang="en-GB" sz="1100" kern="1200" baseline="0" dirty="0">
                <a:solidFill>
                  <a:schemeClr val="tx1"/>
                </a:solidFill>
                <a:effectLst/>
                <a:latin typeface="Arial" panose="020B0604020202020204" pitchFamily="34" charset="0"/>
                <a:ea typeface="+mn-ea"/>
                <a:cs typeface="+mn-cs"/>
              </a:rPr>
              <a:t> clothing, cable drum, barriers) one at a time </a:t>
            </a:r>
            <a:r>
              <a:rPr lang="en-GB" sz="1100" kern="1200" dirty="0">
                <a:solidFill>
                  <a:schemeClr val="tx1"/>
                </a:solidFill>
                <a:effectLst/>
                <a:latin typeface="Arial" panose="020B0604020202020204" pitchFamily="34" charset="0"/>
                <a:ea typeface="+mn-ea"/>
                <a:cs typeface="+mn-cs"/>
              </a:rPr>
              <a:t>and ask the group: What do you observe?</a:t>
            </a:r>
          </a:p>
          <a:p>
            <a:endParaRPr lang="en-GB" sz="1100" kern="1200" dirty="0">
              <a:solidFill>
                <a:schemeClr val="tx1"/>
              </a:solidFill>
              <a:effectLst/>
              <a:latin typeface="Arial" panose="020B0604020202020204" pitchFamily="34" charset="0"/>
              <a:ea typeface="+mn-ea"/>
              <a:cs typeface="+mn-cs"/>
            </a:endParaRPr>
          </a:p>
          <a:p>
            <a:r>
              <a:rPr lang="en-GB" sz="1100" kern="1200" dirty="0">
                <a:solidFill>
                  <a:schemeClr val="tx1"/>
                </a:solidFill>
                <a:effectLst/>
                <a:latin typeface="Arial" panose="020B0604020202020204" pitchFamily="34" charset="0"/>
                <a:ea typeface="+mn-ea"/>
                <a:cs typeface="+mn-cs"/>
              </a:rPr>
              <a:t>For each item things to prompt are listed below.</a:t>
            </a:r>
          </a:p>
          <a:p>
            <a:r>
              <a:rPr lang="en-GB" sz="1100" b="0" kern="1200" dirty="0">
                <a:solidFill>
                  <a:schemeClr val="tx1"/>
                </a:solidFill>
                <a:effectLst/>
                <a:latin typeface="Arial" panose="020B0604020202020204" pitchFamily="34" charset="0"/>
                <a:ea typeface="+mn-ea"/>
                <a:cs typeface="+mn-cs"/>
              </a:rPr>
              <a:t>Points to say:</a:t>
            </a:r>
          </a:p>
          <a:p>
            <a:r>
              <a:rPr lang="en-GB" sz="1100" b="1" kern="1200" dirty="0">
                <a:solidFill>
                  <a:schemeClr val="tx1"/>
                </a:solidFill>
                <a:effectLst/>
                <a:latin typeface="Arial" panose="020B0604020202020204" pitchFamily="34" charset="0"/>
                <a:ea typeface="+mn-ea"/>
                <a:cs typeface="+mn-cs"/>
              </a:rPr>
              <a:t>1. </a:t>
            </a:r>
            <a:r>
              <a:rPr lang="en-GB" sz="1100" b="1" u="sng" kern="1200" dirty="0">
                <a:solidFill>
                  <a:schemeClr val="tx1"/>
                </a:solidFill>
                <a:effectLst/>
                <a:latin typeface="Arial" panose="020B0604020202020204" pitchFamily="34" charset="0"/>
                <a:ea typeface="+mn-ea"/>
                <a:cs typeface="+mn-cs"/>
              </a:rPr>
              <a:t>What do you observe about the ladder?</a:t>
            </a:r>
          </a:p>
          <a:p>
            <a:pPr marL="171450" indent="-171450">
              <a:buFontTx/>
              <a:buChar char="-"/>
            </a:pPr>
            <a:r>
              <a:rPr lang="en-GB" sz="1100" b="1" kern="1200" baseline="0" dirty="0">
                <a:solidFill>
                  <a:schemeClr val="tx1"/>
                </a:solidFill>
                <a:effectLst/>
                <a:latin typeface="Arial" panose="020B0604020202020204" pitchFamily="34" charset="0"/>
                <a:ea typeface="+mn-ea"/>
                <a:cs typeface="+mn-cs"/>
              </a:rPr>
              <a:t>think about the planning of this job.  It could have been done using a platform, which would have been inherently safer.  </a:t>
            </a:r>
          </a:p>
          <a:p>
            <a:pPr marL="171450" indent="-171450">
              <a:buFontTx/>
              <a:buChar char="-"/>
            </a:pPr>
            <a:r>
              <a:rPr lang="en-GB" sz="1100" b="1" kern="1200" baseline="0" dirty="0">
                <a:solidFill>
                  <a:schemeClr val="tx1"/>
                </a:solidFill>
                <a:effectLst/>
                <a:latin typeface="Arial" panose="020B0604020202020204" pitchFamily="34" charset="0"/>
                <a:ea typeface="+mn-ea"/>
                <a:cs typeface="+mn-cs"/>
              </a:rPr>
              <a:t>they had someone to prevent the ladder toppling over – so they were aware of some risks</a:t>
            </a:r>
          </a:p>
          <a:p>
            <a:r>
              <a:rPr lang="en-GB" sz="1100" b="1" kern="1200" baseline="0" dirty="0">
                <a:solidFill>
                  <a:schemeClr val="tx1"/>
                </a:solidFill>
                <a:effectLst/>
                <a:latin typeface="Arial" panose="020B0604020202020204" pitchFamily="34" charset="0"/>
                <a:ea typeface="+mn-ea"/>
                <a:cs typeface="+mn-cs"/>
              </a:rPr>
              <a:t>-  the task required both hands to be off the ladder – pulling cable.  </a:t>
            </a:r>
            <a:r>
              <a:rPr lang="en-GB" sz="1100" b="1" u="sng" kern="1200" baseline="0" dirty="0">
                <a:solidFill>
                  <a:schemeClr val="tx1"/>
                </a:solidFill>
                <a:effectLst/>
                <a:latin typeface="Arial" panose="020B0604020202020204" pitchFamily="34" charset="0"/>
                <a:ea typeface="+mn-ea"/>
                <a:cs typeface="+mn-cs"/>
              </a:rPr>
              <a:t>Three points of contact was not possible.</a:t>
            </a:r>
          </a:p>
          <a:p>
            <a:endParaRPr lang="en-GB" sz="1100" b="1" kern="1200" dirty="0">
              <a:solidFill>
                <a:schemeClr val="tx1"/>
              </a:solidFill>
              <a:effectLst/>
              <a:latin typeface="Arial" panose="020B0604020202020204" pitchFamily="34" charset="0"/>
              <a:ea typeface="+mn-ea"/>
              <a:cs typeface="+mn-cs"/>
            </a:endParaRPr>
          </a:p>
          <a:p>
            <a:r>
              <a:rPr lang="en-GB" sz="1100" b="1" kern="1200" dirty="0">
                <a:solidFill>
                  <a:schemeClr val="tx1"/>
                </a:solidFill>
                <a:effectLst/>
                <a:latin typeface="Arial" panose="020B0604020202020204" pitchFamily="34" charset="0"/>
                <a:ea typeface="+mn-ea"/>
                <a:cs typeface="+mn-cs"/>
              </a:rPr>
              <a:t>2. </a:t>
            </a:r>
            <a:r>
              <a:rPr lang="en-GB" sz="1100" b="1" u="sng" kern="1200" dirty="0">
                <a:solidFill>
                  <a:schemeClr val="tx1"/>
                </a:solidFill>
                <a:effectLst/>
                <a:latin typeface="Arial" panose="020B0604020202020204" pitchFamily="34" charset="0"/>
                <a:ea typeface="+mn-ea"/>
                <a:cs typeface="+mn-cs"/>
              </a:rPr>
              <a:t>What do you observe about the clothing? </a:t>
            </a:r>
          </a:p>
          <a:p>
            <a:r>
              <a:rPr lang="en-GB" sz="1100" b="1" kern="1200" dirty="0">
                <a:solidFill>
                  <a:schemeClr val="tx1"/>
                </a:solidFill>
                <a:effectLst/>
                <a:latin typeface="Arial" panose="020B0604020202020204" pitchFamily="34" charset="0"/>
                <a:ea typeface="+mn-ea"/>
                <a:cs typeface="+mn-cs"/>
              </a:rPr>
              <a:t>-</a:t>
            </a:r>
            <a:r>
              <a:rPr lang="en-GB" sz="1100" b="1" kern="1200" baseline="0" dirty="0">
                <a:solidFill>
                  <a:schemeClr val="tx1"/>
                </a:solidFill>
                <a:effectLst/>
                <a:latin typeface="Arial" panose="020B0604020202020204" pitchFamily="34" charset="0"/>
                <a:ea typeface="+mn-ea"/>
                <a:cs typeface="+mn-cs"/>
              </a:rPr>
              <a:t> </a:t>
            </a:r>
            <a:r>
              <a:rPr lang="en-GB" sz="1100" b="1" kern="1200" dirty="0">
                <a:solidFill>
                  <a:schemeClr val="tx1"/>
                </a:solidFill>
                <a:effectLst/>
                <a:latin typeface="Arial" panose="020B0604020202020204" pitchFamily="34" charset="0"/>
                <a:ea typeface="+mn-ea"/>
                <a:cs typeface="+mn-cs"/>
              </a:rPr>
              <a:t>they were all wearing appropriate PPE.  </a:t>
            </a:r>
          </a:p>
          <a:p>
            <a:endParaRPr lang="en-GB" sz="1100" b="1" kern="1200" dirty="0">
              <a:solidFill>
                <a:schemeClr val="tx1"/>
              </a:solidFill>
              <a:effectLst/>
              <a:latin typeface="Arial" panose="020B0604020202020204" pitchFamily="34" charset="0"/>
              <a:ea typeface="+mn-ea"/>
              <a:cs typeface="+mn-cs"/>
            </a:endParaRPr>
          </a:p>
          <a:p>
            <a:r>
              <a:rPr lang="en-GB" sz="1100" b="1" kern="1200" dirty="0">
                <a:solidFill>
                  <a:schemeClr val="tx1"/>
                </a:solidFill>
                <a:effectLst/>
                <a:latin typeface="Arial" panose="020B0604020202020204" pitchFamily="34" charset="0"/>
                <a:ea typeface="+mn-ea"/>
                <a:cs typeface="+mn-cs"/>
              </a:rPr>
              <a:t>3. </a:t>
            </a:r>
            <a:r>
              <a:rPr lang="en-GB" sz="1100" b="1" u="sng" kern="1200" dirty="0">
                <a:solidFill>
                  <a:schemeClr val="tx1"/>
                </a:solidFill>
                <a:effectLst/>
                <a:latin typeface="Arial" panose="020B0604020202020204" pitchFamily="34" charset="0"/>
                <a:ea typeface="+mn-ea"/>
                <a:cs typeface="+mn-cs"/>
              </a:rPr>
              <a:t>What do you observe about the cable drum?</a:t>
            </a:r>
          </a:p>
          <a:p>
            <a:r>
              <a:rPr lang="en-GB" sz="1100" b="1" kern="1200" dirty="0">
                <a:solidFill>
                  <a:schemeClr val="tx1"/>
                </a:solidFill>
                <a:effectLst/>
                <a:latin typeface="Arial" panose="020B0604020202020204" pitchFamily="34" charset="0"/>
                <a:ea typeface="+mn-ea"/>
                <a:cs typeface="+mn-cs"/>
              </a:rPr>
              <a:t>-</a:t>
            </a:r>
            <a:r>
              <a:rPr lang="en-GB" sz="1100" b="1" kern="1200" baseline="0" dirty="0">
                <a:solidFill>
                  <a:schemeClr val="tx1"/>
                </a:solidFill>
                <a:effectLst/>
                <a:latin typeface="Arial" panose="020B0604020202020204" pitchFamily="34" charset="0"/>
                <a:ea typeface="+mn-ea"/>
                <a:cs typeface="+mn-cs"/>
              </a:rPr>
              <a:t> </a:t>
            </a:r>
            <a:r>
              <a:rPr lang="en-GB" sz="1100" b="1" kern="1200" dirty="0">
                <a:solidFill>
                  <a:schemeClr val="tx1"/>
                </a:solidFill>
                <a:effectLst/>
                <a:latin typeface="Arial" panose="020B0604020202020204" pitchFamily="34" charset="0"/>
                <a:ea typeface="+mn-ea"/>
                <a:cs typeface="+mn-cs"/>
              </a:rPr>
              <a:t>This is too heavy for</a:t>
            </a:r>
            <a:r>
              <a:rPr lang="en-GB" sz="1100" b="1" kern="1200" baseline="0" dirty="0">
                <a:solidFill>
                  <a:schemeClr val="tx1"/>
                </a:solidFill>
                <a:effectLst/>
                <a:latin typeface="Arial" panose="020B0604020202020204" pitchFamily="34" charset="0"/>
                <a:ea typeface="+mn-ea"/>
                <a:cs typeface="+mn-cs"/>
              </a:rPr>
              <a:t> one person to lift.  So they used a steel bar through the core of the drum so that two people could lift it.  This was not a tool designed for this purpose, but it had become custom and practice.  </a:t>
            </a:r>
          </a:p>
          <a:p>
            <a:r>
              <a:rPr lang="en-GB" sz="1100" b="1" kern="1200" baseline="0" dirty="0">
                <a:solidFill>
                  <a:schemeClr val="tx1"/>
                </a:solidFill>
                <a:effectLst/>
                <a:latin typeface="Arial" panose="020B0604020202020204" pitchFamily="34" charset="0"/>
                <a:ea typeface="+mn-ea"/>
                <a:cs typeface="+mn-cs"/>
              </a:rPr>
              <a:t>- the pipe was stored in the drum to stop it rolling away and becoming a trip hazard….</a:t>
            </a:r>
          </a:p>
          <a:p>
            <a:endParaRPr lang="en-GB" sz="1100" b="1" kern="1200" baseline="0" dirty="0">
              <a:solidFill>
                <a:schemeClr val="tx1"/>
              </a:solidFill>
              <a:effectLst/>
              <a:latin typeface="Arial" panose="020B0604020202020204" pitchFamily="34" charset="0"/>
              <a:ea typeface="+mn-ea"/>
              <a:cs typeface="+mn-cs"/>
            </a:endParaRPr>
          </a:p>
          <a:p>
            <a:r>
              <a:rPr lang="en-GB" sz="1100" b="1" kern="1200" dirty="0">
                <a:solidFill>
                  <a:schemeClr val="tx1"/>
                </a:solidFill>
                <a:effectLst/>
                <a:latin typeface="Arial" panose="020B0604020202020204" pitchFamily="34" charset="0"/>
                <a:ea typeface="+mn-ea"/>
                <a:cs typeface="+mn-cs"/>
              </a:rPr>
              <a:t>4. </a:t>
            </a:r>
            <a:r>
              <a:rPr lang="en-GB" sz="1100" b="1" u="sng" kern="1200" dirty="0">
                <a:solidFill>
                  <a:schemeClr val="tx1"/>
                </a:solidFill>
                <a:effectLst/>
                <a:latin typeface="Arial" panose="020B0604020202020204" pitchFamily="34" charset="0"/>
                <a:ea typeface="+mn-ea"/>
                <a:cs typeface="+mn-cs"/>
              </a:rPr>
              <a:t>What do you observe about the barriers?</a:t>
            </a:r>
          </a:p>
          <a:p>
            <a:r>
              <a:rPr lang="en-GB" sz="1100" b="1" kern="1200" dirty="0">
                <a:solidFill>
                  <a:schemeClr val="tx1"/>
                </a:solidFill>
                <a:effectLst/>
                <a:latin typeface="Arial" panose="020B0604020202020204" pitchFamily="34" charset="0"/>
                <a:ea typeface="+mn-ea"/>
                <a:cs typeface="+mn-cs"/>
              </a:rPr>
              <a:t>- The barriers were used to keep the worksite</a:t>
            </a:r>
            <a:r>
              <a:rPr lang="en-GB" sz="1100" b="1" kern="1200" baseline="0" dirty="0">
                <a:solidFill>
                  <a:schemeClr val="tx1"/>
                </a:solidFill>
                <a:effectLst/>
                <a:latin typeface="Arial" panose="020B0604020202020204" pitchFamily="34" charset="0"/>
                <a:ea typeface="+mn-ea"/>
                <a:cs typeface="+mn-cs"/>
              </a:rPr>
              <a:t> separate from the passengers using the station – they were safety devices.</a:t>
            </a:r>
            <a:endParaRPr lang="en-GB" sz="1100" b="1" kern="1200" dirty="0">
              <a:solidFill>
                <a:schemeClr val="tx1"/>
              </a:solidFill>
              <a:effectLst/>
              <a:latin typeface="Arial" panose="020B0604020202020204" pitchFamily="34" charset="0"/>
              <a:ea typeface="+mn-ea"/>
              <a:cs typeface="+mn-cs"/>
            </a:endParaRPr>
          </a:p>
          <a:p>
            <a:r>
              <a:rPr lang="en-GB" sz="1100" b="1" kern="1200" baseline="0" dirty="0">
                <a:solidFill>
                  <a:schemeClr val="tx1"/>
                </a:solidFill>
                <a:effectLst/>
                <a:latin typeface="Arial" panose="020B0604020202020204" pitchFamily="34" charset="0"/>
                <a:ea typeface="+mn-ea"/>
                <a:cs typeface="+mn-cs"/>
              </a:rPr>
              <a:t>- the drum was stored close to the ladder so that the worksite was small and didn’t interfere with the passengers using the station.  But it was too close to the ladder….</a:t>
            </a:r>
          </a:p>
          <a:p>
            <a:r>
              <a:rPr lang="en-GB" sz="1100" b="1" kern="1200" baseline="0" dirty="0">
                <a:solidFill>
                  <a:schemeClr val="tx1"/>
                </a:solidFill>
                <a:effectLst/>
                <a:latin typeface="Arial" panose="020B0604020202020204" pitchFamily="34" charset="0"/>
                <a:ea typeface="+mn-ea"/>
                <a:cs typeface="+mn-cs"/>
              </a:rPr>
              <a:t>Anything else you see?</a:t>
            </a:r>
          </a:p>
          <a:p>
            <a:endParaRPr lang="en-GB" sz="1100" b="1" kern="1200" baseline="0" dirty="0">
              <a:solidFill>
                <a:schemeClr val="tx1"/>
              </a:solidFill>
              <a:effectLst/>
              <a:latin typeface="Arial" panose="020B0604020202020204" pitchFamily="34" charset="0"/>
              <a:ea typeface="+mn-ea"/>
              <a:cs typeface="+mn-cs"/>
            </a:endParaRPr>
          </a:p>
          <a:p>
            <a:r>
              <a:rPr lang="en-GB" sz="1100" b="1" kern="1200" baseline="0" dirty="0">
                <a:solidFill>
                  <a:schemeClr val="tx1"/>
                </a:solidFill>
                <a:effectLst/>
                <a:latin typeface="Arial" panose="020B0604020202020204" pitchFamily="34" charset="0"/>
                <a:ea typeface="+mn-ea"/>
                <a:cs typeface="+mn-cs"/>
              </a:rPr>
              <a:t>So there  is often no single thing, but a sequence of small </a:t>
            </a:r>
            <a:r>
              <a:rPr lang="en-GB" sz="1100" b="1" kern="1200" baseline="0" dirty="0" smtClean="0">
                <a:solidFill>
                  <a:schemeClr val="tx1"/>
                </a:solidFill>
                <a:effectLst/>
                <a:latin typeface="Arial" panose="020B0604020202020204" pitchFamily="34" charset="0"/>
                <a:ea typeface="+mn-ea"/>
                <a:cs typeface="+mn-cs"/>
              </a:rPr>
              <a:t>safety risks.</a:t>
            </a:r>
            <a:endParaRPr lang="en-GB" sz="1100" b="1" kern="1200" baseline="0" dirty="0">
              <a:solidFill>
                <a:schemeClr val="tx1"/>
              </a:solidFill>
              <a:effectLst/>
              <a:latin typeface="Arial" panose="020B0604020202020204" pitchFamily="34" charset="0"/>
              <a:ea typeface="+mn-ea"/>
              <a:cs typeface="+mn-cs"/>
            </a:endParaRPr>
          </a:p>
          <a:p>
            <a:r>
              <a:rPr lang="en-GB" sz="1100" b="0" kern="1200" dirty="0">
                <a:solidFill>
                  <a:schemeClr val="tx1"/>
                </a:solidFill>
                <a:effectLst/>
                <a:latin typeface="Arial" panose="020B0604020202020204" pitchFamily="34" charset="0"/>
                <a:ea typeface="+mn-ea"/>
                <a:cs typeface="+mn-cs"/>
              </a:rPr>
              <a:t>NOTE for facilitator: prompt discussion re planning, working at height, looking for hazards, use of PPE</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5</a:t>
            </a:fld>
            <a:endParaRPr lang="en-GB" altLang="en-US" dirty="0"/>
          </a:p>
        </p:txBody>
      </p:sp>
    </p:spTree>
    <p:extLst>
      <p:ext uri="{BB962C8B-B14F-4D97-AF65-F5344CB8AC3E}">
        <p14:creationId xmlns:p14="http://schemas.microsoft.com/office/powerpoint/2010/main" val="145623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b="0" dirty="0" smtClean="0">
                <a:solidFill>
                  <a:srgbClr val="FF0000"/>
                </a:solidFill>
                <a:ea typeface="Times New Roman"/>
                <a:cs typeface="Arial" panose="020B0604020202020204" pitchFamily="34" charset="0"/>
              </a:rPr>
              <a:t>Please </a:t>
            </a:r>
            <a:r>
              <a:rPr lang="en-GB" b="0" dirty="0">
                <a:solidFill>
                  <a:srgbClr val="FF0000"/>
                </a:solidFill>
                <a:ea typeface="Times New Roman"/>
                <a:cs typeface="Arial" panose="020B0604020202020204" pitchFamily="34" charset="0"/>
              </a:rPr>
              <a:t>take a moment to read out the points on the slide.</a:t>
            </a:r>
          </a:p>
          <a:p>
            <a:pPr>
              <a:spcAft>
                <a:spcPts val="0"/>
              </a:spcAft>
            </a:pPr>
            <a:endParaRPr lang="en-GB" b="1" dirty="0">
              <a:ea typeface="Times New Roman"/>
              <a:cs typeface="Arial" panose="020B0604020202020204" pitchFamily="34" charset="0"/>
            </a:endParaRPr>
          </a:p>
          <a:p>
            <a:pPr>
              <a:spcAft>
                <a:spcPts val="0"/>
              </a:spcAft>
            </a:pPr>
            <a:r>
              <a:rPr lang="en-GB" b="0" dirty="0">
                <a:ea typeface="Times New Roman"/>
                <a:cs typeface="Arial" panose="020B0604020202020204" pitchFamily="34" charset="0"/>
              </a:rPr>
              <a:t>Points to say:</a:t>
            </a: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This tragedy has brought into sharp focus that </a:t>
            </a:r>
            <a:r>
              <a:rPr lang="en-GB" sz="1200" b="1" u="sng" kern="1200" dirty="0">
                <a:solidFill>
                  <a:schemeClr val="tx1"/>
                </a:solidFill>
                <a:effectLst/>
                <a:latin typeface="Arial" panose="020B0604020202020204" pitchFamily="34" charset="0"/>
                <a:ea typeface="+mn-ea"/>
                <a:cs typeface="+mn-cs"/>
              </a:rPr>
              <a:t>we have to challenge and change our safety culture</a:t>
            </a:r>
            <a:r>
              <a:rPr lang="en-GB" sz="1200" b="1" kern="1200" dirty="0">
                <a:solidFill>
                  <a:schemeClr val="tx1"/>
                </a:solidFill>
                <a:effectLst/>
                <a:latin typeface="Arial" panose="020B0604020202020204" pitchFamily="34" charset="0"/>
                <a:ea typeface="+mn-ea"/>
                <a:cs typeface="+mn-cs"/>
              </a:rPr>
              <a:t>. </a:t>
            </a:r>
          </a:p>
          <a:p>
            <a:pPr marL="0" lvl="0" indent="0">
              <a:buFont typeface="Arial" panose="020B0604020202020204" pitchFamily="34" charset="0"/>
              <a:buNone/>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It starts with </a:t>
            </a:r>
            <a:r>
              <a:rPr lang="en-GB" sz="1200" b="1" u="sng" kern="1200" dirty="0">
                <a:solidFill>
                  <a:schemeClr val="tx1"/>
                </a:solidFill>
                <a:effectLst/>
                <a:latin typeface="Arial" panose="020B0604020202020204" pitchFamily="34" charset="0"/>
                <a:ea typeface="+mn-ea"/>
                <a:cs typeface="+mn-cs"/>
              </a:rPr>
              <a:t>paying attention to the seemingly ordinary </a:t>
            </a:r>
            <a:r>
              <a:rPr lang="en-GB" sz="1200" b="1" kern="1200" dirty="0">
                <a:solidFill>
                  <a:schemeClr val="tx1"/>
                </a:solidFill>
                <a:effectLst/>
                <a:latin typeface="Arial" panose="020B0604020202020204" pitchFamily="34" charset="0"/>
                <a:ea typeface="+mn-ea"/>
                <a:cs typeface="+mn-cs"/>
              </a:rPr>
              <a:t>– and using the safety systems that exist to protect us</a:t>
            </a:r>
          </a:p>
          <a:p>
            <a:pPr marL="0" lvl="0" indent="0">
              <a:buFont typeface="Arial" panose="020B0604020202020204" pitchFamily="34" charset="0"/>
              <a:buNone/>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The more of us who </a:t>
            </a:r>
            <a:r>
              <a:rPr lang="en-GB" sz="1200" b="1" u="sng" kern="1200" dirty="0">
                <a:solidFill>
                  <a:schemeClr val="tx1"/>
                </a:solidFill>
                <a:effectLst/>
                <a:latin typeface="Arial" panose="020B0604020202020204" pitchFamily="34" charset="0"/>
                <a:ea typeface="+mn-ea"/>
                <a:cs typeface="+mn-cs"/>
              </a:rPr>
              <a:t>actively engage in the reporting and reduction of safety hazards</a:t>
            </a:r>
            <a:r>
              <a:rPr lang="en-GB" sz="1200" b="1" kern="1200" dirty="0">
                <a:solidFill>
                  <a:schemeClr val="tx1"/>
                </a:solidFill>
                <a:effectLst/>
                <a:latin typeface="Arial" panose="020B0604020202020204" pitchFamily="34" charset="0"/>
                <a:ea typeface="+mn-ea"/>
                <a:cs typeface="+mn-cs"/>
              </a:rPr>
              <a:t>, the </a:t>
            </a:r>
            <a:r>
              <a:rPr lang="en-GB" sz="1200" b="1" u="sng" kern="1200" dirty="0">
                <a:solidFill>
                  <a:schemeClr val="tx1"/>
                </a:solidFill>
                <a:effectLst/>
                <a:latin typeface="Arial" panose="020B0604020202020204" pitchFamily="34" charset="0"/>
                <a:ea typeface="+mn-ea"/>
                <a:cs typeface="+mn-cs"/>
              </a:rPr>
              <a:t>safer Network Rail will be.</a:t>
            </a:r>
          </a:p>
          <a:p>
            <a:pPr marL="0" lvl="0" indent="0">
              <a:buFont typeface="Arial" panose="020B0604020202020204" pitchFamily="34" charset="0"/>
              <a:buNone/>
            </a:pPr>
            <a:endParaRPr lang="en-GB" sz="1200" b="1"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dirty="0">
                <a:latin typeface="Calibri" panose="020F0502020204030204" pitchFamily="34" charset="0"/>
              </a:rPr>
              <a:t>We will </a:t>
            </a:r>
            <a:r>
              <a:rPr lang="en-GB" sz="1200" b="1" u="sng" dirty="0">
                <a:latin typeface="Calibri" panose="020F0502020204030204" pitchFamily="34" charset="0"/>
              </a:rPr>
              <a:t>learn the lessons </a:t>
            </a:r>
            <a:r>
              <a:rPr lang="en-GB" sz="1200" b="1" dirty="0">
                <a:latin typeface="Calibri" panose="020F0502020204030204" pitchFamily="34" charset="0"/>
              </a:rPr>
              <a:t>and they will be communicated when the investigation is complete.</a:t>
            </a:r>
          </a:p>
          <a:p>
            <a:pPr marL="171450" lvl="0" indent="-171450">
              <a:buFont typeface="Arial" panose="020B0604020202020204" pitchFamily="34" charset="0"/>
              <a:buChar char="•"/>
            </a:pPr>
            <a:endParaRPr lang="en-GB" sz="1200" b="1" kern="1200" dirty="0">
              <a:solidFill>
                <a:schemeClr val="tx1"/>
              </a:solidFill>
              <a:effectLst/>
              <a:latin typeface="Calibri" panose="020F0502020204030204" pitchFamily="34" charset="0"/>
              <a:ea typeface="+mn-ea"/>
              <a:cs typeface="+mn-cs"/>
            </a:endParaRPr>
          </a:p>
          <a:p>
            <a:pPr marL="171450" lvl="0" indent="-171450">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6</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0" dirty="0">
                <a:solidFill>
                  <a:schemeClr val="tx1"/>
                </a:solidFill>
              </a:rPr>
              <a:t>Points to say:</a:t>
            </a:r>
          </a:p>
          <a:p>
            <a:pPr marL="171450" indent="-171450">
              <a:buFont typeface="Arial" panose="020B0604020202020204" pitchFamily="34" charset="0"/>
              <a:buChar char="•"/>
            </a:pPr>
            <a:r>
              <a:rPr lang="en-GB" b="1" i="0" dirty="0">
                <a:solidFill>
                  <a:schemeClr val="tx1"/>
                </a:solidFill>
              </a:rPr>
              <a:t>Previous accidents have left a lasting legacy through changes</a:t>
            </a:r>
            <a:r>
              <a:rPr lang="en-GB" b="1" i="0" baseline="0" dirty="0">
                <a:solidFill>
                  <a:schemeClr val="tx1"/>
                </a:solidFill>
              </a:rPr>
              <a:t> to</a:t>
            </a:r>
            <a:r>
              <a:rPr lang="en-GB" b="1" i="0" dirty="0">
                <a:solidFill>
                  <a:schemeClr val="tx1"/>
                </a:solidFill>
              </a:rPr>
              <a:t> our ways of working. The ones mentioned above all resulted in fatalities.</a:t>
            </a:r>
          </a:p>
          <a:p>
            <a:pPr marL="171450" indent="-171450">
              <a:buFont typeface="Arial" panose="020B0604020202020204" pitchFamily="34" charset="0"/>
              <a:buChar char="•"/>
            </a:pPr>
            <a:r>
              <a:rPr lang="en-GB" sz="1200" b="1" dirty="0">
                <a:solidFill>
                  <a:schemeClr val="tx1"/>
                </a:solidFill>
                <a:latin typeface="Calibri" panose="020F0502020204030204" pitchFamily="34" charset="0"/>
              </a:rPr>
              <a:t>Follow up from these accidents changed our safety culture, technology</a:t>
            </a:r>
            <a:r>
              <a:rPr lang="en-GB" sz="1200" b="1" baseline="0" dirty="0">
                <a:solidFill>
                  <a:schemeClr val="tx1"/>
                </a:solidFill>
                <a:latin typeface="Calibri" panose="020F0502020204030204" pitchFamily="34" charset="0"/>
              </a:rPr>
              <a:t> </a:t>
            </a:r>
            <a:r>
              <a:rPr lang="en-GB" sz="1200" b="1" dirty="0">
                <a:solidFill>
                  <a:schemeClr val="tx1"/>
                </a:solidFill>
                <a:latin typeface="Calibri" panose="020F0502020204030204" pitchFamily="34" charset="0"/>
              </a:rPr>
              <a:t>and the</a:t>
            </a:r>
            <a:r>
              <a:rPr lang="en-GB" sz="1200" b="1" baseline="0" dirty="0">
                <a:solidFill>
                  <a:schemeClr val="tx1"/>
                </a:solidFill>
                <a:latin typeface="Calibri" panose="020F0502020204030204" pitchFamily="34" charset="0"/>
              </a:rPr>
              <a:t> processes we follow. </a:t>
            </a:r>
            <a:endParaRPr lang="en-GB" sz="1200" b="1" dirty="0">
              <a:solidFill>
                <a:schemeClr val="tx1"/>
              </a:solidFill>
              <a:latin typeface="Calibri" panose="020F0502020204030204" pitchFamily="34" charset="0"/>
            </a:endParaRPr>
          </a:p>
          <a:p>
            <a:pPr marL="171450" indent="-171450">
              <a:buFont typeface="Arial" panose="020B0604020202020204" pitchFamily="34" charset="0"/>
              <a:buChar char="•"/>
            </a:pPr>
            <a:r>
              <a:rPr lang="en-GB" sz="1200" b="1" dirty="0">
                <a:solidFill>
                  <a:schemeClr val="tx1"/>
                </a:solidFill>
                <a:latin typeface="Calibri" panose="020F0502020204030204" pitchFamily="34" charset="0"/>
              </a:rPr>
              <a:t>What is the legacy that will be left in our organisation after the death of </a:t>
            </a:r>
            <a:r>
              <a:rPr lang="en-GB" sz="1200" b="1" dirty="0" smtClean="0">
                <a:solidFill>
                  <a:schemeClr val="tx1"/>
                </a:solidFill>
                <a:latin typeface="Calibri" panose="020F0502020204030204" pitchFamily="34" charset="0"/>
              </a:rPr>
              <a:t>our colleague?  </a:t>
            </a:r>
            <a:r>
              <a:rPr lang="en-GB" sz="1200" b="1" dirty="0">
                <a:solidFill>
                  <a:schemeClr val="tx1"/>
                </a:solidFill>
                <a:latin typeface="Calibri" panose="020F0502020204030204" pitchFamily="34" charset="0"/>
              </a:rPr>
              <a:t>Will you make changes?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367242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dirty="0">
                <a:solidFill>
                  <a:schemeClr val="tx1"/>
                </a:solidFill>
                <a:latin typeface="Calibri" panose="020F0502020204030204" pitchFamily="34" charset="0"/>
              </a:rPr>
              <a:t>Facilitator guidance: you do not need to discuss these questions at this time. AFTER reading</a:t>
            </a:r>
            <a:r>
              <a:rPr lang="en-GB" sz="1200" b="0" baseline="0" dirty="0">
                <a:solidFill>
                  <a:schemeClr val="tx1"/>
                </a:solidFill>
                <a:latin typeface="Calibri" panose="020F0502020204030204" pitchFamily="34" charset="0"/>
              </a:rPr>
              <a:t> the points out loud, p</a:t>
            </a:r>
            <a:r>
              <a:rPr lang="en-GB" sz="1200" b="0" dirty="0">
                <a:solidFill>
                  <a:schemeClr val="tx1"/>
                </a:solidFill>
                <a:latin typeface="Calibri" panose="020F0502020204030204" pitchFamily="34" charset="0"/>
              </a:rPr>
              <a:t>lease move on to next slide.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dirty="0">
              <a:solidFill>
                <a:schemeClr val="tx1"/>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dirty="0">
                <a:solidFill>
                  <a:schemeClr val="tx1"/>
                </a:solidFill>
                <a:latin typeface="Calibri" panose="020F0502020204030204" pitchFamily="34" charset="0"/>
              </a:rPr>
              <a:t>Points to say: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dirty="0">
                <a:solidFill>
                  <a:schemeClr val="tx1"/>
                </a:solidFill>
                <a:latin typeface="Calibri" panose="020F0502020204030204" pitchFamily="34" charset="0"/>
              </a:rPr>
              <a:t>We still have too many accidents and near misses with similar root causes</a:t>
            </a:r>
          </a:p>
          <a:p>
            <a:pPr marL="171450" lvl="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mn-cs"/>
              </a:rPr>
              <a:t>How do we create a culture where safety and risk awareness is always present</a:t>
            </a:r>
            <a:r>
              <a:rPr lang="en-GB" sz="1200" b="1" kern="1200" baseline="0" dirty="0">
                <a:solidFill>
                  <a:schemeClr val="tx1"/>
                </a:solidFill>
                <a:effectLst/>
                <a:latin typeface="Arial" panose="020B0604020202020204" pitchFamily="34" charset="0"/>
                <a:ea typeface="+mn-ea"/>
                <a:cs typeface="+mn-cs"/>
              </a:rPr>
              <a:t> so we</a:t>
            </a:r>
            <a:r>
              <a:rPr lang="en-GB" sz="1200" b="1" kern="1200" dirty="0">
                <a:solidFill>
                  <a:schemeClr val="tx1"/>
                </a:solidFill>
                <a:effectLst/>
                <a:latin typeface="Arial" panose="020B0604020202020204" pitchFamily="34" charset="0"/>
                <a:ea typeface="+mn-ea"/>
                <a:cs typeface="+mn-cs"/>
              </a:rPr>
              <a:t> look after ourselves and we look after each other?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dirty="0">
                <a:solidFill>
                  <a:schemeClr val="tx1"/>
                </a:solidFill>
                <a:latin typeface="Calibri" panose="020F0502020204030204" pitchFamily="34" charset="0"/>
              </a:rPr>
              <a:t>How can we make safe behaviour a habit and one that we do even when no-one is looking?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1" dirty="0">
              <a:solidFill>
                <a:schemeClr val="tx1"/>
              </a:solidFill>
              <a:latin typeface="Calibri" panose="020F0502020204030204" pitchFamily="34" charset="0"/>
            </a:endParaRPr>
          </a:p>
          <a:p>
            <a:pPr marL="171450" lvl="0" indent="-171450">
              <a:buFont typeface="Arial" panose="020B0604020202020204" pitchFamily="34" charset="0"/>
              <a:buChar char="•"/>
            </a:pPr>
            <a:endParaRPr lang="en-GB" sz="1200" b="1" kern="1200" dirty="0">
              <a:solidFill>
                <a:srgbClr val="FF0000"/>
              </a:solidFill>
              <a:effectLst/>
              <a:latin typeface="Arial" panose="020B0604020202020204" pitchFamily="34" charset="0"/>
              <a:ea typeface="+mn-ea"/>
              <a:cs typeface="+mn-cs"/>
            </a:endParaRPr>
          </a:p>
          <a:p>
            <a:pPr marL="170113" indent="-170113">
              <a:spcAft>
                <a:spcPts val="0"/>
              </a:spcAft>
              <a:buFont typeface="Arial" panose="020B0604020202020204" pitchFamily="34" charset="0"/>
              <a:buChar char="•"/>
            </a:pPr>
            <a:endParaRPr lang="en-GB" dirty="0">
              <a:solidFill>
                <a:srgbClr val="FF0000"/>
              </a:solidFill>
              <a:ea typeface="Calibri"/>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8</a:t>
            </a:fld>
            <a:endParaRPr lang="en-GB" altLang="en-US"/>
          </a:p>
        </p:txBody>
      </p:sp>
    </p:spTree>
    <p:extLst>
      <p:ext uri="{BB962C8B-B14F-4D97-AF65-F5344CB8AC3E}">
        <p14:creationId xmlns:p14="http://schemas.microsoft.com/office/powerpoint/2010/main" val="19335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kern="1200" dirty="0" smtClean="0">
                <a:solidFill>
                  <a:schemeClr val="tx1"/>
                </a:solidFill>
                <a:effectLst/>
                <a:latin typeface="Arial" panose="020B0604020202020204" pitchFamily="34" charset="0"/>
                <a:ea typeface="+mn-ea"/>
                <a:cs typeface="+mn-cs"/>
              </a:rPr>
              <a:t>Exercise 2</a:t>
            </a:r>
            <a:r>
              <a:rPr lang="en-GB" sz="1200" b="0" u="sng" kern="1200" baseline="0" dirty="0" smtClean="0">
                <a:solidFill>
                  <a:schemeClr val="tx1"/>
                </a:solidFill>
                <a:effectLst/>
                <a:latin typeface="Arial" panose="020B0604020202020204" pitchFamily="34" charset="0"/>
                <a:ea typeface="+mn-ea"/>
                <a:cs typeface="+mn-cs"/>
              </a:rPr>
              <a:t> – when do ordinary activities become unsafe?</a:t>
            </a:r>
          </a:p>
          <a:p>
            <a:r>
              <a:rPr lang="en-GB" sz="1200" kern="1200" dirty="0" smtClean="0">
                <a:solidFill>
                  <a:schemeClr val="tx1"/>
                </a:solidFill>
                <a:effectLst/>
                <a:latin typeface="Arial" panose="020B0604020202020204" pitchFamily="34" charset="0"/>
                <a:ea typeface="+mn-ea"/>
                <a:cs typeface="+mn-cs"/>
              </a:rPr>
              <a:t>GUIDANCE: take a moment to discuss each question.</a:t>
            </a:r>
          </a:p>
          <a:p>
            <a:endParaRPr lang="en-GB" sz="1200" kern="1200" dirty="0" smtClean="0">
              <a:solidFill>
                <a:schemeClr val="tx1"/>
              </a:solidFill>
              <a:effectLst/>
              <a:latin typeface="Arial" panose="020B0604020202020204" pitchFamily="34" charset="0"/>
              <a:ea typeface="+mn-ea"/>
              <a:cs typeface="+mn-cs"/>
            </a:endParaRPr>
          </a:p>
          <a:p>
            <a:endParaRPr lang="en-GB" sz="1200" b="1" u="sng" kern="1200" baseline="0" dirty="0" smtClean="0">
              <a:solidFill>
                <a:schemeClr val="tx1"/>
              </a:solidFill>
              <a:effectLst/>
              <a:latin typeface="Arial" panose="020B0604020202020204" pitchFamily="34" charset="0"/>
              <a:ea typeface="+mn-ea"/>
              <a:cs typeface="+mn-cs"/>
            </a:endParaRPr>
          </a:p>
          <a:p>
            <a:pPr marL="0" marR="0" indent="0" algn="l" defTabSz="914400" rtl="0" eaLnBrk="1" fontAlgn="base" latinLnBrk="0" hangingPunct="1">
              <a:lnSpc>
                <a:spcPct val="100000"/>
              </a:lnSpc>
              <a:spcBef>
                <a:spcPct val="50000"/>
              </a:spcBef>
              <a:spcAft>
                <a:spcPct val="0"/>
              </a:spcAft>
              <a:buClrTx/>
              <a:buSzTx/>
              <a:buFont typeface="+mj-lt"/>
              <a:buNone/>
              <a:tabLst/>
            </a:pPr>
            <a:r>
              <a:rPr lang="en-GB" sz="1200" b="1" dirty="0" smtClean="0">
                <a:latin typeface="Calibri" panose="020F0502020204030204" pitchFamily="34" charset="0"/>
              </a:rPr>
              <a:t>Conclusion</a:t>
            </a:r>
            <a:r>
              <a:rPr lang="en-GB" sz="1200" b="1" dirty="0">
                <a:latin typeface="Calibri" panose="020F0502020204030204" pitchFamily="34" charset="0"/>
              </a:rPr>
              <a:t>: we have to make a habit of doing</a:t>
            </a:r>
            <a:r>
              <a:rPr lang="en-GB" sz="1200" b="1" baseline="0" dirty="0">
                <a:latin typeface="Calibri" panose="020F0502020204030204" pitchFamily="34" charset="0"/>
              </a:rPr>
              <a:t> the simple ordinary things </a:t>
            </a:r>
            <a:r>
              <a:rPr lang="en-GB" sz="1200" b="1" baseline="0" dirty="0" smtClean="0">
                <a:latin typeface="Calibri" panose="020F0502020204030204" pitchFamily="34" charset="0"/>
              </a:rPr>
              <a:t>safely.</a:t>
            </a:r>
          </a:p>
          <a:p>
            <a:pPr marL="0" marR="0" indent="0" algn="l" defTabSz="914400" rtl="0" eaLnBrk="1" fontAlgn="base" latinLnBrk="0" hangingPunct="1">
              <a:lnSpc>
                <a:spcPct val="100000"/>
              </a:lnSpc>
              <a:spcBef>
                <a:spcPct val="50000"/>
              </a:spcBef>
              <a:spcAft>
                <a:spcPct val="0"/>
              </a:spcAft>
              <a:buClrTx/>
              <a:buSzTx/>
              <a:buFont typeface="+mj-lt"/>
              <a:buNone/>
              <a:tabLst/>
            </a:pPr>
            <a:r>
              <a:rPr lang="en-GB" sz="1200" b="1" baseline="0" dirty="0" smtClean="0">
                <a:latin typeface="Calibri" panose="020F0502020204030204" pitchFamily="34" charset="0"/>
              </a:rPr>
              <a:t>The </a:t>
            </a:r>
            <a:r>
              <a:rPr lang="en-GB" sz="1200" b="1" baseline="0" dirty="0">
                <a:latin typeface="Calibri" panose="020F0502020204030204" pitchFamily="34" charset="0"/>
              </a:rPr>
              <a:t>incident in which our colleague lost his life could have been considered such an ‘ordinary’ task.</a:t>
            </a:r>
          </a:p>
          <a:p>
            <a:pPr marL="0" marR="0" indent="0" algn="l" defTabSz="914400" rtl="0" eaLnBrk="1" fontAlgn="base" latinLnBrk="0" hangingPunct="1">
              <a:lnSpc>
                <a:spcPct val="100000"/>
              </a:lnSpc>
              <a:spcBef>
                <a:spcPct val="50000"/>
              </a:spcBef>
              <a:spcAft>
                <a:spcPct val="0"/>
              </a:spcAft>
              <a:buClrTx/>
              <a:buSzTx/>
              <a:buFont typeface="+mj-lt"/>
              <a:buNone/>
              <a:tabLst/>
            </a:pPr>
            <a:endParaRPr lang="en-GB" sz="1200" b="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9</a:t>
            </a:fld>
            <a:endParaRPr lang="en-GB" altLang="en-US" dirty="0"/>
          </a:p>
        </p:txBody>
      </p:sp>
    </p:spTree>
    <p:extLst>
      <p:ext uri="{BB962C8B-B14F-4D97-AF65-F5344CB8AC3E}">
        <p14:creationId xmlns:p14="http://schemas.microsoft.com/office/powerpoint/2010/main" val="338460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12-Jul-18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12-Jul-18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12-Jul-18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12-Jul-18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12-Jul-18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12-Jul-18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12-Jul-18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12-Jul-18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12-Jul-18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12-Jul-18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12-Jul-18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12-Jul-18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12-Jul-18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12-Jul-18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12-Jul-18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12-Jul-18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12-Jul-18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12-Jul-18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12-Jul-18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12-Jul-18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12-Jul-18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12-Jul-18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12-Jul-18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12-Jul-18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12-Jul-18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12-Jul-18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12-Jul-18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12-Jul-18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12-Jul-18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12-Jul-18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12-Jul-18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12-Jul-18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12-Jul-18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12-Jul-18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12-Jul-18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12-Jul-18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12-Jul-18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12-Jul-18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12-Jul-18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12-Jul-18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12-Jul-18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12-Jul-18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12-Jul-18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12-Jul-18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12-Jul-18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12-Jul-18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12-Jul-18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12-Jul-18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12-Jul-18</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12-Jul-18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12-Jul-18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12-Jul-18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12-Jul-18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12-Jul-18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xfrm>
            <a:off x="4608004" y="6525344"/>
            <a:ext cx="3761681"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dirty="0"/>
              <a:t> Stand down briefing </a:t>
            </a:r>
            <a:r>
              <a:rPr lang="en-GB" altLang="en-US" sz="800" dirty="0" smtClean="0"/>
              <a:t>material  - external use 11/7/18</a:t>
            </a:r>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dirty="0"/>
          </a:p>
        </p:txBody>
      </p:sp>
      <p:sp>
        <p:nvSpPr>
          <p:cNvPr id="9221" name="Rectangle 2"/>
          <p:cNvSpPr>
            <a:spLocks noGrp="1" noChangeArrowheads="1"/>
          </p:cNvSpPr>
          <p:nvPr>
            <p:ph type="ctrTitle"/>
          </p:nvPr>
        </p:nvSpPr>
        <p:spPr>
          <a:xfrm>
            <a:off x="467544" y="1412776"/>
            <a:ext cx="7269163" cy="1655688"/>
          </a:xfrm>
        </p:spPr>
        <p:txBody>
          <a:bodyPr/>
          <a:lstStyle/>
          <a:p>
            <a:pPr eaLnBrk="1" hangingPunct="1"/>
            <a:r>
              <a:rPr lang="en-GB" altLang="en-US" i="0" dirty="0"/>
              <a:t/>
            </a:r>
            <a:br>
              <a:rPr lang="en-GB" altLang="en-US" i="0" dirty="0"/>
            </a:br>
            <a:r>
              <a:rPr lang="en-GB" altLang="en-US" i="0" dirty="0"/>
              <a:t/>
            </a:r>
            <a:br>
              <a:rPr lang="en-GB" altLang="en-US" i="0" dirty="0"/>
            </a:br>
            <a:r>
              <a:rPr lang="en-GB" altLang="en-US" i="0" dirty="0"/>
              <a:t> </a:t>
            </a:r>
            <a:br>
              <a:rPr lang="en-GB" altLang="en-US" i="0" dirty="0"/>
            </a:br>
            <a:endParaRPr lang="en-GB" altLang="en-US" i="0" dirty="0">
              <a:solidFill>
                <a:srgbClr val="FF0000"/>
              </a:solidFill>
            </a:endParaRPr>
          </a:p>
        </p:txBody>
      </p:sp>
      <p:pic>
        <p:nvPicPr>
          <p:cNvPr id="1028" name="Picture 4" descr="Image result for stop for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167" y="894105"/>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3356992"/>
            <a:ext cx="7848872" cy="2662267"/>
          </a:xfrm>
          <a:prstGeom prst="rect">
            <a:avLst/>
          </a:prstGeom>
          <a:noFill/>
        </p:spPr>
        <p:txBody>
          <a:bodyPr wrap="square" rtlCol="0">
            <a:spAutoFit/>
          </a:bodyPr>
          <a:lstStyle/>
          <a:p>
            <a:endParaRPr lang="en-GB" sz="3600" b="1" dirty="0">
              <a:solidFill>
                <a:srgbClr val="FF0000"/>
              </a:solidFill>
              <a:latin typeface="Calibri" panose="020F0502020204030204" pitchFamily="34" charset="0"/>
            </a:endParaRPr>
          </a:p>
          <a:p>
            <a:r>
              <a:rPr lang="en-GB" sz="3600" b="1" dirty="0">
                <a:latin typeface="Calibri" panose="020F0502020204030204" pitchFamily="34" charset="0"/>
              </a:rPr>
              <a:t>Safety stand down</a:t>
            </a:r>
          </a:p>
          <a:p>
            <a:endParaRPr lang="en-GB" sz="3600" b="1" dirty="0">
              <a:latin typeface="Calibri" panose="020F0502020204030204" pitchFamily="34" charset="0"/>
            </a:endParaRPr>
          </a:p>
          <a:p>
            <a:r>
              <a:rPr lang="en-GB" sz="3600" b="1" dirty="0">
                <a:latin typeface="Calibri" panose="020F0502020204030204" pitchFamily="34" charset="0"/>
              </a:rPr>
              <a:t>3-31 July 2018</a:t>
            </a:r>
          </a:p>
          <a:p>
            <a:endParaRPr lang="en-GB" sz="1200" dirty="0">
              <a:latin typeface="Calibri" panose="020F0502020204030204" pitchFamily="34" charset="0"/>
            </a:endParaRPr>
          </a:p>
          <a:p>
            <a:endParaRPr lang="en-GB" dirty="0">
              <a:latin typeface="Calibri" panose="020F0502020204030204" pitchFamily="34" charset="0"/>
            </a:endParaRPr>
          </a:p>
        </p:txBody>
      </p:sp>
      <p:pic>
        <p:nvPicPr>
          <p:cNvPr id="7" name="Picture 2" descr="C:\Users\TPrince1\AppData\Local\Microsoft\Windows\Temporary Internet Files\Content.Outlook\OKVXRBW3\HTH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257" y="4574399"/>
            <a:ext cx="1524927" cy="10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7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10</a:t>
            </a:fld>
            <a:endParaRPr lang="en-GB" altLang="en-US" sz="800" dirty="0"/>
          </a:p>
        </p:txBody>
      </p:sp>
      <p:sp>
        <p:nvSpPr>
          <p:cNvPr id="6" name="Rectangle 2"/>
          <p:cNvSpPr txBox="1">
            <a:spLocks noChangeArrowheads="1"/>
          </p:cNvSpPr>
          <p:nvPr/>
        </p:nvSpPr>
        <p:spPr bwMode="auto">
          <a:xfrm>
            <a:off x="472878" y="90326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endParaRPr lang="en-GB" altLang="en-US" sz="3200" i="0" dirty="0"/>
          </a:p>
        </p:txBody>
      </p:sp>
      <p:sp>
        <p:nvSpPr>
          <p:cNvPr id="2" name="TextBox 1"/>
          <p:cNvSpPr txBox="1"/>
          <p:nvPr/>
        </p:nvSpPr>
        <p:spPr>
          <a:xfrm>
            <a:off x="472878" y="5561264"/>
            <a:ext cx="7961513" cy="830997"/>
          </a:xfrm>
          <a:prstGeom prst="rect">
            <a:avLst/>
          </a:prstGeom>
          <a:noFill/>
        </p:spPr>
        <p:txBody>
          <a:bodyPr wrap="square" rtlCol="0">
            <a:spAutoFit/>
          </a:bodyPr>
          <a:lstStyle/>
          <a:p>
            <a:pPr algn="ctr"/>
            <a:r>
              <a:rPr lang="en-GB" sz="2400" b="1" dirty="0">
                <a:latin typeface="Calibri" panose="020F0502020204030204" pitchFamily="34" charset="0"/>
              </a:rPr>
              <a:t>1,000 deaths every year: </a:t>
            </a:r>
            <a:br>
              <a:rPr lang="en-GB" sz="2400" b="1" dirty="0">
                <a:latin typeface="Calibri" panose="020F0502020204030204" pitchFamily="34" charset="0"/>
              </a:rPr>
            </a:br>
            <a:r>
              <a:rPr lang="en-GB" sz="2400" b="1" dirty="0">
                <a:latin typeface="Calibri" panose="020F0502020204030204" pitchFamily="34" charset="0"/>
              </a:rPr>
              <a:t>stairs are the place where most fatalities happen in the home</a:t>
            </a:r>
          </a:p>
        </p:txBody>
      </p:sp>
      <p:sp>
        <p:nvSpPr>
          <p:cNvPr id="7" name="Rectangle 6"/>
          <p:cNvSpPr/>
          <p:nvPr/>
        </p:nvSpPr>
        <p:spPr>
          <a:xfrm>
            <a:off x="82589" y="36069"/>
            <a:ext cx="9171100"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An ordinary activity for all of us – at work or at home</a:t>
            </a: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7" y="939835"/>
            <a:ext cx="1543926" cy="241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29" y="3468849"/>
            <a:ext cx="3174698" cy="209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safety on stairs"/>
          <p:cNvPicPr>
            <a:picLocks noChangeAspect="1" noChangeArrowheads="1"/>
          </p:cNvPicPr>
          <p:nvPr/>
        </p:nvPicPr>
        <p:blipFill rotWithShape="1">
          <a:blip r:embed="rId5">
            <a:extLst>
              <a:ext uri="{28A0092B-C50C-407E-A947-70E740481C1C}">
                <a14:useLocalDpi xmlns:a14="http://schemas.microsoft.com/office/drawing/2010/main" val="0"/>
              </a:ext>
            </a:extLst>
          </a:blip>
          <a:srcRect l="12237" r="8154"/>
          <a:stretch/>
        </p:blipFill>
        <p:spPr bwMode="auto">
          <a:xfrm>
            <a:off x="5796136" y="3483761"/>
            <a:ext cx="2808000" cy="2092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Prince1\AppData\Local\Microsoft\Windows\Temporary Internet Files\Content.Outlook\OKVXRBW3\on the phone down the stairs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3633" y="952275"/>
            <a:ext cx="4290801" cy="24123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rail worker on stai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2150" y="3464198"/>
            <a:ext cx="2111978" cy="2111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ail worker on stair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04" r="38885"/>
          <a:stretch/>
        </p:blipFill>
        <p:spPr bwMode="auto">
          <a:xfrm>
            <a:off x="323528" y="952274"/>
            <a:ext cx="2412000" cy="238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11</a:t>
            </a:fld>
            <a:endParaRPr lang="en-GB" altLang="en-US" sz="800" dirty="0"/>
          </a:p>
        </p:txBody>
      </p:sp>
      <p:sp>
        <p:nvSpPr>
          <p:cNvPr id="6" name="Rectangle 2"/>
          <p:cNvSpPr txBox="1">
            <a:spLocks noChangeArrowheads="1"/>
          </p:cNvSpPr>
          <p:nvPr/>
        </p:nvSpPr>
        <p:spPr bwMode="auto">
          <a:xfrm>
            <a:off x="971600" y="144301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3200" i="0" dirty="0">
                <a:solidFill>
                  <a:schemeClr val="bg1"/>
                </a:solidFill>
              </a:rPr>
              <a:t>The tragic fatality and the two very serious near misses all occurred within just 1 week</a:t>
            </a:r>
          </a:p>
          <a:p>
            <a:endParaRPr lang="en-GB" altLang="en-US" sz="3200" i="0" dirty="0">
              <a:solidFill>
                <a:schemeClr val="bg1"/>
              </a:solidFill>
            </a:endParaRPr>
          </a:p>
          <a:p>
            <a:r>
              <a:rPr lang="en-GB" altLang="en-US" sz="3200" i="0" dirty="0">
                <a:solidFill>
                  <a:schemeClr val="bg1"/>
                </a:solidFill>
              </a:rPr>
              <a:t>They all could have been prevented with higher risk awareness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5" y="1124744"/>
            <a:ext cx="8887500" cy="468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1700" y="143360"/>
            <a:ext cx="8608130" cy="461665"/>
          </a:xfrm>
          <a:prstGeom prst="rect">
            <a:avLst/>
          </a:prstGeom>
        </p:spPr>
        <p:txBody>
          <a:bodyPr wrap="squar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400" b="1" dirty="0">
                <a:solidFill>
                  <a:srgbClr val="054B6B"/>
                </a:solidFill>
                <a:latin typeface="Arial"/>
                <a:ea typeface="+mj-ea"/>
                <a:cs typeface="+mj-cs"/>
              </a:rPr>
              <a:t>An everyday task: make using the safe system a habit</a:t>
            </a:r>
            <a:endParaRPr lang="en-GB" sz="2400" dirty="0"/>
          </a:p>
        </p:txBody>
      </p:sp>
    </p:spTree>
    <p:extLst>
      <p:ext uri="{BB962C8B-B14F-4D97-AF65-F5344CB8AC3E}">
        <p14:creationId xmlns:p14="http://schemas.microsoft.com/office/powerpoint/2010/main" val="16003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12</a:t>
            </a:fld>
            <a:endParaRPr lang="en-GB" altLang="en-US" sz="800" dirty="0"/>
          </a:p>
        </p:txBody>
      </p:sp>
      <p:sp>
        <p:nvSpPr>
          <p:cNvPr id="6" name="Rectangle 2"/>
          <p:cNvSpPr txBox="1">
            <a:spLocks noChangeArrowheads="1"/>
          </p:cNvSpPr>
          <p:nvPr/>
        </p:nvSpPr>
        <p:spPr bwMode="auto">
          <a:xfrm>
            <a:off x="971600" y="144301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3200" i="0" dirty="0">
                <a:solidFill>
                  <a:schemeClr val="bg1"/>
                </a:solidFill>
              </a:rPr>
              <a:t>The tragic fatality and the two very serious near misses all occurred within just 1 week</a:t>
            </a:r>
          </a:p>
          <a:p>
            <a:endParaRPr lang="en-GB" altLang="en-US" sz="3200" i="0" dirty="0">
              <a:solidFill>
                <a:schemeClr val="bg1"/>
              </a:solidFill>
            </a:endParaRPr>
          </a:p>
          <a:p>
            <a:r>
              <a:rPr lang="en-GB" altLang="en-US" sz="3200" i="0" dirty="0">
                <a:solidFill>
                  <a:schemeClr val="bg1"/>
                </a:solidFill>
              </a:rPr>
              <a:t>They all could have been prevented with higher risk awareness</a:t>
            </a:r>
          </a:p>
        </p:txBody>
      </p:sp>
      <p:sp>
        <p:nvSpPr>
          <p:cNvPr id="7" name="Rectangle 6"/>
          <p:cNvSpPr/>
          <p:nvPr/>
        </p:nvSpPr>
        <p:spPr>
          <a:xfrm>
            <a:off x="259601" y="8908"/>
            <a:ext cx="2063385"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Exercise 3 </a:t>
            </a:r>
            <a:endParaRPr lang="en-GB" dirty="0"/>
          </a:p>
        </p:txBody>
      </p:sp>
      <p:sp>
        <p:nvSpPr>
          <p:cNvPr id="10" name="Rectangle 9"/>
          <p:cNvSpPr/>
          <p:nvPr/>
        </p:nvSpPr>
        <p:spPr>
          <a:xfrm>
            <a:off x="313462" y="1465375"/>
            <a:ext cx="3419526"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Using the handrail</a:t>
            </a:r>
            <a:endParaRPr lang="en-GB" dirty="0"/>
          </a:p>
        </p:txBody>
      </p:sp>
      <p:sp>
        <p:nvSpPr>
          <p:cNvPr id="2" name="Rectangle 1"/>
          <p:cNvSpPr/>
          <p:nvPr/>
        </p:nvSpPr>
        <p:spPr bwMode="auto">
          <a:xfrm>
            <a:off x="477134" y="2441768"/>
            <a:ext cx="784887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lang="en-GB" sz="2400" b="1" dirty="0">
              <a:latin typeface="Calibri" panose="020F0502020204030204"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r>
              <a:rPr lang="en-GB" sz="2400" b="1" dirty="0">
                <a:solidFill>
                  <a:srgbClr val="FFC000"/>
                </a:solidFill>
                <a:latin typeface="Calibri" panose="020F0502020204030204" pitchFamily="34" charset="0"/>
              </a:rPr>
              <a:t>Discuss as a group:</a:t>
            </a:r>
          </a:p>
          <a:p>
            <a:pPr marL="0" marR="0" indent="0" algn="l" defTabSz="914400" rtl="0" eaLnBrk="1" fontAlgn="base" latinLnBrk="0" hangingPunct="1">
              <a:lnSpc>
                <a:spcPct val="100000"/>
              </a:lnSpc>
              <a:spcBef>
                <a:spcPct val="50000"/>
              </a:spcBef>
              <a:spcAft>
                <a:spcPct val="0"/>
              </a:spcAft>
              <a:buClrTx/>
              <a:buSzTx/>
              <a:buFontTx/>
              <a:buNone/>
              <a:tabLst/>
            </a:pPr>
            <a:endParaRPr lang="en-GB" sz="2400" b="1" dirty="0">
              <a:latin typeface="Calibri" panose="020F0502020204030204" pitchFamily="34" charset="0"/>
            </a:endParaRPr>
          </a:p>
          <a:p>
            <a:pPr marL="0" indent="0">
              <a:buFont typeface="Arial" panose="020B0604020202020204" pitchFamily="34" charset="0"/>
              <a:buNone/>
            </a:pPr>
            <a:r>
              <a:rPr lang="en-GB" sz="2400" b="1" dirty="0">
                <a:latin typeface="Calibri" panose="020F0502020204030204" pitchFamily="34" charset="0"/>
              </a:rPr>
              <a:t>1. Why don’t we use the handrail when it’s there?</a:t>
            </a:r>
          </a:p>
          <a:p>
            <a:pPr marL="0" indent="0">
              <a:buFont typeface="Arial" panose="020B0604020202020204" pitchFamily="34" charset="0"/>
              <a:buNone/>
            </a:pPr>
            <a:endParaRPr lang="en-GB" sz="2400" b="1" dirty="0">
              <a:latin typeface="Calibri" panose="020F0502020204030204" pitchFamily="34" charset="0"/>
            </a:endParaRPr>
          </a:p>
          <a:p>
            <a:pPr marL="0" indent="0">
              <a:buFont typeface="Arial" panose="020B0604020202020204" pitchFamily="34" charset="0"/>
              <a:buNone/>
            </a:pPr>
            <a:r>
              <a:rPr lang="en-GB" sz="2400" b="1" dirty="0">
                <a:latin typeface="Calibri" panose="020F0502020204030204" pitchFamily="34" charset="0"/>
              </a:rPr>
              <a:t>2. Why do you think we’re focusing on holding the handrail?</a:t>
            </a:r>
          </a:p>
          <a:p>
            <a:pPr marL="0" indent="0">
              <a:buFont typeface="Arial" panose="020B0604020202020204" pitchFamily="34" charset="0"/>
              <a:buNone/>
            </a:pPr>
            <a:endParaRPr lang="en-GB" sz="2400" b="1" dirty="0">
              <a:latin typeface="Calibri" panose="020F0502020204030204" pitchFamily="34" charset="0"/>
            </a:endParaRPr>
          </a:p>
          <a:p>
            <a:pPr marL="0" indent="0">
              <a:buFont typeface="Arial" panose="020B0604020202020204" pitchFamily="34" charset="0"/>
              <a:buNone/>
            </a:pPr>
            <a:r>
              <a:rPr lang="en-GB" sz="2400" b="1" dirty="0">
                <a:latin typeface="Calibri" panose="020F0502020204030204" pitchFamily="34" charset="0"/>
              </a:rPr>
              <a:t>3. What would stop you from intervening if you see someone not holding the handrail?</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980728"/>
            <a:ext cx="4987018" cy="263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70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64" y="764704"/>
            <a:ext cx="7269163" cy="431800"/>
          </a:xfrm>
        </p:spPr>
        <p:txBody>
          <a:bodyPr/>
          <a:lstStyle/>
          <a:p>
            <a:r>
              <a:rPr lang="en-GB" i="0" dirty="0">
                <a:solidFill>
                  <a:schemeClr val="tx1"/>
                </a:solidFill>
              </a:rPr>
              <a:t>The way we react when challenged is massively important to our culture</a:t>
            </a:r>
            <a:br>
              <a:rPr lang="en-GB" i="0" dirty="0">
                <a:solidFill>
                  <a:schemeClr val="tx1"/>
                </a:solidFill>
              </a:rPr>
            </a:br>
            <a:endParaRPr lang="en-GB" i="0" dirty="0"/>
          </a:p>
        </p:txBody>
      </p:sp>
      <p:sp>
        <p:nvSpPr>
          <p:cNvPr id="3" name="Content Placeholder 2"/>
          <p:cNvSpPr>
            <a:spLocks noGrp="1"/>
          </p:cNvSpPr>
          <p:nvPr>
            <p:ph idx="1"/>
          </p:nvPr>
        </p:nvSpPr>
        <p:spPr/>
        <p:txBody>
          <a:bodyPr/>
          <a:lstStyle/>
          <a:p>
            <a:r>
              <a:rPr lang="en-GB" dirty="0">
                <a:solidFill>
                  <a:srgbClr val="FF0000"/>
                </a:solidFill>
              </a:rPr>
              <a:t>.</a:t>
            </a:r>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12-Jul-18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13</a:t>
            </a:fld>
            <a:endParaRPr lang="en-GB" altLang="en-US"/>
          </a:p>
        </p:txBody>
      </p:sp>
      <p:sp>
        <p:nvSpPr>
          <p:cNvPr id="5" name="TextBox 4"/>
          <p:cNvSpPr txBox="1"/>
          <p:nvPr/>
        </p:nvSpPr>
        <p:spPr>
          <a:xfrm>
            <a:off x="443401" y="5355566"/>
            <a:ext cx="8257197" cy="800219"/>
          </a:xfrm>
          <a:prstGeom prst="rect">
            <a:avLst/>
          </a:prstGeom>
          <a:noFill/>
        </p:spPr>
        <p:txBody>
          <a:bodyPr wrap="none" rtlCol="0">
            <a:spAutoFit/>
          </a:bodyPr>
          <a:lstStyle/>
          <a:p>
            <a:r>
              <a:rPr lang="en-GB" sz="2400" b="1" dirty="0"/>
              <a:t>The ‘next time’ could be over something very serious…</a:t>
            </a:r>
          </a:p>
          <a:p>
            <a:endParaRPr lang="en-GB" dirty="0"/>
          </a:p>
          <a:p>
            <a:endParaRPr lang="en-GB" dirty="0"/>
          </a:p>
        </p:txBody>
      </p:sp>
      <p:sp>
        <p:nvSpPr>
          <p:cNvPr id="7" name="TextBox 6"/>
          <p:cNvSpPr txBox="1"/>
          <p:nvPr/>
        </p:nvSpPr>
        <p:spPr>
          <a:xfrm>
            <a:off x="461087" y="1439587"/>
            <a:ext cx="6912768" cy="4339650"/>
          </a:xfrm>
          <a:prstGeom prst="rect">
            <a:avLst/>
          </a:prstGeom>
          <a:noFill/>
        </p:spPr>
        <p:txBody>
          <a:bodyPr wrap="square" rtlCol="0">
            <a:spAutoFit/>
          </a:bodyPr>
          <a:lstStyle/>
          <a:p>
            <a:endParaRPr lang="en-GB" sz="2000" dirty="0">
              <a:solidFill>
                <a:schemeClr val="tx1"/>
              </a:solidFill>
            </a:endParaRPr>
          </a:p>
          <a:p>
            <a:r>
              <a:rPr lang="en-GB" sz="2000" b="1" dirty="0">
                <a:solidFill>
                  <a:schemeClr val="accent1"/>
                </a:solidFill>
              </a:rPr>
              <a:t>Negative reaction</a:t>
            </a:r>
          </a:p>
          <a:p>
            <a:pPr marL="627313" lvl="1" indent="-170113">
              <a:buFont typeface="Arial" panose="020B0604020202020204" pitchFamily="34" charset="0"/>
              <a:buChar char="•"/>
            </a:pPr>
            <a:r>
              <a:rPr lang="en-GB" sz="2000" dirty="0">
                <a:solidFill>
                  <a:schemeClr val="accent1"/>
                </a:solidFill>
              </a:rPr>
              <a:t>Don’t react in negative or defensive way. If you do, you make it more difficult for that person to challenge in future.</a:t>
            </a:r>
          </a:p>
          <a:p>
            <a:endParaRPr lang="en-GB" sz="2000" dirty="0">
              <a:solidFill>
                <a:schemeClr val="accent1"/>
              </a:solidFill>
            </a:endParaRPr>
          </a:p>
          <a:p>
            <a:r>
              <a:rPr lang="en-GB" sz="2000" b="1" dirty="0">
                <a:solidFill>
                  <a:schemeClr val="accent1"/>
                </a:solidFill>
              </a:rPr>
              <a:t>Positive reaction</a:t>
            </a:r>
          </a:p>
          <a:p>
            <a:pPr marL="627313" lvl="1" indent="-170113">
              <a:buFont typeface="Arial" panose="020B0604020202020204" pitchFamily="34" charset="0"/>
              <a:buChar char="•"/>
            </a:pPr>
            <a:r>
              <a:rPr lang="en-GB" sz="2000" dirty="0">
                <a:solidFill>
                  <a:schemeClr val="accent1"/>
                </a:solidFill>
              </a:rPr>
              <a:t>If you </a:t>
            </a:r>
            <a:r>
              <a:rPr lang="en-GB" sz="2000" b="1" dirty="0">
                <a:solidFill>
                  <a:schemeClr val="accent1"/>
                </a:solidFill>
              </a:rPr>
              <a:t>thank</a:t>
            </a:r>
            <a:r>
              <a:rPr lang="en-GB" sz="2000" dirty="0">
                <a:solidFill>
                  <a:schemeClr val="accent1"/>
                </a:solidFill>
              </a:rPr>
              <a:t> someone for caring about your safety – not only will you be safer, but you will make them feel more inclined to keep challenging unsafe practice in future. </a:t>
            </a:r>
          </a:p>
          <a:p>
            <a:pPr marL="170113" indent="-170113">
              <a:buFont typeface="Arial" panose="020B0604020202020204" pitchFamily="34" charset="0"/>
              <a:buChar char="•"/>
            </a:pPr>
            <a:endParaRPr lang="en-GB" sz="2000" dirty="0">
              <a:solidFill>
                <a:schemeClr val="tx1"/>
              </a:solidFill>
            </a:endParaRPr>
          </a:p>
          <a:p>
            <a:pPr marL="170113" indent="-170113">
              <a:buFont typeface="Arial" panose="020B0604020202020204" pitchFamily="34" charset="0"/>
              <a:buChar char="•"/>
            </a:pPr>
            <a:endParaRPr lang="en-GB" sz="2000" dirty="0">
              <a:solidFill>
                <a:schemeClr val="tx1"/>
              </a:solidFill>
            </a:endParaRPr>
          </a:p>
          <a:p>
            <a:endParaRPr lang="en-GB"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823" y="3861048"/>
            <a:ext cx="1097210" cy="11268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326" y="2276872"/>
            <a:ext cx="1000204" cy="1106735"/>
          </a:xfrm>
          <a:prstGeom prst="rect">
            <a:avLst/>
          </a:prstGeom>
        </p:spPr>
      </p:pic>
      <p:sp>
        <p:nvSpPr>
          <p:cNvPr id="10" name="Rectangle 9"/>
          <p:cNvSpPr/>
          <p:nvPr/>
        </p:nvSpPr>
        <p:spPr>
          <a:xfrm>
            <a:off x="259601" y="8908"/>
            <a:ext cx="4301177"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Reaction to intervention</a:t>
            </a:r>
            <a:endParaRPr lang="en-GB" dirty="0"/>
          </a:p>
        </p:txBody>
      </p:sp>
    </p:spTree>
    <p:extLst>
      <p:ext uri="{BB962C8B-B14F-4D97-AF65-F5344CB8AC3E}">
        <p14:creationId xmlns:p14="http://schemas.microsoft.com/office/powerpoint/2010/main" val="403538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788024" y="3572252"/>
            <a:ext cx="4221500" cy="2232248"/>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14</a:t>
            </a:fld>
            <a:endParaRPr lang="en-GB" altLang="en-US" sz="800" dirty="0"/>
          </a:p>
        </p:txBody>
      </p:sp>
      <p:sp>
        <p:nvSpPr>
          <p:cNvPr id="6" name="Rectangle 2"/>
          <p:cNvSpPr txBox="1">
            <a:spLocks noChangeArrowheads="1"/>
          </p:cNvSpPr>
          <p:nvPr/>
        </p:nvSpPr>
        <p:spPr bwMode="auto">
          <a:xfrm>
            <a:off x="472878" y="90326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endParaRPr lang="en-GB" altLang="en-US" sz="3200" i="0" dirty="0"/>
          </a:p>
        </p:txBody>
      </p:sp>
      <p:sp>
        <p:nvSpPr>
          <p:cNvPr id="11" name="Rectangle 10"/>
          <p:cNvSpPr/>
          <p:nvPr/>
        </p:nvSpPr>
        <p:spPr bwMode="auto">
          <a:xfrm>
            <a:off x="259601" y="929890"/>
            <a:ext cx="4528423" cy="50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eaLnBrk="1" hangingPunct="1">
              <a:spcBef>
                <a:spcPct val="50000"/>
              </a:spcBef>
              <a:spcAft>
                <a:spcPts val="600"/>
              </a:spcAft>
            </a:pPr>
            <a:r>
              <a:rPr lang="en-GB" sz="2400" dirty="0" smtClean="0">
                <a:latin typeface="Calibri" panose="020F0502020204030204" pitchFamily="34" charset="0"/>
              </a:rPr>
              <a:t>There have been five fatalities in CP5 caused by driving accidents</a:t>
            </a:r>
          </a:p>
          <a:p>
            <a:pPr eaLnBrk="1" hangingPunct="1">
              <a:spcBef>
                <a:spcPct val="50000"/>
              </a:spcBef>
              <a:spcAft>
                <a:spcPts val="600"/>
              </a:spcAft>
            </a:pPr>
            <a:r>
              <a:rPr lang="en-GB" sz="2400" dirty="0" smtClean="0">
                <a:latin typeface="Calibri" panose="020F0502020204030204" pitchFamily="34" charset="0"/>
              </a:rPr>
              <a:t>In four cases the failure to wear seat belts was a contributory cause</a:t>
            </a:r>
          </a:p>
          <a:p>
            <a:pPr eaLnBrk="1" hangingPunct="1">
              <a:spcBef>
                <a:spcPct val="50000"/>
              </a:spcBef>
              <a:spcAft>
                <a:spcPts val="600"/>
              </a:spcAft>
            </a:pPr>
            <a:endParaRPr lang="en-GB" sz="2400" dirty="0" smtClean="0">
              <a:latin typeface="Calibri" panose="020F0502020204030204" pitchFamily="34" charset="0"/>
            </a:endParaRPr>
          </a:p>
          <a:p>
            <a:pPr eaLnBrk="1" hangingPunct="1">
              <a:spcBef>
                <a:spcPct val="50000"/>
              </a:spcBef>
              <a:spcAft>
                <a:spcPts val="600"/>
              </a:spcAft>
            </a:pPr>
            <a:endParaRPr lang="en-GB" sz="2400" dirty="0" smtClean="0">
              <a:latin typeface="Calibri" panose="020F0502020204030204" pitchFamily="34" charset="0"/>
            </a:endParaRPr>
          </a:p>
          <a:p>
            <a:pPr eaLnBrk="1" hangingPunct="1">
              <a:spcBef>
                <a:spcPct val="50000"/>
              </a:spcBef>
              <a:spcAft>
                <a:spcPts val="600"/>
              </a:spcAft>
            </a:pPr>
            <a:r>
              <a:rPr lang="en-GB" sz="2400" dirty="0" smtClean="0">
                <a:solidFill>
                  <a:srgbClr val="00B050"/>
                </a:solidFill>
                <a:latin typeface="Calibri" panose="020F0502020204030204" pitchFamily="34" charset="0"/>
              </a:rPr>
              <a:t>When we installed the Vehicle Speed Warning System we achieved an instant change to driving behaviours</a:t>
            </a:r>
            <a:endParaRPr kumimoji="0" lang="en-GB" sz="1100" b="0" i="0" u="none" strike="noStrike" cap="none" normalizeH="0" baseline="0" dirty="0">
              <a:ln>
                <a:noFill/>
              </a:ln>
              <a:solidFill>
                <a:srgbClr val="00B050"/>
              </a:solidFill>
              <a:effectLst/>
              <a:latin typeface="Arial" panose="020B0604020202020204"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
        <p:nvSpPr>
          <p:cNvPr id="7" name="Rectangle 6"/>
          <p:cNvSpPr/>
          <p:nvPr/>
        </p:nvSpPr>
        <p:spPr>
          <a:xfrm>
            <a:off x="259601" y="8908"/>
            <a:ext cx="5612370"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smtClean="0">
                <a:solidFill>
                  <a:srgbClr val="054B6B"/>
                </a:solidFill>
                <a:latin typeface="Arial"/>
                <a:ea typeface="+mj-ea"/>
                <a:cs typeface="+mj-cs"/>
              </a:rPr>
              <a:t>We </a:t>
            </a:r>
            <a:r>
              <a:rPr lang="en-GB" sz="2800" b="1" dirty="0" smtClean="0">
                <a:solidFill>
                  <a:srgbClr val="054B6B"/>
                </a:solidFill>
                <a:latin typeface="Arial"/>
                <a:ea typeface="+mj-ea"/>
                <a:cs typeface="+mj-cs"/>
              </a:rPr>
              <a:t>can change our behaviours!</a:t>
            </a:r>
            <a:endParaRPr lang="en-GB" dirty="0"/>
          </a:p>
        </p:txBody>
      </p:sp>
      <p:sp>
        <p:nvSpPr>
          <p:cNvPr id="8" name="Rectangle 7"/>
          <p:cNvSpPr/>
          <p:nvPr/>
        </p:nvSpPr>
        <p:spPr>
          <a:xfrm>
            <a:off x="1086891" y="5877272"/>
            <a:ext cx="7175362"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smtClean="0">
                <a:solidFill>
                  <a:srgbClr val="054B6B"/>
                </a:solidFill>
                <a:latin typeface="Arial"/>
                <a:ea typeface="+mj-ea"/>
                <a:cs typeface="+mj-cs"/>
              </a:rPr>
              <a:t>Safety and Performance go hand in hand</a:t>
            </a:r>
            <a:endParaRPr lang="en-GB" dirty="0"/>
          </a:p>
        </p:txBody>
      </p:sp>
      <p:pic>
        <p:nvPicPr>
          <p:cNvPr id="1026"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051" y="929890"/>
            <a:ext cx="3717444" cy="242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20786" y="3080795"/>
            <a:ext cx="4355976" cy="3754874"/>
          </a:xfrm>
          <a:prstGeom prst="rect">
            <a:avLst/>
          </a:prstGeom>
          <a:noFill/>
        </p:spPr>
        <p:txBody>
          <a:bodyPr wrap="square" rtlCol="0">
            <a:spAutoFit/>
          </a:bodyPr>
          <a:lstStyle/>
          <a:p>
            <a:pPr eaLnBrk="1" hangingPunct="1">
              <a:spcBef>
                <a:spcPct val="50000"/>
              </a:spcBef>
              <a:spcAft>
                <a:spcPts val="600"/>
              </a:spcAft>
            </a:pPr>
            <a:endParaRPr lang="en-GB" sz="2400" dirty="0">
              <a:latin typeface="Calibri" panose="020F0502020204030204" pitchFamily="34" charset="0"/>
            </a:endParaRPr>
          </a:p>
          <a:p>
            <a:pPr marL="342900" indent="-342900" eaLnBrk="1" hangingPunct="1">
              <a:spcBef>
                <a:spcPct val="50000"/>
              </a:spcBef>
              <a:spcAft>
                <a:spcPts val="0"/>
              </a:spcAft>
              <a:buFontTx/>
              <a:buChar char="-"/>
            </a:pPr>
            <a:r>
              <a:rPr lang="en-GB" sz="2400" dirty="0">
                <a:latin typeface="Calibri" panose="020F0502020204030204" pitchFamily="34" charset="0"/>
              </a:rPr>
              <a:t>80% reduction in </a:t>
            </a:r>
            <a:r>
              <a:rPr lang="en-GB" sz="2400" dirty="0" smtClean="0">
                <a:latin typeface="Calibri" panose="020F0502020204030204" pitchFamily="34" charset="0"/>
              </a:rPr>
              <a:t>accidents! </a:t>
            </a:r>
          </a:p>
          <a:p>
            <a:pPr marL="342900" indent="-342900" eaLnBrk="1" hangingPunct="1">
              <a:spcBef>
                <a:spcPct val="50000"/>
              </a:spcBef>
              <a:spcAft>
                <a:spcPts val="0"/>
              </a:spcAft>
              <a:buFontTx/>
              <a:buChar char="-"/>
            </a:pPr>
            <a:r>
              <a:rPr lang="en-GB" sz="2400" dirty="0" smtClean="0">
                <a:latin typeface="Calibri" panose="020F0502020204030204" pitchFamily="34" charset="0"/>
              </a:rPr>
              <a:t>33% reduction in staff injuries!</a:t>
            </a:r>
            <a:endParaRPr lang="en-GB" sz="2400" dirty="0">
              <a:latin typeface="Calibri" panose="020F0502020204030204" pitchFamily="34" charset="0"/>
            </a:endParaRPr>
          </a:p>
          <a:p>
            <a:pPr marL="342900" indent="-342900" eaLnBrk="1" hangingPunct="1">
              <a:spcBef>
                <a:spcPct val="50000"/>
              </a:spcBef>
              <a:spcAft>
                <a:spcPts val="0"/>
              </a:spcAft>
              <a:buFontTx/>
              <a:buChar char="-"/>
            </a:pPr>
            <a:r>
              <a:rPr lang="en-GB" sz="2400" dirty="0">
                <a:latin typeface="Calibri" panose="020F0502020204030204" pitchFamily="34" charset="0"/>
              </a:rPr>
              <a:t>£2 million saving in fuel </a:t>
            </a:r>
            <a:r>
              <a:rPr lang="en-GB" sz="2400" dirty="0" smtClean="0">
                <a:latin typeface="Calibri" panose="020F0502020204030204" pitchFamily="34" charset="0"/>
              </a:rPr>
              <a:t>costs</a:t>
            </a:r>
          </a:p>
          <a:p>
            <a:pPr marL="342900" indent="-342900" eaLnBrk="1" hangingPunct="1">
              <a:spcBef>
                <a:spcPct val="50000"/>
              </a:spcBef>
              <a:spcAft>
                <a:spcPts val="0"/>
              </a:spcAft>
              <a:buFontTx/>
              <a:buChar char="-"/>
            </a:pPr>
            <a:r>
              <a:rPr lang="en-GB" sz="2400" dirty="0">
                <a:latin typeface="Calibri" panose="020F0502020204030204" pitchFamily="34" charset="0"/>
              </a:rPr>
              <a:t>£1.5 million saving </a:t>
            </a:r>
            <a:r>
              <a:rPr lang="en-GB" sz="2400" dirty="0" smtClean="0">
                <a:latin typeface="Calibri" panose="020F0502020204030204" pitchFamily="34" charset="0"/>
              </a:rPr>
              <a:t>in repairs</a:t>
            </a:r>
            <a:endParaRPr lang="en-GB" sz="2400" dirty="0">
              <a:latin typeface="Calibri" panose="020F0502020204030204" pitchFamily="34" charset="0"/>
            </a:endParaRPr>
          </a:p>
          <a:p>
            <a:pPr marL="342900" indent="-342900" eaLnBrk="1" hangingPunct="1">
              <a:spcBef>
                <a:spcPct val="50000"/>
              </a:spcBef>
              <a:spcAft>
                <a:spcPts val="600"/>
              </a:spcAft>
              <a:buFontTx/>
              <a:buChar char="-"/>
            </a:pPr>
            <a:endParaRPr lang="en-GB" sz="2400" dirty="0">
              <a:latin typeface="Calibri" panose="020F0502020204030204" pitchFamily="34" charset="0"/>
            </a:endParaRPr>
          </a:p>
          <a:p>
            <a:endParaRPr lang="en-GB" sz="2400" dirty="0"/>
          </a:p>
        </p:txBody>
      </p:sp>
      <p:sp>
        <p:nvSpPr>
          <p:cNvPr id="5" name="Down Arrow 4"/>
          <p:cNvSpPr/>
          <p:nvPr/>
        </p:nvSpPr>
        <p:spPr bwMode="auto">
          <a:xfrm>
            <a:off x="1691680" y="3089995"/>
            <a:ext cx="1440160" cy="91506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
        <p:nvSpPr>
          <p:cNvPr id="9" name="Down Arrow 8"/>
          <p:cNvSpPr/>
          <p:nvPr/>
        </p:nvSpPr>
        <p:spPr bwMode="auto">
          <a:xfrm>
            <a:off x="258799" y="2996952"/>
            <a:ext cx="1656184" cy="1008112"/>
          </a:xfrm>
          <a:prstGeom prst="downArrow">
            <a:avLst/>
          </a:prstGeom>
          <a:solidFill>
            <a:srgbClr val="92D050"/>
          </a:solidFill>
          <a:ln>
            <a:solidFill>
              <a:schemeClr val="bg2"/>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695" y="2723375"/>
            <a:ext cx="2523812" cy="129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763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15</a:t>
            </a:fld>
            <a:endParaRPr lang="en-GB" altLang="en-US" sz="800"/>
          </a:p>
        </p:txBody>
      </p:sp>
      <p:sp>
        <p:nvSpPr>
          <p:cNvPr id="8" name="Rectangle 7"/>
          <p:cNvSpPr/>
          <p:nvPr/>
        </p:nvSpPr>
        <p:spPr>
          <a:xfrm>
            <a:off x="259601" y="8908"/>
            <a:ext cx="6166560"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A step change in our safety culture</a:t>
            </a:r>
            <a:endParaRPr lang="en-GB" dirty="0"/>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35" y="532128"/>
            <a:ext cx="2923821" cy="1293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37683" y="1276077"/>
            <a:ext cx="6912768" cy="707886"/>
          </a:xfrm>
          <a:prstGeom prst="rect">
            <a:avLst/>
          </a:prstGeom>
          <a:noFill/>
        </p:spPr>
        <p:txBody>
          <a:bodyPr wrap="square" rtlCol="0">
            <a:spAutoFit/>
          </a:bodyPr>
          <a:lstStyle/>
          <a:p>
            <a:r>
              <a:rPr lang="en-GB" sz="4000" b="1" dirty="0">
                <a:solidFill>
                  <a:schemeClr val="tx1"/>
                </a:solidFill>
                <a:latin typeface="Arial Black" panose="020B0A04020102020204" pitchFamily="34" charset="0"/>
              </a:rPr>
              <a:t>‘Hold the handrail’</a:t>
            </a:r>
          </a:p>
        </p:txBody>
      </p:sp>
      <p:pic>
        <p:nvPicPr>
          <p:cNvPr id="9" name="Picture 2" descr="C:\Users\TPrince1\AppData\Local\Microsoft\Windows\Temporary Internet Files\Content.Outlook\OKVXRBW3\HTH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042" y="131750"/>
            <a:ext cx="1524927" cy="1082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811" y="1844824"/>
            <a:ext cx="8431075" cy="3693319"/>
            <a:chOff x="-21812" y="1976111"/>
            <a:chExt cx="8431075" cy="3693319"/>
          </a:xfrm>
        </p:grpSpPr>
        <p:sp>
          <p:nvSpPr>
            <p:cNvPr id="3" name="TextBox 2"/>
            <p:cNvSpPr txBox="1"/>
            <p:nvPr/>
          </p:nvSpPr>
          <p:spPr>
            <a:xfrm>
              <a:off x="259600" y="1976111"/>
              <a:ext cx="8149663" cy="3693319"/>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endParaRPr lang="en-GB" sz="2000" b="1" dirty="0">
                <a:latin typeface="Calibri" panose="020F0502020204030204" pitchFamily="34" charset="0"/>
              </a:endParaRPr>
            </a:p>
            <a:p>
              <a:pPr marL="285750" indent="-285750">
                <a:buFont typeface="Arial" panose="020B0604020202020204" pitchFamily="34" charset="0"/>
                <a:buChar char="•"/>
              </a:pPr>
              <a:r>
                <a:rPr lang="en-GB" sz="2000" b="1" dirty="0" smtClean="0">
                  <a:latin typeface="Calibri" panose="020F0502020204030204" pitchFamily="34" charset="0"/>
                </a:rPr>
                <a:t>Our </a:t>
              </a:r>
              <a:r>
                <a:rPr lang="en-GB" sz="2000" b="1" dirty="0">
                  <a:latin typeface="Calibri" panose="020F0502020204030204" pitchFamily="34" charset="0"/>
                </a:rPr>
                <a:t>safety culture protects us, and the public who depend on us</a:t>
              </a:r>
            </a:p>
            <a:p>
              <a:pPr marL="285750" indent="-285750">
                <a:buFont typeface="Arial" panose="020B0604020202020204" pitchFamily="34" charset="0"/>
                <a:buChar char="•"/>
              </a:pPr>
              <a:endParaRPr lang="en-GB" sz="2000" b="1" dirty="0">
                <a:latin typeface="Calibri" panose="020F0502020204030204" pitchFamily="34" charset="0"/>
              </a:endParaRPr>
            </a:p>
            <a:p>
              <a:pPr marL="285750" indent="-285750">
                <a:buFont typeface="Arial" panose="020B0604020202020204" pitchFamily="34" charset="0"/>
                <a:buChar char="•"/>
              </a:pPr>
              <a:r>
                <a:rPr lang="en-GB" sz="2000" b="1" dirty="0">
                  <a:latin typeface="Calibri" panose="020F0502020204030204" pitchFamily="34" charset="0"/>
                </a:rPr>
                <a:t>Holding the handrail </a:t>
              </a:r>
            </a:p>
            <a:p>
              <a:pPr marL="285750" indent="-285750">
                <a:buFont typeface="Arial" panose="020B0604020202020204" pitchFamily="34" charset="0"/>
                <a:buChar char="•"/>
              </a:pPr>
              <a:endParaRPr lang="en-GB" sz="1800" b="1" dirty="0">
                <a:latin typeface="Calibri" panose="020F0502020204030204" pitchFamily="34" charset="0"/>
              </a:endParaRPr>
            </a:p>
            <a:p>
              <a:pPr marL="285750" indent="-285750">
                <a:buFont typeface="Arial" panose="020B0604020202020204" pitchFamily="34" charset="0"/>
                <a:buChar char="•"/>
              </a:pPr>
              <a:endParaRPr lang="en-GB" sz="1800" b="1" dirty="0">
                <a:latin typeface="Calibri" panose="020F0502020204030204" pitchFamily="34" charset="0"/>
              </a:endParaRPr>
            </a:p>
            <a:p>
              <a:pPr marL="285750" indent="-285750">
                <a:buFont typeface="Arial" panose="020B0604020202020204" pitchFamily="34" charset="0"/>
                <a:buChar char="•"/>
              </a:pPr>
              <a:endParaRPr lang="en-GB" sz="1800" b="1" dirty="0">
                <a:latin typeface="Calibri" panose="020F0502020204030204" pitchFamily="34" charset="0"/>
              </a:endParaRPr>
            </a:p>
            <a:p>
              <a:pPr marL="285750" indent="-285750">
                <a:buFont typeface="Arial" panose="020B0604020202020204" pitchFamily="34" charset="0"/>
                <a:buChar char="•"/>
              </a:pPr>
              <a:endParaRPr lang="en-GB" sz="2000" b="1" dirty="0">
                <a:latin typeface="Calibri" panose="020F0502020204030204" pitchFamily="34" charset="0"/>
              </a:endParaRPr>
            </a:p>
            <a:p>
              <a:pPr marL="285750" indent="-285750">
                <a:buFont typeface="Arial" panose="020B0604020202020204" pitchFamily="34" charset="0"/>
                <a:buChar char="•"/>
              </a:pPr>
              <a:endParaRPr lang="en-GB" sz="2000" b="1" dirty="0">
                <a:latin typeface="Calibri" panose="020F0502020204030204" pitchFamily="34" charset="0"/>
              </a:endParaRPr>
            </a:p>
            <a:p>
              <a:pPr marL="285750" indent="-285750">
                <a:buFont typeface="Arial" panose="020B0604020202020204" pitchFamily="34" charset="0"/>
                <a:buChar char="•"/>
              </a:pPr>
              <a:r>
                <a:rPr lang="en-GB" sz="2000" b="1" dirty="0">
                  <a:latin typeface="Calibri" panose="020F0502020204030204" pitchFamily="34" charset="0"/>
                </a:rPr>
                <a:t>We want a safety culture that eliminates the small isolated failings</a:t>
              </a:r>
            </a:p>
            <a:p>
              <a:pPr marL="285750" indent="-285750">
                <a:buFont typeface="Arial" panose="020B0604020202020204" pitchFamily="34" charset="0"/>
                <a:buChar char="•"/>
              </a:pPr>
              <a:endParaRPr lang="en-GB" sz="2000" b="1" dirty="0">
                <a:latin typeface="Calibri" panose="020F0502020204030204" pitchFamily="34" charset="0"/>
              </a:endParaRPr>
            </a:p>
            <a:p>
              <a:pPr marL="285750" indent="-285750">
                <a:buFont typeface="Arial" panose="020B0604020202020204" pitchFamily="34" charset="0"/>
                <a:buChar char="•"/>
              </a:pPr>
              <a:r>
                <a:rPr lang="en-GB" sz="2000" b="1" dirty="0">
                  <a:latin typeface="Calibri" panose="020F0502020204030204" pitchFamily="34" charset="0"/>
                </a:rPr>
                <a:t>This culture will save lives</a:t>
              </a:r>
            </a:p>
          </p:txBody>
        </p:sp>
        <p:sp>
          <p:nvSpPr>
            <p:cNvPr id="5" name="TextBox 4"/>
            <p:cNvSpPr txBox="1"/>
            <p:nvPr/>
          </p:nvSpPr>
          <p:spPr>
            <a:xfrm>
              <a:off x="-21812" y="3279498"/>
              <a:ext cx="6426161" cy="1369606"/>
            </a:xfrm>
            <a:prstGeom prst="rect">
              <a:avLst/>
            </a:prstGeom>
            <a:noFill/>
          </p:spPr>
          <p:txBody>
            <a:bodyPr wrap="square" rtlCol="0">
              <a:spAutoFit/>
            </a:bodyPr>
            <a:lstStyle/>
            <a:p>
              <a:pPr marL="742950" lvl="1" indent="-285750">
                <a:buFont typeface="Arial" panose="020B0604020202020204" pitchFamily="34" charset="0"/>
                <a:buChar char="•"/>
              </a:pPr>
              <a:r>
                <a:rPr lang="en-GB" sz="1800" b="1" dirty="0">
                  <a:solidFill>
                    <a:schemeClr val="tx2">
                      <a:lumMod val="60000"/>
                      <a:lumOff val="40000"/>
                    </a:schemeClr>
                  </a:solidFill>
                  <a:latin typeface="Calibri" panose="020F0502020204030204" pitchFamily="34" charset="0"/>
                </a:rPr>
                <a:t>is a simple way to reduce the chance of hurting yourself </a:t>
              </a:r>
            </a:p>
            <a:p>
              <a:pPr marL="742950" lvl="1" indent="-285750">
                <a:buFont typeface="Arial" panose="020B0604020202020204" pitchFamily="34" charset="0"/>
                <a:buChar char="•"/>
              </a:pPr>
              <a:r>
                <a:rPr lang="en-GB" sz="1800" b="1" dirty="0">
                  <a:solidFill>
                    <a:schemeClr val="tx2">
                      <a:lumMod val="60000"/>
                      <a:lumOff val="40000"/>
                    </a:schemeClr>
                  </a:solidFill>
                  <a:latin typeface="Calibri" panose="020F0502020204030204" pitchFamily="34" charset="0"/>
                </a:rPr>
                <a:t>gives us the opportunity to practice our intervention skills</a:t>
              </a:r>
            </a:p>
            <a:p>
              <a:pPr marL="742950" lvl="1" indent="-285750">
                <a:buFont typeface="Arial" panose="020B0604020202020204" pitchFamily="34" charset="0"/>
                <a:buChar char="•"/>
              </a:pPr>
              <a:r>
                <a:rPr lang="en-GB" sz="1800" b="1" dirty="0">
                  <a:solidFill>
                    <a:schemeClr val="tx2">
                      <a:lumMod val="60000"/>
                      <a:lumOff val="40000"/>
                    </a:schemeClr>
                  </a:solidFill>
                  <a:latin typeface="Calibri" panose="020F0502020204030204" pitchFamily="34" charset="0"/>
                </a:rPr>
                <a:t>it symbolises and demonstrates our personal commitment to our safety culture – every day</a:t>
              </a:r>
            </a:p>
            <a:p>
              <a:endParaRPr lang="en-GB" dirty="0"/>
            </a:p>
          </p:txBody>
        </p:sp>
        <p:pic>
          <p:nvPicPr>
            <p:cNvPr id="13" name="Picture 4" descr="Image result for home safe every da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393" y="2758045"/>
              <a:ext cx="1530577" cy="188960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2998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16</a:t>
            </a:fld>
            <a:endParaRPr lang="en-GB" altLang="en-US" sz="800"/>
          </a:p>
        </p:txBody>
      </p:sp>
      <p:sp>
        <p:nvSpPr>
          <p:cNvPr id="6" name="Rectangle 2"/>
          <p:cNvSpPr txBox="1">
            <a:spLocks noChangeArrowheads="1"/>
          </p:cNvSpPr>
          <p:nvPr/>
        </p:nvSpPr>
        <p:spPr bwMode="auto">
          <a:xfrm>
            <a:off x="710058" y="144301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3200" i="0" dirty="0">
                <a:solidFill>
                  <a:schemeClr val="bg1"/>
                </a:solidFill>
              </a:rPr>
              <a:t>The tragic occurred within just 1 week</a:t>
            </a:r>
          </a:p>
          <a:p>
            <a:endParaRPr lang="en-GB" altLang="en-US" sz="3200" i="0" dirty="0">
              <a:solidFill>
                <a:schemeClr val="bg1"/>
              </a:solidFill>
            </a:endParaRPr>
          </a:p>
          <a:p>
            <a:r>
              <a:rPr lang="en-GB" altLang="en-US" sz="3200" i="0" dirty="0">
                <a:solidFill>
                  <a:schemeClr val="bg1"/>
                </a:solidFill>
              </a:rPr>
              <a:t>They all could have been prevented with higher risk awareness</a:t>
            </a:r>
          </a:p>
        </p:txBody>
      </p:sp>
      <p:sp>
        <p:nvSpPr>
          <p:cNvPr id="3" name="TextBox 2"/>
          <p:cNvSpPr txBox="1"/>
          <p:nvPr/>
        </p:nvSpPr>
        <p:spPr>
          <a:xfrm>
            <a:off x="539552" y="2609777"/>
            <a:ext cx="8149663" cy="3354765"/>
          </a:xfrm>
          <a:prstGeom prst="rect">
            <a:avLst/>
          </a:prstGeom>
          <a:noFill/>
          <a:ln w="19050">
            <a:solidFill>
              <a:schemeClr val="tx1"/>
            </a:solidFill>
          </a:ln>
        </p:spPr>
        <p:txBody>
          <a:bodyPr wrap="square" rtlCol="0">
            <a:spAutoFit/>
          </a:bodyPr>
          <a:lstStyle/>
          <a:p>
            <a:endParaRPr lang="en-GB" sz="1800" b="1" dirty="0">
              <a:latin typeface="Calibri" panose="020F0502020204030204" pitchFamily="34" charset="0"/>
            </a:endParaRPr>
          </a:p>
          <a:p>
            <a:r>
              <a:rPr lang="en-GB" sz="1800" b="1" dirty="0">
                <a:latin typeface="Calibri" panose="020F0502020204030204" pitchFamily="34" charset="0"/>
              </a:rPr>
              <a:t>I make the commitment to:</a:t>
            </a:r>
          </a:p>
          <a:p>
            <a:endParaRPr lang="en-GB" sz="1800" b="1" dirty="0">
              <a:latin typeface="Calibri" panose="020F0502020204030204" pitchFamily="34" charset="0"/>
            </a:endParaRPr>
          </a:p>
          <a:p>
            <a:pPr marL="285750" indent="-285750">
              <a:buFont typeface="Arial" panose="020B0604020202020204" pitchFamily="34" charset="0"/>
              <a:buChar char="•"/>
            </a:pPr>
            <a:r>
              <a:rPr lang="en-GB" sz="1800" b="1" dirty="0">
                <a:latin typeface="Calibri" panose="020F0502020204030204" pitchFamily="34" charset="0"/>
              </a:rPr>
              <a:t>Always use the handrail on stairs/steps with handrails</a:t>
            </a:r>
          </a:p>
          <a:p>
            <a:pPr marL="285750" indent="-285750">
              <a:buFont typeface="Arial" panose="020B0604020202020204" pitchFamily="34" charset="0"/>
              <a:buChar char="•"/>
            </a:pPr>
            <a:r>
              <a:rPr lang="en-GB" sz="1800" b="1" dirty="0">
                <a:latin typeface="Calibri" panose="020F0502020204030204" pitchFamily="34" charset="0"/>
              </a:rPr>
              <a:t>Always intervene if I see someone not holding the handrail</a:t>
            </a:r>
          </a:p>
          <a:p>
            <a:pPr marL="285750" indent="-285750">
              <a:buFont typeface="Arial" panose="020B0604020202020204" pitchFamily="34" charset="0"/>
              <a:buChar char="•"/>
            </a:pPr>
            <a:endParaRPr lang="en-GB" sz="1800" b="1" dirty="0">
              <a:latin typeface="Calibri" panose="020F0502020204030204" pitchFamily="34" charset="0"/>
            </a:endParaRPr>
          </a:p>
          <a:p>
            <a:pPr marL="285750" indent="-285750">
              <a:buFont typeface="Arial" panose="020B0604020202020204" pitchFamily="34" charset="0"/>
              <a:buChar char="•"/>
            </a:pPr>
            <a:r>
              <a:rPr lang="en-GB" sz="1800" b="1" dirty="0">
                <a:latin typeface="Calibri" panose="020F0502020204030204" pitchFamily="34" charset="0"/>
              </a:rPr>
              <a:t>Watch out for hazards in any task</a:t>
            </a:r>
          </a:p>
          <a:p>
            <a:pPr marL="285750" indent="-285750">
              <a:buFont typeface="Arial" panose="020B0604020202020204" pitchFamily="34" charset="0"/>
              <a:buChar char="•"/>
            </a:pPr>
            <a:r>
              <a:rPr lang="en-GB" sz="1800" b="1" dirty="0">
                <a:latin typeface="Calibri" panose="020F0502020204030204" pitchFamily="34" charset="0"/>
              </a:rPr>
              <a:t>Use safe systems even when activities are considered ordinary</a:t>
            </a:r>
          </a:p>
          <a:p>
            <a:pPr marL="285750" indent="-285750">
              <a:buFont typeface="Arial" panose="020B0604020202020204" pitchFamily="34" charset="0"/>
              <a:buChar char="•"/>
            </a:pPr>
            <a:endParaRPr lang="en-GB" sz="1800" b="1" dirty="0">
              <a:latin typeface="Calibri" panose="020F0502020204030204" pitchFamily="34" charset="0"/>
            </a:endParaRPr>
          </a:p>
          <a:p>
            <a:pPr marL="285750" indent="-285750">
              <a:buFont typeface="Arial" panose="020B0604020202020204" pitchFamily="34" charset="0"/>
              <a:buChar char="•"/>
            </a:pPr>
            <a:r>
              <a:rPr lang="en-GB" sz="1800" b="1" dirty="0">
                <a:latin typeface="Calibri" panose="020F0502020204030204" pitchFamily="34" charset="0"/>
              </a:rPr>
              <a:t>Act safely both at work and at home</a:t>
            </a:r>
          </a:p>
          <a:p>
            <a:endParaRPr lang="en-GB" sz="1600" b="1" dirty="0">
              <a:latin typeface="Calibri" panose="020F0502020204030204" pitchFamily="34" charset="0"/>
            </a:endParaRPr>
          </a:p>
          <a:p>
            <a:endParaRPr lang="en-GB" sz="1600" b="1" dirty="0">
              <a:latin typeface="Calibri" panose="020F0502020204030204" pitchFamily="34" charset="0"/>
            </a:endParaRPr>
          </a:p>
        </p:txBody>
      </p:sp>
      <p:sp>
        <p:nvSpPr>
          <p:cNvPr id="8" name="Rectangle 7"/>
          <p:cNvSpPr/>
          <p:nvPr/>
        </p:nvSpPr>
        <p:spPr>
          <a:xfrm>
            <a:off x="259601" y="8908"/>
            <a:ext cx="2441694"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Call to action</a:t>
            </a:r>
            <a:endParaRPr lang="en-GB" dirty="0"/>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35" y="672853"/>
            <a:ext cx="2923821" cy="1293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6282" y="890776"/>
            <a:ext cx="6912768" cy="707886"/>
          </a:xfrm>
          <a:prstGeom prst="rect">
            <a:avLst/>
          </a:prstGeom>
          <a:noFill/>
        </p:spPr>
        <p:txBody>
          <a:bodyPr wrap="square" rtlCol="0">
            <a:spAutoFit/>
          </a:bodyPr>
          <a:lstStyle/>
          <a:p>
            <a:r>
              <a:rPr lang="en-GB" sz="4000" b="1" dirty="0">
                <a:solidFill>
                  <a:schemeClr val="tx1"/>
                </a:solidFill>
                <a:latin typeface="Arial Black" panose="020B0A04020102020204" pitchFamily="34" charset="0"/>
              </a:rPr>
              <a:t>‘Hold the handrail’</a:t>
            </a:r>
          </a:p>
        </p:txBody>
      </p:sp>
      <p:pic>
        <p:nvPicPr>
          <p:cNvPr id="9" name="Picture 2" descr="C:\Users\TPrince1\AppData\Local\Microsoft\Windows\Temporary Internet Files\Content.Outlook\OKVXRBW3\HTH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850" y="2708920"/>
            <a:ext cx="1524927" cy="1082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home safe every da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933056"/>
            <a:ext cx="1530577" cy="188960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2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17</a:t>
            </a:fld>
            <a:endParaRPr lang="en-GB" altLang="en-US" sz="800" dirty="0"/>
          </a:p>
        </p:txBody>
      </p:sp>
      <p:sp>
        <p:nvSpPr>
          <p:cNvPr id="2" name="TextBox 1"/>
          <p:cNvSpPr txBox="1"/>
          <p:nvPr/>
        </p:nvSpPr>
        <p:spPr>
          <a:xfrm>
            <a:off x="2195736" y="5157192"/>
            <a:ext cx="4392488" cy="523220"/>
          </a:xfrm>
          <a:prstGeom prst="rect">
            <a:avLst/>
          </a:prstGeom>
          <a:noFill/>
        </p:spPr>
        <p:txBody>
          <a:bodyPr wrap="square" rtlCol="0">
            <a:spAutoFit/>
          </a:bodyPr>
          <a:lstStyle/>
          <a:p>
            <a:pPr algn="ctr"/>
            <a:r>
              <a:rPr lang="en-GB" sz="2800" b="1" dirty="0">
                <a:latin typeface="Calibri" panose="020F0502020204030204" pitchFamily="34" charset="0"/>
              </a:rPr>
              <a:t>#</a:t>
            </a:r>
            <a:r>
              <a:rPr lang="en-GB" sz="2800" b="1" dirty="0" err="1">
                <a:latin typeface="Calibri" panose="020F0502020204030204" pitchFamily="34" charset="0"/>
              </a:rPr>
              <a:t>holdthehandrail</a:t>
            </a:r>
            <a:endParaRPr lang="en-GB" sz="2800" b="1" dirty="0">
              <a:latin typeface="Calibri" panose="020F0502020204030204" pitchFamily="34" charset="0"/>
            </a:endParaRPr>
          </a:p>
        </p:txBody>
      </p:sp>
      <p:grpSp>
        <p:nvGrpSpPr>
          <p:cNvPr id="3" name="Group 2"/>
          <p:cNvGrpSpPr/>
          <p:nvPr/>
        </p:nvGrpSpPr>
        <p:grpSpPr>
          <a:xfrm>
            <a:off x="665159" y="982711"/>
            <a:ext cx="8037833" cy="3779203"/>
            <a:chOff x="665159" y="982711"/>
            <a:chExt cx="8037833" cy="3779203"/>
          </a:xfrm>
        </p:grpSpPr>
        <p:pic>
          <p:nvPicPr>
            <p:cNvPr id="8" name="Picture 4" descr="Image result for home safe every da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59" y="982711"/>
              <a:ext cx="3061154" cy="377920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TPrince1\AppData\Local\Microsoft\Windows\Temporary Internet Files\Content.Outlook\OKVXRBW3\HTH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176515"/>
              <a:ext cx="4779064" cy="33915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195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a:t>
            </a:fld>
            <a:endParaRPr lang="en-GB" altLang="en-US" sz="800" dirty="0"/>
          </a:p>
        </p:txBody>
      </p:sp>
      <p:sp>
        <p:nvSpPr>
          <p:cNvPr id="11269" name="Rectangle 2"/>
          <p:cNvSpPr>
            <a:spLocks noGrp="1" noChangeArrowheads="1"/>
          </p:cNvSpPr>
          <p:nvPr>
            <p:ph type="title"/>
          </p:nvPr>
        </p:nvSpPr>
        <p:spPr/>
        <p:txBody>
          <a:bodyPr/>
          <a:lstStyle/>
          <a:p>
            <a:pPr eaLnBrk="1" hangingPunct="1"/>
            <a:r>
              <a:rPr lang="en-GB" altLang="en-US" i="0" dirty="0">
                <a:latin typeface="Calibri" panose="020F0502020204030204" pitchFamily="34" charset="0"/>
              </a:rPr>
              <a:t>Agenda</a:t>
            </a:r>
            <a:r>
              <a:rPr lang="en-GB" altLang="en-US" i="0" dirty="0"/>
              <a:t> </a:t>
            </a:r>
          </a:p>
        </p:txBody>
      </p:sp>
      <p:sp>
        <p:nvSpPr>
          <p:cNvPr id="3" name="Rectangle 2"/>
          <p:cNvSpPr/>
          <p:nvPr/>
        </p:nvSpPr>
        <p:spPr>
          <a:xfrm>
            <a:off x="899592" y="1772816"/>
            <a:ext cx="6120680" cy="2677656"/>
          </a:xfrm>
          <a:prstGeom prst="rect">
            <a:avLst/>
          </a:prstGeom>
        </p:spPr>
        <p:txBody>
          <a:bodyPr wrap="square">
            <a:spAutoFit/>
          </a:bodyPr>
          <a:lstStyle/>
          <a:p>
            <a:pPr marL="342900" indent="-342900">
              <a:buAutoNum type="arabicPeriod"/>
            </a:pPr>
            <a:r>
              <a:rPr lang="en-GB" sz="2400" dirty="0">
                <a:solidFill>
                  <a:srgbClr val="054B6B"/>
                </a:solidFill>
                <a:latin typeface="Calibri" panose="020F0502020204030204" pitchFamily="34" charset="0"/>
              </a:rPr>
              <a:t>Introduction and purpose of the session</a:t>
            </a:r>
          </a:p>
          <a:p>
            <a:pPr marL="342900" indent="-342900">
              <a:buAutoNum type="arabicPeriod"/>
            </a:pPr>
            <a:endParaRPr lang="en-GB" sz="2400" dirty="0">
              <a:solidFill>
                <a:srgbClr val="054B6B"/>
              </a:solidFill>
              <a:latin typeface="Calibri" panose="020F0502020204030204" pitchFamily="34" charset="0"/>
            </a:endParaRPr>
          </a:p>
          <a:p>
            <a:pPr marL="342900" indent="-342900">
              <a:buAutoNum type="arabicPeriod"/>
            </a:pPr>
            <a:r>
              <a:rPr lang="en-GB" sz="2400" dirty="0">
                <a:solidFill>
                  <a:srgbClr val="054B6B"/>
                </a:solidFill>
                <a:latin typeface="Calibri" panose="020F0502020204030204" pitchFamily="34" charset="0"/>
              </a:rPr>
              <a:t>The seemingly ordinary</a:t>
            </a:r>
          </a:p>
          <a:p>
            <a:pPr lvl="1"/>
            <a:endParaRPr lang="en-GB" sz="2400" dirty="0">
              <a:solidFill>
                <a:srgbClr val="054B6B"/>
              </a:solidFill>
              <a:latin typeface="Calibri" panose="020F0502020204030204" pitchFamily="34" charset="0"/>
            </a:endParaRPr>
          </a:p>
          <a:p>
            <a:pPr marL="342900" indent="-342900">
              <a:buFont typeface="+mj-lt"/>
              <a:buAutoNum type="arabicPeriod"/>
            </a:pPr>
            <a:r>
              <a:rPr lang="en-GB" sz="2400" dirty="0">
                <a:solidFill>
                  <a:srgbClr val="054B6B"/>
                </a:solidFill>
                <a:latin typeface="Calibri" panose="020F0502020204030204" pitchFamily="34" charset="0"/>
              </a:rPr>
              <a:t>Team discussion</a:t>
            </a:r>
          </a:p>
          <a:p>
            <a:pPr lvl="1"/>
            <a:endParaRPr lang="en-GB" sz="2400" dirty="0">
              <a:solidFill>
                <a:srgbClr val="054B6B"/>
              </a:solidFill>
              <a:latin typeface="Calibri" panose="020F0502020204030204" pitchFamily="34" charset="0"/>
            </a:endParaRPr>
          </a:p>
          <a:p>
            <a:pPr marL="342900" indent="-342900">
              <a:buFont typeface="+mj-lt"/>
              <a:buAutoNum type="arabicPeriod"/>
            </a:pPr>
            <a:r>
              <a:rPr lang="en-GB" sz="2400" dirty="0">
                <a:solidFill>
                  <a:srgbClr val="054B6B"/>
                </a:solidFill>
                <a:latin typeface="Calibri" panose="020F0502020204030204" pitchFamily="34" charset="0"/>
              </a:rPr>
              <a:t>Call to action</a:t>
            </a:r>
          </a:p>
        </p:txBody>
      </p:sp>
      <p:sp>
        <p:nvSpPr>
          <p:cNvPr id="5" name="Rectangle 7"/>
          <p:cNvSpPr>
            <a:spLocks noGrp="1" noChangeArrowheads="1"/>
          </p:cNvSpPr>
          <p:nvPr>
            <p:ph type="dt" sz="quarter" idx="11"/>
          </p:nvPr>
        </p:nvSpPr>
        <p:spPr>
          <a:xfrm>
            <a:off x="6488113" y="6559550"/>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lgn="r"/>
            <a:fld id="{FD179F84-FB6E-499B-814D-C990EBDB1B8C}" type="datetime5">
              <a:rPr lang="en-GB" altLang="en-US" sz="800" smtClean="0"/>
              <a:pPr algn="r"/>
              <a:t>12-Jul-18</a:t>
            </a:fld>
            <a:endParaRPr lang="en-GB" altLang="en-US" sz="800" dirty="0"/>
          </a:p>
        </p:txBody>
      </p:sp>
    </p:spTree>
    <p:extLst>
      <p:ext uri="{BB962C8B-B14F-4D97-AF65-F5344CB8AC3E}">
        <p14:creationId xmlns:p14="http://schemas.microsoft.com/office/powerpoint/2010/main" val="297842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3</a:t>
            </a:fld>
            <a:endParaRPr lang="en-GB" altLang="en-US" sz="800" dirty="0"/>
          </a:p>
        </p:txBody>
      </p:sp>
      <p:sp>
        <p:nvSpPr>
          <p:cNvPr id="6" name="Rectangle 2"/>
          <p:cNvSpPr txBox="1">
            <a:spLocks noChangeArrowheads="1"/>
          </p:cNvSpPr>
          <p:nvPr/>
        </p:nvSpPr>
        <p:spPr bwMode="auto">
          <a:xfrm>
            <a:off x="862162" y="916840"/>
            <a:ext cx="661678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pPr algn="ctr"/>
            <a:r>
              <a:rPr lang="en-GB" altLang="en-US" sz="2800" i="0" dirty="0"/>
              <a:t>A 20 year old colleague</a:t>
            </a:r>
          </a:p>
        </p:txBody>
      </p:sp>
      <p:sp>
        <p:nvSpPr>
          <p:cNvPr id="8" name="TextBox 7"/>
          <p:cNvSpPr txBox="1"/>
          <p:nvPr/>
        </p:nvSpPr>
        <p:spPr>
          <a:xfrm>
            <a:off x="1006716" y="5611731"/>
            <a:ext cx="8137284" cy="523220"/>
          </a:xfrm>
          <a:prstGeom prst="rect">
            <a:avLst/>
          </a:prstGeom>
          <a:noFill/>
        </p:spPr>
        <p:txBody>
          <a:bodyPr wrap="square" rtlCol="0">
            <a:spAutoFit/>
          </a:bodyPr>
          <a:lstStyle/>
          <a:p>
            <a:r>
              <a:rPr lang="en-GB" sz="2800" b="1" dirty="0" smtClean="0">
                <a:latin typeface="+mj-lt"/>
                <a:ea typeface="+mj-ea"/>
                <a:cs typeface="+mj-cs"/>
              </a:rPr>
              <a:t>lost </a:t>
            </a:r>
            <a:r>
              <a:rPr lang="en-GB" sz="2800" b="1" dirty="0">
                <a:latin typeface="+mj-lt"/>
                <a:ea typeface="+mj-ea"/>
                <a:cs typeface="+mj-cs"/>
              </a:rPr>
              <a:t>his life in a fall on 5th June 2018</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62" y="1693374"/>
            <a:ext cx="6582207" cy="368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59601" y="8908"/>
            <a:ext cx="7293984"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altLang="en-US" sz="2800" b="1" dirty="0">
                <a:solidFill>
                  <a:srgbClr val="054B6B"/>
                </a:solidFill>
                <a:latin typeface="Arial"/>
                <a:ea typeface="+mj-ea"/>
                <a:cs typeface="+mj-cs"/>
              </a:rPr>
              <a:t>Why are we having a Safety Stand Down?</a:t>
            </a:r>
            <a:endParaRPr lang="en-GB" dirty="0"/>
          </a:p>
        </p:txBody>
      </p:sp>
    </p:spTree>
    <p:extLst>
      <p:ext uri="{BB962C8B-B14F-4D97-AF65-F5344CB8AC3E}">
        <p14:creationId xmlns:p14="http://schemas.microsoft.com/office/powerpoint/2010/main" val="410734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96210" y="0"/>
            <a:ext cx="4752797" cy="6858000"/>
          </a:xfrm>
          <a:prstGeom prst="rect">
            <a:avLst/>
          </a:prstGeom>
        </p:spPr>
      </p:pic>
      <p:sp>
        <p:nvSpPr>
          <p:cNvPr id="5" name="Rectangle 7"/>
          <p:cNvSpPr>
            <a:spLocks noGrp="1" noChangeArrowheads="1"/>
          </p:cNvSpPr>
          <p:nvPr>
            <p:ph type="dt" sz="quarter" idx="11"/>
          </p:nvPr>
        </p:nvSpPr>
        <p:spPr>
          <a:xfrm>
            <a:off x="6488113" y="6559550"/>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6" name="Rectangle 8"/>
          <p:cNvSpPr>
            <a:spLocks noGrp="1" noChangeArrowheads="1"/>
          </p:cNvSpPr>
          <p:nvPr>
            <p:ph type="sldNum" sz="quarter" idx="12"/>
          </p:nvPr>
        </p:nvSpPr>
        <p:spPr>
          <a:xfrm>
            <a:off x="8701088" y="6559550"/>
            <a:ext cx="144462"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4</a:t>
            </a:fld>
            <a:endParaRPr lang="en-GB" altLang="en-US" sz="800" dirty="0"/>
          </a:p>
        </p:txBody>
      </p:sp>
      <p:sp>
        <p:nvSpPr>
          <p:cNvPr id="7" name="TextBox 6"/>
          <p:cNvSpPr txBox="1"/>
          <p:nvPr/>
        </p:nvSpPr>
        <p:spPr>
          <a:xfrm>
            <a:off x="4860032" y="5093918"/>
            <a:ext cx="4176464" cy="1077218"/>
          </a:xfrm>
          <a:prstGeom prst="rect">
            <a:avLst/>
          </a:prstGeom>
          <a:noFill/>
          <a:ln w="6350">
            <a:solidFill>
              <a:schemeClr val="tx1"/>
            </a:solidFill>
          </a:ln>
        </p:spPr>
        <p:txBody>
          <a:bodyPr wrap="square" rtlCol="0">
            <a:spAutoFit/>
          </a:bodyPr>
          <a:lstStyle/>
          <a:p>
            <a:r>
              <a:rPr lang="en-GB" sz="1600" b="1" dirty="0"/>
              <a:t>Sketch created 28 June 2018  based on information at the time and solely for the purpose of the safety stand down.  This accident is still under investigation.</a:t>
            </a:r>
          </a:p>
        </p:txBody>
      </p:sp>
    </p:spTree>
    <p:extLst>
      <p:ext uri="{BB962C8B-B14F-4D97-AF65-F5344CB8AC3E}">
        <p14:creationId xmlns:p14="http://schemas.microsoft.com/office/powerpoint/2010/main" val="160001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5601" y="0"/>
            <a:ext cx="4752797" cy="6858000"/>
          </a:xfrm>
          <a:prstGeom prst="rect">
            <a:avLst/>
          </a:prstGeom>
        </p:spPr>
      </p:pic>
      <p:sp>
        <p:nvSpPr>
          <p:cNvPr id="37" name="Rectangle 36"/>
          <p:cNvSpPr/>
          <p:nvPr/>
        </p:nvSpPr>
        <p:spPr>
          <a:xfrm>
            <a:off x="259601" y="790991"/>
            <a:ext cx="2440191" cy="1569660"/>
          </a:xfrm>
          <a:prstGeom prst="rect">
            <a:avLst/>
          </a:prstGeom>
          <a:ln w="28575">
            <a:solidFill>
              <a:schemeClr val="tx1"/>
            </a:solidFill>
          </a:ln>
        </p:spPr>
        <p:txBody>
          <a:bodyPr wrap="squar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pPr algn="ctr"/>
            <a:r>
              <a:rPr lang="en-GB" altLang="en-US" sz="3200" b="1" dirty="0">
                <a:solidFill>
                  <a:srgbClr val="054B6B"/>
                </a:solidFill>
                <a:latin typeface="Arial"/>
                <a:ea typeface="+mj-ea"/>
                <a:cs typeface="+mj-cs"/>
              </a:rPr>
              <a:t>Exercise 1 What do you see?</a:t>
            </a:r>
            <a:endParaRPr lang="en-GB" sz="1200" dirty="0"/>
          </a:p>
        </p:txBody>
      </p:sp>
      <p:sp>
        <p:nvSpPr>
          <p:cNvPr id="5" name="Rectangle 7"/>
          <p:cNvSpPr>
            <a:spLocks noGrp="1" noChangeArrowheads="1"/>
          </p:cNvSpPr>
          <p:nvPr>
            <p:ph type="dt" sz="quarter" idx="11"/>
          </p:nvPr>
        </p:nvSpPr>
        <p:spPr>
          <a:xfrm>
            <a:off x="6488113" y="6559550"/>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6" name="Rectangle 8"/>
          <p:cNvSpPr>
            <a:spLocks noGrp="1" noChangeArrowheads="1"/>
          </p:cNvSpPr>
          <p:nvPr>
            <p:ph type="sldNum" sz="quarter" idx="12"/>
          </p:nvPr>
        </p:nvSpPr>
        <p:spPr>
          <a:xfrm>
            <a:off x="8701088" y="6559550"/>
            <a:ext cx="144462"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5</a:t>
            </a:fld>
            <a:endParaRPr lang="en-GB" altLang="en-US" sz="800" dirty="0"/>
          </a:p>
        </p:txBody>
      </p:sp>
      <p:sp>
        <p:nvSpPr>
          <p:cNvPr id="9" name="TextBox 8"/>
          <p:cNvSpPr txBox="1"/>
          <p:nvPr/>
        </p:nvSpPr>
        <p:spPr>
          <a:xfrm>
            <a:off x="4860032" y="5093918"/>
            <a:ext cx="4176464" cy="1077218"/>
          </a:xfrm>
          <a:prstGeom prst="rect">
            <a:avLst/>
          </a:prstGeom>
          <a:noFill/>
          <a:ln w="6350">
            <a:solidFill>
              <a:schemeClr val="tx1"/>
            </a:solidFill>
          </a:ln>
        </p:spPr>
        <p:txBody>
          <a:bodyPr wrap="square" rtlCol="0">
            <a:spAutoFit/>
          </a:bodyPr>
          <a:lstStyle/>
          <a:p>
            <a:r>
              <a:rPr lang="en-GB" sz="1600" b="1" dirty="0"/>
              <a:t>Sketch created 28 June 2018  based on information at the time and solely for the purpose of the safety stand down.  This accident is still under investigation.</a:t>
            </a:r>
          </a:p>
        </p:txBody>
      </p:sp>
    </p:spTree>
    <p:extLst>
      <p:ext uri="{BB962C8B-B14F-4D97-AF65-F5344CB8AC3E}">
        <p14:creationId xmlns:p14="http://schemas.microsoft.com/office/powerpoint/2010/main" val="88821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6</a:t>
            </a:fld>
            <a:endParaRPr lang="en-GB" altLang="en-US" sz="800" dirty="0"/>
          </a:p>
        </p:txBody>
      </p:sp>
      <p:sp>
        <p:nvSpPr>
          <p:cNvPr id="6" name="Rectangle 2"/>
          <p:cNvSpPr txBox="1">
            <a:spLocks noChangeArrowheads="1"/>
          </p:cNvSpPr>
          <p:nvPr/>
        </p:nvSpPr>
        <p:spPr bwMode="auto">
          <a:xfrm>
            <a:off x="472878" y="90326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endParaRPr lang="en-GB" altLang="en-US" sz="3200" i="0" dirty="0"/>
          </a:p>
        </p:txBody>
      </p:sp>
      <p:sp>
        <p:nvSpPr>
          <p:cNvPr id="11" name="Rectangle 10"/>
          <p:cNvSpPr/>
          <p:nvPr/>
        </p:nvSpPr>
        <p:spPr bwMode="auto">
          <a:xfrm>
            <a:off x="472878" y="813832"/>
            <a:ext cx="7920880" cy="2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ts val="600"/>
              </a:spcAft>
              <a:buClrTx/>
              <a:buSzTx/>
              <a:buFont typeface="Arial" panose="020B0604020202020204" pitchFamily="34" charset="0"/>
              <a:buChar char="•"/>
              <a:tabLst/>
            </a:pPr>
            <a:r>
              <a:rPr lang="en-GB" sz="2400" dirty="0">
                <a:latin typeface="Calibri" panose="020F0502020204030204" pitchFamily="34" charset="0"/>
              </a:rPr>
              <a:t>A combination of small, seemingly isolated </a:t>
            </a:r>
            <a:r>
              <a:rPr lang="en-GB" sz="2400" dirty="0" smtClean="0">
                <a:latin typeface="Calibri" panose="020F0502020204030204" pitchFamily="34" charset="0"/>
              </a:rPr>
              <a:t>risks </a:t>
            </a:r>
            <a:r>
              <a:rPr lang="en-GB" sz="2400" dirty="0">
                <a:latin typeface="Calibri" panose="020F0502020204030204" pitchFamily="34" charset="0"/>
              </a:rPr>
              <a:t>combined to create a fatal accident</a:t>
            </a:r>
          </a:p>
          <a:p>
            <a:pPr marL="342900" marR="0" indent="-342900" algn="l" defTabSz="914400" rtl="0" eaLnBrk="1" fontAlgn="base" latinLnBrk="0" hangingPunct="1">
              <a:lnSpc>
                <a:spcPct val="100000"/>
              </a:lnSpc>
              <a:spcBef>
                <a:spcPct val="50000"/>
              </a:spcBef>
              <a:spcAft>
                <a:spcPts val="600"/>
              </a:spcAft>
              <a:buClrTx/>
              <a:buSzTx/>
              <a:buFont typeface="Arial" panose="020B0604020202020204" pitchFamily="34" charset="0"/>
              <a:buChar char="•"/>
              <a:tabLst/>
            </a:pPr>
            <a:r>
              <a:rPr lang="en-GB" sz="2400" dirty="0">
                <a:latin typeface="Calibri" panose="020F0502020204030204" pitchFamily="34" charset="0"/>
              </a:rPr>
              <a:t>There were many opportunities to prevent this accident – in the planning and in the execution.</a:t>
            </a:r>
          </a:p>
          <a:p>
            <a:pPr marL="342900" marR="0" indent="-342900" algn="l" defTabSz="914400" rtl="0" eaLnBrk="1" fontAlgn="base" latinLnBrk="0" hangingPunct="1">
              <a:lnSpc>
                <a:spcPct val="100000"/>
              </a:lnSpc>
              <a:spcBef>
                <a:spcPct val="50000"/>
              </a:spcBef>
              <a:spcAft>
                <a:spcPts val="600"/>
              </a:spcAft>
              <a:buClrTx/>
              <a:buSzTx/>
              <a:buFont typeface="Arial" panose="020B0604020202020204" pitchFamily="34" charset="0"/>
              <a:buChar char="•"/>
              <a:tabLst/>
            </a:pPr>
            <a:endParaRPr lang="en-GB" sz="2400" dirty="0">
              <a:latin typeface="Calibri" panose="020F0502020204030204"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
        <p:nvSpPr>
          <p:cNvPr id="7" name="Rectangle 6"/>
          <p:cNvSpPr/>
          <p:nvPr/>
        </p:nvSpPr>
        <p:spPr>
          <a:xfrm>
            <a:off x="259601" y="8908"/>
            <a:ext cx="7140096"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Ordinary tasks also need risk awareness</a:t>
            </a:r>
            <a:endParaRPr lang="en-GB" dirty="0"/>
          </a:p>
        </p:txBody>
      </p:sp>
      <p:sp>
        <p:nvSpPr>
          <p:cNvPr id="2" name="TextBox 1"/>
          <p:cNvSpPr txBox="1"/>
          <p:nvPr/>
        </p:nvSpPr>
        <p:spPr>
          <a:xfrm>
            <a:off x="616894" y="3573016"/>
            <a:ext cx="7776864" cy="2185214"/>
          </a:xfrm>
          <a:prstGeom prst="rect">
            <a:avLst/>
          </a:prstGeom>
          <a:solidFill>
            <a:schemeClr val="accent1"/>
          </a:solidFill>
        </p:spPr>
        <p:txBody>
          <a:bodyPr wrap="square" rtlCol="0">
            <a:spAutoFit/>
          </a:bodyPr>
          <a:lstStyle/>
          <a:p>
            <a:pPr eaLnBrk="1" hangingPunct="1">
              <a:spcBef>
                <a:spcPct val="50000"/>
              </a:spcBef>
              <a:spcAft>
                <a:spcPts val="600"/>
              </a:spcAft>
            </a:pPr>
            <a:r>
              <a:rPr lang="en-GB" sz="2400" dirty="0">
                <a:solidFill>
                  <a:schemeClr val="bg1"/>
                </a:solidFill>
                <a:latin typeface="Calibri" panose="020F0502020204030204" pitchFamily="34" charset="0"/>
              </a:rPr>
              <a:t>We will learn the lessons from this accident and they will be communicated when the investigation is complete:</a:t>
            </a:r>
          </a:p>
          <a:p>
            <a:pPr marL="800100" lvl="1" indent="-342900" eaLnBrk="1" hangingPunct="1">
              <a:spcBef>
                <a:spcPts val="0"/>
              </a:spcBef>
              <a:spcAft>
                <a:spcPts val="0"/>
              </a:spcAft>
              <a:buFont typeface="Arial" panose="020B0604020202020204" pitchFamily="34" charset="0"/>
              <a:buChar char="•"/>
            </a:pPr>
            <a:r>
              <a:rPr lang="en-GB" sz="2400" dirty="0">
                <a:solidFill>
                  <a:schemeClr val="bg1"/>
                </a:solidFill>
                <a:latin typeface="Calibri" panose="020F0502020204030204" pitchFamily="34" charset="0"/>
              </a:rPr>
              <a:t>Working at heights / use of ladders</a:t>
            </a:r>
          </a:p>
          <a:p>
            <a:pPr marL="800100" lvl="1" indent="-342900" eaLnBrk="1" hangingPunct="1">
              <a:spcBef>
                <a:spcPts val="0"/>
              </a:spcBef>
              <a:spcAft>
                <a:spcPts val="0"/>
              </a:spcAft>
              <a:buFont typeface="Arial" panose="020B0604020202020204" pitchFamily="34" charset="0"/>
              <a:buChar char="•"/>
            </a:pPr>
            <a:r>
              <a:rPr lang="en-GB" sz="2400" dirty="0">
                <a:solidFill>
                  <a:schemeClr val="bg1"/>
                </a:solidFill>
                <a:latin typeface="Calibri" panose="020F0502020204030204" pitchFamily="34" charset="0"/>
              </a:rPr>
              <a:t>Safe planning </a:t>
            </a:r>
          </a:p>
          <a:p>
            <a:pPr marL="800100" lvl="1" indent="-342900" eaLnBrk="1" hangingPunct="1">
              <a:spcBef>
                <a:spcPts val="0"/>
              </a:spcBef>
              <a:spcAft>
                <a:spcPts val="0"/>
              </a:spcAft>
              <a:buFont typeface="Arial" panose="020B0604020202020204" pitchFamily="34" charset="0"/>
              <a:buChar char="•"/>
            </a:pPr>
            <a:r>
              <a:rPr lang="en-GB" sz="2400" dirty="0">
                <a:solidFill>
                  <a:schemeClr val="bg1"/>
                </a:solidFill>
                <a:latin typeface="Calibri" panose="020F0502020204030204" pitchFamily="34" charset="0"/>
              </a:rPr>
              <a:t>Risk awareness / exclusion zones</a:t>
            </a:r>
          </a:p>
          <a:p>
            <a:endParaRPr lang="en-GB" dirty="0"/>
          </a:p>
        </p:txBody>
      </p:sp>
    </p:spTree>
    <p:extLst>
      <p:ext uri="{BB962C8B-B14F-4D97-AF65-F5344CB8AC3E}">
        <p14:creationId xmlns:p14="http://schemas.microsoft.com/office/powerpoint/2010/main" val="13672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704658" cy="431800"/>
          </a:xfrm>
        </p:spPr>
        <p:txBody>
          <a:bodyPr/>
          <a:lstStyle/>
          <a:p>
            <a:r>
              <a:rPr lang="en-GB" sz="2400" i="0" dirty="0"/>
              <a:t>Previous accidents have left a lasting legacy that have changed our approach to safety</a:t>
            </a:r>
            <a:r>
              <a:rPr lang="en-GB" i="0" dirty="0"/>
              <a:t/>
            </a:r>
            <a:br>
              <a:rPr lang="en-GB" i="0" dirty="0"/>
            </a:br>
            <a:endParaRPr lang="en-GB" i="0" dirty="0"/>
          </a:p>
        </p:txBody>
      </p:sp>
      <p:sp>
        <p:nvSpPr>
          <p:cNvPr id="3" name="Content Placeholder 2"/>
          <p:cNvSpPr>
            <a:spLocks noGrp="1"/>
          </p:cNvSpPr>
          <p:nvPr>
            <p:ph idx="1"/>
          </p:nvPr>
        </p:nvSpPr>
        <p:spPr>
          <a:xfrm>
            <a:off x="539552" y="1521519"/>
            <a:ext cx="8424936" cy="4391025"/>
          </a:xfrm>
        </p:spPr>
        <p:txBody>
          <a:bodyPr/>
          <a:lstStyle/>
          <a:p>
            <a:endParaRPr lang="en-GB" sz="2400" b="1" dirty="0">
              <a:solidFill>
                <a:schemeClr val="tx2"/>
              </a:solidFill>
              <a:latin typeface="Calibri" panose="020F0502020204030204" pitchFamily="34" charset="0"/>
            </a:endParaRPr>
          </a:p>
          <a:p>
            <a:r>
              <a:rPr lang="en-GB" sz="2400" b="1" dirty="0">
                <a:solidFill>
                  <a:schemeClr val="tx2"/>
                </a:solidFill>
                <a:latin typeface="Calibri" panose="020F0502020204030204" pitchFamily="34" charset="0"/>
              </a:rPr>
              <a:t>Event				Legacy change</a:t>
            </a:r>
          </a:p>
          <a:p>
            <a:r>
              <a:rPr lang="en-GB" sz="2400" dirty="0">
                <a:solidFill>
                  <a:schemeClr val="tx2"/>
                </a:solidFill>
                <a:latin typeface="Calibri" panose="020F0502020204030204" pitchFamily="34" charset="0"/>
              </a:rPr>
              <a:t>Clapham Junction 1988 	Fatigue management introduced</a:t>
            </a:r>
          </a:p>
          <a:p>
            <a:r>
              <a:rPr lang="en-GB" sz="2400" dirty="0">
                <a:solidFill>
                  <a:schemeClr val="tx2"/>
                </a:solidFill>
                <a:latin typeface="Calibri" panose="020F0502020204030204" pitchFamily="34" charset="0"/>
              </a:rPr>
              <a:t>Ladbroke Grove 1999		Introduction of Train Protection &amp;       				Warning System (TPWS)</a:t>
            </a:r>
          </a:p>
          <a:p>
            <a:r>
              <a:rPr lang="en-GB" sz="2400" dirty="0">
                <a:solidFill>
                  <a:schemeClr val="tx2"/>
                </a:solidFill>
                <a:latin typeface="Calibri" panose="020F0502020204030204" pitchFamily="34" charset="0"/>
              </a:rPr>
              <a:t>Hatfield 2000			Inspecting for rolling contact fatigue</a:t>
            </a:r>
          </a:p>
          <a:p>
            <a:r>
              <a:rPr lang="en-GB" sz="2400" dirty="0" err="1">
                <a:solidFill>
                  <a:schemeClr val="tx2"/>
                </a:solidFill>
                <a:latin typeface="Calibri" panose="020F0502020204030204" pitchFamily="34" charset="0"/>
              </a:rPr>
              <a:t>Lambrigg</a:t>
            </a:r>
            <a:r>
              <a:rPr lang="en-GB" sz="2400" dirty="0">
                <a:solidFill>
                  <a:schemeClr val="tx2"/>
                </a:solidFill>
                <a:latin typeface="Calibri" panose="020F0502020204030204" pitchFamily="34" charset="0"/>
              </a:rPr>
              <a:t> 2007			Tubular stretcher bars introduced</a:t>
            </a:r>
          </a:p>
          <a:p>
            <a:endParaRPr lang="en-GB" dirty="0"/>
          </a:p>
          <a:p>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12-Jul-18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7</a:t>
            </a:fld>
            <a:endParaRPr lang="en-GB" altLang="en-US"/>
          </a:p>
        </p:txBody>
      </p:sp>
      <p:sp>
        <p:nvSpPr>
          <p:cNvPr id="8" name="Right Arrow 7"/>
          <p:cNvSpPr/>
          <p:nvPr/>
        </p:nvSpPr>
        <p:spPr bwMode="auto">
          <a:xfrm>
            <a:off x="3563888" y="2449474"/>
            <a:ext cx="489204" cy="242316"/>
          </a:xfrm>
          <a:prstGeom prst="rightArrow">
            <a:avLst/>
          </a:prstGeom>
          <a:solidFill>
            <a:srgbClr val="FFC0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9" name="Right Arrow 8"/>
          <p:cNvSpPr/>
          <p:nvPr/>
        </p:nvSpPr>
        <p:spPr bwMode="auto">
          <a:xfrm>
            <a:off x="3563888" y="2883551"/>
            <a:ext cx="489204" cy="242316"/>
          </a:xfrm>
          <a:prstGeom prst="rightArrow">
            <a:avLst/>
          </a:prstGeom>
          <a:solidFill>
            <a:srgbClr val="FFC0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Right Arrow 9"/>
          <p:cNvSpPr/>
          <p:nvPr/>
        </p:nvSpPr>
        <p:spPr bwMode="auto">
          <a:xfrm>
            <a:off x="3564653" y="3789040"/>
            <a:ext cx="489204" cy="242316"/>
          </a:xfrm>
          <a:prstGeom prst="rightArrow">
            <a:avLst/>
          </a:prstGeom>
          <a:solidFill>
            <a:srgbClr val="FFC0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1" name="Right Arrow 10"/>
          <p:cNvSpPr/>
          <p:nvPr/>
        </p:nvSpPr>
        <p:spPr bwMode="auto">
          <a:xfrm>
            <a:off x="3563888" y="4221088"/>
            <a:ext cx="489204" cy="242316"/>
          </a:xfrm>
          <a:prstGeom prst="rightArrow">
            <a:avLst/>
          </a:prstGeom>
          <a:solidFill>
            <a:srgbClr val="FFC0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pic>
        <p:nvPicPr>
          <p:cNvPr id="3074" name="Picture 2" descr="Image result for clapham junction acc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53136"/>
            <a:ext cx="22669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adbroke grove acci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502" y="4653136"/>
            <a:ext cx="2857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atfield accid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002" y="4653136"/>
            <a:ext cx="2857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9601" y="8908"/>
            <a:ext cx="7242688"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Legacy – safety engineering &amp; processes</a:t>
            </a:r>
            <a:endParaRPr lang="en-GB" dirty="0"/>
          </a:p>
        </p:txBody>
      </p:sp>
    </p:spTree>
    <p:extLst>
      <p:ext uri="{BB962C8B-B14F-4D97-AF65-F5344CB8AC3E}">
        <p14:creationId xmlns:p14="http://schemas.microsoft.com/office/powerpoint/2010/main" val="30479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We must challenge the culture and behaviours that allow small </a:t>
            </a:r>
            <a:r>
              <a:rPr lang="en-GB" i="0" dirty="0" smtClean="0"/>
              <a:t>risks </a:t>
            </a:r>
            <a:r>
              <a:rPr lang="en-GB" i="0" dirty="0"/>
              <a:t>to go undetected or tolerated</a:t>
            </a:r>
          </a:p>
        </p:txBody>
      </p:sp>
      <p:sp>
        <p:nvSpPr>
          <p:cNvPr id="3" name="Content Placeholder 2"/>
          <p:cNvSpPr>
            <a:spLocks noGrp="1"/>
          </p:cNvSpPr>
          <p:nvPr>
            <p:ph idx="1"/>
          </p:nvPr>
        </p:nvSpPr>
        <p:spPr>
          <a:xfrm>
            <a:off x="539552" y="2466975"/>
            <a:ext cx="8064896" cy="4391025"/>
          </a:xfrm>
        </p:spPr>
        <p:txBody>
          <a:bodyPr/>
          <a:lstStyle/>
          <a:p>
            <a:pPr marL="342900" indent="-342900">
              <a:spcBef>
                <a:spcPct val="50000"/>
              </a:spcBef>
              <a:spcAft>
                <a:spcPts val="600"/>
              </a:spcAft>
              <a:buClrTx/>
              <a:buSzTx/>
              <a:buFont typeface="Arial" panose="020B0604020202020204" pitchFamily="34" charset="0"/>
              <a:buChar char="•"/>
            </a:pPr>
            <a:r>
              <a:rPr lang="en-GB" sz="2400" b="1" dirty="0">
                <a:solidFill>
                  <a:schemeClr val="tx2"/>
                </a:solidFill>
                <a:latin typeface="Calibri" panose="020F0502020204030204" pitchFamily="34" charset="0"/>
              </a:rPr>
              <a:t>We still have too many accidents and near misses with similar root causes</a:t>
            </a:r>
          </a:p>
          <a:p>
            <a:pPr marL="342900" indent="-342900">
              <a:spcBef>
                <a:spcPct val="50000"/>
              </a:spcBef>
              <a:spcAft>
                <a:spcPts val="600"/>
              </a:spcAft>
              <a:buClrTx/>
              <a:buSzTx/>
              <a:buFont typeface="Arial" panose="020B0604020202020204" pitchFamily="34" charset="0"/>
              <a:buChar char="•"/>
            </a:pPr>
            <a:r>
              <a:rPr lang="en-GB" sz="2400" b="1" dirty="0">
                <a:solidFill>
                  <a:schemeClr val="tx2"/>
                </a:solidFill>
                <a:latin typeface="Calibri" panose="020F0502020204030204" pitchFamily="34" charset="0"/>
              </a:rPr>
              <a:t>How do we create a culture where safety and risk awareness is always present so that we look after ourselves and we look after each other?</a:t>
            </a:r>
          </a:p>
          <a:p>
            <a:pPr marL="342900" indent="-342900">
              <a:spcBef>
                <a:spcPct val="50000"/>
              </a:spcBef>
              <a:spcAft>
                <a:spcPts val="600"/>
              </a:spcAft>
              <a:buClrTx/>
              <a:buSzTx/>
              <a:buFont typeface="Arial" panose="020B0604020202020204" pitchFamily="34" charset="0"/>
              <a:buChar char="•"/>
            </a:pPr>
            <a:r>
              <a:rPr lang="en-GB" sz="2400" b="1" dirty="0">
                <a:solidFill>
                  <a:schemeClr val="tx2"/>
                </a:solidFill>
                <a:latin typeface="Calibri" panose="020F0502020204030204" pitchFamily="34" charset="0"/>
              </a:rPr>
              <a:t>How can we make safe behaviour a habit and one that we do even when no-one is looking?</a:t>
            </a:r>
          </a:p>
          <a:p>
            <a:pPr>
              <a:spcBef>
                <a:spcPct val="50000"/>
              </a:spcBef>
              <a:buClrTx/>
              <a:buSzTx/>
            </a:pPr>
            <a:endParaRPr lang="en-GB" sz="1000" dirty="0">
              <a:solidFill>
                <a:schemeClr val="tx2"/>
              </a:solidFill>
              <a:latin typeface="Arial" panose="020B0604020202020204" pitchFamily="34" charset="0"/>
            </a:endParaRPr>
          </a:p>
          <a:p>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12-Jul-18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8</a:t>
            </a:fld>
            <a:endParaRPr lang="en-GB" altLang="en-US"/>
          </a:p>
        </p:txBody>
      </p:sp>
      <p:sp>
        <p:nvSpPr>
          <p:cNvPr id="7" name="Rectangle 6"/>
          <p:cNvSpPr/>
          <p:nvPr/>
        </p:nvSpPr>
        <p:spPr>
          <a:xfrm>
            <a:off x="259601" y="8908"/>
            <a:ext cx="6800260" cy="523220"/>
          </a:xfrm>
          <a:prstGeom prst="rect">
            <a:avLst/>
          </a:prstGeom>
          <a:solidFill>
            <a:schemeClr val="bg1"/>
          </a:solidFill>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Legacy: making safe behaviour a habit</a:t>
            </a:r>
            <a:endParaRPr lang="en-GB" dirty="0"/>
          </a:p>
        </p:txBody>
      </p:sp>
    </p:spTree>
    <p:extLst>
      <p:ext uri="{BB962C8B-B14F-4D97-AF65-F5344CB8AC3E}">
        <p14:creationId xmlns:p14="http://schemas.microsoft.com/office/powerpoint/2010/main" val="276630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12-Jul-18</a:t>
            </a:fld>
            <a:endParaRPr lang="en-GB" altLang="en-US" sz="800" dirty="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9</a:t>
            </a:fld>
            <a:endParaRPr lang="en-GB" altLang="en-US" sz="800" dirty="0"/>
          </a:p>
        </p:txBody>
      </p:sp>
      <p:sp>
        <p:nvSpPr>
          <p:cNvPr id="6" name="Rectangle 2"/>
          <p:cNvSpPr txBox="1">
            <a:spLocks noChangeArrowheads="1"/>
          </p:cNvSpPr>
          <p:nvPr/>
        </p:nvSpPr>
        <p:spPr bwMode="auto">
          <a:xfrm>
            <a:off x="971600" y="1443013"/>
            <a:ext cx="72691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3200" i="0" dirty="0">
                <a:solidFill>
                  <a:schemeClr val="bg1"/>
                </a:solidFill>
              </a:rPr>
              <a:t>The tragic fatality and the two very serious near misses all occurred within just 1 week</a:t>
            </a:r>
          </a:p>
          <a:p>
            <a:endParaRPr lang="en-GB" altLang="en-US" sz="3200" i="0" dirty="0">
              <a:solidFill>
                <a:schemeClr val="bg1"/>
              </a:solidFill>
            </a:endParaRPr>
          </a:p>
          <a:p>
            <a:r>
              <a:rPr lang="en-GB" altLang="en-US" sz="3200" i="0" dirty="0">
                <a:solidFill>
                  <a:schemeClr val="bg1"/>
                </a:solidFill>
              </a:rPr>
              <a:t>They all could have been prevented with higher risk awareness</a:t>
            </a:r>
          </a:p>
        </p:txBody>
      </p:sp>
      <p:sp>
        <p:nvSpPr>
          <p:cNvPr id="7" name="Rectangle 6"/>
          <p:cNvSpPr/>
          <p:nvPr/>
        </p:nvSpPr>
        <p:spPr>
          <a:xfrm>
            <a:off x="259601" y="8908"/>
            <a:ext cx="1963999"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Exercise 2</a:t>
            </a:r>
            <a:endParaRPr lang="en-GB" dirty="0"/>
          </a:p>
        </p:txBody>
      </p:sp>
      <p:sp>
        <p:nvSpPr>
          <p:cNvPr id="10" name="Rectangle 9"/>
          <p:cNvSpPr/>
          <p:nvPr/>
        </p:nvSpPr>
        <p:spPr>
          <a:xfrm>
            <a:off x="502810" y="738431"/>
            <a:ext cx="7816563" cy="523220"/>
          </a:xfrm>
          <a:prstGeom prst="rect">
            <a:avLst/>
          </a:prstGeom>
        </p:spPr>
        <p:txBody>
          <a:bodyPr wrap="non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2800" b="1" dirty="0">
                <a:solidFill>
                  <a:srgbClr val="054B6B"/>
                </a:solidFill>
                <a:latin typeface="Arial"/>
                <a:ea typeface="+mj-ea"/>
                <a:cs typeface="+mj-cs"/>
              </a:rPr>
              <a:t>When do ordinary activities become unsafe?</a:t>
            </a:r>
            <a:endParaRPr lang="en-GB" dirty="0"/>
          </a:p>
        </p:txBody>
      </p:sp>
      <p:sp>
        <p:nvSpPr>
          <p:cNvPr id="2" name="Rectangle 1"/>
          <p:cNvSpPr/>
          <p:nvPr/>
        </p:nvSpPr>
        <p:spPr bwMode="auto">
          <a:xfrm>
            <a:off x="395536" y="1268760"/>
            <a:ext cx="8136904"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GB" sz="2400" dirty="0">
                <a:latin typeface="Calibri" panose="020F0502020204030204" pitchFamily="34" charset="0"/>
              </a:rPr>
              <a:t>Discuss in groups:</a:t>
            </a:r>
          </a:p>
          <a:p>
            <a:pPr marL="457200" marR="0" indent="-457200" algn="l" defTabSz="914400" rtl="0" eaLnBrk="1" fontAlgn="base" latinLnBrk="0" hangingPunct="1">
              <a:lnSpc>
                <a:spcPct val="100000"/>
              </a:lnSpc>
              <a:spcBef>
                <a:spcPct val="50000"/>
              </a:spcBef>
              <a:spcAft>
                <a:spcPct val="0"/>
              </a:spcAft>
              <a:buClrTx/>
              <a:buSzTx/>
              <a:buFont typeface="+mj-lt"/>
              <a:buAutoNum type="arabicPeriod"/>
              <a:tabLst/>
            </a:pPr>
            <a:r>
              <a:rPr lang="en-GB" sz="2400" b="1" dirty="0">
                <a:latin typeface="Calibri" panose="020F0502020204030204" pitchFamily="34" charset="0"/>
              </a:rPr>
              <a:t>Have you had an accident or near miss which involved an ordinary task?</a:t>
            </a:r>
          </a:p>
          <a:p>
            <a:pPr marL="457200" marR="0" indent="-457200" algn="l" defTabSz="914400" rtl="0" eaLnBrk="1" fontAlgn="base" latinLnBrk="0" hangingPunct="1">
              <a:lnSpc>
                <a:spcPct val="100000"/>
              </a:lnSpc>
              <a:spcBef>
                <a:spcPct val="50000"/>
              </a:spcBef>
              <a:spcAft>
                <a:spcPct val="0"/>
              </a:spcAft>
              <a:buClrTx/>
              <a:buSzTx/>
              <a:buFont typeface="+mj-lt"/>
              <a:buAutoNum type="arabicPeriod"/>
              <a:tabLst/>
            </a:pPr>
            <a:r>
              <a:rPr lang="en-GB" sz="2400" b="1" dirty="0">
                <a:latin typeface="Calibri" panose="020F0502020204030204" pitchFamily="34" charset="0"/>
              </a:rPr>
              <a:t>What would have prevented these events?</a:t>
            </a:r>
          </a:p>
          <a:p>
            <a:pPr marL="457200" marR="0" indent="-457200" algn="l" defTabSz="914400" rtl="0" eaLnBrk="1" fontAlgn="base" latinLnBrk="0" hangingPunct="1">
              <a:lnSpc>
                <a:spcPct val="100000"/>
              </a:lnSpc>
              <a:spcBef>
                <a:spcPct val="50000"/>
              </a:spcBef>
              <a:spcAft>
                <a:spcPct val="0"/>
              </a:spcAft>
              <a:buClrTx/>
              <a:buSzTx/>
              <a:buFont typeface="+mj-lt"/>
              <a:buAutoNum type="arabicPeriod"/>
              <a:tabLst/>
            </a:pPr>
            <a:r>
              <a:rPr lang="en-GB" sz="2400" b="1" dirty="0">
                <a:latin typeface="Calibri" panose="020F0502020204030204" pitchFamily="34" charset="0"/>
              </a:rPr>
              <a:t>When was the last time you intervened when you saw an unsafe act, at home or at work?</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03" r="17503"/>
          <a:stretch/>
        </p:blipFill>
        <p:spPr bwMode="auto">
          <a:xfrm>
            <a:off x="2025400" y="4453108"/>
            <a:ext cx="2160000" cy="17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 r="48164" b="42225"/>
          <a:stretch/>
        </p:blipFill>
        <p:spPr bwMode="auto">
          <a:xfrm>
            <a:off x="457799" y="4459267"/>
            <a:ext cx="1567601" cy="174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227" t="4764" r="61176" b="52827"/>
          <a:stretch/>
        </p:blipFill>
        <p:spPr bwMode="auto">
          <a:xfrm>
            <a:off x="4177707" y="4464676"/>
            <a:ext cx="2044298" cy="175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driving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r="12565"/>
          <a:stretch/>
        </p:blipFill>
        <p:spPr bwMode="auto">
          <a:xfrm>
            <a:off x="6226322" y="4464676"/>
            <a:ext cx="2340000" cy="17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3672</TotalTime>
  <Words>3283</Words>
  <Application>Microsoft Office PowerPoint</Application>
  <PresentationFormat>On-screen Show (4:3)</PresentationFormat>
  <Paragraphs>405</Paragraphs>
  <Slides>17</Slides>
  <Notes>17</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Blank</vt:lpstr>
      <vt:lpstr>Single Column</vt:lpstr>
      <vt:lpstr>Partner Logo</vt:lpstr>
      <vt:lpstr>Chart Layout</vt:lpstr>
      <vt:lpstr>Divider Slide</vt:lpstr>
      <vt:lpstr>Closing Slide</vt:lpstr>
      <vt:lpstr>Image Slide</vt:lpstr>
      <vt:lpstr>    </vt:lpstr>
      <vt:lpstr>Agenda </vt:lpstr>
      <vt:lpstr>PowerPoint Presentation</vt:lpstr>
      <vt:lpstr>PowerPoint Presentation</vt:lpstr>
      <vt:lpstr>PowerPoint Presentation</vt:lpstr>
      <vt:lpstr>PowerPoint Presentation</vt:lpstr>
      <vt:lpstr>Previous accidents have left a lasting legacy that have changed our approach to safety </vt:lpstr>
      <vt:lpstr>We must challenge the culture and behaviours that allow small risks to go undetected or tolerated</vt:lpstr>
      <vt:lpstr>PowerPoint Presentation</vt:lpstr>
      <vt:lpstr>PowerPoint Presentation</vt:lpstr>
      <vt:lpstr>PowerPoint Presentation</vt:lpstr>
      <vt:lpstr>PowerPoint Presentation</vt:lpstr>
      <vt:lpstr>The way we react when challenged is massively important to our culture </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Safety, Everyone means    Everyone !</dc:title>
  <dc:creator>Cooke Bill</dc:creator>
  <dc:description>built by www.mediasterling.com</dc:description>
  <cp:lastModifiedBy>Andrews Kathryn</cp:lastModifiedBy>
  <cp:revision>234</cp:revision>
  <cp:lastPrinted>2018-06-29T17:58:55Z</cp:lastPrinted>
  <dcterms:created xsi:type="dcterms:W3CDTF">2018-03-25T20:12:42Z</dcterms:created>
  <dcterms:modified xsi:type="dcterms:W3CDTF">2018-07-12T13:04:51Z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