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4"/>
  </p:sldMasterIdLst>
  <p:notesMasterIdLst>
    <p:notesMasterId r:id="rId21"/>
  </p:notesMasterIdLst>
  <p:sldIdLst>
    <p:sldId id="266" r:id="rId5"/>
    <p:sldId id="311" r:id="rId6"/>
    <p:sldId id="294" r:id="rId7"/>
    <p:sldId id="292" r:id="rId8"/>
    <p:sldId id="303" r:id="rId9"/>
    <p:sldId id="306" r:id="rId10"/>
    <p:sldId id="304" r:id="rId11"/>
    <p:sldId id="295" r:id="rId12"/>
    <p:sldId id="315" r:id="rId13"/>
    <p:sldId id="307" r:id="rId14"/>
    <p:sldId id="313" r:id="rId15"/>
    <p:sldId id="314" r:id="rId16"/>
    <p:sldId id="309" r:id="rId17"/>
    <p:sldId id="310" r:id="rId18"/>
    <p:sldId id="301" r:id="rId19"/>
    <p:sldId id="26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F06524-5D56-67FE-9DD1-C312AA1CEA29}" name="Debbie Donovan" initials="DD" userId="S::debbie@thestorycatchers.co.uk::8dac06bc-4e5a-484c-a0fe-717e734dc956" providerId="AD"/>
  <p188:author id="{4E2CB782-A43B-2689-9508-2FA08F1CBF45}" name="Laura Smith" initials="LS" userId="S::LSmith24@networkrail.co.uk::ecf40714-03d4-41dd-b7e9-aaec9faf2d96" providerId="AD"/>
  <p188:author id="{2830CFC0-D17A-2931-111B-F64C177F6AF6}" name="Stuart Caine" initials="SC" userId="S::stuthecopywriter@thestorycatchers.co.uk::d8d153ef-e4f7-4db9-b7aa-3fbd4fe727a0" providerId="AD"/>
  <p188:author id="{E0E9A3C5-3166-4B02-98DE-86579C9D0A7B}" name="Laura Smith" initials="LS" userId="S::lsmith24@networkrail.co.uk::ecf40714-03d4-41dd-b7e9-aaec9faf2d9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72"/>
    <a:srgbClr val="106AA3"/>
    <a:srgbClr val="FDAF17"/>
    <a:srgbClr val="E00F28"/>
    <a:srgbClr val="5A97D1"/>
    <a:srgbClr val="0D6AA3"/>
    <a:srgbClr val="4E99BB"/>
    <a:srgbClr val="EF4B4B"/>
    <a:srgbClr val="91268E"/>
    <a:srgbClr val="9264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CDCCAC-2FAB-44B2-A30A-02CC70E7E1D6}" v="41" dt="2026-07-23T08:30:02.483"/>
    <p1510:client id="{1EB57D62-52AB-F960-4DDC-345DB05624DE}" v="33" dt="2026-07-23T08:51:12.781"/>
    <p1510:client id="{47618A3F-E430-6450-C390-9570659DD51E}" v="51" dt="2026-07-23T08:14:26.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527" autoAdjust="0"/>
    <p:restoredTop sz="90876" autoAdjust="0"/>
  </p:normalViewPr>
  <p:slideViewPr>
    <p:cSldViewPr snapToGrid="0">
      <p:cViewPr varScale="1">
        <p:scale>
          <a:sx n="147" d="100"/>
          <a:sy n="147" d="100"/>
        </p:scale>
        <p:origin x="240" y="8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D9082-2EDE-AE44-AD88-007D797CD3C7}" type="datetimeFigureOut">
              <a:rPr lang="en-US" smtClean="0"/>
              <a:t>7/24/26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DFDF43-B935-F84F-B925-4B40173DDAF6}" type="slidenum">
              <a:rPr lang="en-US" smtClean="0"/>
              <a:t>‹#›</a:t>
            </a:fld>
            <a:endParaRPr lang="en-US"/>
          </a:p>
        </p:txBody>
      </p:sp>
    </p:spTree>
    <p:extLst>
      <p:ext uri="{BB962C8B-B14F-4D97-AF65-F5344CB8AC3E}">
        <p14:creationId xmlns:p14="http://schemas.microsoft.com/office/powerpoint/2010/main" val="3971914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0D921-0B0A-5B82-BB42-DF7C10654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4A427-293B-F6F2-3AE7-4CB5EE7CFC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94D06F-704E-27F5-CA5B-09955A5715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783BF1-140E-3E6A-4076-7A5B809394BD}"/>
              </a:ext>
            </a:extLst>
          </p:cNvPr>
          <p:cNvSpPr>
            <a:spLocks noGrp="1"/>
          </p:cNvSpPr>
          <p:nvPr>
            <p:ph type="sldNum" sz="quarter" idx="5"/>
          </p:nvPr>
        </p:nvSpPr>
        <p:spPr/>
        <p:txBody>
          <a:bodyPr/>
          <a:lstStyle/>
          <a:p>
            <a:fld id="{4EDFDF43-B935-F84F-B925-4B40173DDAF6}" type="slidenum">
              <a:rPr lang="en-US" smtClean="0"/>
              <a:t>0</a:t>
            </a:fld>
            <a:endParaRPr lang="en-US"/>
          </a:p>
        </p:txBody>
      </p:sp>
    </p:spTree>
    <p:extLst>
      <p:ext uri="{BB962C8B-B14F-4D97-AF65-F5344CB8AC3E}">
        <p14:creationId xmlns:p14="http://schemas.microsoft.com/office/powerpoint/2010/main" val="2663462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500CC-5D82-347F-9A92-0EE179B9D8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5051FC-C83E-0855-514D-47008CD934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39D313-D8AA-58BA-207B-1995EDA53721}"/>
              </a:ext>
            </a:extLst>
          </p:cNvPr>
          <p:cNvSpPr>
            <a:spLocks noGrp="1"/>
          </p:cNvSpPr>
          <p:nvPr>
            <p:ph type="body" idx="1"/>
          </p:nvPr>
        </p:nvSpPr>
        <p:spPr/>
        <p:txBody>
          <a:bodyPr/>
          <a:lstStyle/>
          <a:p>
            <a:pPr>
              <a:defRPr/>
            </a:pPr>
            <a:r>
              <a:rPr lang="en-US" dirty="0">
                <a:solidFill>
                  <a:srgbClr val="4EA72E"/>
                </a:solidFill>
              </a:rPr>
              <a:t>It's important to understand that electrical injuries aren't like most other workplace injuries.</a:t>
            </a:r>
            <a:endParaRPr lang="en-US" dirty="0"/>
          </a:p>
          <a:p>
            <a:pPr>
              <a:defRPr/>
            </a:pPr>
            <a:endParaRPr lang="en-US" dirty="0">
              <a:solidFill>
                <a:srgbClr val="4EA72E"/>
              </a:solidFill>
            </a:endParaRPr>
          </a:p>
          <a:p>
            <a:pPr>
              <a:defRPr/>
            </a:pPr>
            <a:r>
              <a:rPr lang="en-US" dirty="0">
                <a:solidFill>
                  <a:srgbClr val="4EA72E"/>
                </a:solidFill>
              </a:rPr>
              <a:t>What makes electricity so dangerous is that the damage isn't always limited to what you can see on the surface. Often the surface damage is the least significant injury.</a:t>
            </a:r>
            <a:endParaRPr lang="en-US" dirty="0"/>
          </a:p>
          <a:p>
            <a:pPr>
              <a:defRPr/>
            </a:pPr>
            <a:endParaRPr lang="en-US" dirty="0">
              <a:solidFill>
                <a:srgbClr val="4EA72E"/>
              </a:solidFill>
            </a:endParaRPr>
          </a:p>
          <a:p>
            <a:pPr>
              <a:defRPr/>
            </a:pPr>
            <a:r>
              <a:rPr lang="en-US" dirty="0">
                <a:solidFill>
                  <a:srgbClr val="4EA72E"/>
                </a:solidFill>
              </a:rPr>
              <a:t>The current travels through the body looking for a path to earth, and as it does that it can cause significant damage internally.</a:t>
            </a:r>
            <a:endParaRPr lang="en-US" dirty="0"/>
          </a:p>
          <a:p>
            <a:pPr>
              <a:defRPr/>
            </a:pPr>
            <a:endParaRPr lang="en-US" dirty="0">
              <a:solidFill>
                <a:srgbClr val="4EA72E"/>
              </a:solidFill>
            </a:endParaRPr>
          </a:p>
          <a:p>
            <a:pPr>
              <a:defRPr/>
            </a:pPr>
            <a:r>
              <a:rPr lang="en-US" dirty="0">
                <a:solidFill>
                  <a:srgbClr val="4EA72E"/>
                </a:solidFill>
              </a:rPr>
              <a:t>That can include burns to the skin, muscle and nerves, damage to internal organs, and in the most serious cases permanent disability or death.</a:t>
            </a:r>
            <a:endParaRPr lang="en-US" dirty="0"/>
          </a:p>
          <a:p>
            <a:pPr>
              <a:defRPr/>
            </a:pPr>
            <a:endParaRPr lang="en-US" dirty="0">
              <a:solidFill>
                <a:srgbClr val="4EA72E"/>
              </a:solidFill>
            </a:endParaRPr>
          </a:p>
          <a:p>
            <a:pPr>
              <a:defRPr/>
            </a:pPr>
            <a:r>
              <a:rPr lang="en-US" dirty="0">
                <a:solidFill>
                  <a:srgbClr val="4EA72E"/>
                </a:solidFill>
              </a:rPr>
              <a:t>The reason we're talking about this today isn't to be graphic for the sake of it. </a:t>
            </a:r>
            <a:endParaRPr lang="en-US" dirty="0">
              <a:solidFill>
                <a:srgbClr val="000000"/>
              </a:solidFill>
            </a:endParaRPr>
          </a:p>
          <a:p>
            <a:pPr>
              <a:defRPr/>
            </a:pPr>
            <a:endParaRPr lang="en-US" dirty="0">
              <a:solidFill>
                <a:srgbClr val="4EA72E"/>
              </a:solidFill>
            </a:endParaRPr>
          </a:p>
          <a:p>
            <a:pPr>
              <a:defRPr/>
            </a:pPr>
            <a:r>
              <a:rPr lang="en-US" dirty="0">
                <a:solidFill>
                  <a:srgbClr val="4EA72E"/>
                </a:solidFill>
              </a:rPr>
              <a:t>It's because understanding the reality of these injuries helps us understand why the lifesaving rules are so important.</a:t>
            </a:r>
            <a:endParaRPr lang="en-US" dirty="0"/>
          </a:p>
          <a:p>
            <a:pPr>
              <a:defRPr/>
            </a:pPr>
            <a:endParaRPr lang="en-US" dirty="0">
              <a:solidFill>
                <a:srgbClr val="4EA72E"/>
              </a:solidFill>
            </a:endParaRPr>
          </a:p>
          <a:p>
            <a:pPr>
              <a:defRPr/>
            </a:pPr>
            <a:r>
              <a:rPr lang="en-US" dirty="0">
                <a:solidFill>
                  <a:srgbClr val="4EA72E"/>
                </a:solidFill>
              </a:rPr>
              <a:t>Every Test Before Touch, every challenge when something doesn't feel right, every time we stop and check rather than assume, is there to prevent someone experiencing injuries that can affect the rest of their life.</a:t>
            </a:r>
            <a:endParaRPr lang="en-US" dirty="0"/>
          </a:p>
          <a:p>
            <a:pPr marL="0" marR="0" lvl="0" indent="0" algn="l" defTabSz="914400">
              <a:lnSpc>
                <a:spcPct val="100000"/>
              </a:lnSpc>
              <a:spcBef>
                <a:spcPts val="0"/>
              </a:spcBef>
              <a:spcAft>
                <a:spcPts val="0"/>
              </a:spcAft>
              <a:buClrTx/>
              <a:buSzTx/>
              <a:buFontTx/>
              <a:buNone/>
              <a:tabLst/>
              <a:defRPr/>
            </a:pPr>
            <a:endParaRPr lang="en-US" dirty="0">
              <a:solidFill>
                <a:srgbClr val="4EA72E"/>
              </a:solidFill>
            </a:endParaRPr>
          </a:p>
          <a:p>
            <a:endParaRPr lang="en-US" dirty="0">
              <a:solidFill>
                <a:srgbClr val="4EA72E"/>
              </a:solidFill>
            </a:endParaRPr>
          </a:p>
          <a:p>
            <a:endParaRPr lang="en-US" dirty="0"/>
          </a:p>
          <a:p>
            <a:endParaRPr lang="en-US" dirty="0"/>
          </a:p>
        </p:txBody>
      </p:sp>
      <p:sp>
        <p:nvSpPr>
          <p:cNvPr id="4" name="Slide Number Placeholder 3">
            <a:extLst>
              <a:ext uri="{FF2B5EF4-FFF2-40B4-BE49-F238E27FC236}">
                <a16:creationId xmlns:a16="http://schemas.microsoft.com/office/drawing/2014/main" id="{2A5F27DD-A445-139C-2AE4-305D543AE6EA}"/>
              </a:ext>
            </a:extLst>
          </p:cNvPr>
          <p:cNvSpPr>
            <a:spLocks noGrp="1"/>
          </p:cNvSpPr>
          <p:nvPr>
            <p:ph type="sldNum" sz="quarter" idx="5"/>
          </p:nvPr>
        </p:nvSpPr>
        <p:spPr/>
        <p:txBody>
          <a:bodyPr/>
          <a:lstStyle/>
          <a:p>
            <a:fld id="{4EDFDF43-B935-F84F-B925-4B40173DDAF6}" type="slidenum">
              <a:rPr lang="en-US" smtClean="0"/>
              <a:t>9</a:t>
            </a:fld>
            <a:endParaRPr lang="en-US"/>
          </a:p>
        </p:txBody>
      </p:sp>
    </p:spTree>
    <p:extLst>
      <p:ext uri="{BB962C8B-B14F-4D97-AF65-F5344CB8AC3E}">
        <p14:creationId xmlns:p14="http://schemas.microsoft.com/office/powerpoint/2010/main" val="3444407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95079-4C03-4B7F-9556-C387C058B5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EFF8A7-9469-6235-6BB5-071D8338A5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C8C062-F211-A9C3-B8AB-FC73C76C4E72}"/>
              </a:ext>
            </a:extLst>
          </p:cNvPr>
          <p:cNvSpPr>
            <a:spLocks noGrp="1"/>
          </p:cNvSpPr>
          <p:nvPr>
            <p:ph type="body" idx="1"/>
          </p:nvPr>
        </p:nvSpPr>
        <p:spPr/>
        <p:txBody>
          <a:bodyPr/>
          <a:lstStyle/>
          <a:p>
            <a:pPr>
              <a:defRPr/>
            </a:pPr>
            <a:br>
              <a:rPr lang="en-US" dirty="0"/>
            </a:br>
            <a:endParaRPr lang="en-US" dirty="0"/>
          </a:p>
          <a:p>
            <a:pPr marL="0" marR="0" lvl="0" indent="0" algn="l" defTabSz="914400">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30102D4C-7365-DE55-1E9F-19CEB3AFBB0D}"/>
              </a:ext>
            </a:extLst>
          </p:cNvPr>
          <p:cNvSpPr>
            <a:spLocks noGrp="1"/>
          </p:cNvSpPr>
          <p:nvPr>
            <p:ph type="sldNum" sz="quarter" idx="5"/>
          </p:nvPr>
        </p:nvSpPr>
        <p:spPr/>
        <p:txBody>
          <a:bodyPr/>
          <a:lstStyle/>
          <a:p>
            <a:fld id="{4EDFDF43-B935-F84F-B925-4B40173DDAF6}" type="slidenum">
              <a:rPr lang="en-US" smtClean="0"/>
              <a:t>10</a:t>
            </a:fld>
            <a:endParaRPr lang="en-US"/>
          </a:p>
        </p:txBody>
      </p:sp>
    </p:spTree>
    <p:extLst>
      <p:ext uri="{BB962C8B-B14F-4D97-AF65-F5344CB8AC3E}">
        <p14:creationId xmlns:p14="http://schemas.microsoft.com/office/powerpoint/2010/main" val="1319913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79E71-747E-0CE7-B6BB-6075C0E884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22F12-E432-09A3-FC43-AA1A04B9B0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31280A-00B2-55DC-0CA0-213E4836AE6A}"/>
              </a:ext>
            </a:extLst>
          </p:cNvPr>
          <p:cNvSpPr>
            <a:spLocks noGrp="1"/>
          </p:cNvSpPr>
          <p:nvPr>
            <p:ph type="body" idx="1"/>
          </p:nvPr>
        </p:nvSpPr>
        <p:spPr/>
        <p:txBody>
          <a:bodyPr/>
          <a:lstStyle/>
          <a:p>
            <a:pPr>
              <a:defRPr/>
            </a:pPr>
            <a:endParaRPr lang="en-US" dirty="0">
              <a:solidFill>
                <a:srgbClr val="00B050"/>
              </a:solidFill>
            </a:endParaRPr>
          </a:p>
          <a:p>
            <a:pPr>
              <a:defRPr/>
            </a:pPr>
            <a:endParaRPr lang="en-US" dirty="0"/>
          </a:p>
        </p:txBody>
      </p:sp>
      <p:sp>
        <p:nvSpPr>
          <p:cNvPr id="4" name="Slide Number Placeholder 3">
            <a:extLst>
              <a:ext uri="{FF2B5EF4-FFF2-40B4-BE49-F238E27FC236}">
                <a16:creationId xmlns:a16="http://schemas.microsoft.com/office/drawing/2014/main" id="{B7EE7ED5-FDEA-C92E-B050-EE1A47E5EAE7}"/>
              </a:ext>
            </a:extLst>
          </p:cNvPr>
          <p:cNvSpPr>
            <a:spLocks noGrp="1"/>
          </p:cNvSpPr>
          <p:nvPr>
            <p:ph type="sldNum" sz="quarter" idx="5"/>
          </p:nvPr>
        </p:nvSpPr>
        <p:spPr/>
        <p:txBody>
          <a:bodyPr/>
          <a:lstStyle/>
          <a:p>
            <a:fld id="{4EDFDF43-B935-F84F-B925-4B40173DDAF6}" type="slidenum">
              <a:rPr lang="en-US" smtClean="0"/>
              <a:t>11</a:t>
            </a:fld>
            <a:endParaRPr lang="en-US"/>
          </a:p>
        </p:txBody>
      </p:sp>
    </p:spTree>
    <p:extLst>
      <p:ext uri="{BB962C8B-B14F-4D97-AF65-F5344CB8AC3E}">
        <p14:creationId xmlns:p14="http://schemas.microsoft.com/office/powerpoint/2010/main" val="853208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9C4EA-596C-6E5F-9CF7-94B4F567C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1ED06-7178-B2CE-2F5D-D2CD3927BE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47C4A-58AD-0660-95CF-AA0D7DC1473E}"/>
              </a:ext>
            </a:extLst>
          </p:cNvPr>
          <p:cNvSpPr>
            <a:spLocks noGrp="1"/>
          </p:cNvSpPr>
          <p:nvPr>
            <p:ph type="body" idx="1"/>
          </p:nvPr>
        </p:nvSpPr>
        <p:spPr/>
        <p:txBody>
          <a:bodyPr/>
          <a:lstStyle/>
          <a:p>
            <a:pPr>
              <a:defRPr/>
            </a:pPr>
            <a:r>
              <a:rPr lang="en-US" dirty="0">
                <a:solidFill>
                  <a:srgbClr val="4EA72E"/>
                </a:solidFill>
              </a:rPr>
              <a:t>It's important to understand that electrical injuries aren't like most other workplace injuries.</a:t>
            </a:r>
            <a:endParaRPr lang="en-US" dirty="0"/>
          </a:p>
          <a:p>
            <a:pPr>
              <a:defRPr/>
            </a:pPr>
            <a:endParaRPr lang="en-US" dirty="0">
              <a:solidFill>
                <a:srgbClr val="4EA72E"/>
              </a:solidFill>
            </a:endParaRPr>
          </a:p>
          <a:p>
            <a:pPr>
              <a:defRPr/>
            </a:pPr>
            <a:r>
              <a:rPr lang="en-US" dirty="0">
                <a:solidFill>
                  <a:srgbClr val="4EA72E"/>
                </a:solidFill>
              </a:rPr>
              <a:t>What makes electricity so dangerous is that the damage isn't always limited to what you can see on the surface. Often the surface damage is the least significant injury.</a:t>
            </a:r>
            <a:endParaRPr lang="en-US" dirty="0"/>
          </a:p>
          <a:p>
            <a:pPr>
              <a:defRPr/>
            </a:pPr>
            <a:endParaRPr lang="en-US" dirty="0">
              <a:solidFill>
                <a:srgbClr val="4EA72E"/>
              </a:solidFill>
            </a:endParaRPr>
          </a:p>
          <a:p>
            <a:pPr>
              <a:defRPr/>
            </a:pPr>
            <a:r>
              <a:rPr lang="en-US" dirty="0">
                <a:solidFill>
                  <a:srgbClr val="4EA72E"/>
                </a:solidFill>
              </a:rPr>
              <a:t>The current travels through the body looking for a path to earth, and as it does that it can cause significant damage internally.</a:t>
            </a:r>
            <a:endParaRPr lang="en-US" dirty="0"/>
          </a:p>
          <a:p>
            <a:pPr>
              <a:defRPr/>
            </a:pPr>
            <a:endParaRPr lang="en-US" dirty="0">
              <a:solidFill>
                <a:srgbClr val="4EA72E"/>
              </a:solidFill>
            </a:endParaRPr>
          </a:p>
          <a:p>
            <a:pPr>
              <a:defRPr/>
            </a:pPr>
            <a:r>
              <a:rPr lang="en-US" dirty="0">
                <a:solidFill>
                  <a:srgbClr val="4EA72E"/>
                </a:solidFill>
              </a:rPr>
              <a:t>That can include burns to the skin, muscle and nerves, damage to internal organs, and in the most serious cases permanent disability or death.</a:t>
            </a:r>
            <a:endParaRPr lang="en-US" dirty="0"/>
          </a:p>
          <a:p>
            <a:pPr>
              <a:defRPr/>
            </a:pPr>
            <a:endParaRPr lang="en-US" dirty="0">
              <a:solidFill>
                <a:srgbClr val="4EA72E"/>
              </a:solidFill>
            </a:endParaRPr>
          </a:p>
          <a:p>
            <a:pPr>
              <a:defRPr/>
            </a:pPr>
            <a:r>
              <a:rPr lang="en-US" dirty="0">
                <a:solidFill>
                  <a:srgbClr val="4EA72E"/>
                </a:solidFill>
              </a:rPr>
              <a:t>The reason we're talking about this today isn't to be graphic for the sake of it. </a:t>
            </a:r>
            <a:endParaRPr lang="en-US" dirty="0">
              <a:solidFill>
                <a:srgbClr val="000000"/>
              </a:solidFill>
            </a:endParaRPr>
          </a:p>
          <a:p>
            <a:pPr>
              <a:defRPr/>
            </a:pPr>
            <a:endParaRPr lang="en-US" dirty="0">
              <a:solidFill>
                <a:srgbClr val="4EA72E"/>
              </a:solidFill>
            </a:endParaRPr>
          </a:p>
          <a:p>
            <a:pPr>
              <a:defRPr/>
            </a:pPr>
            <a:r>
              <a:rPr lang="en-US" dirty="0">
                <a:solidFill>
                  <a:srgbClr val="4EA72E"/>
                </a:solidFill>
              </a:rPr>
              <a:t>It's because understanding the reality of these injuries helps us understand why the lifesaving rules are so important.</a:t>
            </a:r>
            <a:endParaRPr lang="en-US" dirty="0"/>
          </a:p>
          <a:p>
            <a:pPr>
              <a:defRPr/>
            </a:pPr>
            <a:endParaRPr lang="en-US" dirty="0">
              <a:solidFill>
                <a:srgbClr val="4EA72E"/>
              </a:solidFill>
            </a:endParaRPr>
          </a:p>
          <a:p>
            <a:pPr>
              <a:defRPr/>
            </a:pPr>
            <a:r>
              <a:rPr lang="en-US" dirty="0">
                <a:solidFill>
                  <a:srgbClr val="4EA72E"/>
                </a:solidFill>
              </a:rPr>
              <a:t>Every Test Before Touch, every challenge when something doesn't feel right, every time we stop and check rather than assume, is there to prevent someone experiencing injuries that can affect the rest of their life.</a:t>
            </a:r>
            <a:endParaRPr lang="en-US" dirty="0"/>
          </a:p>
          <a:p>
            <a:pPr marL="0" marR="0" lvl="0" indent="0" algn="l" defTabSz="914400">
              <a:lnSpc>
                <a:spcPct val="100000"/>
              </a:lnSpc>
              <a:spcBef>
                <a:spcPts val="0"/>
              </a:spcBef>
              <a:spcAft>
                <a:spcPts val="0"/>
              </a:spcAft>
              <a:buClrTx/>
              <a:buSzTx/>
              <a:buFontTx/>
              <a:buNone/>
              <a:tabLst/>
              <a:defRPr/>
            </a:pPr>
            <a:endParaRPr lang="en-US" dirty="0">
              <a:solidFill>
                <a:srgbClr val="4EA72E"/>
              </a:solidFill>
            </a:endParaRPr>
          </a:p>
          <a:p>
            <a:endParaRPr lang="en-US" dirty="0">
              <a:solidFill>
                <a:srgbClr val="4EA72E"/>
              </a:solidFill>
            </a:endParaRPr>
          </a:p>
          <a:p>
            <a:endParaRPr lang="en-US" dirty="0"/>
          </a:p>
          <a:p>
            <a:endParaRPr lang="en-US" dirty="0"/>
          </a:p>
        </p:txBody>
      </p:sp>
      <p:sp>
        <p:nvSpPr>
          <p:cNvPr id="4" name="Slide Number Placeholder 3">
            <a:extLst>
              <a:ext uri="{FF2B5EF4-FFF2-40B4-BE49-F238E27FC236}">
                <a16:creationId xmlns:a16="http://schemas.microsoft.com/office/drawing/2014/main" id="{4EB12478-11ED-C111-631B-BE3D0F9BD855}"/>
              </a:ext>
            </a:extLst>
          </p:cNvPr>
          <p:cNvSpPr>
            <a:spLocks noGrp="1"/>
          </p:cNvSpPr>
          <p:nvPr>
            <p:ph type="sldNum" sz="quarter" idx="5"/>
          </p:nvPr>
        </p:nvSpPr>
        <p:spPr/>
        <p:txBody>
          <a:bodyPr/>
          <a:lstStyle/>
          <a:p>
            <a:fld id="{4EDFDF43-B935-F84F-B925-4B40173DDAF6}" type="slidenum">
              <a:rPr lang="en-US" smtClean="0"/>
              <a:t>12</a:t>
            </a:fld>
            <a:endParaRPr lang="en-US"/>
          </a:p>
        </p:txBody>
      </p:sp>
    </p:spTree>
    <p:extLst>
      <p:ext uri="{BB962C8B-B14F-4D97-AF65-F5344CB8AC3E}">
        <p14:creationId xmlns:p14="http://schemas.microsoft.com/office/powerpoint/2010/main" val="2605648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D19BC-8EA2-4E35-50D5-002FB935F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9B028-D3DA-DE8D-6984-C0C690D7EF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902F30-981E-E12E-F3EF-5FA3FBC2F1AC}"/>
              </a:ext>
            </a:extLst>
          </p:cNvPr>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US" dirty="0">
              <a:solidFill>
                <a:srgbClr val="4EA72E"/>
              </a:solidFill>
            </a:endParaRPr>
          </a:p>
          <a:p>
            <a:endParaRPr lang="en-US" dirty="0">
              <a:solidFill>
                <a:srgbClr val="4EA72E"/>
              </a:solidFill>
            </a:endParaRPr>
          </a:p>
          <a:p>
            <a:endParaRPr lang="en-US" dirty="0"/>
          </a:p>
          <a:p>
            <a:endParaRPr lang="en-US" dirty="0"/>
          </a:p>
        </p:txBody>
      </p:sp>
      <p:sp>
        <p:nvSpPr>
          <p:cNvPr id="4" name="Slide Number Placeholder 3">
            <a:extLst>
              <a:ext uri="{FF2B5EF4-FFF2-40B4-BE49-F238E27FC236}">
                <a16:creationId xmlns:a16="http://schemas.microsoft.com/office/drawing/2014/main" id="{CFFE1779-3608-8C20-F51E-4944F96A94BD}"/>
              </a:ext>
            </a:extLst>
          </p:cNvPr>
          <p:cNvSpPr>
            <a:spLocks noGrp="1"/>
          </p:cNvSpPr>
          <p:nvPr>
            <p:ph type="sldNum" sz="quarter" idx="5"/>
          </p:nvPr>
        </p:nvSpPr>
        <p:spPr/>
        <p:txBody>
          <a:bodyPr/>
          <a:lstStyle/>
          <a:p>
            <a:fld id="{4EDFDF43-B935-F84F-B925-4B40173DDAF6}" type="slidenum">
              <a:rPr lang="en-US" smtClean="0"/>
              <a:t>13</a:t>
            </a:fld>
            <a:endParaRPr lang="en-US"/>
          </a:p>
        </p:txBody>
      </p:sp>
    </p:spTree>
    <p:extLst>
      <p:ext uri="{BB962C8B-B14F-4D97-AF65-F5344CB8AC3E}">
        <p14:creationId xmlns:p14="http://schemas.microsoft.com/office/powerpoint/2010/main" val="3235151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75033-65C7-7F8A-E296-CAAF060B1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FCC5DA-1181-F8F6-74BB-9CFB25E8A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5D00F-A2EA-EA08-01B3-8741606D2725}"/>
              </a:ext>
            </a:extLst>
          </p:cNvPr>
          <p:cNvSpPr>
            <a:spLocks noGrp="1"/>
          </p:cNvSpPr>
          <p:nvPr>
            <p:ph type="body" idx="1"/>
          </p:nvPr>
        </p:nvSpPr>
        <p:spPr/>
        <p:txBody>
          <a:bodyPr/>
          <a:lstStyle/>
          <a:p>
            <a:pPr>
              <a:defRPr/>
            </a:pPr>
            <a:br>
              <a:rPr lang="en-US" dirty="0"/>
            </a:br>
            <a:endParaRPr lang="en-US" dirty="0"/>
          </a:p>
          <a:p>
            <a:pPr>
              <a:defRPr/>
            </a:pPr>
            <a:r>
              <a:rPr lang="en-US" dirty="0">
                <a:solidFill>
                  <a:srgbClr val="00B050"/>
                </a:solidFill>
              </a:rPr>
              <a:t> </a:t>
            </a:r>
            <a:endParaRPr lang="en-US" dirty="0"/>
          </a:p>
          <a:p>
            <a:pPr>
              <a:defRPr/>
            </a:pPr>
            <a:endParaRPr lang="en-US" dirty="0">
              <a:solidFill>
                <a:srgbClr val="00B050"/>
              </a:solidFill>
            </a:endParaRPr>
          </a:p>
          <a:p>
            <a:pPr>
              <a:defRPr/>
            </a:pPr>
            <a:r>
              <a:rPr lang="en-US" dirty="0">
                <a:solidFill>
                  <a:srgbClr val="00B050"/>
                </a:solidFill>
              </a:rPr>
              <a:t> </a:t>
            </a:r>
            <a:endParaRPr lang="en-US" dirty="0"/>
          </a:p>
          <a:p>
            <a:pPr>
              <a:defRPr/>
            </a:pPr>
            <a:r>
              <a:rPr lang="en-US" dirty="0">
                <a:solidFill>
                  <a:srgbClr val="00B050"/>
                </a:solidFill>
              </a:rPr>
              <a:t> </a:t>
            </a:r>
            <a:endParaRPr lang="en-US" dirty="0"/>
          </a:p>
          <a:p>
            <a:pPr>
              <a:defRPr/>
            </a:pPr>
            <a:br>
              <a:rPr lang="en-US" dirty="0"/>
            </a:br>
            <a:endParaRPr lang="en-US" dirty="0"/>
          </a:p>
          <a:p>
            <a:pPr>
              <a:defRPr/>
            </a:pPr>
            <a:r>
              <a:rPr lang="en-US" b="1" dirty="0">
                <a:solidFill>
                  <a:srgbClr val="00B050"/>
                </a:solidFill>
              </a:rPr>
              <a:t> </a:t>
            </a:r>
            <a:endParaRPr lang="en-US" dirty="0"/>
          </a:p>
          <a:p>
            <a:pPr>
              <a:defRPr/>
            </a:pPr>
            <a:br>
              <a:rPr lang="en-US" dirty="0"/>
            </a:br>
            <a:endParaRPr lang="en-US" dirty="0"/>
          </a:p>
          <a:p>
            <a:pPr>
              <a:defRPr/>
            </a:pPr>
            <a:endParaRPr lang="en-US" dirty="0">
              <a:solidFill>
                <a:srgbClr val="00B050"/>
              </a:solidFill>
            </a:endParaRPr>
          </a:p>
        </p:txBody>
      </p:sp>
      <p:sp>
        <p:nvSpPr>
          <p:cNvPr id="4" name="Slide Number Placeholder 3">
            <a:extLst>
              <a:ext uri="{FF2B5EF4-FFF2-40B4-BE49-F238E27FC236}">
                <a16:creationId xmlns:a16="http://schemas.microsoft.com/office/drawing/2014/main" id="{793537B0-D56A-F16D-A09B-39FB0C40FF97}"/>
              </a:ext>
            </a:extLst>
          </p:cNvPr>
          <p:cNvSpPr>
            <a:spLocks noGrp="1"/>
          </p:cNvSpPr>
          <p:nvPr>
            <p:ph type="sldNum" sz="quarter" idx="5"/>
          </p:nvPr>
        </p:nvSpPr>
        <p:spPr/>
        <p:txBody>
          <a:bodyPr/>
          <a:lstStyle/>
          <a:p>
            <a:fld id="{4EDFDF43-B935-F84F-B925-4B40173DDAF6}" type="slidenum">
              <a:rPr lang="en-US" smtClean="0"/>
              <a:t>14</a:t>
            </a:fld>
            <a:endParaRPr lang="en-US"/>
          </a:p>
        </p:txBody>
      </p:sp>
    </p:spTree>
    <p:extLst>
      <p:ext uri="{BB962C8B-B14F-4D97-AF65-F5344CB8AC3E}">
        <p14:creationId xmlns:p14="http://schemas.microsoft.com/office/powerpoint/2010/main" val="5038984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25F2E-DE6F-E7C6-4623-540E591B63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AC7A10-6582-E92F-1002-422E3FB226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09E8FA-0BB1-0176-F959-2C52FE2F4E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E4F655-BA82-07DC-06E7-F46A10CD77FA}"/>
              </a:ext>
            </a:extLst>
          </p:cNvPr>
          <p:cNvSpPr>
            <a:spLocks noGrp="1"/>
          </p:cNvSpPr>
          <p:nvPr>
            <p:ph type="sldNum" sz="quarter" idx="5"/>
          </p:nvPr>
        </p:nvSpPr>
        <p:spPr/>
        <p:txBody>
          <a:bodyPr/>
          <a:lstStyle/>
          <a:p>
            <a:fld id="{4EDFDF43-B935-F84F-B925-4B40173DDAF6}" type="slidenum">
              <a:rPr lang="en-US" smtClean="0"/>
              <a:t>15</a:t>
            </a:fld>
            <a:endParaRPr lang="en-US"/>
          </a:p>
        </p:txBody>
      </p:sp>
    </p:spTree>
    <p:extLst>
      <p:ext uri="{BB962C8B-B14F-4D97-AF65-F5344CB8AC3E}">
        <p14:creationId xmlns:p14="http://schemas.microsoft.com/office/powerpoint/2010/main" val="1020254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AFF44-8186-C67D-8C6B-DC7355A2E4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DF80D5-2420-9200-068E-3B628B5960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71EFE9-4AEB-8B90-6E60-D845DC5177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04825C-A4A4-C81A-937A-97F2EE74E2B7}"/>
              </a:ext>
            </a:extLst>
          </p:cNvPr>
          <p:cNvSpPr>
            <a:spLocks noGrp="1"/>
          </p:cNvSpPr>
          <p:nvPr>
            <p:ph type="sldNum" sz="quarter" idx="5"/>
          </p:nvPr>
        </p:nvSpPr>
        <p:spPr/>
        <p:txBody>
          <a:bodyPr/>
          <a:lstStyle/>
          <a:p>
            <a:fld id="{4EDFDF43-B935-F84F-B925-4B40173DDAF6}" type="slidenum">
              <a:rPr lang="en-US" smtClean="0"/>
              <a:t>1</a:t>
            </a:fld>
            <a:endParaRPr lang="en-US"/>
          </a:p>
        </p:txBody>
      </p:sp>
    </p:spTree>
    <p:extLst>
      <p:ext uri="{BB962C8B-B14F-4D97-AF65-F5344CB8AC3E}">
        <p14:creationId xmlns:p14="http://schemas.microsoft.com/office/powerpoint/2010/main" val="4179760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2EA36-2E12-9582-9D73-30409A8950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1F5A9-490E-2D1E-073A-50B6A74A9F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714C9B-160C-673B-3574-177B279F6EA1}"/>
              </a:ext>
            </a:extLst>
          </p:cNvPr>
          <p:cNvSpPr>
            <a:spLocks noGrp="1"/>
          </p:cNvSpPr>
          <p:nvPr>
            <p:ph type="body" idx="1"/>
          </p:nvPr>
        </p:nvSpPr>
        <p:spPr/>
        <p:txBody>
          <a:bodyPr/>
          <a:lstStyle/>
          <a:p>
            <a:pPr>
              <a:defRPr/>
            </a:pPr>
            <a:endParaRPr lang="en-US" dirty="0">
              <a:solidFill>
                <a:srgbClr val="4EA72E"/>
              </a:solidFill>
            </a:endParaRPr>
          </a:p>
          <a:p>
            <a:pPr marL="0" marR="0" lvl="0" indent="0" algn="l" defTabSz="914400">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F14072F3-E601-E80B-787E-53E340B0DEA4}"/>
              </a:ext>
            </a:extLst>
          </p:cNvPr>
          <p:cNvSpPr>
            <a:spLocks noGrp="1"/>
          </p:cNvSpPr>
          <p:nvPr>
            <p:ph type="sldNum" sz="quarter" idx="5"/>
          </p:nvPr>
        </p:nvSpPr>
        <p:spPr/>
        <p:txBody>
          <a:bodyPr/>
          <a:lstStyle/>
          <a:p>
            <a:fld id="{4EDFDF43-B935-F84F-B925-4B40173DDAF6}" type="slidenum">
              <a:rPr lang="en-US" smtClean="0"/>
              <a:t>2</a:t>
            </a:fld>
            <a:endParaRPr lang="en-US"/>
          </a:p>
        </p:txBody>
      </p:sp>
    </p:spTree>
    <p:extLst>
      <p:ext uri="{BB962C8B-B14F-4D97-AF65-F5344CB8AC3E}">
        <p14:creationId xmlns:p14="http://schemas.microsoft.com/office/powerpoint/2010/main" val="4192217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6A65C-D2D5-A1D3-63DC-275BD224AD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56CA8-E549-721B-0321-2DE9A224DB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E1AC2-66B5-CA90-15C2-1C1B7084F892}"/>
              </a:ext>
            </a:extLst>
          </p:cNvPr>
          <p:cNvSpPr>
            <a:spLocks noGrp="1"/>
          </p:cNvSpPr>
          <p:nvPr>
            <p:ph type="body" idx="1"/>
          </p:nvPr>
        </p:nvSpPr>
        <p:spPr/>
        <p:txBody>
          <a:bodyPr/>
          <a:lstStyle/>
          <a:p>
            <a:r>
              <a:rPr lang="en-US">
                <a:solidFill>
                  <a:srgbClr val="4EA72E"/>
                </a:solidFill>
              </a:rPr>
              <a:t>Before I play this film, it DOES contain a very graphic recreation of electrical burn injuries. </a:t>
            </a:r>
            <a:endParaRPr lang="en-US" dirty="0">
              <a:solidFill>
                <a:srgbClr val="444444"/>
              </a:solidFill>
            </a:endParaRPr>
          </a:p>
          <a:p>
            <a:endParaRPr lang="en-US" dirty="0">
              <a:solidFill>
                <a:srgbClr val="444444"/>
              </a:solidFill>
            </a:endParaRPr>
          </a:p>
          <a:p>
            <a:r>
              <a:rPr lang="en-US">
                <a:solidFill>
                  <a:srgbClr val="4EA72E"/>
                </a:solidFill>
              </a:rPr>
              <a:t>Anyone that wishes to leave the room – feel free to do so. </a:t>
            </a:r>
            <a:endParaRPr lang="en-US" dirty="0">
              <a:solidFill>
                <a:srgbClr val="444444"/>
              </a:solidFill>
            </a:endParaRPr>
          </a:p>
          <a:p>
            <a:endParaRPr lang="en-US" dirty="0">
              <a:solidFill>
                <a:srgbClr val="444444"/>
              </a:solidFill>
            </a:endParaRPr>
          </a:p>
          <a:p>
            <a:endParaRPr lang="en-US" dirty="0"/>
          </a:p>
        </p:txBody>
      </p:sp>
      <p:sp>
        <p:nvSpPr>
          <p:cNvPr id="4" name="Slide Number Placeholder 3">
            <a:extLst>
              <a:ext uri="{FF2B5EF4-FFF2-40B4-BE49-F238E27FC236}">
                <a16:creationId xmlns:a16="http://schemas.microsoft.com/office/drawing/2014/main" id="{8A0908E9-3D04-E139-67B1-0AB4E5ED41CD}"/>
              </a:ext>
            </a:extLst>
          </p:cNvPr>
          <p:cNvSpPr>
            <a:spLocks noGrp="1"/>
          </p:cNvSpPr>
          <p:nvPr>
            <p:ph type="sldNum" sz="quarter" idx="5"/>
          </p:nvPr>
        </p:nvSpPr>
        <p:spPr/>
        <p:txBody>
          <a:bodyPr/>
          <a:lstStyle/>
          <a:p>
            <a:fld id="{4EDFDF43-B935-F84F-B925-4B40173DDAF6}" type="slidenum">
              <a:rPr lang="en-US" smtClean="0"/>
              <a:t>3</a:t>
            </a:fld>
            <a:endParaRPr lang="en-US"/>
          </a:p>
        </p:txBody>
      </p:sp>
    </p:spTree>
    <p:extLst>
      <p:ext uri="{BB962C8B-B14F-4D97-AF65-F5344CB8AC3E}">
        <p14:creationId xmlns:p14="http://schemas.microsoft.com/office/powerpoint/2010/main" val="2266893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44D7F-3291-2106-4042-6DA0AA312B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FBCAC-7C1E-D0C4-4086-B577363FBC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CC9ED9-FD70-8D69-F076-83DFCB44A402}"/>
              </a:ext>
            </a:extLst>
          </p:cNvPr>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US" dirty="0">
              <a:solidFill>
                <a:srgbClr val="4EA72E"/>
              </a:solidFill>
            </a:endParaRPr>
          </a:p>
          <a:p>
            <a:endParaRPr lang="en-US" dirty="0">
              <a:solidFill>
                <a:srgbClr val="4EA72E"/>
              </a:solidFill>
            </a:endParaRPr>
          </a:p>
          <a:p>
            <a:endParaRPr lang="en-US" dirty="0"/>
          </a:p>
          <a:p>
            <a:endParaRPr lang="en-US" dirty="0"/>
          </a:p>
        </p:txBody>
      </p:sp>
      <p:sp>
        <p:nvSpPr>
          <p:cNvPr id="4" name="Slide Number Placeholder 3">
            <a:extLst>
              <a:ext uri="{FF2B5EF4-FFF2-40B4-BE49-F238E27FC236}">
                <a16:creationId xmlns:a16="http://schemas.microsoft.com/office/drawing/2014/main" id="{39AF2C73-0AE0-06F4-C23B-614F4BDC5686}"/>
              </a:ext>
            </a:extLst>
          </p:cNvPr>
          <p:cNvSpPr>
            <a:spLocks noGrp="1"/>
          </p:cNvSpPr>
          <p:nvPr>
            <p:ph type="sldNum" sz="quarter" idx="5"/>
          </p:nvPr>
        </p:nvSpPr>
        <p:spPr/>
        <p:txBody>
          <a:bodyPr/>
          <a:lstStyle/>
          <a:p>
            <a:fld id="{4EDFDF43-B935-F84F-B925-4B40173DDAF6}" type="slidenum">
              <a:rPr lang="en-US" smtClean="0"/>
              <a:t>4</a:t>
            </a:fld>
            <a:endParaRPr lang="en-US"/>
          </a:p>
        </p:txBody>
      </p:sp>
    </p:spTree>
    <p:extLst>
      <p:ext uri="{BB962C8B-B14F-4D97-AF65-F5344CB8AC3E}">
        <p14:creationId xmlns:p14="http://schemas.microsoft.com/office/powerpoint/2010/main" val="4258196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22BDE-C165-3849-582F-D9E735689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762EC-6EC1-09E5-40CE-5956B9F654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9CCF54-D1CF-41A1-5C8B-8C3F98038218}"/>
              </a:ext>
            </a:extLst>
          </p:cNvPr>
          <p:cNvSpPr>
            <a:spLocks noGrp="1"/>
          </p:cNvSpPr>
          <p:nvPr>
            <p:ph type="body" idx="1"/>
          </p:nvPr>
        </p:nvSpPr>
        <p:spPr/>
        <p:txBody>
          <a:bodyPr/>
          <a:lstStyle/>
          <a:p>
            <a:pPr>
              <a:defRPr/>
            </a:pPr>
            <a:r>
              <a:rPr lang="en-US" dirty="0">
                <a:solidFill>
                  <a:srgbClr val="4EA72E"/>
                </a:solidFill>
              </a:rPr>
              <a:t>If the discussion prompts in this presentation aren’t relevant to your audience, reshape them in a way that is.</a:t>
            </a:r>
            <a:endParaRPr lang="en-US" dirty="0"/>
          </a:p>
          <a:p>
            <a:pPr marL="0" marR="0" lvl="0" indent="0" algn="l" defTabSz="914400">
              <a:lnSpc>
                <a:spcPct val="100000"/>
              </a:lnSpc>
              <a:spcBef>
                <a:spcPts val="0"/>
              </a:spcBef>
              <a:spcAft>
                <a:spcPts val="0"/>
              </a:spcAft>
              <a:buClrTx/>
              <a:buSzTx/>
              <a:buFontTx/>
              <a:buNone/>
              <a:tabLst/>
              <a:defRPr/>
            </a:pPr>
            <a:endParaRPr lang="en-US" dirty="0">
              <a:solidFill>
                <a:srgbClr val="4EA72E"/>
              </a:solidFill>
            </a:endParaRPr>
          </a:p>
          <a:p>
            <a:endParaRPr lang="en-US" dirty="0">
              <a:solidFill>
                <a:srgbClr val="4EA72E"/>
              </a:solidFill>
            </a:endParaRPr>
          </a:p>
          <a:p>
            <a:endParaRPr lang="en-US" dirty="0"/>
          </a:p>
          <a:p>
            <a:endParaRPr lang="en-US" dirty="0"/>
          </a:p>
        </p:txBody>
      </p:sp>
      <p:sp>
        <p:nvSpPr>
          <p:cNvPr id="4" name="Slide Number Placeholder 3">
            <a:extLst>
              <a:ext uri="{FF2B5EF4-FFF2-40B4-BE49-F238E27FC236}">
                <a16:creationId xmlns:a16="http://schemas.microsoft.com/office/drawing/2014/main" id="{1E143672-0B39-820A-2820-9A2BD6C9FE5A}"/>
              </a:ext>
            </a:extLst>
          </p:cNvPr>
          <p:cNvSpPr>
            <a:spLocks noGrp="1"/>
          </p:cNvSpPr>
          <p:nvPr>
            <p:ph type="sldNum" sz="quarter" idx="5"/>
          </p:nvPr>
        </p:nvSpPr>
        <p:spPr/>
        <p:txBody>
          <a:bodyPr/>
          <a:lstStyle/>
          <a:p>
            <a:fld id="{4EDFDF43-B935-F84F-B925-4B40173DDAF6}" type="slidenum">
              <a:rPr lang="en-US" smtClean="0"/>
              <a:t>5</a:t>
            </a:fld>
            <a:endParaRPr lang="en-US"/>
          </a:p>
        </p:txBody>
      </p:sp>
    </p:spTree>
    <p:extLst>
      <p:ext uri="{BB962C8B-B14F-4D97-AF65-F5344CB8AC3E}">
        <p14:creationId xmlns:p14="http://schemas.microsoft.com/office/powerpoint/2010/main" val="3499566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04A78-1415-A403-FAFB-3A2BD9014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E1C71-F099-165B-AFCC-B4393B0FBC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BBE723-4D8D-005B-1174-FE6D998351AC}"/>
              </a:ext>
            </a:extLst>
          </p:cNvPr>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US" dirty="0">
              <a:solidFill>
                <a:srgbClr val="4EA72E"/>
              </a:solidFill>
            </a:endParaRPr>
          </a:p>
          <a:p>
            <a:endParaRPr lang="en-US" dirty="0">
              <a:solidFill>
                <a:srgbClr val="4EA72E"/>
              </a:solidFill>
            </a:endParaRPr>
          </a:p>
          <a:p>
            <a:endParaRPr lang="en-US" dirty="0"/>
          </a:p>
          <a:p>
            <a:endParaRPr lang="en-US" dirty="0"/>
          </a:p>
        </p:txBody>
      </p:sp>
      <p:sp>
        <p:nvSpPr>
          <p:cNvPr id="4" name="Slide Number Placeholder 3">
            <a:extLst>
              <a:ext uri="{FF2B5EF4-FFF2-40B4-BE49-F238E27FC236}">
                <a16:creationId xmlns:a16="http://schemas.microsoft.com/office/drawing/2014/main" id="{4FB8081D-E512-87C6-2046-CCFBDDDEFB78}"/>
              </a:ext>
            </a:extLst>
          </p:cNvPr>
          <p:cNvSpPr>
            <a:spLocks noGrp="1"/>
          </p:cNvSpPr>
          <p:nvPr>
            <p:ph type="sldNum" sz="quarter" idx="5"/>
          </p:nvPr>
        </p:nvSpPr>
        <p:spPr/>
        <p:txBody>
          <a:bodyPr/>
          <a:lstStyle/>
          <a:p>
            <a:fld id="{4EDFDF43-B935-F84F-B925-4B40173DDAF6}" type="slidenum">
              <a:rPr lang="en-US" smtClean="0"/>
              <a:t>6</a:t>
            </a:fld>
            <a:endParaRPr lang="en-US"/>
          </a:p>
        </p:txBody>
      </p:sp>
    </p:spTree>
    <p:extLst>
      <p:ext uri="{BB962C8B-B14F-4D97-AF65-F5344CB8AC3E}">
        <p14:creationId xmlns:p14="http://schemas.microsoft.com/office/powerpoint/2010/main" val="584538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E22C7-8C80-DBE3-800D-ED56AA36C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644F49-ED70-87E0-F545-C194558C2F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E316BF-064F-E81D-11CB-B4D500DEFF9B}"/>
              </a:ext>
            </a:extLst>
          </p:cNvPr>
          <p:cNvSpPr>
            <a:spLocks noGrp="1"/>
          </p:cNvSpPr>
          <p:nvPr>
            <p:ph type="body" idx="1"/>
          </p:nvPr>
        </p:nvSpPr>
        <p:spPr/>
        <p:txBody>
          <a:bodyPr/>
          <a:lstStyle/>
          <a:p>
            <a:br>
              <a:rPr lang="en-US" dirty="0"/>
            </a:br>
            <a:endParaRPr lang="en-US" dirty="0"/>
          </a:p>
          <a:p>
            <a:endParaRPr lang="en-US" dirty="0">
              <a:solidFill>
                <a:srgbClr val="4EA72E"/>
              </a:solidFill>
            </a:endParaRPr>
          </a:p>
          <a:p>
            <a:endParaRPr lang="en-US" dirty="0"/>
          </a:p>
          <a:p>
            <a:endParaRPr lang="en-US" dirty="0"/>
          </a:p>
        </p:txBody>
      </p:sp>
      <p:sp>
        <p:nvSpPr>
          <p:cNvPr id="4" name="Slide Number Placeholder 3">
            <a:extLst>
              <a:ext uri="{FF2B5EF4-FFF2-40B4-BE49-F238E27FC236}">
                <a16:creationId xmlns:a16="http://schemas.microsoft.com/office/drawing/2014/main" id="{8C98828F-4953-A21C-468A-2D67885988BC}"/>
              </a:ext>
            </a:extLst>
          </p:cNvPr>
          <p:cNvSpPr>
            <a:spLocks noGrp="1"/>
          </p:cNvSpPr>
          <p:nvPr>
            <p:ph type="sldNum" sz="quarter" idx="5"/>
          </p:nvPr>
        </p:nvSpPr>
        <p:spPr/>
        <p:txBody>
          <a:bodyPr/>
          <a:lstStyle/>
          <a:p>
            <a:fld id="{4EDFDF43-B935-F84F-B925-4B40173DDAF6}" type="slidenum">
              <a:rPr lang="en-US" smtClean="0"/>
              <a:t>7</a:t>
            </a:fld>
            <a:endParaRPr lang="en-US"/>
          </a:p>
        </p:txBody>
      </p:sp>
    </p:spTree>
    <p:extLst>
      <p:ext uri="{BB962C8B-B14F-4D97-AF65-F5344CB8AC3E}">
        <p14:creationId xmlns:p14="http://schemas.microsoft.com/office/powerpoint/2010/main" val="4187202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1D5C1-A358-2A83-53D1-14700948FF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FF3C58-EAC5-EAA0-F53B-4FE655F657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DF2B09-8B46-305B-82D7-B291D1EAF788}"/>
              </a:ext>
            </a:extLst>
          </p:cNvPr>
          <p:cNvSpPr>
            <a:spLocks noGrp="1"/>
          </p:cNvSpPr>
          <p:nvPr>
            <p:ph type="body" idx="1"/>
          </p:nvPr>
        </p:nvSpPr>
        <p:spPr/>
        <p:txBody>
          <a:bodyPr/>
          <a:lstStyle/>
          <a:p>
            <a:pPr>
              <a:defRPr/>
            </a:pPr>
            <a:endParaRPr lang="en-US" dirty="0">
              <a:solidFill>
                <a:srgbClr val="4EA72E"/>
              </a:solidFill>
            </a:endParaRPr>
          </a:p>
          <a:p>
            <a:endParaRPr lang="en-US" dirty="0">
              <a:solidFill>
                <a:srgbClr val="00B050"/>
              </a:solidFill>
            </a:endParaRPr>
          </a:p>
          <a:p>
            <a:br>
              <a:rPr lang="en-US" dirty="0"/>
            </a:br>
            <a:endParaRPr lang="en-US" dirty="0"/>
          </a:p>
          <a:p>
            <a:endParaRPr lang="en-US" dirty="0">
              <a:solidFill>
                <a:srgbClr val="4EA72E"/>
              </a:solidFill>
            </a:endParaRPr>
          </a:p>
          <a:p>
            <a:endParaRPr lang="en-US" dirty="0"/>
          </a:p>
          <a:p>
            <a:endParaRPr lang="en-US" dirty="0"/>
          </a:p>
        </p:txBody>
      </p:sp>
      <p:sp>
        <p:nvSpPr>
          <p:cNvPr id="4" name="Slide Number Placeholder 3">
            <a:extLst>
              <a:ext uri="{FF2B5EF4-FFF2-40B4-BE49-F238E27FC236}">
                <a16:creationId xmlns:a16="http://schemas.microsoft.com/office/drawing/2014/main" id="{4D88A641-46DC-D724-9240-0FD5F581C8E7}"/>
              </a:ext>
            </a:extLst>
          </p:cNvPr>
          <p:cNvSpPr>
            <a:spLocks noGrp="1"/>
          </p:cNvSpPr>
          <p:nvPr>
            <p:ph type="sldNum" sz="quarter" idx="5"/>
          </p:nvPr>
        </p:nvSpPr>
        <p:spPr/>
        <p:txBody>
          <a:bodyPr/>
          <a:lstStyle/>
          <a:p>
            <a:fld id="{4EDFDF43-B935-F84F-B925-4B40173DDAF6}" type="slidenum">
              <a:rPr lang="en-US" smtClean="0"/>
              <a:t>8</a:t>
            </a:fld>
            <a:endParaRPr lang="en-US"/>
          </a:p>
        </p:txBody>
      </p:sp>
    </p:spTree>
    <p:extLst>
      <p:ext uri="{BB962C8B-B14F-4D97-AF65-F5344CB8AC3E}">
        <p14:creationId xmlns:p14="http://schemas.microsoft.com/office/powerpoint/2010/main" val="22866042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63BAD4-CDFE-5A09-761A-60360526E78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68274" y="346077"/>
            <a:ext cx="11850605" cy="5504700"/>
          </a:xfrm>
          <a:prstGeom prst="rect">
            <a:avLst/>
          </a:prstGeom>
        </p:spPr>
      </p:pic>
      <p:sp>
        <p:nvSpPr>
          <p:cNvPr id="5" name="Rectangle 4">
            <a:extLst>
              <a:ext uri="{FF2B5EF4-FFF2-40B4-BE49-F238E27FC236}">
                <a16:creationId xmlns:a16="http://schemas.microsoft.com/office/drawing/2014/main" id="{7B4727A2-493A-49CD-4047-E57AD22EA96D}"/>
              </a:ext>
            </a:extLst>
          </p:cNvPr>
          <p:cNvSpPr/>
          <p:nvPr userDrawn="1"/>
        </p:nvSpPr>
        <p:spPr>
          <a:xfrm>
            <a:off x="168274" y="346077"/>
            <a:ext cx="11850605" cy="5504700"/>
          </a:xfrm>
          <a:prstGeom prst="rect">
            <a:avLst/>
          </a:prstGeom>
          <a:solidFill>
            <a:schemeClr val="tx1">
              <a:alpha val="4634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0E7F595-EB49-1EB8-1BBF-24AC7D1AA3D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spTree>
    <p:extLst>
      <p:ext uri="{BB962C8B-B14F-4D97-AF65-F5344CB8AC3E}">
        <p14:creationId xmlns:p14="http://schemas.microsoft.com/office/powerpoint/2010/main" val="3505036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90358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35AFF4-A7D2-65F5-184A-86185C2DA6B9}"/>
              </a:ext>
            </a:extLst>
          </p:cNvPr>
          <p:cNvSpPr txBox="1"/>
          <p:nvPr userDrawn="1">
            <p:extLst>
              <p:ext uri="{1162E1C5-73C7-4A58-AE30-91384D911F3F}">
                <p184:classification xmlns:p184="http://schemas.microsoft.com/office/powerpoint/2018/4/main" val="hdr"/>
              </p:ext>
            </p:extLst>
          </p:nvPr>
        </p:nvSpPr>
        <p:spPr>
          <a:xfrm>
            <a:off x="5836412" y="1905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1328570480"/>
      </p:ext>
    </p:extLst>
  </p:cSld>
  <p:clrMap bg1="lt1" tx1="dk1" bg2="lt2" tx2="dk2" accent1="accent1" accent2="accent2" accent3="accent3" accent4="accent4" accent5="accent5" accent6="accent6" hlink="hlink" folHlink="folHlink"/>
  <p:sldLayoutIdLst>
    <p:sldLayoutId id="2147483664" r:id="rId1"/>
    <p:sldLayoutId id="2147483665"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1.jpeg"/><Relationship Id="rId7"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23.png"/><Relationship Id="rId4" Type="http://schemas.openxmlformats.org/officeDocument/2006/relationships/image" Target="../media/image11.png"/><Relationship Id="rId9" Type="http://schemas.openxmlformats.org/officeDocument/2006/relationships/image" Target="../media/image22.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0A88C-0264-22E3-EF74-3DAE248E12E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F03E392-D947-0465-EBBA-281F5D4C9D4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68274" y="346077"/>
            <a:ext cx="11850605" cy="5504700"/>
          </a:xfrm>
          <a:prstGeom prst="rect">
            <a:avLst/>
          </a:prstGeom>
        </p:spPr>
      </p:pic>
      <p:sp>
        <p:nvSpPr>
          <p:cNvPr id="9" name="Rectangle 8">
            <a:extLst>
              <a:ext uri="{FF2B5EF4-FFF2-40B4-BE49-F238E27FC236}">
                <a16:creationId xmlns:a16="http://schemas.microsoft.com/office/drawing/2014/main" id="{35E6837C-FE51-E799-6AD1-7B2DEB8C4EE9}"/>
              </a:ext>
            </a:extLst>
          </p:cNvPr>
          <p:cNvSpPr/>
          <p:nvPr/>
        </p:nvSpPr>
        <p:spPr>
          <a:xfrm>
            <a:off x="2838867" y="346077"/>
            <a:ext cx="9180011" cy="5504700"/>
          </a:xfrm>
          <a:prstGeom prst="rect">
            <a:avLst/>
          </a:prstGeom>
          <a:solidFill>
            <a:schemeClr val="tx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081B7AF-C1D1-5884-98AE-60BF83F8DD5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pic>
        <p:nvPicPr>
          <p:cNvPr id="10" name="Picture 9">
            <a:extLst>
              <a:ext uri="{FF2B5EF4-FFF2-40B4-BE49-F238E27FC236}">
                <a16:creationId xmlns:a16="http://schemas.microsoft.com/office/drawing/2014/main" id="{1411FCE7-A236-DCB9-20BB-D8AAE5FF9AB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10015" y="2504048"/>
            <a:ext cx="4544430" cy="1174158"/>
          </a:xfrm>
          <a:prstGeom prst="rect">
            <a:avLst/>
          </a:prstGeom>
        </p:spPr>
      </p:pic>
      <p:pic>
        <p:nvPicPr>
          <p:cNvPr id="12" name="Picture 11">
            <a:extLst>
              <a:ext uri="{FF2B5EF4-FFF2-40B4-BE49-F238E27FC236}">
                <a16:creationId xmlns:a16="http://schemas.microsoft.com/office/drawing/2014/main" id="{0291D5F0-FC10-750C-3541-56C6FF8727A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8274" y="5368897"/>
            <a:ext cx="2787219" cy="1971932"/>
          </a:xfrm>
          <a:prstGeom prst="rect">
            <a:avLst/>
          </a:prstGeom>
        </p:spPr>
      </p:pic>
      <p:pic>
        <p:nvPicPr>
          <p:cNvPr id="14" name="Picture 13">
            <a:extLst>
              <a:ext uri="{FF2B5EF4-FFF2-40B4-BE49-F238E27FC236}">
                <a16:creationId xmlns:a16="http://schemas.microsoft.com/office/drawing/2014/main" id="{0ADF7F35-AD25-8B6A-A800-AF656B594FEF}"/>
              </a:ext>
            </a:extLst>
          </p:cNvPr>
          <p:cNvPicPr>
            <a:picLocks noChangeAspect="1"/>
          </p:cNvPicPr>
          <p:nvPr/>
        </p:nvPicPr>
        <p:blipFill>
          <a:blip r:embed="rId7" cstate="email">
            <a:extLst>
              <a:ext uri="{28A0092B-C50C-407E-A947-70E740481C1C}">
                <a14:useLocalDpi xmlns:a14="http://schemas.microsoft.com/office/drawing/2010/main"/>
              </a:ext>
            </a:extLst>
          </a:blip>
          <a:srcRect b="-12476"/>
          <a:stretch>
            <a:fillRect/>
          </a:stretch>
        </p:blipFill>
        <p:spPr>
          <a:xfrm>
            <a:off x="10179698" y="5935703"/>
            <a:ext cx="1826696" cy="838321"/>
          </a:xfrm>
          <a:prstGeom prst="rect">
            <a:avLst/>
          </a:prstGeom>
        </p:spPr>
      </p:pic>
      <p:sp>
        <p:nvSpPr>
          <p:cNvPr id="5" name="TextBox 4">
            <a:extLst>
              <a:ext uri="{FF2B5EF4-FFF2-40B4-BE49-F238E27FC236}">
                <a16:creationId xmlns:a16="http://schemas.microsoft.com/office/drawing/2014/main" id="{4EE9054D-BBBB-78BB-957B-02441D57CC25}"/>
              </a:ext>
            </a:extLst>
          </p:cNvPr>
          <p:cNvSpPr txBox="1"/>
          <p:nvPr/>
        </p:nvSpPr>
        <p:spPr>
          <a:xfrm>
            <a:off x="3003177" y="3885025"/>
            <a:ext cx="6349956" cy="461665"/>
          </a:xfrm>
          <a:prstGeom prst="rect">
            <a:avLst/>
          </a:prstGeom>
          <a:noFill/>
        </p:spPr>
        <p:txBody>
          <a:bodyPr wrap="square" lIns="91440" tIns="45720" rIns="91440" bIns="45720" rtlCol="0" anchor="t">
            <a:spAutoFit/>
          </a:bodyPr>
          <a:lstStyle/>
          <a:p>
            <a:pPr algn="ctr"/>
            <a:r>
              <a:rPr lang="en-GB" sz="2400" b="1">
                <a:solidFill>
                  <a:schemeClr val="bg1"/>
                </a:solidFill>
                <a:latin typeface="Network Rail Sans"/>
              </a:rPr>
              <a:t>Electrical Safety Hour</a:t>
            </a:r>
          </a:p>
        </p:txBody>
      </p:sp>
      <p:pic>
        <p:nvPicPr>
          <p:cNvPr id="13" name="Picture 12">
            <a:extLst>
              <a:ext uri="{FF2B5EF4-FFF2-40B4-BE49-F238E27FC236}">
                <a16:creationId xmlns:a16="http://schemas.microsoft.com/office/drawing/2014/main" id="{E92D58A3-953C-825D-1E00-585B06E8B6C3}"/>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9356305" y="5993994"/>
            <a:ext cx="705116" cy="685162"/>
          </a:xfrm>
          <a:prstGeom prst="rect">
            <a:avLst/>
          </a:prstGeom>
        </p:spPr>
      </p:pic>
    </p:spTree>
    <p:extLst>
      <p:ext uri="{BB962C8B-B14F-4D97-AF65-F5344CB8AC3E}">
        <p14:creationId xmlns:p14="http://schemas.microsoft.com/office/powerpoint/2010/main" val="327898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7E170-40AE-97F5-21DF-BC962E949DE0}"/>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A1B9B0C1-7B4C-B3E3-41D6-7FB2F5EC1D08}"/>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9</a:t>
            </a:fld>
            <a:endParaRPr lang="en-US" sz="1200" b="0" i="0">
              <a:latin typeface="Network Rail Sans" panose="02000000040000020004" pitchFamily="2" charset="77"/>
            </a:endParaRPr>
          </a:p>
        </p:txBody>
      </p:sp>
      <p:pic>
        <p:nvPicPr>
          <p:cNvPr id="2" name="Network Rail - Electrical Safety - Campaign Pres Cutdown 2.mp4">
            <a:hlinkClick r:id="" action="ppaction://media"/>
            <a:extLst>
              <a:ext uri="{FF2B5EF4-FFF2-40B4-BE49-F238E27FC236}">
                <a16:creationId xmlns:a16="http://schemas.microsoft.com/office/drawing/2014/main" id="{163A9D18-EE18-E52B-B9D6-4BB4ED91C6D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17" y="-1"/>
            <a:ext cx="12204917" cy="6858001"/>
          </a:xfrm>
          <a:prstGeom prst="rect">
            <a:avLst/>
          </a:prstGeom>
        </p:spPr>
      </p:pic>
    </p:spTree>
    <p:extLst>
      <p:ext uri="{BB962C8B-B14F-4D97-AF65-F5344CB8AC3E}">
        <p14:creationId xmlns:p14="http://schemas.microsoft.com/office/powerpoint/2010/main" val="411359025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D3251-71ED-98E8-5143-E815102C6809}"/>
            </a:ext>
          </a:extLst>
        </p:cNvPr>
        <p:cNvGrpSpPr/>
        <p:nvPr/>
      </p:nvGrpSpPr>
      <p:grpSpPr>
        <a:xfrm>
          <a:off x="0" y="0"/>
          <a:ext cx="0" cy="0"/>
          <a:chOff x="0" y="0"/>
          <a:chExt cx="0" cy="0"/>
        </a:xfrm>
      </p:grpSpPr>
      <p:sp>
        <p:nvSpPr>
          <p:cNvPr id="12" name="Text Placeholder 19">
            <a:extLst>
              <a:ext uri="{FF2B5EF4-FFF2-40B4-BE49-F238E27FC236}">
                <a16:creationId xmlns:a16="http://schemas.microsoft.com/office/drawing/2014/main" id="{68567465-638C-1906-8D64-737E2B6D2D1E}"/>
              </a:ext>
            </a:extLst>
          </p:cNvPr>
          <p:cNvSpPr txBox="1">
            <a:spLocks/>
          </p:cNvSpPr>
          <p:nvPr/>
        </p:nvSpPr>
        <p:spPr>
          <a:xfrm>
            <a:off x="281127" y="375291"/>
            <a:ext cx="8803284" cy="54520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chemeClr val="accent2"/>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Network Rail Sans"/>
                <a:cs typeface="Arial"/>
              </a:rPr>
              <a:t>Accidents are the result</a:t>
            </a:r>
            <a:r>
              <a:rPr lang="en-GB">
                <a:latin typeface="Network Rail Sans"/>
                <a:cs typeface="Arial"/>
              </a:rPr>
              <a:t> of many failures</a:t>
            </a:r>
          </a:p>
        </p:txBody>
      </p:sp>
      <p:sp>
        <p:nvSpPr>
          <p:cNvPr id="20" name="TextBox 19">
            <a:extLst>
              <a:ext uri="{FF2B5EF4-FFF2-40B4-BE49-F238E27FC236}">
                <a16:creationId xmlns:a16="http://schemas.microsoft.com/office/drawing/2014/main" id="{27C35CEF-6D93-AF53-67BB-67AF1DAFA536}"/>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10</a:t>
            </a:fld>
            <a:endParaRPr lang="en-US" sz="1200" b="0" i="0">
              <a:latin typeface="Network Rail Sans" panose="02000000040000020004" pitchFamily="2" charset="77"/>
            </a:endParaRPr>
          </a:p>
        </p:txBody>
      </p:sp>
      <p:pic>
        <p:nvPicPr>
          <p:cNvPr id="5" name="Picture 4">
            <a:extLst>
              <a:ext uri="{FF2B5EF4-FFF2-40B4-BE49-F238E27FC236}">
                <a16:creationId xmlns:a16="http://schemas.microsoft.com/office/drawing/2014/main" id="{06D0A4C7-267B-944E-E1A3-D38781AD65A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sp>
        <p:nvSpPr>
          <p:cNvPr id="7" name="Rectangle: Rounded Corners 6">
            <a:extLst>
              <a:ext uri="{FF2B5EF4-FFF2-40B4-BE49-F238E27FC236}">
                <a16:creationId xmlns:a16="http://schemas.microsoft.com/office/drawing/2014/main" id="{C17266DB-AAC9-95DE-3E4A-E53CBFF65EF2}"/>
              </a:ext>
            </a:extLst>
          </p:cNvPr>
          <p:cNvSpPr/>
          <p:nvPr/>
        </p:nvSpPr>
        <p:spPr>
          <a:xfrm>
            <a:off x="283028" y="1714498"/>
            <a:ext cx="6712856" cy="2146299"/>
          </a:xfrm>
          <a:prstGeom prst="roundRect">
            <a:avLst/>
          </a:prstGeom>
          <a:solidFill>
            <a:srgbClr val="106A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rtl="0"/>
            <a:r>
              <a:rPr lang="en-US" sz="1800" b="1" i="0" u="none" strike="noStrike" baseline="0">
                <a:solidFill>
                  <a:schemeClr val="bg1"/>
                </a:solidFill>
                <a:latin typeface="Network Rail Sans"/>
                <a:ea typeface="Segoe UI"/>
                <a:cs typeface="Segoe UI"/>
              </a:rPr>
              <a:t>Examples of contributing factors in a causal chain:</a:t>
            </a:r>
            <a:r>
              <a:rPr lang="en-US" sz="1800" b="0" i="0">
                <a:solidFill>
                  <a:schemeClr val="bg1"/>
                </a:solidFill>
                <a:latin typeface="Network Rail Sans"/>
                <a:ea typeface="Segoe UI"/>
                <a:cs typeface="Segoe UI"/>
              </a:rPr>
              <a:t>​</a:t>
            </a:r>
            <a:endParaRPr lang="en-US">
              <a:solidFill>
                <a:schemeClr val="bg1"/>
              </a:solidFill>
            </a:endParaRPr>
          </a:p>
          <a:p>
            <a:pPr marL="285750" lvl="0" indent="-285750" algn="l" rtl="0">
              <a:buFont typeface="Arial,Sans-Serif"/>
              <a:buChar char="•"/>
            </a:pPr>
            <a:r>
              <a:rPr lang="en-US" sz="1800" b="0" i="0" u="none" strike="noStrike" baseline="0">
                <a:solidFill>
                  <a:schemeClr val="bg1"/>
                </a:solidFill>
                <a:latin typeface="Network Rail Sans"/>
                <a:ea typeface="Arial"/>
                <a:cs typeface="Arial"/>
              </a:rPr>
              <a:t>Isolation limits aren’t set far enough</a:t>
            </a:r>
            <a:r>
              <a:rPr lang="en-US" sz="1800" b="0" i="0">
                <a:solidFill>
                  <a:schemeClr val="bg1"/>
                </a:solidFill>
                <a:latin typeface="Network Rail Sans"/>
                <a:ea typeface="Arial"/>
                <a:cs typeface="Arial"/>
              </a:rPr>
              <a:t>​</a:t>
            </a:r>
            <a:endParaRPr lang="en-US" sz="1800" b="0" i="0" dirty="0">
              <a:solidFill>
                <a:schemeClr val="bg1"/>
              </a:solidFill>
              <a:latin typeface="Network Rail Sans"/>
              <a:ea typeface="Arial"/>
              <a:cs typeface="Arial"/>
            </a:endParaRPr>
          </a:p>
          <a:p>
            <a:pPr marL="285750" indent="-285750">
              <a:buFont typeface="Arial,Sans-Serif"/>
              <a:buChar char="•"/>
            </a:pPr>
            <a:r>
              <a:rPr lang="en-US" sz="1800" b="0" i="0" u="none" strike="noStrike" baseline="0" dirty="0">
                <a:solidFill>
                  <a:schemeClr val="bg1"/>
                </a:solidFill>
                <a:latin typeface="Network Rail Sans"/>
                <a:ea typeface="Arial"/>
                <a:cs typeface="Arial"/>
              </a:rPr>
              <a:t>The line isn't properly isolated, or is inadvertently re-</a:t>
            </a:r>
            <a:r>
              <a:rPr lang="en-US" sz="1800" b="0" i="0" u="none" strike="noStrike" baseline="0" dirty="0" err="1">
                <a:solidFill>
                  <a:schemeClr val="bg1"/>
                </a:solidFill>
                <a:latin typeface="Network Rail Sans"/>
                <a:ea typeface="Arial"/>
                <a:cs typeface="Arial"/>
              </a:rPr>
              <a:t>energised</a:t>
            </a:r>
            <a:endParaRPr lang="en-US">
              <a:solidFill>
                <a:schemeClr val="bg1"/>
              </a:solidFill>
              <a:latin typeface="Network Rail Sans"/>
              <a:cs typeface="Arial"/>
            </a:endParaRPr>
          </a:p>
          <a:p>
            <a:pPr marL="285750" lvl="0" indent="-285750" algn="l" rtl="0">
              <a:buFont typeface="Arial,Sans-Serif"/>
              <a:buChar char="•"/>
            </a:pPr>
            <a:r>
              <a:rPr lang="en-US" sz="1800" b="0" i="0" u="none" strike="noStrike" baseline="0">
                <a:solidFill>
                  <a:schemeClr val="bg1"/>
                </a:solidFill>
                <a:latin typeface="Network Rail Sans"/>
                <a:ea typeface="Arial"/>
                <a:cs typeface="Arial"/>
              </a:rPr>
              <a:t>Isolation permits aren’t thoroughly checked</a:t>
            </a:r>
            <a:r>
              <a:rPr lang="en-US" sz="1800" b="0" i="0">
                <a:solidFill>
                  <a:schemeClr val="bg1"/>
                </a:solidFill>
                <a:latin typeface="Network Rail Sans"/>
                <a:ea typeface="Arial"/>
                <a:cs typeface="Arial"/>
              </a:rPr>
              <a:t>​</a:t>
            </a:r>
            <a:endParaRPr lang="en-US" sz="1800" b="0" i="0" dirty="0">
              <a:solidFill>
                <a:schemeClr val="bg1"/>
              </a:solidFill>
              <a:latin typeface="Network Rail Sans"/>
              <a:ea typeface="Arial"/>
              <a:cs typeface="Arial"/>
            </a:endParaRPr>
          </a:p>
          <a:p>
            <a:pPr marL="285750" lvl="0" indent="-285750" algn="l" rtl="0">
              <a:buFont typeface="Arial,Sans-Serif"/>
              <a:buChar char="•"/>
            </a:pPr>
            <a:r>
              <a:rPr lang="en-US" sz="1800" b="0" i="0" u="none" strike="noStrike" baseline="0">
                <a:solidFill>
                  <a:schemeClr val="bg1"/>
                </a:solidFill>
                <a:latin typeface="Network Rail Sans"/>
                <a:ea typeface="Arial"/>
                <a:cs typeface="Arial"/>
              </a:rPr>
              <a:t>Safety equipment is missing or incorrectly positioned</a:t>
            </a:r>
            <a:r>
              <a:rPr lang="en-US" sz="1800" b="0" i="0">
                <a:solidFill>
                  <a:schemeClr val="bg1"/>
                </a:solidFill>
                <a:latin typeface="Network Rail Sans"/>
                <a:ea typeface="Arial"/>
                <a:cs typeface="Arial"/>
              </a:rPr>
              <a:t>​</a:t>
            </a:r>
            <a:endParaRPr lang="en-US" sz="1800" b="0" i="0" dirty="0">
              <a:solidFill>
                <a:schemeClr val="bg1"/>
              </a:solidFill>
              <a:latin typeface="Network Rail Sans"/>
              <a:ea typeface="Arial"/>
              <a:cs typeface="Arial"/>
            </a:endParaRPr>
          </a:p>
          <a:p>
            <a:pPr marL="285750" lvl="0" indent="-285750" algn="l" rtl="0">
              <a:buFont typeface="Arial,Sans-Serif"/>
              <a:buChar char="•"/>
            </a:pPr>
            <a:r>
              <a:rPr lang="en-US" sz="1800" b="0" i="0" u="none" strike="noStrike" baseline="0">
                <a:solidFill>
                  <a:schemeClr val="bg1"/>
                </a:solidFill>
                <a:latin typeface="Network Rail Sans"/>
                <a:ea typeface="Arial"/>
                <a:cs typeface="Arial"/>
              </a:rPr>
              <a:t>Earthing clamps or straps aren’t properly applied</a:t>
            </a:r>
            <a:r>
              <a:rPr lang="en-US" sz="1800" b="0" i="0">
                <a:solidFill>
                  <a:schemeClr val="bg1"/>
                </a:solidFill>
                <a:latin typeface="Network Rail Sans"/>
                <a:ea typeface="Arial"/>
                <a:cs typeface="Arial"/>
              </a:rPr>
              <a:t>​</a:t>
            </a:r>
            <a:endParaRPr lang="en-US" sz="1800" b="0" i="0" dirty="0">
              <a:solidFill>
                <a:schemeClr val="bg1"/>
              </a:solidFill>
              <a:latin typeface="Network Rail Sans"/>
              <a:ea typeface="Arial"/>
              <a:cs typeface="Arial"/>
            </a:endParaRPr>
          </a:p>
          <a:p>
            <a:pPr marL="285750" lvl="0" indent="-285750" algn="l" rtl="0">
              <a:buFont typeface="Arial,Sans-Serif"/>
              <a:buChar char="•"/>
            </a:pPr>
            <a:r>
              <a:rPr lang="en-US" sz="1800" b="0" i="0" u="none" strike="noStrike" baseline="0">
                <a:solidFill>
                  <a:schemeClr val="bg1"/>
                </a:solidFill>
                <a:latin typeface="Network Rail Sans"/>
                <a:ea typeface="Arial"/>
                <a:cs typeface="Arial"/>
              </a:rPr>
              <a:t>Test Before Touch doesn’t happen</a:t>
            </a:r>
            <a:endParaRPr lang="en-GB">
              <a:solidFill>
                <a:schemeClr val="bg1"/>
              </a:solidFill>
            </a:endParaRPr>
          </a:p>
        </p:txBody>
      </p:sp>
      <p:sp>
        <p:nvSpPr>
          <p:cNvPr id="9" name="Rectangle: Rounded Corners 8">
            <a:extLst>
              <a:ext uri="{FF2B5EF4-FFF2-40B4-BE49-F238E27FC236}">
                <a16:creationId xmlns:a16="http://schemas.microsoft.com/office/drawing/2014/main" id="{295AE186-C2FC-2A7B-8023-07A2598CF1C2}"/>
              </a:ext>
            </a:extLst>
          </p:cNvPr>
          <p:cNvSpPr/>
          <p:nvPr/>
        </p:nvSpPr>
        <p:spPr>
          <a:xfrm>
            <a:off x="283028" y="4189184"/>
            <a:ext cx="6720114" cy="2436585"/>
          </a:xfrm>
          <a:prstGeom prst="roundRect">
            <a:avLst/>
          </a:prstGeom>
          <a:solidFill>
            <a:srgbClr val="00517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Bef>
                <a:spcPts val="1000"/>
              </a:spcBef>
            </a:pPr>
            <a:r>
              <a:rPr lang="en-US" b="1">
                <a:solidFill>
                  <a:schemeClr val="bg1"/>
                </a:solidFill>
                <a:latin typeface="Network Rail Sans"/>
                <a:ea typeface="Segoe UI"/>
                <a:cs typeface="Segoe UI"/>
              </a:rPr>
              <a:t>When </a:t>
            </a:r>
            <a:r>
              <a:rPr lang="en-US" b="1">
                <a:solidFill>
                  <a:schemeClr val="bg1"/>
                </a:solidFill>
                <a:latin typeface="Network Rail Sans"/>
                <a:ea typeface="Segoe UI"/>
                <a:cs typeface="Arial"/>
              </a:rPr>
              <a:t>one or more safety controls fail, things can go very wrong. That’s why every safety control matters</a:t>
            </a:r>
            <a:r>
              <a:rPr lang="en-US" sz="1800" b="1" i="0" u="none" strike="noStrike" baseline="0">
                <a:solidFill>
                  <a:schemeClr val="bg1"/>
                </a:solidFill>
                <a:latin typeface="Network Rail Sans"/>
                <a:ea typeface="Segoe UI"/>
                <a:cs typeface="Segoe UI"/>
              </a:rPr>
              <a:t>:</a:t>
            </a:r>
            <a:endParaRPr lang="en-US" sz="1800" b="0" i="0">
              <a:solidFill>
                <a:schemeClr val="bg1"/>
              </a:solidFill>
              <a:latin typeface="Network Rail Sans"/>
              <a:ea typeface="Arial"/>
              <a:cs typeface="Arial"/>
            </a:endParaRPr>
          </a:p>
          <a:p>
            <a:pPr marL="285750" indent="-285750">
              <a:lnSpc>
                <a:spcPct val="90000"/>
              </a:lnSpc>
              <a:spcBef>
                <a:spcPts val="1000"/>
              </a:spcBef>
              <a:buFont typeface="Arial,Sans-Serif"/>
              <a:buChar char="•"/>
            </a:pPr>
            <a:r>
              <a:rPr lang="en-US">
                <a:solidFill>
                  <a:schemeClr val="bg1"/>
                </a:solidFill>
                <a:latin typeface="Network Rail Sans"/>
                <a:ea typeface="Arial"/>
                <a:cs typeface="Arial"/>
              </a:rPr>
              <a:t>Effective</a:t>
            </a:r>
            <a:r>
              <a:rPr lang="en-US" sz="1800" b="0" i="0" u="none" strike="noStrike" baseline="0">
                <a:solidFill>
                  <a:schemeClr val="bg1"/>
                </a:solidFill>
                <a:latin typeface="Network Rail Sans"/>
                <a:ea typeface="Arial"/>
                <a:cs typeface="Arial"/>
              </a:rPr>
              <a:t>, </a:t>
            </a:r>
            <a:r>
              <a:rPr lang="en-US">
                <a:solidFill>
                  <a:schemeClr val="bg1"/>
                </a:solidFill>
                <a:latin typeface="Network Rail Sans"/>
                <a:ea typeface="Arial"/>
                <a:cs typeface="Arial"/>
              </a:rPr>
              <a:t>accurate planning</a:t>
            </a:r>
            <a:endParaRPr lang="en-US">
              <a:solidFill>
                <a:schemeClr val="bg1"/>
              </a:solidFill>
              <a:latin typeface="Network Rail Sans"/>
              <a:cs typeface="Arial"/>
            </a:endParaRPr>
          </a:p>
          <a:p>
            <a:pPr marL="285750" indent="-285750">
              <a:lnSpc>
                <a:spcPct val="90000"/>
              </a:lnSpc>
              <a:spcBef>
                <a:spcPts val="1000"/>
              </a:spcBef>
              <a:buFont typeface="Arial,Sans-Serif"/>
              <a:buChar char="•"/>
            </a:pPr>
            <a:r>
              <a:rPr lang="en-US">
                <a:solidFill>
                  <a:schemeClr val="bg1"/>
                </a:solidFill>
                <a:latin typeface="Network Rail Sans"/>
                <a:ea typeface="Arial"/>
                <a:cs typeface="Arial"/>
              </a:rPr>
              <a:t>Wear the correct safety equipment and check and recheck </a:t>
            </a:r>
            <a:br>
              <a:rPr lang="en-US" dirty="0">
                <a:solidFill>
                  <a:schemeClr val="bg1"/>
                </a:solidFill>
                <a:latin typeface="Network Rail Sans"/>
                <a:ea typeface="Arial"/>
                <a:cs typeface="Arial"/>
              </a:rPr>
            </a:br>
            <a:r>
              <a:rPr lang="en-US">
                <a:solidFill>
                  <a:schemeClr val="bg1"/>
                </a:solidFill>
                <a:latin typeface="Network Rail Sans"/>
                <a:ea typeface="Arial"/>
                <a:cs typeface="Arial"/>
              </a:rPr>
              <a:t>your </a:t>
            </a:r>
            <a:r>
              <a:rPr lang="en-US" sz="1800" b="0" i="0" u="none" strike="noStrike" baseline="0">
                <a:solidFill>
                  <a:schemeClr val="bg1"/>
                </a:solidFill>
                <a:latin typeface="Network Rail Sans"/>
                <a:ea typeface="Arial"/>
                <a:cs typeface="Arial"/>
              </a:rPr>
              <a:t>permits</a:t>
            </a:r>
            <a:endParaRPr lang="en-US" sz="1800" b="0" i="0">
              <a:solidFill>
                <a:schemeClr val="bg1"/>
              </a:solidFill>
              <a:latin typeface="Network Rail Sans"/>
              <a:ea typeface="Arial"/>
              <a:cs typeface="Arial"/>
            </a:endParaRPr>
          </a:p>
          <a:p>
            <a:pPr marL="285750" indent="-285750">
              <a:lnSpc>
                <a:spcPct val="90000"/>
              </a:lnSpc>
              <a:spcBef>
                <a:spcPts val="1000"/>
              </a:spcBef>
              <a:buFont typeface="Arial,Sans-Serif"/>
              <a:buChar char="•"/>
            </a:pPr>
            <a:r>
              <a:rPr lang="en-US">
                <a:solidFill>
                  <a:schemeClr val="bg1"/>
                </a:solidFill>
                <a:latin typeface="Network Rail Sans"/>
                <a:ea typeface="Arial"/>
                <a:cs typeface="Arial"/>
              </a:rPr>
              <a:t>Choose to challenge if something </a:t>
            </a:r>
            <a:r>
              <a:rPr lang="en-US" sz="1800" b="0" i="0" u="none" strike="noStrike" baseline="0">
                <a:solidFill>
                  <a:schemeClr val="bg1"/>
                </a:solidFill>
                <a:latin typeface="Network Rail Sans"/>
                <a:ea typeface="Arial"/>
                <a:cs typeface="Arial"/>
              </a:rPr>
              <a:t>doesn’t </a:t>
            </a:r>
            <a:r>
              <a:rPr lang="en-US">
                <a:solidFill>
                  <a:schemeClr val="bg1"/>
                </a:solidFill>
                <a:latin typeface="Network Rail Sans"/>
                <a:ea typeface="Arial"/>
                <a:cs typeface="Arial"/>
              </a:rPr>
              <a:t>feel right</a:t>
            </a:r>
          </a:p>
          <a:p>
            <a:pPr marL="285750" indent="-285750">
              <a:lnSpc>
                <a:spcPct val="90000"/>
              </a:lnSpc>
              <a:spcBef>
                <a:spcPts val="1000"/>
              </a:spcBef>
              <a:buFont typeface="Arial,Sans-Serif"/>
              <a:buChar char="•"/>
            </a:pPr>
            <a:r>
              <a:rPr lang="en-US">
                <a:solidFill>
                  <a:schemeClr val="bg1"/>
                </a:solidFill>
                <a:latin typeface="Network Rail Sans"/>
                <a:ea typeface="Arial"/>
                <a:cs typeface="Arial"/>
              </a:rPr>
              <a:t>Follow the Lifesaving Rules, every time</a:t>
            </a:r>
            <a:endParaRPr lang="en-GB">
              <a:solidFill>
                <a:schemeClr val="bg1"/>
              </a:solidFill>
            </a:endParaRPr>
          </a:p>
        </p:txBody>
      </p:sp>
      <p:pic>
        <p:nvPicPr>
          <p:cNvPr id="11" name="Picture 10" descr="A diagram of a cheese model&#10;&#10;AI-generated content may be incorrect.">
            <a:extLst>
              <a:ext uri="{FF2B5EF4-FFF2-40B4-BE49-F238E27FC236}">
                <a16:creationId xmlns:a16="http://schemas.microsoft.com/office/drawing/2014/main" id="{BDCA5CC2-F9C3-38E7-A509-BBF3E656440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25951" y="921656"/>
            <a:ext cx="3565376" cy="3628573"/>
          </a:xfrm>
          <a:prstGeom prst="rect">
            <a:avLst/>
          </a:prstGeom>
        </p:spPr>
      </p:pic>
      <p:sp>
        <p:nvSpPr>
          <p:cNvPr id="14" name="Rectangle: Rounded Corners 13">
            <a:extLst>
              <a:ext uri="{FF2B5EF4-FFF2-40B4-BE49-F238E27FC236}">
                <a16:creationId xmlns:a16="http://schemas.microsoft.com/office/drawing/2014/main" id="{807E09D0-B15D-62CB-F4E9-8C2020CC3C2C}"/>
              </a:ext>
            </a:extLst>
          </p:cNvPr>
          <p:cNvSpPr/>
          <p:nvPr/>
        </p:nvSpPr>
        <p:spPr>
          <a:xfrm>
            <a:off x="8123234" y="5079386"/>
            <a:ext cx="3639894" cy="1550011"/>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1600" b="1" dirty="0">
                <a:solidFill>
                  <a:schemeClr val="tx1"/>
                </a:solidFill>
                <a:latin typeface="Network Rail Sans"/>
                <a:cs typeface="Segoe UI"/>
              </a:rPr>
              <a:t>Can you share any examples of </a:t>
            </a:r>
            <a:br>
              <a:rPr lang="en-GB" sz="1600" b="1" dirty="0">
                <a:solidFill>
                  <a:schemeClr val="tx1"/>
                </a:solidFill>
                <a:latin typeface="Network Rail Sans"/>
                <a:cs typeface="Segoe UI"/>
              </a:rPr>
            </a:br>
            <a:r>
              <a:rPr lang="en-GB" sz="1600" b="1">
                <a:solidFill>
                  <a:schemeClr val="tx1"/>
                </a:solidFill>
                <a:latin typeface="Network Rail Sans"/>
                <a:cs typeface="Segoe UI"/>
              </a:rPr>
              <a:t>near misses and what you learned?</a:t>
            </a:r>
            <a:endParaRPr lang="en-GB" sz="1600" b="1" dirty="0">
              <a:solidFill>
                <a:schemeClr val="tx1"/>
              </a:solidFill>
              <a:latin typeface="Network Rail Sans"/>
              <a:cs typeface="Segoe UI"/>
            </a:endParaRPr>
          </a:p>
          <a:p>
            <a:endParaRPr lang="en-GB" sz="1600" b="1" dirty="0">
              <a:solidFill>
                <a:schemeClr val="tx1"/>
              </a:solidFill>
              <a:latin typeface="Network Rail Sans"/>
              <a:cs typeface="Segoe UI"/>
            </a:endParaRPr>
          </a:p>
          <a:p>
            <a:r>
              <a:rPr lang="en-GB" sz="1600" b="1">
                <a:solidFill>
                  <a:schemeClr val="tx1"/>
                </a:solidFill>
                <a:latin typeface="Network Rail Sans"/>
                <a:cs typeface="Segoe UI"/>
              </a:rPr>
              <a:t>Have you spoken up when something didn’t feel right? What happened?</a:t>
            </a:r>
            <a:endParaRPr lang="en-GB" sz="1600" b="1" dirty="0">
              <a:solidFill>
                <a:schemeClr val="tx1"/>
              </a:solidFill>
              <a:latin typeface="Network Rail Sans"/>
              <a:cs typeface="Segoe UI"/>
            </a:endParaRPr>
          </a:p>
        </p:txBody>
      </p:sp>
      <p:pic>
        <p:nvPicPr>
          <p:cNvPr id="16" name="Picture 15" descr="A group of people with speech bubbles&#10;&#10;AI-generated content may be incorrect.">
            <a:extLst>
              <a:ext uri="{FF2B5EF4-FFF2-40B4-BE49-F238E27FC236}">
                <a16:creationId xmlns:a16="http://schemas.microsoft.com/office/drawing/2014/main" id="{4A6CEEF6-82EC-03C6-5312-5D6FFB1689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239726" y="4496934"/>
            <a:ext cx="750662" cy="919390"/>
          </a:xfrm>
          <a:prstGeom prst="rect">
            <a:avLst/>
          </a:prstGeom>
          <a:ln>
            <a:solidFill>
              <a:schemeClr val="tx1"/>
            </a:solidFill>
          </a:ln>
        </p:spPr>
      </p:pic>
      <p:sp>
        <p:nvSpPr>
          <p:cNvPr id="17" name="TextBox 16">
            <a:extLst>
              <a:ext uri="{FF2B5EF4-FFF2-40B4-BE49-F238E27FC236}">
                <a16:creationId xmlns:a16="http://schemas.microsoft.com/office/drawing/2014/main" id="{84EF991A-DA9E-A244-2F16-F717A91733A5}"/>
              </a:ext>
            </a:extLst>
          </p:cNvPr>
          <p:cNvSpPr txBox="1"/>
          <p:nvPr/>
        </p:nvSpPr>
        <p:spPr>
          <a:xfrm>
            <a:off x="283029" y="1034142"/>
            <a:ext cx="6763657"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i="0" u="none" strike="noStrike" baseline="0">
                <a:solidFill>
                  <a:srgbClr val="000000"/>
                </a:solidFill>
                <a:latin typeface="Network Rail Sans"/>
              </a:rPr>
              <a:t>Accidents rarely occur because just one thing went wrong</a:t>
            </a:r>
            <a:endParaRPr lang="en-GB"/>
          </a:p>
          <a:p>
            <a:pPr algn="ctr"/>
            <a:endParaRPr lang="en-GB"/>
          </a:p>
        </p:txBody>
      </p:sp>
    </p:spTree>
    <p:extLst>
      <p:ext uri="{BB962C8B-B14F-4D97-AF65-F5344CB8AC3E}">
        <p14:creationId xmlns:p14="http://schemas.microsoft.com/office/powerpoint/2010/main" val="1823410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64B18-8461-E2CF-125C-9E13BA11FFC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A701B5D-9777-0237-F242-5A3704A835E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527705" y="6048482"/>
            <a:ext cx="705116" cy="685162"/>
          </a:xfrm>
          <a:prstGeom prst="rect">
            <a:avLst/>
          </a:prstGeom>
        </p:spPr>
      </p:pic>
      <p:pic>
        <p:nvPicPr>
          <p:cNvPr id="11" name="Picture 10">
            <a:extLst>
              <a:ext uri="{FF2B5EF4-FFF2-40B4-BE49-F238E27FC236}">
                <a16:creationId xmlns:a16="http://schemas.microsoft.com/office/drawing/2014/main" id="{DFE9940D-7CAD-DB70-7DC9-4F122E056C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47838" y="6083809"/>
            <a:ext cx="2378375" cy="614508"/>
          </a:xfrm>
          <a:prstGeom prst="rect">
            <a:avLst/>
          </a:prstGeom>
        </p:spPr>
      </p:pic>
      <p:sp>
        <p:nvSpPr>
          <p:cNvPr id="12" name="Text Placeholder 19">
            <a:extLst>
              <a:ext uri="{FF2B5EF4-FFF2-40B4-BE49-F238E27FC236}">
                <a16:creationId xmlns:a16="http://schemas.microsoft.com/office/drawing/2014/main" id="{5828ED6E-D646-2783-744A-EE154427D9B3}"/>
              </a:ext>
            </a:extLst>
          </p:cNvPr>
          <p:cNvSpPr txBox="1">
            <a:spLocks/>
          </p:cNvSpPr>
          <p:nvPr/>
        </p:nvSpPr>
        <p:spPr>
          <a:xfrm>
            <a:off x="281127" y="375291"/>
            <a:ext cx="8803284" cy="54520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chemeClr val="accent2"/>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Network Rail Sans"/>
                <a:cs typeface="Arial"/>
              </a:rPr>
              <a:t>We're investing in safety</a:t>
            </a:r>
          </a:p>
        </p:txBody>
      </p:sp>
      <p:sp>
        <p:nvSpPr>
          <p:cNvPr id="20" name="TextBox 19">
            <a:extLst>
              <a:ext uri="{FF2B5EF4-FFF2-40B4-BE49-F238E27FC236}">
                <a16:creationId xmlns:a16="http://schemas.microsoft.com/office/drawing/2014/main" id="{711CD2DA-8B9A-7D15-0C76-08DD8A62E382}"/>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11</a:t>
            </a:fld>
            <a:endParaRPr lang="en-US" sz="1200" b="0" i="0">
              <a:latin typeface="Network Rail Sans" panose="02000000040000020004" pitchFamily="2" charset="77"/>
            </a:endParaRPr>
          </a:p>
        </p:txBody>
      </p:sp>
      <p:pic>
        <p:nvPicPr>
          <p:cNvPr id="4" name="Picture 3">
            <a:extLst>
              <a:ext uri="{FF2B5EF4-FFF2-40B4-BE49-F238E27FC236}">
                <a16:creationId xmlns:a16="http://schemas.microsoft.com/office/drawing/2014/main" id="{EB3235F0-A766-84B0-BB63-4CA6462CCC86}"/>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sp>
        <p:nvSpPr>
          <p:cNvPr id="2" name="TextBox 1">
            <a:extLst>
              <a:ext uri="{FF2B5EF4-FFF2-40B4-BE49-F238E27FC236}">
                <a16:creationId xmlns:a16="http://schemas.microsoft.com/office/drawing/2014/main" id="{BD535323-4817-4889-0609-4F9F1D74FC72}"/>
              </a:ext>
            </a:extLst>
          </p:cNvPr>
          <p:cNvSpPr txBox="1"/>
          <p:nvPr/>
        </p:nvSpPr>
        <p:spPr>
          <a:xfrm>
            <a:off x="290286" y="1897742"/>
            <a:ext cx="5515429"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0" i="0" u="none" strike="noStrike" baseline="0" dirty="0">
                <a:solidFill>
                  <a:srgbClr val="000000"/>
                </a:solidFill>
                <a:latin typeface="Network Rail Sans"/>
                <a:ea typeface="Segoe UI"/>
                <a:cs typeface="Segoe UI"/>
              </a:rPr>
              <a:t>We've updated standards, and introduced new systems, </a:t>
            </a:r>
            <a:r>
              <a:rPr lang="en-US" b="0" i="0" u="none" strike="noStrike" baseline="0">
                <a:solidFill>
                  <a:srgbClr val="000000"/>
                </a:solidFill>
                <a:latin typeface="Network Rail Sans"/>
                <a:ea typeface="Segoe UI"/>
                <a:cs typeface="Segoe UI"/>
              </a:rPr>
              <a:t>tools and technologies to improve electrical safety.</a:t>
            </a:r>
            <a:br>
              <a:rPr lang="en-GB" dirty="0">
                <a:solidFill>
                  <a:srgbClr val="000000"/>
                </a:solidFill>
                <a:latin typeface="Network Rail Sans"/>
                <a:ea typeface="Segoe UI"/>
                <a:cs typeface="Segoe UI"/>
              </a:rPr>
            </a:br>
            <a:endParaRPr lang="en-GB" b="0" i="0">
              <a:solidFill>
                <a:srgbClr val="000000"/>
              </a:solidFill>
              <a:highlight>
                <a:srgbClr val="FFFF00"/>
              </a:highlight>
              <a:latin typeface="Network Rail Sans"/>
              <a:ea typeface="Segoe UI"/>
              <a:cs typeface="Segoe UI"/>
            </a:endParaRPr>
          </a:p>
          <a:p>
            <a:pPr marL="285750" indent="-285750">
              <a:buFont typeface="Arial,Sans-Serif"/>
              <a:buChar char="•"/>
            </a:pPr>
            <a:r>
              <a:rPr lang="en-US" dirty="0">
                <a:solidFill>
                  <a:srgbClr val="000000"/>
                </a:solidFill>
                <a:latin typeface="Network Rail Sans"/>
                <a:ea typeface="Arial"/>
                <a:cs typeface="Arial"/>
              </a:rPr>
              <a:t>The improved electrical risk </a:t>
            </a:r>
            <a:r>
              <a:rPr lang="en-US">
                <a:solidFill>
                  <a:srgbClr val="000000"/>
                </a:solidFill>
                <a:latin typeface="Network Rail Sans"/>
                <a:ea typeface="Arial"/>
                <a:cs typeface="Arial"/>
              </a:rPr>
              <a:t>assessment</a:t>
            </a:r>
            <a:r>
              <a:rPr lang="en-US" dirty="0">
                <a:solidFill>
                  <a:srgbClr val="000000"/>
                </a:solidFill>
                <a:latin typeface="Network Rail Sans"/>
                <a:ea typeface="Arial"/>
                <a:cs typeface="Arial"/>
              </a:rPr>
              <a:t> is in use on 90% of the OLE network</a:t>
            </a:r>
          </a:p>
          <a:p>
            <a:pPr marL="285750" indent="-285750">
              <a:buFont typeface="Arial,Sans-Serif"/>
              <a:buChar char="•"/>
            </a:pPr>
            <a:r>
              <a:rPr lang="en-US" b="0" i="0" u="none" strike="noStrike" baseline="0" dirty="0">
                <a:solidFill>
                  <a:srgbClr val="000000"/>
                </a:solidFill>
                <a:latin typeface="Network Rail Sans"/>
                <a:ea typeface="Arial"/>
                <a:cs typeface="Arial"/>
              </a:rPr>
              <a:t>Introduced </a:t>
            </a:r>
            <a:r>
              <a:rPr lang="en-US" b="0" i="0" u="none" strike="noStrike" baseline="0" dirty="0" err="1">
                <a:solidFill>
                  <a:srgbClr val="000000"/>
                </a:solidFill>
                <a:latin typeface="Network Rail Sans"/>
                <a:ea typeface="Arial"/>
                <a:cs typeface="Arial"/>
              </a:rPr>
              <a:t>RoLE</a:t>
            </a:r>
            <a:r>
              <a:rPr lang="en-US" dirty="0">
                <a:solidFill>
                  <a:srgbClr val="000000"/>
                </a:solidFill>
                <a:latin typeface="Network Rail Sans"/>
                <a:ea typeface="Arial"/>
                <a:cs typeface="Arial"/>
              </a:rPr>
              <a:t> devices</a:t>
            </a:r>
            <a:r>
              <a:rPr lang="en-US" b="0" i="0" u="none" strike="noStrike" baseline="0" dirty="0">
                <a:solidFill>
                  <a:srgbClr val="000000"/>
                </a:solidFill>
                <a:latin typeface="Network Rail Sans"/>
                <a:ea typeface="Arial"/>
                <a:cs typeface="Arial"/>
              </a:rPr>
              <a:t> to serve as a visual reminder of safe working limits</a:t>
            </a:r>
            <a:r>
              <a:rPr lang="en-GB" b="0" i="0" dirty="0">
                <a:solidFill>
                  <a:srgbClr val="000000"/>
                </a:solidFill>
                <a:latin typeface="Network Rail Sans"/>
                <a:ea typeface="Arial"/>
                <a:cs typeface="Arial"/>
              </a:rPr>
              <a:t>​</a:t>
            </a:r>
            <a:r>
              <a:rPr lang="en-GB" dirty="0">
                <a:solidFill>
                  <a:srgbClr val="000000"/>
                </a:solidFill>
                <a:latin typeface="Network Rail Sans"/>
                <a:ea typeface="Arial"/>
                <a:cs typeface="Arial"/>
              </a:rPr>
              <a:t> on OLE</a:t>
            </a:r>
            <a:endParaRPr lang="en-GB" b="0" i="0" dirty="0">
              <a:solidFill>
                <a:srgbClr val="000000"/>
              </a:solidFill>
              <a:latin typeface="Network Rail Sans"/>
              <a:ea typeface="Arial"/>
              <a:cs typeface="Arial"/>
            </a:endParaRPr>
          </a:p>
          <a:p>
            <a:pPr marL="285750" indent="-285750">
              <a:buFont typeface="Arial,Sans-Serif"/>
              <a:buChar char="•"/>
            </a:pPr>
            <a:r>
              <a:rPr lang="en-US" dirty="0">
                <a:solidFill>
                  <a:srgbClr val="000000"/>
                </a:solidFill>
                <a:latin typeface="Network Rail Sans"/>
                <a:ea typeface="Arial"/>
                <a:cs typeface="Arial"/>
              </a:rPr>
              <a:t>Installing Negative </a:t>
            </a:r>
            <a:r>
              <a:rPr lang="en-US">
                <a:solidFill>
                  <a:srgbClr val="000000"/>
                </a:solidFill>
                <a:latin typeface="Network Rail Sans"/>
                <a:ea typeface="Arial"/>
                <a:cs typeface="Arial"/>
              </a:rPr>
              <a:t>Short-Circuiting</a:t>
            </a:r>
            <a:r>
              <a:rPr lang="en-US" dirty="0">
                <a:solidFill>
                  <a:srgbClr val="000000"/>
                </a:solidFill>
                <a:latin typeface="Network Rail Sans"/>
                <a:ea typeface="Arial"/>
                <a:cs typeface="Arial"/>
              </a:rPr>
              <a:t> Devices (NSCDs)</a:t>
            </a:r>
            <a:r>
              <a:rPr lang="en-US" b="0" i="0" u="none" strike="noStrike" baseline="0" dirty="0">
                <a:solidFill>
                  <a:srgbClr val="000000"/>
                </a:solidFill>
                <a:latin typeface="Network Rail Sans"/>
                <a:ea typeface="Arial"/>
                <a:cs typeface="Arial"/>
              </a:rPr>
              <a:t> </a:t>
            </a:r>
            <a:r>
              <a:rPr lang="en-US" dirty="0">
                <a:solidFill>
                  <a:srgbClr val="000000"/>
                </a:solidFill>
                <a:latin typeface="Network Rail Sans"/>
                <a:ea typeface="Arial"/>
                <a:cs typeface="Arial"/>
              </a:rPr>
              <a:t>and track feeder switches to enable local securing and reduce the volume of manually applied short circuiting straps</a:t>
            </a:r>
            <a:r>
              <a:rPr lang="en-GB" b="0" i="0">
                <a:solidFill>
                  <a:srgbClr val="000000"/>
                </a:solidFill>
                <a:latin typeface="Network Rail Sans"/>
                <a:ea typeface="Arial"/>
                <a:cs typeface="Arial"/>
              </a:rPr>
              <a:t>​</a:t>
            </a:r>
            <a:r>
              <a:rPr lang="en-GB">
                <a:solidFill>
                  <a:srgbClr val="000000"/>
                </a:solidFill>
                <a:latin typeface="Network Rail Sans"/>
                <a:ea typeface="Arial"/>
                <a:cs typeface="Arial"/>
              </a:rPr>
              <a:t> on CRE</a:t>
            </a:r>
            <a:endParaRPr lang="en-GB" b="0" i="0">
              <a:solidFill>
                <a:srgbClr val="000000"/>
              </a:solidFill>
              <a:latin typeface="Network Rail Sans"/>
              <a:ea typeface="Arial"/>
              <a:cs typeface="Arial"/>
            </a:endParaRPr>
          </a:p>
          <a:p>
            <a:pPr marL="285750" indent="-285750">
              <a:buFont typeface="Arial,Sans-Serif"/>
              <a:buChar char="•"/>
            </a:pPr>
            <a:r>
              <a:rPr lang="en-GB" dirty="0">
                <a:latin typeface="Network Rail Sans"/>
                <a:cs typeface="Arial"/>
              </a:rPr>
              <a:t>We’ve </a:t>
            </a:r>
            <a:r>
              <a:rPr lang="en-GB">
                <a:latin typeface="Network Rail Sans"/>
                <a:cs typeface="Arial"/>
              </a:rPr>
              <a:t>created regular electrical safety messaging to build a robust electrical</a:t>
            </a:r>
            <a:r>
              <a:rPr lang="en-GB" dirty="0">
                <a:latin typeface="Network Rail Sans"/>
                <a:cs typeface="Arial"/>
              </a:rPr>
              <a:t> safety culture</a:t>
            </a:r>
          </a:p>
          <a:p>
            <a:pPr algn="ctr"/>
            <a:endParaRPr lang="en-GB"/>
          </a:p>
        </p:txBody>
      </p:sp>
      <p:sp>
        <p:nvSpPr>
          <p:cNvPr id="3" name="TextBox 2">
            <a:extLst>
              <a:ext uri="{FF2B5EF4-FFF2-40B4-BE49-F238E27FC236}">
                <a16:creationId xmlns:a16="http://schemas.microsoft.com/office/drawing/2014/main" id="{C0416B2A-745D-451A-F754-BCE0836C4059}"/>
              </a:ext>
            </a:extLst>
          </p:cNvPr>
          <p:cNvSpPr txBox="1"/>
          <p:nvPr/>
        </p:nvSpPr>
        <p:spPr>
          <a:xfrm>
            <a:off x="6422573" y="918029"/>
            <a:ext cx="5326743" cy="45858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a:solidFill>
                  <a:srgbClr val="000000"/>
                </a:solidFill>
                <a:latin typeface="Network Rail Sans"/>
                <a:ea typeface="Segoe UI"/>
                <a:cs typeface="Segoe UI"/>
              </a:rPr>
              <a:t>And there's more to come...</a:t>
            </a:r>
            <a:br>
              <a:rPr lang="en-US" sz="2000" dirty="0">
                <a:solidFill>
                  <a:srgbClr val="000000"/>
                </a:solidFill>
                <a:latin typeface="Network Rail Sans"/>
                <a:ea typeface="Segoe UI"/>
                <a:cs typeface="Segoe UI"/>
              </a:rPr>
            </a:br>
            <a:endParaRPr lang="en-US" sz="2000" b="0" i="0">
              <a:solidFill>
                <a:srgbClr val="000000"/>
              </a:solidFill>
              <a:latin typeface="Network Rail Sans"/>
              <a:ea typeface="Segoe UI"/>
              <a:cs typeface="Segoe UI"/>
            </a:endParaRPr>
          </a:p>
          <a:p>
            <a:pPr marL="285750" indent="-285750">
              <a:buFont typeface="Arial,Sans-Serif"/>
              <a:buChar char="•"/>
            </a:pPr>
            <a:endParaRPr lang="en-US" dirty="0">
              <a:solidFill>
                <a:srgbClr val="000000"/>
              </a:solidFill>
              <a:latin typeface="Network Rail Sans"/>
              <a:ea typeface="Arial"/>
              <a:cs typeface="Arial"/>
            </a:endParaRPr>
          </a:p>
          <a:p>
            <a:pPr marL="285750" indent="-285750">
              <a:buFont typeface="Arial"/>
              <a:buChar char="•"/>
            </a:pPr>
            <a:r>
              <a:rPr lang="en-US" dirty="0">
                <a:solidFill>
                  <a:srgbClr val="000000"/>
                </a:solidFill>
                <a:latin typeface="Network Rail Sans"/>
                <a:ea typeface="Arial"/>
                <a:cs typeface="Arial"/>
              </a:rPr>
              <a:t>We're deploying Remote Securing and </a:t>
            </a:r>
            <a:r>
              <a:rPr lang="en-US" dirty="0" err="1">
                <a:solidFill>
                  <a:srgbClr val="000000"/>
                </a:solidFill>
                <a:latin typeface="Network Rail Sans"/>
                <a:ea typeface="Arial"/>
                <a:cs typeface="Arial"/>
              </a:rPr>
              <a:t>Optimised</a:t>
            </a:r>
            <a:r>
              <a:rPr lang="en-US" dirty="0">
                <a:solidFill>
                  <a:srgbClr val="000000"/>
                </a:solidFill>
                <a:latin typeface="Network Rail Sans"/>
                <a:ea typeface="Arial"/>
                <a:cs typeface="Arial"/>
              </a:rPr>
              <a:t> Earthing through further improvements to the standards for working on or near OLE (SAI25000)</a:t>
            </a:r>
          </a:p>
          <a:p>
            <a:pPr marL="285750" indent="-285750">
              <a:buFont typeface="Arial"/>
              <a:buChar char="•"/>
            </a:pPr>
            <a:r>
              <a:rPr lang="en-US" dirty="0">
                <a:solidFill>
                  <a:srgbClr val="000000"/>
                </a:solidFill>
                <a:latin typeface="Network Rail Sans"/>
                <a:ea typeface="Arial"/>
                <a:cs typeface="Arial"/>
              </a:rPr>
              <a:t>We're continuing to deploy </a:t>
            </a:r>
            <a:r>
              <a:rPr lang="en-US">
                <a:solidFill>
                  <a:srgbClr val="000000"/>
                </a:solidFill>
                <a:latin typeface="Network Rail Sans"/>
                <a:ea typeface="Arial"/>
                <a:cs typeface="Arial"/>
              </a:rPr>
              <a:t>local securing on </a:t>
            </a:r>
            <a:r>
              <a:rPr lang="en-US" dirty="0">
                <a:solidFill>
                  <a:srgbClr val="000000"/>
                </a:solidFill>
                <a:latin typeface="Network Rail Sans"/>
                <a:ea typeface="Arial"/>
                <a:cs typeface="Arial"/>
              </a:rPr>
              <a:t>conductor rail alongside to our improvements to the standards for working on or near the conductor rail (CRE standard SAI00750), based on learnings </a:t>
            </a:r>
            <a:r>
              <a:rPr lang="en-US">
                <a:solidFill>
                  <a:srgbClr val="000000"/>
                </a:solidFill>
                <a:latin typeface="Network Rail Sans"/>
                <a:ea typeface="Arial"/>
                <a:cs typeface="Arial"/>
              </a:rPr>
              <a:t>from historic incidents</a:t>
            </a:r>
          </a:p>
          <a:p>
            <a:pPr marL="285750" indent="-285750">
              <a:buFont typeface="Arial,Sans-Serif"/>
              <a:buChar char="•"/>
            </a:pPr>
            <a:r>
              <a:rPr lang="en-US">
                <a:solidFill>
                  <a:srgbClr val="000000"/>
                </a:solidFill>
                <a:latin typeface="Network Rail Sans"/>
                <a:ea typeface="Arial"/>
                <a:cs typeface="Arial"/>
              </a:rPr>
              <a:t>We're increasing</a:t>
            </a:r>
            <a:r>
              <a:rPr lang="en-US" dirty="0">
                <a:solidFill>
                  <a:srgbClr val="000000"/>
                </a:solidFill>
                <a:latin typeface="Network Rail Sans"/>
                <a:ea typeface="Arial"/>
                <a:cs typeface="Arial"/>
              </a:rPr>
              <a:t> the understanding of electrical risk for those that plan and implement overall safe system of work through further</a:t>
            </a:r>
            <a:r>
              <a:rPr lang="en-US" b="0" i="0" u="none" strike="noStrike" baseline="0" dirty="0">
                <a:solidFill>
                  <a:srgbClr val="000000"/>
                </a:solidFill>
                <a:latin typeface="Network Rail Sans"/>
                <a:ea typeface="Arial"/>
                <a:cs typeface="Arial"/>
              </a:rPr>
              <a:t> integration of </a:t>
            </a:r>
            <a:r>
              <a:rPr lang="en-US" dirty="0">
                <a:solidFill>
                  <a:srgbClr val="000000"/>
                </a:solidFill>
                <a:latin typeface="Network Rail Sans"/>
                <a:ea typeface="Arial"/>
                <a:cs typeface="Arial"/>
              </a:rPr>
              <a:t>019. </a:t>
            </a:r>
            <a:endParaRPr lang="en-US" b="0" i="0" dirty="0">
              <a:solidFill>
                <a:srgbClr val="000000"/>
              </a:solidFill>
              <a:latin typeface="Network Rail Sans"/>
              <a:ea typeface="Arial"/>
              <a:cs typeface="Arial"/>
            </a:endParaRPr>
          </a:p>
          <a:p>
            <a:pPr marL="285750" indent="-285750">
              <a:buFont typeface="Arial,Sans-Serif"/>
              <a:buChar char="•"/>
            </a:pPr>
            <a:endParaRPr lang="en-US" b="0" i="0" u="none" strike="noStrike" baseline="0" dirty="0">
              <a:solidFill>
                <a:srgbClr val="000000"/>
              </a:solidFill>
              <a:latin typeface="Network Rail Sans"/>
              <a:ea typeface="Arial"/>
              <a:cs typeface="Arial"/>
            </a:endParaRPr>
          </a:p>
          <a:p>
            <a:pPr algn="ctr"/>
            <a:endParaRPr lang="en-GB"/>
          </a:p>
        </p:txBody>
      </p:sp>
      <p:sp>
        <p:nvSpPr>
          <p:cNvPr id="5" name="TextBox 4">
            <a:extLst>
              <a:ext uri="{FF2B5EF4-FFF2-40B4-BE49-F238E27FC236}">
                <a16:creationId xmlns:a16="http://schemas.microsoft.com/office/drawing/2014/main" id="{4CE38B0E-13F0-98F0-C78F-D688897A44B7}"/>
              </a:ext>
            </a:extLst>
          </p:cNvPr>
          <p:cNvSpPr txBox="1"/>
          <p:nvPr/>
        </p:nvSpPr>
        <p:spPr>
          <a:xfrm>
            <a:off x="290286" y="910771"/>
            <a:ext cx="6096000"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i="0" u="none" strike="noStrike" baseline="0">
                <a:solidFill>
                  <a:srgbClr val="000000"/>
                </a:solidFill>
                <a:latin typeface="Network Rail Sans"/>
              </a:rPr>
              <a:t>We’re putting new, safer systems and technologies</a:t>
            </a:r>
            <a:br>
              <a:rPr lang="en-GB" sz="2000" b="1" dirty="0">
                <a:solidFill>
                  <a:srgbClr val="000000"/>
                </a:solidFill>
                <a:latin typeface="Network Rail Sans"/>
              </a:rPr>
            </a:br>
            <a:r>
              <a:rPr lang="en-GB" sz="2000" b="1" i="0" u="none" strike="noStrike" baseline="0">
                <a:solidFill>
                  <a:srgbClr val="000000"/>
                </a:solidFill>
                <a:latin typeface="Network Rail Sans"/>
              </a:rPr>
              <a:t>in place…</a:t>
            </a:r>
            <a:r>
              <a:rPr lang="en-GB" sz="2000" b="0" i="0" u="none" strike="noStrike" baseline="0" dirty="0">
                <a:solidFill>
                  <a:srgbClr val="000000"/>
                </a:solidFill>
                <a:latin typeface="Network Rail Sans"/>
              </a:rPr>
              <a:t>​</a:t>
            </a:r>
            <a:endParaRPr lang="en-GB" dirty="0"/>
          </a:p>
          <a:p>
            <a:pPr algn="ctr"/>
            <a:endParaRPr lang="en-GB"/>
          </a:p>
        </p:txBody>
      </p:sp>
      <p:sp>
        <p:nvSpPr>
          <p:cNvPr id="8" name="Rectangle: Rounded Corners 7">
            <a:extLst>
              <a:ext uri="{FF2B5EF4-FFF2-40B4-BE49-F238E27FC236}">
                <a16:creationId xmlns:a16="http://schemas.microsoft.com/office/drawing/2014/main" id="{D3F551A6-50A9-0953-9FED-B12830DC0260}"/>
              </a:ext>
            </a:extLst>
          </p:cNvPr>
          <p:cNvSpPr/>
          <p:nvPr/>
        </p:nvSpPr>
        <p:spPr>
          <a:xfrm>
            <a:off x="1042987" y="6098150"/>
            <a:ext cx="7409419" cy="52764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rPr>
              <a:t>Scan to watch this film and learn more about our electrical safety improvements </a:t>
            </a:r>
            <a:endParaRPr lang="en-US" sz="1600" dirty="0">
              <a:solidFill>
                <a:schemeClr val="bg1"/>
              </a:solidFill>
            </a:endParaRPr>
          </a:p>
        </p:txBody>
      </p:sp>
      <p:pic>
        <p:nvPicPr>
          <p:cNvPr id="10" name="Picture 9">
            <a:extLst>
              <a:ext uri="{FF2B5EF4-FFF2-40B4-BE49-F238E27FC236}">
                <a16:creationId xmlns:a16="http://schemas.microsoft.com/office/drawing/2014/main" id="{26A0EB0C-C20B-6FA9-78A6-DEE5BF5F1C7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7950" y="5925003"/>
            <a:ext cx="850900" cy="835479"/>
          </a:xfrm>
          <a:prstGeom prst="rect">
            <a:avLst/>
          </a:prstGeom>
        </p:spPr>
      </p:pic>
    </p:spTree>
    <p:extLst>
      <p:ext uri="{BB962C8B-B14F-4D97-AF65-F5344CB8AC3E}">
        <p14:creationId xmlns:p14="http://schemas.microsoft.com/office/powerpoint/2010/main" val="2007921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86198-1E97-CD60-FC71-95489A84BBD6}"/>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D8F052E8-A2DD-96F9-2304-372080E5E7B3}"/>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12</a:t>
            </a:fld>
            <a:endParaRPr lang="en-US" sz="1200" b="0" i="0">
              <a:latin typeface="Network Rail Sans" panose="02000000040000020004" pitchFamily="2" charset="77"/>
            </a:endParaRPr>
          </a:p>
        </p:txBody>
      </p:sp>
      <p:pic>
        <p:nvPicPr>
          <p:cNvPr id="2" name="Network Rail - Electrical Safety - Campaign Pres Cutdown 3.mp4">
            <a:hlinkClick r:id="" action="ppaction://media"/>
            <a:extLst>
              <a:ext uri="{FF2B5EF4-FFF2-40B4-BE49-F238E27FC236}">
                <a16:creationId xmlns:a16="http://schemas.microsoft.com/office/drawing/2014/main" id="{33EE6E22-9C45-BA52-5CAF-596FF78E343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17" y="-1"/>
            <a:ext cx="12204917" cy="6858001"/>
          </a:xfrm>
          <a:prstGeom prst="rect">
            <a:avLst/>
          </a:prstGeom>
        </p:spPr>
      </p:pic>
    </p:spTree>
    <p:extLst>
      <p:ext uri="{BB962C8B-B14F-4D97-AF65-F5344CB8AC3E}">
        <p14:creationId xmlns:p14="http://schemas.microsoft.com/office/powerpoint/2010/main" val="358399112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8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32E25-54BD-A513-5777-57CC5FD3B10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BD4B4D4-4BB9-BC96-0335-E62FAB40B4F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527705" y="6048482"/>
            <a:ext cx="705116" cy="685162"/>
          </a:xfrm>
          <a:prstGeom prst="rect">
            <a:avLst/>
          </a:prstGeom>
        </p:spPr>
      </p:pic>
      <p:pic>
        <p:nvPicPr>
          <p:cNvPr id="11" name="Picture 10">
            <a:extLst>
              <a:ext uri="{FF2B5EF4-FFF2-40B4-BE49-F238E27FC236}">
                <a16:creationId xmlns:a16="http://schemas.microsoft.com/office/drawing/2014/main" id="{BACCC022-893B-1791-8F58-D538B18003C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47838" y="6083809"/>
            <a:ext cx="2378375" cy="614508"/>
          </a:xfrm>
          <a:prstGeom prst="rect">
            <a:avLst/>
          </a:prstGeom>
        </p:spPr>
      </p:pic>
      <p:sp>
        <p:nvSpPr>
          <p:cNvPr id="12" name="Text Placeholder 19">
            <a:extLst>
              <a:ext uri="{FF2B5EF4-FFF2-40B4-BE49-F238E27FC236}">
                <a16:creationId xmlns:a16="http://schemas.microsoft.com/office/drawing/2014/main" id="{0B8309FA-912A-30C5-A20C-7DA190C13919}"/>
              </a:ext>
            </a:extLst>
          </p:cNvPr>
          <p:cNvSpPr txBox="1">
            <a:spLocks/>
          </p:cNvSpPr>
          <p:nvPr/>
        </p:nvSpPr>
        <p:spPr>
          <a:xfrm>
            <a:off x="281127" y="375291"/>
            <a:ext cx="8803284" cy="54520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chemeClr val="accent2"/>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Network Rail Sans"/>
                <a:cs typeface="Arial"/>
              </a:rPr>
              <a:t>Group discussion</a:t>
            </a:r>
          </a:p>
        </p:txBody>
      </p:sp>
      <p:sp>
        <p:nvSpPr>
          <p:cNvPr id="14" name="Text Placeholder 2">
            <a:extLst>
              <a:ext uri="{FF2B5EF4-FFF2-40B4-BE49-F238E27FC236}">
                <a16:creationId xmlns:a16="http://schemas.microsoft.com/office/drawing/2014/main" id="{085A4302-96E1-0252-BBA3-C18C16B0C616}"/>
              </a:ext>
            </a:extLst>
          </p:cNvPr>
          <p:cNvSpPr txBox="1">
            <a:spLocks/>
          </p:cNvSpPr>
          <p:nvPr/>
        </p:nvSpPr>
        <p:spPr>
          <a:xfrm>
            <a:off x="281127" y="1483424"/>
            <a:ext cx="10788458" cy="3003276"/>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tx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Network Rail Sans"/>
              <a:cs typeface="Arial"/>
            </a:endParaRPr>
          </a:p>
          <a:p>
            <a:r>
              <a:rPr lang="en-GB">
                <a:latin typeface="Network Rail Sans"/>
                <a:cs typeface="Arial"/>
              </a:rPr>
              <a:t>What's your lasting impression from this safety hour?</a:t>
            </a:r>
            <a:endParaRPr lang="en-US"/>
          </a:p>
          <a:p>
            <a:r>
              <a:rPr lang="en-GB">
                <a:latin typeface="Network Rail Sans"/>
                <a:cs typeface="Arial"/>
              </a:rPr>
              <a:t>Will you do anything differently?</a:t>
            </a:r>
            <a:endParaRPr lang="en-GB"/>
          </a:p>
          <a:p>
            <a:r>
              <a:rPr lang="en-GB" dirty="0">
                <a:latin typeface="Network Rail Sans"/>
                <a:cs typeface="Arial"/>
              </a:rPr>
              <a:t>What's the one thing you can commit to today that will make working on or near the </a:t>
            </a:r>
            <a:br>
              <a:rPr lang="en-GB" dirty="0">
                <a:latin typeface="Network Rail Sans"/>
                <a:cs typeface="Arial"/>
              </a:rPr>
            </a:br>
            <a:r>
              <a:rPr lang="en-GB">
                <a:latin typeface="Network Rail Sans"/>
                <a:cs typeface="Arial"/>
              </a:rPr>
              <a:t>electrified</a:t>
            </a:r>
            <a:r>
              <a:rPr lang="en-GB" dirty="0">
                <a:latin typeface="Network Rail Sans"/>
                <a:cs typeface="Arial"/>
              </a:rPr>
              <a:t> railway safer for you, or a colleague?</a:t>
            </a:r>
          </a:p>
          <a:p>
            <a:endParaRPr lang="en-GB" dirty="0">
              <a:latin typeface="Network Rail Sans"/>
              <a:cs typeface="Arial"/>
            </a:endParaRPr>
          </a:p>
          <a:p>
            <a:endParaRPr lang="en-GB" dirty="0">
              <a:latin typeface="Network Rail Sans"/>
              <a:cs typeface="Arial"/>
            </a:endParaRPr>
          </a:p>
          <a:p>
            <a:endParaRPr lang="en-GB" dirty="0">
              <a:latin typeface="Network Rail Sans"/>
              <a:cs typeface="Arial"/>
            </a:endParaRPr>
          </a:p>
          <a:p>
            <a:endParaRPr lang="en-GB" dirty="0">
              <a:latin typeface="Network Rail Sans"/>
              <a:cs typeface="Arial"/>
            </a:endParaRPr>
          </a:p>
          <a:p>
            <a:endParaRPr lang="en-GB" sz="1600" b="0" dirty="0">
              <a:latin typeface="Network Rail Sans"/>
              <a:cs typeface="Arial"/>
            </a:endParaRPr>
          </a:p>
          <a:p>
            <a:endParaRPr lang="en-GB" dirty="0">
              <a:latin typeface="Network Rail Sans"/>
              <a:cs typeface="Arial"/>
            </a:endParaRPr>
          </a:p>
        </p:txBody>
      </p:sp>
      <p:cxnSp>
        <p:nvCxnSpPr>
          <p:cNvPr id="19" name="Straight Connector 18">
            <a:extLst>
              <a:ext uri="{FF2B5EF4-FFF2-40B4-BE49-F238E27FC236}">
                <a16:creationId xmlns:a16="http://schemas.microsoft.com/office/drawing/2014/main" id="{97FAE7B8-8B3B-29D7-0B67-7A222D62951E}"/>
              </a:ext>
            </a:extLst>
          </p:cNvPr>
          <p:cNvCxnSpPr/>
          <p:nvPr/>
        </p:nvCxnSpPr>
        <p:spPr>
          <a:xfrm flipH="1">
            <a:off x="162230" y="5937504"/>
            <a:ext cx="11844164" cy="14514"/>
          </a:xfrm>
          <a:prstGeom prst="line">
            <a:avLst/>
          </a:prstGeom>
          <a:ln>
            <a:solidFill>
              <a:srgbClr val="FDAF17"/>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F8C7997B-1F9F-A68C-5AC5-58D80B7BB3D0}"/>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13</a:t>
            </a:fld>
            <a:endParaRPr lang="en-US" sz="1200" b="0" i="0">
              <a:latin typeface="Network Rail Sans" panose="02000000040000020004" pitchFamily="2" charset="77"/>
            </a:endParaRPr>
          </a:p>
        </p:txBody>
      </p:sp>
      <p:pic>
        <p:nvPicPr>
          <p:cNvPr id="4" name="Picture 3">
            <a:extLst>
              <a:ext uri="{FF2B5EF4-FFF2-40B4-BE49-F238E27FC236}">
                <a16:creationId xmlns:a16="http://schemas.microsoft.com/office/drawing/2014/main" id="{059AFBE1-1F8F-B980-6B7A-28A1800BEBF2}"/>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pic>
        <p:nvPicPr>
          <p:cNvPr id="2" name="Picture 1">
            <a:extLst>
              <a:ext uri="{FF2B5EF4-FFF2-40B4-BE49-F238E27FC236}">
                <a16:creationId xmlns:a16="http://schemas.microsoft.com/office/drawing/2014/main" id="{16E303AD-CBC1-520A-F4DC-D91148D6CD3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332583" y="3792991"/>
            <a:ext cx="1360262" cy="1695904"/>
          </a:xfrm>
          <a:prstGeom prst="rect">
            <a:avLst/>
          </a:prstGeom>
        </p:spPr>
      </p:pic>
    </p:spTree>
    <p:extLst>
      <p:ext uri="{BB962C8B-B14F-4D97-AF65-F5344CB8AC3E}">
        <p14:creationId xmlns:p14="http://schemas.microsoft.com/office/powerpoint/2010/main" val="1291074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7908D-6D58-822C-4E02-D39FF368CF88}"/>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0DAE4D8-92BA-30D9-E365-5AE4D7B764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01038" y="4196952"/>
            <a:ext cx="5861803" cy="1514393"/>
          </a:xfrm>
          <a:prstGeom prst="rect">
            <a:avLst/>
          </a:prstGeom>
        </p:spPr>
      </p:pic>
      <p:sp>
        <p:nvSpPr>
          <p:cNvPr id="12" name="Text Placeholder 19">
            <a:extLst>
              <a:ext uri="{FF2B5EF4-FFF2-40B4-BE49-F238E27FC236}">
                <a16:creationId xmlns:a16="http://schemas.microsoft.com/office/drawing/2014/main" id="{D2471E32-81AE-8C50-E30B-EAA6B59DC602}"/>
              </a:ext>
            </a:extLst>
          </p:cNvPr>
          <p:cNvSpPr txBox="1">
            <a:spLocks/>
          </p:cNvSpPr>
          <p:nvPr/>
        </p:nvSpPr>
        <p:spPr>
          <a:xfrm>
            <a:off x="281127" y="375291"/>
            <a:ext cx="8803284" cy="54520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chemeClr val="accent2"/>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Network Rail Sans"/>
                <a:cs typeface="Arial"/>
              </a:rPr>
              <a:t>We need to look out for each</a:t>
            </a:r>
            <a:r>
              <a:rPr lang="en-GB">
                <a:latin typeface="Network Rail Sans"/>
                <a:cs typeface="Arial"/>
              </a:rPr>
              <a:t> other</a:t>
            </a:r>
          </a:p>
        </p:txBody>
      </p:sp>
      <p:sp>
        <p:nvSpPr>
          <p:cNvPr id="14" name="Text Placeholder 2">
            <a:extLst>
              <a:ext uri="{FF2B5EF4-FFF2-40B4-BE49-F238E27FC236}">
                <a16:creationId xmlns:a16="http://schemas.microsoft.com/office/drawing/2014/main" id="{D4614171-1A3B-00F5-8480-496B5CE0C44C}"/>
              </a:ext>
            </a:extLst>
          </p:cNvPr>
          <p:cNvSpPr txBox="1">
            <a:spLocks/>
          </p:cNvSpPr>
          <p:nvPr/>
        </p:nvSpPr>
        <p:spPr>
          <a:xfrm>
            <a:off x="281127" y="1142338"/>
            <a:ext cx="11900118" cy="1885678"/>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tx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Network Rail Sans"/>
                <a:cs typeface="Arial"/>
              </a:rPr>
              <a:t>The most important thing you’ll do today is get home safe to the people, places and hobbies you love.</a:t>
            </a:r>
            <a:endParaRPr lang="en-GB">
              <a:cs typeface="Arial"/>
            </a:endParaRPr>
          </a:p>
          <a:p>
            <a:endParaRPr lang="en-GB" dirty="0">
              <a:latin typeface="Network Rail Sans"/>
              <a:cs typeface="Arial"/>
            </a:endParaRPr>
          </a:p>
          <a:p>
            <a:r>
              <a:rPr lang="en-GB" sz="1800" b="0" dirty="0">
                <a:latin typeface="Network Rail Sans"/>
                <a:cs typeface="Arial"/>
              </a:rPr>
              <a:t>Everyone Home Safe Every Day isn’t just a slogan, it’s a commitment to every Network Rail employee and contractor.</a:t>
            </a:r>
            <a:endParaRPr lang="en-GB" sz="1800" b="0">
              <a:cs typeface="Arial"/>
            </a:endParaRPr>
          </a:p>
          <a:p>
            <a:r>
              <a:rPr lang="en-GB" sz="1800" b="0">
                <a:latin typeface="Network Rail Sans"/>
                <a:cs typeface="Arial"/>
              </a:rPr>
              <a:t>We will continue exploring new systems and technologies to help manage electrical risk.</a:t>
            </a:r>
            <a:endParaRPr lang="en-GB" sz="1800" b="0">
              <a:cs typeface="Arial"/>
            </a:endParaRPr>
          </a:p>
          <a:p>
            <a:r>
              <a:rPr lang="en-GB" sz="1800" b="0">
                <a:latin typeface="Network Rail Sans"/>
                <a:cs typeface="Arial"/>
              </a:rPr>
              <a:t>But we also need everyone to embrace safer ways of working and look out for each other.</a:t>
            </a:r>
            <a:endParaRPr lang="en-GB" sz="1800" b="0">
              <a:cs typeface="Arial"/>
            </a:endParaRPr>
          </a:p>
          <a:p>
            <a:endParaRPr lang="en-GB" sz="1600" b="0" dirty="0"/>
          </a:p>
          <a:p>
            <a:pPr algn="ctr"/>
            <a:endParaRPr lang="en-GB" sz="2800" dirty="0">
              <a:cs typeface="Arial"/>
            </a:endParaRPr>
          </a:p>
          <a:p>
            <a:br>
              <a:rPr lang="en-US" dirty="0"/>
            </a:br>
            <a:endParaRPr lang="en-US" dirty="0"/>
          </a:p>
          <a:p>
            <a:endParaRPr lang="en-GB" dirty="0">
              <a:latin typeface="Network Rail Sans"/>
            </a:endParaRPr>
          </a:p>
          <a:p>
            <a:endParaRPr lang="en-US" sz="1600" b="0" dirty="0"/>
          </a:p>
          <a:p>
            <a:endParaRPr lang="en-GB" b="0" dirty="0"/>
          </a:p>
          <a:p>
            <a:br>
              <a:rPr lang="en-US" dirty="0"/>
            </a:br>
            <a:endParaRPr lang="en-US" dirty="0"/>
          </a:p>
          <a:p>
            <a:endParaRPr lang="en-GB" sz="1600" b="0" dirty="0">
              <a:latin typeface="Network Rail Sans"/>
              <a:cs typeface="Arial"/>
            </a:endParaRPr>
          </a:p>
          <a:p>
            <a:endParaRPr lang="en-GB" sz="1600" b="0" dirty="0">
              <a:latin typeface="Network Rail Sans"/>
              <a:cs typeface="Arial"/>
            </a:endParaRPr>
          </a:p>
          <a:p>
            <a:pPr marL="285750" indent="-285750">
              <a:lnSpc>
                <a:spcPct val="100000"/>
              </a:lnSpc>
              <a:spcBef>
                <a:spcPts val="0"/>
              </a:spcBef>
              <a:buChar char="•"/>
            </a:pPr>
            <a:endParaRPr lang="en-GB" sz="1600" b="0" dirty="0"/>
          </a:p>
          <a:p>
            <a:endParaRPr lang="en-GB" sz="1600" b="0" dirty="0"/>
          </a:p>
          <a:p>
            <a:r>
              <a:rPr lang="en-GB" sz="1600" b="0">
                <a:latin typeface="Network Rail Sans"/>
                <a:cs typeface="Arial"/>
              </a:rPr>
              <a:t>.</a:t>
            </a:r>
            <a:endParaRPr lang="en-GB" sz="1800"/>
          </a:p>
          <a:p>
            <a:r>
              <a:rPr lang="en-GB">
                <a:latin typeface="Network Rail Sans"/>
                <a:cs typeface="Arial"/>
              </a:rPr>
              <a:t>.</a:t>
            </a:r>
            <a:endParaRPr lang="en-GB" dirty="0">
              <a:latin typeface="Network Rail Sans"/>
              <a:cs typeface="Arial"/>
            </a:endParaRPr>
          </a:p>
        </p:txBody>
      </p:sp>
      <p:sp>
        <p:nvSpPr>
          <p:cNvPr id="20" name="TextBox 19">
            <a:extLst>
              <a:ext uri="{FF2B5EF4-FFF2-40B4-BE49-F238E27FC236}">
                <a16:creationId xmlns:a16="http://schemas.microsoft.com/office/drawing/2014/main" id="{29884638-722B-EBB1-8C70-90ECCC55C5F1}"/>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14</a:t>
            </a:fld>
            <a:endParaRPr lang="en-US" sz="1200" b="0" i="0">
              <a:latin typeface="Network Rail Sans" panose="02000000040000020004" pitchFamily="2" charset="77"/>
            </a:endParaRPr>
          </a:p>
        </p:txBody>
      </p:sp>
      <p:pic>
        <p:nvPicPr>
          <p:cNvPr id="4" name="Picture 3">
            <a:extLst>
              <a:ext uri="{FF2B5EF4-FFF2-40B4-BE49-F238E27FC236}">
                <a16:creationId xmlns:a16="http://schemas.microsoft.com/office/drawing/2014/main" id="{B23A6B7B-B2B3-A3ED-0397-2CE2B8A066DC}"/>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spTree>
    <p:extLst>
      <p:ext uri="{BB962C8B-B14F-4D97-AF65-F5344CB8AC3E}">
        <p14:creationId xmlns:p14="http://schemas.microsoft.com/office/powerpoint/2010/main" val="3273478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DF631-A1FD-1E84-B361-A448DA1D2EB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0342DE4-7C18-C766-2255-91544A0623A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68274" y="346077"/>
            <a:ext cx="11850605" cy="5504700"/>
          </a:xfrm>
          <a:prstGeom prst="rect">
            <a:avLst/>
          </a:prstGeom>
        </p:spPr>
      </p:pic>
      <p:sp>
        <p:nvSpPr>
          <p:cNvPr id="3" name="Rectangle 2">
            <a:extLst>
              <a:ext uri="{FF2B5EF4-FFF2-40B4-BE49-F238E27FC236}">
                <a16:creationId xmlns:a16="http://schemas.microsoft.com/office/drawing/2014/main" id="{C0B4348A-37D7-D99A-256D-B161A6C3BC00}"/>
              </a:ext>
            </a:extLst>
          </p:cNvPr>
          <p:cNvSpPr/>
          <p:nvPr/>
        </p:nvSpPr>
        <p:spPr>
          <a:xfrm>
            <a:off x="168274" y="346077"/>
            <a:ext cx="11850605" cy="5504700"/>
          </a:xfrm>
          <a:prstGeom prst="rect">
            <a:avLst/>
          </a:prstGeom>
          <a:solidFill>
            <a:schemeClr val="tx1">
              <a:alpha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CFE09F0-73D9-183E-C8C7-09291F822CF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08059" y="4746728"/>
            <a:ext cx="3536302" cy="913685"/>
          </a:xfrm>
          <a:prstGeom prst="rect">
            <a:avLst/>
          </a:prstGeom>
        </p:spPr>
      </p:pic>
      <p:pic>
        <p:nvPicPr>
          <p:cNvPr id="12" name="Picture 11">
            <a:extLst>
              <a:ext uri="{FF2B5EF4-FFF2-40B4-BE49-F238E27FC236}">
                <a16:creationId xmlns:a16="http://schemas.microsoft.com/office/drawing/2014/main" id="{5CF4A355-69F9-93A9-B545-9F47A50FD40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5606" y="5421085"/>
            <a:ext cx="2787219" cy="1971932"/>
          </a:xfrm>
          <a:prstGeom prst="rect">
            <a:avLst/>
          </a:prstGeom>
        </p:spPr>
      </p:pic>
      <p:pic>
        <p:nvPicPr>
          <p:cNvPr id="14" name="Picture 13">
            <a:extLst>
              <a:ext uri="{FF2B5EF4-FFF2-40B4-BE49-F238E27FC236}">
                <a16:creationId xmlns:a16="http://schemas.microsoft.com/office/drawing/2014/main" id="{F722F49B-DC5A-136F-B045-A2F17596EA17}"/>
              </a:ext>
            </a:extLst>
          </p:cNvPr>
          <p:cNvPicPr>
            <a:picLocks noChangeAspect="1"/>
          </p:cNvPicPr>
          <p:nvPr/>
        </p:nvPicPr>
        <p:blipFill>
          <a:blip r:embed="rId6" cstate="email">
            <a:extLst>
              <a:ext uri="{28A0092B-C50C-407E-A947-70E740481C1C}">
                <a14:useLocalDpi xmlns:a14="http://schemas.microsoft.com/office/drawing/2010/main"/>
              </a:ext>
            </a:extLst>
          </a:blip>
          <a:srcRect b="-12476"/>
          <a:stretch>
            <a:fillRect/>
          </a:stretch>
        </p:blipFill>
        <p:spPr>
          <a:xfrm>
            <a:off x="10179698" y="5935703"/>
            <a:ext cx="1826696" cy="838321"/>
          </a:xfrm>
          <a:prstGeom prst="rect">
            <a:avLst/>
          </a:prstGeom>
        </p:spPr>
      </p:pic>
      <p:pic>
        <p:nvPicPr>
          <p:cNvPr id="4" name="Picture 3">
            <a:extLst>
              <a:ext uri="{FF2B5EF4-FFF2-40B4-BE49-F238E27FC236}">
                <a16:creationId xmlns:a16="http://schemas.microsoft.com/office/drawing/2014/main" id="{EC42D6D7-3281-67C9-C152-483E2517E0C6}"/>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pic>
        <p:nvPicPr>
          <p:cNvPr id="7" name="Picture 6">
            <a:extLst>
              <a:ext uri="{FF2B5EF4-FFF2-40B4-BE49-F238E27FC236}">
                <a16:creationId xmlns:a16="http://schemas.microsoft.com/office/drawing/2014/main" id="{D3C3A702-CD06-1362-0C0C-51D7680D8B74}"/>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9356305" y="5993994"/>
            <a:ext cx="705116" cy="685162"/>
          </a:xfrm>
          <a:prstGeom prst="rect">
            <a:avLst/>
          </a:prstGeom>
        </p:spPr>
      </p:pic>
      <p:sp>
        <p:nvSpPr>
          <p:cNvPr id="8" name="TextBox 7">
            <a:extLst>
              <a:ext uri="{FF2B5EF4-FFF2-40B4-BE49-F238E27FC236}">
                <a16:creationId xmlns:a16="http://schemas.microsoft.com/office/drawing/2014/main" id="{1DD4462A-C466-102E-263C-4A53A07E3CC3}"/>
              </a:ext>
            </a:extLst>
          </p:cNvPr>
          <p:cNvSpPr txBox="1"/>
          <p:nvPr/>
        </p:nvSpPr>
        <p:spPr>
          <a:xfrm>
            <a:off x="1721268" y="817200"/>
            <a:ext cx="8643213" cy="1077218"/>
          </a:xfrm>
          <a:prstGeom prst="rect">
            <a:avLst/>
          </a:prstGeom>
          <a:noFill/>
        </p:spPr>
        <p:txBody>
          <a:bodyPr wrap="square" lIns="91440" tIns="45720" rIns="91440" bIns="45720" rtlCol="0" anchor="t">
            <a:spAutoFit/>
          </a:bodyPr>
          <a:lstStyle/>
          <a:p>
            <a:pPr algn="ctr"/>
            <a:r>
              <a:rPr lang="en-GB" sz="3200" b="1">
                <a:solidFill>
                  <a:schemeClr val="bg1"/>
                </a:solidFill>
                <a:latin typeface="Network Rail Sans"/>
              </a:rPr>
              <a:t>Thank you for attending todays </a:t>
            </a:r>
            <a:br>
              <a:rPr lang="en-GB" sz="3200" b="1" dirty="0">
                <a:solidFill>
                  <a:schemeClr val="bg1"/>
                </a:solidFill>
                <a:latin typeface="Network Rail Sans"/>
              </a:rPr>
            </a:br>
            <a:r>
              <a:rPr lang="en-GB" sz="3200" b="1">
                <a:solidFill>
                  <a:schemeClr val="bg1"/>
                </a:solidFill>
                <a:latin typeface="Network Rail Sans"/>
              </a:rPr>
              <a:t>safety hour </a:t>
            </a:r>
            <a:endParaRPr lang="en-GB" sz="3200" b="1">
              <a:solidFill>
                <a:schemeClr val="bg1"/>
              </a:solidFill>
              <a:latin typeface="Network Rail Sans" panose="02000000040000020004" pitchFamily="2" charset="77"/>
            </a:endParaRPr>
          </a:p>
        </p:txBody>
      </p:sp>
      <p:sp>
        <p:nvSpPr>
          <p:cNvPr id="6" name="TextBox 5">
            <a:extLst>
              <a:ext uri="{FF2B5EF4-FFF2-40B4-BE49-F238E27FC236}">
                <a16:creationId xmlns:a16="http://schemas.microsoft.com/office/drawing/2014/main" id="{A83816AB-E3EA-70F9-372C-C2B715FE4200}"/>
              </a:ext>
            </a:extLst>
          </p:cNvPr>
          <p:cNvSpPr txBox="1"/>
          <p:nvPr/>
        </p:nvSpPr>
        <p:spPr>
          <a:xfrm>
            <a:off x="1917935" y="2395960"/>
            <a:ext cx="7620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solidFill>
                  <a:schemeClr val="bg1"/>
                </a:solidFill>
              </a:rPr>
              <a:t>Your feedback matters. Scan the QR code to tell us what you think, help </a:t>
            </a:r>
            <a:r>
              <a:rPr lang="en-GB">
                <a:solidFill>
                  <a:schemeClr val="bg1"/>
                </a:solidFill>
              </a:rPr>
              <a:t>influence future safety campaigns, and sign up for future communications</a:t>
            </a:r>
            <a:endParaRPr lang="en-US">
              <a:solidFill>
                <a:schemeClr val="bg1"/>
              </a:solidFill>
            </a:endParaRPr>
          </a:p>
          <a:p>
            <a:endParaRPr lang="en-GB" dirty="0">
              <a:solidFill>
                <a:schemeClr val="bg1"/>
              </a:solidFill>
            </a:endParaRPr>
          </a:p>
        </p:txBody>
      </p:sp>
      <p:sp>
        <p:nvSpPr>
          <p:cNvPr id="9" name="TextBox 8">
            <a:extLst>
              <a:ext uri="{FF2B5EF4-FFF2-40B4-BE49-F238E27FC236}">
                <a16:creationId xmlns:a16="http://schemas.microsoft.com/office/drawing/2014/main" id="{797F5096-09B9-50DE-5E0D-9B8A166BA15A}"/>
              </a:ext>
            </a:extLst>
          </p:cNvPr>
          <p:cNvSpPr txBox="1"/>
          <p:nvPr/>
        </p:nvSpPr>
        <p:spPr>
          <a:xfrm>
            <a:off x="1921425" y="3634873"/>
            <a:ext cx="84413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solidFill>
                  <a:schemeClr val="bg1"/>
                </a:solidFill>
                <a:latin typeface="Network Rail Sans"/>
              </a:rPr>
              <a:t>Got a question? Email </a:t>
            </a:r>
            <a:r>
              <a:rPr lang="en-GB">
                <a:solidFill>
                  <a:schemeClr val="bg1"/>
                </a:solidFill>
                <a:latin typeface="Network Rail Sans"/>
                <a:ea typeface="+mn-lt"/>
                <a:cs typeface="+mn-lt"/>
              </a:rPr>
              <a:t>ESD CommunicationESDCommunication@networkrail.co.uk</a:t>
            </a:r>
            <a:endParaRPr lang="en-GB" dirty="0">
              <a:solidFill>
                <a:schemeClr val="bg1"/>
              </a:solidFill>
              <a:latin typeface="Network Rail Sans"/>
            </a:endParaRPr>
          </a:p>
        </p:txBody>
      </p:sp>
      <p:pic>
        <p:nvPicPr>
          <p:cNvPr id="11" name="Graphic 10" descr="Envelope outline">
            <a:extLst>
              <a:ext uri="{FF2B5EF4-FFF2-40B4-BE49-F238E27FC236}">
                <a16:creationId xmlns:a16="http://schemas.microsoft.com/office/drawing/2014/main" id="{AF8B6FBE-A2F0-CFBD-94C9-BA582213056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54742" y="3291114"/>
            <a:ext cx="1066800" cy="1045029"/>
          </a:xfrm>
          <a:prstGeom prst="rect">
            <a:avLst/>
          </a:prstGeom>
        </p:spPr>
      </p:pic>
      <p:pic>
        <p:nvPicPr>
          <p:cNvPr id="5" name="Picture 4">
            <a:extLst>
              <a:ext uri="{FF2B5EF4-FFF2-40B4-BE49-F238E27FC236}">
                <a16:creationId xmlns:a16="http://schemas.microsoft.com/office/drawing/2014/main" id="{39F588D0-E63B-08A9-F33E-E655B0CAD11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62239" y="2288494"/>
            <a:ext cx="851808" cy="851354"/>
          </a:xfrm>
          <a:prstGeom prst="rect">
            <a:avLst/>
          </a:prstGeom>
        </p:spPr>
      </p:pic>
    </p:spTree>
    <p:extLst>
      <p:ext uri="{BB962C8B-B14F-4D97-AF65-F5344CB8AC3E}">
        <p14:creationId xmlns:p14="http://schemas.microsoft.com/office/powerpoint/2010/main" val="1463869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D6B39-90D9-C2E0-5086-BC1CCA8D384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287D4F1-8D36-1CE8-461B-8934086D9AE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527705" y="6048482"/>
            <a:ext cx="705116" cy="685162"/>
          </a:xfrm>
          <a:prstGeom prst="rect">
            <a:avLst/>
          </a:prstGeom>
        </p:spPr>
      </p:pic>
      <p:pic>
        <p:nvPicPr>
          <p:cNvPr id="11" name="Picture 10">
            <a:extLst>
              <a:ext uri="{FF2B5EF4-FFF2-40B4-BE49-F238E27FC236}">
                <a16:creationId xmlns:a16="http://schemas.microsoft.com/office/drawing/2014/main" id="{D697C368-B6F2-9F6B-6574-268B6602C0D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47838" y="6083809"/>
            <a:ext cx="2378375" cy="614508"/>
          </a:xfrm>
          <a:prstGeom prst="rect">
            <a:avLst/>
          </a:prstGeom>
        </p:spPr>
      </p:pic>
      <p:sp>
        <p:nvSpPr>
          <p:cNvPr id="13" name="Text Placeholder 2">
            <a:extLst>
              <a:ext uri="{FF2B5EF4-FFF2-40B4-BE49-F238E27FC236}">
                <a16:creationId xmlns:a16="http://schemas.microsoft.com/office/drawing/2014/main" id="{97C0C061-DE0B-4828-B7F7-411EAA799B23}"/>
              </a:ext>
            </a:extLst>
          </p:cNvPr>
          <p:cNvSpPr txBox="1">
            <a:spLocks/>
          </p:cNvSpPr>
          <p:nvPr/>
        </p:nvSpPr>
        <p:spPr>
          <a:xfrm>
            <a:off x="469812" y="1711405"/>
            <a:ext cx="10527201" cy="305163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1400" b="0" kern="1200">
                <a:solidFill>
                  <a:schemeClr val="tx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dirty="0">
                <a:latin typeface="Network Rail Sans"/>
                <a:cs typeface="Arial"/>
              </a:rPr>
              <a:t>Our safety controls are not correctly applied around 10 times every period, </a:t>
            </a:r>
            <a:br>
              <a:rPr lang="en-GB" sz="2000" b="1" dirty="0">
                <a:latin typeface="Network Rail Sans"/>
                <a:cs typeface="Arial"/>
              </a:rPr>
            </a:br>
            <a:r>
              <a:rPr lang="en-GB" sz="2000" b="1" dirty="0">
                <a:latin typeface="Network Rail Sans"/>
                <a:cs typeface="Arial"/>
              </a:rPr>
              <a:t>resulting in an isolation irregularity.</a:t>
            </a:r>
            <a:br>
              <a:rPr lang="en-GB" sz="2000" dirty="0">
                <a:latin typeface="Arial"/>
                <a:cs typeface="Arial"/>
              </a:rPr>
            </a:br>
            <a:endParaRPr lang="en-US" dirty="0"/>
          </a:p>
          <a:p>
            <a:r>
              <a:rPr lang="en-GB" sz="2000" b="1" dirty="0">
                <a:latin typeface="Network Rail Sans"/>
                <a:cs typeface="Arial"/>
              </a:rPr>
              <a:t>Each incident has the potential for someone not to go home safe.</a:t>
            </a:r>
            <a:r>
              <a:rPr lang="en-GB" sz="2000" dirty="0">
                <a:latin typeface="Arial"/>
                <a:cs typeface="Arial"/>
              </a:rPr>
              <a:t> </a:t>
            </a:r>
            <a:br>
              <a:rPr lang="en-GB" sz="2000" dirty="0">
                <a:latin typeface="Arial"/>
                <a:cs typeface="Arial"/>
              </a:rPr>
            </a:br>
            <a:endParaRPr lang="en-GB" dirty="0"/>
          </a:p>
          <a:p>
            <a:r>
              <a:rPr lang="en-GB" sz="1800" dirty="0">
                <a:latin typeface="Network Rail Sans"/>
                <a:cs typeface="Arial"/>
              </a:rPr>
              <a:t>Every irregularity is a warning sign and statistics tell us that an electrical safety </a:t>
            </a:r>
            <a:br>
              <a:rPr lang="en-US" sz="1800" dirty="0"/>
            </a:br>
            <a:r>
              <a:rPr lang="en-GB" sz="1800" dirty="0">
                <a:latin typeface="Network Rail Sans"/>
                <a:cs typeface="Arial"/>
              </a:rPr>
              <a:t>incident is imminent. </a:t>
            </a:r>
            <a:br>
              <a:rPr lang="en-GB" sz="1800" dirty="0">
                <a:latin typeface="Network Rail Sans"/>
                <a:cs typeface="Arial"/>
              </a:rPr>
            </a:br>
            <a:endParaRPr lang="en-GB" sz="1800" dirty="0"/>
          </a:p>
          <a:p>
            <a:r>
              <a:rPr lang="en-GB" sz="1800" dirty="0">
                <a:latin typeface="Network Rail Sans"/>
                <a:cs typeface="Arial"/>
              </a:rPr>
              <a:t>Electrical safety shouldn't just be a priority – it needs to be second nature.</a:t>
            </a:r>
            <a:endParaRPr lang="en-GB" sz="1800" dirty="0"/>
          </a:p>
          <a:p>
            <a:endParaRPr lang="en-GB" sz="2000" b="1" dirty="0">
              <a:latin typeface="Network Rail Sans"/>
              <a:cs typeface="Arial"/>
            </a:endParaRPr>
          </a:p>
          <a:p>
            <a:pPr marL="285750" indent="-285750">
              <a:buChar char="•"/>
            </a:pPr>
            <a:endParaRPr lang="en-GB" sz="1600" dirty="0"/>
          </a:p>
          <a:p>
            <a:endParaRPr lang="en-GB" sz="1600" dirty="0"/>
          </a:p>
          <a:p>
            <a:endParaRPr lang="en-GB" sz="2000" b="1" dirty="0"/>
          </a:p>
          <a:p>
            <a:endParaRPr lang="en-GB" sz="2000" b="1" dirty="0"/>
          </a:p>
          <a:p>
            <a:endParaRPr lang="en-GB" sz="2000" b="1" dirty="0"/>
          </a:p>
          <a:p>
            <a:endParaRPr lang="en-GB" sz="2000" dirty="0"/>
          </a:p>
          <a:p>
            <a:endParaRPr lang="en-GB" dirty="0"/>
          </a:p>
        </p:txBody>
      </p:sp>
      <p:cxnSp>
        <p:nvCxnSpPr>
          <p:cNvPr id="19" name="Straight Connector 18">
            <a:extLst>
              <a:ext uri="{FF2B5EF4-FFF2-40B4-BE49-F238E27FC236}">
                <a16:creationId xmlns:a16="http://schemas.microsoft.com/office/drawing/2014/main" id="{F01A53BF-CD7A-49A1-CAC4-49E4D78CC651}"/>
              </a:ext>
            </a:extLst>
          </p:cNvPr>
          <p:cNvCxnSpPr/>
          <p:nvPr/>
        </p:nvCxnSpPr>
        <p:spPr>
          <a:xfrm flipH="1">
            <a:off x="300115" y="5973790"/>
            <a:ext cx="11524850" cy="0"/>
          </a:xfrm>
          <a:prstGeom prst="line">
            <a:avLst/>
          </a:prstGeom>
          <a:ln>
            <a:solidFill>
              <a:srgbClr val="FDAF17"/>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1BCCA4B7-5DF5-0844-7803-F704F588A322}"/>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1</a:t>
            </a:fld>
            <a:endParaRPr lang="en-US" sz="1200" b="0" i="0">
              <a:latin typeface="Network Rail Sans" panose="02000000040000020004" pitchFamily="2" charset="77"/>
            </a:endParaRPr>
          </a:p>
        </p:txBody>
      </p:sp>
      <p:pic>
        <p:nvPicPr>
          <p:cNvPr id="4" name="Picture 3">
            <a:extLst>
              <a:ext uri="{FF2B5EF4-FFF2-40B4-BE49-F238E27FC236}">
                <a16:creationId xmlns:a16="http://schemas.microsoft.com/office/drawing/2014/main" id="{EA0ADC5C-2D18-4244-B75F-DE2C2CFAB330}"/>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sp>
        <p:nvSpPr>
          <p:cNvPr id="2" name="TextBox 1">
            <a:extLst>
              <a:ext uri="{FF2B5EF4-FFF2-40B4-BE49-F238E27FC236}">
                <a16:creationId xmlns:a16="http://schemas.microsoft.com/office/drawing/2014/main" id="{A92406F7-702E-E28D-A478-49C45C344E2F}"/>
              </a:ext>
            </a:extLst>
          </p:cNvPr>
          <p:cNvSpPr txBox="1"/>
          <p:nvPr/>
        </p:nvSpPr>
        <p:spPr>
          <a:xfrm>
            <a:off x="-21770" y="816429"/>
            <a:ext cx="1221376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i="0" u="none" strike="noStrike" baseline="0">
                <a:solidFill>
                  <a:schemeClr val="accent2"/>
                </a:solidFill>
                <a:latin typeface="Network Rail Sans"/>
              </a:rPr>
              <a:t>1 in 146 isolation irregularities leads to life changing injuries</a:t>
            </a:r>
            <a:r>
              <a:rPr lang="en-GB" sz="2800" b="1">
                <a:solidFill>
                  <a:schemeClr val="accent2"/>
                </a:solidFill>
                <a:latin typeface="Network Rail Sans"/>
              </a:rPr>
              <a:t>*</a:t>
            </a:r>
          </a:p>
        </p:txBody>
      </p:sp>
      <p:sp>
        <p:nvSpPr>
          <p:cNvPr id="3" name="TextBox 2">
            <a:extLst>
              <a:ext uri="{FF2B5EF4-FFF2-40B4-BE49-F238E27FC236}">
                <a16:creationId xmlns:a16="http://schemas.microsoft.com/office/drawing/2014/main" id="{2F14AED0-8688-F0BB-A8D3-9DF1E9B3BC6C}"/>
              </a:ext>
            </a:extLst>
          </p:cNvPr>
          <p:cNvSpPr txBox="1"/>
          <p:nvPr/>
        </p:nvSpPr>
        <p:spPr>
          <a:xfrm>
            <a:off x="156027" y="6395812"/>
            <a:ext cx="389391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t>*on average between 2015 </a:t>
            </a:r>
            <a:r>
              <a:rPr lang="en-GB" sz="1000" dirty="0"/>
              <a:t>and 2023</a:t>
            </a:r>
          </a:p>
        </p:txBody>
      </p:sp>
      <p:sp>
        <p:nvSpPr>
          <p:cNvPr id="5" name="Rectangle: Rounded Corners 4">
            <a:extLst>
              <a:ext uri="{FF2B5EF4-FFF2-40B4-BE49-F238E27FC236}">
                <a16:creationId xmlns:a16="http://schemas.microsoft.com/office/drawing/2014/main" id="{7DB1704C-F8C4-FD65-D48F-B82632B59525}"/>
              </a:ext>
            </a:extLst>
          </p:cNvPr>
          <p:cNvSpPr/>
          <p:nvPr/>
        </p:nvSpPr>
        <p:spPr>
          <a:xfrm>
            <a:off x="8902186" y="3430300"/>
            <a:ext cx="2924627" cy="224933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000" b="1" dirty="0">
                <a:solidFill>
                  <a:schemeClr val="bg1"/>
                </a:solidFill>
                <a:latin typeface="Network Rail Sans"/>
              </a:rPr>
              <a:t>An isolation irregularity is when something goes wrong with the planning or implementation of </a:t>
            </a:r>
            <a:br>
              <a:rPr lang="en-GB" sz="2000" b="1" dirty="0">
                <a:solidFill>
                  <a:schemeClr val="bg1"/>
                </a:solidFill>
                <a:latin typeface="Network Rail Sans"/>
              </a:rPr>
            </a:br>
            <a:r>
              <a:rPr lang="en-GB" sz="2000" b="1">
                <a:solidFill>
                  <a:schemeClr val="bg1"/>
                </a:solidFill>
                <a:latin typeface="Network Rail Sans"/>
              </a:rPr>
              <a:t>an isolation</a:t>
            </a:r>
            <a:endParaRPr lang="en-GB" sz="2000">
              <a:solidFill>
                <a:schemeClr val="bg1"/>
              </a:solidFill>
              <a:latin typeface="Arial"/>
              <a:cs typeface="Arial"/>
            </a:endParaRPr>
          </a:p>
        </p:txBody>
      </p:sp>
    </p:spTree>
    <p:extLst>
      <p:ext uri="{BB962C8B-B14F-4D97-AF65-F5344CB8AC3E}">
        <p14:creationId xmlns:p14="http://schemas.microsoft.com/office/powerpoint/2010/main" val="2405148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0F839-7A28-EE5C-B6BC-86A4F6A21A8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ABEAC1E-76FE-1D3C-5F1C-B354ECD0EE4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527705" y="6048482"/>
            <a:ext cx="705116" cy="685162"/>
          </a:xfrm>
          <a:prstGeom prst="rect">
            <a:avLst/>
          </a:prstGeom>
        </p:spPr>
      </p:pic>
      <p:pic>
        <p:nvPicPr>
          <p:cNvPr id="11" name="Picture 10">
            <a:extLst>
              <a:ext uri="{FF2B5EF4-FFF2-40B4-BE49-F238E27FC236}">
                <a16:creationId xmlns:a16="http://schemas.microsoft.com/office/drawing/2014/main" id="{A0A0E506-FCDD-0DD6-6DDD-D413C4C193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47838" y="6083809"/>
            <a:ext cx="2378375" cy="614508"/>
          </a:xfrm>
          <a:prstGeom prst="rect">
            <a:avLst/>
          </a:prstGeom>
        </p:spPr>
      </p:pic>
      <p:sp>
        <p:nvSpPr>
          <p:cNvPr id="12" name="Text Placeholder 19">
            <a:extLst>
              <a:ext uri="{FF2B5EF4-FFF2-40B4-BE49-F238E27FC236}">
                <a16:creationId xmlns:a16="http://schemas.microsoft.com/office/drawing/2014/main" id="{C86FCC2A-E7C7-5619-012C-622FFA52C4A1}"/>
              </a:ext>
            </a:extLst>
          </p:cNvPr>
          <p:cNvSpPr txBox="1">
            <a:spLocks/>
          </p:cNvSpPr>
          <p:nvPr/>
        </p:nvSpPr>
        <p:spPr>
          <a:xfrm>
            <a:off x="281127" y="375291"/>
            <a:ext cx="8803284" cy="54520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chemeClr val="accent2"/>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Network Rail Sans"/>
                <a:cs typeface="Arial"/>
              </a:rPr>
              <a:t>We are improving our electrical safety</a:t>
            </a:r>
          </a:p>
        </p:txBody>
      </p:sp>
      <p:sp>
        <p:nvSpPr>
          <p:cNvPr id="13" name="Text Placeholder 2">
            <a:extLst>
              <a:ext uri="{FF2B5EF4-FFF2-40B4-BE49-F238E27FC236}">
                <a16:creationId xmlns:a16="http://schemas.microsoft.com/office/drawing/2014/main" id="{FC3FB63C-EB87-0111-CE8A-E636F4E234C8}"/>
              </a:ext>
            </a:extLst>
          </p:cNvPr>
          <p:cNvSpPr txBox="1">
            <a:spLocks/>
          </p:cNvSpPr>
          <p:nvPr/>
        </p:nvSpPr>
        <p:spPr>
          <a:xfrm>
            <a:off x="281127" y="1253546"/>
            <a:ext cx="10788458" cy="2333181"/>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1400" b="0" kern="1200">
                <a:solidFill>
                  <a:schemeClr val="tx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latin typeface="Network Rail Sans"/>
                <a:cs typeface="Arial"/>
              </a:rPr>
              <a:t>Our workforce are still getting injured too frequently when working near high voltage traction power. </a:t>
            </a:r>
            <a:endParaRPr lang="en-US" sz="1800"/>
          </a:p>
          <a:p>
            <a:endParaRPr lang="en-GB" sz="1800" dirty="0">
              <a:latin typeface="Network Rail Sans"/>
              <a:cs typeface="Arial"/>
            </a:endParaRPr>
          </a:p>
          <a:p>
            <a:r>
              <a:rPr lang="en-GB" sz="1800">
                <a:latin typeface="Network Rail Sans"/>
                <a:cs typeface="Arial"/>
              </a:rPr>
              <a:t>That’s why we’re introducing new standards and technologies to improve electrical safety for everyone working on or near the electrified railway.</a:t>
            </a:r>
            <a:endParaRPr lang="en-US" sz="1800">
              <a:latin typeface="Network Rail Sans"/>
              <a:cs typeface="Arial"/>
            </a:endParaRPr>
          </a:p>
          <a:p>
            <a:endParaRPr lang="en-GB" sz="1800" dirty="0">
              <a:latin typeface="Network Rail Sans"/>
              <a:cs typeface="Arial"/>
            </a:endParaRPr>
          </a:p>
          <a:p>
            <a:r>
              <a:rPr lang="en-GB" sz="1800">
                <a:latin typeface="Network Rail Sans"/>
                <a:cs typeface="Arial"/>
              </a:rPr>
              <a:t>We know there are many competing demands on our workforce, and mistakes can happen when people are working under pressure. But electrical safety standards cannot slip. </a:t>
            </a:r>
            <a:endParaRPr lang="en-GB" sz="1800" dirty="0">
              <a:latin typeface="Network Rail Sans"/>
              <a:cs typeface="Arial"/>
            </a:endParaRPr>
          </a:p>
          <a:p>
            <a:endParaRPr lang="en-GB" dirty="0"/>
          </a:p>
        </p:txBody>
      </p:sp>
      <p:cxnSp>
        <p:nvCxnSpPr>
          <p:cNvPr id="19" name="Straight Connector 18">
            <a:extLst>
              <a:ext uri="{FF2B5EF4-FFF2-40B4-BE49-F238E27FC236}">
                <a16:creationId xmlns:a16="http://schemas.microsoft.com/office/drawing/2014/main" id="{8B2E93BC-BBFF-E31A-D2AD-62532A450803}"/>
              </a:ext>
            </a:extLst>
          </p:cNvPr>
          <p:cNvCxnSpPr/>
          <p:nvPr/>
        </p:nvCxnSpPr>
        <p:spPr>
          <a:xfrm flipH="1">
            <a:off x="213030" y="5937504"/>
            <a:ext cx="11771593" cy="0"/>
          </a:xfrm>
          <a:prstGeom prst="line">
            <a:avLst/>
          </a:prstGeom>
          <a:ln>
            <a:solidFill>
              <a:srgbClr val="FDAF17"/>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30CF5E5E-E521-F33D-2800-D529451FD60E}"/>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2</a:t>
            </a:fld>
            <a:endParaRPr lang="en-US" sz="1200" b="0" i="0">
              <a:latin typeface="Network Rail Sans" panose="02000000040000020004" pitchFamily="2" charset="77"/>
            </a:endParaRPr>
          </a:p>
        </p:txBody>
      </p:sp>
      <p:pic>
        <p:nvPicPr>
          <p:cNvPr id="4" name="Picture 3">
            <a:extLst>
              <a:ext uri="{FF2B5EF4-FFF2-40B4-BE49-F238E27FC236}">
                <a16:creationId xmlns:a16="http://schemas.microsoft.com/office/drawing/2014/main" id="{126F7A2E-E0F6-38F5-906F-D942B1239ADF}"/>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sp>
        <p:nvSpPr>
          <p:cNvPr id="2" name="TextBox 1">
            <a:extLst>
              <a:ext uri="{FF2B5EF4-FFF2-40B4-BE49-F238E27FC236}">
                <a16:creationId xmlns:a16="http://schemas.microsoft.com/office/drawing/2014/main" id="{C0EF982F-089A-93EA-C367-818550152395}"/>
              </a:ext>
            </a:extLst>
          </p:cNvPr>
          <p:cNvSpPr txBox="1"/>
          <p:nvPr/>
        </p:nvSpPr>
        <p:spPr>
          <a:xfrm>
            <a:off x="0" y="3929743"/>
            <a:ext cx="12061370"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solidFill>
                  <a:srgbClr val="000000"/>
                </a:solidFill>
                <a:latin typeface="Network Rail Sans"/>
              </a:rPr>
              <a:t>Whilst incidents</a:t>
            </a:r>
            <a:r>
              <a:rPr lang="en-GB" sz="2800" b="1" i="0" u="none" strike="noStrike" baseline="0">
                <a:solidFill>
                  <a:srgbClr val="000000"/>
                </a:solidFill>
                <a:latin typeface="Network Rail Sans"/>
              </a:rPr>
              <a:t> may be low frequency,</a:t>
            </a:r>
            <a:r>
              <a:rPr lang="en-GB" sz="2800" b="1">
                <a:solidFill>
                  <a:srgbClr val="000000"/>
                </a:solidFill>
                <a:latin typeface="Network Rail Sans"/>
              </a:rPr>
              <a:t> </a:t>
            </a:r>
            <a:endParaRPr lang="en-GB" sz="2800" dirty="0">
              <a:solidFill>
                <a:srgbClr val="000000"/>
              </a:solidFill>
              <a:latin typeface="Aptos" panose="02110004020202020204"/>
            </a:endParaRPr>
          </a:p>
          <a:p>
            <a:pPr algn="ctr"/>
            <a:r>
              <a:rPr lang="en-GB" sz="2800" b="1" i="0" u="none" strike="noStrike" baseline="0">
                <a:solidFill>
                  <a:srgbClr val="000000"/>
                </a:solidFill>
                <a:latin typeface="Network Rail Sans"/>
              </a:rPr>
              <a:t>they can have life-changing consequences</a:t>
            </a:r>
            <a:endParaRPr lang="en-GB" sz="2800"/>
          </a:p>
          <a:p>
            <a:pPr algn="ctr"/>
            <a:endParaRPr lang="en-GB"/>
          </a:p>
        </p:txBody>
      </p:sp>
    </p:spTree>
    <p:extLst>
      <p:ext uri="{BB962C8B-B14F-4D97-AF65-F5344CB8AC3E}">
        <p14:creationId xmlns:p14="http://schemas.microsoft.com/office/powerpoint/2010/main" val="1811044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4EB29-25E4-DF28-5BAD-F1313E3FB0D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066011C-E109-73FC-C2A6-263125501B4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68274" y="346077"/>
            <a:ext cx="11850605" cy="5504700"/>
          </a:xfrm>
          <a:prstGeom prst="rect">
            <a:avLst/>
          </a:prstGeom>
        </p:spPr>
      </p:pic>
      <p:sp>
        <p:nvSpPr>
          <p:cNvPr id="7" name="Rectangle 6">
            <a:extLst>
              <a:ext uri="{FF2B5EF4-FFF2-40B4-BE49-F238E27FC236}">
                <a16:creationId xmlns:a16="http://schemas.microsoft.com/office/drawing/2014/main" id="{C719865B-AE98-16E5-B1C8-58F7B11D55D4}"/>
              </a:ext>
            </a:extLst>
          </p:cNvPr>
          <p:cNvSpPr/>
          <p:nvPr/>
        </p:nvSpPr>
        <p:spPr>
          <a:xfrm>
            <a:off x="155789" y="343766"/>
            <a:ext cx="11850605" cy="5504700"/>
          </a:xfrm>
          <a:prstGeom prst="rect">
            <a:avLst/>
          </a:prstGeom>
          <a:solidFill>
            <a:schemeClr val="tx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7F202912-4C13-49E4-0FD2-61FCFB98988F}"/>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grpSp>
        <p:nvGrpSpPr>
          <p:cNvPr id="5" name="Group 4">
            <a:extLst>
              <a:ext uri="{FF2B5EF4-FFF2-40B4-BE49-F238E27FC236}">
                <a16:creationId xmlns:a16="http://schemas.microsoft.com/office/drawing/2014/main" id="{9B0FC78A-60A9-ECF4-F58B-B5CBBC9275D5}"/>
              </a:ext>
            </a:extLst>
          </p:cNvPr>
          <p:cNvGrpSpPr/>
          <p:nvPr/>
        </p:nvGrpSpPr>
        <p:grpSpPr>
          <a:xfrm>
            <a:off x="2611739" y="-105254"/>
            <a:ext cx="6968521" cy="4473505"/>
            <a:chOff x="3403644" y="397847"/>
            <a:chExt cx="5384711" cy="3456764"/>
          </a:xfrm>
        </p:grpSpPr>
        <p:sp>
          <p:nvSpPr>
            <p:cNvPr id="3" name="TextBox 2">
              <a:extLst>
                <a:ext uri="{FF2B5EF4-FFF2-40B4-BE49-F238E27FC236}">
                  <a16:creationId xmlns:a16="http://schemas.microsoft.com/office/drawing/2014/main" id="{E036ABEE-29EE-94F5-E868-150DE015BC40}"/>
                </a:ext>
              </a:extLst>
            </p:cNvPr>
            <p:cNvSpPr txBox="1"/>
            <p:nvPr/>
          </p:nvSpPr>
          <p:spPr>
            <a:xfrm>
              <a:off x="3403644" y="2543500"/>
              <a:ext cx="5384711" cy="707886"/>
            </a:xfrm>
            <a:prstGeom prst="rect">
              <a:avLst/>
            </a:prstGeom>
            <a:noFill/>
          </p:spPr>
          <p:txBody>
            <a:bodyPr wrap="square" rtlCol="0">
              <a:spAutoFit/>
            </a:bodyPr>
            <a:lstStyle/>
            <a:p>
              <a:pPr algn="ctr"/>
              <a:r>
                <a:rPr lang="en-US" sz="4000" b="1" dirty="0">
                  <a:solidFill>
                    <a:schemeClr val="bg1"/>
                  </a:solidFill>
                  <a:latin typeface="Network Rail Sans" panose="02000000040000020004" pitchFamily="2" charset="77"/>
                </a:rPr>
                <a:t>Warning</a:t>
              </a:r>
            </a:p>
          </p:txBody>
        </p:sp>
        <p:sp>
          <p:nvSpPr>
            <p:cNvPr id="2" name="TextBox 1">
              <a:extLst>
                <a:ext uri="{FF2B5EF4-FFF2-40B4-BE49-F238E27FC236}">
                  <a16:creationId xmlns:a16="http://schemas.microsoft.com/office/drawing/2014/main" id="{6EE69D87-CDD2-CAC5-7972-EDF4AAF6627D}"/>
                </a:ext>
              </a:extLst>
            </p:cNvPr>
            <p:cNvSpPr txBox="1"/>
            <p:nvPr/>
          </p:nvSpPr>
          <p:spPr>
            <a:xfrm>
              <a:off x="3403644" y="3355179"/>
              <a:ext cx="5384711" cy="499432"/>
            </a:xfrm>
            <a:prstGeom prst="rect">
              <a:avLst/>
            </a:prstGeom>
            <a:noFill/>
          </p:spPr>
          <p:txBody>
            <a:bodyPr wrap="square" lIns="91440" tIns="45720" rIns="91440" bIns="45720" rtlCol="0" anchor="t">
              <a:spAutoFit/>
            </a:bodyPr>
            <a:lstStyle/>
            <a:p>
              <a:pPr algn="ctr"/>
              <a:r>
                <a:rPr lang="en-GB" b="1" dirty="0">
                  <a:solidFill>
                    <a:schemeClr val="bg1"/>
                  </a:solidFill>
                  <a:latin typeface="Network Rail Sans"/>
                </a:rPr>
                <a:t>The following films depict replicated electrical injuries</a:t>
              </a:r>
              <a:br>
                <a:rPr lang="en-GB" b="1" dirty="0">
                  <a:solidFill>
                    <a:schemeClr val="bg1"/>
                  </a:solidFill>
                  <a:latin typeface="Network Rail Sans"/>
                </a:rPr>
              </a:br>
              <a:r>
                <a:rPr lang="en-GB" b="1" dirty="0">
                  <a:solidFill>
                    <a:schemeClr val="bg1"/>
                  </a:solidFill>
                  <a:latin typeface="Network Rail Sans"/>
                </a:rPr>
                <a:t>Please only continue if you feel comfortable to do so</a:t>
              </a:r>
              <a:endParaRPr lang="en-US" b="1" dirty="0">
                <a:solidFill>
                  <a:schemeClr val="bg1"/>
                </a:solidFill>
                <a:latin typeface="Network Rail Sans" panose="02000000040000020004" pitchFamily="2" charset="77"/>
              </a:endParaRPr>
            </a:p>
          </p:txBody>
        </p:sp>
        <p:pic>
          <p:nvPicPr>
            <p:cNvPr id="8" name="Picture 7">
              <a:extLst>
                <a:ext uri="{FF2B5EF4-FFF2-40B4-BE49-F238E27FC236}">
                  <a16:creationId xmlns:a16="http://schemas.microsoft.com/office/drawing/2014/main" id="{E89B045F-7377-B635-1349-6A0C047CFA1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42176" y="397847"/>
              <a:ext cx="2907649" cy="2473761"/>
            </a:xfrm>
            <a:prstGeom prst="rect">
              <a:avLst/>
            </a:prstGeom>
          </p:spPr>
        </p:pic>
      </p:grpSp>
      <p:pic>
        <p:nvPicPr>
          <p:cNvPr id="12" name="Picture 11">
            <a:extLst>
              <a:ext uri="{FF2B5EF4-FFF2-40B4-BE49-F238E27FC236}">
                <a16:creationId xmlns:a16="http://schemas.microsoft.com/office/drawing/2014/main" id="{226CC78F-2A30-B205-A46F-8338F4699E8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5606" y="5421085"/>
            <a:ext cx="2787219" cy="1971932"/>
          </a:xfrm>
          <a:prstGeom prst="rect">
            <a:avLst/>
          </a:prstGeom>
        </p:spPr>
      </p:pic>
      <p:pic>
        <p:nvPicPr>
          <p:cNvPr id="14" name="Picture 13">
            <a:extLst>
              <a:ext uri="{FF2B5EF4-FFF2-40B4-BE49-F238E27FC236}">
                <a16:creationId xmlns:a16="http://schemas.microsoft.com/office/drawing/2014/main" id="{2F8F8DB6-CC7A-6A65-67F7-B745A25E5E44}"/>
              </a:ext>
            </a:extLst>
          </p:cNvPr>
          <p:cNvPicPr>
            <a:picLocks noChangeAspect="1"/>
          </p:cNvPicPr>
          <p:nvPr/>
        </p:nvPicPr>
        <p:blipFill>
          <a:blip r:embed="rId7" cstate="email">
            <a:extLst>
              <a:ext uri="{28A0092B-C50C-407E-A947-70E740481C1C}">
                <a14:useLocalDpi xmlns:a14="http://schemas.microsoft.com/office/drawing/2010/main"/>
              </a:ext>
            </a:extLst>
          </a:blip>
          <a:srcRect b="-12476"/>
          <a:stretch>
            <a:fillRect/>
          </a:stretch>
        </p:blipFill>
        <p:spPr>
          <a:xfrm>
            <a:off x="10179698" y="5935703"/>
            <a:ext cx="1826696" cy="838321"/>
          </a:xfrm>
          <a:prstGeom prst="rect">
            <a:avLst/>
          </a:prstGeom>
        </p:spPr>
      </p:pic>
      <p:pic>
        <p:nvPicPr>
          <p:cNvPr id="20" name="Picture 19">
            <a:extLst>
              <a:ext uri="{FF2B5EF4-FFF2-40B4-BE49-F238E27FC236}">
                <a16:creationId xmlns:a16="http://schemas.microsoft.com/office/drawing/2014/main" id="{80063F7B-5DD6-31F6-8BFC-542080BCE258}"/>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9356305" y="5993994"/>
            <a:ext cx="705116" cy="685162"/>
          </a:xfrm>
          <a:prstGeom prst="rect">
            <a:avLst/>
          </a:prstGeom>
        </p:spPr>
      </p:pic>
      <p:pic>
        <p:nvPicPr>
          <p:cNvPr id="4" name="Picture 3">
            <a:extLst>
              <a:ext uri="{FF2B5EF4-FFF2-40B4-BE49-F238E27FC236}">
                <a16:creationId xmlns:a16="http://schemas.microsoft.com/office/drawing/2014/main" id="{8CAD7A99-37DC-9284-F152-44C3C095D61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449145" y="4718240"/>
            <a:ext cx="3536302" cy="913685"/>
          </a:xfrm>
          <a:prstGeom prst="rect">
            <a:avLst/>
          </a:prstGeom>
        </p:spPr>
      </p:pic>
    </p:spTree>
    <p:extLst>
      <p:ext uri="{BB962C8B-B14F-4D97-AF65-F5344CB8AC3E}">
        <p14:creationId xmlns:p14="http://schemas.microsoft.com/office/powerpoint/2010/main" val="1365073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CA8AA-DEDB-C4BC-15A3-A00F223DFE43}"/>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081327C3-6799-1D9D-BF75-7736C1C45F81}"/>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4</a:t>
            </a:fld>
            <a:endParaRPr lang="en-US" sz="1200" b="0" i="0">
              <a:latin typeface="Network Rail Sans" panose="02000000040000020004" pitchFamily="2" charset="77"/>
            </a:endParaRPr>
          </a:p>
        </p:txBody>
      </p:sp>
      <p:pic>
        <p:nvPicPr>
          <p:cNvPr id="3" name="Network Rail - Electrical Safety - Campaign Pres Cutdown 1.mp4">
            <a:hlinkClick r:id="" action="ppaction://media"/>
            <a:extLst>
              <a:ext uri="{FF2B5EF4-FFF2-40B4-BE49-F238E27FC236}">
                <a16:creationId xmlns:a16="http://schemas.microsoft.com/office/drawing/2014/main" id="{790C1BA9-F20D-C732-24F0-818B8FC9F21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15" y="0"/>
            <a:ext cx="12204916" cy="6858000"/>
          </a:xfrm>
          <a:prstGeom prst="rect">
            <a:avLst/>
          </a:prstGeom>
        </p:spPr>
      </p:pic>
    </p:spTree>
    <p:extLst>
      <p:ext uri="{BB962C8B-B14F-4D97-AF65-F5344CB8AC3E}">
        <p14:creationId xmlns:p14="http://schemas.microsoft.com/office/powerpoint/2010/main" val="2395592395"/>
      </p:ext>
    </p:extLst>
  </p:cSld>
  <p:clrMapOvr>
    <a:masterClrMapping/>
  </p:clrMapOvr>
  <mc:AlternateContent xmlns:mc="http://schemas.openxmlformats.org/markup-compatibility/2006" xmlns:p14="http://schemas.microsoft.com/office/powerpoint/2010/main">
    <mc:Choice Requires="p14">
      <p:transition spd="slow" p14:dur="175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0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D1341-B920-5F18-60AC-2F67E8BBDD8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F45F881-7485-3516-6C33-9CE358FBF72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527705" y="6048482"/>
            <a:ext cx="705116" cy="685162"/>
          </a:xfrm>
          <a:prstGeom prst="rect">
            <a:avLst/>
          </a:prstGeom>
        </p:spPr>
      </p:pic>
      <p:pic>
        <p:nvPicPr>
          <p:cNvPr id="11" name="Picture 10">
            <a:extLst>
              <a:ext uri="{FF2B5EF4-FFF2-40B4-BE49-F238E27FC236}">
                <a16:creationId xmlns:a16="http://schemas.microsoft.com/office/drawing/2014/main" id="{9538A3FB-E34C-AA0D-0705-8857A815AB4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47838" y="6083809"/>
            <a:ext cx="2378375" cy="614508"/>
          </a:xfrm>
          <a:prstGeom prst="rect">
            <a:avLst/>
          </a:prstGeom>
        </p:spPr>
      </p:pic>
      <p:sp>
        <p:nvSpPr>
          <p:cNvPr id="12" name="Text Placeholder 19">
            <a:extLst>
              <a:ext uri="{FF2B5EF4-FFF2-40B4-BE49-F238E27FC236}">
                <a16:creationId xmlns:a16="http://schemas.microsoft.com/office/drawing/2014/main" id="{2AC9DEFE-382B-8524-7D6E-2BD5074C523D}"/>
              </a:ext>
            </a:extLst>
          </p:cNvPr>
          <p:cNvSpPr txBox="1">
            <a:spLocks/>
          </p:cNvSpPr>
          <p:nvPr/>
        </p:nvSpPr>
        <p:spPr>
          <a:xfrm>
            <a:off x="281127" y="375291"/>
            <a:ext cx="8803284" cy="54520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chemeClr val="accent2"/>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Network Rail Sans"/>
                <a:cs typeface="Arial"/>
              </a:rPr>
              <a:t>Group discussion </a:t>
            </a:r>
          </a:p>
        </p:txBody>
      </p:sp>
      <p:sp>
        <p:nvSpPr>
          <p:cNvPr id="14" name="Text Placeholder 2">
            <a:extLst>
              <a:ext uri="{FF2B5EF4-FFF2-40B4-BE49-F238E27FC236}">
                <a16:creationId xmlns:a16="http://schemas.microsoft.com/office/drawing/2014/main" id="{B8B679E3-2490-272B-BC5E-E3B429D7D431}"/>
              </a:ext>
            </a:extLst>
          </p:cNvPr>
          <p:cNvSpPr txBox="1">
            <a:spLocks/>
          </p:cNvSpPr>
          <p:nvPr/>
        </p:nvSpPr>
        <p:spPr>
          <a:xfrm>
            <a:off x="281127" y="1483424"/>
            <a:ext cx="10788458" cy="3003276"/>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tx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Network Rail Sans"/>
                <a:cs typeface="Arial"/>
              </a:rPr>
              <a:t>How did the film make you feel?</a:t>
            </a:r>
            <a:endParaRPr lang="en-US" b="0">
              <a:latin typeface="Network Rail Sans"/>
              <a:cs typeface="Arial"/>
            </a:endParaRPr>
          </a:p>
          <a:p>
            <a:r>
              <a:rPr lang="en-GB">
                <a:latin typeface="Network Rail Sans"/>
                <a:cs typeface="Arial"/>
              </a:rPr>
              <a:t>What surprised you the most?</a:t>
            </a:r>
            <a:endParaRPr lang="en-US"/>
          </a:p>
          <a:p>
            <a:r>
              <a:rPr lang="en-GB">
                <a:latin typeface="Network Rail Sans"/>
                <a:cs typeface="Arial"/>
              </a:rPr>
              <a:t>How do you think you'd be impacted by an electrical injury – at work and at home?</a:t>
            </a:r>
            <a:endParaRPr lang="en-GB" dirty="0">
              <a:latin typeface="Network Rail Sans"/>
              <a:cs typeface="Arial"/>
            </a:endParaRPr>
          </a:p>
          <a:p>
            <a:r>
              <a:rPr lang="en-GB">
                <a:latin typeface="Network Rail Sans"/>
                <a:cs typeface="Arial"/>
              </a:rPr>
              <a:t>How often do you work around high voltage?</a:t>
            </a:r>
            <a:endParaRPr lang="en-GB" dirty="0">
              <a:latin typeface="Network Rail Sans"/>
              <a:cs typeface="Arial"/>
            </a:endParaRPr>
          </a:p>
          <a:p>
            <a:r>
              <a:rPr lang="en-GB">
                <a:latin typeface="Network Rail Sans"/>
                <a:cs typeface="Arial"/>
              </a:rPr>
              <a:t>If you don’t work trackside, how does your role impact those who do?</a:t>
            </a:r>
          </a:p>
          <a:p>
            <a:r>
              <a:rPr lang="en-GB">
                <a:latin typeface="Network Rail Sans"/>
                <a:cs typeface="Arial"/>
              </a:rPr>
              <a:t>What's your role in keeping people safe?</a:t>
            </a:r>
            <a:endParaRPr lang="en-GB" dirty="0">
              <a:latin typeface="Network Rail Sans"/>
              <a:cs typeface="Arial"/>
            </a:endParaRPr>
          </a:p>
          <a:p>
            <a:r>
              <a:rPr lang="en-GB" dirty="0">
                <a:latin typeface="Network Rail Sans"/>
                <a:cs typeface="Arial"/>
              </a:rPr>
              <a:t>Have you </a:t>
            </a:r>
            <a:r>
              <a:rPr lang="en-GB">
                <a:latin typeface="Network Rail Sans"/>
                <a:cs typeface="Arial"/>
              </a:rPr>
              <a:t>experienced an electrical safety incident or near miss?</a:t>
            </a:r>
            <a:endParaRPr lang="en-GB" dirty="0">
              <a:latin typeface="Network Rail Sans"/>
              <a:cs typeface="Arial"/>
            </a:endParaRPr>
          </a:p>
          <a:p>
            <a:endParaRPr lang="en-GB" dirty="0">
              <a:latin typeface="Network Rail Sans"/>
              <a:cs typeface="Arial"/>
            </a:endParaRPr>
          </a:p>
          <a:p>
            <a:endParaRPr lang="en-GB" sz="1600" b="0" dirty="0">
              <a:latin typeface="Network Rail Sans"/>
              <a:cs typeface="Arial"/>
            </a:endParaRPr>
          </a:p>
          <a:p>
            <a:endParaRPr lang="en-GB" dirty="0">
              <a:latin typeface="Network Rail Sans"/>
              <a:cs typeface="Arial"/>
            </a:endParaRPr>
          </a:p>
        </p:txBody>
      </p:sp>
      <p:cxnSp>
        <p:nvCxnSpPr>
          <p:cNvPr id="19" name="Straight Connector 18">
            <a:extLst>
              <a:ext uri="{FF2B5EF4-FFF2-40B4-BE49-F238E27FC236}">
                <a16:creationId xmlns:a16="http://schemas.microsoft.com/office/drawing/2014/main" id="{3D9FC8B1-E709-0277-91E3-36FDDF418D73}"/>
              </a:ext>
            </a:extLst>
          </p:cNvPr>
          <p:cNvCxnSpPr/>
          <p:nvPr/>
        </p:nvCxnSpPr>
        <p:spPr>
          <a:xfrm flipH="1">
            <a:off x="162230" y="5937504"/>
            <a:ext cx="11844164" cy="14514"/>
          </a:xfrm>
          <a:prstGeom prst="line">
            <a:avLst/>
          </a:prstGeom>
          <a:ln>
            <a:solidFill>
              <a:srgbClr val="FDAF17"/>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DEB100E4-F122-15A4-CE37-0A72D685CE1A}"/>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5</a:t>
            </a:fld>
            <a:endParaRPr lang="en-US" sz="1200" b="0" i="0">
              <a:latin typeface="Network Rail Sans" panose="02000000040000020004" pitchFamily="2" charset="77"/>
            </a:endParaRPr>
          </a:p>
        </p:txBody>
      </p:sp>
      <p:pic>
        <p:nvPicPr>
          <p:cNvPr id="4" name="Picture 3">
            <a:extLst>
              <a:ext uri="{FF2B5EF4-FFF2-40B4-BE49-F238E27FC236}">
                <a16:creationId xmlns:a16="http://schemas.microsoft.com/office/drawing/2014/main" id="{0CD29B2F-966C-E93C-9297-AE33CB5CB9B2}"/>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pic>
        <p:nvPicPr>
          <p:cNvPr id="2" name="Picture 1">
            <a:extLst>
              <a:ext uri="{FF2B5EF4-FFF2-40B4-BE49-F238E27FC236}">
                <a16:creationId xmlns:a16="http://schemas.microsoft.com/office/drawing/2014/main" id="{9645CA43-6F68-590C-002F-B4AEFC412F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339841" y="3887335"/>
            <a:ext cx="1353004" cy="1666875"/>
          </a:xfrm>
          <a:prstGeom prst="rect">
            <a:avLst/>
          </a:prstGeom>
        </p:spPr>
      </p:pic>
    </p:spTree>
    <p:extLst>
      <p:ext uri="{BB962C8B-B14F-4D97-AF65-F5344CB8AC3E}">
        <p14:creationId xmlns:p14="http://schemas.microsoft.com/office/powerpoint/2010/main" val="1964935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42A1C-03AC-B48B-E69A-D31C9025316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C0FAB8D-A412-5C2E-37D3-5228FB4C098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527705" y="6048482"/>
            <a:ext cx="705116" cy="685162"/>
          </a:xfrm>
          <a:prstGeom prst="rect">
            <a:avLst/>
          </a:prstGeom>
        </p:spPr>
      </p:pic>
      <p:pic>
        <p:nvPicPr>
          <p:cNvPr id="11" name="Picture 10">
            <a:extLst>
              <a:ext uri="{FF2B5EF4-FFF2-40B4-BE49-F238E27FC236}">
                <a16:creationId xmlns:a16="http://schemas.microsoft.com/office/drawing/2014/main" id="{0ED3BAFE-F1F1-2C07-AEE8-D5C0812150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47838" y="6083809"/>
            <a:ext cx="2378375" cy="614508"/>
          </a:xfrm>
          <a:prstGeom prst="rect">
            <a:avLst/>
          </a:prstGeom>
        </p:spPr>
      </p:pic>
      <p:sp>
        <p:nvSpPr>
          <p:cNvPr id="12" name="Text Placeholder 19">
            <a:extLst>
              <a:ext uri="{FF2B5EF4-FFF2-40B4-BE49-F238E27FC236}">
                <a16:creationId xmlns:a16="http://schemas.microsoft.com/office/drawing/2014/main" id="{F8B40ECA-4161-1149-428A-2D8E9322AD64}"/>
              </a:ext>
            </a:extLst>
          </p:cNvPr>
          <p:cNvSpPr txBox="1">
            <a:spLocks/>
          </p:cNvSpPr>
          <p:nvPr/>
        </p:nvSpPr>
        <p:spPr>
          <a:xfrm>
            <a:off x="281127" y="375291"/>
            <a:ext cx="8803284" cy="54520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chemeClr val="accent2"/>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Network Rail Sans"/>
                <a:cs typeface="Arial"/>
              </a:rPr>
              <a:t>Why we need to follow the Lifesaving Rules</a:t>
            </a:r>
          </a:p>
        </p:txBody>
      </p:sp>
      <p:sp>
        <p:nvSpPr>
          <p:cNvPr id="14" name="Text Placeholder 2">
            <a:extLst>
              <a:ext uri="{FF2B5EF4-FFF2-40B4-BE49-F238E27FC236}">
                <a16:creationId xmlns:a16="http://schemas.microsoft.com/office/drawing/2014/main" id="{A7120989-F6F7-90C1-FD30-EF0327501D21}"/>
              </a:ext>
            </a:extLst>
          </p:cNvPr>
          <p:cNvSpPr txBox="1">
            <a:spLocks/>
          </p:cNvSpPr>
          <p:nvPr/>
        </p:nvSpPr>
        <p:spPr>
          <a:xfrm>
            <a:off x="281127" y="1367309"/>
            <a:ext cx="10788458" cy="2654933"/>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tx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Network Rail Sans"/>
                <a:cs typeface="Arial"/>
              </a:rPr>
              <a:t>Electrical </a:t>
            </a:r>
            <a:r>
              <a:rPr lang="en-GB">
                <a:latin typeface="Network Rail Sans"/>
                <a:cs typeface="Arial"/>
              </a:rPr>
              <a:t>injuries have lifelong consequences. Injuries from Overhead Line Equipment and the </a:t>
            </a:r>
            <a:r>
              <a:rPr lang="en-GB" dirty="0">
                <a:latin typeface="Network Rail Sans"/>
                <a:cs typeface="Arial"/>
              </a:rPr>
              <a:t>conductor rail can cause permanent disability or death.</a:t>
            </a:r>
            <a:br>
              <a:rPr lang="en-GB" sz="1800" dirty="0">
                <a:latin typeface="Network Rail Sans"/>
                <a:cs typeface="Arial"/>
              </a:rPr>
            </a:br>
            <a:endParaRPr lang="en-GB" sz="1800">
              <a:cs typeface="Arial"/>
            </a:endParaRPr>
          </a:p>
          <a:p>
            <a:r>
              <a:rPr lang="en-GB" sz="1800" b="0">
                <a:latin typeface="Network Rail Sans"/>
                <a:cs typeface="Arial"/>
              </a:rPr>
              <a:t>Electrical injuries aren't like most other workplace injuries. What makes electricity so dangerous is that the damage isn't always limited to what you can see on the surface. Often the surface damage is the least significant injury.</a:t>
            </a:r>
            <a:br>
              <a:rPr lang="en-GB" sz="1800" b="0" dirty="0">
                <a:latin typeface="Network Rail Sans"/>
                <a:cs typeface="Arial"/>
              </a:rPr>
            </a:br>
            <a:endParaRPr lang="en-GB" sz="1800"/>
          </a:p>
          <a:p>
            <a:r>
              <a:rPr lang="en-GB" sz="1800" b="0" dirty="0">
                <a:latin typeface="Network Rail Sans"/>
                <a:cs typeface="Arial"/>
              </a:rPr>
              <a:t>The reason we're talking about this today isn't to be graphic for the sake of it. It's because understanding the </a:t>
            </a:r>
            <a:r>
              <a:rPr lang="en-GB" sz="1800" b="0">
                <a:latin typeface="Network Rail Sans"/>
                <a:cs typeface="Arial"/>
              </a:rPr>
              <a:t>reality of these injuries helps us understand why the Lifesaving Rules and electrical safety controls are so </a:t>
            </a:r>
            <a:r>
              <a:rPr lang="en-GB" sz="1800" b="0" dirty="0">
                <a:latin typeface="Network Rail Sans"/>
                <a:cs typeface="Arial"/>
              </a:rPr>
              <a:t>important.</a:t>
            </a:r>
            <a:br>
              <a:rPr lang="en-GB" sz="1800" b="0" dirty="0">
                <a:latin typeface="Network Rail Sans"/>
                <a:cs typeface="Arial"/>
              </a:rPr>
            </a:br>
            <a:endParaRPr lang="en-GB" sz="1800"/>
          </a:p>
          <a:p>
            <a:r>
              <a:rPr lang="en-GB" sz="1800" b="0">
                <a:latin typeface="Network Rail Sans"/>
                <a:cs typeface="Arial"/>
              </a:rPr>
              <a:t>Every Test Before Touch, every time you speak up when something doesn't feel right, it might prevent someone experiencing injuries that can affect the rest of their life.</a:t>
            </a:r>
            <a:endParaRPr lang="en-GB" sz="1800"/>
          </a:p>
          <a:p>
            <a:endParaRPr lang="en-GB" sz="1600" b="0" dirty="0">
              <a:latin typeface="Network Rail Sans"/>
              <a:cs typeface="Arial"/>
            </a:endParaRPr>
          </a:p>
          <a:p>
            <a:endParaRPr lang="en-GB" sz="2800" dirty="0">
              <a:latin typeface="Network Rail Sans"/>
              <a:cs typeface="Arial"/>
            </a:endParaRPr>
          </a:p>
          <a:p>
            <a:endParaRPr lang="en-GB" sz="1600" b="0" dirty="0">
              <a:latin typeface="Network Rail Sans"/>
              <a:cs typeface="Arial"/>
            </a:endParaRPr>
          </a:p>
          <a:p>
            <a:endParaRPr lang="en-GB" dirty="0">
              <a:latin typeface="Network Rail Sans"/>
              <a:cs typeface="Arial"/>
            </a:endParaRPr>
          </a:p>
        </p:txBody>
      </p:sp>
      <p:cxnSp>
        <p:nvCxnSpPr>
          <p:cNvPr id="19" name="Straight Connector 18">
            <a:extLst>
              <a:ext uri="{FF2B5EF4-FFF2-40B4-BE49-F238E27FC236}">
                <a16:creationId xmlns:a16="http://schemas.microsoft.com/office/drawing/2014/main" id="{CFC04E4D-9FC6-8616-3F31-2207D647EF83}"/>
              </a:ext>
            </a:extLst>
          </p:cNvPr>
          <p:cNvCxnSpPr/>
          <p:nvPr/>
        </p:nvCxnSpPr>
        <p:spPr>
          <a:xfrm flipH="1">
            <a:off x="96916" y="5937504"/>
            <a:ext cx="11931249" cy="14514"/>
          </a:xfrm>
          <a:prstGeom prst="line">
            <a:avLst/>
          </a:prstGeom>
          <a:ln>
            <a:solidFill>
              <a:srgbClr val="FDAF17"/>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307D9E5B-D42D-4AF8-CD82-C13830E5E274}"/>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6</a:t>
            </a:fld>
            <a:endParaRPr lang="en-US" sz="1200" b="0" i="0">
              <a:latin typeface="Network Rail Sans" panose="02000000040000020004" pitchFamily="2" charset="77"/>
            </a:endParaRPr>
          </a:p>
        </p:txBody>
      </p:sp>
      <p:pic>
        <p:nvPicPr>
          <p:cNvPr id="4" name="Picture 3">
            <a:extLst>
              <a:ext uri="{FF2B5EF4-FFF2-40B4-BE49-F238E27FC236}">
                <a16:creationId xmlns:a16="http://schemas.microsoft.com/office/drawing/2014/main" id="{A50596C5-638B-9799-BC42-2F6EED186C88}"/>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spTree>
    <p:extLst>
      <p:ext uri="{BB962C8B-B14F-4D97-AF65-F5344CB8AC3E}">
        <p14:creationId xmlns:p14="http://schemas.microsoft.com/office/powerpoint/2010/main" val="1307688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0E352-B03D-C6F2-E73C-C53205DA586F}"/>
            </a:ext>
          </a:extLst>
        </p:cNvPr>
        <p:cNvGrpSpPr/>
        <p:nvPr/>
      </p:nvGrpSpPr>
      <p:grpSpPr>
        <a:xfrm>
          <a:off x="0" y="0"/>
          <a:ext cx="0" cy="0"/>
          <a:chOff x="0" y="0"/>
          <a:chExt cx="0" cy="0"/>
        </a:xfrm>
      </p:grpSpPr>
      <p:sp>
        <p:nvSpPr>
          <p:cNvPr id="12" name="Text Placeholder 19">
            <a:extLst>
              <a:ext uri="{FF2B5EF4-FFF2-40B4-BE49-F238E27FC236}">
                <a16:creationId xmlns:a16="http://schemas.microsoft.com/office/drawing/2014/main" id="{AEED187C-CD56-2FCB-9B6E-3FD1ACDD2B2A}"/>
              </a:ext>
            </a:extLst>
          </p:cNvPr>
          <p:cNvSpPr txBox="1">
            <a:spLocks/>
          </p:cNvSpPr>
          <p:nvPr/>
        </p:nvSpPr>
        <p:spPr>
          <a:xfrm>
            <a:off x="281127" y="375291"/>
            <a:ext cx="8803284" cy="54520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chemeClr val="accent2"/>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Network Rail Sans"/>
                <a:cs typeface="Arial"/>
              </a:rPr>
              <a:t>The Wolverton incident</a:t>
            </a:r>
            <a:endParaRPr lang="en-GB" dirty="0">
              <a:latin typeface="Network Rail Sans"/>
              <a:cs typeface="Arial"/>
            </a:endParaRPr>
          </a:p>
        </p:txBody>
      </p:sp>
      <p:sp>
        <p:nvSpPr>
          <p:cNvPr id="14" name="Text Placeholder 2">
            <a:extLst>
              <a:ext uri="{FF2B5EF4-FFF2-40B4-BE49-F238E27FC236}">
                <a16:creationId xmlns:a16="http://schemas.microsoft.com/office/drawing/2014/main" id="{3AAC3641-FE24-6B91-36BB-F3EA3D163A95}"/>
              </a:ext>
            </a:extLst>
          </p:cNvPr>
          <p:cNvSpPr txBox="1">
            <a:spLocks/>
          </p:cNvSpPr>
          <p:nvPr/>
        </p:nvSpPr>
        <p:spPr>
          <a:xfrm>
            <a:off x="281128" y="1164109"/>
            <a:ext cx="11187600" cy="3308078"/>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tx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Network Rail Sans"/>
                <a:cs typeface="Arial"/>
              </a:rPr>
              <a:t>In the early hours of 14 May 2021, a linesperson sustained a serious electrical injury whilst working near Wolverton train station</a:t>
            </a:r>
            <a:endParaRPr lang="en-US">
              <a:latin typeface="Network Rail Sans"/>
              <a:cs typeface="Arial"/>
            </a:endParaRPr>
          </a:p>
          <a:p>
            <a:r>
              <a:rPr lang="en-GB" sz="1800" b="0">
                <a:latin typeface="Network Rail Sans"/>
                <a:cs typeface="Arial"/>
              </a:rPr>
              <a:t>Contractors checking the Overhead Line Equipment (OLE) unknowingly moved outside the limits of the electrical isolation.</a:t>
            </a:r>
            <a:endParaRPr lang="en-GB" sz="1800" b="0">
              <a:latin typeface="Network Rail Sans"/>
            </a:endParaRPr>
          </a:p>
          <a:p>
            <a:r>
              <a:rPr lang="en-GB" sz="1800" b="0" dirty="0">
                <a:latin typeface="Network Rail Sans"/>
                <a:cs typeface="Arial"/>
              </a:rPr>
              <a:t>A linesperson in a Mobile Elevation Work Platform made contact with live OLE and received an electric shock of up to 25,000 volts. His injuries were life-threatening and life-changing. </a:t>
            </a:r>
            <a:endParaRPr lang="en-GB" sz="1800" b="0">
              <a:latin typeface="Network Rail Sans"/>
            </a:endParaRPr>
          </a:p>
          <a:p>
            <a:r>
              <a:rPr lang="en-GB" sz="1800" b="0" dirty="0">
                <a:latin typeface="Network Rail Sans"/>
                <a:cs typeface="Arial"/>
              </a:rPr>
              <a:t>The planning was rushed, Test Before Touch was not undertaken and Reminder of Live Equipment (</a:t>
            </a:r>
            <a:r>
              <a:rPr lang="en-GB" sz="1800" b="0" dirty="0" err="1">
                <a:latin typeface="Network Rail Sans"/>
                <a:cs typeface="Arial"/>
              </a:rPr>
              <a:t>RoLE</a:t>
            </a:r>
            <a:r>
              <a:rPr lang="en-GB" sz="1800" b="0" dirty="0">
                <a:latin typeface="Network Rail Sans"/>
                <a:cs typeface="Arial"/>
              </a:rPr>
              <a:t>) devices were not yet in use.</a:t>
            </a:r>
            <a:endParaRPr lang="en-GB" sz="1800">
              <a:latin typeface="Network Rail Sans"/>
            </a:endParaRPr>
          </a:p>
          <a:p>
            <a:r>
              <a:rPr lang="en-GB" sz="1800" b="0" dirty="0">
                <a:latin typeface="Network Rail Sans"/>
                <a:cs typeface="Arial"/>
              </a:rPr>
              <a:t>This wasn’t a case of people not understanding the risks. Somewhere that morning, communication and process broke down. With electricity, that’s all it takes for a serious </a:t>
            </a:r>
            <a:r>
              <a:rPr lang="en-GB" sz="1800" b="0">
                <a:latin typeface="Network Rail Sans"/>
                <a:cs typeface="Arial"/>
              </a:rPr>
              <a:t>incident to happen.</a:t>
            </a:r>
            <a:endParaRPr lang="en-GB" sz="1800">
              <a:latin typeface="Network Rail Sans"/>
              <a:cs typeface="Arial"/>
            </a:endParaRPr>
          </a:p>
          <a:p>
            <a:endParaRPr lang="en-GB" sz="1600" b="0" dirty="0">
              <a:latin typeface="Aptos"/>
              <a:cs typeface="Arial"/>
            </a:endParaRPr>
          </a:p>
          <a:p>
            <a:endParaRPr lang="en-GB" dirty="0">
              <a:latin typeface="Aptos"/>
              <a:cs typeface="Arial"/>
            </a:endParaRPr>
          </a:p>
          <a:p>
            <a:endParaRPr lang="en-GB" dirty="0">
              <a:latin typeface="Aptos"/>
            </a:endParaRPr>
          </a:p>
          <a:p>
            <a:endParaRPr lang="en-GB" sz="1600" b="0" dirty="0">
              <a:latin typeface="Aptos"/>
              <a:cs typeface="Arial"/>
            </a:endParaRPr>
          </a:p>
          <a:p>
            <a:endParaRPr lang="en-GB" sz="1600" b="0" dirty="0">
              <a:latin typeface="Aptos"/>
              <a:cs typeface="Arial"/>
            </a:endParaRPr>
          </a:p>
          <a:p>
            <a:endParaRPr lang="en-GB" sz="1600" b="0" dirty="0">
              <a:latin typeface="Aptos"/>
              <a:cs typeface="Arial"/>
            </a:endParaRPr>
          </a:p>
          <a:p>
            <a:endParaRPr lang="en-GB" sz="1600" b="0" dirty="0">
              <a:latin typeface="Aptos"/>
              <a:cs typeface="Arial"/>
            </a:endParaRPr>
          </a:p>
          <a:p>
            <a:pPr>
              <a:buFont typeface="Arial"/>
            </a:pPr>
            <a:endParaRPr lang="en-GB" b="0" dirty="0">
              <a:latin typeface="Network Rail Sans"/>
            </a:endParaRPr>
          </a:p>
          <a:p>
            <a:pPr>
              <a:buFont typeface="Arial"/>
            </a:pPr>
            <a:endParaRPr lang="en-GB" b="0" dirty="0"/>
          </a:p>
          <a:p>
            <a:br>
              <a:rPr lang="en-US" dirty="0"/>
            </a:br>
            <a:endParaRPr lang="en-US" dirty="0"/>
          </a:p>
          <a:p>
            <a:endParaRPr lang="en-GB" sz="1600" b="0" dirty="0">
              <a:latin typeface="Network Rail Sans"/>
              <a:cs typeface="Arial"/>
            </a:endParaRPr>
          </a:p>
          <a:p>
            <a:endParaRPr lang="en-GB" sz="1600" b="0" dirty="0">
              <a:latin typeface="Network Rail Sans"/>
              <a:cs typeface="Arial"/>
            </a:endParaRPr>
          </a:p>
          <a:p>
            <a:pPr marL="285750" indent="-285750">
              <a:lnSpc>
                <a:spcPct val="100000"/>
              </a:lnSpc>
              <a:spcBef>
                <a:spcPts val="0"/>
              </a:spcBef>
              <a:buChar char="•"/>
            </a:pPr>
            <a:endParaRPr lang="en-GB" sz="1600" b="0" dirty="0"/>
          </a:p>
          <a:p>
            <a:endParaRPr lang="en-GB" sz="1600" b="0" dirty="0"/>
          </a:p>
          <a:p>
            <a:r>
              <a:rPr lang="en-GB" sz="1600" b="0">
                <a:latin typeface="Network Rail Sans"/>
                <a:cs typeface="Arial"/>
              </a:rPr>
              <a:t>.</a:t>
            </a:r>
            <a:endParaRPr lang="en-GB" sz="1800"/>
          </a:p>
          <a:p>
            <a:r>
              <a:rPr lang="en-GB">
                <a:latin typeface="Network Rail Sans"/>
                <a:cs typeface="Arial"/>
              </a:rPr>
              <a:t>.</a:t>
            </a:r>
            <a:endParaRPr lang="en-GB" dirty="0">
              <a:latin typeface="Network Rail Sans"/>
              <a:cs typeface="Arial"/>
            </a:endParaRPr>
          </a:p>
        </p:txBody>
      </p:sp>
      <p:sp>
        <p:nvSpPr>
          <p:cNvPr id="20" name="TextBox 19">
            <a:extLst>
              <a:ext uri="{FF2B5EF4-FFF2-40B4-BE49-F238E27FC236}">
                <a16:creationId xmlns:a16="http://schemas.microsoft.com/office/drawing/2014/main" id="{CCCD6DFD-CB11-4C34-ACA1-9F10CD191B9B}"/>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7</a:t>
            </a:fld>
            <a:endParaRPr lang="en-US" sz="1200" b="0" i="0">
              <a:latin typeface="Network Rail Sans" panose="02000000040000020004" pitchFamily="2" charset="77"/>
            </a:endParaRPr>
          </a:p>
        </p:txBody>
      </p:sp>
      <p:pic>
        <p:nvPicPr>
          <p:cNvPr id="4" name="Picture 3">
            <a:extLst>
              <a:ext uri="{FF2B5EF4-FFF2-40B4-BE49-F238E27FC236}">
                <a16:creationId xmlns:a16="http://schemas.microsoft.com/office/drawing/2014/main" id="{69DF1A41-5ABD-B1C1-C4BF-E827368CD75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pic>
        <p:nvPicPr>
          <p:cNvPr id="2" name="Picture 1">
            <a:extLst>
              <a:ext uri="{FF2B5EF4-FFF2-40B4-BE49-F238E27FC236}">
                <a16:creationId xmlns:a16="http://schemas.microsoft.com/office/drawing/2014/main" id="{21569D09-9746-CCEF-0B83-2E1E47C6B3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0081" y="5036684"/>
            <a:ext cx="579211" cy="601889"/>
          </a:xfrm>
          <a:prstGeom prst="rect">
            <a:avLst/>
          </a:prstGeom>
        </p:spPr>
      </p:pic>
      <p:pic>
        <p:nvPicPr>
          <p:cNvPr id="3" name="Picture 2">
            <a:extLst>
              <a:ext uri="{FF2B5EF4-FFF2-40B4-BE49-F238E27FC236}">
                <a16:creationId xmlns:a16="http://schemas.microsoft.com/office/drawing/2014/main" id="{E4E74782-AD4A-0ACC-BDF5-455ADA80AFE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9853" y="5743122"/>
            <a:ext cx="601437" cy="611415"/>
          </a:xfrm>
          <a:prstGeom prst="rect">
            <a:avLst/>
          </a:prstGeom>
        </p:spPr>
      </p:pic>
      <p:sp>
        <p:nvSpPr>
          <p:cNvPr id="5" name="TextBox 4">
            <a:extLst>
              <a:ext uri="{FF2B5EF4-FFF2-40B4-BE49-F238E27FC236}">
                <a16:creationId xmlns:a16="http://schemas.microsoft.com/office/drawing/2014/main" id="{2994AC4B-8853-6BFA-DD85-9CC13AE6C1D3}"/>
              </a:ext>
            </a:extLst>
          </p:cNvPr>
          <p:cNvSpPr txBox="1"/>
          <p:nvPr/>
        </p:nvSpPr>
        <p:spPr>
          <a:xfrm>
            <a:off x="855466" y="5167711"/>
            <a:ext cx="51795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Always test before applying earths or </a:t>
            </a:r>
            <a:r>
              <a:rPr lang="en-GB"/>
              <a:t>straps.</a:t>
            </a:r>
            <a:endParaRPr lang="en-GB" dirty="0"/>
          </a:p>
        </p:txBody>
      </p:sp>
      <p:sp>
        <p:nvSpPr>
          <p:cNvPr id="6" name="TextBox 5">
            <a:extLst>
              <a:ext uri="{FF2B5EF4-FFF2-40B4-BE49-F238E27FC236}">
                <a16:creationId xmlns:a16="http://schemas.microsoft.com/office/drawing/2014/main" id="{9A83BE31-FEDA-2368-831A-2FBC89121DF2}"/>
              </a:ext>
            </a:extLst>
          </p:cNvPr>
          <p:cNvSpPr txBox="1"/>
          <p:nvPr/>
        </p:nvSpPr>
        <p:spPr>
          <a:xfrm>
            <a:off x="855465" y="5878910"/>
            <a:ext cx="68197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Never assume equipment is isolated. Always test before touch.</a:t>
            </a:r>
          </a:p>
        </p:txBody>
      </p:sp>
      <p:sp>
        <p:nvSpPr>
          <p:cNvPr id="8" name="Rectangle: Rounded Corners 7">
            <a:extLst>
              <a:ext uri="{FF2B5EF4-FFF2-40B4-BE49-F238E27FC236}">
                <a16:creationId xmlns:a16="http://schemas.microsoft.com/office/drawing/2014/main" id="{0C3EF2EC-BB8B-7DE7-0036-B7571453050D}"/>
              </a:ext>
            </a:extLst>
          </p:cNvPr>
          <p:cNvSpPr/>
          <p:nvPr/>
        </p:nvSpPr>
        <p:spPr>
          <a:xfrm>
            <a:off x="7811177" y="4839901"/>
            <a:ext cx="4227722" cy="1804011"/>
          </a:xfrm>
          <a:prstGeom prst="roundRect">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1600" b="1" i="0" u="none" strike="noStrike" baseline="0">
                <a:solidFill>
                  <a:schemeClr val="bg1"/>
                </a:solidFill>
                <a:latin typeface="Network Rail Sans"/>
                <a:ea typeface="Segoe UI"/>
                <a:cs typeface="Segoe UI"/>
              </a:rPr>
              <a:t>Do you check your equipment is in</a:t>
            </a:r>
            <a:endParaRPr lang="en-US">
              <a:solidFill>
                <a:schemeClr val="bg1"/>
              </a:solidFill>
              <a:latin typeface="Aptos" panose="02110004020202020204"/>
              <a:ea typeface="Segoe UI"/>
              <a:cs typeface="Segoe UI"/>
            </a:endParaRPr>
          </a:p>
          <a:p>
            <a:r>
              <a:rPr lang="en-GB" sz="1600" b="1" i="0" u="none" strike="noStrike" baseline="0">
                <a:solidFill>
                  <a:schemeClr val="bg1"/>
                </a:solidFill>
                <a:latin typeface="Network Rail Sans"/>
                <a:ea typeface="Segoe UI"/>
                <a:cs typeface="Segoe UI"/>
              </a:rPr>
              <a:t>good working order before you start work?</a:t>
            </a:r>
            <a:r>
              <a:rPr lang="en-GB" sz="1600" b="0" i="0" dirty="0">
                <a:solidFill>
                  <a:schemeClr val="bg1"/>
                </a:solidFill>
                <a:latin typeface="Network Rail Sans"/>
                <a:ea typeface="Segoe UI"/>
                <a:cs typeface="Segoe UI"/>
              </a:rPr>
              <a:t>​</a:t>
            </a:r>
            <a:br>
              <a:rPr lang="en-GB" sz="1600" dirty="0">
                <a:solidFill>
                  <a:schemeClr val="bg1"/>
                </a:solidFill>
                <a:latin typeface="Network Rail Sans"/>
                <a:ea typeface="Segoe UI"/>
                <a:cs typeface="Segoe UI"/>
              </a:rPr>
            </a:br>
            <a:endParaRPr lang="en-US">
              <a:solidFill>
                <a:schemeClr val="bg1"/>
              </a:solidFill>
            </a:endParaRPr>
          </a:p>
          <a:p>
            <a:pPr algn="l" rtl="0"/>
            <a:r>
              <a:rPr lang="en-GB" sz="1600" b="1" i="0" u="none" strike="noStrike" baseline="0">
                <a:solidFill>
                  <a:schemeClr val="bg1"/>
                </a:solidFill>
                <a:latin typeface="Network Rail Sans"/>
                <a:ea typeface="Segoe UI"/>
                <a:cs typeface="Segoe UI"/>
              </a:rPr>
              <a:t>Do you always follow the </a:t>
            </a:r>
            <a:r>
              <a:rPr lang="en-GB" sz="1600" b="1">
                <a:solidFill>
                  <a:schemeClr val="bg1"/>
                </a:solidFill>
                <a:latin typeface="Network Rail Sans"/>
                <a:ea typeface="Segoe UI"/>
                <a:cs typeface="Segoe UI"/>
              </a:rPr>
              <a:t>Lifesaving</a:t>
            </a:r>
            <a:r>
              <a:rPr lang="en-GB" sz="1600" b="1" i="0" u="none" strike="noStrike" baseline="0">
                <a:solidFill>
                  <a:schemeClr val="bg1"/>
                </a:solidFill>
                <a:latin typeface="Network Rail Sans"/>
                <a:ea typeface="Segoe UI"/>
                <a:cs typeface="Segoe UI"/>
              </a:rPr>
              <a:t> </a:t>
            </a:r>
            <a:r>
              <a:rPr lang="en-GB" sz="1600" b="1">
                <a:solidFill>
                  <a:schemeClr val="bg1"/>
                </a:solidFill>
                <a:latin typeface="Network Rail Sans"/>
                <a:ea typeface="Segoe UI"/>
                <a:cs typeface="Segoe UI"/>
              </a:rPr>
              <a:t>Rules</a:t>
            </a:r>
            <a:r>
              <a:rPr lang="en-GB" sz="1600" b="1" i="0" u="none" strike="noStrike" baseline="0">
                <a:solidFill>
                  <a:schemeClr val="bg1"/>
                </a:solidFill>
                <a:latin typeface="Network Rail Sans"/>
                <a:ea typeface="Segoe UI"/>
                <a:cs typeface="Segoe UI"/>
              </a:rPr>
              <a:t>? </a:t>
            </a:r>
            <a:r>
              <a:rPr lang="en-GB" sz="1600" b="1" i="0" u="none" strike="noStrike" baseline="0" dirty="0">
                <a:solidFill>
                  <a:schemeClr val="bg1"/>
                </a:solidFill>
                <a:latin typeface="Network Rail Sans"/>
                <a:ea typeface="Segoe UI"/>
                <a:cs typeface="Segoe UI"/>
              </a:rPr>
              <a:t>Are there times when you don't? Why?</a:t>
            </a:r>
            <a:endParaRPr lang="en-GB" dirty="0">
              <a:solidFill>
                <a:schemeClr val="bg1"/>
              </a:solidFill>
            </a:endParaRPr>
          </a:p>
        </p:txBody>
      </p:sp>
      <p:pic>
        <p:nvPicPr>
          <p:cNvPr id="13" name="Picture 12" descr="A group of people with speech bubbles&#10;&#10;AI-generated content may be incorrect.">
            <a:extLst>
              <a:ext uri="{FF2B5EF4-FFF2-40B4-BE49-F238E27FC236}">
                <a16:creationId xmlns:a16="http://schemas.microsoft.com/office/drawing/2014/main" id="{EE6B09C4-0CEC-7F1F-956D-84B55EB32CE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094583" y="4119563"/>
            <a:ext cx="750662" cy="919390"/>
          </a:xfrm>
          <a:prstGeom prst="rect">
            <a:avLst/>
          </a:prstGeom>
          <a:ln>
            <a:solidFill>
              <a:schemeClr val="tx1"/>
            </a:solidFill>
          </a:ln>
        </p:spPr>
      </p:pic>
      <p:sp>
        <p:nvSpPr>
          <p:cNvPr id="15" name="TextBox 14">
            <a:extLst>
              <a:ext uri="{FF2B5EF4-FFF2-40B4-BE49-F238E27FC236}">
                <a16:creationId xmlns:a16="http://schemas.microsoft.com/office/drawing/2014/main" id="{4F61E7E7-A13F-0EF7-0F1A-A24CF48EB5B3}"/>
              </a:ext>
            </a:extLst>
          </p:cNvPr>
          <p:cNvSpPr txBox="1"/>
          <p:nvPr/>
        </p:nvSpPr>
        <p:spPr>
          <a:xfrm>
            <a:off x="282121" y="4477656"/>
            <a:ext cx="709839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a:t>The Electrical Lifesaving Rules are your last line of defence </a:t>
            </a:r>
            <a:endParaRPr lang="en-US"/>
          </a:p>
        </p:txBody>
      </p:sp>
    </p:spTree>
    <p:extLst>
      <p:ext uri="{BB962C8B-B14F-4D97-AF65-F5344CB8AC3E}">
        <p14:creationId xmlns:p14="http://schemas.microsoft.com/office/powerpoint/2010/main" val="3811499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9E77A-F06B-9913-70F6-31A9E8018BD9}"/>
            </a:ext>
          </a:extLst>
        </p:cNvPr>
        <p:cNvGrpSpPr/>
        <p:nvPr/>
      </p:nvGrpSpPr>
      <p:grpSpPr>
        <a:xfrm>
          <a:off x="0" y="0"/>
          <a:ext cx="0" cy="0"/>
          <a:chOff x="0" y="0"/>
          <a:chExt cx="0" cy="0"/>
        </a:xfrm>
      </p:grpSpPr>
      <p:sp>
        <p:nvSpPr>
          <p:cNvPr id="12" name="Text Placeholder 19">
            <a:extLst>
              <a:ext uri="{FF2B5EF4-FFF2-40B4-BE49-F238E27FC236}">
                <a16:creationId xmlns:a16="http://schemas.microsoft.com/office/drawing/2014/main" id="{C5B5EED1-C3A9-4BBF-E584-46C2025C9887}"/>
              </a:ext>
            </a:extLst>
          </p:cNvPr>
          <p:cNvSpPr txBox="1">
            <a:spLocks/>
          </p:cNvSpPr>
          <p:nvPr/>
        </p:nvSpPr>
        <p:spPr>
          <a:xfrm>
            <a:off x="281127" y="375291"/>
            <a:ext cx="8803284" cy="54520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chemeClr val="accent2"/>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Network Rail Sans"/>
                <a:cs typeface="Arial"/>
              </a:rPr>
              <a:t>Incidents on the Conductor Rail </a:t>
            </a:r>
            <a:endParaRPr lang="en-GB"/>
          </a:p>
        </p:txBody>
      </p:sp>
      <p:sp>
        <p:nvSpPr>
          <p:cNvPr id="14" name="Text Placeholder 2">
            <a:extLst>
              <a:ext uri="{FF2B5EF4-FFF2-40B4-BE49-F238E27FC236}">
                <a16:creationId xmlns:a16="http://schemas.microsoft.com/office/drawing/2014/main" id="{4AABB7C5-57E1-B8A9-42A1-158FFA77EB03}"/>
              </a:ext>
            </a:extLst>
          </p:cNvPr>
          <p:cNvSpPr txBox="1">
            <a:spLocks/>
          </p:cNvSpPr>
          <p:nvPr/>
        </p:nvSpPr>
        <p:spPr>
          <a:xfrm>
            <a:off x="360955" y="982681"/>
            <a:ext cx="11398058" cy="3917678"/>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tx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latin typeface="Network Rail Sans"/>
                <a:ea typeface="Calibri"/>
                <a:cs typeface="Calibri"/>
              </a:rPr>
              <a:t>Wallington Down June 2026 </a:t>
            </a:r>
            <a:r>
              <a:rPr lang="en-GB" sz="1800" b="0" dirty="0">
                <a:latin typeface="Network Rail Sans"/>
                <a:ea typeface="Calibri"/>
                <a:cs typeface="Calibri"/>
              </a:rPr>
              <a:t>a DCCR Level B strapping colleague applied a short-circuiting strap in the wrong location, connecting the </a:t>
            </a:r>
            <a:r>
              <a:rPr lang="en-GB" sz="1800" b="0">
                <a:latin typeface="Network Rail Sans"/>
                <a:ea typeface="Calibri"/>
                <a:cs typeface="Calibri"/>
              </a:rPr>
              <a:t>running rail clamps and passing the strap under the rail prior to testing. They sustained burns to the arm.</a:t>
            </a:r>
            <a:r>
              <a:rPr lang="en-GB" sz="1800" b="0" dirty="0">
                <a:latin typeface="Network Rail Sans"/>
                <a:ea typeface="Calibri"/>
                <a:cs typeface="Calibri"/>
              </a:rPr>
              <a:t> </a:t>
            </a:r>
            <a:endParaRPr lang="en-US" sz="1800" b="0">
              <a:latin typeface="Network Rail Sans"/>
              <a:ea typeface="Calibri"/>
              <a:cs typeface="Calibri"/>
            </a:endParaRPr>
          </a:p>
          <a:p>
            <a:r>
              <a:rPr lang="en-GB" sz="1800" dirty="0">
                <a:latin typeface="Network Rail Sans"/>
                <a:ea typeface="Calibri"/>
                <a:cs typeface="Calibri"/>
              </a:rPr>
              <a:t>Wimbledon March 2026 </a:t>
            </a:r>
            <a:r>
              <a:rPr lang="en-GB" sz="1800" b="0" dirty="0">
                <a:latin typeface="Network Rail Sans"/>
                <a:ea typeface="Calibri"/>
                <a:cs typeface="Calibri"/>
              </a:rPr>
              <a:t>a DCCR Level B strapping colleague applied a short-circuiting strap approximately 10 cm from the live part of a normally open hook switch. The strap came into contact with the live part of the hook switch, resulting in the conductor rail arcing, and they sustained burn injuries to their neck and wrist.</a:t>
            </a:r>
          </a:p>
          <a:p>
            <a:r>
              <a:rPr lang="en-GB" sz="1800" dirty="0">
                <a:latin typeface="Network Rail Sans"/>
                <a:ea typeface="Calibri"/>
                <a:cs typeface="Calibri"/>
              </a:rPr>
              <a:t>In both incidents the </a:t>
            </a:r>
            <a:r>
              <a:rPr lang="en-GB" sz="1800" u="sng" dirty="0">
                <a:latin typeface="Network Rail Sans"/>
                <a:ea typeface="Calibri"/>
                <a:cs typeface="Calibri"/>
              </a:rPr>
              <a:t>Strapping process was not followed,</a:t>
            </a:r>
            <a:r>
              <a:rPr lang="en-GB" sz="1800" dirty="0">
                <a:latin typeface="Network Rail Sans"/>
                <a:ea typeface="Calibri"/>
                <a:cs typeface="Calibri"/>
              </a:rPr>
              <a:t> correct PPE was not worn, and the briefing/strapping locations were not fully understood. </a:t>
            </a:r>
            <a:r>
              <a:rPr lang="en-GB" sz="1800">
                <a:latin typeface="Network Rail Sans"/>
                <a:cs typeface="Arial"/>
              </a:rPr>
              <a:t>Always use the correct PPE for the task and always make sure you understand your briefing, location, and access of work.</a:t>
            </a:r>
            <a:endParaRPr lang="en-GB" dirty="0"/>
          </a:p>
          <a:p>
            <a:r>
              <a:rPr lang="en-GB" sz="1800" b="0">
                <a:latin typeface="Network Rail Sans"/>
                <a:cs typeface="Arial"/>
              </a:rPr>
              <a:t>We are developing improvements</a:t>
            </a:r>
            <a:r>
              <a:rPr lang="en-GB" sz="1800" b="0" dirty="0">
                <a:latin typeface="Network Rail Sans"/>
                <a:cs typeface="Arial"/>
              </a:rPr>
              <a:t> in electrical safety standards (NR/L3/ELP/SAI00750) and improvements to </a:t>
            </a:r>
            <a:r>
              <a:rPr lang="en-GB" sz="1800" b="0">
                <a:latin typeface="Network Rail Sans"/>
                <a:cs typeface="Arial"/>
              </a:rPr>
              <a:t>NR/L2/OHS/019 which will be deployed later in CP7. In 2026 a safety stand down is planned for colleagues who hold the strapping competence to support our response to the recent incidents. </a:t>
            </a:r>
            <a:endParaRPr lang="en-GB" sz="1800" b="0" dirty="0">
              <a:latin typeface="Network Rail Sans"/>
              <a:cs typeface="Arial"/>
            </a:endParaRPr>
          </a:p>
        </p:txBody>
      </p:sp>
      <p:sp>
        <p:nvSpPr>
          <p:cNvPr id="20" name="TextBox 19">
            <a:extLst>
              <a:ext uri="{FF2B5EF4-FFF2-40B4-BE49-F238E27FC236}">
                <a16:creationId xmlns:a16="http://schemas.microsoft.com/office/drawing/2014/main" id="{18AE00F6-B303-C80C-88F3-22B463028A85}"/>
              </a:ext>
            </a:extLst>
          </p:cNvPr>
          <p:cNvSpPr txBox="1"/>
          <p:nvPr/>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latin typeface="Network Rail Sans" panose="02000000040000020004" pitchFamily="2" charset="77"/>
              </a:rPr>
              <a:t>8</a:t>
            </a:fld>
            <a:endParaRPr lang="en-US" sz="1200" b="0" i="0">
              <a:latin typeface="Network Rail Sans" panose="02000000040000020004" pitchFamily="2" charset="77"/>
            </a:endParaRPr>
          </a:p>
        </p:txBody>
      </p:sp>
      <p:pic>
        <p:nvPicPr>
          <p:cNvPr id="4" name="Picture 3">
            <a:extLst>
              <a:ext uri="{FF2B5EF4-FFF2-40B4-BE49-F238E27FC236}">
                <a16:creationId xmlns:a16="http://schemas.microsoft.com/office/drawing/2014/main" id="{33F12977-68A2-8C07-F6F2-6F8191F3FDF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121800" y="-566712"/>
            <a:ext cx="2236899" cy="1384860"/>
          </a:xfrm>
          <a:prstGeom prst="rect">
            <a:avLst/>
          </a:prstGeom>
        </p:spPr>
      </p:pic>
      <p:sp>
        <p:nvSpPr>
          <p:cNvPr id="3" name="Rectangle: Rounded Corners 2">
            <a:extLst>
              <a:ext uri="{FF2B5EF4-FFF2-40B4-BE49-F238E27FC236}">
                <a16:creationId xmlns:a16="http://schemas.microsoft.com/office/drawing/2014/main" id="{C9897022-5810-1673-A700-41B660410A1E}"/>
              </a:ext>
            </a:extLst>
          </p:cNvPr>
          <p:cNvSpPr/>
          <p:nvPr/>
        </p:nvSpPr>
        <p:spPr>
          <a:xfrm>
            <a:off x="7383005" y="4179500"/>
            <a:ext cx="4634123" cy="2667614"/>
          </a:xfrm>
          <a:prstGeom prst="roundRect">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Bef>
                <a:spcPts val="1000"/>
              </a:spcBef>
            </a:pPr>
            <a:endParaRPr lang="en-GB" sz="1600" b="1" dirty="0">
              <a:solidFill>
                <a:schemeClr val="bg1"/>
              </a:solidFill>
              <a:latin typeface="Aptos"/>
              <a:ea typeface="Segoe UI"/>
              <a:cs typeface="Segoe UI"/>
            </a:endParaRPr>
          </a:p>
          <a:p>
            <a:pPr>
              <a:lnSpc>
                <a:spcPct val="90000"/>
              </a:lnSpc>
              <a:spcBef>
                <a:spcPts val="1000"/>
              </a:spcBef>
            </a:pPr>
            <a:r>
              <a:rPr lang="en-GB" sz="1600" b="1">
                <a:solidFill>
                  <a:schemeClr val="bg1"/>
                </a:solidFill>
                <a:latin typeface="Aptos"/>
                <a:ea typeface="Segoe UI"/>
                <a:cs typeface="Segoe UI"/>
              </a:rPr>
              <a:t>How comfortable are you with </a:t>
            </a:r>
            <a:br>
              <a:rPr lang="en-GB" sz="1600" b="1" dirty="0">
                <a:latin typeface="Aptos"/>
                <a:ea typeface="Segoe UI"/>
                <a:cs typeface="Segoe UI"/>
              </a:rPr>
            </a:br>
            <a:r>
              <a:rPr lang="en-GB" sz="1600" b="1">
                <a:solidFill>
                  <a:schemeClr val="bg1"/>
                </a:solidFill>
                <a:latin typeface="Aptos"/>
                <a:ea typeface="Segoe UI"/>
                <a:cs typeface="Segoe UI"/>
              </a:rPr>
              <a:t>choosing to challenge?</a:t>
            </a:r>
            <a:endParaRPr lang="en-GB" sz="1600" b="1" dirty="0">
              <a:solidFill>
                <a:schemeClr val="bg1"/>
              </a:solidFill>
              <a:latin typeface="Aptos"/>
              <a:ea typeface="Segoe UI"/>
              <a:cs typeface="Segoe UI"/>
            </a:endParaRPr>
          </a:p>
          <a:p>
            <a:pPr>
              <a:lnSpc>
                <a:spcPct val="90000"/>
              </a:lnSpc>
              <a:spcBef>
                <a:spcPts val="1000"/>
              </a:spcBef>
            </a:pPr>
            <a:r>
              <a:rPr lang="en-GB" sz="1600" b="1" dirty="0">
                <a:solidFill>
                  <a:schemeClr val="bg1"/>
                </a:solidFill>
                <a:latin typeface="Aptos"/>
                <a:ea typeface="Segoe UI"/>
                <a:cs typeface="Segoe UI"/>
              </a:rPr>
              <a:t>Do you always </a:t>
            </a:r>
            <a:r>
              <a:rPr lang="en-GB" sz="1600" b="1">
                <a:solidFill>
                  <a:schemeClr val="bg1"/>
                </a:solidFill>
                <a:latin typeface="Aptos"/>
                <a:ea typeface="Segoe UI"/>
                <a:cs typeface="Segoe UI"/>
              </a:rPr>
              <a:t>receive a brief and fully</a:t>
            </a:r>
            <a:r>
              <a:rPr lang="en-GB" sz="1600" b="1" dirty="0">
                <a:solidFill>
                  <a:schemeClr val="bg1"/>
                </a:solidFill>
                <a:latin typeface="Aptos"/>
                <a:ea typeface="Segoe UI"/>
                <a:cs typeface="Segoe UI"/>
              </a:rPr>
              <a:t> </a:t>
            </a:r>
            <a:r>
              <a:rPr lang="en-GB" sz="1600" b="1">
                <a:solidFill>
                  <a:schemeClr val="bg1"/>
                </a:solidFill>
                <a:latin typeface="Aptos"/>
                <a:ea typeface="Segoe UI"/>
                <a:cs typeface="Segoe UI"/>
              </a:rPr>
              <a:t>understand them? </a:t>
            </a:r>
          </a:p>
          <a:p>
            <a:pPr>
              <a:lnSpc>
                <a:spcPct val="90000"/>
              </a:lnSpc>
              <a:spcBef>
                <a:spcPts val="1000"/>
              </a:spcBef>
            </a:pPr>
            <a:r>
              <a:rPr lang="en-GB" sz="1600" b="1">
                <a:solidFill>
                  <a:schemeClr val="bg1"/>
                </a:solidFill>
                <a:latin typeface="Aptos"/>
                <a:ea typeface="Segoe UI"/>
                <a:cs typeface="Segoe UI"/>
              </a:rPr>
              <a:t>Do you always apply the Electrical Lifesaving </a:t>
            </a:r>
            <a:r>
              <a:rPr lang="en-GB" sz="1600" b="1" dirty="0">
                <a:solidFill>
                  <a:schemeClr val="bg1"/>
                </a:solidFill>
                <a:latin typeface="Aptos"/>
                <a:ea typeface="Segoe UI"/>
                <a:cs typeface="Segoe UI"/>
              </a:rPr>
              <a:t>Rules?</a:t>
            </a:r>
          </a:p>
          <a:p>
            <a:pPr>
              <a:lnSpc>
                <a:spcPct val="90000"/>
              </a:lnSpc>
              <a:spcBef>
                <a:spcPts val="1000"/>
              </a:spcBef>
            </a:pPr>
            <a:r>
              <a:rPr lang="en-GB" sz="1600" b="1" dirty="0">
                <a:solidFill>
                  <a:schemeClr val="bg1"/>
                </a:solidFill>
                <a:latin typeface="Aptos"/>
                <a:ea typeface="Segoe UI"/>
                <a:cs typeface="Segoe UI"/>
              </a:rPr>
              <a:t>Have </a:t>
            </a:r>
            <a:r>
              <a:rPr lang="en-GB" sz="1600" b="1" i="0" u="none" strike="noStrike" baseline="0" dirty="0">
                <a:solidFill>
                  <a:schemeClr val="bg1"/>
                </a:solidFill>
                <a:latin typeface="Aptos"/>
                <a:ea typeface="Segoe UI"/>
                <a:cs typeface="Segoe UI"/>
              </a:rPr>
              <a:t>you </a:t>
            </a:r>
            <a:r>
              <a:rPr lang="en-GB" sz="1600" b="1" dirty="0">
                <a:solidFill>
                  <a:schemeClr val="bg1"/>
                </a:solidFill>
                <a:latin typeface="Aptos"/>
                <a:ea typeface="Segoe UI"/>
                <a:cs typeface="Segoe UI"/>
              </a:rPr>
              <a:t>got </a:t>
            </a:r>
            <a:r>
              <a:rPr lang="en-GB" sz="1600" b="1" i="0" u="none" strike="noStrike" baseline="0" dirty="0">
                <a:solidFill>
                  <a:schemeClr val="bg1"/>
                </a:solidFill>
                <a:latin typeface="Aptos"/>
                <a:ea typeface="Segoe UI"/>
                <a:cs typeface="Segoe UI"/>
              </a:rPr>
              <a:t>the </a:t>
            </a:r>
            <a:r>
              <a:rPr lang="en-GB" sz="1600" b="1" dirty="0">
                <a:solidFill>
                  <a:schemeClr val="bg1"/>
                </a:solidFill>
                <a:latin typeface="Aptos"/>
                <a:ea typeface="Segoe UI"/>
                <a:cs typeface="Segoe UI"/>
              </a:rPr>
              <a:t>right equipment and </a:t>
            </a:r>
            <a:r>
              <a:rPr lang="en-GB" sz="1600" b="1">
                <a:solidFill>
                  <a:schemeClr val="bg1"/>
                </a:solidFill>
                <a:latin typeface="Aptos"/>
                <a:ea typeface="Segoe UI"/>
                <a:cs typeface="Segoe UI"/>
              </a:rPr>
              <a:t>PPE for</a:t>
            </a:r>
            <a:r>
              <a:rPr lang="en-GB" sz="1600" b="1" dirty="0">
                <a:solidFill>
                  <a:schemeClr val="bg1"/>
                </a:solidFill>
                <a:latin typeface="Aptos"/>
                <a:ea typeface="Segoe UI"/>
                <a:cs typeface="Segoe UI"/>
              </a:rPr>
              <a:t> the task, do you always check it's in good working order? </a:t>
            </a:r>
          </a:p>
          <a:p>
            <a:pPr>
              <a:lnSpc>
                <a:spcPct val="90000"/>
              </a:lnSpc>
              <a:spcBef>
                <a:spcPts val="1000"/>
              </a:spcBef>
            </a:pPr>
            <a:endParaRPr lang="en-GB" sz="1600" b="1" dirty="0">
              <a:solidFill>
                <a:schemeClr val="bg1"/>
              </a:solidFill>
              <a:latin typeface="Aptos"/>
              <a:cs typeface="Segoe UI"/>
            </a:endParaRPr>
          </a:p>
        </p:txBody>
      </p:sp>
      <p:pic>
        <p:nvPicPr>
          <p:cNvPr id="6" name="Picture 5" descr="A group of people with speech bubbles&#10;&#10;AI-generated content may be incorrect.">
            <a:extLst>
              <a:ext uri="{FF2B5EF4-FFF2-40B4-BE49-F238E27FC236}">
                <a16:creationId xmlns:a16="http://schemas.microsoft.com/office/drawing/2014/main" id="{9CDFD6CA-CFBB-0A01-0505-298E36E920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297785" y="4148592"/>
            <a:ext cx="750662" cy="919390"/>
          </a:xfrm>
          <a:prstGeom prst="rect">
            <a:avLst/>
          </a:prstGeom>
          <a:ln>
            <a:solidFill>
              <a:schemeClr val="tx1"/>
            </a:solidFill>
          </a:ln>
        </p:spPr>
      </p:pic>
      <p:sp>
        <p:nvSpPr>
          <p:cNvPr id="5" name="TextBox 4">
            <a:extLst>
              <a:ext uri="{FF2B5EF4-FFF2-40B4-BE49-F238E27FC236}">
                <a16:creationId xmlns:a16="http://schemas.microsoft.com/office/drawing/2014/main" id="{9E095029-CC62-2128-61FD-C7D0E44F0F1C}"/>
              </a:ext>
            </a:extLst>
          </p:cNvPr>
          <p:cNvSpPr txBox="1"/>
          <p:nvPr/>
        </p:nvSpPr>
        <p:spPr>
          <a:xfrm>
            <a:off x="289378" y="4666342"/>
            <a:ext cx="709839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a:t>The Electrical Lifesaving Rules are your last line of defence </a:t>
            </a:r>
            <a:endParaRPr lang="en-US"/>
          </a:p>
        </p:txBody>
      </p:sp>
      <p:pic>
        <p:nvPicPr>
          <p:cNvPr id="9" name="Picture 8" descr="A blue and white symbol with a lightning bolt&#10;&#10;AI-generated content may be incorrect.">
            <a:extLst>
              <a:ext uri="{FF2B5EF4-FFF2-40B4-BE49-F238E27FC236}">
                <a16:creationId xmlns:a16="http://schemas.microsoft.com/office/drawing/2014/main" id="{EDF107B1-7CEA-8DC2-AF2F-BAF29D49450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9909" y="5065711"/>
            <a:ext cx="579211" cy="601889"/>
          </a:xfrm>
          <a:prstGeom prst="rect">
            <a:avLst/>
          </a:prstGeom>
        </p:spPr>
      </p:pic>
      <p:pic>
        <p:nvPicPr>
          <p:cNvPr id="11" name="Picture 10" descr="A red and white sign with lightning bolt in the middle&#10;&#10;AI-generated content may be incorrect.">
            <a:extLst>
              <a:ext uri="{FF2B5EF4-FFF2-40B4-BE49-F238E27FC236}">
                <a16:creationId xmlns:a16="http://schemas.microsoft.com/office/drawing/2014/main" id="{EA8FEAF4-06CD-15B8-90F8-E05C3988DE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2425" y="5728606"/>
            <a:ext cx="601437" cy="611415"/>
          </a:xfrm>
          <a:prstGeom prst="rect">
            <a:avLst/>
          </a:prstGeom>
        </p:spPr>
      </p:pic>
      <p:sp>
        <p:nvSpPr>
          <p:cNvPr id="15" name="TextBox 14">
            <a:extLst>
              <a:ext uri="{FF2B5EF4-FFF2-40B4-BE49-F238E27FC236}">
                <a16:creationId xmlns:a16="http://schemas.microsoft.com/office/drawing/2014/main" id="{4FD815A0-F144-FB4C-090C-E12B62F4B0B4}"/>
              </a:ext>
            </a:extLst>
          </p:cNvPr>
          <p:cNvSpPr txBox="1"/>
          <p:nvPr/>
        </p:nvSpPr>
        <p:spPr>
          <a:xfrm>
            <a:off x="913524" y="5182225"/>
            <a:ext cx="51795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Always test before applying earths or </a:t>
            </a:r>
            <a:r>
              <a:rPr lang="en-GB"/>
              <a:t>straps.</a:t>
            </a:r>
            <a:endParaRPr lang="en-GB" dirty="0"/>
          </a:p>
        </p:txBody>
      </p:sp>
      <p:sp>
        <p:nvSpPr>
          <p:cNvPr id="17" name="TextBox 16">
            <a:extLst>
              <a:ext uri="{FF2B5EF4-FFF2-40B4-BE49-F238E27FC236}">
                <a16:creationId xmlns:a16="http://schemas.microsoft.com/office/drawing/2014/main" id="{60B450CA-850C-B0EC-5EAD-2380259D4204}"/>
              </a:ext>
            </a:extLst>
          </p:cNvPr>
          <p:cNvSpPr txBox="1"/>
          <p:nvPr/>
        </p:nvSpPr>
        <p:spPr>
          <a:xfrm>
            <a:off x="913522" y="5849881"/>
            <a:ext cx="68197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Never assume equipment is isolated. Always test before touch.</a:t>
            </a:r>
          </a:p>
        </p:txBody>
      </p:sp>
    </p:spTree>
    <p:extLst>
      <p:ext uri="{BB962C8B-B14F-4D97-AF65-F5344CB8AC3E}">
        <p14:creationId xmlns:p14="http://schemas.microsoft.com/office/powerpoint/2010/main" val="20661659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8fbf437-cf2f-492a-891b-1de413c56947">
      <Terms xmlns="http://schemas.microsoft.com/office/infopath/2007/PartnerControls"/>
    </lcf76f155ced4ddcb4097134ff3c332f>
    <TaxCatchAll xmlns="af32717b-85d4-46b0-82d8-410bc3119485" xsi:nil="true"/>
    <Brief_x0020_Description xmlns="78fbf437-cf2f-492a-891b-1de413c56947" xsi:nil="true"/>
    <ReadyforTAReview_x003f_ xmlns="78fbf437-cf2f-492a-891b-1de413c56947">No</ReadyforTAReview_x003f_>
    <Status xmlns="78fbf437-cf2f-492a-891b-1de413c56947">Under Review</Status>
    <Signed_x002d_off_x003f_ xmlns="78fbf437-cf2f-492a-891b-1de413c56947">true</Signed_x002d_off_x003f_>
    <ReadyforESDReview_x003f_ xmlns="78fbf437-cf2f-492a-891b-1de413c56947">No</ReadyforESDReview_x003f_>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60BD828582CB4989C2B5A8BAFEF282" ma:contentTypeVersion="23" ma:contentTypeDescription="Create a new document." ma:contentTypeScope="" ma:versionID="20bea1ff4c78553283a6a3d9d2ef06ba">
  <xsd:schema xmlns:xsd="http://www.w3.org/2001/XMLSchema" xmlns:xs="http://www.w3.org/2001/XMLSchema" xmlns:p="http://schemas.microsoft.com/office/2006/metadata/properties" xmlns:ns2="78fbf437-cf2f-492a-891b-1de413c56947" xmlns:ns3="d87d6417-dc96-48bf-b205-54830de4967c" xmlns:ns4="af32717b-85d4-46b0-82d8-410bc3119485" targetNamespace="http://schemas.microsoft.com/office/2006/metadata/properties" ma:root="true" ma:fieldsID="71f4c020c87c38823178d7416cba4f73" ns2:_="" ns3:_="" ns4:_="">
    <xsd:import namespace="78fbf437-cf2f-492a-891b-1de413c56947"/>
    <xsd:import namespace="d87d6417-dc96-48bf-b205-54830de4967c"/>
    <xsd:import namespace="af32717b-85d4-46b0-82d8-410bc311948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Brief_x0020_Description" minOccurs="0"/>
                <xsd:element ref="ns3:SharedWithUsers" minOccurs="0"/>
                <xsd:element ref="ns3:SharedWithDetails" minOccurs="0"/>
                <xsd:element ref="ns2:MediaServiceDateTaken" minOccurs="0"/>
                <xsd:element ref="ns2:MediaLengthInSeconds" minOccurs="0"/>
                <xsd:element ref="ns2:lcf76f155ced4ddcb4097134ff3c332f" minOccurs="0"/>
                <xsd:element ref="ns4:TaxCatchAll" minOccurs="0"/>
                <xsd:element ref="ns2:MediaServiceGenerationTime" minOccurs="0"/>
                <xsd:element ref="ns2:MediaServiceEventHashCode" minOccurs="0"/>
                <xsd:element ref="ns2:MediaServiceOCR" minOccurs="0"/>
                <xsd:element ref="ns2:MediaServiceObjectDetectorVersions" minOccurs="0"/>
                <xsd:element ref="ns2:ReadyforTAReview_x003f_" minOccurs="0"/>
                <xsd:element ref="ns2:ReadyforESDReview_x003f_" minOccurs="0"/>
                <xsd:element ref="ns2:Signed_x002d_off_x003f_" minOccurs="0"/>
                <xsd:element ref="ns2:Statu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fbf437-cf2f-492a-891b-1de413c569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Brief_x0020_Description" ma:index="12" nillable="true" ma:displayName="Brief Description" ma:internalName="Brief_x0020_Description">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e89bcca-d77b-429e-a31c-3f7c234e7016"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ReadyforTAReview_x003f_" ma:index="24" nillable="true" ma:displayName="Ready for TA Review?" ma:default="No" ma:format="RadioButtons" ma:internalName="ReadyforTAReview_x003f_">
      <xsd:simpleType>
        <xsd:restriction base="dms:Choice">
          <xsd:enumeration value="Yes"/>
          <xsd:enumeration value="No"/>
        </xsd:restriction>
      </xsd:simpleType>
    </xsd:element>
    <xsd:element name="ReadyforESDReview_x003f_" ma:index="25" nillable="true" ma:displayName="Ready for ESD Review?" ma:default="No" ma:format="RadioButtons" ma:internalName="ReadyforESDReview_x003f_">
      <xsd:simpleType>
        <xsd:restriction base="dms:Choice">
          <xsd:enumeration value="Yes"/>
          <xsd:enumeration value="No"/>
        </xsd:restriction>
      </xsd:simpleType>
    </xsd:element>
    <xsd:element name="Signed_x002d_off_x003f_" ma:index="26" nillable="true" ma:displayName="Signed-off?" ma:default="1" ma:format="Dropdown" ma:internalName="Signed_x002d_off_x003f_">
      <xsd:simpleType>
        <xsd:restriction base="dms:Boolean"/>
      </xsd:simpleType>
    </xsd:element>
    <xsd:element name="Status" ma:index="27" nillable="true" ma:displayName="Status" ma:default="Under Review" ma:format="Dropdown" ma:internalName="Status">
      <xsd:simpleType>
        <xsd:restriction base="dms:Choice">
          <xsd:enumeration value="FINAL"/>
          <xsd:enumeration value="Under Review"/>
        </xsd:restriction>
      </xsd:simpleType>
    </xsd:element>
    <xsd:element name="MediaServiceLocation" ma:index="28" nillable="true" ma:displayName="Location" ma:indexed="true" ma:internalName="MediaServiceLocation"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7d6417-dc96-48bf-b205-54830de4967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f32717b-85d4-46b0-82d8-410bc3119485"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98ad4aac-33db-4493-b913-bc9553bf3905}" ma:internalName="TaxCatchAll" ma:showField="CatchAllData" ma:web="d87d6417-dc96-48bf-b205-54830de496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048197-70F0-4007-8408-21F43931D01A}">
  <ds:schemaRefs>
    <ds:schemaRef ds:uri="http://schemas.microsoft.com/sharepoint/v3/contenttype/forms"/>
  </ds:schemaRefs>
</ds:datastoreItem>
</file>

<file path=customXml/itemProps2.xml><?xml version="1.0" encoding="utf-8"?>
<ds:datastoreItem xmlns:ds="http://schemas.openxmlformats.org/officeDocument/2006/customXml" ds:itemID="{F52BB388-FBD4-414D-BBBE-57BA4F394778}">
  <ds:schemaRefs>
    <ds:schemaRef ds:uri="http://purl.org/dc/elements/1.1/"/>
    <ds:schemaRef ds:uri="http://purl.org/dc/terms/"/>
    <ds:schemaRef ds:uri="d87d6417-dc96-48bf-b205-54830de4967c"/>
    <ds:schemaRef ds:uri="http://schemas.openxmlformats.org/package/2006/metadata/core-properties"/>
    <ds:schemaRef ds:uri="http://purl.org/dc/dcmitype/"/>
    <ds:schemaRef ds:uri="78fbf437-cf2f-492a-891b-1de413c56947"/>
    <ds:schemaRef ds:uri="http://schemas.microsoft.com/office/2006/documentManagement/types"/>
    <ds:schemaRef ds:uri="http://schemas.microsoft.com/office/2006/metadata/properties"/>
    <ds:schemaRef ds:uri="http://schemas.microsoft.com/office/infopath/2007/PartnerControls"/>
    <ds:schemaRef ds:uri="af32717b-85d4-46b0-82d8-410bc3119485"/>
    <ds:schemaRef ds:uri="http://www.w3.org/XML/1998/namespace"/>
  </ds:schemaRefs>
</ds:datastoreItem>
</file>

<file path=customXml/itemProps3.xml><?xml version="1.0" encoding="utf-8"?>
<ds:datastoreItem xmlns:ds="http://schemas.openxmlformats.org/officeDocument/2006/customXml" ds:itemID="{9048A1B6-19D2-4E39-96CA-F7B97D7FB6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fbf437-cf2f-492a-891b-1de413c56947"/>
    <ds:schemaRef ds:uri="d87d6417-dc96-48bf-b205-54830de4967c"/>
    <ds:schemaRef ds:uri="af32717b-85d4-46b0-82d8-410bc31194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313</TotalTime>
  <Words>1897</Words>
  <Application>Microsoft Macintosh PowerPoint</Application>
  <PresentationFormat>Widescreen</PresentationFormat>
  <Paragraphs>229</Paragraphs>
  <Slides>16</Slides>
  <Notes>16</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Arial,Sans-Serif</vt:lpstr>
      <vt:lpstr>Network Rail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Simon Ransley</dc:creator>
  <cp:lastModifiedBy>Toby Wildgoose</cp:lastModifiedBy>
  <cp:revision>2110</cp:revision>
  <dcterms:created xsi:type="dcterms:W3CDTF">2024-10-28T10:28:20Z</dcterms:created>
  <dcterms:modified xsi:type="dcterms:W3CDTF">2026-07-24T10:56:27Z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0x010100C060BD828582CB4989C2B5A8BAFEF282</vt:lpwstr>
  </property>
  <property fmtid="{D5CDD505-2E9C-101B-9397-08002B2CF9AE}" pid="3" name="MediaServiceImageTags">
    <vt:lpwstr/>
  </property>
  <property fmtid="{D5CDD505-2E9C-101B-9397-08002B2CF9AE}" pid="4" name="MSIP_Label_8577031b-11bc-4db9-b655-7d79027ad570_Enabled">
    <vt:lpwstr>true</vt:lpwstr>
  </property>
  <property fmtid="{D5CDD505-2E9C-101B-9397-08002B2CF9AE}" pid="5" name="MSIP_Label_8577031b-11bc-4db9-b655-7d79027ad570_SetDate">
    <vt:lpwstr>2026-06-11T13:15:08Z</vt:lpwstr>
  </property>
  <property fmtid="{D5CDD505-2E9C-101B-9397-08002B2CF9AE}" pid="6" name="MSIP_Label_8577031b-11bc-4db9-b655-7d79027ad570_Method">
    <vt:lpwstr>Standard</vt:lpwstr>
  </property>
  <property fmtid="{D5CDD505-2E9C-101B-9397-08002B2CF9AE}" pid="7" name="MSIP_Label_8577031b-11bc-4db9-b655-7d79027ad570_Name">
    <vt:lpwstr>8577031b-11bc-4db9-b655-7d79027ad570</vt:lpwstr>
  </property>
  <property fmtid="{D5CDD505-2E9C-101B-9397-08002B2CF9AE}" pid="8" name="MSIP_Label_8577031b-11bc-4db9-b655-7d79027ad570_SiteId">
    <vt:lpwstr>c22cc3e1-5d7f-4f4d-be03-d5a158cc9409</vt:lpwstr>
  </property>
  <property fmtid="{D5CDD505-2E9C-101B-9397-08002B2CF9AE}" pid="9" name="MSIP_Label_8577031b-11bc-4db9-b655-7d79027ad570_ActionId">
    <vt:lpwstr>c63c8d94-dc55-461b-a667-aeddc7e9b49b</vt:lpwstr>
  </property>
  <property fmtid="{D5CDD505-2E9C-101B-9397-08002B2CF9AE}" pid="10" name="MSIP_Label_8577031b-11bc-4db9-b655-7d79027ad570_ContentBits">
    <vt:lpwstr>1</vt:lpwstr>
  </property>
  <property fmtid="{D5CDD505-2E9C-101B-9397-08002B2CF9AE}" pid="11" name="MSIP_Label_8577031b-11bc-4db9-b655-7d79027ad570_Tag">
    <vt:lpwstr>10, 3, 0, 1</vt:lpwstr>
  </property>
  <property fmtid="{D5CDD505-2E9C-101B-9397-08002B2CF9AE}" pid="12" name="ClassificationContentMarkingHeaderLocations">
    <vt:lpwstr>Office Theme:3</vt:lpwstr>
  </property>
  <property fmtid="{D5CDD505-2E9C-101B-9397-08002B2CF9AE}" pid="13" name="ClassificationContentMarkingHeaderText">
    <vt:lpwstr>OFFICIAL</vt:lpwstr>
  </property>
</Properties>
</file>