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41" r:id="rId4"/>
    <p:sldMasterId id="2147483753" r:id="rId5"/>
    <p:sldMasterId id="2147483766" r:id="rId6"/>
    <p:sldMasterId id="2147483779" r:id="rId7"/>
    <p:sldMasterId id="2147483806" r:id="rId8"/>
  </p:sldMasterIdLst>
  <p:notesMasterIdLst>
    <p:notesMasterId r:id="rId20"/>
  </p:notesMasterIdLst>
  <p:handoutMasterIdLst>
    <p:handoutMasterId r:id="rId21"/>
  </p:handoutMasterIdLst>
  <p:sldIdLst>
    <p:sldId id="256" r:id="rId9"/>
    <p:sldId id="2147196625" r:id="rId10"/>
    <p:sldId id="1201" r:id="rId11"/>
    <p:sldId id="286" r:id="rId12"/>
    <p:sldId id="292" r:id="rId13"/>
    <p:sldId id="257" r:id="rId14"/>
    <p:sldId id="1198" r:id="rId15"/>
    <p:sldId id="288" r:id="rId16"/>
    <p:sldId id="1196" r:id="rId17"/>
    <p:sldId id="287" r:id="rId18"/>
    <p:sldId id="214719662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56"/>
            <p14:sldId id="2147196625"/>
            <p14:sldId id="1201"/>
            <p14:sldId id="286"/>
            <p14:sldId id="292"/>
            <p14:sldId id="257"/>
            <p14:sldId id="1198"/>
            <p14:sldId id="288"/>
            <p14:sldId id="1196"/>
            <p14:sldId id="287"/>
            <p14:sldId id="2147196626"/>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pos="39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ddy Christopher" initials="RC" lastIdx="1" clrIdx="0">
    <p:extLst>
      <p:ext uri="{19B8F6BF-5375-455C-9EA6-DF929625EA0E}">
        <p15:presenceInfo xmlns:p15="http://schemas.microsoft.com/office/powerpoint/2012/main" userId="S::CRuddy@networkrail.co.uk::134fa01f-161d-4bd2-a6c8-bcfef467ed7d" providerId="AD"/>
      </p:ext>
    </p:extLst>
  </p:cmAuthor>
  <p:cmAuthor id="2" name="Jonathon Branton" initials="JB" lastIdx="4" clrIdx="1">
    <p:extLst>
      <p:ext uri="{19B8F6BF-5375-455C-9EA6-DF929625EA0E}">
        <p15:presenceInfo xmlns:p15="http://schemas.microsoft.com/office/powerpoint/2012/main" userId="S::jbranton@networkrail.co.uk::3fd482f3-7eaf-42ae-a4da-f6646febf1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51B81"/>
    <a:srgbClr val="482683"/>
    <a:srgbClr val="007981"/>
    <a:srgbClr val="51ACB8"/>
    <a:srgbClr val="004D6F"/>
    <a:srgbClr val="70B397"/>
    <a:srgbClr val="8B60A0"/>
    <a:srgbClr val="8DC055"/>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2DC74-77B2-4CB5-A9F2-3AF13ECD68C6}" v="43" dt="2023-06-21T13:07:50.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82" y="245"/>
      </p:cViewPr>
      <p:guideLst>
        <p:guide pos="3840"/>
        <p:guide orient="horz" pos="2160"/>
        <p:guide pos="39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t>21/06/2023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t>21/06/2023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283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is going to be an NR Level 3 investigation.  Do not yet know whether RAIB will investigate.</a:t>
            </a:r>
          </a:p>
          <a:p>
            <a:endParaRPr lang="en-GB"/>
          </a:p>
          <a:p>
            <a:r>
              <a:rPr lang="en-GB"/>
              <a:t>There is some witness evidence to suggest that no warnings were heard.  The Meerkat sounders were intentionally disconnected as part of the shadow mode trial but are relatively prominent so it is possible the absence of an audible warning was taken as an indication it was safe to cross.  The lights are covered by the black box and plate secured by long bolts seen in the photograph.</a:t>
            </a:r>
          </a:p>
          <a:p>
            <a:endParaRPr lang="en-GB"/>
          </a:p>
          <a:p>
            <a:r>
              <a:rPr lang="en-GB"/>
              <a:t>Do you have any equipment near a level crossing that is:</a:t>
            </a:r>
          </a:p>
          <a:p>
            <a:pPr marL="171450" indent="-171450">
              <a:buFont typeface="Arial" panose="020B0604020202020204" pitchFamily="34" charset="0"/>
              <a:buChar char="•"/>
            </a:pPr>
            <a:r>
              <a:rPr lang="en-GB"/>
              <a:t>On a shadow mode trial, or</a:t>
            </a:r>
          </a:p>
          <a:p>
            <a:pPr marL="171450" indent="-171450">
              <a:buFont typeface="Arial" panose="020B0604020202020204" pitchFamily="34" charset="0"/>
              <a:buChar char="•"/>
            </a:pPr>
            <a:r>
              <a:rPr lang="en-GB"/>
              <a:t>Installed but not yet commissioned, or</a:t>
            </a:r>
          </a:p>
          <a:p>
            <a:pPr marL="171450" indent="-171450">
              <a:buFont typeface="Arial" panose="020B0604020202020204" pitchFamily="34" charset="0"/>
              <a:buChar char="•"/>
            </a:pPr>
            <a:r>
              <a:rPr lang="en-GB"/>
              <a:t>Decommissioned but not yet recovered?</a:t>
            </a:r>
          </a:p>
          <a:p>
            <a:pPr marL="0" indent="0">
              <a:buFont typeface="Arial" panose="020B0604020202020204" pitchFamily="34" charset="0"/>
              <a:buNone/>
            </a:pPr>
            <a:endParaRPr lang="en-GB"/>
          </a:p>
          <a:p>
            <a:pPr marL="0" indent="0">
              <a:buFont typeface="Arial" panose="020B0604020202020204" pitchFamily="34" charset="0"/>
              <a:buNone/>
            </a:pPr>
            <a:r>
              <a:rPr lang="en-GB"/>
              <a:t>If yes, we recommend checking that there is nothing on-site which could mislead a user into believing there is an operational active warning system at the crossing.  This includes audible warning devices as well as lights (noting that bagging up inactive lights is routine practice).</a:t>
            </a:r>
          </a:p>
          <a:p>
            <a:pPr marL="0" indent="0">
              <a:buFont typeface="Arial" panose="020B0604020202020204" pitchFamily="34" charset="0"/>
              <a:buNone/>
            </a:pPr>
            <a:endParaRPr lang="en-GB"/>
          </a:p>
          <a:p>
            <a:pPr marL="0" indent="0">
              <a:buFont typeface="Arial" panose="020B0604020202020204" pitchFamily="34" charset="0"/>
              <a:buNone/>
            </a:pPr>
            <a:r>
              <a:rPr lang="en-GB"/>
              <a:t>Some systems (e.g. Vamos) have supplier approved bags or covers that should be used to cover up out of use equipment.  Black bin bags are not a great solution as they tend to degrade quickly.</a:t>
            </a:r>
          </a:p>
        </p:txBody>
      </p:sp>
      <p:sp>
        <p:nvSpPr>
          <p:cNvPr id="4" name="Slide Number Placeholder 3"/>
          <p:cNvSpPr>
            <a:spLocks noGrp="1"/>
          </p:cNvSpPr>
          <p:nvPr>
            <p:ph type="sldNum" sz="quarter" idx="5"/>
          </p:nvPr>
        </p:nvSpPr>
        <p:spPr/>
        <p:txBody>
          <a:bodyPr/>
          <a:lstStyle/>
          <a:p>
            <a:fld id="{09A5FF93-AF6F-480A-BAB2-5C1EF220EE67}" type="slidenum">
              <a:rPr lang="en-GB" smtClean="0"/>
              <a:t>8</a:t>
            </a:fld>
            <a:endParaRPr lang="en-GB"/>
          </a:p>
        </p:txBody>
      </p:sp>
    </p:spTree>
    <p:extLst>
      <p:ext uri="{BB962C8B-B14F-4D97-AF65-F5344CB8AC3E}">
        <p14:creationId xmlns:p14="http://schemas.microsoft.com/office/powerpoint/2010/main" val="196453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jpeg"/><Relationship Id="rId1" Type="http://schemas.openxmlformats.org/officeDocument/2006/relationships/slideMaster" Target="../slideMasters/slideMaster8.xml"/><Relationship Id="rId4" Type="http://schemas.openxmlformats.org/officeDocument/2006/relationships/image" Target="../media/image15.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5.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26944295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B665AF-D969-4A77-B751-A3DC78EB302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icture Placeholder 5">
            <a:extLst>
              <a:ext uri="{FF2B5EF4-FFF2-40B4-BE49-F238E27FC236}">
                <a16:creationId xmlns:a16="http://schemas.microsoft.com/office/drawing/2014/main" id="{41AAAB5B-E744-4A6D-A2AF-CCF2F1D9ACBF}"/>
              </a:ext>
            </a:extLst>
          </p:cNvPr>
          <p:cNvSpPr>
            <a:spLocks noGrp="1"/>
          </p:cNvSpPr>
          <p:nvPr>
            <p:ph type="pic" sz="quarter" idx="12" hasCustomPrompt="1"/>
          </p:nvPr>
        </p:nvSpPr>
        <p:spPr>
          <a:xfrm>
            <a:off x="1" y="0"/>
            <a:ext cx="12192000" cy="6858000"/>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dirty="0"/>
              <a:t>Click icon to add image</a:t>
            </a:r>
          </a:p>
        </p:txBody>
      </p:sp>
    </p:spTree>
    <p:extLst>
      <p:ext uri="{BB962C8B-B14F-4D97-AF65-F5344CB8AC3E}">
        <p14:creationId xmlns:p14="http://schemas.microsoft.com/office/powerpoint/2010/main" val="31732212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40F05-6235-40A3-9065-EEBD90980C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19065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 Gol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46231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afety En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sp>
        <p:nvSpPr>
          <p:cNvPr id="2" name="Oval 1">
            <a:extLst>
              <a:ext uri="{FF2B5EF4-FFF2-40B4-BE49-F238E27FC236}">
                <a16:creationId xmlns:a16="http://schemas.microsoft.com/office/drawing/2014/main" id="{58A9FE3E-F84C-4A75-AD47-2C0BCA068A69}"/>
              </a:ext>
            </a:extLst>
          </p:cNvPr>
          <p:cNvSpPr/>
          <p:nvPr userDrawn="1"/>
        </p:nvSpPr>
        <p:spPr>
          <a:xfrm>
            <a:off x="5052767" y="2387338"/>
            <a:ext cx="2083324" cy="208332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D18C241F-401F-443E-86A2-29C2A28C4C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15" b="7399"/>
          <a:stretch/>
        </p:blipFill>
        <p:spPr>
          <a:xfrm>
            <a:off x="5527444" y="2722979"/>
            <a:ext cx="1155966" cy="1355480"/>
          </a:xfrm>
          <a:prstGeom prst="rect">
            <a:avLst/>
          </a:prstGeom>
        </p:spPr>
      </p:pic>
      <p:pic>
        <p:nvPicPr>
          <p:cNvPr id="5" name="Picture 4" descr="NR_Logo_Black 12_Degree.png">
            <a:extLst>
              <a:ext uri="{FF2B5EF4-FFF2-40B4-BE49-F238E27FC236}">
                <a16:creationId xmlns:a16="http://schemas.microsoft.com/office/drawing/2014/main" id="{2B1D4F43-7583-45C0-96D0-F0CA8F69C5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8594" y="267161"/>
            <a:ext cx="1390327" cy="695143"/>
          </a:xfrm>
          <a:prstGeom prst="rect">
            <a:avLst/>
          </a:prstGeom>
        </p:spPr>
      </p:pic>
      <p:pic>
        <p:nvPicPr>
          <p:cNvPr id="6" name="Picture 5" descr="New Logo.png">
            <a:extLst>
              <a:ext uri="{FF2B5EF4-FFF2-40B4-BE49-F238E27FC236}">
                <a16:creationId xmlns:a16="http://schemas.microsoft.com/office/drawing/2014/main" id="{FF224E82-D0F2-4B06-8606-41E61C1B0D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4031799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w to use this slide de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40F05-6235-40A3-9065-EEBD90980C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4ACBB9BB-C233-41B2-A278-CA00EF3F4DB1}"/>
              </a:ext>
            </a:extLst>
          </p:cNvPr>
          <p:cNvPicPr>
            <a:picLocks noChangeAspect="1"/>
          </p:cNvPicPr>
          <p:nvPr userDrawn="1"/>
        </p:nvPicPr>
        <p:blipFill>
          <a:blip r:embed="rId2"/>
          <a:stretch>
            <a:fillRect/>
          </a:stretch>
        </p:blipFill>
        <p:spPr>
          <a:xfrm>
            <a:off x="4157220" y="508877"/>
            <a:ext cx="7783344" cy="4238614"/>
          </a:xfrm>
          <a:prstGeom prst="rect">
            <a:avLst/>
          </a:prstGeom>
        </p:spPr>
      </p:pic>
      <p:sp>
        <p:nvSpPr>
          <p:cNvPr id="4" name="TextBox 3">
            <a:extLst>
              <a:ext uri="{FF2B5EF4-FFF2-40B4-BE49-F238E27FC236}">
                <a16:creationId xmlns:a16="http://schemas.microsoft.com/office/drawing/2014/main" id="{774C0DD4-6EF1-4AC7-BA52-AE953783FB0D}"/>
              </a:ext>
            </a:extLst>
          </p:cNvPr>
          <p:cNvSpPr txBox="1"/>
          <p:nvPr userDrawn="1"/>
        </p:nvSpPr>
        <p:spPr>
          <a:xfrm>
            <a:off x="226243" y="308822"/>
            <a:ext cx="3478491" cy="400110"/>
          </a:xfrm>
          <a:prstGeom prst="rect">
            <a:avLst/>
          </a:prstGeom>
          <a:noFill/>
        </p:spPr>
        <p:txBody>
          <a:bodyPr wrap="square" rtlCol="0">
            <a:spAutoFit/>
          </a:bodyPr>
          <a:lstStyle/>
          <a:p>
            <a:r>
              <a:rPr lang="en-GB" sz="2000" b="1" dirty="0">
                <a:latin typeface="Network Rail Sans" panose="02000000040000020004" pitchFamily="2" charset="0"/>
              </a:rPr>
              <a:t>How to use this template</a:t>
            </a:r>
          </a:p>
        </p:txBody>
      </p:sp>
      <p:sp>
        <p:nvSpPr>
          <p:cNvPr id="5" name="TextBox 4">
            <a:extLst>
              <a:ext uri="{FF2B5EF4-FFF2-40B4-BE49-F238E27FC236}">
                <a16:creationId xmlns:a16="http://schemas.microsoft.com/office/drawing/2014/main" id="{06594F03-C3FE-4352-8360-3B573CD6810A}"/>
              </a:ext>
            </a:extLst>
          </p:cNvPr>
          <p:cNvSpPr txBox="1"/>
          <p:nvPr userDrawn="1"/>
        </p:nvSpPr>
        <p:spPr>
          <a:xfrm>
            <a:off x="235669" y="924860"/>
            <a:ext cx="3478491" cy="923330"/>
          </a:xfrm>
          <a:prstGeom prst="rect">
            <a:avLst/>
          </a:prstGeom>
          <a:noFill/>
        </p:spPr>
        <p:txBody>
          <a:bodyPr wrap="square" rtlCol="0">
            <a:spAutoFit/>
          </a:bodyPr>
          <a:lstStyle/>
          <a:p>
            <a:r>
              <a:rPr lang="en-GB" dirty="0">
                <a:latin typeface="Network Rail Sans" panose="02000000040000020004" pitchFamily="2" charset="0"/>
              </a:rPr>
              <a:t>Download or ‘Save As’ this template to your desktop or device to edit.</a:t>
            </a:r>
          </a:p>
        </p:txBody>
      </p:sp>
      <p:sp>
        <p:nvSpPr>
          <p:cNvPr id="6" name="TextBox 5">
            <a:extLst>
              <a:ext uri="{FF2B5EF4-FFF2-40B4-BE49-F238E27FC236}">
                <a16:creationId xmlns:a16="http://schemas.microsoft.com/office/drawing/2014/main" id="{AA420968-3A32-474D-86FE-3E929D056A50}"/>
              </a:ext>
            </a:extLst>
          </p:cNvPr>
          <p:cNvSpPr txBox="1"/>
          <p:nvPr userDrawn="1"/>
        </p:nvSpPr>
        <p:spPr>
          <a:xfrm>
            <a:off x="235669" y="2064118"/>
            <a:ext cx="3478491" cy="369332"/>
          </a:xfrm>
          <a:prstGeom prst="rect">
            <a:avLst/>
          </a:prstGeom>
          <a:noFill/>
        </p:spPr>
        <p:txBody>
          <a:bodyPr wrap="square" rtlCol="0">
            <a:spAutoFit/>
          </a:bodyPr>
          <a:lstStyle/>
          <a:p>
            <a:r>
              <a:rPr lang="en-GB" b="1" dirty="0">
                <a:latin typeface="Network Rail Sans" panose="02000000040000020004" pitchFamily="2" charset="0"/>
              </a:rPr>
              <a:t>Layout Options</a:t>
            </a:r>
          </a:p>
        </p:txBody>
      </p:sp>
      <p:sp>
        <p:nvSpPr>
          <p:cNvPr id="7" name="TextBox 6">
            <a:extLst>
              <a:ext uri="{FF2B5EF4-FFF2-40B4-BE49-F238E27FC236}">
                <a16:creationId xmlns:a16="http://schemas.microsoft.com/office/drawing/2014/main" id="{7528120A-E11D-4198-96AB-C08376C44B3D}"/>
              </a:ext>
            </a:extLst>
          </p:cNvPr>
          <p:cNvSpPr txBox="1"/>
          <p:nvPr userDrawn="1"/>
        </p:nvSpPr>
        <p:spPr>
          <a:xfrm>
            <a:off x="235669" y="2649378"/>
            <a:ext cx="3478491" cy="3693319"/>
          </a:xfrm>
          <a:prstGeom prst="rect">
            <a:avLst/>
          </a:prstGeom>
          <a:noFill/>
        </p:spPr>
        <p:txBody>
          <a:bodyPr wrap="square" rtlCol="0">
            <a:spAutoFit/>
          </a:bodyPr>
          <a:lstStyle/>
          <a:p>
            <a:r>
              <a:rPr lang="en-GB" dirty="0">
                <a:latin typeface="Network Rail Sans" panose="02000000040000020004" pitchFamily="2" charset="0"/>
              </a:rPr>
              <a:t>A number of slide layout options are available for you to use. </a:t>
            </a:r>
          </a:p>
          <a:p>
            <a:endParaRPr lang="en-GB" dirty="0">
              <a:latin typeface="Network Rail Sans" panose="02000000040000020004" pitchFamily="2" charset="0"/>
            </a:endParaRPr>
          </a:p>
          <a:p>
            <a:r>
              <a:rPr lang="en-GB" dirty="0">
                <a:latin typeface="Network Rail Sans" panose="02000000040000020004" pitchFamily="2" charset="0"/>
              </a:rPr>
              <a:t>Some of these have been pre-inserted below. </a:t>
            </a:r>
          </a:p>
          <a:p>
            <a:endParaRPr lang="en-GB" dirty="0">
              <a:latin typeface="Network Rail Sans" panose="02000000040000020004" pitchFamily="2" charset="0"/>
            </a:endParaRPr>
          </a:p>
          <a:p>
            <a:r>
              <a:rPr lang="en-GB" dirty="0">
                <a:latin typeface="Network Rail Sans" panose="02000000040000020004" pitchFamily="2" charset="0"/>
              </a:rPr>
              <a:t>More layouts, including a title slide for each of our sub teams and a Safe Service layout can be found and inserted by clicking the drop down on ‘New Slide’ or ‘Layout’ from the ‘Home’ tab as indicated right &gt;&gt;</a:t>
            </a:r>
          </a:p>
        </p:txBody>
      </p:sp>
      <p:sp>
        <p:nvSpPr>
          <p:cNvPr id="8" name="Oval 7">
            <a:extLst>
              <a:ext uri="{FF2B5EF4-FFF2-40B4-BE49-F238E27FC236}">
                <a16:creationId xmlns:a16="http://schemas.microsoft.com/office/drawing/2014/main" id="{BAC80D7F-B5E5-4078-9BC6-BD28BA450C61}"/>
              </a:ext>
            </a:extLst>
          </p:cNvPr>
          <p:cNvSpPr/>
          <p:nvPr userDrawn="1"/>
        </p:nvSpPr>
        <p:spPr>
          <a:xfrm>
            <a:off x="4579709" y="481169"/>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E9444251-FE51-4C8A-BB47-45AE2F0912B9}"/>
              </a:ext>
            </a:extLst>
          </p:cNvPr>
          <p:cNvSpPr/>
          <p:nvPr userDrawn="1"/>
        </p:nvSpPr>
        <p:spPr>
          <a:xfrm>
            <a:off x="5714214" y="708932"/>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1F184F0D-AD8D-4AAD-BED5-4202B2DA6EEE}"/>
              </a:ext>
            </a:extLst>
          </p:cNvPr>
          <p:cNvSpPr/>
          <p:nvPr userDrawn="1"/>
        </p:nvSpPr>
        <p:spPr>
          <a:xfrm>
            <a:off x="4873775" y="1046990"/>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2203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1785" y="4318001"/>
            <a:ext cx="4743449"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8434" y="4318001"/>
            <a:ext cx="474556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21-Jun-23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365776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21-Jun-23</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807770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21-Jun-23</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365522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21-Jun-23</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717707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21-Jun-23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3359553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21-Jun-23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3210034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4052946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8" y="2997201"/>
            <a:ext cx="2423583"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2997201"/>
            <a:ext cx="7067551"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783134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21-Jun-23</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83885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21-Jun-23</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3676869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21-Jun-23</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2251917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21-Jun-23</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4011368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21-Jun-23</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2110263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21-Jun-23</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277721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21-Jun-23</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100610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21-Jun-23</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334524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21-Jun-23</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950785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21-Jun-23</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1510204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21-Jun-23</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17993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3736131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1821376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2657389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21-Jun-23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2864149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21-Jun-23</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3745373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21-Jun-23</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853099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21-Jun-23</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42839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21-Jun-23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3468254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21-Jun-23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997917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48286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136088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1823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2670149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2538704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1897349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8" y="1841501"/>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841501"/>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21-Jun-23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94935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21-Jun-23</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1108752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21-Jun-23</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2821781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21-Jun-23</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1837753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21-Jun-23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38780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21-Jun-23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7691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66269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920113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2" y="827089"/>
            <a:ext cx="2686049"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859184"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1610950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8"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68" y="1841501"/>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841501"/>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21-Jun-23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479970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21-Jun-23</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134767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21-Jun-23</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2985808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21-Jun-23</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254841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4318001"/>
            <a:ext cx="4743451"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4318001"/>
            <a:ext cx="474556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21-Jun-23</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4261804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21-Jun-23</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46614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21-Jun-23</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4096335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21-Jun-23</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76362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709646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21-Jun-23</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19918141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21-Jun-23</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701308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21-Jun-23</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893192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2997201"/>
            <a:ext cx="242146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2997201"/>
            <a:ext cx="7067551"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21-Jun-23</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3123338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ADB294-A88B-48B8-90D2-F99AC7082F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5199"/>
          <a:stretch/>
        </p:blipFill>
        <p:spPr>
          <a:xfrm>
            <a:off x="7018430" y="860933"/>
            <a:ext cx="5526351" cy="5440715"/>
          </a:xfrm>
          <a:prstGeom prst="rect">
            <a:avLst/>
          </a:prstGeom>
        </p:spPr>
      </p:pic>
      <p:sp>
        <p:nvSpPr>
          <p:cNvPr id="16" name="Title 1">
            <a:extLst>
              <a:ext uri="{FF2B5EF4-FFF2-40B4-BE49-F238E27FC236}">
                <a16:creationId xmlns:a16="http://schemas.microsoft.com/office/drawing/2014/main" id="{4CEC0885-035D-450D-B998-6041106B8DC3}"/>
              </a:ext>
            </a:extLst>
          </p:cNvPr>
          <p:cNvSpPr>
            <a:spLocks noGrp="1"/>
          </p:cNvSpPr>
          <p:nvPr>
            <p:ph type="title" hasCustomPrompt="1"/>
          </p:nvPr>
        </p:nvSpPr>
        <p:spPr>
          <a:xfrm>
            <a:off x="775177" y="2121700"/>
            <a:ext cx="5923078" cy="2138066"/>
          </a:xfrm>
          <a:prstGeom prst="rect">
            <a:avLst/>
          </a:prstGeom>
        </p:spPr>
        <p:txBody>
          <a:bodyPr lIns="0" rIns="0"/>
          <a:lstStyle>
            <a:lvl1pPr algn="l">
              <a:defRPr sz="3600" b="1">
                <a:solidFill>
                  <a:schemeClr val="bg1"/>
                </a:solidFill>
                <a:latin typeface="Network Rail Sans" charset="0"/>
                <a:ea typeface="Network Rail Sans" charset="0"/>
                <a:cs typeface="Network Rail Sans" charset="0"/>
              </a:defRPr>
            </a:lvl1pPr>
          </a:lstStyle>
          <a:p>
            <a:r>
              <a:rPr lang="en-US"/>
              <a:t>Technical Services</a:t>
            </a:r>
          </a:p>
        </p:txBody>
      </p:sp>
      <p:sp>
        <p:nvSpPr>
          <p:cNvPr id="17" name="Text Placeholder 3">
            <a:extLst>
              <a:ext uri="{FF2B5EF4-FFF2-40B4-BE49-F238E27FC236}">
                <a16:creationId xmlns:a16="http://schemas.microsoft.com/office/drawing/2014/main" id="{F38D56AC-FE0F-47B7-B336-56E898AC23E0}"/>
              </a:ext>
            </a:extLst>
          </p:cNvPr>
          <p:cNvSpPr>
            <a:spLocks noGrp="1"/>
          </p:cNvSpPr>
          <p:nvPr>
            <p:ph type="body" sz="quarter" idx="10" hasCustomPrompt="1"/>
          </p:nvPr>
        </p:nvSpPr>
        <p:spPr>
          <a:xfrm>
            <a:off x="776241" y="3542810"/>
            <a:ext cx="5922014" cy="2138066"/>
          </a:xfrm>
          <a:prstGeom prst="rect">
            <a:avLst/>
          </a:prstGeom>
        </p:spPr>
        <p:txBody>
          <a:bodyPr lIns="0" rIns="0"/>
          <a:lstStyle>
            <a:lvl1pPr marL="0" indent="0">
              <a:buNone/>
              <a:defRPr sz="28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pic>
        <p:nvPicPr>
          <p:cNvPr id="12" name="Picture 11" descr="NR_Logo_Black 12_Degree.png">
            <a:extLst>
              <a:ext uri="{FF2B5EF4-FFF2-40B4-BE49-F238E27FC236}">
                <a16:creationId xmlns:a16="http://schemas.microsoft.com/office/drawing/2014/main" id="{1040151C-A57D-4AB7-BF5D-489DEBA7AA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1492" y="89700"/>
            <a:ext cx="2443801" cy="1020056"/>
          </a:xfrm>
          <a:prstGeom prst="rect">
            <a:avLst/>
          </a:prstGeom>
        </p:spPr>
      </p:pic>
      <p:pic>
        <p:nvPicPr>
          <p:cNvPr id="13" name="Picture 12" descr="New Logo.png">
            <a:extLst>
              <a:ext uri="{FF2B5EF4-FFF2-40B4-BE49-F238E27FC236}">
                <a16:creationId xmlns:a16="http://schemas.microsoft.com/office/drawing/2014/main" id="{D48A3450-30D6-4DA8-8CB5-CCCAB535A0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66" y="29968"/>
            <a:ext cx="2836647" cy="1298857"/>
          </a:xfrm>
          <a:prstGeom prst="rect">
            <a:avLst/>
          </a:prstGeom>
        </p:spPr>
      </p:pic>
    </p:spTree>
    <p:extLst>
      <p:ext uri="{BB962C8B-B14F-4D97-AF65-F5344CB8AC3E}">
        <p14:creationId xmlns:p14="http://schemas.microsoft.com/office/powerpoint/2010/main" val="311812023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B43A4C4E-A53D-4C9A-8626-4537BD3B20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177" y="5925596"/>
            <a:ext cx="1340638" cy="563679"/>
          </a:xfrm>
          <a:prstGeom prst="rect">
            <a:avLst/>
          </a:prstGeom>
        </p:spPr>
      </p:pic>
      <p:sp>
        <p:nvSpPr>
          <p:cNvPr id="11" name="Oval 10">
            <a:extLst>
              <a:ext uri="{FF2B5EF4-FFF2-40B4-BE49-F238E27FC236}">
                <a16:creationId xmlns:a16="http://schemas.microsoft.com/office/drawing/2014/main" id="{D979412A-5119-4C56-9DE0-D84CA0915472}"/>
              </a:ext>
            </a:extLst>
          </p:cNvPr>
          <p:cNvSpPr/>
          <p:nvPr userDrawn="1"/>
        </p:nvSpPr>
        <p:spPr>
          <a:xfrm>
            <a:off x="7037197" y="914861"/>
            <a:ext cx="5214210" cy="5213147"/>
          </a:xfrm>
          <a:prstGeom prst="ellipse">
            <a:avLst/>
          </a:prstGeom>
          <a:solidFill>
            <a:schemeClr val="bg2"/>
          </a:solidFill>
          <a:ln w="889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347CE30D-A6BB-4DE3-B72E-63496FCE447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99"/>
          <a:stretch/>
        </p:blipFill>
        <p:spPr>
          <a:xfrm>
            <a:off x="2605902" y="5909289"/>
            <a:ext cx="613807" cy="604295"/>
          </a:xfrm>
          <a:prstGeom prst="rect">
            <a:avLst/>
          </a:prstGeom>
        </p:spPr>
      </p:pic>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3" name="Straight Connector 12">
            <a:extLst>
              <a:ext uri="{FF2B5EF4-FFF2-40B4-BE49-F238E27FC236}">
                <a16:creationId xmlns:a16="http://schemas.microsoft.com/office/drawing/2014/main" id="{F6F8C750-5BE8-44F6-AF04-CEE12ED4C88A}"/>
              </a:ext>
            </a:extLst>
          </p:cNvPr>
          <p:cNvCxnSpPr/>
          <p:nvPr userDrawn="1"/>
        </p:nvCxnSpPr>
        <p:spPr>
          <a:xfrm>
            <a:off x="2362196" y="5884980"/>
            <a:ext cx="0" cy="60429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2B4BB5A-E350-49E1-AABF-513B286465E9}"/>
              </a:ext>
            </a:extLst>
          </p:cNvPr>
          <p:cNvSpPr txBox="1"/>
          <p:nvPr userDrawn="1"/>
        </p:nvSpPr>
        <p:spPr>
          <a:xfrm>
            <a:off x="3207780" y="6128008"/>
            <a:ext cx="2197831" cy="276999"/>
          </a:xfrm>
          <a:prstGeom prst="rect">
            <a:avLst/>
          </a:prstGeom>
          <a:noFill/>
        </p:spPr>
        <p:txBody>
          <a:bodyPr wrap="square" rtlCol="0" anchor="ctr">
            <a:spAutoFit/>
          </a:bodyPr>
          <a:lstStyle/>
          <a:p>
            <a:pPr marL="0" marR="0" lvl="0" indent="0" algn="l" defTabSz="39408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30000" noProof="0">
                <a:ln>
                  <a:noFill/>
                </a:ln>
                <a:solidFill>
                  <a:srgbClr val="000000"/>
                </a:solidFill>
                <a:effectLst/>
                <a:uLnTx/>
                <a:uFillTx/>
                <a:latin typeface="Network Rail Sans" panose="02000000040000020004" pitchFamily="2" charset="0"/>
                <a:ea typeface="+mn-ea"/>
                <a:cs typeface="+mn-cs"/>
              </a:rPr>
              <a:t>Technical Services</a:t>
            </a:r>
          </a:p>
        </p:txBody>
      </p:sp>
      <p:sp>
        <p:nvSpPr>
          <p:cNvPr id="20" name="Title 1">
            <a:extLst>
              <a:ext uri="{FF2B5EF4-FFF2-40B4-BE49-F238E27FC236}">
                <a16:creationId xmlns:a16="http://schemas.microsoft.com/office/drawing/2014/main" id="{458A6CB0-9EE6-4448-9F0E-3910ED8B1368}"/>
              </a:ext>
            </a:extLst>
          </p:cNvPr>
          <p:cNvSpPr>
            <a:spLocks noGrp="1"/>
          </p:cNvSpPr>
          <p:nvPr>
            <p:ph type="title" hasCustomPrompt="1"/>
          </p:nvPr>
        </p:nvSpPr>
        <p:spPr>
          <a:xfrm>
            <a:off x="754475" y="2121700"/>
            <a:ext cx="5888696" cy="2138066"/>
          </a:xfrm>
          <a:prstGeom prst="rect">
            <a:avLst/>
          </a:prstGeom>
        </p:spPr>
        <p:txBody>
          <a:bodyPr lIns="0" rIns="0"/>
          <a:lstStyle>
            <a:lvl1pPr algn="l">
              <a:defRPr sz="3200" b="1">
                <a:solidFill>
                  <a:schemeClr val="bg1"/>
                </a:solidFill>
                <a:latin typeface="Network Rail Sans" charset="0"/>
                <a:ea typeface="Network Rail Sans" charset="0"/>
                <a:cs typeface="Network Rail Sans" charset="0"/>
              </a:defRPr>
            </a:lvl1pPr>
          </a:lstStyle>
          <a:p>
            <a:r>
              <a:rPr lang="en-GB"/>
              <a:t>Click to edit main heading text</a:t>
            </a:r>
          </a:p>
        </p:txBody>
      </p:sp>
      <p:sp>
        <p:nvSpPr>
          <p:cNvPr id="21" name="Text Placeholder 3">
            <a:extLst>
              <a:ext uri="{FF2B5EF4-FFF2-40B4-BE49-F238E27FC236}">
                <a16:creationId xmlns:a16="http://schemas.microsoft.com/office/drawing/2014/main" id="{EBFF8076-31CE-4D04-84CB-86FAE03024A4}"/>
              </a:ext>
            </a:extLst>
          </p:cNvPr>
          <p:cNvSpPr>
            <a:spLocks noGrp="1"/>
          </p:cNvSpPr>
          <p:nvPr>
            <p:ph type="body" sz="quarter" idx="10" hasCustomPrompt="1"/>
          </p:nvPr>
        </p:nvSpPr>
        <p:spPr>
          <a:xfrm>
            <a:off x="755894" y="3542810"/>
            <a:ext cx="5887267" cy="2138066"/>
          </a:xfrm>
          <a:prstGeom prst="rect">
            <a:avLst/>
          </a:prstGeom>
        </p:spPr>
        <p:txBody>
          <a:bodyPr lIns="0" rIns="0"/>
          <a:lstStyle>
            <a:lvl1pPr marL="0" indent="0">
              <a:buNone/>
              <a:defRPr sz="24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spTree>
    <p:extLst>
      <p:ext uri="{BB962C8B-B14F-4D97-AF65-F5344CB8AC3E}">
        <p14:creationId xmlns:p14="http://schemas.microsoft.com/office/powerpoint/2010/main" val="8387108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75" y="1441040"/>
            <a:ext cx="11247212" cy="4486967"/>
          </a:xfrm>
          <a:prstGeom prst="rect">
            <a:avLst/>
          </a:prstGeom>
        </p:spPr>
        <p:txBody>
          <a:bodyPr lIns="0" rIns="0"/>
          <a:lstStyle>
            <a:lvl1pPr>
              <a:buClr>
                <a:schemeClr val="bg2"/>
              </a:buClr>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a:buClr>
                <a:schemeClr val="bg2"/>
              </a:buClr>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a:buClr>
                <a:schemeClr val="bg2"/>
              </a:buClr>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6" name="object 46">
            <a:extLst>
              <a:ext uri="{FF2B5EF4-FFF2-40B4-BE49-F238E27FC236}">
                <a16:creationId xmlns:a16="http://schemas.microsoft.com/office/drawing/2014/main" id="{314B883D-79BA-4A72-8AE3-F36B589B1C57}"/>
              </a:ext>
            </a:extLst>
          </p:cNvPr>
          <p:cNvSpPr/>
          <p:nvPr userDrawn="1"/>
        </p:nvSpPr>
        <p:spPr>
          <a:xfrm>
            <a:off x="6709" y="6212263"/>
            <a:ext cx="12185293" cy="435154"/>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4233">
              <a:latin typeface="Network Rail Sans" charset="0"/>
              <a:ea typeface="Network Rail Sans" charset="0"/>
              <a:cs typeface="Network Rail Sans" charset="0"/>
            </a:endParaRPr>
          </a:p>
        </p:txBody>
      </p:sp>
      <p:sp>
        <p:nvSpPr>
          <p:cNvPr id="7" name="Rectangle 6">
            <a:extLst>
              <a:ext uri="{FF2B5EF4-FFF2-40B4-BE49-F238E27FC236}">
                <a16:creationId xmlns:a16="http://schemas.microsoft.com/office/drawing/2014/main" id="{01153735-7CD2-46E7-9123-C6A29220F4E9}"/>
              </a:ext>
            </a:extLst>
          </p:cNvPr>
          <p:cNvSpPr/>
          <p:nvPr userDrawn="1"/>
        </p:nvSpPr>
        <p:spPr>
          <a:xfrm>
            <a:off x="522250" y="6217135"/>
            <a:ext cx="3498057" cy="291298"/>
          </a:xfrm>
          <a:prstGeom prst="rect">
            <a:avLst/>
          </a:prstGeom>
        </p:spPr>
        <p:txBody>
          <a:bodyPr wrap="square" lIns="0">
            <a:spAutoFit/>
          </a:bodyPr>
          <a:lstStyle/>
          <a:p>
            <a:pPr algn="l">
              <a:lnSpc>
                <a:spcPct val="100000"/>
              </a:lnSpc>
              <a:tabLst>
                <a:tab pos="8114753" algn="l"/>
              </a:tabLst>
            </a:pPr>
            <a:r>
              <a:rPr lang="en-US" sz="1293" b="1" spc="24">
                <a:solidFill>
                  <a:srgbClr val="19171C"/>
                </a:solidFill>
                <a:latin typeface="Network Rail Sans" charset="0"/>
                <a:ea typeface="Network Rail Sans" charset="0"/>
                <a:cs typeface="Network Rail Sans" charset="0"/>
              </a:rPr>
              <a:t>Putting </a:t>
            </a:r>
            <a:r>
              <a:rPr lang="en-US" sz="1293" b="1" spc="35">
                <a:solidFill>
                  <a:srgbClr val="19171C"/>
                </a:solidFill>
                <a:latin typeface="Network Rail Sans" charset="0"/>
                <a:ea typeface="Network Rail Sans" charset="0"/>
                <a:cs typeface="Network Rail Sans" charset="0"/>
              </a:rPr>
              <a:t>passengers</a:t>
            </a:r>
            <a:r>
              <a:rPr lang="en-US" sz="1293" b="1" spc="-106">
                <a:solidFill>
                  <a:srgbClr val="19171C"/>
                </a:solidFill>
                <a:latin typeface="Network Rail Sans" charset="0"/>
                <a:ea typeface="Network Rail Sans" charset="0"/>
                <a:cs typeface="Network Rail Sans" charset="0"/>
              </a:rPr>
              <a:t> </a:t>
            </a:r>
            <a:r>
              <a:rPr lang="en-US" sz="1293" b="1" spc="12">
                <a:solidFill>
                  <a:srgbClr val="19171C"/>
                </a:solidFill>
                <a:latin typeface="Network Rail Sans" charset="0"/>
                <a:ea typeface="Network Rail Sans" charset="0"/>
                <a:cs typeface="Network Rail Sans" charset="0"/>
              </a:rPr>
              <a:t>first</a:t>
            </a:r>
            <a:endParaRPr lang="en-US" sz="1293">
              <a:latin typeface="Network Rail Sans" charset="0"/>
              <a:ea typeface="Network Rail Sans" charset="0"/>
              <a:cs typeface="Network Rail Sans" charset="0"/>
            </a:endParaRPr>
          </a:p>
        </p:txBody>
      </p:sp>
      <p:pic>
        <p:nvPicPr>
          <p:cNvPr id="8" name="Picture 7" descr="New Logo.png">
            <a:extLst>
              <a:ext uri="{FF2B5EF4-FFF2-40B4-BE49-F238E27FC236}">
                <a16:creationId xmlns:a16="http://schemas.microsoft.com/office/drawing/2014/main" id="{17D2460C-E42F-4424-8EB8-58B96CF5F3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905" y="6195008"/>
            <a:ext cx="1014978" cy="464744"/>
          </a:xfrm>
          <a:prstGeom prst="rect">
            <a:avLst/>
          </a:prstGeom>
        </p:spPr>
      </p:pic>
    </p:spTree>
    <p:extLst>
      <p:ext uri="{BB962C8B-B14F-4D97-AF65-F5344CB8AC3E}">
        <p14:creationId xmlns:p14="http://schemas.microsoft.com/office/powerpoint/2010/main" val="1394310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76" y="1441040"/>
            <a:ext cx="5379384" cy="4486967"/>
          </a:xfrm>
          <a:prstGeom prst="rect">
            <a:avLst/>
          </a:prstGeom>
        </p:spPr>
        <p:txBody>
          <a:bodyPr lIns="0" rIns="0"/>
          <a:lstStyle>
            <a:lvl1pPr>
              <a:buClr>
                <a:schemeClr val="bg2"/>
              </a:buClr>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a:buClr>
                <a:schemeClr val="bg2"/>
              </a:buClr>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a:buClr>
                <a:schemeClr val="bg2"/>
              </a:buClr>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6403583" y="1441040"/>
            <a:ext cx="5379384" cy="4486967"/>
          </a:xfrm>
          <a:prstGeom prst="rect">
            <a:avLst/>
          </a:prstGeom>
        </p:spPr>
        <p:txBody>
          <a:bodyPr lIns="0" rIns="0"/>
          <a:lstStyle>
            <a:lvl1pPr>
              <a:buClr>
                <a:schemeClr val="bg2"/>
              </a:buClr>
              <a:defRPr>
                <a:latin typeface="Network Rail Sans" charset="0"/>
                <a:ea typeface="Network Rail Sans" charset="0"/>
                <a:cs typeface="Network Rail Sans" charset="0"/>
              </a:defRPr>
            </a:lvl1pPr>
            <a:lvl2pPr>
              <a:buClr>
                <a:schemeClr val="bg2"/>
              </a:buClr>
              <a:defRPr>
                <a:latin typeface="Network Rail Sans" charset="0"/>
                <a:ea typeface="Network Rail Sans" charset="0"/>
                <a:cs typeface="Network Rail Sans" charset="0"/>
              </a:defRPr>
            </a:lvl2pPr>
            <a:lvl3pPr>
              <a:buClr>
                <a:schemeClr val="bg2"/>
              </a:buClr>
              <a:defRPr>
                <a:latin typeface="Network Rail Sans" charset="0"/>
                <a:ea typeface="Network Rail Sans" charset="0"/>
                <a:cs typeface="Network Rail Sans" charset="0"/>
              </a:defRPr>
            </a:lvl3pPr>
            <a:lvl4pPr>
              <a:buClr>
                <a:schemeClr val="bg2"/>
              </a:buClr>
              <a:defRPr>
                <a:latin typeface="Network Rail Sans" charset="0"/>
                <a:ea typeface="Network Rail Sans" charset="0"/>
                <a:cs typeface="Network Rail Sans" charset="0"/>
              </a:defRPr>
            </a:lvl4pPr>
            <a:lvl5pPr>
              <a:buClr>
                <a:schemeClr val="bg2"/>
              </a:buCl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8DEF24D4-6467-4BF3-B9E2-D39492541358}"/>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0396142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68"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vl4pPr>
              <a:defRPr>
                <a:latin typeface="Network Rail Sans" charset="0"/>
                <a:ea typeface="Network Rail Sans" charset="0"/>
                <a:cs typeface="Network Rail Sans" charset="0"/>
              </a:defRPr>
            </a:lvl4pPr>
            <a:lvl5pP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1"/>
          </p:nvPr>
        </p:nvSpPr>
        <p:spPr>
          <a:xfrm>
            <a:off x="4425316"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2"/>
          </p:nvPr>
        </p:nvSpPr>
        <p:spPr>
          <a:xfrm>
            <a:off x="8326975"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8C19B6F3-89A4-4FA4-BDDD-95C0C5E4839B}"/>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4" name="Rectangle 13">
            <a:extLst>
              <a:ext uri="{FF2B5EF4-FFF2-40B4-BE49-F238E27FC236}">
                <a16:creationId xmlns:a16="http://schemas.microsoft.com/office/drawing/2014/main" id="{AA48CBBA-A527-4702-95A1-CF49B0640BBC}"/>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186685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5" name="Text Placeholder 4"/>
          <p:cNvSpPr>
            <a:spLocks noGrp="1"/>
          </p:cNvSpPr>
          <p:nvPr>
            <p:ph type="body" sz="quarter" idx="11"/>
          </p:nvPr>
        </p:nvSpPr>
        <p:spPr>
          <a:xfrm>
            <a:off x="522257" y="1443637"/>
            <a:ext cx="5573752"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2"/>
          </p:nvPr>
        </p:nvSpPr>
        <p:spPr>
          <a:xfrm>
            <a:off x="6458481" y="1441040"/>
            <a:ext cx="5321752"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2" name="TextBox 11">
            <a:extLst>
              <a:ext uri="{FF2B5EF4-FFF2-40B4-BE49-F238E27FC236}">
                <a16:creationId xmlns:a16="http://schemas.microsoft.com/office/drawing/2014/main" id="{5741D90B-FCAD-464F-BE3B-BBADD9B554BF}"/>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D98279AD-DAB3-4BD3-903F-3F29A89984A2}"/>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50807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70116" y="365863"/>
            <a:ext cx="10800776" cy="831500"/>
          </a:xfrm>
          <a:prstGeom prst="rect">
            <a:avLst/>
          </a:prstGeom>
        </p:spPr>
        <p:txBody>
          <a:bodyPr lIns="0" rIns="0"/>
          <a:lstStyle>
            <a:lvl1pPr algn="l">
              <a:defRPr sz="3200" b="1" baseline="0">
                <a:solidFill>
                  <a:srgbClr val="8DC055"/>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971477" y="1441045"/>
            <a:ext cx="10799411" cy="4486967"/>
          </a:xfrm>
          <a:prstGeom prst="rect">
            <a:avLst/>
          </a:prstGeom>
        </p:spPr>
        <p:txBody>
          <a:bodyPr lIns="0" rIns="0"/>
          <a:lstStyle>
            <a:lvl1pPr marL="0" indent="0">
              <a:buClr>
                <a:schemeClr val="bg2"/>
              </a:buClr>
              <a:buNone/>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marL="457189" indent="0">
              <a:buClr>
                <a:schemeClr val="bg2"/>
              </a:buClr>
              <a:buNone/>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marL="914377" indent="0">
              <a:buClr>
                <a:schemeClr val="bg2"/>
              </a:buClr>
              <a:buNone/>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marL="1371566"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marL="1828755"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6" y="6410309"/>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8DEF24D4-6467-4BF3-B9E2-D39492541358}"/>
              </a:ext>
            </a:extLst>
          </p:cNvPr>
          <p:cNvSpPr/>
          <p:nvPr userDrawn="1"/>
        </p:nvSpPr>
        <p:spPr>
          <a:xfrm>
            <a:off x="-6332" y="0"/>
            <a:ext cx="779357" cy="6858000"/>
          </a:xfrm>
          <a:prstGeom prst="rect">
            <a:avLst/>
          </a:prstGeom>
          <a:solidFill>
            <a:srgbClr val="7DC356"/>
          </a:solidFill>
          <a:ln>
            <a:solidFill>
              <a:srgbClr val="7DC3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7" name="Picture 6" descr="A picture containing logo&#10;&#10;Description automatically generated">
            <a:extLst>
              <a:ext uri="{FF2B5EF4-FFF2-40B4-BE49-F238E27FC236}">
                <a16:creationId xmlns:a16="http://schemas.microsoft.com/office/drawing/2014/main" id="{66D89075-9ECA-41BF-9265-F3765D66AA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29" t="7517" r="57002" b="7436"/>
          <a:stretch/>
        </p:blipFill>
        <p:spPr>
          <a:xfrm>
            <a:off x="33302" y="6056955"/>
            <a:ext cx="700088" cy="706707"/>
          </a:xfrm>
          <a:prstGeom prst="flowChartConnector">
            <a:avLst/>
          </a:prstGeom>
        </p:spPr>
      </p:pic>
      <p:pic>
        <p:nvPicPr>
          <p:cNvPr id="11" name="Picture 10" descr="Logo&#10;&#10;Description automatically generated">
            <a:extLst>
              <a:ext uri="{FF2B5EF4-FFF2-40B4-BE49-F238E27FC236}">
                <a16:creationId xmlns:a16="http://schemas.microsoft.com/office/drawing/2014/main" id="{1FACAC13-4F24-40BD-B4D7-8779F42C70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4899" y="104017"/>
            <a:ext cx="2040987" cy="767545"/>
          </a:xfrm>
          <a:prstGeom prst="rect">
            <a:avLst/>
          </a:prstGeom>
        </p:spPr>
      </p:pic>
    </p:spTree>
    <p:extLst>
      <p:ext uri="{BB962C8B-B14F-4D97-AF65-F5344CB8AC3E}">
        <p14:creationId xmlns:p14="http://schemas.microsoft.com/office/powerpoint/2010/main" val="2288369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6207099" y="1441040"/>
            <a:ext cx="5563788"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vl4pPr>
              <a:defRPr>
                <a:latin typeface="Network Rail Sans" charset="0"/>
                <a:ea typeface="Network Rail Sans" charset="0"/>
                <a:cs typeface="Network Rail Sans" charset="0"/>
              </a:defRPr>
            </a:lvl4pPr>
            <a:lvl5pP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2"/>
          </p:nvPr>
        </p:nvSpPr>
        <p:spPr>
          <a:xfrm>
            <a:off x="522258" y="1441040"/>
            <a:ext cx="5209959"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2" name="TextBox 11">
            <a:extLst>
              <a:ext uri="{FF2B5EF4-FFF2-40B4-BE49-F238E27FC236}">
                <a16:creationId xmlns:a16="http://schemas.microsoft.com/office/drawing/2014/main" id="{881F037D-332C-4EA0-B554-017FCF268E00}"/>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1A78B1C1-3803-4D40-A005-92CFB990B789}"/>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1646059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6" name="Picture Placeholder 5"/>
          <p:cNvSpPr>
            <a:spLocks noGrp="1"/>
          </p:cNvSpPr>
          <p:nvPr>
            <p:ph type="pic" sz="quarter" idx="12"/>
          </p:nvPr>
        </p:nvSpPr>
        <p:spPr>
          <a:xfrm>
            <a:off x="522248" y="1441040"/>
            <a:ext cx="11257984"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1" name="TextBox 10">
            <a:extLst>
              <a:ext uri="{FF2B5EF4-FFF2-40B4-BE49-F238E27FC236}">
                <a16:creationId xmlns:a16="http://schemas.microsoft.com/office/drawing/2014/main" id="{DC10AAE7-09B7-4CAF-A1C1-1FE4D715026B}"/>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2" name="Rectangle 11">
            <a:extLst>
              <a:ext uri="{FF2B5EF4-FFF2-40B4-BE49-F238E27FC236}">
                <a16:creationId xmlns:a16="http://schemas.microsoft.com/office/drawing/2014/main" id="{A089E5EF-F278-477C-BFE0-43D97685F43A}"/>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175151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itle 1">
            <a:extLst>
              <a:ext uri="{FF2B5EF4-FFF2-40B4-BE49-F238E27FC236}">
                <a16:creationId xmlns:a16="http://schemas.microsoft.com/office/drawing/2014/main" id="{421C10DC-7E0D-45FA-9850-59B4AA885F27}"/>
              </a:ext>
            </a:extLst>
          </p:cNvPr>
          <p:cNvSpPr>
            <a:spLocks noGrp="1"/>
          </p:cNvSpPr>
          <p:nvPr>
            <p:ph type="title" hasCustomPrompt="1"/>
          </p:nvPr>
        </p:nvSpPr>
        <p:spPr>
          <a:xfrm>
            <a:off x="754482" y="2121700"/>
            <a:ext cx="10681631" cy="2138066"/>
          </a:xfrm>
          <a:prstGeom prst="rect">
            <a:avLst/>
          </a:prstGeom>
        </p:spPr>
        <p:txBody>
          <a:bodyPr lIns="0" rIns="0"/>
          <a:lstStyle>
            <a:lvl1pPr algn="l">
              <a:defRPr sz="4800" b="1">
                <a:solidFill>
                  <a:schemeClr val="bg1"/>
                </a:solidFill>
                <a:latin typeface="Network Rail Sans" charset="0"/>
                <a:ea typeface="Network Rail Sans" charset="0"/>
                <a:cs typeface="Network Rail Sans" charset="0"/>
              </a:defRPr>
            </a:lvl1pPr>
          </a:lstStyle>
          <a:p>
            <a:r>
              <a:rPr lang="en-US"/>
              <a:t>Thank you</a:t>
            </a:r>
          </a:p>
        </p:txBody>
      </p:sp>
      <p:sp>
        <p:nvSpPr>
          <p:cNvPr id="17" name="Text Placeholder 3">
            <a:extLst>
              <a:ext uri="{FF2B5EF4-FFF2-40B4-BE49-F238E27FC236}">
                <a16:creationId xmlns:a16="http://schemas.microsoft.com/office/drawing/2014/main" id="{570EA4F5-8B65-42D4-BFF3-8D442A68A517}"/>
              </a:ext>
            </a:extLst>
          </p:cNvPr>
          <p:cNvSpPr>
            <a:spLocks noGrp="1"/>
          </p:cNvSpPr>
          <p:nvPr>
            <p:ph type="body" sz="quarter" idx="10" hasCustomPrompt="1"/>
          </p:nvPr>
        </p:nvSpPr>
        <p:spPr>
          <a:xfrm>
            <a:off x="755899" y="3542810"/>
            <a:ext cx="10681631" cy="2138066"/>
          </a:xfrm>
          <a:prstGeom prst="rect">
            <a:avLst/>
          </a:prstGeom>
        </p:spPr>
        <p:txBody>
          <a:bodyPr lIns="0" rIns="0"/>
          <a:lstStyle>
            <a:lvl1pPr marL="0" indent="0">
              <a:buNone/>
              <a:defRPr sz="280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For more information contact XXXXXX</a:t>
            </a:r>
          </a:p>
        </p:txBody>
      </p:sp>
      <p:pic>
        <p:nvPicPr>
          <p:cNvPr id="20" name="Picture 19">
            <a:extLst>
              <a:ext uri="{FF2B5EF4-FFF2-40B4-BE49-F238E27FC236}">
                <a16:creationId xmlns:a16="http://schemas.microsoft.com/office/drawing/2014/main" id="{1B41E76E-6B46-4E20-A236-C546DACBBA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177" y="5925596"/>
            <a:ext cx="1340638" cy="563679"/>
          </a:xfrm>
          <a:prstGeom prst="rect">
            <a:avLst/>
          </a:prstGeom>
        </p:spPr>
      </p:pic>
      <p:pic>
        <p:nvPicPr>
          <p:cNvPr id="21" name="Picture 20">
            <a:extLst>
              <a:ext uri="{FF2B5EF4-FFF2-40B4-BE49-F238E27FC236}">
                <a16:creationId xmlns:a16="http://schemas.microsoft.com/office/drawing/2014/main" id="{BF8B577C-FBBA-4934-BE45-2E8C37373A0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99"/>
          <a:stretch/>
        </p:blipFill>
        <p:spPr>
          <a:xfrm>
            <a:off x="2605902" y="5909289"/>
            <a:ext cx="613807" cy="604295"/>
          </a:xfrm>
          <a:prstGeom prst="rect">
            <a:avLst/>
          </a:prstGeom>
        </p:spPr>
      </p:pic>
      <p:cxnSp>
        <p:nvCxnSpPr>
          <p:cNvPr id="22" name="Straight Connector 21">
            <a:extLst>
              <a:ext uri="{FF2B5EF4-FFF2-40B4-BE49-F238E27FC236}">
                <a16:creationId xmlns:a16="http://schemas.microsoft.com/office/drawing/2014/main" id="{E39C1089-9A01-45F6-BFDB-5934F199EF16}"/>
              </a:ext>
            </a:extLst>
          </p:cNvPr>
          <p:cNvCxnSpPr/>
          <p:nvPr userDrawn="1"/>
        </p:nvCxnSpPr>
        <p:spPr>
          <a:xfrm>
            <a:off x="2362196" y="5884980"/>
            <a:ext cx="0" cy="60429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A95E3BD7-B485-412A-B156-194DE4134B9A}"/>
              </a:ext>
            </a:extLst>
          </p:cNvPr>
          <p:cNvSpPr txBox="1"/>
          <p:nvPr userDrawn="1"/>
        </p:nvSpPr>
        <p:spPr>
          <a:xfrm>
            <a:off x="3207780" y="6128008"/>
            <a:ext cx="2197831" cy="276999"/>
          </a:xfrm>
          <a:prstGeom prst="rect">
            <a:avLst/>
          </a:prstGeom>
          <a:noFill/>
        </p:spPr>
        <p:txBody>
          <a:bodyPr wrap="square" rtlCol="0" anchor="ctr">
            <a:spAutoFit/>
          </a:bodyPr>
          <a:lstStyle/>
          <a:p>
            <a:pPr marL="0" marR="0" lvl="0" indent="0" algn="l" defTabSz="39408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30000" noProof="0">
                <a:ln>
                  <a:noFill/>
                </a:ln>
                <a:solidFill>
                  <a:srgbClr val="000000"/>
                </a:solidFill>
                <a:effectLst/>
                <a:uLnTx/>
                <a:uFillTx/>
                <a:latin typeface="Network Rail Sans" panose="02000000040000020004" pitchFamily="2" charset="0"/>
                <a:ea typeface="+mn-ea"/>
                <a:cs typeface="+mn-cs"/>
              </a:rPr>
              <a:t>Technical Services</a:t>
            </a:r>
          </a:p>
        </p:txBody>
      </p:sp>
    </p:spTree>
    <p:extLst>
      <p:ext uri="{BB962C8B-B14F-4D97-AF65-F5344CB8AC3E}">
        <p14:creationId xmlns:p14="http://schemas.microsoft.com/office/powerpoint/2010/main" val="11408076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8B28-020B-4CD6-BB13-A75A1EAA27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50D336-5C72-442D-A2A0-7C51A7889A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7C7D2B-37F3-4BAF-A8E5-67D4B89BEB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1920B0-D0FE-449E-8FA2-9EA269EE7280}"/>
              </a:ext>
            </a:extLst>
          </p:cNvPr>
          <p:cNvSpPr>
            <a:spLocks noGrp="1"/>
          </p:cNvSpPr>
          <p:nvPr>
            <p:ph type="dt" sz="half" idx="10"/>
          </p:nvPr>
        </p:nvSpPr>
        <p:spPr/>
        <p:txBody>
          <a:bodyPr/>
          <a:lstStyle/>
          <a:p>
            <a:fld id="{E3DF9D98-FCE3-44B5-98CD-A2B88C4A85E6}" type="datetimeFigureOut">
              <a:rPr lang="en-GB" smtClean="0"/>
              <a:t>21/06/2023</a:t>
            </a:fld>
            <a:endParaRPr lang="en-GB"/>
          </a:p>
        </p:txBody>
      </p:sp>
      <p:sp>
        <p:nvSpPr>
          <p:cNvPr id="6" name="Footer Placeholder 5">
            <a:extLst>
              <a:ext uri="{FF2B5EF4-FFF2-40B4-BE49-F238E27FC236}">
                <a16:creationId xmlns:a16="http://schemas.microsoft.com/office/drawing/2014/main" id="{29B1C12F-F83C-488D-B7D3-B723EAA937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FBFBCC-49FD-41C5-950F-197DDAB22D19}"/>
              </a:ext>
            </a:extLst>
          </p:cNvPr>
          <p:cNvSpPr>
            <a:spLocks noGrp="1"/>
          </p:cNvSpPr>
          <p:nvPr>
            <p:ph type="sldNum" sz="quarter" idx="12"/>
          </p:nvPr>
        </p:nvSpPr>
        <p:spPr/>
        <p:txBody>
          <a:bodyPr/>
          <a:lstStyle/>
          <a:p>
            <a:fld id="{050C3A5B-82C9-4F6D-A9EF-553477EBC8BC}" type="slidenum">
              <a:rPr lang="en-GB" smtClean="0"/>
              <a:t>‹#›</a:t>
            </a:fld>
            <a:endParaRPr lang="en-GB"/>
          </a:p>
        </p:txBody>
      </p:sp>
    </p:spTree>
    <p:extLst>
      <p:ext uri="{BB962C8B-B14F-4D97-AF65-F5344CB8AC3E}">
        <p14:creationId xmlns:p14="http://schemas.microsoft.com/office/powerpoint/2010/main" val="9718168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IG One Column">
    <p:spTree>
      <p:nvGrpSpPr>
        <p:cNvPr id="1" name=""/>
        <p:cNvGrpSpPr/>
        <p:nvPr/>
      </p:nvGrpSpPr>
      <p:grpSpPr>
        <a:xfrm>
          <a:off x="0" y="0"/>
          <a:ext cx="0" cy="0"/>
          <a:chOff x="0" y="0"/>
          <a:chExt cx="0" cy="0"/>
        </a:xfrm>
      </p:grpSpPr>
      <p:grpSp>
        <p:nvGrpSpPr>
          <p:cNvPr id="21" name="Group 20"/>
          <p:cNvGrpSpPr/>
          <p:nvPr userDrawn="1"/>
        </p:nvGrpSpPr>
        <p:grpSpPr>
          <a:xfrm>
            <a:off x="11355237" y="1195388"/>
            <a:ext cx="413030" cy="5181555"/>
            <a:chOff x="11431437" y="928688"/>
            <a:chExt cx="413030" cy="5181555"/>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7" name="Content Placeholder 2">
            <a:extLst>
              <a:ext uri="{FF2B5EF4-FFF2-40B4-BE49-F238E27FC236}">
                <a16:creationId xmlns:a16="http://schemas.microsoft.com/office/drawing/2014/main" id="{997E1858-05B2-4B70-BC6D-D49177141455}"/>
              </a:ext>
            </a:extLst>
          </p:cNvPr>
          <p:cNvSpPr>
            <a:spLocks noGrp="1"/>
          </p:cNvSpPr>
          <p:nvPr>
            <p:ph idx="1"/>
          </p:nvPr>
        </p:nvSpPr>
        <p:spPr>
          <a:xfrm>
            <a:off x="321515" y="1381126"/>
            <a:ext cx="10770929" cy="49958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6718B907-669C-4BF9-89FB-0ABDE9ED9A9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32983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sp>
        <p:nvSpPr>
          <p:cNvPr id="7" name="object 43"/>
          <p:cNvSpPr/>
          <p:nvPr/>
        </p:nvSpPr>
        <p:spPr>
          <a:xfrm>
            <a:off x="6707" y="6566174"/>
            <a:ext cx="12185267" cy="107516"/>
          </a:xfrm>
          <a:custGeom>
            <a:avLst/>
            <a:gdLst/>
            <a:ahLst/>
            <a:cxnLst/>
            <a:rect l="l" t="t" r="r" b="b"/>
            <a:pathLst>
              <a:path w="4424045" h="22860">
                <a:moveTo>
                  <a:pt x="0" y="22809"/>
                </a:moveTo>
                <a:lnTo>
                  <a:pt x="4423693" y="22809"/>
                </a:lnTo>
                <a:lnTo>
                  <a:pt x="4423693" y="0"/>
                </a:lnTo>
                <a:lnTo>
                  <a:pt x="0" y="0"/>
                </a:lnTo>
                <a:lnTo>
                  <a:pt x="0" y="22809"/>
                </a:lnTo>
                <a:close/>
              </a:path>
            </a:pathLst>
          </a:custGeom>
          <a:solidFill>
            <a:srgbClr val="151819"/>
          </a:solidFill>
        </p:spPr>
        <p:txBody>
          <a:bodyPr wrap="square" lIns="0" tIns="0" rIns="0" bIns="0" rtlCol="0"/>
          <a:lstStyle/>
          <a:p>
            <a:endParaRPr sz="4233"/>
          </a:p>
        </p:txBody>
      </p:sp>
      <p:sp>
        <p:nvSpPr>
          <p:cNvPr id="8" name="object 43"/>
          <p:cNvSpPr/>
          <p:nvPr/>
        </p:nvSpPr>
        <p:spPr>
          <a:xfrm>
            <a:off x="6707" y="6187272"/>
            <a:ext cx="12185267" cy="107516"/>
          </a:xfrm>
          <a:custGeom>
            <a:avLst/>
            <a:gdLst/>
            <a:ahLst/>
            <a:cxnLst/>
            <a:rect l="l" t="t" r="r" b="b"/>
            <a:pathLst>
              <a:path w="4424045" h="22860">
                <a:moveTo>
                  <a:pt x="0" y="22809"/>
                </a:moveTo>
                <a:lnTo>
                  <a:pt x="4423693" y="22809"/>
                </a:lnTo>
                <a:lnTo>
                  <a:pt x="4423693" y="0"/>
                </a:lnTo>
                <a:lnTo>
                  <a:pt x="0" y="0"/>
                </a:lnTo>
                <a:lnTo>
                  <a:pt x="0" y="22809"/>
                </a:lnTo>
                <a:close/>
              </a:path>
            </a:pathLst>
          </a:custGeom>
          <a:solidFill>
            <a:srgbClr val="151819"/>
          </a:solidFill>
        </p:spPr>
        <p:txBody>
          <a:bodyPr wrap="square" lIns="0" tIns="0" rIns="0" bIns="0" rtlCol="0"/>
          <a:lstStyle/>
          <a:p>
            <a:endParaRPr sz="4233"/>
          </a:p>
        </p:txBody>
      </p:sp>
      <p:sp>
        <p:nvSpPr>
          <p:cNvPr id="9" name="object 46"/>
          <p:cNvSpPr/>
          <p:nvPr/>
        </p:nvSpPr>
        <p:spPr>
          <a:xfrm>
            <a:off x="6709" y="6212263"/>
            <a:ext cx="12185293" cy="435154"/>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4233"/>
          </a:p>
        </p:txBody>
      </p:sp>
      <p:sp>
        <p:nvSpPr>
          <p:cNvPr id="10" name="object 47"/>
          <p:cNvSpPr txBox="1"/>
          <p:nvPr/>
        </p:nvSpPr>
        <p:spPr>
          <a:xfrm>
            <a:off x="522250" y="6334489"/>
            <a:ext cx="2221660" cy="198965"/>
          </a:xfrm>
          <a:prstGeom prst="rect">
            <a:avLst/>
          </a:prstGeom>
        </p:spPr>
        <p:txBody>
          <a:bodyPr vert="horz" wrap="square" lIns="0" tIns="0" rIns="0" bIns="0" rtlCol="0">
            <a:spAutoFit/>
          </a:bodyPr>
          <a:lstStyle/>
          <a:p>
            <a:pPr>
              <a:lnSpc>
                <a:spcPct val="100000"/>
              </a:lnSpc>
              <a:tabLst>
                <a:tab pos="8114753" algn="l"/>
              </a:tabLst>
            </a:pPr>
            <a:r>
              <a:rPr sz="1293" b="1" spc="35">
                <a:solidFill>
                  <a:srgbClr val="19171C"/>
                </a:solidFill>
                <a:latin typeface="Network Rail Sans"/>
                <a:cs typeface="Network Rail Sans"/>
              </a:rPr>
              <a:t>Business </a:t>
            </a:r>
            <a:r>
              <a:rPr sz="1293" b="1" spc="24">
                <a:solidFill>
                  <a:srgbClr val="19171C"/>
                </a:solidFill>
                <a:latin typeface="Network Rail Sans"/>
                <a:cs typeface="Network Rail Sans"/>
              </a:rPr>
              <a:t>briefings</a:t>
            </a:r>
            <a:r>
              <a:rPr sz="1293" b="1" spc="35">
                <a:solidFill>
                  <a:srgbClr val="19171C"/>
                </a:solidFill>
                <a:latin typeface="Network Rail Sans"/>
                <a:cs typeface="Network Rail Sans"/>
              </a:rPr>
              <a:t> </a:t>
            </a:r>
            <a:r>
              <a:rPr sz="1293" b="1" spc="47">
                <a:solidFill>
                  <a:srgbClr val="19171C"/>
                </a:solidFill>
                <a:latin typeface="Network Rail Sans"/>
                <a:cs typeface="Network Rail Sans"/>
              </a:rPr>
              <a:t>2019</a:t>
            </a:r>
            <a:endParaRPr sz="1293">
              <a:latin typeface="Network Rail Sans"/>
              <a:cs typeface="Network Rail Sans"/>
            </a:endParaRPr>
          </a:p>
        </p:txBody>
      </p:sp>
      <p:sp>
        <p:nvSpPr>
          <p:cNvPr id="11" name="Rectangle 10"/>
          <p:cNvSpPr/>
          <p:nvPr/>
        </p:nvSpPr>
        <p:spPr>
          <a:xfrm>
            <a:off x="8025565" y="6217135"/>
            <a:ext cx="3967856" cy="291298"/>
          </a:xfrm>
          <a:prstGeom prst="rect">
            <a:avLst/>
          </a:prstGeom>
        </p:spPr>
        <p:txBody>
          <a:bodyPr wrap="square">
            <a:spAutoFit/>
          </a:bodyPr>
          <a:lstStyle/>
          <a:p>
            <a:pPr algn="r">
              <a:lnSpc>
                <a:spcPct val="100000"/>
              </a:lnSpc>
              <a:tabLst>
                <a:tab pos="8114753" algn="l"/>
              </a:tabLst>
            </a:pPr>
            <a:r>
              <a:rPr lang="en-US" sz="1293" b="1" spc="24">
                <a:solidFill>
                  <a:srgbClr val="19171C"/>
                </a:solidFill>
                <a:latin typeface="Network Rail Sans"/>
                <a:cs typeface="Network Rail Sans"/>
              </a:rPr>
              <a:t>Putting </a:t>
            </a:r>
            <a:r>
              <a:rPr lang="en-US" sz="1293" b="1" spc="35">
                <a:solidFill>
                  <a:srgbClr val="19171C"/>
                </a:solidFill>
                <a:latin typeface="Network Rail Sans"/>
                <a:cs typeface="Network Rail Sans"/>
              </a:rPr>
              <a:t>passengers</a:t>
            </a:r>
            <a:r>
              <a:rPr lang="en-US" sz="1293" b="1" spc="-106">
                <a:solidFill>
                  <a:srgbClr val="19171C"/>
                </a:solidFill>
                <a:latin typeface="Network Rail Sans"/>
                <a:cs typeface="Network Rail Sans"/>
              </a:rPr>
              <a:t> </a:t>
            </a:r>
            <a:r>
              <a:rPr lang="en-US" sz="1293" b="1" spc="12">
                <a:solidFill>
                  <a:srgbClr val="19171C"/>
                </a:solidFill>
                <a:latin typeface="Network Rail Sans"/>
                <a:cs typeface="Network Rail Sans"/>
              </a:rPr>
              <a:t>first</a:t>
            </a:r>
            <a:endParaRPr lang="en-US" sz="1293">
              <a:latin typeface="Network Rail Sans"/>
              <a:cs typeface="Network Rail Sans"/>
            </a:endParaRPr>
          </a:p>
        </p:txBody>
      </p:sp>
      <p:sp>
        <p:nvSpPr>
          <p:cNvPr id="12" name="object 43"/>
          <p:cNvSpPr/>
          <p:nvPr userDrawn="1"/>
        </p:nvSpPr>
        <p:spPr>
          <a:xfrm>
            <a:off x="6707" y="6566174"/>
            <a:ext cx="12185267" cy="107516"/>
          </a:xfrm>
          <a:custGeom>
            <a:avLst/>
            <a:gdLst/>
            <a:ahLst/>
            <a:cxnLst/>
            <a:rect l="l" t="t" r="r" b="b"/>
            <a:pathLst>
              <a:path w="4424045" h="22860">
                <a:moveTo>
                  <a:pt x="0" y="22809"/>
                </a:moveTo>
                <a:lnTo>
                  <a:pt x="4423693" y="22809"/>
                </a:lnTo>
                <a:lnTo>
                  <a:pt x="4423693" y="0"/>
                </a:lnTo>
                <a:lnTo>
                  <a:pt x="0" y="0"/>
                </a:lnTo>
                <a:lnTo>
                  <a:pt x="0" y="22809"/>
                </a:lnTo>
                <a:close/>
              </a:path>
            </a:pathLst>
          </a:custGeom>
          <a:solidFill>
            <a:srgbClr val="151819"/>
          </a:solidFill>
        </p:spPr>
        <p:txBody>
          <a:bodyPr wrap="square" lIns="0" tIns="0" rIns="0" bIns="0" rtlCol="0"/>
          <a:lstStyle/>
          <a:p>
            <a:endParaRPr sz="4233"/>
          </a:p>
        </p:txBody>
      </p:sp>
      <p:sp>
        <p:nvSpPr>
          <p:cNvPr id="13" name="object 43"/>
          <p:cNvSpPr/>
          <p:nvPr userDrawn="1"/>
        </p:nvSpPr>
        <p:spPr>
          <a:xfrm>
            <a:off x="6707" y="6187272"/>
            <a:ext cx="12185267" cy="107516"/>
          </a:xfrm>
          <a:custGeom>
            <a:avLst/>
            <a:gdLst/>
            <a:ahLst/>
            <a:cxnLst/>
            <a:rect l="l" t="t" r="r" b="b"/>
            <a:pathLst>
              <a:path w="4424045" h="22860">
                <a:moveTo>
                  <a:pt x="0" y="22809"/>
                </a:moveTo>
                <a:lnTo>
                  <a:pt x="4423693" y="22809"/>
                </a:lnTo>
                <a:lnTo>
                  <a:pt x="4423693" y="0"/>
                </a:lnTo>
                <a:lnTo>
                  <a:pt x="0" y="0"/>
                </a:lnTo>
                <a:lnTo>
                  <a:pt x="0" y="22809"/>
                </a:lnTo>
                <a:close/>
              </a:path>
            </a:pathLst>
          </a:custGeom>
          <a:solidFill>
            <a:srgbClr val="151819"/>
          </a:solidFill>
        </p:spPr>
        <p:txBody>
          <a:bodyPr wrap="square" lIns="0" tIns="0" rIns="0" bIns="0" rtlCol="0"/>
          <a:lstStyle/>
          <a:p>
            <a:endParaRPr sz="4233"/>
          </a:p>
        </p:txBody>
      </p:sp>
      <p:sp>
        <p:nvSpPr>
          <p:cNvPr id="14" name="object 46"/>
          <p:cNvSpPr/>
          <p:nvPr userDrawn="1"/>
        </p:nvSpPr>
        <p:spPr>
          <a:xfrm>
            <a:off x="6709" y="6212263"/>
            <a:ext cx="12185293" cy="435154"/>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4233"/>
          </a:p>
        </p:txBody>
      </p:sp>
      <p:sp>
        <p:nvSpPr>
          <p:cNvPr id="17" name="TextBox 16"/>
          <p:cNvSpPr txBox="1"/>
          <p:nvPr userDrawn="1"/>
        </p:nvSpPr>
        <p:spPr>
          <a:xfrm>
            <a:off x="5356280" y="6333174"/>
            <a:ext cx="1479446" cy="198965"/>
          </a:xfrm>
          <a:prstGeom prst="rect">
            <a:avLst/>
          </a:prstGeom>
          <a:noFill/>
        </p:spPr>
        <p:txBody>
          <a:bodyPr wrap="square" lIns="0" tIns="0" rIns="0" bIns="0" rtlCol="0">
            <a:spAutoFit/>
          </a:bodyPr>
          <a:lstStyle/>
          <a:p>
            <a:pPr algn="ctr"/>
            <a:r>
              <a:rPr lang="en-US" sz="1293" b="1">
                <a:latin typeface="Network Rail Sans" charset="0"/>
                <a:ea typeface="Network Rail Sans" charset="0"/>
                <a:cs typeface="Network Rail Sans" charset="0"/>
              </a:rPr>
              <a:t>Page </a:t>
            </a:r>
            <a:fld id="{D6E52CD9-265F-0944-8D35-37F9AE352F10}" type="slidenum">
              <a:rPr lang="en-US" sz="1293" b="1" smtClean="0">
                <a:latin typeface="Network Rail Sans" charset="0"/>
                <a:ea typeface="Network Rail Sans" charset="0"/>
                <a:cs typeface="Network Rail Sans" charset="0"/>
              </a:rPr>
              <a:pPr algn="ctr"/>
              <a:t>‹#›</a:t>
            </a:fld>
            <a:endParaRPr lang="en-US" sz="1293" b="1">
              <a:latin typeface="Network Rail Sans" charset="0"/>
              <a:ea typeface="Network Rail Sans" charset="0"/>
              <a:cs typeface="Network Rail Sans" charset="0"/>
            </a:endParaRPr>
          </a:p>
        </p:txBody>
      </p:sp>
      <p:sp>
        <p:nvSpPr>
          <p:cNvPr id="18" name="Rectangle 17"/>
          <p:cNvSpPr/>
          <p:nvPr userDrawn="1"/>
        </p:nvSpPr>
        <p:spPr>
          <a:xfrm>
            <a:off x="522250" y="6217135"/>
            <a:ext cx="3498057" cy="291298"/>
          </a:xfrm>
          <a:prstGeom prst="rect">
            <a:avLst/>
          </a:prstGeom>
        </p:spPr>
        <p:txBody>
          <a:bodyPr wrap="square" lIns="0">
            <a:spAutoFit/>
          </a:bodyPr>
          <a:lstStyle/>
          <a:p>
            <a:pPr algn="l">
              <a:lnSpc>
                <a:spcPct val="100000"/>
              </a:lnSpc>
              <a:tabLst>
                <a:tab pos="8114753" algn="l"/>
              </a:tabLst>
            </a:pPr>
            <a:r>
              <a:rPr lang="en-US" sz="1293" b="1" spc="24">
                <a:solidFill>
                  <a:srgbClr val="19171C"/>
                </a:solidFill>
                <a:latin typeface="Network Rail Sans"/>
                <a:cs typeface="Network Rail Sans"/>
              </a:rPr>
              <a:t>Putting </a:t>
            </a:r>
            <a:r>
              <a:rPr lang="en-US" sz="1293" b="1" spc="35">
                <a:solidFill>
                  <a:srgbClr val="19171C"/>
                </a:solidFill>
                <a:latin typeface="Network Rail Sans"/>
                <a:cs typeface="Network Rail Sans"/>
              </a:rPr>
              <a:t>passengers</a:t>
            </a:r>
            <a:r>
              <a:rPr lang="en-US" sz="1293" b="1" spc="-106">
                <a:solidFill>
                  <a:srgbClr val="19171C"/>
                </a:solidFill>
                <a:latin typeface="Network Rail Sans"/>
                <a:cs typeface="Network Rail Sans"/>
              </a:rPr>
              <a:t> </a:t>
            </a:r>
            <a:r>
              <a:rPr lang="en-US" sz="1293" b="1" spc="12">
                <a:solidFill>
                  <a:srgbClr val="19171C"/>
                </a:solidFill>
                <a:latin typeface="Network Rail Sans"/>
                <a:cs typeface="Network Rail Sans"/>
              </a:rPr>
              <a:t>first</a:t>
            </a:r>
            <a:endParaRPr lang="en-US" sz="1293">
              <a:latin typeface="Network Rail Sans"/>
              <a:cs typeface="Network Rail Sans"/>
            </a:endParaRPr>
          </a:p>
        </p:txBody>
      </p:sp>
      <p:pic>
        <p:nvPicPr>
          <p:cNvPr id="19" name="Picture 18" descr="New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905" y="6195008"/>
            <a:ext cx="1014978" cy="464744"/>
          </a:xfrm>
          <a:prstGeom prst="rect">
            <a:avLst/>
          </a:prstGeom>
        </p:spPr>
      </p:pic>
      <p:sp>
        <p:nvSpPr>
          <p:cNvPr id="2" name="Title 1"/>
          <p:cNvSpPr>
            <a:spLocks noGrp="1"/>
          </p:cNvSpPr>
          <p:nvPr>
            <p:ph type="title"/>
          </p:nvPr>
        </p:nvSpPr>
        <p:spPr>
          <a:xfrm>
            <a:off x="522249" y="365862"/>
            <a:ext cx="11248634" cy="831500"/>
          </a:xfrm>
          <a:prstGeom prst="rect">
            <a:avLst/>
          </a:prstGeom>
        </p:spPr>
        <p:txBody>
          <a:bodyPr lIns="0" rIns="0"/>
          <a:lstStyle>
            <a:lvl1pPr algn="l">
              <a:defRPr sz="4703" b="1">
                <a:latin typeface="Network Rail Sans" charset="0"/>
                <a:ea typeface="Network Rail Sans" charset="0"/>
                <a:cs typeface="Network Rail Sans" charset="0"/>
              </a:defRPr>
            </a:lvl1pPr>
          </a:lstStyle>
          <a:p>
            <a:r>
              <a:rPr lang="en-US"/>
              <a:t>Click to edit Master title style</a:t>
            </a:r>
          </a:p>
        </p:txBody>
      </p:sp>
    </p:spTree>
    <p:extLst>
      <p:ext uri="{BB962C8B-B14F-4D97-AF65-F5344CB8AC3E}">
        <p14:creationId xmlns:p14="http://schemas.microsoft.com/office/powerpoint/2010/main" val="552462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 Editable Image">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4" name="Picture Placeholder 14">
            <a:extLst>
              <a:ext uri="{FF2B5EF4-FFF2-40B4-BE49-F238E27FC236}">
                <a16:creationId xmlns:a16="http://schemas.microsoft.com/office/drawing/2014/main" id="{41487AF9-794B-4DAB-91D2-8BC0DE61F350}"/>
              </a:ext>
            </a:extLst>
          </p:cNvPr>
          <p:cNvSpPr>
            <a:spLocks noGrp="1"/>
          </p:cNvSpPr>
          <p:nvPr>
            <p:ph type="pic" sz="quarter" idx="11" hasCustomPrompt="1"/>
          </p:nvPr>
        </p:nvSpPr>
        <p:spPr>
          <a:xfrm>
            <a:off x="8515932" y="1477754"/>
            <a:ext cx="4103032" cy="4103032"/>
          </a:xfrm>
          <a:prstGeom prst="chord">
            <a:avLst>
              <a:gd name="adj1" fmla="val 2103604"/>
              <a:gd name="adj2" fmla="val 19514219"/>
            </a:avLst>
          </a:prstGeom>
          <a:blipFill>
            <a:blip r:embed="rId2"/>
            <a:srcRect/>
            <a:stretch>
              <a:fillRect t="92" b="92"/>
            </a:stretch>
          </a:blipFill>
          <a:ln w="101600">
            <a:solidFill>
              <a:schemeClr val="tx1"/>
            </a:solidFill>
          </a:ln>
        </p:spPr>
        <p:txBody>
          <a:bodyPr lIns="0" rIns="0" anchor="ctr"/>
          <a:lstStyle>
            <a:lvl1pPr marL="0" indent="0" algn="ctr">
              <a:buNone/>
              <a:defRPr sz="1800" b="1">
                <a:solidFill>
                  <a:srgbClr val="FFFF00"/>
                </a:solidFill>
                <a:latin typeface="Network Rail Sans" charset="0"/>
                <a:ea typeface="Network Rail Sans" charset="0"/>
                <a:cs typeface="Network Rail Sans" charset="0"/>
              </a:defRPr>
            </a:lvl1pPr>
          </a:lstStyle>
          <a:p>
            <a:r>
              <a:rPr lang="en-US" dirty="0"/>
              <a:t>Click to change picture</a:t>
            </a:r>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spTree>
    <p:extLst>
      <p:ext uri="{BB962C8B-B14F-4D97-AF65-F5344CB8AC3E}">
        <p14:creationId xmlns:p14="http://schemas.microsoft.com/office/powerpoint/2010/main" val="20307432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spTree>
    <p:extLst>
      <p:ext uri="{BB962C8B-B14F-4D97-AF65-F5344CB8AC3E}">
        <p14:creationId xmlns:p14="http://schemas.microsoft.com/office/powerpoint/2010/main" val="28187290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 AI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96090BC8-4E77-415B-BB01-738AABC92F54}"/>
              </a:ext>
            </a:extLst>
          </p:cNvPr>
          <p:cNvPicPr>
            <a:picLocks noChangeAspect="1"/>
          </p:cNvPicPr>
          <p:nvPr userDrawn="1"/>
        </p:nvPicPr>
        <p:blipFill>
          <a:blip r:embed="rId4"/>
          <a:stretch>
            <a:fillRect/>
          </a:stretch>
        </p:blipFill>
        <p:spPr>
          <a:xfrm>
            <a:off x="8279601" y="1377324"/>
            <a:ext cx="3923055" cy="4363849"/>
          </a:xfrm>
          <a:prstGeom prst="rect">
            <a:avLst/>
          </a:prstGeom>
        </p:spPr>
      </p:pic>
      <p:sp>
        <p:nvSpPr>
          <p:cNvPr id="18" name="Text Placeholder 3">
            <a:extLst>
              <a:ext uri="{FF2B5EF4-FFF2-40B4-BE49-F238E27FC236}">
                <a16:creationId xmlns:a16="http://schemas.microsoft.com/office/drawing/2014/main" id="{AAEBDDAC-1481-45DD-80AB-7F455107C181}"/>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Asset Information Services</a:t>
            </a:r>
          </a:p>
        </p:txBody>
      </p:sp>
    </p:spTree>
    <p:extLst>
      <p:ext uri="{BB962C8B-B14F-4D97-AF65-F5344CB8AC3E}">
        <p14:creationId xmlns:p14="http://schemas.microsoft.com/office/powerpoint/2010/main" val="8022487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 Business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08D24438-6FF3-41FE-BD18-9B5B59CAA9F5}"/>
              </a:ext>
            </a:extLst>
          </p:cNvPr>
          <p:cNvPicPr>
            <a:picLocks noChangeAspect="1"/>
          </p:cNvPicPr>
          <p:nvPr userDrawn="1"/>
        </p:nvPicPr>
        <p:blipFill>
          <a:blip r:embed="rId4"/>
          <a:stretch>
            <a:fillRect/>
          </a:stretch>
        </p:blipFill>
        <p:spPr>
          <a:xfrm>
            <a:off x="8280369" y="1364514"/>
            <a:ext cx="3923055" cy="4363849"/>
          </a:xfrm>
          <a:prstGeom prst="rect">
            <a:avLst/>
          </a:prstGeom>
        </p:spPr>
      </p:pic>
      <p:sp>
        <p:nvSpPr>
          <p:cNvPr id="18" name="Text Placeholder 3">
            <a:extLst>
              <a:ext uri="{FF2B5EF4-FFF2-40B4-BE49-F238E27FC236}">
                <a16:creationId xmlns:a16="http://schemas.microsoft.com/office/drawing/2014/main" id="{2F1F76D7-87FC-4155-B4FF-627D5509D6E2}"/>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Business Services</a:t>
            </a:r>
          </a:p>
        </p:txBody>
      </p:sp>
    </p:spTree>
    <p:extLst>
      <p:ext uri="{BB962C8B-B14F-4D97-AF65-F5344CB8AC3E}">
        <p14:creationId xmlns:p14="http://schemas.microsoft.com/office/powerpoint/2010/main" val="291527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25817663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 C&amp;P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C0817864-5401-4E9B-9919-572A9F497E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87799" y="1364514"/>
            <a:ext cx="3923055" cy="4363849"/>
          </a:xfrm>
          <a:prstGeom prst="rect">
            <a:avLst/>
          </a:prstGeom>
        </p:spPr>
      </p:pic>
      <p:sp>
        <p:nvSpPr>
          <p:cNvPr id="18" name="Text Placeholder 3">
            <a:extLst>
              <a:ext uri="{FF2B5EF4-FFF2-40B4-BE49-F238E27FC236}">
                <a16:creationId xmlns:a16="http://schemas.microsoft.com/office/drawing/2014/main" id="{1D2AA95B-5B79-498F-8584-D39D1239DC7F}"/>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Commercial &amp; Procurement</a:t>
            </a:r>
          </a:p>
        </p:txBody>
      </p:sp>
    </p:spTree>
    <p:extLst>
      <p:ext uri="{BB962C8B-B14F-4D97-AF65-F5344CB8AC3E}">
        <p14:creationId xmlns:p14="http://schemas.microsoft.com/office/powerpoint/2010/main" val="28992203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 Eng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BBD04A6-0064-4A1A-8E06-625BCE7D06AF}"/>
              </a:ext>
            </a:extLst>
          </p:cNvPr>
          <p:cNvPicPr>
            <a:picLocks noChangeAspect="1"/>
          </p:cNvPicPr>
          <p:nvPr userDrawn="1"/>
        </p:nvPicPr>
        <p:blipFill>
          <a:blip r:embed="rId4"/>
          <a:stretch>
            <a:fillRect/>
          </a:stretch>
        </p:blipFill>
        <p:spPr>
          <a:xfrm>
            <a:off x="8283825" y="1364515"/>
            <a:ext cx="3923055" cy="4349156"/>
          </a:xfrm>
          <a:prstGeom prst="rect">
            <a:avLst/>
          </a:prstGeom>
        </p:spPr>
      </p:pic>
      <p:sp>
        <p:nvSpPr>
          <p:cNvPr id="18" name="Text Placeholder 3">
            <a:extLst>
              <a:ext uri="{FF2B5EF4-FFF2-40B4-BE49-F238E27FC236}">
                <a16:creationId xmlns:a16="http://schemas.microsoft.com/office/drawing/2014/main" id="{E63D7387-7EA0-474D-8F9C-819B47322095}"/>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Engineering Services</a:t>
            </a:r>
          </a:p>
        </p:txBody>
      </p:sp>
    </p:spTree>
    <p:extLst>
      <p:ext uri="{BB962C8B-B14F-4D97-AF65-F5344CB8AC3E}">
        <p14:creationId xmlns:p14="http://schemas.microsoft.com/office/powerpoint/2010/main" val="4262503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 IT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0053E18-4432-4575-9A26-9EE79A3C74E6}"/>
              </a:ext>
            </a:extLst>
          </p:cNvPr>
          <p:cNvPicPr>
            <a:picLocks noChangeAspect="1"/>
          </p:cNvPicPr>
          <p:nvPr userDrawn="1"/>
        </p:nvPicPr>
        <p:blipFill>
          <a:blip r:embed="rId4"/>
          <a:stretch>
            <a:fillRect/>
          </a:stretch>
        </p:blipFill>
        <p:spPr>
          <a:xfrm>
            <a:off x="8281057" y="1364514"/>
            <a:ext cx="3923055" cy="4356503"/>
          </a:xfrm>
          <a:prstGeom prst="rect">
            <a:avLst/>
          </a:prstGeom>
        </p:spPr>
      </p:pic>
      <p:sp>
        <p:nvSpPr>
          <p:cNvPr id="18" name="Text Placeholder 3">
            <a:extLst>
              <a:ext uri="{FF2B5EF4-FFF2-40B4-BE49-F238E27FC236}">
                <a16:creationId xmlns:a16="http://schemas.microsoft.com/office/drawing/2014/main" id="{84CD7A1E-710E-4E72-89D8-1050C1136266}"/>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IT Services </a:t>
            </a:r>
          </a:p>
        </p:txBody>
      </p:sp>
    </p:spTree>
    <p:extLst>
      <p:ext uri="{BB962C8B-B14F-4D97-AF65-F5344CB8AC3E}">
        <p14:creationId xmlns:p14="http://schemas.microsoft.com/office/powerpoint/2010/main" val="14446895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lide - NRT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0053E18-4432-4575-9A26-9EE79A3C74E6}"/>
              </a:ext>
            </a:extLst>
          </p:cNvPr>
          <p:cNvPicPr>
            <a:picLocks noChangeAspect="1"/>
          </p:cNvPicPr>
          <p:nvPr userDrawn="1"/>
        </p:nvPicPr>
        <p:blipFill>
          <a:blip r:embed="rId4"/>
          <a:stretch>
            <a:fillRect/>
          </a:stretch>
        </p:blipFill>
        <p:spPr>
          <a:xfrm>
            <a:off x="8281057" y="1364514"/>
            <a:ext cx="3923055" cy="4356503"/>
          </a:xfrm>
          <a:prstGeom prst="rect">
            <a:avLst/>
          </a:prstGeom>
        </p:spPr>
      </p:pic>
      <p:sp>
        <p:nvSpPr>
          <p:cNvPr id="18" name="Text Placeholder 3">
            <a:extLst>
              <a:ext uri="{FF2B5EF4-FFF2-40B4-BE49-F238E27FC236}">
                <a16:creationId xmlns:a16="http://schemas.microsoft.com/office/drawing/2014/main" id="{84CD7A1E-710E-4E72-89D8-1050C1136266}"/>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Network Rail Telecom</a:t>
            </a:r>
          </a:p>
        </p:txBody>
      </p:sp>
      <p:pic>
        <p:nvPicPr>
          <p:cNvPr id="12" name="Picture 11">
            <a:extLst>
              <a:ext uri="{FF2B5EF4-FFF2-40B4-BE49-F238E27FC236}">
                <a16:creationId xmlns:a16="http://schemas.microsoft.com/office/drawing/2014/main" id="{5C20711E-71BF-426A-89E2-B5B72AF0C52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335856" y="1364514"/>
            <a:ext cx="4363862" cy="4356503"/>
          </a:xfrm>
          <a:prstGeom prst="rect">
            <a:avLst/>
          </a:prstGeom>
        </p:spPr>
      </p:pic>
    </p:spTree>
    <p:extLst>
      <p:ext uri="{BB962C8B-B14F-4D97-AF65-F5344CB8AC3E}">
        <p14:creationId xmlns:p14="http://schemas.microsoft.com/office/powerpoint/2010/main" val="35457480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 SCO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CC1E1BC0-9A71-4AF1-94BD-FC8660F83237}"/>
              </a:ext>
            </a:extLst>
          </p:cNvPr>
          <p:cNvPicPr>
            <a:picLocks noChangeAspect="1"/>
          </p:cNvPicPr>
          <p:nvPr userDrawn="1"/>
        </p:nvPicPr>
        <p:blipFill>
          <a:blip r:embed="rId4"/>
          <a:stretch>
            <a:fillRect/>
          </a:stretch>
        </p:blipFill>
        <p:spPr>
          <a:xfrm>
            <a:off x="8279592" y="1357900"/>
            <a:ext cx="3923055" cy="4363849"/>
          </a:xfrm>
          <a:prstGeom prst="rect">
            <a:avLst/>
          </a:prstGeom>
        </p:spPr>
      </p:pic>
      <p:sp>
        <p:nvSpPr>
          <p:cNvPr id="18" name="Text Placeholder 3">
            <a:extLst>
              <a:ext uri="{FF2B5EF4-FFF2-40B4-BE49-F238E27FC236}">
                <a16:creationId xmlns:a16="http://schemas.microsoft.com/office/drawing/2014/main" id="{A2CFF0FE-BFEF-498C-A0B9-6FD68A5E368F}"/>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Supply Chain Operations</a:t>
            </a:r>
          </a:p>
        </p:txBody>
      </p:sp>
    </p:spTree>
    <p:extLst>
      <p:ext uri="{BB962C8B-B14F-4D97-AF65-F5344CB8AC3E}">
        <p14:creationId xmlns:p14="http://schemas.microsoft.com/office/powerpoint/2010/main" val="18271461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olding slide - Whi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EFFD9C-D623-4DB3-B367-B2248B513F2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0704" y="2051654"/>
            <a:ext cx="5050591" cy="2754691"/>
          </a:xfrm>
          <a:prstGeom prst="rect">
            <a:avLst/>
          </a:prstGeom>
        </p:spPr>
      </p:pic>
    </p:spTree>
    <p:extLst>
      <p:ext uri="{BB962C8B-B14F-4D97-AF65-F5344CB8AC3E}">
        <p14:creationId xmlns:p14="http://schemas.microsoft.com/office/powerpoint/2010/main" val="163067068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olding slide - RS Gold">
    <p:bg>
      <p:bgPr>
        <a:solidFill>
          <a:srgbClr val="F9B108"/>
        </a:solidFill>
        <a:effectLst/>
      </p:bgPr>
    </p:bg>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5E79AF1B-B203-4428-808F-3A2F062A0596}"/>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0704" y="2051654"/>
            <a:ext cx="5050591" cy="2754691"/>
          </a:xfrm>
          <a:prstGeom prst="rect">
            <a:avLst/>
          </a:prstGeom>
        </p:spPr>
      </p:pic>
    </p:spTree>
    <p:extLst>
      <p:ext uri="{BB962C8B-B14F-4D97-AF65-F5344CB8AC3E}">
        <p14:creationId xmlns:p14="http://schemas.microsoft.com/office/powerpoint/2010/main" val="37364998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F9B108"/>
        </a:solidFill>
        <a:effectLst/>
      </p:bgPr>
    </p:bg>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5E79AF1B-B203-4428-808F-3A2F062A0596}"/>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pPr algn="r"/>
            <a:endParaRPr sz="700" b="1" cap="none" spc="0" dirty="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0809" y="2517618"/>
            <a:ext cx="2974639" cy="1622426"/>
          </a:xfrm>
          <a:prstGeom prst="rect">
            <a:avLst/>
          </a:prstGeom>
        </p:spPr>
      </p:pic>
      <p:sp>
        <p:nvSpPr>
          <p:cNvPr id="5" name="Title 1">
            <a:extLst>
              <a:ext uri="{FF2B5EF4-FFF2-40B4-BE49-F238E27FC236}">
                <a16:creationId xmlns:a16="http://schemas.microsoft.com/office/drawing/2014/main" id="{7C7661A2-AE76-4472-B527-05DD61D4A560}"/>
              </a:ext>
            </a:extLst>
          </p:cNvPr>
          <p:cNvSpPr>
            <a:spLocks noGrp="1"/>
          </p:cNvSpPr>
          <p:nvPr>
            <p:ph type="title" hasCustomPrompt="1"/>
          </p:nvPr>
        </p:nvSpPr>
        <p:spPr>
          <a:xfrm>
            <a:off x="1518943" y="3079918"/>
            <a:ext cx="6240651" cy="610950"/>
          </a:xfrm>
          <a:prstGeom prst="rect">
            <a:avLst/>
          </a:prstGeom>
        </p:spPr>
        <p:txBody>
          <a:bodyPr lIns="0"/>
          <a:lstStyle>
            <a:lvl1pPr algn="r">
              <a:defRPr sz="3200" b="1">
                <a:latin typeface="Network Rail Sans" charset="0"/>
                <a:ea typeface="Network Rail Sans" charset="0"/>
                <a:cs typeface="Network Rail Sans" charset="0"/>
              </a:defRPr>
            </a:lvl1pPr>
          </a:lstStyle>
          <a:p>
            <a:r>
              <a:rPr lang="en-US"/>
              <a:t>Section Title</a:t>
            </a:r>
          </a:p>
        </p:txBody>
      </p:sp>
    </p:spTree>
    <p:extLst>
      <p:ext uri="{BB962C8B-B14F-4D97-AF65-F5344CB8AC3E}">
        <p14:creationId xmlns:p14="http://schemas.microsoft.com/office/powerpoint/2010/main" val="17430009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eader &amp; Text - Gold footer">
    <p:spTree>
      <p:nvGrpSpPr>
        <p:cNvPr id="1" name=""/>
        <p:cNvGrpSpPr/>
        <p:nvPr/>
      </p:nvGrpSpPr>
      <p:grpSpPr>
        <a:xfrm>
          <a:off x="0" y="0"/>
          <a:ext cx="0" cy="0"/>
          <a:chOff x="0" y="0"/>
          <a:chExt cx="0" cy="0"/>
        </a:xfrm>
      </p:grpSpPr>
      <p:sp>
        <p:nvSpPr>
          <p:cNvPr id="6" name="object 46">
            <a:extLst>
              <a:ext uri="{FF2B5EF4-FFF2-40B4-BE49-F238E27FC236}">
                <a16:creationId xmlns:a16="http://schemas.microsoft.com/office/drawing/2014/main" id="{2A31F5C2-7CF9-4ECB-84ED-3191464E4AB8}"/>
              </a:ext>
            </a:extLst>
          </p:cNvPr>
          <p:cNvSpPr/>
          <p:nvPr userDrawn="1"/>
        </p:nvSpPr>
        <p:spPr>
          <a:xfrm>
            <a:off x="0" y="5929481"/>
            <a:ext cx="12192000" cy="93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dirty="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5" name="Text Placeholder 3">
            <a:extLst>
              <a:ext uri="{FF2B5EF4-FFF2-40B4-BE49-F238E27FC236}">
                <a16:creationId xmlns:a16="http://schemas.microsoft.com/office/drawing/2014/main" id="{B359C3EE-07D6-4F10-84FD-F961259C228F}"/>
              </a:ext>
            </a:extLst>
          </p:cNvPr>
          <p:cNvSpPr>
            <a:spLocks noGrp="1"/>
          </p:cNvSpPr>
          <p:nvPr>
            <p:ph type="body" sz="quarter" idx="10"/>
          </p:nvPr>
        </p:nvSpPr>
        <p:spPr>
          <a:xfrm>
            <a:off x="491422" y="1312221"/>
            <a:ext cx="1126380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8" name="Picture 7" descr="New Logo.png">
            <a:extLst>
              <a:ext uri="{FF2B5EF4-FFF2-40B4-BE49-F238E27FC236}">
                <a16:creationId xmlns:a16="http://schemas.microsoft.com/office/drawing/2014/main" id="{4AD6E460-B3B2-4EE9-B557-42EBBF4E13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12" name="TextBox 11">
            <a:extLst>
              <a:ext uri="{FF2B5EF4-FFF2-40B4-BE49-F238E27FC236}">
                <a16:creationId xmlns:a16="http://schemas.microsoft.com/office/drawing/2014/main" id="{C1528BE3-CC38-4D25-B5C7-814E0AB4DE52}"/>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5A49A89B-6D1C-41DF-9237-3953A5752419}"/>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4" name="Straight Connector 13">
            <a:extLst>
              <a:ext uri="{FF2B5EF4-FFF2-40B4-BE49-F238E27FC236}">
                <a16:creationId xmlns:a16="http://schemas.microsoft.com/office/drawing/2014/main" id="{39DDCE30-BF4F-49AA-859B-116435AD489A}"/>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694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ader &amp;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10" name="Text Placeholder 3">
            <a:extLst>
              <a:ext uri="{FF2B5EF4-FFF2-40B4-BE49-F238E27FC236}">
                <a16:creationId xmlns:a16="http://schemas.microsoft.com/office/drawing/2014/main" id="{E9C2E2B0-864C-42C5-990E-23F763B0B5D4}"/>
              </a:ext>
            </a:extLst>
          </p:cNvPr>
          <p:cNvSpPr>
            <a:spLocks noGrp="1"/>
          </p:cNvSpPr>
          <p:nvPr>
            <p:ph type="body" sz="quarter" idx="10"/>
          </p:nvPr>
        </p:nvSpPr>
        <p:spPr>
          <a:xfrm>
            <a:off x="491422" y="1312221"/>
            <a:ext cx="1126380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TextBox 4">
            <a:extLst>
              <a:ext uri="{FF2B5EF4-FFF2-40B4-BE49-F238E27FC236}">
                <a16:creationId xmlns:a16="http://schemas.microsoft.com/office/drawing/2014/main" id="{E9E9F498-0043-4B67-97FB-A8F6407018DD}"/>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6" name="Rectangle 5">
            <a:extLst>
              <a:ext uri="{FF2B5EF4-FFF2-40B4-BE49-F238E27FC236}">
                <a16:creationId xmlns:a16="http://schemas.microsoft.com/office/drawing/2014/main" id="{392D04BC-22B4-48A7-BBFA-CA38309F3982}"/>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7" name="Straight Connector 6">
            <a:extLst>
              <a:ext uri="{FF2B5EF4-FFF2-40B4-BE49-F238E27FC236}">
                <a16:creationId xmlns:a16="http://schemas.microsoft.com/office/drawing/2014/main" id="{564B43AE-AEB3-4638-A424-BEF3B8BD676F}"/>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4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21-Jun-23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18809699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er &amp; 2 Column Text - Gold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6278252" y="1312221"/>
            <a:ext cx="547697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9" name="object 46">
            <a:extLst>
              <a:ext uri="{FF2B5EF4-FFF2-40B4-BE49-F238E27FC236}">
                <a16:creationId xmlns:a16="http://schemas.microsoft.com/office/drawing/2014/main" id="{74896A28-F340-430D-9D02-3249D647DE3D}"/>
              </a:ext>
            </a:extLst>
          </p:cNvPr>
          <p:cNvSpPr/>
          <p:nvPr userDrawn="1"/>
        </p:nvSpPr>
        <p:spPr>
          <a:xfrm>
            <a:off x="0" y="5929481"/>
            <a:ext cx="12192000" cy="93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dirty="0"/>
          </a:p>
        </p:txBody>
      </p:sp>
      <p:pic>
        <p:nvPicPr>
          <p:cNvPr id="14" name="Picture 13" descr="New Logo.png">
            <a:extLst>
              <a:ext uri="{FF2B5EF4-FFF2-40B4-BE49-F238E27FC236}">
                <a16:creationId xmlns:a16="http://schemas.microsoft.com/office/drawing/2014/main" id="{F9A33863-7DE4-43DB-B5A0-B43467FD04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8" name="TextBox 7">
            <a:extLst>
              <a:ext uri="{FF2B5EF4-FFF2-40B4-BE49-F238E27FC236}">
                <a16:creationId xmlns:a16="http://schemas.microsoft.com/office/drawing/2014/main" id="{70B0D83E-F865-4D11-9836-05C9CAD5B105}"/>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11" name="Rectangle 10">
            <a:extLst>
              <a:ext uri="{FF2B5EF4-FFF2-40B4-BE49-F238E27FC236}">
                <a16:creationId xmlns:a16="http://schemas.microsoft.com/office/drawing/2014/main" id="{0ACF3564-BB92-4783-9F0B-4B9FFB4D6E14}"/>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2" name="Straight Connector 11">
            <a:extLst>
              <a:ext uri="{FF2B5EF4-FFF2-40B4-BE49-F238E27FC236}">
                <a16:creationId xmlns:a16="http://schemas.microsoft.com/office/drawing/2014/main" id="{07F7E158-B8DE-43C0-BD18-DB35D4911C4B}"/>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1293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er &amp; 2 Column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6278252" y="1312221"/>
            <a:ext cx="547697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TextBox 6">
            <a:extLst>
              <a:ext uri="{FF2B5EF4-FFF2-40B4-BE49-F238E27FC236}">
                <a16:creationId xmlns:a16="http://schemas.microsoft.com/office/drawing/2014/main" id="{85922F36-9C01-43FC-BCFC-97184013260A}"/>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8" name="Rectangle 7">
            <a:extLst>
              <a:ext uri="{FF2B5EF4-FFF2-40B4-BE49-F238E27FC236}">
                <a16:creationId xmlns:a16="http://schemas.microsoft.com/office/drawing/2014/main" id="{B9E73DF2-2A9A-4DB3-9093-CB2FA9A9EDBD}"/>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9" name="Straight Connector 8">
            <a:extLst>
              <a:ext uri="{FF2B5EF4-FFF2-40B4-BE49-F238E27FC236}">
                <a16:creationId xmlns:a16="http://schemas.microsoft.com/office/drawing/2014/main" id="{94C75936-C160-4501-9DF5-8C0437E83827}"/>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1727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er &amp; 3 Column Text - Gold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623399" y="1312221"/>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8112109" y="1315525"/>
            <a:ext cx="3491328"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Text Placeholder 3">
            <a:extLst>
              <a:ext uri="{FF2B5EF4-FFF2-40B4-BE49-F238E27FC236}">
                <a16:creationId xmlns:a16="http://schemas.microsoft.com/office/drawing/2014/main" id="{B575F5E2-CFE9-4DF3-AE65-2914087CF209}"/>
              </a:ext>
            </a:extLst>
          </p:cNvPr>
          <p:cNvSpPr>
            <a:spLocks noGrp="1"/>
          </p:cNvSpPr>
          <p:nvPr>
            <p:ph type="body" sz="quarter" idx="12"/>
          </p:nvPr>
        </p:nvSpPr>
        <p:spPr>
          <a:xfrm>
            <a:off x="4367754" y="1304203"/>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9" name="object 46">
            <a:extLst>
              <a:ext uri="{FF2B5EF4-FFF2-40B4-BE49-F238E27FC236}">
                <a16:creationId xmlns:a16="http://schemas.microsoft.com/office/drawing/2014/main" id="{27CAD0CD-1E14-4803-8992-996855E7615C}"/>
              </a:ext>
            </a:extLst>
          </p:cNvPr>
          <p:cNvSpPr/>
          <p:nvPr userDrawn="1"/>
        </p:nvSpPr>
        <p:spPr>
          <a:xfrm>
            <a:off x="0" y="5929481"/>
            <a:ext cx="12192000" cy="93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dirty="0"/>
          </a:p>
        </p:txBody>
      </p:sp>
      <p:pic>
        <p:nvPicPr>
          <p:cNvPr id="15" name="Picture 14" descr="New Logo.png">
            <a:extLst>
              <a:ext uri="{FF2B5EF4-FFF2-40B4-BE49-F238E27FC236}">
                <a16:creationId xmlns:a16="http://schemas.microsoft.com/office/drawing/2014/main" id="{B90CE352-DB7A-401F-990F-EFD2C8D014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11" name="TextBox 10">
            <a:extLst>
              <a:ext uri="{FF2B5EF4-FFF2-40B4-BE49-F238E27FC236}">
                <a16:creationId xmlns:a16="http://schemas.microsoft.com/office/drawing/2014/main" id="{C7ACE688-3386-45F9-85D9-BFD7B35654FD}"/>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AF332C3F-0350-457C-A642-2C9C18E9FD32}"/>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6" name="Straight Connector 15">
            <a:extLst>
              <a:ext uri="{FF2B5EF4-FFF2-40B4-BE49-F238E27FC236}">
                <a16:creationId xmlns:a16="http://schemas.microsoft.com/office/drawing/2014/main" id="{E90E6D0A-15B0-43F5-9464-32DA2800060D}"/>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463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er &amp; 3 Column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623399" y="1312221"/>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8112109" y="1315525"/>
            <a:ext cx="3491328"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Text Placeholder 3">
            <a:extLst>
              <a:ext uri="{FF2B5EF4-FFF2-40B4-BE49-F238E27FC236}">
                <a16:creationId xmlns:a16="http://schemas.microsoft.com/office/drawing/2014/main" id="{B575F5E2-CFE9-4DF3-AE65-2914087CF209}"/>
              </a:ext>
            </a:extLst>
          </p:cNvPr>
          <p:cNvSpPr>
            <a:spLocks noGrp="1"/>
          </p:cNvSpPr>
          <p:nvPr>
            <p:ph type="body" sz="quarter" idx="12"/>
          </p:nvPr>
        </p:nvSpPr>
        <p:spPr>
          <a:xfrm>
            <a:off x="4367754" y="1304203"/>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TextBox 6">
            <a:extLst>
              <a:ext uri="{FF2B5EF4-FFF2-40B4-BE49-F238E27FC236}">
                <a16:creationId xmlns:a16="http://schemas.microsoft.com/office/drawing/2014/main" id="{E792C034-F03B-40F5-9C91-195113CC746F}"/>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8" name="Rectangle 7">
            <a:extLst>
              <a:ext uri="{FF2B5EF4-FFF2-40B4-BE49-F238E27FC236}">
                <a16:creationId xmlns:a16="http://schemas.microsoft.com/office/drawing/2014/main" id="{CC286742-DD34-42D8-B97F-FD89827324CE}"/>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1" name="Straight Connector 10">
            <a:extLst>
              <a:ext uri="{FF2B5EF4-FFF2-40B4-BE49-F238E27FC236}">
                <a16:creationId xmlns:a16="http://schemas.microsoft.com/office/drawing/2014/main" id="{BC02D3A1-C35A-402E-AA4D-03417C065087}"/>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1072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eader &amp; Image - Gold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Picture Placeholder 5">
            <a:extLst>
              <a:ext uri="{FF2B5EF4-FFF2-40B4-BE49-F238E27FC236}">
                <a16:creationId xmlns:a16="http://schemas.microsoft.com/office/drawing/2014/main" id="{4A7D7B2B-E2AF-4A44-85F4-EACCCCB04211}"/>
              </a:ext>
            </a:extLst>
          </p:cNvPr>
          <p:cNvSpPr>
            <a:spLocks noGrp="1"/>
          </p:cNvSpPr>
          <p:nvPr>
            <p:ph type="pic" sz="quarter" idx="12" hasCustomPrompt="1"/>
          </p:nvPr>
        </p:nvSpPr>
        <p:spPr>
          <a:xfrm>
            <a:off x="6278251" y="1312220"/>
            <a:ext cx="5422327" cy="4249593"/>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dirty="0"/>
              <a:t>Click icon to add image</a:t>
            </a:r>
          </a:p>
        </p:txBody>
      </p:sp>
      <p:sp>
        <p:nvSpPr>
          <p:cNvPr id="9" name="object 46">
            <a:extLst>
              <a:ext uri="{FF2B5EF4-FFF2-40B4-BE49-F238E27FC236}">
                <a16:creationId xmlns:a16="http://schemas.microsoft.com/office/drawing/2014/main" id="{524E92F6-E04C-4409-9A17-05C0A47DA391}"/>
              </a:ext>
            </a:extLst>
          </p:cNvPr>
          <p:cNvSpPr/>
          <p:nvPr userDrawn="1"/>
        </p:nvSpPr>
        <p:spPr>
          <a:xfrm>
            <a:off x="0" y="5929481"/>
            <a:ext cx="12192000" cy="93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dirty="0"/>
          </a:p>
        </p:txBody>
      </p:sp>
      <p:pic>
        <p:nvPicPr>
          <p:cNvPr id="14" name="Picture 13" descr="New Logo.png">
            <a:extLst>
              <a:ext uri="{FF2B5EF4-FFF2-40B4-BE49-F238E27FC236}">
                <a16:creationId xmlns:a16="http://schemas.microsoft.com/office/drawing/2014/main" id="{987CC28D-0C4E-4E41-B26B-C4CCA10571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8" name="TextBox 7">
            <a:extLst>
              <a:ext uri="{FF2B5EF4-FFF2-40B4-BE49-F238E27FC236}">
                <a16:creationId xmlns:a16="http://schemas.microsoft.com/office/drawing/2014/main" id="{8DAD93D7-31F0-4933-8365-F24A5C34491D}"/>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10" name="Rectangle 9">
            <a:extLst>
              <a:ext uri="{FF2B5EF4-FFF2-40B4-BE49-F238E27FC236}">
                <a16:creationId xmlns:a16="http://schemas.microsoft.com/office/drawing/2014/main" id="{19DB1BCD-7124-42E3-94BD-D9D8AD5B4B09}"/>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1" name="Straight Connector 10">
            <a:extLst>
              <a:ext uri="{FF2B5EF4-FFF2-40B4-BE49-F238E27FC236}">
                <a16:creationId xmlns:a16="http://schemas.microsoft.com/office/drawing/2014/main" id="{D348DF70-C7F3-4BD6-9B10-6F580A89377B}"/>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5796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er &amp; Image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Picture Placeholder 5">
            <a:extLst>
              <a:ext uri="{FF2B5EF4-FFF2-40B4-BE49-F238E27FC236}">
                <a16:creationId xmlns:a16="http://schemas.microsoft.com/office/drawing/2014/main" id="{4A7D7B2B-E2AF-4A44-85F4-EACCCCB04211}"/>
              </a:ext>
            </a:extLst>
          </p:cNvPr>
          <p:cNvSpPr>
            <a:spLocks noGrp="1"/>
          </p:cNvSpPr>
          <p:nvPr>
            <p:ph type="pic" sz="quarter" idx="12" hasCustomPrompt="1"/>
          </p:nvPr>
        </p:nvSpPr>
        <p:spPr>
          <a:xfrm>
            <a:off x="6278251" y="1312220"/>
            <a:ext cx="5422327" cy="4249593"/>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dirty="0"/>
              <a:t>Click icon to add image</a:t>
            </a:r>
          </a:p>
        </p:txBody>
      </p:sp>
      <p:sp>
        <p:nvSpPr>
          <p:cNvPr id="7" name="TextBox 6">
            <a:extLst>
              <a:ext uri="{FF2B5EF4-FFF2-40B4-BE49-F238E27FC236}">
                <a16:creationId xmlns:a16="http://schemas.microsoft.com/office/drawing/2014/main" id="{B0A8FE01-27A3-4094-9343-5BBA87B9C3AD}"/>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8" name="Rectangle 7">
            <a:extLst>
              <a:ext uri="{FF2B5EF4-FFF2-40B4-BE49-F238E27FC236}">
                <a16:creationId xmlns:a16="http://schemas.microsoft.com/office/drawing/2014/main" id="{81636A15-AB4D-48F5-89D8-56E53FDC9D7A}"/>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0" name="Straight Connector 9">
            <a:extLst>
              <a:ext uri="{FF2B5EF4-FFF2-40B4-BE49-F238E27FC236}">
                <a16:creationId xmlns:a16="http://schemas.microsoft.com/office/drawing/2014/main" id="{02552A99-957A-46D6-BA95-FFFDA22EBF59}"/>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8649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lain Content - Gold footer">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A20C51B0-D55C-40B9-97F4-45FF3948EFCF}"/>
              </a:ext>
            </a:extLst>
          </p:cNvPr>
          <p:cNvSpPr/>
          <p:nvPr userDrawn="1"/>
        </p:nvSpPr>
        <p:spPr>
          <a:xfrm>
            <a:off x="0" y="5929481"/>
            <a:ext cx="12192000" cy="93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dirty="0"/>
          </a:p>
        </p:txBody>
      </p:sp>
      <p:pic>
        <p:nvPicPr>
          <p:cNvPr id="9" name="Picture 8" descr="New Logo.png">
            <a:extLst>
              <a:ext uri="{FF2B5EF4-FFF2-40B4-BE49-F238E27FC236}">
                <a16:creationId xmlns:a16="http://schemas.microsoft.com/office/drawing/2014/main" id="{10E5A85A-9D02-4118-BEF5-610B84ACD0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5" name="TextBox 4">
            <a:extLst>
              <a:ext uri="{FF2B5EF4-FFF2-40B4-BE49-F238E27FC236}">
                <a16:creationId xmlns:a16="http://schemas.microsoft.com/office/drawing/2014/main" id="{C46423A8-1B3D-4E6A-8232-57003142DC92}"/>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6" name="Rectangle 5">
            <a:extLst>
              <a:ext uri="{FF2B5EF4-FFF2-40B4-BE49-F238E27FC236}">
                <a16:creationId xmlns:a16="http://schemas.microsoft.com/office/drawing/2014/main" id="{0C7DAFCB-52CE-4632-867A-2450C0989079}"/>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0" name="Straight Connector 9">
            <a:extLst>
              <a:ext uri="{FF2B5EF4-FFF2-40B4-BE49-F238E27FC236}">
                <a16:creationId xmlns:a16="http://schemas.microsoft.com/office/drawing/2014/main" id="{ACA21066-2AD6-4258-AB50-B0131D566237}"/>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1026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o Content -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9FA4CF-31E9-43D2-B4A1-D27D182C32A4}"/>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4" name="Rectangle 3">
            <a:extLst>
              <a:ext uri="{FF2B5EF4-FFF2-40B4-BE49-F238E27FC236}">
                <a16:creationId xmlns:a16="http://schemas.microsoft.com/office/drawing/2014/main" id="{B7A27D70-4D2B-46F1-8F50-563285F993B4}"/>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6" name="Straight Connector 5">
            <a:extLst>
              <a:ext uri="{FF2B5EF4-FFF2-40B4-BE49-F238E27FC236}">
                <a16:creationId xmlns:a16="http://schemas.microsoft.com/office/drawing/2014/main" id="{93569949-6675-446F-8422-580886A8F4B4}"/>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5928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old Bar Left ">
    <p:spTree>
      <p:nvGrpSpPr>
        <p:cNvPr id="1" name=""/>
        <p:cNvGrpSpPr/>
        <p:nvPr/>
      </p:nvGrpSpPr>
      <p:grpSpPr>
        <a:xfrm>
          <a:off x="0" y="0"/>
          <a:ext cx="0" cy="0"/>
          <a:chOff x="0" y="0"/>
          <a:chExt cx="0" cy="0"/>
        </a:xfrm>
      </p:grpSpPr>
      <p:sp>
        <p:nvSpPr>
          <p:cNvPr id="16" name="object 46">
            <a:extLst>
              <a:ext uri="{FF2B5EF4-FFF2-40B4-BE49-F238E27FC236}">
                <a16:creationId xmlns:a16="http://schemas.microsoft.com/office/drawing/2014/main" id="{7C9E3602-CFF2-48D0-BCBB-D8B72C86413B}"/>
              </a:ext>
            </a:extLst>
          </p:cNvPr>
          <p:cNvSpPr/>
          <p:nvPr userDrawn="1"/>
        </p:nvSpPr>
        <p:spPr>
          <a:xfrm>
            <a:off x="0" y="0"/>
            <a:ext cx="1656000" cy="687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pic>
        <p:nvPicPr>
          <p:cNvPr id="11" name="Picture 10" descr="New Logo.png">
            <a:extLst>
              <a:ext uri="{FF2B5EF4-FFF2-40B4-BE49-F238E27FC236}">
                <a16:creationId xmlns:a16="http://schemas.microsoft.com/office/drawing/2014/main" id="{952C7FA2-904D-4697-8824-F193B8F86B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5" name="TextBox 4">
            <a:extLst>
              <a:ext uri="{FF2B5EF4-FFF2-40B4-BE49-F238E27FC236}">
                <a16:creationId xmlns:a16="http://schemas.microsoft.com/office/drawing/2014/main" id="{4974EF7C-A3AA-4149-B1BF-A8881D6488EB}"/>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6" name="Rectangle 5">
            <a:extLst>
              <a:ext uri="{FF2B5EF4-FFF2-40B4-BE49-F238E27FC236}">
                <a16:creationId xmlns:a16="http://schemas.microsoft.com/office/drawing/2014/main" id="{EB476021-ED28-4989-88BE-A1DFCE032BE5}"/>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7" name="Straight Connector 6">
            <a:extLst>
              <a:ext uri="{FF2B5EF4-FFF2-40B4-BE49-F238E27FC236}">
                <a16:creationId xmlns:a16="http://schemas.microsoft.com/office/drawing/2014/main" id="{0F2CE98C-DA37-4CD7-880C-323255E327F5}"/>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9101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S Service Offering">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009D7475-5924-4BD0-9D65-4406C21C3243}"/>
              </a:ext>
            </a:extLst>
          </p:cNvPr>
          <p:cNvSpPr/>
          <p:nvPr userDrawn="1"/>
        </p:nvSpPr>
        <p:spPr>
          <a:xfrm>
            <a:off x="0" y="0"/>
            <a:ext cx="1656000" cy="687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pic>
        <p:nvPicPr>
          <p:cNvPr id="8" name="Picture 7" descr="New Logo.png">
            <a:extLst>
              <a:ext uri="{FF2B5EF4-FFF2-40B4-BE49-F238E27FC236}">
                <a16:creationId xmlns:a16="http://schemas.microsoft.com/office/drawing/2014/main" id="{262A7400-8D3D-4A5B-84E0-456C5D503F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pic>
        <p:nvPicPr>
          <p:cNvPr id="9" name="Picture 8">
            <a:extLst>
              <a:ext uri="{FF2B5EF4-FFF2-40B4-BE49-F238E27FC236}">
                <a16:creationId xmlns:a16="http://schemas.microsoft.com/office/drawing/2014/main" id="{01FE6029-32FB-443A-9E42-BE3F2EB1D2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0111" y="0"/>
            <a:ext cx="8447779" cy="6858000"/>
          </a:xfrm>
          <a:prstGeom prst="rect">
            <a:avLst/>
          </a:prstGeom>
        </p:spPr>
      </p:pic>
    </p:spTree>
    <p:extLst>
      <p:ext uri="{BB962C8B-B14F-4D97-AF65-F5344CB8AC3E}">
        <p14:creationId xmlns:p14="http://schemas.microsoft.com/office/powerpoint/2010/main" val="5091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6.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6.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6.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image" Target="../media/image15.png"/><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image" Target="../media/image14.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4E364F3C-9566-4DFE-9A30-1F3C65AB46A3}"/>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7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19668" y="2997200"/>
            <a:ext cx="969221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721784" y="4318001"/>
            <a:ext cx="9692216"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21-Jun-23</a:t>
            </a:fld>
            <a:endParaRPr lang="en-GB" altLang="en-US"/>
          </a:p>
        </p:txBody>
      </p:sp>
      <p:sp>
        <p:nvSpPr>
          <p:cNvPr id="147465"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8D5789EF-E7FD-46F3-B561-E0303F0F5FEE}"/>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1619538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21-Jun-23</a:t>
            </a:fld>
            <a:endParaRPr lang="en-GB" altLang="en-US"/>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233198C7-C3D9-4B65-9C75-9FC2C089F331}"/>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89542394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21-Jun-23</a:t>
            </a:fld>
            <a:endParaRPr lang="en-GB" altLang="en-US"/>
          </a:p>
        </p:txBody>
      </p:sp>
      <p:sp>
        <p:nvSpPr>
          <p:cNvPr id="11273"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77397F12-7BCC-4320-B53D-F19909BB0252}"/>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40308982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719668" y="1841501"/>
            <a:ext cx="1074843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21-Jun-23</a:t>
            </a:fld>
            <a:endParaRPr lang="en-GB" altLang="en-US"/>
          </a:p>
        </p:txBody>
      </p:sp>
      <p:sp>
        <p:nvSpPr>
          <p:cNvPr id="104457"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586F977D-A3DF-4917-A74B-682FDBEC3D33}"/>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69726508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19668" y="2997200"/>
            <a:ext cx="969221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719668" y="4318001"/>
            <a:ext cx="9692217"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21-Jun-23</a:t>
            </a:fld>
            <a:endParaRPr lang="en-GB" altLang="en-US"/>
          </a:p>
        </p:txBody>
      </p:sp>
      <p:sp>
        <p:nvSpPr>
          <p:cNvPr id="161802" name="Rectangle 10"/>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DCD6CBA6-F92A-4E00-BFA3-50CDC98AC74D}"/>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967868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F62B8AA1-74B0-446B-808C-2BAD942AFECD}"/>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012836448"/>
      </p:ext>
    </p:extLst>
  </p:cSld>
  <p:clrMap bg1="lt1" tx1="dk1" bg2="lt2" tx2="dk2" accent1="accent1" accent2="accent2" accent3="accent3" accent4="accent4" accent5="accent5" accent6="accent6" hlink="hlink" folHlink="folHlink"/>
  <p:sldLayoutIdLst>
    <p:sldLayoutId id="2147483780"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l" defTabSz="914418"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4" indent="-228604"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3" indent="-228604"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1" indent="-228604"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1"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0"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48"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7"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6"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5"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4">
          <p15:clr>
            <a:srgbClr val="F26B43"/>
          </p15:clr>
        </p15:guide>
        <p15:guide id="2" pos="746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R_Logo_Black 12_Degree.png">
            <a:extLst>
              <a:ext uri="{FF2B5EF4-FFF2-40B4-BE49-F238E27FC236}">
                <a16:creationId xmlns:a16="http://schemas.microsoft.com/office/drawing/2014/main" id="{B7ABC480-295C-4036-B0CD-9F1214F54912}"/>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548594" y="267161"/>
            <a:ext cx="1390327" cy="695143"/>
          </a:xfrm>
          <a:prstGeom prst="rect">
            <a:avLst/>
          </a:prstGeom>
        </p:spPr>
      </p:pic>
      <p:pic>
        <p:nvPicPr>
          <p:cNvPr id="4" name="Picture 3" descr="New Logo.png">
            <a:extLst>
              <a:ext uri="{FF2B5EF4-FFF2-40B4-BE49-F238E27FC236}">
                <a16:creationId xmlns:a16="http://schemas.microsoft.com/office/drawing/2014/main" id="{450BA5D4-26F7-442B-8D05-BC1FD4F03AC5}"/>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3"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EE8EDD98-A301-44B0-A621-6A4117C02082}"/>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54667737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6AE43-B107-4910-BEC2-E12418B188CF}"/>
              </a:ext>
            </a:extLst>
          </p:cNvPr>
          <p:cNvSpPr>
            <a:spLocks noGrp="1"/>
          </p:cNvSpPr>
          <p:nvPr>
            <p:ph type="title"/>
          </p:nvPr>
        </p:nvSpPr>
        <p:spPr>
          <a:xfrm>
            <a:off x="914253" y="2061356"/>
            <a:ext cx="7124847" cy="1121599"/>
          </a:xfrm>
        </p:spPr>
        <p:txBody>
          <a:bodyPr>
            <a:noAutofit/>
          </a:bodyPr>
          <a:lstStyle/>
          <a:p>
            <a:r>
              <a:rPr lang="en-GB" sz="3600" dirty="0">
                <a:latin typeface="Network Rail Sans" panose="02000000040000020004" pitchFamily="2" charset="0"/>
              </a:rPr>
              <a:t>Signalling Shared Learning</a:t>
            </a:r>
            <a:br>
              <a:rPr lang="en-GB" sz="3600" dirty="0">
                <a:latin typeface="Network Rail Sans" panose="02000000040000020004" pitchFamily="2" charset="0"/>
              </a:rPr>
            </a:br>
            <a:r>
              <a:rPr lang="en-GB" sz="3600" dirty="0">
                <a:latin typeface="Network Rail Sans" panose="02000000040000020004" pitchFamily="2" charset="0"/>
              </a:rPr>
              <a:t>Engineering Services Delivery</a:t>
            </a:r>
          </a:p>
        </p:txBody>
      </p:sp>
      <p:sp>
        <p:nvSpPr>
          <p:cNvPr id="4" name="Text Placeholder 3">
            <a:extLst>
              <a:ext uri="{FF2B5EF4-FFF2-40B4-BE49-F238E27FC236}">
                <a16:creationId xmlns:a16="http://schemas.microsoft.com/office/drawing/2014/main" id="{5EC8DAC2-D992-4307-ADBB-9DE3DC491C2C}"/>
              </a:ext>
            </a:extLst>
          </p:cNvPr>
          <p:cNvSpPr>
            <a:spLocks noGrp="1"/>
          </p:cNvSpPr>
          <p:nvPr>
            <p:ph type="body" sz="quarter" idx="10"/>
          </p:nvPr>
        </p:nvSpPr>
        <p:spPr>
          <a:xfrm>
            <a:off x="914253" y="3182955"/>
            <a:ext cx="5109435" cy="1018592"/>
          </a:xfrm>
        </p:spPr>
        <p:txBody>
          <a:bodyPr lIns="0" tIns="45720" rIns="91440" bIns="45720" anchor="t"/>
          <a:lstStyle/>
          <a:p>
            <a:r>
              <a:rPr lang="en-GB" dirty="0">
                <a:latin typeface="Network Rail Sans"/>
              </a:rPr>
              <a:t>Issue 01 - June 2023</a:t>
            </a:r>
          </a:p>
        </p:txBody>
      </p:sp>
    </p:spTree>
    <p:extLst>
      <p:ext uri="{BB962C8B-B14F-4D97-AF65-F5344CB8AC3E}">
        <p14:creationId xmlns:p14="http://schemas.microsoft.com/office/powerpoint/2010/main" val="276054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48C69-03E3-46EF-BB27-0CA347729C24}"/>
              </a:ext>
            </a:extLst>
          </p:cNvPr>
          <p:cNvSpPr txBox="1">
            <a:spLocks noChangeArrowheads="1"/>
          </p:cNvSpPr>
          <p:nvPr/>
        </p:nvSpPr>
        <p:spPr bwMode="auto">
          <a:xfrm>
            <a:off x="1096106" y="676577"/>
            <a:ext cx="916738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lvl="0">
              <a:defRPr/>
            </a:pPr>
            <a:r>
              <a:rPr lang="en-GB" altLang="en-US" dirty="0">
                <a:solidFill>
                  <a:srgbClr val="E4B720"/>
                </a:solidFill>
                <a:latin typeface="Network Rail Sans" panose="02000000040000020004" pitchFamily="2" charset="0"/>
              </a:rPr>
              <a:t>Further Information</a:t>
            </a:r>
            <a:br>
              <a:rPr lang="en-GB" altLang="en-US" dirty="0">
                <a:solidFill>
                  <a:srgbClr val="E4B720"/>
                </a:solidFill>
                <a:latin typeface="Network Rail Sans" panose="02000000040000020004" pitchFamily="2" charset="0"/>
              </a:rPr>
            </a:br>
            <a:br>
              <a:rPr lang="en-GB" altLang="en-US" dirty="0">
                <a:solidFill>
                  <a:srgbClr val="E4B720"/>
                </a:solidFill>
                <a:latin typeface="Network Rail Sans" panose="02000000040000020004" pitchFamily="2" charset="0"/>
              </a:rPr>
            </a:br>
            <a:br>
              <a:rPr kumimoji="0" lang="en-GB" sz="3600" b="0" i="0" u="none" strike="noStrike" kern="1200" cap="none" spc="0" normalizeH="0" baseline="0" noProof="0" dirty="0">
                <a:ln>
                  <a:noFill/>
                </a:ln>
                <a:solidFill>
                  <a:srgbClr val="054B6B"/>
                </a:solidFill>
                <a:effectLst/>
                <a:uLnTx/>
                <a:uFillTx/>
                <a:latin typeface="Network Rail Sans" panose="02000000040000020004" pitchFamily="2" charset="0"/>
              </a:rPr>
            </a:b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For any further details or information regarding any of the incidents, please contact:</a:t>
            </a:r>
            <a:b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b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 </a:t>
            </a:r>
            <a:b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b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Chris Ruddy: 	Senior </a:t>
            </a:r>
            <a:r>
              <a:rPr lang="en-GB" sz="1800" b="0" i="0" dirty="0">
                <a:solidFill>
                  <a:schemeClr val="tx1"/>
                </a:solidFill>
                <a:latin typeface="Network Rail Sans" panose="02000000040000020004" pitchFamily="2" charset="0"/>
              </a:rPr>
              <a:t>Engineer – Engineering Services Delivery, </a:t>
            </a: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Route Services</a:t>
            </a:r>
            <a:b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b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Tel: 		07799 336772 </a:t>
            </a:r>
            <a:b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br>
            <a:r>
              <a:rPr lang="en-GB" sz="1800" b="0" i="0" dirty="0">
                <a:solidFill>
                  <a:schemeClr val="tx1"/>
                </a:solidFill>
                <a:latin typeface="Network Rail Sans" panose="02000000040000020004" pitchFamily="2" charset="0"/>
              </a:rPr>
              <a:t>e</a:t>
            </a: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mail: 		christopher.ruddy@networkrail.co.uk </a:t>
            </a:r>
            <a:endParaRPr kumimoji="0" lang="en-GB" altLang="en-US" sz="1800" b="1" i="0" u="none" strike="noStrike" kern="1200" cap="none" spc="0" normalizeH="0" baseline="0" noProof="0" dirty="0">
              <a:ln>
                <a:noFill/>
              </a:ln>
              <a:solidFill>
                <a:schemeClr val="tx1"/>
              </a:solidFill>
              <a:effectLst/>
              <a:uLnTx/>
              <a:uFillTx/>
              <a:latin typeface="Network Rail Sans" panose="02000000040000020004" pitchFamily="2" charset="0"/>
            </a:endParaRPr>
          </a:p>
        </p:txBody>
      </p:sp>
    </p:spTree>
    <p:extLst>
      <p:ext uri="{BB962C8B-B14F-4D97-AF65-F5344CB8AC3E}">
        <p14:creationId xmlns:p14="http://schemas.microsoft.com/office/powerpoint/2010/main" val="387403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34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5C9EFC-4ACB-4255-81AE-CEDC3C8D3711}"/>
              </a:ext>
            </a:extLst>
          </p:cNvPr>
          <p:cNvSpPr/>
          <p:nvPr/>
        </p:nvSpPr>
        <p:spPr>
          <a:xfrm>
            <a:off x="589040" y="1944065"/>
            <a:ext cx="10879060" cy="1569660"/>
          </a:xfrm>
          <a:prstGeom prst="rect">
            <a:avLst/>
          </a:prstGeom>
        </p:spPr>
        <p:txBody>
          <a:bodyPr wrap="square" lIns="91440" tIns="45720" rIns="91440" bIns="45720" anchor="t">
            <a:spAutoFit/>
          </a:bodyPr>
          <a:lstStyle/>
          <a:p>
            <a:pPr eaLnBrk="0" fontAlgn="base" hangingPunct="0">
              <a:spcBef>
                <a:spcPct val="0"/>
              </a:spcBef>
              <a:spcAft>
                <a:spcPct val="0"/>
              </a:spcAft>
            </a:pPr>
            <a:r>
              <a:rPr lang="en-GB" sz="1600" dirty="0">
                <a:latin typeface="Network Rail Sans" panose="02000000040000020004" pitchFamily="2" charset="0"/>
              </a:rPr>
              <a:t>This Signalling Shared Learning details various events and incidents that have occurred on Signalling Projects between December 2022 and June 2023, and provides the key learning points associated with them. </a:t>
            </a:r>
          </a:p>
          <a:p>
            <a:pPr eaLnBrk="0" fontAlgn="base" hangingPunct="0">
              <a:spcBef>
                <a:spcPct val="0"/>
              </a:spcBef>
              <a:spcAft>
                <a:spcPct val="0"/>
              </a:spcAft>
            </a:pPr>
            <a:endParaRPr lang="en-GB" sz="1600" dirty="0">
              <a:latin typeface="Network Rail Sans" panose="02000000040000020004" pitchFamily="2" charset="0"/>
            </a:endParaRPr>
          </a:p>
          <a:p>
            <a:pPr eaLnBrk="0" fontAlgn="base" hangingPunct="0">
              <a:spcBef>
                <a:spcPct val="0"/>
              </a:spcBef>
              <a:spcAft>
                <a:spcPct val="0"/>
              </a:spcAft>
            </a:pPr>
            <a:r>
              <a:rPr lang="en-GB" sz="1600" dirty="0">
                <a:latin typeface="Network Rail Sans" panose="02000000040000020004" pitchFamily="2" charset="0"/>
              </a:rPr>
              <a:t>It is intended for distribution within the Network Rail Signalling community and the wider Supply Chain in order to raise awareness of the learning points within, and to enable best practice to be applied throughout all of our signalling activities.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FF0000"/>
              </a:solidFill>
              <a:effectLst/>
              <a:uLnTx/>
              <a:uFillTx/>
              <a:latin typeface="Network Rail Sans"/>
              <a:ea typeface="+mn-ea"/>
              <a:cs typeface="Arial"/>
            </a:endParaRPr>
          </a:p>
        </p:txBody>
      </p:sp>
      <p:sp>
        <p:nvSpPr>
          <p:cNvPr id="4" name="Title 4">
            <a:extLst>
              <a:ext uri="{FF2B5EF4-FFF2-40B4-BE49-F238E27FC236}">
                <a16:creationId xmlns:a16="http://schemas.microsoft.com/office/drawing/2014/main" id="{BCF2D487-7BAB-4242-97AF-3E3BD9DEF2EA}"/>
              </a:ext>
            </a:extLst>
          </p:cNvPr>
          <p:cNvSpPr txBox="1">
            <a:spLocks/>
          </p:cNvSpPr>
          <p:nvPr/>
        </p:nvSpPr>
        <p:spPr>
          <a:xfrm>
            <a:off x="589040" y="468531"/>
            <a:ext cx="11248633" cy="831500"/>
          </a:xfrm>
          <a:prstGeom prst="rect">
            <a:avLst/>
          </a:prstGeom>
        </p:spPr>
        <p:txBody>
          <a:bodyPr lIns="0" rIns="0"/>
          <a:lstStyle>
            <a:lvl1pPr algn="l" defTabSz="914418" rtl="0" eaLnBrk="1" latinLnBrk="0" hangingPunct="1">
              <a:lnSpc>
                <a:spcPct val="90000"/>
              </a:lnSpc>
              <a:spcBef>
                <a:spcPct val="0"/>
              </a:spcBef>
              <a:buNone/>
              <a:defRPr sz="3600" b="1" kern="1200">
                <a:solidFill>
                  <a:schemeClr val="bg2"/>
                </a:solidFill>
                <a:latin typeface="Network Rail Sans" charset="0"/>
                <a:ea typeface="Network Rail Sans" charset="0"/>
                <a:cs typeface="Network Rail Sans" charset="0"/>
              </a:defRPr>
            </a:lvl1pPr>
          </a:lstStyle>
          <a:p>
            <a:pPr marL="0" marR="0" lvl="0" indent="0" algn="l" defTabSz="914418"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E4B720"/>
                </a:solidFill>
                <a:effectLst/>
                <a:uLnTx/>
                <a:uFillTx/>
                <a:latin typeface="Network Rail Sans" charset="0"/>
              </a:rPr>
              <a:t>Introduction</a:t>
            </a:r>
          </a:p>
        </p:txBody>
      </p:sp>
    </p:spTree>
    <p:extLst>
      <p:ext uri="{BB962C8B-B14F-4D97-AF65-F5344CB8AC3E}">
        <p14:creationId xmlns:p14="http://schemas.microsoft.com/office/powerpoint/2010/main" val="374774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idx="4294967295"/>
          </p:nvPr>
        </p:nvSpPr>
        <p:spPr>
          <a:xfrm>
            <a:off x="661101" y="365125"/>
            <a:ext cx="11530900" cy="831850"/>
          </a:xfrm>
          <a:prstGeom prst="rect">
            <a:avLst/>
          </a:prstGeom>
        </p:spPr>
        <p:txBody>
          <a:bodyPr/>
          <a:lstStyle/>
          <a:p>
            <a:pPr eaLnBrk="1" hangingPunct="1"/>
            <a:r>
              <a:rPr lang="en-GB" altLang="en-US" sz="3600" b="1" dirty="0">
                <a:solidFill>
                  <a:srgbClr val="E4B720"/>
                </a:solidFill>
                <a:latin typeface="Network Rail Sans" panose="02000000040000020004" pitchFamily="2" charset="0"/>
              </a:rPr>
              <a:t>Level Crossing Signage</a:t>
            </a:r>
          </a:p>
        </p:txBody>
      </p:sp>
      <p:sp>
        <p:nvSpPr>
          <p:cNvPr id="14342" name="Rectangle 3"/>
          <p:cNvSpPr>
            <a:spLocks noGrp="1" noChangeArrowheads="1"/>
          </p:cNvSpPr>
          <p:nvPr>
            <p:ph type="body" sz="half" idx="4294967295"/>
          </p:nvPr>
        </p:nvSpPr>
        <p:spPr>
          <a:xfrm>
            <a:off x="4800600" y="1196975"/>
            <a:ext cx="5743575" cy="941388"/>
          </a:xfrm>
          <a:prstGeom prst="rect">
            <a:avLst/>
          </a:prstGeom>
        </p:spPr>
        <p:txBody>
          <a:bodyPr lIns="91440" tIns="45720" rIns="91440" bIns="45720" anchor="t"/>
          <a:lstStyle/>
          <a:p>
            <a:pPr marL="0" indent="0" eaLnBrk="1" hangingPunct="1">
              <a:buNone/>
            </a:pPr>
            <a:r>
              <a:rPr lang="en-GB" altLang="en-US" sz="1200" b="1" dirty="0">
                <a:latin typeface="Network Rail Sans" panose="02000000040000020004" pitchFamily="2" charset="0"/>
              </a:rPr>
              <a:t>Background</a:t>
            </a:r>
          </a:p>
          <a:p>
            <a:pPr marL="0" indent="0">
              <a:buNone/>
            </a:pPr>
            <a:r>
              <a:rPr lang="en-GB" altLang="en-US" sz="1200" dirty="0">
                <a:latin typeface="Network Rail Sans" panose="02000000040000020004" pitchFamily="2" charset="0"/>
              </a:rPr>
              <a:t>Following the upgrade of a level crossing, new signage was installed utilising a single supporting structure, in line with a recently issued standard (</a:t>
            </a:r>
            <a:r>
              <a:rPr lang="nn-NO" altLang="en-US" sz="1200" dirty="0">
                <a:latin typeface="Network Rail Sans" panose="02000000040000020004" pitchFamily="2" charset="0"/>
              </a:rPr>
              <a:t>NR/L2/XNG/30020/A28 - </a:t>
            </a:r>
            <a:r>
              <a:rPr lang="en-GB" altLang="en-US" sz="1200" dirty="0">
                <a:latin typeface="Network Rail Sans" panose="02000000040000020004" pitchFamily="2" charset="0"/>
              </a:rPr>
              <a:t>Signage for level crossings). During high winds, the sign was blown over.</a:t>
            </a:r>
          </a:p>
          <a:p>
            <a:pPr marL="0" indent="0" eaLnBrk="1" hangingPunct="1">
              <a:buNone/>
            </a:pPr>
            <a:endParaRPr lang="en-GB" altLang="en-US" sz="1200" b="1" dirty="0">
              <a:solidFill>
                <a:schemeClr val="tx2"/>
              </a:solidFill>
              <a:latin typeface="Network Rail Sans" panose="02000000040000020004" pitchFamily="2" charset="0"/>
            </a:endParaRPr>
          </a:p>
          <a:p>
            <a:pPr eaLnBrk="1" hangingPunct="1"/>
            <a:endParaRPr lang="en-GB" altLang="en-US" sz="3600" b="1" dirty="0">
              <a:solidFill>
                <a:srgbClr val="E4B720"/>
              </a:solidFill>
              <a:latin typeface="Network Rail Sans" charset="0"/>
            </a:endParaRPr>
          </a:p>
          <a:p>
            <a:pPr eaLnBrk="1" hangingPunct="1"/>
            <a:endParaRPr lang="en-GB" altLang="en-US" sz="1200" b="1" dirty="0">
              <a:solidFill>
                <a:schemeClr val="tx2"/>
              </a:solidFill>
            </a:endParaRPr>
          </a:p>
          <a:p>
            <a:pPr eaLnBrk="1" hangingPunct="1"/>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5B0153A4-D82A-4CA2-AAFE-DAA735BF0382}"/>
              </a:ext>
            </a:extLst>
          </p:cNvPr>
          <p:cNvSpPr/>
          <p:nvPr/>
        </p:nvSpPr>
        <p:spPr>
          <a:xfrm>
            <a:off x="4800600" y="2970213"/>
            <a:ext cx="5742401" cy="164044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ltLang="en-US" sz="1200" b="1" dirty="0">
                <a:latin typeface="Network Rail Sans" panose="02000000040000020004" pitchFamily="2" charset="0"/>
              </a:rPr>
              <a:t>Key Learning</a:t>
            </a:r>
          </a:p>
          <a:p>
            <a:pPr lvl="0">
              <a:lnSpc>
                <a:spcPct val="90000"/>
              </a:lnSpc>
              <a:spcBef>
                <a:spcPts val="1000"/>
              </a:spcBef>
              <a:defRPr/>
            </a:pPr>
            <a:r>
              <a:rPr lang="en-GB" sz="1200" dirty="0">
                <a:latin typeface="Network Rail Sans" panose="02000000040000020004" pitchFamily="2" charset="0"/>
              </a:rPr>
              <a:t>Projects must ensure signpost foundations are appropriate for the ground conditions and take account of wind loading likely to be experienced at the site. Consult civil engineering colleagues if unsure of requirements.</a:t>
            </a:r>
          </a:p>
          <a:p>
            <a:pPr lvl="0">
              <a:lnSpc>
                <a:spcPct val="90000"/>
              </a:lnSpc>
              <a:spcBef>
                <a:spcPts val="1000"/>
              </a:spcBef>
              <a:defRPr/>
            </a:pPr>
            <a:r>
              <a:rPr lang="en-GB" sz="1200" dirty="0">
                <a:latin typeface="Network Rail Sans" panose="02000000040000020004" pitchFamily="2" charset="0"/>
              </a:rPr>
              <a:t>Where practical, equipment should be installed in such a way that it will not fall foul of the railway or public areas.</a:t>
            </a:r>
          </a:p>
          <a:p>
            <a:pPr lvl="0">
              <a:lnSpc>
                <a:spcPct val="90000"/>
              </a:lnSpc>
              <a:spcBef>
                <a:spcPts val="1000"/>
              </a:spcBef>
              <a:defRPr/>
            </a:pPr>
            <a:endParaRPr lang="en-GB" sz="1200" dirty="0">
              <a:solidFill>
                <a:schemeClr val="tx2"/>
              </a:solidFill>
              <a:latin typeface="Network Rail Sans" panose="02000000040000020004" pitchFamily="2" charset="0"/>
              <a:ea typeface="+mj-ea"/>
              <a:cs typeface="+mj-cs"/>
            </a:endParaRPr>
          </a:p>
        </p:txBody>
      </p:sp>
      <p:pic>
        <p:nvPicPr>
          <p:cNvPr id="5" name="Picture 4">
            <a:extLst>
              <a:ext uri="{FF2B5EF4-FFF2-40B4-BE49-F238E27FC236}">
                <a16:creationId xmlns:a16="http://schemas.microsoft.com/office/drawing/2014/main" id="{E13FBB55-C262-058B-B471-876CD5AAF798}"/>
              </a:ext>
            </a:extLst>
          </p:cNvPr>
          <p:cNvPicPr>
            <a:picLocks noChangeAspect="1"/>
          </p:cNvPicPr>
          <p:nvPr/>
        </p:nvPicPr>
        <p:blipFill>
          <a:blip r:embed="rId2"/>
          <a:stretch>
            <a:fillRect/>
          </a:stretch>
        </p:blipFill>
        <p:spPr>
          <a:xfrm>
            <a:off x="661100" y="1197362"/>
            <a:ext cx="3187000" cy="4247681"/>
          </a:xfrm>
          <a:prstGeom prst="rect">
            <a:avLst/>
          </a:prstGeom>
        </p:spPr>
      </p:pic>
    </p:spTree>
    <p:extLst>
      <p:ext uri="{BB962C8B-B14F-4D97-AF65-F5344CB8AC3E}">
        <p14:creationId xmlns:p14="http://schemas.microsoft.com/office/powerpoint/2010/main" val="27338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4F01D5-8C28-472A-BDF6-2D33B5625B18}"/>
              </a:ext>
            </a:extLst>
          </p:cNvPr>
          <p:cNvSpPr txBox="1">
            <a:spLocks noChangeArrowheads="1"/>
          </p:cNvSpPr>
          <p:nvPr/>
        </p:nvSpPr>
        <p:spPr bwMode="auto">
          <a:xfrm>
            <a:off x="759790" y="470807"/>
            <a:ext cx="813555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3600" i="0" dirty="0">
                <a:solidFill>
                  <a:srgbClr val="E4B720"/>
                </a:solidFill>
                <a:latin typeface="Network Rail Sans" panose="02000000040000020004" pitchFamily="2" charset="0"/>
              </a:rPr>
              <a:t>SSI</a:t>
            </a:r>
            <a:r>
              <a:rPr lang="en-GB" altLang="en-US" i="0" dirty="0">
                <a:solidFill>
                  <a:srgbClr val="054B6B"/>
                </a:solidFill>
                <a:latin typeface="Network Rail Sans" panose="02000000040000020004" pitchFamily="2" charset="0"/>
              </a:rPr>
              <a:t> </a:t>
            </a:r>
            <a:r>
              <a:rPr lang="en-GB" altLang="en-US" sz="3600" i="0" dirty="0">
                <a:solidFill>
                  <a:srgbClr val="E4B720"/>
                </a:solidFill>
                <a:latin typeface="Network Rail Sans" panose="02000000040000020004" pitchFamily="2" charset="0"/>
              </a:rPr>
              <a:t>Workstation</a:t>
            </a:r>
            <a:r>
              <a:rPr lang="en-GB" altLang="en-US" i="0" dirty="0">
                <a:solidFill>
                  <a:srgbClr val="054B6B"/>
                </a:solidFill>
                <a:latin typeface="Network Rail Sans" panose="02000000040000020004" pitchFamily="2" charset="0"/>
              </a:rPr>
              <a:t> </a:t>
            </a:r>
            <a:r>
              <a:rPr lang="en-GB" altLang="en-US" sz="3600" i="0" dirty="0">
                <a:solidFill>
                  <a:srgbClr val="E4B720"/>
                </a:solidFill>
                <a:latin typeface="Network Rail Sans" panose="02000000040000020004" pitchFamily="2" charset="0"/>
              </a:rPr>
              <a:t>Competency</a:t>
            </a:r>
          </a:p>
        </p:txBody>
      </p:sp>
      <p:sp>
        <p:nvSpPr>
          <p:cNvPr id="5" name="Rectangle 3">
            <a:extLst>
              <a:ext uri="{FF2B5EF4-FFF2-40B4-BE49-F238E27FC236}">
                <a16:creationId xmlns:a16="http://schemas.microsoft.com/office/drawing/2014/main" id="{D9703BD6-9A9B-4F64-9ECC-A935B24274DA}"/>
              </a:ext>
            </a:extLst>
          </p:cNvPr>
          <p:cNvSpPr txBox="1">
            <a:spLocks noChangeArrowheads="1"/>
          </p:cNvSpPr>
          <p:nvPr/>
        </p:nvSpPr>
        <p:spPr bwMode="auto">
          <a:xfrm>
            <a:off x="5719011" y="1186892"/>
            <a:ext cx="5606738" cy="311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effectLst/>
                <a:uLnTx/>
                <a:uFillTx/>
                <a:latin typeface="Network Rail Sans" panose="02000000040000020004" pitchFamily="2" charset="0"/>
              </a:rPr>
              <a:t>Background</a:t>
            </a:r>
          </a:p>
          <a:p>
            <a:pPr marL="171450" indent="-171450" eaLnBrk="1" hangingPunct="1">
              <a:buClrTx/>
              <a:buSzPct val="100000"/>
              <a:buFont typeface="Arial" panose="020B0604020202020204" pitchFamily="34" charset="0"/>
              <a:buChar char="•"/>
              <a:defRPr/>
            </a:pPr>
            <a:r>
              <a:rPr lang="en-GB" altLang="en-US" sz="1200" kern="0" dirty="0">
                <a:latin typeface="Network Rail Sans" panose="02000000040000020004" pitchFamily="2" charset="0"/>
              </a:rPr>
              <a:t>A Driver reported an automatic signal showing Black (Blank) vice Green. Investigations showed the signal had been converted to a Colour Light Signal (CLS) Lite 4-aspect Light Emitting Diode (LED) type using Signal Intermediate Testing Handbook (SITH) two days prior</a:t>
            </a:r>
          </a:p>
          <a:p>
            <a:pPr marL="171450" indent="-171450" eaLnBrk="1" hangingPunct="1">
              <a:buClrTx/>
              <a:buSzPct val="100000"/>
              <a:buFont typeface="Arial" panose="020B0604020202020204" pitchFamily="34" charset="0"/>
              <a:buChar char="•"/>
              <a:defRPr/>
            </a:pPr>
            <a:r>
              <a:rPr lang="en-GB" altLang="en-US" sz="1200" kern="0" dirty="0">
                <a:latin typeface="Network Rail Sans" panose="02000000040000020004" pitchFamily="2" charset="0"/>
              </a:rPr>
              <a:t>The SITH Tester had discussed the works with the signaller who stated a Green Aspect could not be displayed at the signal due to a long standing issue with a signal beyond, advising that no other route could be set to display a Green Aspect. However a separate route was available to allow the signal in question to display a Green aspect</a:t>
            </a:r>
          </a:p>
          <a:p>
            <a:pPr marL="171450" indent="-171450" eaLnBrk="1" hangingPunct="1">
              <a:buClrTx/>
              <a:buSzPct val="100000"/>
              <a:buFont typeface="Arial" panose="020B0604020202020204" pitchFamily="34" charset="0"/>
              <a:buChar char="•"/>
              <a:defRPr/>
            </a:pPr>
            <a:r>
              <a:rPr lang="en-GB" altLang="en-US" sz="1200" kern="0" dirty="0">
                <a:latin typeface="Network Rail Sans" panose="02000000040000020004" pitchFamily="2" charset="0"/>
              </a:rPr>
              <a:t>The tester mistakenly believed it was not possible to display or test the Green Aspect, so disconnected of all of the outgoing links to the Green Aspect module causing the signal to display black vice green</a:t>
            </a:r>
            <a:endParaRPr lang="en-GB" sz="1200" kern="0" dirty="0">
              <a:latin typeface="Network Rail Sans" panose="02000000040000020004" pitchFamily="2" charset="0"/>
              <a:ea typeface="+mn-lt"/>
              <a:cs typeface="+mn-lt"/>
            </a:endParaRPr>
          </a:p>
          <a:p>
            <a:pPr marL="171450" indent="-171450">
              <a:buSzPct val="100000"/>
              <a:buFont typeface="Arial" panose="020B0604020202020204" pitchFamily="34" charset="0"/>
              <a:buChar char="•"/>
              <a:defRPr/>
            </a:pPr>
            <a:r>
              <a:rPr lang="en-GB" altLang="en-US" sz="1200" kern="0" dirty="0">
                <a:latin typeface="Network Rail Sans" panose="02000000040000020004" pitchFamily="2" charset="0"/>
                <a:cs typeface="Arial"/>
              </a:rPr>
              <a:t>The technician team did not hold an SSI competence to apply a signalling restriction on the tech’s terminal as an alternative measure</a:t>
            </a:r>
          </a:p>
          <a:p>
            <a:pPr>
              <a:defRPr/>
            </a:pPr>
            <a:endParaRPr lang="en-GB" altLang="en-US" sz="1200" kern="0" dirty="0">
              <a:latin typeface="Network Rail Sans" panose="02000000040000020004" pitchFamily="2" charset="0"/>
              <a:cs typeface="Arial"/>
            </a:endParaRPr>
          </a:p>
          <a:p>
            <a:pPr>
              <a:defRPr/>
            </a:pPr>
            <a:endParaRPr lang="en-GB" altLang="en-US" sz="1200" kern="0" dirty="0">
              <a:solidFill>
                <a:srgbClr val="054B6B"/>
              </a:solidFill>
              <a:cs typeface="Arial"/>
            </a:endParaRPr>
          </a:p>
          <a:p>
            <a:pPr lvl="0" eaLnBrk="1" hangingPunct="1">
              <a:buClr>
                <a:srgbClr val="A5CDDC"/>
              </a:buClr>
              <a:defRPr/>
            </a:pPr>
            <a:endParaRPr lang="en-GB" altLang="en-US" sz="1200" kern="0" dirty="0">
              <a:solidFill>
                <a:srgbClr val="054B6B"/>
              </a:solidFill>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3533BEEE-5F40-4EF7-9A54-DB73E92E58D7}"/>
              </a:ext>
            </a:extLst>
          </p:cNvPr>
          <p:cNvSpPr/>
          <p:nvPr/>
        </p:nvSpPr>
        <p:spPr>
          <a:xfrm>
            <a:off x="759790" y="4531834"/>
            <a:ext cx="10565959" cy="1015663"/>
          </a:xfrm>
          <a:prstGeom prst="rect">
            <a:avLst/>
          </a:prstGeom>
        </p:spPr>
        <p:txBody>
          <a:bodyPr wrap="square" lIns="91440" tIns="45720" rIns="91440" bIns="45720" anchor="t">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effectLst/>
                <a:uLnTx/>
                <a:uFillTx/>
                <a:latin typeface="Network Rail Sans" panose="02000000040000020004" pitchFamily="2" charset="0"/>
              </a:rPr>
              <a:t>Key Learning</a:t>
            </a:r>
          </a:p>
          <a:p>
            <a:pPr eaLnBrk="0" fontAlgn="base" hangingPunct="0">
              <a:spcBef>
                <a:spcPct val="0"/>
              </a:spcBef>
              <a:spcAft>
                <a:spcPct val="0"/>
              </a:spcAft>
              <a:defRPr/>
            </a:pPr>
            <a:r>
              <a:rPr lang="en-GB" sz="1200" kern="0" dirty="0">
                <a:latin typeface="Network Rail Sans" panose="02000000040000020004" pitchFamily="2" charset="0"/>
              </a:rPr>
              <a:t>A signaller may not fully understand all the signalling operation and controls in place. There are other ways to confirm routes available from a signal, such as using control tables or aspect charts. </a:t>
            </a:r>
          </a:p>
          <a:p>
            <a:pPr eaLnBrk="0" fontAlgn="base" hangingPunct="0">
              <a:spcBef>
                <a:spcPct val="0"/>
              </a:spcBef>
              <a:spcAft>
                <a:spcPct val="0"/>
              </a:spcAft>
              <a:defRPr/>
            </a:pPr>
            <a:r>
              <a:rPr lang="en-GB" sz="1200" kern="0" dirty="0">
                <a:latin typeface="Network Rail Sans" panose="02000000040000020004" pitchFamily="2" charset="0"/>
              </a:rPr>
              <a:t>When planning work, ensure that all relevant competencies that may be required are available, either directly or from a separate, supporting team.</a:t>
            </a:r>
          </a:p>
          <a:p>
            <a:pPr lvl="0" eaLnBrk="0" fontAlgn="base" hangingPunct="0">
              <a:spcBef>
                <a:spcPct val="0"/>
              </a:spcBef>
              <a:spcAft>
                <a:spcPct val="0"/>
              </a:spcAft>
              <a:defRPr/>
            </a:pPr>
            <a:endParaRPr kumimoji="0" lang="en-GB" sz="1200" b="0" i="0" u="none" strike="noStrike" kern="0" cap="none" spc="0" normalizeH="0" baseline="0" noProof="0" dirty="0">
              <a:ln>
                <a:noFill/>
              </a:ln>
              <a:solidFill>
                <a:srgbClr val="054B6B"/>
              </a:solidFill>
              <a:effectLst/>
              <a:uLnTx/>
              <a:uFillTx/>
            </a:endParaRPr>
          </a:p>
        </p:txBody>
      </p:sp>
      <p:pic>
        <p:nvPicPr>
          <p:cNvPr id="4" name="Picture 3">
            <a:extLst>
              <a:ext uri="{FF2B5EF4-FFF2-40B4-BE49-F238E27FC236}">
                <a16:creationId xmlns:a16="http://schemas.microsoft.com/office/drawing/2014/main" id="{F671C69C-B338-B18C-C502-204F30909616}"/>
              </a:ext>
            </a:extLst>
          </p:cNvPr>
          <p:cNvPicPr>
            <a:picLocks noChangeAspect="1"/>
          </p:cNvPicPr>
          <p:nvPr/>
        </p:nvPicPr>
        <p:blipFill rotWithShape="1">
          <a:blip r:embed="rId2"/>
          <a:srcRect l="43957" t="64939" r="29565" b="4711"/>
          <a:stretch/>
        </p:blipFill>
        <p:spPr>
          <a:xfrm>
            <a:off x="555113" y="1186892"/>
            <a:ext cx="4791913" cy="2655616"/>
          </a:xfrm>
          <a:prstGeom prst="rect">
            <a:avLst/>
          </a:prstGeom>
        </p:spPr>
      </p:pic>
    </p:spTree>
    <p:extLst>
      <p:ext uri="{BB962C8B-B14F-4D97-AF65-F5344CB8AC3E}">
        <p14:creationId xmlns:p14="http://schemas.microsoft.com/office/powerpoint/2010/main" val="124769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093254-4C65-4BE9-B492-04281DAABA9B}"/>
              </a:ext>
            </a:extLst>
          </p:cNvPr>
          <p:cNvSpPr txBox="1">
            <a:spLocks noChangeArrowheads="1"/>
          </p:cNvSpPr>
          <p:nvPr/>
        </p:nvSpPr>
        <p:spPr bwMode="auto">
          <a:xfrm>
            <a:off x="775195" y="435187"/>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lvl="0" eaLnBrk="1" hangingPunct="1">
              <a:defRPr/>
            </a:pPr>
            <a:r>
              <a:rPr lang="en-GB" altLang="en-US" sz="3600" i="0" dirty="0">
                <a:solidFill>
                  <a:srgbClr val="E4B720"/>
                </a:solidFill>
                <a:latin typeface="Network Rail Sans" panose="02000000040000020004" pitchFamily="2" charset="0"/>
              </a:rPr>
              <a:t>Recoveries</a:t>
            </a:r>
            <a:r>
              <a:rPr kumimoji="0" lang="en-GB" altLang="en-US" sz="2800" b="1" i="1" u="none" strike="noStrike" kern="1200" cap="none" spc="0" normalizeH="0" baseline="0" noProof="0" dirty="0">
                <a:ln>
                  <a:noFill/>
                </a:ln>
                <a:solidFill>
                  <a:srgbClr val="054B6B"/>
                </a:solidFill>
                <a:effectLst/>
                <a:uLnTx/>
                <a:uFillTx/>
                <a:latin typeface="Network Rail Sans" panose="02000000040000020004" pitchFamily="2" charset="0"/>
              </a:rPr>
              <a:t> </a:t>
            </a:r>
            <a:r>
              <a:rPr lang="en-GB" altLang="en-US" sz="3600" i="0" dirty="0">
                <a:solidFill>
                  <a:srgbClr val="E4B720"/>
                </a:solidFill>
                <a:latin typeface="Network Rail Sans" panose="02000000040000020004" pitchFamily="2" charset="0"/>
              </a:rPr>
              <a:t>TC</a:t>
            </a:r>
            <a:r>
              <a:rPr kumimoji="0" lang="en-GB" altLang="en-US" sz="2800" b="1" i="1" u="none" strike="noStrike" kern="1200" cap="none" spc="0" normalizeH="0" baseline="0" noProof="0" dirty="0">
                <a:ln>
                  <a:noFill/>
                </a:ln>
                <a:solidFill>
                  <a:srgbClr val="054B6B"/>
                </a:solidFill>
                <a:effectLst/>
                <a:uLnTx/>
                <a:uFillTx/>
                <a:latin typeface="Network Rail Sans" panose="02000000040000020004" pitchFamily="2" charset="0"/>
              </a:rPr>
              <a:t> </a:t>
            </a:r>
            <a:r>
              <a:rPr lang="en-GB" altLang="en-US" sz="3600" i="0" dirty="0">
                <a:solidFill>
                  <a:srgbClr val="E4B720"/>
                </a:solidFill>
                <a:latin typeface="Network Rail Sans" panose="02000000040000020004" pitchFamily="2" charset="0"/>
              </a:rPr>
              <a:t>failure</a:t>
            </a:r>
          </a:p>
        </p:txBody>
      </p:sp>
      <p:sp>
        <p:nvSpPr>
          <p:cNvPr id="4" name="Rectangle 3">
            <a:extLst>
              <a:ext uri="{FF2B5EF4-FFF2-40B4-BE49-F238E27FC236}">
                <a16:creationId xmlns:a16="http://schemas.microsoft.com/office/drawing/2014/main" id="{7BC94A49-558D-46EC-8322-D11BF2244872}"/>
              </a:ext>
            </a:extLst>
          </p:cNvPr>
          <p:cNvSpPr txBox="1">
            <a:spLocks noChangeArrowheads="1"/>
          </p:cNvSpPr>
          <p:nvPr/>
        </p:nvSpPr>
        <p:spPr bwMode="auto">
          <a:xfrm>
            <a:off x="775195" y="1100434"/>
            <a:ext cx="5389597" cy="287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eaLnBrk="1" hangingPunct="1">
              <a:buClr>
                <a:srgbClr val="A5CDDC"/>
              </a:buClr>
              <a:defRPr/>
            </a:pPr>
            <a:r>
              <a:rPr lang="en-GB" altLang="en-US" sz="1200" b="1" dirty="0">
                <a:latin typeface="Network Rail Sans" panose="02000000040000020004" pitchFamily="2" charset="0"/>
              </a:rPr>
              <a:t>Background</a:t>
            </a:r>
          </a:p>
          <a:p>
            <a:pPr marL="171450" lvl="0" indent="-171450" eaLnBrk="1" hangingPunct="1">
              <a:buClrTx/>
              <a:buSzPct val="100000"/>
              <a:buFont typeface="Arial" panose="020B0604020202020204" pitchFamily="34" charset="0"/>
              <a:buChar char="•"/>
              <a:defRPr/>
            </a:pPr>
            <a:r>
              <a:rPr lang="en-GB" altLang="en-US" sz="1200" kern="0" dirty="0">
                <a:latin typeface="Network Rail Sans" panose="02000000040000020004" pitchFamily="2" charset="0"/>
              </a:rPr>
              <a:t>A signalling area was converted from audio frequency Track Circuits to Axle Counters, with the Axle counters installed for soak test several months before commissioning</a:t>
            </a:r>
          </a:p>
          <a:p>
            <a:pPr marL="171450" lvl="0" indent="-171450" eaLnBrk="1" hangingPunct="1">
              <a:buClrTx/>
              <a:buSzPct val="100000"/>
              <a:buFont typeface="Arial" panose="020B0604020202020204" pitchFamily="34" charset="0"/>
              <a:buChar char="•"/>
              <a:defRPr/>
            </a:pPr>
            <a:r>
              <a:rPr lang="en-GB" altLang="en-US" sz="1200" kern="0" dirty="0">
                <a:latin typeface="Network Rail Sans" panose="02000000040000020004" pitchFamily="2" charset="0"/>
              </a:rPr>
              <a:t>Minimal recoveries were undertaken at the commissioning, full recoveries were planned post commissioning</a:t>
            </a:r>
          </a:p>
          <a:p>
            <a:pPr marL="171450" lvl="0" indent="-171450">
              <a:spcBef>
                <a:spcPct val="0"/>
              </a:spcBef>
              <a:buSzPct val="100000"/>
              <a:buFont typeface="Arial" panose="020B0604020202020204" pitchFamily="34" charset="0"/>
              <a:buChar char="•"/>
              <a:defRPr/>
            </a:pPr>
            <a:r>
              <a:rPr lang="en-GB" sz="1200" kern="0" dirty="0">
                <a:latin typeface="Network Rail Sans" panose="02000000040000020004" pitchFamily="2" charset="0"/>
              </a:rPr>
              <a:t>The rail to rail bond at the limit of a Track Circuit (TC) was omitted at commissioning</a:t>
            </a:r>
          </a:p>
          <a:p>
            <a:pPr marL="171450" lvl="0" indent="-171450">
              <a:spcBef>
                <a:spcPct val="0"/>
              </a:spcBef>
              <a:buSzPct val="100000"/>
              <a:buFont typeface="Arial" panose="020B0604020202020204" pitchFamily="34" charset="0"/>
              <a:buChar char="•"/>
              <a:defRPr/>
            </a:pPr>
            <a:r>
              <a:rPr lang="en-GB" sz="1200" kern="0" dirty="0">
                <a:latin typeface="Network Rail Sans" panose="02000000040000020004" pitchFamily="2" charset="0"/>
              </a:rPr>
              <a:t>The minimal recoveries design failed to recognise that a TC Tuning Unit (TTU) needed to be disconnected from the rails at commissioning</a:t>
            </a:r>
          </a:p>
          <a:p>
            <a:pPr marL="171450" lvl="0" indent="-171450">
              <a:spcBef>
                <a:spcPct val="0"/>
              </a:spcBef>
              <a:buSzPct val="100000"/>
              <a:buFont typeface="Arial" panose="020B0604020202020204" pitchFamily="34" charset="0"/>
              <a:buChar char="•"/>
              <a:defRPr/>
            </a:pPr>
            <a:r>
              <a:rPr lang="en-GB" sz="1200" kern="0" dirty="0">
                <a:latin typeface="Network Rail Sans" panose="02000000040000020004" pitchFamily="2" charset="0"/>
              </a:rPr>
              <a:t>This meant that a particular TC continued to work due to an adjacent TTU still connected to the rails. The other TC at this fringe wasn’t affected in this way due to having IRJs installed</a:t>
            </a:r>
          </a:p>
          <a:p>
            <a:pPr marL="171450" lvl="0" indent="-171450">
              <a:spcBef>
                <a:spcPct val="0"/>
              </a:spcBef>
              <a:buSzPct val="100000"/>
              <a:buFont typeface="Arial" panose="020B0604020202020204" pitchFamily="34" charset="0"/>
              <a:buChar char="•"/>
              <a:defRPr/>
            </a:pPr>
            <a:r>
              <a:rPr lang="en-GB" sz="1200" kern="0" dirty="0">
                <a:latin typeface="Network Rail Sans" panose="02000000040000020004" pitchFamily="2" charset="0"/>
              </a:rPr>
              <a:t>When the adjacent TTU was removed, there was a requirement to test the original TC, which was not carried out</a:t>
            </a:r>
          </a:p>
          <a:p>
            <a:pPr lvl="0" eaLnBrk="0" fontAlgn="base" hangingPunct="0">
              <a:spcBef>
                <a:spcPct val="0"/>
              </a:spcBef>
              <a:spcAft>
                <a:spcPct val="0"/>
              </a:spcAft>
              <a:defRPr/>
            </a:pPr>
            <a:endParaRPr lang="en-GB" altLang="en-US" sz="1200" kern="0" dirty="0">
              <a:solidFill>
                <a:srgbClr val="FF0000"/>
              </a:solidFill>
              <a:latin typeface="Network Rail Sans" panose="02000000040000020004" pitchFamily="2" charset="0"/>
            </a:endParaRPr>
          </a:p>
        </p:txBody>
      </p:sp>
      <p:sp>
        <p:nvSpPr>
          <p:cNvPr id="6" name="Rectangle 5">
            <a:extLst>
              <a:ext uri="{FF2B5EF4-FFF2-40B4-BE49-F238E27FC236}">
                <a16:creationId xmlns:a16="http://schemas.microsoft.com/office/drawing/2014/main" id="{EE70E4BC-1AF8-4FF9-B2A2-0408B544B87B}"/>
              </a:ext>
            </a:extLst>
          </p:cNvPr>
          <p:cNvSpPr/>
          <p:nvPr/>
        </p:nvSpPr>
        <p:spPr>
          <a:xfrm>
            <a:off x="6241044" y="1100434"/>
            <a:ext cx="4927599" cy="1384995"/>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effectLst/>
                <a:uLnTx/>
                <a:uFillTx/>
                <a:latin typeface="Network Rail Sans" panose="02000000040000020004" pitchFamily="2" charset="0"/>
              </a:rPr>
              <a:t>Key Learning</a:t>
            </a:r>
          </a:p>
          <a:p>
            <a:pPr lvl="0" eaLnBrk="0" fontAlgn="base" hangingPunct="0">
              <a:spcBef>
                <a:spcPct val="0"/>
              </a:spcBef>
              <a:spcAft>
                <a:spcPct val="0"/>
              </a:spcAft>
              <a:defRPr/>
            </a:pPr>
            <a:r>
              <a:rPr lang="en-GB" sz="1200" kern="0" dirty="0">
                <a:latin typeface="Network Rail Sans" panose="02000000040000020004" pitchFamily="2" charset="0"/>
              </a:rPr>
              <a:t>Projects must ensure their staff are competent in the apparatus they work with, and fully understand the consequence of their actions. </a:t>
            </a:r>
          </a:p>
          <a:p>
            <a:pPr lvl="0" eaLnBrk="0" fontAlgn="base" hangingPunct="0">
              <a:spcBef>
                <a:spcPct val="0"/>
              </a:spcBef>
              <a:spcAft>
                <a:spcPct val="0"/>
              </a:spcAft>
              <a:defRPr/>
            </a:pPr>
            <a:r>
              <a:rPr lang="en-GB" sz="1200" kern="0" dirty="0">
                <a:latin typeface="Network Rail Sans" panose="02000000040000020004" pitchFamily="2" charset="0"/>
              </a:rPr>
              <a:t>When planning and recovering redundant apparatus, consider that new installation work may also be required on the fringes to ensure the signalling system continues to work as designed. </a:t>
            </a:r>
          </a:p>
          <a:p>
            <a:pPr lvl="0" eaLnBrk="0" fontAlgn="base" hangingPunct="0">
              <a:spcBef>
                <a:spcPct val="0"/>
              </a:spcBef>
              <a:spcAft>
                <a:spcPct val="0"/>
              </a:spcAft>
              <a:defRPr/>
            </a:pPr>
            <a:endParaRPr lang="en-GB" sz="1200" kern="0" dirty="0">
              <a:solidFill>
                <a:srgbClr val="FF0000"/>
              </a:solidFill>
              <a:latin typeface="Network Rail Sans" panose="02000000040000020004" pitchFamily="2" charset="0"/>
            </a:endParaRPr>
          </a:p>
        </p:txBody>
      </p:sp>
      <p:pic>
        <p:nvPicPr>
          <p:cNvPr id="5" name="Picture 4">
            <a:extLst>
              <a:ext uri="{FF2B5EF4-FFF2-40B4-BE49-F238E27FC236}">
                <a16:creationId xmlns:a16="http://schemas.microsoft.com/office/drawing/2014/main" id="{35FFEA32-0F60-45A4-0DF6-2ECD9A20A2E3}"/>
              </a:ext>
            </a:extLst>
          </p:cNvPr>
          <p:cNvPicPr>
            <a:picLocks noChangeAspect="1"/>
          </p:cNvPicPr>
          <p:nvPr/>
        </p:nvPicPr>
        <p:blipFill>
          <a:blip r:embed="rId2"/>
          <a:stretch>
            <a:fillRect/>
          </a:stretch>
        </p:blipFill>
        <p:spPr>
          <a:xfrm>
            <a:off x="2501455" y="4135751"/>
            <a:ext cx="7189089" cy="1707409"/>
          </a:xfrm>
          <a:prstGeom prst="rect">
            <a:avLst/>
          </a:prstGeom>
          <a:ln>
            <a:solidFill>
              <a:srgbClr val="000000"/>
            </a:solidFill>
          </a:ln>
        </p:spPr>
      </p:pic>
    </p:spTree>
    <p:extLst>
      <p:ext uri="{BB962C8B-B14F-4D97-AF65-F5344CB8AC3E}">
        <p14:creationId xmlns:p14="http://schemas.microsoft.com/office/powerpoint/2010/main" val="339061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idx="4294967295"/>
          </p:nvPr>
        </p:nvSpPr>
        <p:spPr>
          <a:xfrm>
            <a:off x="850900" y="415279"/>
            <a:ext cx="7269163" cy="431800"/>
          </a:xfrm>
          <a:prstGeom prst="rect">
            <a:avLst/>
          </a:prstGeom>
        </p:spPr>
        <p:txBody>
          <a:bodyPr/>
          <a:lstStyle/>
          <a:p>
            <a:r>
              <a:rPr lang="en-GB" altLang="en-US" sz="3600" b="1" dirty="0">
                <a:solidFill>
                  <a:srgbClr val="E4B720"/>
                </a:solidFill>
                <a:latin typeface="Network Rail Sans" panose="02000000040000020004" pitchFamily="2" charset="0"/>
              </a:rPr>
              <a:t>Scheme Plan Review</a:t>
            </a:r>
          </a:p>
        </p:txBody>
      </p:sp>
      <p:sp>
        <p:nvSpPr>
          <p:cNvPr id="12294" name="Rectangle 6"/>
          <p:cNvSpPr>
            <a:spLocks noGrp="1" noChangeArrowheads="1"/>
          </p:cNvSpPr>
          <p:nvPr>
            <p:ph type="body" sz="half" idx="4294967295"/>
          </p:nvPr>
        </p:nvSpPr>
        <p:spPr>
          <a:xfrm>
            <a:off x="850900" y="1230472"/>
            <a:ext cx="10279062" cy="2662238"/>
          </a:xfrm>
          <a:prstGeom prst="rect">
            <a:avLst/>
          </a:prstGeom>
        </p:spPr>
        <p:txBody>
          <a:bodyPr/>
          <a:lstStyle/>
          <a:p>
            <a:pPr marL="0" indent="0" eaLnBrk="1" hangingPunct="1">
              <a:buNone/>
            </a:pPr>
            <a:r>
              <a:rPr lang="en-GB" altLang="en-US" sz="1200" b="1" dirty="0">
                <a:latin typeface="Network Rail Sans" panose="02000000040000020004" pitchFamily="2" charset="0"/>
              </a:rPr>
              <a:t>Background</a:t>
            </a:r>
          </a:p>
          <a:p>
            <a:pPr marL="0" indent="0">
              <a:buNone/>
            </a:pPr>
            <a:r>
              <a:rPr lang="en-GB" altLang="en-US" sz="1200" dirty="0">
                <a:latin typeface="Network Rail Sans" panose="02000000040000020004" pitchFamily="2" charset="0"/>
              </a:rPr>
              <a:t>A signalling scheme plan was submitted to the Minor Signalling Review Panel (MSRP) showing line speed improvements on the approach to an Automatic Half Barrier (AHB), and alterations to an adjacent footpath. The works did not constitute a large scale scheme. </a:t>
            </a:r>
          </a:p>
          <a:p>
            <a:pPr marL="0" indent="0">
              <a:buNone/>
            </a:pPr>
            <a:r>
              <a:rPr lang="en-GB" altLang="en-US" sz="1200" dirty="0">
                <a:latin typeface="Network Rail Sans" panose="02000000040000020004" pitchFamily="2" charset="0"/>
              </a:rPr>
              <a:t>During the review process, a serious design error was identified whereby AHB strike-in positions had not been amended to take account of the higher speeds. A Level One investigation found:</a:t>
            </a:r>
          </a:p>
          <a:p>
            <a:r>
              <a:rPr lang="en-GB" altLang="en-US" sz="1200" dirty="0">
                <a:latin typeface="Network Rail Sans" panose="02000000040000020004" pitchFamily="2" charset="0"/>
              </a:rPr>
              <a:t>A lack of understanding re working arrangements and communication</a:t>
            </a:r>
          </a:p>
          <a:p>
            <a:r>
              <a:rPr lang="en-GB" altLang="en-US" sz="1200" dirty="0">
                <a:latin typeface="Network Rail Sans" panose="02000000040000020004" pitchFamily="2" charset="0"/>
              </a:rPr>
              <a:t>Requirements and responsibilities not fully understood</a:t>
            </a:r>
          </a:p>
          <a:p>
            <a:r>
              <a:rPr lang="en-GB" altLang="en-US" sz="1200" dirty="0">
                <a:latin typeface="Network Rail Sans" panose="02000000040000020004" pitchFamily="2" charset="0"/>
              </a:rPr>
              <a:t>The design team were on an informal mentorship scheme and had no formal technical leadership or IRSE licenced staff (NR/L2/SIG/10160 - Specification for Application of the IRSE Licensing Scheme)</a:t>
            </a:r>
          </a:p>
          <a:p>
            <a:r>
              <a:rPr lang="en-GB" altLang="en-US" sz="1200" dirty="0">
                <a:latin typeface="Network Rail Sans" panose="02000000040000020004" pitchFamily="2" charset="0"/>
              </a:rPr>
              <a:t>A lack of competent resource</a:t>
            </a:r>
          </a:p>
          <a:p>
            <a:r>
              <a:rPr lang="en-GB" altLang="en-US" sz="1200" dirty="0">
                <a:latin typeface="Network Rail Sans" panose="02000000040000020004" pitchFamily="2" charset="0"/>
              </a:rPr>
              <a:t>Absence of level crossing strike-in tool use</a:t>
            </a:r>
          </a:p>
          <a:p>
            <a:endParaRPr lang="en-GB" altLang="en-US" sz="1200" dirty="0">
              <a:solidFill>
                <a:srgbClr val="054B6B"/>
              </a:solidFill>
              <a:latin typeface="Network Rail Sans" panose="02000000040000020004" pitchFamily="2" charset="0"/>
            </a:endParaRPr>
          </a:p>
          <a:p>
            <a:pPr marL="0" indent="0" eaLnBrk="1" hangingPunct="1">
              <a:buNone/>
            </a:pPr>
            <a:endParaRPr lang="en-GB" altLang="en-US" sz="1200" dirty="0">
              <a:solidFill>
                <a:schemeClr val="tx2"/>
              </a:solidFill>
              <a:latin typeface="+mj-lt"/>
              <a:ea typeface="+mj-ea"/>
              <a:cs typeface="+mj-cs"/>
            </a:endParaRPr>
          </a:p>
        </p:txBody>
      </p:sp>
      <p:sp>
        <p:nvSpPr>
          <p:cNvPr id="2" name="Oval 1">
            <a:extLst>
              <a:ext uri="{FF2B5EF4-FFF2-40B4-BE49-F238E27FC236}">
                <a16:creationId xmlns:a16="http://schemas.microsoft.com/office/drawing/2014/main" id="{D9DCE4C5-8F5F-4A1B-9CDB-4D05CCA39EBA}"/>
              </a:ext>
            </a:extLst>
          </p:cNvPr>
          <p:cNvSpPr/>
          <p:nvPr/>
        </p:nvSpPr>
        <p:spPr bwMode="auto">
          <a:xfrm>
            <a:off x="7320136" y="4869161"/>
            <a:ext cx="144016" cy="24232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3" name="Oval 2">
            <a:extLst>
              <a:ext uri="{FF2B5EF4-FFF2-40B4-BE49-F238E27FC236}">
                <a16:creationId xmlns:a16="http://schemas.microsoft.com/office/drawing/2014/main" id="{8D9D0726-42F9-4A1C-9885-C1ABB3DEF851}"/>
              </a:ext>
            </a:extLst>
          </p:cNvPr>
          <p:cNvSpPr/>
          <p:nvPr/>
        </p:nvSpPr>
        <p:spPr bwMode="auto">
          <a:xfrm>
            <a:off x="6023993" y="5455905"/>
            <a:ext cx="575007"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4" name="Oval 3">
            <a:extLst>
              <a:ext uri="{FF2B5EF4-FFF2-40B4-BE49-F238E27FC236}">
                <a16:creationId xmlns:a16="http://schemas.microsoft.com/office/drawing/2014/main" id="{24FC4668-E508-431C-8834-CE68F6BA39CE}"/>
              </a:ext>
            </a:extLst>
          </p:cNvPr>
          <p:cNvSpPr/>
          <p:nvPr/>
        </p:nvSpPr>
        <p:spPr bwMode="auto">
          <a:xfrm>
            <a:off x="4511824" y="1412776"/>
            <a:ext cx="1368152"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5" name="Oval 4">
            <a:extLst>
              <a:ext uri="{FF2B5EF4-FFF2-40B4-BE49-F238E27FC236}">
                <a16:creationId xmlns:a16="http://schemas.microsoft.com/office/drawing/2014/main" id="{58844784-F9FD-4996-9093-176B3C25AB2F}"/>
              </a:ext>
            </a:extLst>
          </p:cNvPr>
          <p:cNvSpPr/>
          <p:nvPr/>
        </p:nvSpPr>
        <p:spPr bwMode="auto">
          <a:xfrm>
            <a:off x="2927648" y="260648"/>
            <a:ext cx="576064"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6" name="Rectangle 5">
            <a:extLst>
              <a:ext uri="{FF2B5EF4-FFF2-40B4-BE49-F238E27FC236}">
                <a16:creationId xmlns:a16="http://schemas.microsoft.com/office/drawing/2014/main" id="{61E8F866-29A3-40E9-B7F0-A882D90342BD}"/>
              </a:ext>
            </a:extLst>
          </p:cNvPr>
          <p:cNvSpPr/>
          <p:nvPr/>
        </p:nvSpPr>
        <p:spPr>
          <a:xfrm>
            <a:off x="872879" y="4084331"/>
            <a:ext cx="3638945" cy="1569660"/>
          </a:xfrm>
          <a:prstGeom prst="rect">
            <a:avLst/>
          </a:prstGeom>
        </p:spPr>
        <p:txBody>
          <a:bodyPr wrap="square" lIns="91440" tIns="45720" rIns="91440" bIns="45720" anchor="t">
            <a:spAutoFit/>
          </a:bodyPr>
          <a:lstStyle/>
          <a:p>
            <a:pPr fontAlgn="base">
              <a:spcBef>
                <a:spcPct val="0"/>
              </a:spcBef>
              <a:spcAft>
                <a:spcPct val="0"/>
              </a:spcAft>
            </a:pPr>
            <a:r>
              <a:rPr lang="en-GB" altLang="en-US" sz="1200" b="1" dirty="0">
                <a:latin typeface="Network Rail Sans" panose="02000000040000020004" pitchFamily="2" charset="0"/>
                <a:cs typeface="Arial"/>
              </a:rPr>
              <a:t>Key Learning</a:t>
            </a:r>
          </a:p>
          <a:p>
            <a:pPr fontAlgn="base">
              <a:spcBef>
                <a:spcPct val="0"/>
              </a:spcBef>
              <a:spcAft>
                <a:spcPct val="0"/>
              </a:spcAft>
            </a:pPr>
            <a:r>
              <a:rPr lang="en-GB" sz="1200" dirty="0">
                <a:latin typeface="Network Rail Sans" panose="02000000040000020004" pitchFamily="2" charset="0"/>
              </a:rPr>
              <a:t>Projects and design teams must ensure correct design processes are applied and followed, including a formal competence regime and a robust mentorship scheme, where staff only work within the limits of their authority and competence. </a:t>
            </a:r>
          </a:p>
          <a:p>
            <a:pPr fontAlgn="base">
              <a:spcBef>
                <a:spcPct val="0"/>
              </a:spcBef>
              <a:spcAft>
                <a:spcPct val="0"/>
              </a:spcAft>
            </a:pPr>
            <a:r>
              <a:rPr lang="en-GB" sz="1200" dirty="0">
                <a:latin typeface="Network Rail Sans" panose="02000000040000020004" pitchFamily="2" charset="0"/>
              </a:rPr>
              <a:t>Design staff should be IRSE licenced and competent to do the work they are responsible for.</a:t>
            </a:r>
          </a:p>
        </p:txBody>
      </p:sp>
      <p:pic>
        <p:nvPicPr>
          <p:cNvPr id="8" name="Picture 7" descr="A picture containing text, diagram&#10;&#10;Description automatically generated">
            <a:extLst>
              <a:ext uri="{FF2B5EF4-FFF2-40B4-BE49-F238E27FC236}">
                <a16:creationId xmlns:a16="http://schemas.microsoft.com/office/drawing/2014/main" id="{0FA14A00-9E87-EC16-60DB-5904A514C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64289" y="1510940"/>
            <a:ext cx="1723598" cy="64300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4294967295"/>
          </p:nvPr>
        </p:nvSpPr>
        <p:spPr>
          <a:xfrm>
            <a:off x="11341100" y="6532563"/>
            <a:ext cx="850900" cy="184150"/>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7</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21-Jun-23</a:t>
            </a:fld>
            <a:endParaRPr lang="en-GB" altLang="en-US" sz="800">
              <a:solidFill>
                <a:srgbClr val="054B6B"/>
              </a:solidFill>
            </a:endParaRPr>
          </a:p>
        </p:txBody>
      </p:sp>
      <p:sp>
        <p:nvSpPr>
          <p:cNvPr id="14341" name="Rectangle 2"/>
          <p:cNvSpPr>
            <a:spLocks noGrp="1" noChangeArrowheads="1"/>
          </p:cNvSpPr>
          <p:nvPr>
            <p:ph type="title" idx="4294967295"/>
          </p:nvPr>
        </p:nvSpPr>
        <p:spPr>
          <a:xfrm>
            <a:off x="641683" y="482079"/>
            <a:ext cx="9693275" cy="431800"/>
          </a:xfrm>
          <a:prstGeom prst="rect">
            <a:avLst/>
          </a:prstGeom>
        </p:spPr>
        <p:txBody>
          <a:bodyPr/>
          <a:lstStyle/>
          <a:p>
            <a:r>
              <a:rPr lang="en-GB" altLang="en-US" sz="3600" b="1" dirty="0">
                <a:solidFill>
                  <a:srgbClr val="E4B720"/>
                </a:solidFill>
                <a:latin typeface="Network Rail Sans" panose="02000000040000020004" pitchFamily="2" charset="0"/>
              </a:rPr>
              <a:t>Design Review</a:t>
            </a:r>
          </a:p>
        </p:txBody>
      </p:sp>
      <p:sp>
        <p:nvSpPr>
          <p:cNvPr id="14342" name="Rectangle 3"/>
          <p:cNvSpPr>
            <a:spLocks noGrp="1" noChangeArrowheads="1"/>
          </p:cNvSpPr>
          <p:nvPr>
            <p:ph type="body" sz="half" idx="4294967295"/>
          </p:nvPr>
        </p:nvSpPr>
        <p:spPr>
          <a:xfrm>
            <a:off x="641683" y="1243013"/>
            <a:ext cx="10450513" cy="2060575"/>
          </a:xfrm>
          <a:prstGeom prst="rect">
            <a:avLst/>
          </a:prstGeom>
        </p:spPr>
        <p:txBody>
          <a:bodyPr/>
          <a:lstStyle/>
          <a:p>
            <a:pPr marL="0" indent="0" eaLnBrk="1" hangingPunct="1">
              <a:buNone/>
            </a:pPr>
            <a:r>
              <a:rPr lang="en-GB" altLang="en-US" sz="1200" b="1" dirty="0">
                <a:latin typeface="Network Rail Sans" panose="02000000040000020004" pitchFamily="2" charset="0"/>
              </a:rPr>
              <a:t>Background</a:t>
            </a:r>
          </a:p>
          <a:p>
            <a:pPr marL="0" indent="0">
              <a:buNone/>
            </a:pPr>
            <a:r>
              <a:rPr lang="en-GB" altLang="en-US" sz="1200" dirty="0">
                <a:latin typeface="Network Rail Sans" panose="02000000040000020004" pitchFamily="2" charset="0"/>
              </a:rPr>
              <a:t>A Signal Box Special Instruction was in place to mitigate the risk of a train passing a particular station signal at danger.</a:t>
            </a:r>
          </a:p>
          <a:p>
            <a:pPr marL="0" indent="0">
              <a:buNone/>
            </a:pPr>
            <a:r>
              <a:rPr lang="en-GB" altLang="en-US" sz="1200" dirty="0">
                <a:latin typeface="Network Rail Sans" panose="02000000040000020004" pitchFamily="2" charset="0"/>
              </a:rPr>
              <a:t>A team undertook a subject matter expert review of the overrun mitigation and identified several errors in the design, including a situation whereby the signal in question could display a proceed aspect before it was safe to do so.</a:t>
            </a:r>
          </a:p>
          <a:p>
            <a:pPr marL="0" indent="0">
              <a:buNone/>
            </a:pPr>
            <a:r>
              <a:rPr lang="en-GB" altLang="en-US" sz="1200" dirty="0">
                <a:latin typeface="Network Rail Sans" panose="02000000040000020004" pitchFamily="2" charset="0"/>
              </a:rPr>
              <a:t>Prior to this review, the design had been production and independently checked by the supplier, reviewed by the supplier’s Contractor’s Responsible Engineer/Manager (CRE/CEM) and had also been subject to a peer review by the supplier due to the complexity of the interlocking. The designer and checker did not re-visit previously completed control table cross-checks during this update. This would likely have found the error. All the layers in the ‘Swiss Cheese’ model failed to identify the errors.</a:t>
            </a:r>
          </a:p>
          <a:p>
            <a:pPr marL="0" indent="0">
              <a:buNone/>
            </a:pPr>
            <a:r>
              <a:rPr lang="en-GB" altLang="en-US" sz="1200" dirty="0">
                <a:latin typeface="Network Rail Sans" panose="02000000040000020004" pitchFamily="2" charset="0"/>
              </a:rPr>
              <a:t>The team requested the Supplier to raise a Design Close Call and undertake an investigation to identify how the processes in place failed to identify the issue.</a:t>
            </a:r>
          </a:p>
          <a:p>
            <a:pPr marL="0" indent="0">
              <a:buNone/>
            </a:pPr>
            <a:endParaRPr lang="en-GB" altLang="en-US" sz="1200" dirty="0">
              <a:solidFill>
                <a:schemeClr val="tx2"/>
              </a:solidFill>
            </a:endParaRPr>
          </a:p>
        </p:txBody>
      </p:sp>
      <p:sp>
        <p:nvSpPr>
          <p:cNvPr id="3" name="Rectangle 2">
            <a:extLst>
              <a:ext uri="{FF2B5EF4-FFF2-40B4-BE49-F238E27FC236}">
                <a16:creationId xmlns:a16="http://schemas.microsoft.com/office/drawing/2014/main" id="{B27D6C0C-E61F-4B79-966F-E6E47770434C}"/>
              </a:ext>
            </a:extLst>
          </p:cNvPr>
          <p:cNvSpPr/>
          <p:nvPr/>
        </p:nvSpPr>
        <p:spPr>
          <a:xfrm>
            <a:off x="641683" y="3848622"/>
            <a:ext cx="4311316" cy="1512209"/>
          </a:xfrm>
          <a:prstGeom prst="rect">
            <a:avLst/>
          </a:prstGeom>
        </p:spPr>
        <p:txBody>
          <a:bodyPr wrap="square">
            <a:spAutoFit/>
          </a:bodyPr>
          <a:lstStyle/>
          <a:p>
            <a:pPr lvl="0">
              <a:lnSpc>
                <a:spcPct val="90000"/>
              </a:lnSpc>
              <a:spcBef>
                <a:spcPts val="1000"/>
              </a:spcBef>
            </a:pPr>
            <a:r>
              <a:rPr lang="en-GB" altLang="en-US" sz="1200" b="1" dirty="0">
                <a:latin typeface="Network Rail Sans" panose="02000000040000020004" pitchFamily="2" charset="0"/>
              </a:rPr>
              <a:t>Key Learning</a:t>
            </a:r>
          </a:p>
          <a:p>
            <a:pPr lvl="0">
              <a:lnSpc>
                <a:spcPct val="90000"/>
              </a:lnSpc>
              <a:spcBef>
                <a:spcPts val="1000"/>
              </a:spcBef>
            </a:pPr>
            <a:r>
              <a:rPr lang="en-GB" altLang="en-US" sz="1200" dirty="0">
                <a:latin typeface="Network Rail Sans" panose="02000000040000020004" pitchFamily="2" charset="0"/>
              </a:rPr>
              <a:t>When designers update previously completed work, they must consider the possibility that other drawing sheets or design may also be subsequently affected (e.g. control tables) and the previous checks completed may now be invalidated, or need to be repeated.</a:t>
            </a:r>
          </a:p>
          <a:p>
            <a:pPr lvl="0">
              <a:lnSpc>
                <a:spcPct val="90000"/>
              </a:lnSpc>
              <a:spcBef>
                <a:spcPts val="1000"/>
              </a:spcBef>
            </a:pPr>
            <a:endParaRPr lang="en-GB" altLang="en-US" sz="1200" dirty="0">
              <a:solidFill>
                <a:srgbClr val="FF0000"/>
              </a:solidFill>
              <a:latin typeface="Network Rail Sans" panose="02000000040000020004" pitchFamily="2" charset="0"/>
            </a:endParaRPr>
          </a:p>
        </p:txBody>
      </p:sp>
      <p:pic>
        <p:nvPicPr>
          <p:cNvPr id="2" name="Picture 1">
            <a:extLst>
              <a:ext uri="{FF2B5EF4-FFF2-40B4-BE49-F238E27FC236}">
                <a16:creationId xmlns:a16="http://schemas.microsoft.com/office/drawing/2014/main" id="{8B98DFD6-FED3-06E2-4129-5389DCC8A8CE}"/>
              </a:ext>
            </a:extLst>
          </p:cNvPr>
          <p:cNvPicPr>
            <a:picLocks noChangeAspect="1"/>
          </p:cNvPicPr>
          <p:nvPr/>
        </p:nvPicPr>
        <p:blipFill>
          <a:blip r:embed="rId2"/>
          <a:stretch>
            <a:fillRect/>
          </a:stretch>
        </p:blipFill>
        <p:spPr>
          <a:xfrm>
            <a:off x="5514644" y="3848622"/>
            <a:ext cx="5254956" cy="1074153"/>
          </a:xfrm>
          <a:prstGeom prst="rect">
            <a:avLst/>
          </a:prstGeom>
        </p:spPr>
      </p:pic>
    </p:spTree>
    <p:extLst>
      <p:ext uri="{BB962C8B-B14F-4D97-AF65-F5344CB8AC3E}">
        <p14:creationId xmlns:p14="http://schemas.microsoft.com/office/powerpoint/2010/main" val="221716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5871-4E24-4493-9152-DB9B09BABBFC}"/>
              </a:ext>
            </a:extLst>
          </p:cNvPr>
          <p:cNvSpPr>
            <a:spLocks noGrp="1"/>
          </p:cNvSpPr>
          <p:nvPr>
            <p:ph type="title" idx="4294967295"/>
          </p:nvPr>
        </p:nvSpPr>
        <p:spPr>
          <a:xfrm>
            <a:off x="666750" y="596039"/>
            <a:ext cx="6534150" cy="831850"/>
          </a:xfrm>
          <a:prstGeom prst="rect">
            <a:avLst/>
          </a:prstGeom>
        </p:spPr>
        <p:txBody>
          <a:bodyPr/>
          <a:lstStyle/>
          <a:p>
            <a:r>
              <a:rPr lang="en-GB" sz="3600" b="1" dirty="0">
                <a:solidFill>
                  <a:srgbClr val="E4B720"/>
                </a:solidFill>
                <a:latin typeface="Network Rail Sans" panose="02000000040000020004" pitchFamily="2" charset="0"/>
              </a:rPr>
              <a:t>Uncommissioned LX apparatus Fatality</a:t>
            </a:r>
          </a:p>
        </p:txBody>
      </p:sp>
      <p:sp>
        <p:nvSpPr>
          <p:cNvPr id="3" name="Text Placeholder 2">
            <a:extLst>
              <a:ext uri="{FF2B5EF4-FFF2-40B4-BE49-F238E27FC236}">
                <a16:creationId xmlns:a16="http://schemas.microsoft.com/office/drawing/2014/main" id="{B2592876-622A-4B6C-8C80-3D92F925838D}"/>
              </a:ext>
            </a:extLst>
          </p:cNvPr>
          <p:cNvSpPr>
            <a:spLocks noGrp="1"/>
          </p:cNvSpPr>
          <p:nvPr>
            <p:ph type="body" sz="quarter" idx="4294967295"/>
          </p:nvPr>
        </p:nvSpPr>
        <p:spPr>
          <a:xfrm>
            <a:off x="666750" y="1867331"/>
            <a:ext cx="5824538" cy="1860550"/>
          </a:xfrm>
          <a:prstGeom prst="rect">
            <a:avLst/>
          </a:prstGeom>
        </p:spPr>
        <p:txBody>
          <a:bodyPr>
            <a:noAutofit/>
          </a:bodyPr>
          <a:lstStyle/>
          <a:p>
            <a:pPr marL="0" lvl="0" indent="0">
              <a:buNone/>
            </a:pPr>
            <a:r>
              <a:rPr lang="en-GB" altLang="en-US" sz="1200" b="1" dirty="0">
                <a:latin typeface="Network Rail Sans" panose="02000000040000020004" pitchFamily="2" charset="0"/>
              </a:rPr>
              <a:t>Background</a:t>
            </a:r>
          </a:p>
          <a:p>
            <a:pPr marL="0" indent="0">
              <a:buClrTx/>
              <a:buNone/>
            </a:pPr>
            <a:r>
              <a:rPr lang="en-GB" sz="1200" dirty="0">
                <a:latin typeface="Network Rail Sans" panose="02000000040000020004" pitchFamily="2" charset="0"/>
              </a:rPr>
              <a:t>A train collided with and killed a level crossing user in a rural area at a “Stop, Look, Listen” footpath crossing, with whistle boards.</a:t>
            </a:r>
          </a:p>
          <a:p>
            <a:pPr marL="0" indent="0">
              <a:buClrTx/>
              <a:buNone/>
            </a:pPr>
            <a:r>
              <a:rPr lang="en-GB" sz="1200" dirty="0">
                <a:latin typeface="Network Rail Sans" panose="02000000040000020004" pitchFamily="2" charset="0"/>
              </a:rPr>
              <a:t>It is was also the trial site for new Level Crossing apparatus operating in shadow mode, with no warnings given to users.</a:t>
            </a:r>
          </a:p>
          <a:p>
            <a:pPr marL="0" indent="0">
              <a:buClrTx/>
              <a:buNone/>
            </a:pPr>
            <a:r>
              <a:rPr lang="en-GB" sz="1200" dirty="0">
                <a:latin typeface="Network Rail Sans" panose="02000000040000020004" pitchFamily="2" charset="0"/>
              </a:rPr>
              <a:t>There was no signage regarding the trial apparatus, and no warning lights visible. The apparatus sounders were visible, but inactive.</a:t>
            </a:r>
          </a:p>
          <a:p>
            <a:pPr marL="0" indent="0">
              <a:buClrTx/>
              <a:buNone/>
            </a:pPr>
            <a:r>
              <a:rPr lang="en-GB" sz="1200" dirty="0">
                <a:latin typeface="Network Rail Sans" panose="02000000040000020004" pitchFamily="2" charset="0"/>
              </a:rPr>
              <a:t>A Level Three investigation was carried out.</a:t>
            </a:r>
          </a:p>
          <a:p>
            <a:pPr marL="0" indent="0">
              <a:buClrTx/>
              <a:buNone/>
            </a:pPr>
            <a:endParaRPr lang="en-GB" sz="2000" dirty="0"/>
          </a:p>
        </p:txBody>
      </p:sp>
      <p:pic>
        <p:nvPicPr>
          <p:cNvPr id="5" name="Picture 4" descr="A picture containing text, tree&#10;&#10;Description automatically generated">
            <a:extLst>
              <a:ext uri="{FF2B5EF4-FFF2-40B4-BE49-F238E27FC236}">
                <a16:creationId xmlns:a16="http://schemas.microsoft.com/office/drawing/2014/main" id="{0812FBB2-C699-B123-A257-F62F760D5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650" y="1460004"/>
            <a:ext cx="3437694" cy="4324143"/>
          </a:xfrm>
          <a:prstGeom prst="rect">
            <a:avLst/>
          </a:prstGeom>
        </p:spPr>
      </p:pic>
      <p:sp>
        <p:nvSpPr>
          <p:cNvPr id="4" name="TextBox 3">
            <a:extLst>
              <a:ext uri="{FF2B5EF4-FFF2-40B4-BE49-F238E27FC236}">
                <a16:creationId xmlns:a16="http://schemas.microsoft.com/office/drawing/2014/main" id="{AEEF7E7D-2E68-74D8-10C2-701E4B5213F5}"/>
              </a:ext>
            </a:extLst>
          </p:cNvPr>
          <p:cNvSpPr txBox="1"/>
          <p:nvPr/>
        </p:nvSpPr>
        <p:spPr>
          <a:xfrm>
            <a:off x="666750" y="4191271"/>
            <a:ext cx="5825162" cy="830997"/>
          </a:xfrm>
          <a:prstGeom prst="rect">
            <a:avLst/>
          </a:prstGeom>
          <a:noFill/>
        </p:spPr>
        <p:txBody>
          <a:bodyPr wrap="square" rtlCol="0">
            <a:spAutoFit/>
          </a:bodyPr>
          <a:lstStyle/>
          <a:p>
            <a:pPr>
              <a:buClrTx/>
            </a:pPr>
            <a:r>
              <a:rPr lang="en-GB" sz="1200" b="1" dirty="0">
                <a:latin typeface="Network Rail Sans" panose="02000000040000020004" pitchFamily="2" charset="0"/>
              </a:rPr>
              <a:t>Key Learning</a:t>
            </a:r>
          </a:p>
          <a:p>
            <a:pPr>
              <a:buClrTx/>
            </a:pPr>
            <a:endParaRPr lang="en-GB" sz="1200" b="1" dirty="0">
              <a:latin typeface="Network Rail Sans" panose="02000000040000020004" pitchFamily="2" charset="0"/>
            </a:endParaRPr>
          </a:p>
          <a:p>
            <a:pPr>
              <a:buClrTx/>
            </a:pPr>
            <a:r>
              <a:rPr lang="en-GB" sz="1200" dirty="0">
                <a:latin typeface="Network Rail Sans" panose="02000000040000020004" pitchFamily="2" charset="0"/>
              </a:rPr>
              <a:t>Projects should cover up uncommissioned equipment in shadow mode if it could pose a risk by misleading crossing users. Use supplier approved bags where possible.</a:t>
            </a:r>
          </a:p>
        </p:txBody>
      </p:sp>
    </p:spTree>
    <p:extLst>
      <p:ext uri="{BB962C8B-B14F-4D97-AF65-F5344CB8AC3E}">
        <p14:creationId xmlns:p14="http://schemas.microsoft.com/office/powerpoint/2010/main" val="148810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idx="4294967295"/>
          </p:nvPr>
        </p:nvSpPr>
        <p:spPr>
          <a:xfrm>
            <a:off x="757408" y="488864"/>
            <a:ext cx="6310141" cy="431800"/>
          </a:xfrm>
          <a:prstGeom prst="rect">
            <a:avLst/>
          </a:prstGeom>
        </p:spPr>
        <p:txBody>
          <a:bodyPr/>
          <a:lstStyle/>
          <a:p>
            <a:pPr eaLnBrk="1" hangingPunct="1"/>
            <a:r>
              <a:rPr lang="en-GB" altLang="en-US" sz="3600" b="1" dirty="0">
                <a:solidFill>
                  <a:srgbClr val="E4B720"/>
                </a:solidFill>
                <a:latin typeface="Network Rail Sans" panose="02000000040000020004" pitchFamily="2" charset="0"/>
              </a:rPr>
              <a:t>Milling over axle counters</a:t>
            </a:r>
          </a:p>
        </p:txBody>
      </p:sp>
      <p:sp>
        <p:nvSpPr>
          <p:cNvPr id="14342" name="Rectangle 3"/>
          <p:cNvSpPr>
            <a:spLocks noGrp="1" noChangeArrowheads="1"/>
          </p:cNvSpPr>
          <p:nvPr>
            <p:ph type="body" sz="half" idx="4294967295"/>
          </p:nvPr>
        </p:nvSpPr>
        <p:spPr>
          <a:xfrm>
            <a:off x="5621338" y="1371805"/>
            <a:ext cx="5741987" cy="1409700"/>
          </a:xfrm>
          <a:prstGeom prst="rect">
            <a:avLst/>
          </a:prstGeom>
        </p:spPr>
        <p:txBody>
          <a:bodyPr lIns="91440" tIns="45720" rIns="91440" bIns="45720" anchor="t"/>
          <a:lstStyle/>
          <a:p>
            <a:pPr marL="0" indent="0" eaLnBrk="1" hangingPunct="1">
              <a:buNone/>
            </a:pPr>
            <a:r>
              <a:rPr lang="en-GB" altLang="en-US" sz="1200" b="1" dirty="0">
                <a:latin typeface="Network Rail Sans" panose="02000000040000020004" pitchFamily="2" charset="0"/>
              </a:rPr>
              <a:t>Background</a:t>
            </a:r>
          </a:p>
          <a:p>
            <a:pPr marL="0" indent="0">
              <a:buNone/>
            </a:pPr>
            <a:r>
              <a:rPr lang="en-GB" altLang="en-US" sz="1200" dirty="0">
                <a:latin typeface="Network Rail Sans" panose="02000000040000020004" pitchFamily="2" charset="0"/>
                <a:ea typeface="+mj-ea"/>
                <a:cs typeface="+mj-cs"/>
              </a:rPr>
              <a:t>Significant delays were incurred after the passage of a milling train. The signaller reported four axle counter sections were failed and unable to reset after a possession, leading to signals held at danger. Initial investigations on the diagnostic system identified axle counter heads reporting overcurrent above the threshold. A further report from site stated the heads required replacement due to rail filings being stuck to the apparatus, which staff were unable to remove.</a:t>
            </a:r>
            <a:endParaRPr lang="en-GB" altLang="en-US" sz="1200" dirty="0">
              <a:latin typeface="Network Rail Sans" panose="02000000040000020004" pitchFamily="2" charset="0"/>
              <a:ea typeface="+mj-ea"/>
              <a:cs typeface="Aria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dirty="0">
              <a:solidFill>
                <a:schemeClr val="tx2"/>
              </a:solidFill>
              <a:latin typeface="+mj-lt"/>
              <a:ea typeface="+mj-ea"/>
              <a:cs typeface="+mj-cs"/>
            </a:endParaRPr>
          </a:p>
        </p:txBody>
      </p:sp>
      <p:pic>
        <p:nvPicPr>
          <p:cNvPr id="3" name="Picture 2">
            <a:extLst>
              <a:ext uri="{FF2B5EF4-FFF2-40B4-BE49-F238E27FC236}">
                <a16:creationId xmlns:a16="http://schemas.microsoft.com/office/drawing/2014/main" id="{7BDACA36-C471-E109-A860-EC3C03B3F46B}"/>
              </a:ext>
            </a:extLst>
          </p:cNvPr>
          <p:cNvPicPr>
            <a:picLocks noChangeAspect="1"/>
          </p:cNvPicPr>
          <p:nvPr/>
        </p:nvPicPr>
        <p:blipFill>
          <a:blip r:embed="rId2"/>
          <a:stretch>
            <a:fillRect/>
          </a:stretch>
        </p:blipFill>
        <p:spPr>
          <a:xfrm>
            <a:off x="757408" y="1129514"/>
            <a:ext cx="3521378" cy="2529798"/>
          </a:xfrm>
          <a:prstGeom prst="rect">
            <a:avLst/>
          </a:prstGeom>
        </p:spPr>
      </p:pic>
      <p:pic>
        <p:nvPicPr>
          <p:cNvPr id="4" name="Picture 3">
            <a:extLst>
              <a:ext uri="{FF2B5EF4-FFF2-40B4-BE49-F238E27FC236}">
                <a16:creationId xmlns:a16="http://schemas.microsoft.com/office/drawing/2014/main" id="{1998E3EC-6D95-C0AF-E698-DF5D8D174A53}"/>
              </a:ext>
            </a:extLst>
          </p:cNvPr>
          <p:cNvPicPr>
            <a:picLocks noChangeAspect="1"/>
          </p:cNvPicPr>
          <p:nvPr/>
        </p:nvPicPr>
        <p:blipFill>
          <a:blip r:embed="rId3"/>
          <a:stretch>
            <a:fillRect/>
          </a:stretch>
        </p:blipFill>
        <p:spPr>
          <a:xfrm>
            <a:off x="757408" y="3766562"/>
            <a:ext cx="4482399" cy="2076263"/>
          </a:xfrm>
          <a:prstGeom prst="rect">
            <a:avLst/>
          </a:prstGeom>
        </p:spPr>
      </p:pic>
      <p:sp>
        <p:nvSpPr>
          <p:cNvPr id="2" name="Rectangle 1">
            <a:extLst>
              <a:ext uri="{FF2B5EF4-FFF2-40B4-BE49-F238E27FC236}">
                <a16:creationId xmlns:a16="http://schemas.microsoft.com/office/drawing/2014/main" id="{5B0153A4-D82A-4CA2-AAFE-DAA735BF0382}"/>
              </a:ext>
            </a:extLst>
          </p:cNvPr>
          <p:cNvSpPr/>
          <p:nvPr/>
        </p:nvSpPr>
        <p:spPr>
          <a:xfrm>
            <a:off x="5620924" y="3278575"/>
            <a:ext cx="5742401" cy="176868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altLang="en-US" sz="1200" b="1" i="0" u="none" strike="noStrike" kern="1200" cap="none" spc="0" normalizeH="0" baseline="0" noProof="0" dirty="0">
                <a:ln>
                  <a:noFill/>
                </a:ln>
                <a:effectLst/>
                <a:uLnTx/>
                <a:uFillTx/>
                <a:latin typeface="Network Rail Sans" panose="02000000040000020004" pitchFamily="2" charset="0"/>
              </a:rPr>
              <a:t>Key Learning</a:t>
            </a:r>
          </a:p>
          <a:p>
            <a:pPr lvl="0">
              <a:lnSpc>
                <a:spcPct val="90000"/>
              </a:lnSpc>
              <a:spcBef>
                <a:spcPts val="1000"/>
              </a:spcBef>
              <a:defRPr/>
            </a:pPr>
            <a:r>
              <a:rPr lang="en-GB" sz="1200" dirty="0">
                <a:latin typeface="Network Rail Sans" panose="02000000040000020004" pitchFamily="2" charset="0"/>
                <a:ea typeface="+mj-ea"/>
                <a:cs typeface="+mj-cs"/>
              </a:rPr>
              <a:t>The root cause was traced to defective milling heads; however, learning points for consideration include:</a:t>
            </a:r>
          </a:p>
          <a:p>
            <a:pPr marL="171450" lvl="0" indent="-171450">
              <a:lnSpc>
                <a:spcPct val="90000"/>
              </a:lnSpc>
              <a:spcBef>
                <a:spcPts val="1000"/>
              </a:spcBef>
              <a:buFont typeface="Arial" panose="020B0604020202020204" pitchFamily="34" charset="0"/>
              <a:buChar char="•"/>
              <a:defRPr/>
            </a:pPr>
            <a:r>
              <a:rPr lang="en-GB" sz="1200" dirty="0">
                <a:latin typeface="Network Rail Sans" panose="02000000040000020004" pitchFamily="2" charset="0"/>
                <a:ea typeface="+mj-ea"/>
                <a:cs typeface="+mj-cs"/>
              </a:rPr>
              <a:t>Consider removing axle counter heads prior to rail milling </a:t>
            </a:r>
          </a:p>
          <a:p>
            <a:pPr marL="171450" lvl="0" indent="-171450">
              <a:lnSpc>
                <a:spcPct val="90000"/>
              </a:lnSpc>
              <a:spcBef>
                <a:spcPts val="1000"/>
              </a:spcBef>
              <a:buFont typeface="Arial" panose="020B0604020202020204" pitchFamily="34" charset="0"/>
              <a:buChar char="•"/>
              <a:defRPr/>
            </a:pPr>
            <a:r>
              <a:rPr lang="en-GB" sz="1200" dirty="0">
                <a:latin typeface="Network Rail Sans" panose="02000000040000020004" pitchFamily="2" charset="0"/>
                <a:ea typeface="+mj-ea"/>
                <a:cs typeface="+mj-cs"/>
              </a:rPr>
              <a:t>The amount of heat generated by the milling train could be too high for the heads</a:t>
            </a:r>
          </a:p>
          <a:p>
            <a:pPr marL="171450" lvl="0" indent="-171450">
              <a:lnSpc>
                <a:spcPct val="90000"/>
              </a:lnSpc>
              <a:spcBef>
                <a:spcPts val="1000"/>
              </a:spcBef>
              <a:buFont typeface="Arial" panose="020B0604020202020204" pitchFamily="34" charset="0"/>
              <a:buChar char="•"/>
              <a:defRPr/>
            </a:pPr>
            <a:r>
              <a:rPr lang="en-GB" sz="1200" dirty="0">
                <a:latin typeface="Network Rail Sans" panose="02000000040000020004" pitchFamily="2" charset="0"/>
                <a:ea typeface="+mj-ea"/>
                <a:cs typeface="+mj-cs"/>
              </a:rPr>
              <a:t>In the future, damage could be avoided by planning to lift the milling train heads around axle counter apparatus by understanding the length of the ‘run off’</a:t>
            </a:r>
          </a:p>
        </p:txBody>
      </p:sp>
    </p:spTree>
    <p:extLst>
      <p:ext uri="{BB962C8B-B14F-4D97-AF65-F5344CB8AC3E}">
        <p14:creationId xmlns:p14="http://schemas.microsoft.com/office/powerpoint/2010/main" val="1180994768"/>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NSD 2">
      <a:dk1>
        <a:srgbClr val="000000"/>
      </a:dk1>
      <a:lt1>
        <a:sysClr val="window" lastClr="FFFFFF"/>
      </a:lt1>
      <a:dk2>
        <a:srgbClr val="C94578"/>
      </a:dk2>
      <a:lt2>
        <a:srgbClr val="E4B720"/>
      </a:lt2>
      <a:accent1>
        <a:srgbClr val="939393"/>
      </a:accent1>
      <a:accent2>
        <a:srgbClr val="FFFFFF"/>
      </a:accent2>
      <a:accent3>
        <a:srgbClr val="C3D3E1"/>
      </a:accent3>
      <a:accent4>
        <a:srgbClr val="003C55"/>
      </a:accent4>
      <a:accent5>
        <a:srgbClr val="11BAFF"/>
      </a:accent5>
      <a:accent6>
        <a:srgbClr val="456B8C"/>
      </a:accent6>
      <a:hlink>
        <a:srgbClr val="C94578"/>
      </a:hlink>
      <a:folHlink>
        <a:srgbClr val="4F99BB"/>
      </a:folHlink>
    </a:clrScheme>
    <a:fontScheme name="Custom 3">
      <a:majorFont>
        <a:latin typeface="Network Rail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8.xml><?xml version="1.0" encoding="utf-8"?>
<a:theme xmlns:a="http://schemas.openxmlformats.org/drawingml/2006/main" name="Route Services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158</TotalTime>
  <Words>1635</Words>
  <Application>Microsoft Office PowerPoint</Application>
  <PresentationFormat>Widescreen</PresentationFormat>
  <Paragraphs>95</Paragraphs>
  <Slides>11</Slides>
  <Notes>2</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11</vt:i4>
      </vt:variant>
    </vt:vector>
  </HeadingPairs>
  <TitlesOfParts>
    <vt:vector size="22" baseType="lpstr">
      <vt:lpstr>Arial</vt:lpstr>
      <vt:lpstr>Calibri</vt:lpstr>
      <vt:lpstr>Network Rail Sans</vt:lpstr>
      <vt:lpstr>1_Office Theme</vt:lpstr>
      <vt:lpstr>Divider Slide</vt:lpstr>
      <vt:lpstr>Default</vt:lpstr>
      <vt:lpstr>Single Column</vt:lpstr>
      <vt:lpstr>Chart Layout</vt:lpstr>
      <vt:lpstr>Closing Slide</vt:lpstr>
      <vt:lpstr>2_Office Theme</vt:lpstr>
      <vt:lpstr>Route Services Theme</vt:lpstr>
      <vt:lpstr>Signalling Shared Learning Engineering Services Delivery</vt:lpstr>
      <vt:lpstr>PowerPoint Presentation</vt:lpstr>
      <vt:lpstr>Level Crossing Signage</vt:lpstr>
      <vt:lpstr>PowerPoint Presentation</vt:lpstr>
      <vt:lpstr>PowerPoint Presentation</vt:lpstr>
      <vt:lpstr>Scheme Plan Review</vt:lpstr>
      <vt:lpstr>Design Review</vt:lpstr>
      <vt:lpstr>Uncommissioned LX apparatus Fatality</vt:lpstr>
      <vt:lpstr>Milling over axle counters</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Ruddy Christopher</dc:creator>
  <cp:lastModifiedBy>Sean Brierley</cp:lastModifiedBy>
  <cp:revision>2</cp:revision>
  <dcterms:created xsi:type="dcterms:W3CDTF">2019-05-31T10:08:27Z</dcterms:created>
  <dcterms:modified xsi:type="dcterms:W3CDTF">2023-06-21T13:29:40Z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577031b-11bc-4db9-b655-7d79027ad570_Enabled">
    <vt:lpwstr>true</vt:lpwstr>
  </property>
  <property fmtid="{D5CDD505-2E9C-101B-9397-08002B2CF9AE}" pid="3" name="MSIP_Label_8577031b-11bc-4db9-b655-7d79027ad570_SetDate">
    <vt:lpwstr>2020-10-05T10:13:42Z</vt:lpwstr>
  </property>
  <property fmtid="{D5CDD505-2E9C-101B-9397-08002B2CF9AE}" pid="4" name="MSIP_Label_8577031b-11bc-4db9-b655-7d79027ad570_Method">
    <vt:lpwstr>Standard</vt:lpwstr>
  </property>
  <property fmtid="{D5CDD505-2E9C-101B-9397-08002B2CF9AE}" pid="5" name="MSIP_Label_8577031b-11bc-4db9-b655-7d79027ad570_Name">
    <vt:lpwstr>8577031b-11bc-4db9-b655-7d79027ad570</vt:lpwstr>
  </property>
  <property fmtid="{D5CDD505-2E9C-101B-9397-08002B2CF9AE}" pid="6" name="MSIP_Label_8577031b-11bc-4db9-b655-7d79027ad570_SiteId">
    <vt:lpwstr>c22cc3e1-5d7f-4f4d-be03-d5a158cc9409</vt:lpwstr>
  </property>
  <property fmtid="{D5CDD505-2E9C-101B-9397-08002B2CF9AE}" pid="7" name="MSIP_Label_8577031b-11bc-4db9-b655-7d79027ad570_ActionId">
    <vt:lpwstr>f2e76bb8-52e3-43f0-9517-31d448edd66d</vt:lpwstr>
  </property>
  <property fmtid="{D5CDD505-2E9C-101B-9397-08002B2CF9AE}" pid="8" name="MSIP_Label_8577031b-11bc-4db9-b655-7d79027ad570_ContentBits">
    <vt:lpwstr>1</vt:lpwstr>
  </property>
</Properties>
</file>