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6.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7.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8.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34"/>
  </p:notesMasterIdLst>
  <p:handoutMasterIdLst>
    <p:handoutMasterId r:id="rId35"/>
  </p:handoutMasterIdLst>
  <p:sldIdLst>
    <p:sldId id="607" r:id="rId12"/>
    <p:sldId id="352" r:id="rId13"/>
    <p:sldId id="606" r:id="rId14"/>
    <p:sldId id="597" r:id="rId15"/>
    <p:sldId id="590" r:id="rId16"/>
    <p:sldId id="591" r:id="rId17"/>
    <p:sldId id="583" r:id="rId18"/>
    <p:sldId id="584" r:id="rId19"/>
    <p:sldId id="589" r:id="rId20"/>
    <p:sldId id="592" r:id="rId21"/>
    <p:sldId id="593" r:id="rId22"/>
    <p:sldId id="594" r:id="rId23"/>
    <p:sldId id="596" r:id="rId24"/>
    <p:sldId id="525" r:id="rId25"/>
    <p:sldId id="602" r:id="rId26"/>
    <p:sldId id="601" r:id="rId27"/>
    <p:sldId id="599" r:id="rId28"/>
    <p:sldId id="603" r:id="rId29"/>
    <p:sldId id="535" r:id="rId30"/>
    <p:sldId id="519" r:id="rId31"/>
    <p:sldId id="604" r:id="rId32"/>
    <p:sldId id="605" r:id="rId33"/>
  </p:sldIdLst>
  <p:sldSz cx="9144000" cy="6858000" type="screen4x3"/>
  <p:notesSz cx="6797675" cy="992822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Lisa" initials="HL" lastIdx="9" clrIdx="0"/>
  <p:cmAuthor id="1" name="King Tracey" initials="TK"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7777"/>
    <a:srgbClr val="FF9900"/>
    <a:srgbClr val="76B531"/>
    <a:srgbClr val="B6DF89"/>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76978" autoAdjust="0"/>
  </p:normalViewPr>
  <p:slideViewPr>
    <p:cSldViewPr snapToObjects="1">
      <p:cViewPr varScale="1">
        <p:scale>
          <a:sx n="70" d="100"/>
          <a:sy n="70" d="100"/>
        </p:scale>
        <p:origin x="-1842" y="-96"/>
      </p:cViewPr>
      <p:guideLst>
        <p:guide orient="horz" pos="2160"/>
        <p:guide pos="2880"/>
      </p:guideLst>
    </p:cSldViewPr>
  </p:slideViewPr>
  <p:notesTextViewPr>
    <p:cViewPr>
      <p:scale>
        <a:sx n="1" d="1"/>
        <a:sy n="1" d="1"/>
      </p:scale>
      <p:origin x="0" y="0"/>
    </p:cViewPr>
  </p:notesTextViewPr>
  <p:sorterViewPr>
    <p:cViewPr>
      <p:scale>
        <a:sx n="75" d="100"/>
        <a:sy n="75" d="100"/>
      </p:scale>
      <p:origin x="0" y="-168"/>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31C90AB-3FD2-45CF-A290-AF0102F62C50}" type="datetimeFigureOut">
              <a:rPr lang="en-GB" smtClean="0"/>
              <a:t>05/10/2017</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2BB6E87-62E9-4E6D-A18F-B698AE530191}" type="slidenum">
              <a:rPr lang="en-GB" smtClean="0"/>
              <a:t>‹#›</a:t>
            </a:fld>
            <a:endParaRPr lang="en-GB" dirty="0"/>
          </a:p>
        </p:txBody>
      </p:sp>
    </p:spTree>
    <p:extLst>
      <p:ext uri="{BB962C8B-B14F-4D97-AF65-F5344CB8AC3E}">
        <p14:creationId xmlns:p14="http://schemas.microsoft.com/office/powerpoint/2010/main" val="410298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9918D2-3085-41FC-ABA4-C075FBF7F9D3}" type="datetimeFigureOut">
              <a:rPr lang="en-GB" smtClean="0"/>
              <a:t>05/10/2017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711172B-9609-470A-95DA-93BCB5C6A6FE}" type="slidenum">
              <a:rPr lang="en-GB" smtClean="0"/>
              <a:t>‹#›</a:t>
            </a:fld>
            <a:endParaRPr lang="en-GB" dirty="0"/>
          </a:p>
        </p:txBody>
      </p:sp>
    </p:spTree>
    <p:extLst>
      <p:ext uri="{BB962C8B-B14F-4D97-AF65-F5344CB8AC3E}">
        <p14:creationId xmlns:p14="http://schemas.microsoft.com/office/powerpoint/2010/main" val="200588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1172B-9609-470A-95DA-93BCB5C6A6FE}" type="slidenum">
              <a:rPr lang="en-GB" smtClean="0"/>
              <a:t>1</a:t>
            </a:fld>
            <a:endParaRPr lang="en-GB" dirty="0"/>
          </a:p>
        </p:txBody>
      </p:sp>
    </p:spTree>
    <p:extLst>
      <p:ext uri="{BB962C8B-B14F-4D97-AF65-F5344CB8AC3E}">
        <p14:creationId xmlns:p14="http://schemas.microsoft.com/office/powerpoint/2010/main" val="163469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old system there was a grey mask which suggested that the dates/times could not be changed (but they could). </a:t>
            </a:r>
          </a:p>
          <a:p>
            <a:endParaRPr lang="en-GB" dirty="0" smtClean="0"/>
          </a:p>
          <a:p>
            <a:r>
              <a:rPr lang="en-GB" dirty="0" smtClean="0"/>
              <a:t>This now</a:t>
            </a:r>
            <a:r>
              <a:rPr lang="en-GB" baseline="0" dirty="0" smtClean="0"/>
              <a:t> makes it clear and removes confusion or extra pack creation.</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10</a:t>
            </a:fld>
            <a:endParaRPr lang="en-GB" dirty="0"/>
          </a:p>
        </p:txBody>
      </p:sp>
    </p:spTree>
    <p:extLst>
      <p:ext uri="{BB962C8B-B14F-4D97-AF65-F5344CB8AC3E}">
        <p14:creationId xmlns:p14="http://schemas.microsoft.com/office/powerpoint/2010/main" val="428980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F01 Verification Form is now auto-completed by the system without the need for manual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again is</a:t>
            </a:r>
            <a:r>
              <a:rPr lang="en-GB" baseline="0" dirty="0" smtClean="0"/>
              <a:t> a time saving feature.</a:t>
            </a:r>
            <a:endParaRPr lang="en-GB" dirty="0" smtClean="0"/>
          </a:p>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11</a:t>
            </a:fld>
            <a:endParaRPr lang="en-GB" dirty="0"/>
          </a:p>
        </p:txBody>
      </p:sp>
    </p:spTree>
    <p:extLst>
      <p:ext uri="{BB962C8B-B14F-4D97-AF65-F5344CB8AC3E}">
        <p14:creationId xmlns:p14="http://schemas.microsoft.com/office/powerpoint/2010/main" val="420100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now the ability to create many packs for use during long duration</a:t>
            </a:r>
            <a:r>
              <a:rPr lang="en-GB" baseline="0" dirty="0" smtClean="0"/>
              <a:t> possessions where there will be many PIC/COSS roles starting at different times BUT where the Risk Controls and other arrangements are the same for all.</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emphasise that this means multiple or sequential shifts, (e.g. in a long possession/blockade) with only the first pack requiring to be verified and authorised. </a:t>
            </a:r>
          </a:p>
          <a:p>
            <a:r>
              <a:rPr lang="en-GB" sz="1200" kern="1200" dirty="0" smtClean="0">
                <a:solidFill>
                  <a:schemeClr val="tx1"/>
                </a:solidFill>
                <a:effectLst/>
                <a:latin typeface="+mn-lt"/>
                <a:ea typeface="+mn-ea"/>
                <a:cs typeface="+mn-cs"/>
              </a:rPr>
              <a:t>Subsequent relief PIC staff carrying out the same work in the same place do not each need to verify the SWP which is authorised for repeated use by the Responsible Manager.</a:t>
            </a:r>
            <a:endParaRPr lang="en-GB" baseline="0" dirty="0" smtClean="0"/>
          </a:p>
          <a:p>
            <a:endParaRPr lang="en-GB" baseline="0" dirty="0" smtClean="0"/>
          </a:p>
          <a:p>
            <a:r>
              <a:rPr lang="en-GB" baseline="0" dirty="0" smtClean="0"/>
              <a:t>This again saves time when creating multiple packs and removes the risk that something could have been missed.</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12</a:t>
            </a:fld>
            <a:endParaRPr lang="en-GB" dirty="0"/>
          </a:p>
        </p:txBody>
      </p:sp>
    </p:spTree>
    <p:extLst>
      <p:ext uri="{BB962C8B-B14F-4D97-AF65-F5344CB8AC3E}">
        <p14:creationId xmlns:p14="http://schemas.microsoft.com/office/powerpoint/2010/main" val="36575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13</a:t>
            </a:fld>
            <a:endParaRPr lang="en-GB" dirty="0"/>
          </a:p>
        </p:txBody>
      </p:sp>
    </p:spTree>
    <p:extLst>
      <p:ext uri="{BB962C8B-B14F-4D97-AF65-F5344CB8AC3E}">
        <p14:creationId xmlns:p14="http://schemas.microsoft.com/office/powerpoint/2010/main" val="422574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Part 5b is intended to advise you of the ‘Existing Features’ available.</a:t>
            </a:r>
          </a:p>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14</a:t>
            </a:fld>
            <a:endParaRPr lang="en-GB" dirty="0"/>
          </a:p>
        </p:txBody>
      </p:sp>
    </p:spTree>
    <p:extLst>
      <p:ext uri="{BB962C8B-B14F-4D97-AF65-F5344CB8AC3E}">
        <p14:creationId xmlns:p14="http://schemas.microsoft.com/office/powerpoint/2010/main" val="228295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0" dirty="0" smtClean="0"/>
              <a:t>You can add ‘up to 10’ pages of Sectional Appendix – ELR’s –</a:t>
            </a:r>
            <a:r>
              <a:rPr lang="en-GB" altLang="en-US" b="0" baseline="0" dirty="0" smtClean="0"/>
              <a:t> Components – in a plan</a:t>
            </a:r>
            <a:endParaRPr lang="en-GB" altLang="en-US" b="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38728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0" dirty="0" smtClean="0"/>
              <a:t>Removes the need to create multiple packs for the same PIC.</a:t>
            </a:r>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427990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ltLang="en-US" b="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43196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ltLang="en-US" b="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671319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Part 5c is intended to advise you of the Support Model available and areas that you can gain help.</a:t>
            </a:r>
          </a:p>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19</a:t>
            </a:fld>
            <a:endParaRPr lang="en-GB" dirty="0"/>
          </a:p>
        </p:txBody>
      </p:sp>
    </p:spTree>
    <p:extLst>
      <p:ext uri="{BB962C8B-B14F-4D97-AF65-F5344CB8AC3E}">
        <p14:creationId xmlns:p14="http://schemas.microsoft.com/office/powerpoint/2010/main" val="325602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a:t>
            </a:r>
            <a:r>
              <a:rPr lang="en-GB" baseline="0" dirty="0" smtClean="0"/>
              <a:t> the SSoWPS v2.5 launch briefing presentation.</a:t>
            </a:r>
          </a:p>
          <a:p>
            <a:endParaRPr lang="en-GB" baseline="0" dirty="0" smtClean="0"/>
          </a:p>
          <a:p>
            <a:r>
              <a:rPr lang="en-GB" baseline="0" dirty="0" smtClean="0"/>
              <a:t>This is supplementary and complimentary information to support the briefing video you will have accessed to show you the enhanced features created in order to create a SWP compliant to the revised 019 standard.</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are required to view the Video before changing the profile setting to use SSoWPS v2.5</a:t>
            </a:r>
          </a:p>
          <a:p>
            <a:endParaRPr lang="en-GB" baseline="0" dirty="0" smtClean="0"/>
          </a:p>
          <a:p>
            <a:r>
              <a:rPr lang="en-GB" baseline="0" dirty="0" smtClean="0"/>
              <a:t>In order to understand why the changes have been made, you need to make yourself familiar with the revised 019 standard, which can be accessed via the Standards Portal and Safety Central which will offer even more useful information to support you. Briefings are taking place across the company to inform people of this major safety initiative.</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2</a:t>
            </a:fld>
            <a:endParaRPr lang="en-GB" dirty="0"/>
          </a:p>
        </p:txBody>
      </p:sp>
    </p:spTree>
    <p:extLst>
      <p:ext uri="{BB962C8B-B14F-4D97-AF65-F5344CB8AC3E}">
        <p14:creationId xmlns:p14="http://schemas.microsoft.com/office/powerpoint/2010/main" val="20974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0" baseline="0" dirty="0" smtClean="0"/>
              <a:t>The support model will be communicated to you personally via separate communications. </a:t>
            </a:r>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49552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note that it is always good</a:t>
            </a:r>
            <a:r>
              <a:rPr lang="en-GB" baseline="0" dirty="0" smtClean="0"/>
              <a:t> to share best practice. </a:t>
            </a:r>
          </a:p>
          <a:p>
            <a:r>
              <a:rPr lang="en-GB" baseline="0" dirty="0" smtClean="0"/>
              <a:t>If something has worked particularly well, please also share this via </a:t>
            </a:r>
            <a:r>
              <a:rPr lang="en-GB" baseline="0" dirty="0" smtClean="0"/>
              <a:t>your local Yammer pages and other channels within </a:t>
            </a:r>
            <a:r>
              <a:rPr lang="en-GB" baseline="0" dirty="0" smtClean="0"/>
              <a:t>your Business </a:t>
            </a:r>
            <a:r>
              <a:rPr lang="en-GB" baseline="0" dirty="0" smtClean="0"/>
              <a:t>Area.</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21</a:t>
            </a:fld>
            <a:endParaRPr lang="en-GB" dirty="0"/>
          </a:p>
        </p:txBody>
      </p:sp>
    </p:spTree>
    <p:extLst>
      <p:ext uri="{BB962C8B-B14F-4D97-AF65-F5344CB8AC3E}">
        <p14:creationId xmlns:p14="http://schemas.microsoft.com/office/powerpoint/2010/main" val="2138912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have now completed part 5</a:t>
            </a:r>
            <a:r>
              <a:rPr lang="en-GB" baseline="0" dirty="0" smtClean="0"/>
              <a:t> of the 5 and received detail on the of the value added features of the new SSoWPS v2.5 system to support the changes to the 019 Standard, and those already incorporated from v2.0. You have also been given details of the support model available and its process.</a:t>
            </a:r>
          </a:p>
          <a:p>
            <a:endParaRPr lang="en-GB" baseline="0" dirty="0" smtClean="0"/>
          </a:p>
          <a:p>
            <a:r>
              <a:rPr lang="en-GB" baseline="0" dirty="0" smtClean="0"/>
              <a:t>Please continue with the other parts to further enrich your knowledge and feel free to view the 019 Standard briefing videos and materials.</a:t>
            </a:r>
          </a:p>
          <a:p>
            <a:endParaRPr lang="en-GB" baseline="0" dirty="0" smtClean="0"/>
          </a:p>
          <a:p>
            <a:r>
              <a:rPr lang="en-GB" baseline="0" dirty="0" smtClean="0"/>
              <a:t>Please visit Safety Central and SSoWPS for extra information </a:t>
            </a:r>
            <a:r>
              <a:rPr lang="en-GB" baseline="0" smtClean="0"/>
              <a:t>or </a:t>
            </a:r>
            <a:r>
              <a:rPr lang="en-GB" altLang="en-US" baseline="0" smtClean="0"/>
              <a:t>direct your questions to your local safety lead</a:t>
            </a:r>
            <a:r>
              <a:rPr lang="en-GB" baseline="0" smtClean="0"/>
              <a:t>.</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22</a:t>
            </a:fld>
            <a:endParaRPr lang="en-GB" dirty="0"/>
          </a:p>
        </p:txBody>
      </p:sp>
    </p:spTree>
    <p:extLst>
      <p:ext uri="{BB962C8B-B14F-4D97-AF65-F5344CB8AC3E}">
        <p14:creationId xmlns:p14="http://schemas.microsoft.com/office/powerpoint/2010/main" val="195703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aseline="0" dirty="0" smtClean="0"/>
              <a:t>The complete presentation has been broken down into five manageable parts. </a:t>
            </a:r>
          </a:p>
          <a:p>
            <a:pPr marL="0" indent="0">
              <a:buFont typeface="Arial" panose="020B0604020202020204" pitchFamily="34" charset="0"/>
              <a:buNone/>
            </a:pPr>
            <a:r>
              <a:rPr lang="en-GB" altLang="en-US" baseline="0" dirty="0" smtClean="0"/>
              <a:t>It is advisable to start at Part 1 and then move onwards, but you can use each independently.</a:t>
            </a:r>
          </a:p>
          <a:p>
            <a:pPr marL="0" indent="0">
              <a:buFont typeface="Arial" panose="020B0604020202020204" pitchFamily="34" charset="0"/>
              <a:buNone/>
            </a:pPr>
            <a:r>
              <a:rPr lang="en-GB" altLang="en-US" baseline="0" dirty="0" smtClean="0"/>
              <a:t>These will serve as reference material to assist you with your role in creating a Safe Work Pack (SWP) for those working on or near the line.</a:t>
            </a:r>
          </a:p>
          <a:p>
            <a:endParaRPr lang="en-GB" dirty="0" smtClean="0"/>
          </a:p>
          <a:p>
            <a:r>
              <a:rPr lang="en-GB" dirty="0" smtClean="0"/>
              <a:t>This slide  is a main summary of the added</a:t>
            </a:r>
            <a:r>
              <a:rPr lang="en-GB" baseline="0" dirty="0" smtClean="0"/>
              <a:t> value that the new system </a:t>
            </a:r>
            <a:r>
              <a:rPr lang="en-GB" dirty="0" smtClean="0"/>
              <a:t>will provide, the rest of the slides will detail</a:t>
            </a:r>
            <a:r>
              <a:rPr lang="en-GB" baseline="0" dirty="0" smtClean="0"/>
              <a:t> more information.</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3</a:t>
            </a:fld>
            <a:endParaRPr lang="en-GB" dirty="0"/>
          </a:p>
        </p:txBody>
      </p:sp>
    </p:spTree>
    <p:extLst>
      <p:ext uri="{BB962C8B-B14F-4D97-AF65-F5344CB8AC3E}">
        <p14:creationId xmlns:p14="http://schemas.microsoft.com/office/powerpoint/2010/main" val="302782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aseline="0" dirty="0" smtClean="0"/>
              <a:t>Part 5a is intended to advise you of the Value Adding Features available.</a:t>
            </a:r>
          </a:p>
        </p:txBody>
      </p:sp>
      <p:sp>
        <p:nvSpPr>
          <p:cNvPr id="4" name="Slide Number Placeholder 3"/>
          <p:cNvSpPr>
            <a:spLocks noGrp="1"/>
          </p:cNvSpPr>
          <p:nvPr>
            <p:ph type="sldNum" sz="quarter" idx="10"/>
          </p:nvPr>
        </p:nvSpPr>
        <p:spPr/>
        <p:txBody>
          <a:bodyPr/>
          <a:lstStyle/>
          <a:p>
            <a:fld id="{C711172B-9609-470A-95DA-93BCB5C6A6FE}" type="slidenum">
              <a:rPr lang="en-GB" smtClean="0"/>
              <a:t>4</a:t>
            </a:fld>
            <a:endParaRPr lang="en-GB" dirty="0"/>
          </a:p>
        </p:txBody>
      </p:sp>
    </p:spTree>
    <p:extLst>
      <p:ext uri="{BB962C8B-B14F-4D97-AF65-F5344CB8AC3E}">
        <p14:creationId xmlns:p14="http://schemas.microsoft.com/office/powerpoint/2010/main" val="207076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application upgrade means that you can work on either v2.0 or v2.5. There is no ‘Big Bang’ that would potentially disrupt performance</a:t>
            </a:r>
            <a:r>
              <a:rPr lang="en-GB" baseline="0" dirty="0" smtClean="0"/>
              <a:t> in this area.</a:t>
            </a:r>
          </a:p>
          <a:p>
            <a:endParaRPr lang="en-GB" baseline="0" dirty="0" smtClean="0"/>
          </a:p>
          <a:p>
            <a:r>
              <a:rPr lang="en-GB" baseline="0" dirty="0" smtClean="0"/>
              <a:t>Not having to re-input means saving Planners time and reducing waste.</a:t>
            </a:r>
          </a:p>
          <a:p>
            <a:endParaRPr lang="en-GB" baseline="0" dirty="0" smtClean="0"/>
          </a:p>
          <a:p>
            <a:r>
              <a:rPr lang="en-GB" baseline="0" dirty="0" smtClean="0"/>
              <a:t>The new policy also means that all plans over 15 months will now be archived. </a:t>
            </a:r>
          </a:p>
          <a:p>
            <a:r>
              <a:rPr lang="en-GB" baseline="0" dirty="0" smtClean="0"/>
              <a:t>Completing this will speed up the system and increase performance, and thus make sure that we are using relevant data and information.</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5</a:t>
            </a:fld>
            <a:endParaRPr lang="en-GB" dirty="0"/>
          </a:p>
        </p:txBody>
      </p:sp>
    </p:spTree>
    <p:extLst>
      <p:ext uri="{BB962C8B-B14F-4D97-AF65-F5344CB8AC3E}">
        <p14:creationId xmlns:p14="http://schemas.microsoft.com/office/powerpoint/2010/main" val="254634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mirrors</a:t>
            </a:r>
            <a:r>
              <a:rPr lang="en-GB" baseline="0" dirty="0" smtClean="0"/>
              <a:t> the information in the ‘Hazard Directory’ and also the information that some areas hold with in a TRCS Manual.</a:t>
            </a:r>
          </a:p>
          <a:p>
            <a:endParaRPr lang="en-GB" baseline="0" dirty="0" smtClean="0"/>
          </a:p>
          <a:p>
            <a:r>
              <a:rPr lang="en-GB" baseline="0" dirty="0" smtClean="0"/>
              <a:t>As the SWP only shows the reference and a brief explanation, it is then down to the PIC to deliver the relevant and concise briefing for this work.</a:t>
            </a:r>
          </a:p>
        </p:txBody>
      </p:sp>
      <p:sp>
        <p:nvSpPr>
          <p:cNvPr id="4" name="Slide Number Placeholder 3"/>
          <p:cNvSpPr>
            <a:spLocks noGrp="1"/>
          </p:cNvSpPr>
          <p:nvPr>
            <p:ph type="sldNum" sz="quarter" idx="10"/>
          </p:nvPr>
        </p:nvSpPr>
        <p:spPr/>
        <p:txBody>
          <a:bodyPr/>
          <a:lstStyle/>
          <a:p>
            <a:fld id="{C711172B-9609-470A-95DA-93BCB5C6A6FE}" type="slidenum">
              <a:rPr lang="en-GB" smtClean="0"/>
              <a:t>6</a:t>
            </a:fld>
            <a:endParaRPr lang="en-GB" dirty="0"/>
          </a:p>
        </p:txBody>
      </p:sp>
    </p:spTree>
    <p:extLst>
      <p:ext uri="{BB962C8B-B14F-4D97-AF65-F5344CB8AC3E}">
        <p14:creationId xmlns:p14="http://schemas.microsoft.com/office/powerpoint/2010/main" val="311680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status</a:t>
            </a:r>
            <a:r>
              <a:rPr lang="en-GB" baseline="0" dirty="0" smtClean="0"/>
              <a:t> process makes sure that the pack is created in the correct manner and that the PIC responsible for the work has been part of creating the pack and happy to verify before the RM authorises.</a:t>
            </a:r>
          </a:p>
          <a:p>
            <a:endParaRPr lang="en-GB" baseline="0" dirty="0" smtClean="0"/>
          </a:p>
          <a:p>
            <a:r>
              <a:rPr lang="en-GB" baseline="0" dirty="0" smtClean="0"/>
              <a:t>It is also a swift process to then add in the PIC verification if the plan has been previously created as it will take you straight to section required.</a:t>
            </a:r>
          </a:p>
          <a:p>
            <a:endParaRPr lang="en-GB" baseline="0" dirty="0" smtClean="0"/>
          </a:p>
          <a:p>
            <a:r>
              <a:rPr lang="en-GB" baseline="0" dirty="0" smtClean="0"/>
              <a:t>If the plan is not complete you will not be able to verify and then authorise.</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7</a:t>
            </a:fld>
            <a:endParaRPr lang="en-GB" dirty="0"/>
          </a:p>
        </p:txBody>
      </p:sp>
    </p:spTree>
    <p:extLst>
      <p:ext uri="{BB962C8B-B14F-4D97-AF65-F5344CB8AC3E}">
        <p14:creationId xmlns:p14="http://schemas.microsoft.com/office/powerpoint/2010/main" val="57931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apparent that some areas create and maintain registers in excel of the information on cyclic plans.</a:t>
            </a:r>
          </a:p>
          <a:p>
            <a:endParaRPr lang="en-GB" dirty="0" smtClean="0"/>
          </a:p>
          <a:p>
            <a:r>
              <a:rPr lang="en-GB" dirty="0" smtClean="0"/>
              <a:t>The new statuses should remove the need to complete this and thus free up more time for those</a:t>
            </a:r>
            <a:r>
              <a:rPr lang="en-GB" baseline="0" dirty="0" smtClean="0"/>
              <a:t> involved as the information will be readily available in the system.</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8</a:t>
            </a:fld>
            <a:endParaRPr lang="en-GB" dirty="0"/>
          </a:p>
        </p:txBody>
      </p:sp>
    </p:spTree>
    <p:extLst>
      <p:ext uri="{BB962C8B-B14F-4D97-AF65-F5344CB8AC3E}">
        <p14:creationId xmlns:p14="http://schemas.microsoft.com/office/powerpoint/2010/main" val="63546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ability of ‘f</a:t>
            </a:r>
            <a:r>
              <a:rPr lang="en-GB" dirty="0" smtClean="0"/>
              <a:t>ree text’ that explains where a Hazard Directory restriction specifically applies to (One line out of XX at site etc.) is now included on RT9909 COSS</a:t>
            </a:r>
            <a:r>
              <a:rPr lang="en-GB" baseline="0" dirty="0" smtClean="0"/>
              <a:t> form.</a:t>
            </a:r>
          </a:p>
          <a:p>
            <a:r>
              <a:rPr lang="en-GB" baseline="0" dirty="0" smtClean="0"/>
              <a:t>This is an ORR required item.  </a:t>
            </a:r>
          </a:p>
          <a:p>
            <a:endParaRPr lang="en-GB" baseline="0" dirty="0" smtClean="0"/>
          </a:p>
          <a:p>
            <a:r>
              <a:rPr lang="en-GB" baseline="0" dirty="0" smtClean="0"/>
              <a:t>This detail used to be available to the Planner when creating the plan but was not included for the COSS to see. Greater visibility of the information for all, improves understanding, knowledge and safety.</a:t>
            </a:r>
          </a:p>
          <a:p>
            <a:endParaRPr lang="en-GB" baseline="0" dirty="0" smtClean="0"/>
          </a:p>
          <a:p>
            <a:r>
              <a:rPr lang="en-GB" b="1" baseline="0" dirty="0" smtClean="0"/>
              <a:t>Please Note: </a:t>
            </a:r>
            <a:r>
              <a:rPr lang="en-GB" sz="1200" kern="1200" dirty="0" smtClean="0">
                <a:solidFill>
                  <a:schemeClr val="tx1"/>
                </a:solidFill>
                <a:effectLst/>
                <a:latin typeface="+mn-lt"/>
                <a:ea typeface="+mn-ea"/>
                <a:cs typeface="+mn-cs"/>
              </a:rPr>
              <a:t>You will notice that the hazard directory still references red zone prohibited areas, at a later stage this terminology will be updated.</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9</a:t>
            </a:fld>
            <a:endParaRPr lang="en-GB" dirty="0"/>
          </a:p>
        </p:txBody>
      </p:sp>
    </p:spTree>
    <p:extLst>
      <p:ext uri="{BB962C8B-B14F-4D97-AF65-F5344CB8AC3E}">
        <p14:creationId xmlns:p14="http://schemas.microsoft.com/office/powerpoint/2010/main" val="1580705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0.xml"/><Relationship Id="rId1" Type="http://schemas.openxmlformats.org/officeDocument/2006/relationships/themeOverride" Target="../theme/themeOverride8.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1.xml"/><Relationship Id="rId1" Type="http://schemas.openxmlformats.org/officeDocument/2006/relationships/themeOverride" Target="../theme/themeOverride9.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4.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5.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8.xml"/><Relationship Id="rId1" Type="http://schemas.openxmlformats.org/officeDocument/2006/relationships/themeOverride" Target="../theme/themeOverride6.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9.xml"/><Relationship Id="rId1" Type="http://schemas.openxmlformats.org/officeDocument/2006/relationships/themeOverride" Target="../theme/themeOverride7.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889284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78759664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562785726"/>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91347940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dirty="0">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6347921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dirty="0">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422546258"/>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dirty="0">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788466053"/>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493957988"/>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470183904"/>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5450051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27658200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4739454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161630707"/>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53121288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889176070"/>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dirty="0">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08872527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dirty="0">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709476041"/>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dirty="0">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07875837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144950813"/>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28621921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V:\MK\MK01Groups\Training Solutions\Project Management\E-Learning-Team\5_Image Library\NR Workers on Track\11678-rail-sentinel USED 1.2 and 1.6.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175" y="449832"/>
            <a:ext cx="9163050" cy="6408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66225"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13" name="Picture 12"/>
          <p:cNvPicPr/>
          <p:nvPr userDrawn="1"/>
        </p:nvPicPr>
        <p:blipFill>
          <a:blip r:embed="rId4" cstate="screen">
            <a:extLst>
              <a:ext uri="{BEBA8EAE-BF5A-486C-A8C5-ECC9F3942E4B}">
                <a14:imgProps xmlns:a14="http://schemas.microsoft.com/office/drawing/2010/main">
                  <a14:imgLayer r:embed="rId5">
                    <a14:imgEffect>
                      <a14:backgroundRemoval t="9890" b="89560" l="9975" r="92519"/>
                    </a14:imgEffect>
                  </a14:imgLayer>
                </a14:imgProps>
              </a:ext>
              <a:ext uri="{28A0092B-C50C-407E-A947-70E740481C1C}">
                <a14:useLocalDpi xmlns:a14="http://schemas.microsoft.com/office/drawing/2010/main"/>
              </a:ext>
            </a:extLst>
          </a:blip>
          <a:srcRect/>
          <a:stretch>
            <a:fillRect/>
          </a:stretch>
        </p:blipFill>
        <p:spPr bwMode="auto">
          <a:xfrm>
            <a:off x="6935059" y="36771"/>
            <a:ext cx="2208941" cy="949151"/>
          </a:xfrm>
          <a:prstGeom prst="rect">
            <a:avLst/>
          </a:prstGeom>
          <a:noFill/>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pic>
        <p:nvPicPr>
          <p:cNvPr id="10" name="Picture 10" descr="EveryoneHome_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437285623"/>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2121755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7792720" y="5908675"/>
            <a:ext cx="1169035" cy="800100"/>
          </a:xfrm>
          <a:prstGeom prst="rect">
            <a:avLst/>
          </a:prstGeom>
        </p:spPr>
      </p:pic>
    </p:spTree>
    <p:extLst>
      <p:ext uri="{BB962C8B-B14F-4D97-AF65-F5344CB8AC3E}">
        <p14:creationId xmlns:p14="http://schemas.microsoft.com/office/powerpoint/2010/main" val="24628365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219888401"/>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dirty="0"/>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xfrm>
            <a:off x="4199731" y="6524625"/>
            <a:ext cx="446087" cy="215900"/>
          </a:xfrm>
          <a:ln/>
        </p:spPr>
        <p:txBody>
          <a:bodyPr/>
          <a:lstStyle>
            <a:lvl1pPr>
              <a:defRPr/>
            </a:lvl1pPr>
          </a:lstStyle>
          <a:p>
            <a:pPr>
              <a:defRPr/>
            </a:pPr>
            <a:fld id="{9DBD948C-F8EA-4963-BF9C-513B62A5CC3C}" type="slidenum">
              <a:rPr lang="en-GB"/>
              <a:pPr>
                <a:defRPr/>
              </a:pPr>
              <a:t>‹#›</a:t>
            </a:fld>
            <a:endParaRPr lang="en-GB" dirty="0"/>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7740440" y="5949350"/>
            <a:ext cx="1169035" cy="800100"/>
          </a:xfrm>
          <a:prstGeom prst="rect">
            <a:avLst/>
          </a:prstGeom>
        </p:spPr>
      </p:pic>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dirty="0"/>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826C3B4-288C-4D35-A77C-60F4EEB1ED93}" type="slidenum">
              <a:rPr lang="en-GB" smtClean="0"/>
              <a:pPr>
                <a:defRPr/>
              </a:pPr>
              <a:t>‹#›</a:t>
            </a:fld>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32933AF-D042-47B0-A189-E844F6E7E4D6}" type="slidenum">
              <a:rPr lang="en-GB" smtClean="0"/>
              <a:pPr>
                <a:defRPr/>
              </a:pPr>
              <a:t>‹#›</a:t>
            </a:fld>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pPr>
              <a:defRPr/>
            </a:pPr>
            <a:fld id="{D4D017DF-828D-432B-9685-487A47EE75EB}" type="slidenum">
              <a:rPr lang="en-GB" smtClean="0"/>
              <a:pPr>
                <a:defRPr/>
              </a:pPr>
              <a:t>‹#›</a:t>
            </a:fld>
            <a:endParaRPr lang="en-GB" dirty="0"/>
          </a:p>
        </p:txBody>
      </p:sp>
      <p:sp>
        <p:nvSpPr>
          <p:cNvPr id="6"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pPr>
              <a:defRPr/>
            </a:pPr>
            <a:fld id="{80F09DBD-B56D-472B-AFAC-CC5FA1CC145E}" type="slidenum">
              <a:rPr lang="en-GB" smtClean="0"/>
              <a:pPr>
                <a:defRPr/>
              </a:pPr>
              <a:t>‹#›</a:t>
            </a:fld>
            <a:endParaRPr lang="en-GB" dirty="0"/>
          </a:p>
        </p:txBody>
      </p:sp>
      <p:sp>
        <p:nvSpPr>
          <p:cNvPr id="8"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pPr>
              <a:defRPr/>
            </a:pPr>
            <a:fld id="{9DBD948C-F8EA-4963-BF9C-513B62A5CC3C}" type="slidenum">
              <a:rPr lang="en-GB" smtClean="0"/>
              <a:pPr>
                <a:defRPr/>
              </a:pPr>
              <a:t>‹#›</a:t>
            </a:fld>
            <a:endParaRPr lang="en-GB" dirty="0"/>
          </a:p>
        </p:txBody>
      </p:sp>
      <p:sp>
        <p:nvSpPr>
          <p:cNvPr id="4"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8AE4A3A-7D6A-4777-BBDB-38C8C2CC46C8}" type="slidenum">
              <a:rPr lang="en-GB" smtClean="0"/>
              <a:pPr>
                <a:defRPr/>
              </a:pPr>
              <a:t>‹#›</a:t>
            </a:fld>
            <a:endParaRPr lang="en-GB" dirty="0"/>
          </a:p>
        </p:txBody>
      </p:sp>
      <p:sp>
        <p:nvSpPr>
          <p:cNvPr id="3"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40337DA-0ABB-4BA4-B5DB-E7E255C669DA}" type="slidenum">
              <a:rPr lang="en-GB" smtClean="0"/>
              <a:pPr>
                <a:defRPr/>
              </a:pPr>
              <a:t>‹#›</a:t>
            </a:fld>
            <a:endParaRPr lang="en-GB" dirty="0"/>
          </a:p>
        </p:txBody>
      </p:sp>
      <p:sp>
        <p:nvSpPr>
          <p:cNvPr id="6"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4A4AD23-00EC-4EF8-AE2E-75CDB15F8CBF}" type="slidenum">
              <a:rPr lang="en-GB" smtClean="0"/>
              <a:pPr>
                <a:defRPr/>
              </a:pPr>
              <a:t>‹#›</a:t>
            </a:fld>
            <a:endParaRPr lang="en-GB" dirty="0"/>
          </a:p>
        </p:txBody>
      </p:sp>
      <p:sp>
        <p:nvSpPr>
          <p:cNvPr id="6"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5F3D2905-AB02-4956-A78A-FDD66747A3F2}" type="slidenum">
              <a:rPr lang="en-GB" smtClean="0"/>
              <a:pPr>
                <a:defRPr/>
              </a:pPr>
              <a:t>‹#›</a:t>
            </a:fld>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6725E79-C85E-4DA2-8E4D-DBF157C73763}" type="slidenum">
              <a:rPr lang="en-GB" smtClean="0"/>
              <a:pPr>
                <a:defRPr/>
              </a:pPr>
              <a:t>‹#›</a:t>
            </a:fld>
            <a:endParaRPr lang="en-GB" dirty="0"/>
          </a:p>
        </p:txBody>
      </p:sp>
      <p:sp>
        <p:nvSpPr>
          <p:cNvPr id="5" name="Rectangle 3"/>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4628365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21988840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dirty="0"/>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dirty="0"/>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6"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dirty="0"/>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32404085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55913580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325511433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82942605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8"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2897124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8"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4"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131896870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3"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38095556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89910856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655726347"/>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43072692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dirty="0">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575077264"/>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8" name="Picture 6" descr="Big PageTop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10" name="Picture 10" descr="EveryoneHome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0364646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xfrm>
            <a:off x="4422775" y="6524625"/>
            <a:ext cx="446087" cy="215900"/>
          </a:xfrm>
          <a:ln/>
        </p:spPr>
        <p:txBody>
          <a:bodyPr/>
          <a:lstStyle>
            <a:lvl1pPr>
              <a:defRPr/>
            </a:lvl1pPr>
          </a:lstStyle>
          <a:p>
            <a:pPr>
              <a:defRPr/>
            </a:pPr>
            <a:fld id="{9826C3B4-288C-4D35-A77C-60F4EEB1ED9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7812450" y="5949350"/>
            <a:ext cx="1169035" cy="800100"/>
          </a:xfrm>
          <a:prstGeom prst="rect">
            <a:avLst/>
          </a:prstGeom>
        </p:spPr>
      </p:pic>
    </p:spTree>
    <p:extLst>
      <p:ext uri="{BB962C8B-B14F-4D97-AF65-F5344CB8AC3E}">
        <p14:creationId xmlns:p14="http://schemas.microsoft.com/office/powerpoint/2010/main" val="891038661"/>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64797489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5446811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4"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dirty="0">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18310501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xfrm>
            <a:off x="4199731" y="6524625"/>
            <a:ext cx="446087" cy="215900"/>
          </a:xfrm>
          <a:ln/>
        </p:spPr>
        <p:txBody>
          <a:bodyPr/>
          <a:lstStyle>
            <a:lvl1pPr>
              <a:defRPr/>
            </a:lvl1pPr>
          </a:lstStyle>
          <a:p>
            <a:pPr>
              <a:defRPr/>
            </a:pPr>
            <a:fld id="{9DBD948C-F8EA-4963-BF9C-513B62A5CC3C}" type="slidenum">
              <a:rPr lang="en-GB">
                <a:solidFill>
                  <a:srgbClr val="005172"/>
                </a:solidFill>
              </a:rPr>
              <a:pPr>
                <a:defRPr/>
              </a:pPr>
              <a:t>‹#›</a:t>
            </a:fld>
            <a:endParaRPr lang="en-GB" dirty="0">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7812450" y="5949350"/>
            <a:ext cx="1169035" cy="800100"/>
          </a:xfrm>
          <a:prstGeom prst="rect">
            <a:avLst/>
          </a:prstGeom>
        </p:spPr>
      </p:pic>
    </p:spTree>
    <p:extLst>
      <p:ext uri="{BB962C8B-B14F-4D97-AF65-F5344CB8AC3E}">
        <p14:creationId xmlns:p14="http://schemas.microsoft.com/office/powerpoint/2010/main" val="1336308652"/>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4433755" y="6524625"/>
            <a:ext cx="446087" cy="215900"/>
          </a:xfrm>
          <a:ln/>
        </p:spPr>
        <p:txBody>
          <a:bodyPr/>
          <a:lstStyle>
            <a:lvl1pPr>
              <a:defRPr/>
            </a:lvl1pPr>
          </a:lstStyle>
          <a:p>
            <a:pPr>
              <a:defRPr/>
            </a:pPr>
            <a:fld id="{68AE4A3A-7D6A-4777-BBDB-38C8C2CC46C8}" type="slidenum">
              <a:rPr lang="en-GB">
                <a:solidFill>
                  <a:srgbClr val="005172"/>
                </a:solidFill>
              </a:rPr>
              <a:pPr>
                <a:defRPr/>
              </a:pPr>
              <a:t>‹#›</a:t>
            </a:fld>
            <a:endParaRPr lang="en-GB" dirty="0">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7812450" y="5949350"/>
            <a:ext cx="1169035" cy="800100"/>
          </a:xfrm>
          <a:prstGeom prst="rect">
            <a:avLst/>
          </a:prstGeom>
        </p:spPr>
      </p:pic>
    </p:spTree>
    <p:extLst>
      <p:ext uri="{BB962C8B-B14F-4D97-AF65-F5344CB8AC3E}">
        <p14:creationId xmlns:p14="http://schemas.microsoft.com/office/powerpoint/2010/main" val="317723107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84822853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360500988"/>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2119383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60857992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834076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90402675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92647678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3"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5155372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dirty="0">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96167014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dirty="0">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60637833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dirty="0">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78544624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899842487"/>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38885103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270986249"/>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550954331"/>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149290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57153432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6"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48905092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837637074"/>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dirty="0">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10304434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dirty="0">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35519875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dirty="0">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82427740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507679326"/>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528347781"/>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851829765"/>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40271137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dirty="0"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dirty="0">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942372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dirty="0"/>
          </a:p>
        </p:txBody>
      </p:sp>
      <p:sp>
        <p:nvSpPr>
          <p:cNvPr id="6" name="Rectangle 3"/>
          <p:cNvSpPr>
            <a:spLocks noGrp="1" noChangeArrowheads="1"/>
          </p:cNvSpPr>
          <p:nvPr>
            <p:ph type="ftr" sz="quarter" idx="11"/>
          </p:nvPr>
        </p:nvSpPr>
        <p:spPr>
          <a:ln/>
        </p:spPr>
        <p:txBody>
          <a:bodyPr/>
          <a:lstStyle>
            <a:lvl1pPr>
              <a:defRPr/>
            </a:lvl1pPr>
          </a:lstStyle>
          <a:p>
            <a:r>
              <a:rPr lang="en-GB" dirty="0" smtClean="0"/>
              <a:t>SSOWPSv2.5 RTS Launch Briefing</a:t>
            </a:r>
            <a:endParaRPr lang="en-GB" dirty="0"/>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07942070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26364708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93417410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dirty="0">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82642330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dirty="0">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082461751"/>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dirty="0">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330703260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08066454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dirty="0">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460085463"/>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166081449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dirty="0">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dirty="0" smtClean="0"/>
              <a:t>SSOWPSv2.5 RTS Launch Briefing</a:t>
            </a:r>
            <a:endParaRPr lang="en-GB" dirty="0"/>
          </a:p>
        </p:txBody>
      </p:sp>
    </p:spTree>
    <p:extLst>
      <p:ext uri="{BB962C8B-B14F-4D97-AF65-F5344CB8AC3E}">
        <p14:creationId xmlns:p14="http://schemas.microsoft.com/office/powerpoint/2010/main" val="21471369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dirty="0"/>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dirty="0" smtClean="0"/>
              <a:t>SSOWPSv2.5 RTS Launch Briefing</a:t>
            </a:r>
            <a:endParaRPr lang="en-GB" dirty="0"/>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dirty="0">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grpSp>
      </p:grpSp>
    </p:spTree>
    <p:extLst>
      <p:ext uri="{BB962C8B-B14F-4D97-AF65-F5344CB8AC3E}">
        <p14:creationId xmlns:p14="http://schemas.microsoft.com/office/powerpoint/2010/main" val="16521209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dirty="0">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grpSp>
      </p:grpSp>
    </p:spTree>
    <p:extLst>
      <p:ext uri="{BB962C8B-B14F-4D97-AF65-F5344CB8AC3E}">
        <p14:creationId xmlns:p14="http://schemas.microsoft.com/office/powerpoint/2010/main" val="6404709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dirty="0"/>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dirty="0"/>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dirty="0" smtClean="0"/>
              <a:t>SSOWPSv2.5 RTS Launch Briefing</a:t>
            </a:r>
            <a:endParaRPr lang="en-GB" dirty="0"/>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dirty="0"/>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19EAF894-0856-4CB2-8FFA-64A1F3932A60}" type="slidenum">
              <a:rPr lang="en-GB" smtClean="0">
                <a:solidFill>
                  <a:srgbClr val="005172"/>
                </a:solidFill>
              </a:rPr>
              <a:pPr/>
              <a:t>‹#›</a:t>
            </a:fld>
            <a:endParaRPr lang="en-GB" dirty="0">
              <a:solidFill>
                <a:srgbClr val="005172"/>
              </a:solidFill>
            </a:endParaRPr>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dirty="0" smtClean="0"/>
              <a:t>SSOWPSv2.5 RTS Launch Briefing</a:t>
            </a:r>
            <a:endParaRPr lang="en-GB" dirty="0"/>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spTree>
    <p:extLst>
      <p:ext uri="{BB962C8B-B14F-4D97-AF65-F5344CB8AC3E}">
        <p14:creationId xmlns:p14="http://schemas.microsoft.com/office/powerpoint/2010/main" val="2148817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dirty="0">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grpSp>
      </p:grpSp>
    </p:spTree>
    <p:extLst>
      <p:ext uri="{BB962C8B-B14F-4D97-AF65-F5344CB8AC3E}">
        <p14:creationId xmlns:p14="http://schemas.microsoft.com/office/powerpoint/2010/main" val="23887989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dirty="0">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grpSp>
      </p:grpSp>
    </p:spTree>
    <p:extLst>
      <p:ext uri="{BB962C8B-B14F-4D97-AF65-F5344CB8AC3E}">
        <p14:creationId xmlns:p14="http://schemas.microsoft.com/office/powerpoint/2010/main" val="13275729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dirty="0">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grpSp>
      </p:grpSp>
    </p:spTree>
    <p:extLst>
      <p:ext uri="{BB962C8B-B14F-4D97-AF65-F5344CB8AC3E}">
        <p14:creationId xmlns:p14="http://schemas.microsoft.com/office/powerpoint/2010/main" val="1312534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dirty="0">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dirty="0" smtClean="0"/>
              <a:t>SSOWPSv2.5 RTS Launch Briefing</a:t>
            </a:r>
            <a:endParaRPr lang="en-GB" dirty="0"/>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dirty="0">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5172"/>
                  </a:solidFill>
                </a:endParaRPr>
              </a:p>
            </p:txBody>
          </p:sp>
        </p:grpSp>
      </p:grpSp>
    </p:spTree>
    <p:extLst>
      <p:ext uri="{BB962C8B-B14F-4D97-AF65-F5344CB8AC3E}">
        <p14:creationId xmlns:p14="http://schemas.microsoft.com/office/powerpoint/2010/main" val="4211067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t>Considerations</a:t>
            </a:r>
            <a:endParaRPr lang="en-GB" sz="4000" b="1"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1</a:t>
            </a:fld>
            <a:endParaRPr lang="en-GB" dirty="0"/>
          </a:p>
        </p:txBody>
      </p:sp>
      <p:sp>
        <p:nvSpPr>
          <p:cNvPr id="5" name="Footer Placeholder 4"/>
          <p:cNvSpPr>
            <a:spLocks noGrp="1"/>
          </p:cNvSpPr>
          <p:nvPr>
            <p:ph type="ftr" sz="quarter" idx="11"/>
          </p:nvPr>
        </p:nvSpPr>
        <p:spPr/>
        <p:txBody>
          <a:bodyPr/>
          <a:lstStyle/>
          <a:p>
            <a:pPr>
              <a:defRPr/>
            </a:pPr>
            <a:r>
              <a:rPr lang="en-GB" dirty="0" smtClean="0"/>
              <a:t>SSoWPS v2.5 RTS Launch Briefing</a:t>
            </a:r>
            <a:endParaRPr lang="en-GB" dirty="0"/>
          </a:p>
        </p:txBody>
      </p:sp>
      <p:sp>
        <p:nvSpPr>
          <p:cNvPr id="6" name="TextBox 5"/>
          <p:cNvSpPr txBox="1"/>
          <p:nvPr/>
        </p:nvSpPr>
        <p:spPr>
          <a:xfrm>
            <a:off x="755470" y="1844780"/>
            <a:ext cx="7704318" cy="1200329"/>
          </a:xfrm>
          <a:prstGeom prst="rect">
            <a:avLst/>
          </a:prstGeom>
          <a:noFill/>
        </p:spPr>
        <p:txBody>
          <a:bodyPr wrap="square" rtlCol="0">
            <a:spAutoFit/>
          </a:bodyPr>
          <a:lstStyle/>
          <a:p>
            <a:r>
              <a:rPr lang="en-GB" sz="2400" b="1" dirty="0" smtClean="0"/>
              <a:t>If viewing this presentation in slide show format; </a:t>
            </a:r>
            <a:r>
              <a:rPr lang="en-GB" sz="2400" b="1" dirty="0" smtClean="0">
                <a:solidFill>
                  <a:srgbClr val="FF0000"/>
                </a:solidFill>
              </a:rPr>
              <a:t>you will not see all of the extra information supplied within the footnotes.</a:t>
            </a:r>
            <a:endParaRPr lang="en-GB" sz="2400" b="1" dirty="0">
              <a:solidFill>
                <a:srgbClr val="FF0000"/>
              </a:solidFill>
            </a:endParaRPr>
          </a:p>
        </p:txBody>
      </p:sp>
      <p:sp>
        <p:nvSpPr>
          <p:cNvPr id="7" name="TextBox 6"/>
          <p:cNvSpPr txBox="1"/>
          <p:nvPr/>
        </p:nvSpPr>
        <p:spPr>
          <a:xfrm>
            <a:off x="755470" y="3668871"/>
            <a:ext cx="7704318" cy="1200329"/>
          </a:xfrm>
          <a:prstGeom prst="rect">
            <a:avLst/>
          </a:prstGeom>
          <a:noFill/>
        </p:spPr>
        <p:txBody>
          <a:bodyPr wrap="square" rtlCol="0">
            <a:spAutoFit/>
          </a:bodyPr>
          <a:lstStyle/>
          <a:p>
            <a:r>
              <a:rPr lang="en-GB" sz="2400" b="1" dirty="0" smtClean="0"/>
              <a:t>If you want to print this presentation for paper use; </a:t>
            </a:r>
            <a:r>
              <a:rPr lang="en-GB" sz="2400" b="1" dirty="0" smtClean="0">
                <a:solidFill>
                  <a:srgbClr val="FF0000"/>
                </a:solidFill>
              </a:rPr>
              <a:t>you will need to change the view to ‘Notes Page’ to enable the extra notes to print off also.</a:t>
            </a:r>
            <a:endParaRPr lang="en-GB" sz="2400" b="1" dirty="0">
              <a:solidFill>
                <a:srgbClr val="FF0000"/>
              </a:solidFill>
            </a:endParaRPr>
          </a:p>
        </p:txBody>
      </p:sp>
    </p:spTree>
    <p:extLst>
      <p:ext uri="{BB962C8B-B14F-4D97-AF65-F5344CB8AC3E}">
        <p14:creationId xmlns:p14="http://schemas.microsoft.com/office/powerpoint/2010/main" val="304687727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Clarity of changing time</a:t>
            </a:r>
            <a:endParaRPr lang="en-GB" kern="0" dirty="0"/>
          </a:p>
        </p:txBody>
      </p:sp>
      <p:pic>
        <p:nvPicPr>
          <p:cNvPr id="3" name="Picture 2"/>
          <p:cNvPicPr>
            <a:picLocks noChangeAspect="1"/>
          </p:cNvPicPr>
          <p:nvPr/>
        </p:nvPicPr>
        <p:blipFill>
          <a:blip r:embed="rId3"/>
          <a:stretch>
            <a:fillRect/>
          </a:stretch>
        </p:blipFill>
        <p:spPr>
          <a:xfrm>
            <a:off x="1575156" y="2476854"/>
            <a:ext cx="5695238" cy="2457143"/>
          </a:xfrm>
          <a:prstGeom prst="rect">
            <a:avLst/>
          </a:prstGeom>
          <a:ln w="25400">
            <a:solidFill>
              <a:schemeClr val="accent2">
                <a:lumMod val="60000"/>
                <a:lumOff val="40000"/>
              </a:schemeClr>
            </a:solidFill>
          </a:ln>
        </p:spPr>
      </p:pic>
      <p:sp>
        <p:nvSpPr>
          <p:cNvPr id="5" name="TextBox 4"/>
          <p:cNvSpPr txBox="1"/>
          <p:nvPr/>
        </p:nvSpPr>
        <p:spPr>
          <a:xfrm>
            <a:off x="395420" y="1297863"/>
            <a:ext cx="7561050"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During EDIT and COPY/RE-DATE it is now clear that you can change the times (the grey masking has gone)</a:t>
            </a:r>
            <a:endParaRPr lang="en-GB" dirty="0"/>
          </a:p>
        </p:txBody>
      </p:sp>
      <p:sp>
        <p:nvSpPr>
          <p:cNvPr id="6" name="Rounded Rectangle 5"/>
          <p:cNvSpPr/>
          <p:nvPr/>
        </p:nvSpPr>
        <p:spPr>
          <a:xfrm>
            <a:off x="4067930" y="2491140"/>
            <a:ext cx="3202464" cy="15139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Slide Number Placeholder 3"/>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10</a:t>
            </a:fld>
            <a:endParaRPr lang="en-GB" dirty="0">
              <a:solidFill>
                <a:srgbClr val="005172"/>
              </a:solidFill>
            </a:endParaRPr>
          </a:p>
        </p:txBody>
      </p:sp>
    </p:spTree>
    <p:extLst>
      <p:ext uri="{BB962C8B-B14F-4D97-AF65-F5344CB8AC3E}">
        <p14:creationId xmlns:p14="http://schemas.microsoft.com/office/powerpoint/2010/main" val="125525962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F01 auto-populate</a:t>
            </a:r>
            <a:endParaRPr lang="en-GB" kern="0" dirty="0"/>
          </a:p>
        </p:txBody>
      </p:sp>
      <p:sp>
        <p:nvSpPr>
          <p:cNvPr id="6" name="Slide Number Placeholder 5"/>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11</a:t>
            </a:fld>
            <a:endParaRPr lang="en-GB" dirty="0">
              <a:solidFill>
                <a:srgbClr val="005172"/>
              </a:solidFill>
            </a:endParaRPr>
          </a:p>
        </p:txBody>
      </p:sp>
      <p:pic>
        <p:nvPicPr>
          <p:cNvPr id="4" name="Picture 3"/>
          <p:cNvPicPr>
            <a:picLocks noChangeAspect="1"/>
          </p:cNvPicPr>
          <p:nvPr/>
        </p:nvPicPr>
        <p:blipFill>
          <a:blip r:embed="rId3"/>
          <a:stretch>
            <a:fillRect/>
          </a:stretch>
        </p:blipFill>
        <p:spPr>
          <a:xfrm>
            <a:off x="1498388" y="1064089"/>
            <a:ext cx="5809992" cy="5389331"/>
          </a:xfrm>
          <a:prstGeom prst="rect">
            <a:avLst/>
          </a:prstGeom>
        </p:spPr>
      </p:pic>
    </p:spTree>
    <p:extLst>
      <p:ext uri="{BB962C8B-B14F-4D97-AF65-F5344CB8AC3E}">
        <p14:creationId xmlns:p14="http://schemas.microsoft.com/office/powerpoint/2010/main" val="183406631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Multiple Shift Packs</a:t>
            </a:r>
          </a:p>
          <a:p>
            <a:pPr>
              <a:lnSpc>
                <a:spcPts val="1800"/>
              </a:lnSpc>
            </a:pPr>
            <a:r>
              <a:rPr lang="en-GB" kern="0" dirty="0"/>
              <a:t>	</a:t>
            </a:r>
            <a:r>
              <a:rPr lang="en-GB" kern="0" dirty="0" smtClean="0"/>
              <a:t>			 </a:t>
            </a:r>
            <a:r>
              <a:rPr lang="en-GB" sz="1800" kern="0" dirty="0" smtClean="0"/>
              <a:t>(long possessions)</a:t>
            </a:r>
            <a:endParaRPr lang="en-GB" sz="1800" kern="0" dirty="0"/>
          </a:p>
        </p:txBody>
      </p:sp>
      <p:pic>
        <p:nvPicPr>
          <p:cNvPr id="3" name="Picture 2"/>
          <p:cNvPicPr>
            <a:picLocks noChangeAspect="1"/>
          </p:cNvPicPr>
          <p:nvPr/>
        </p:nvPicPr>
        <p:blipFill>
          <a:blip r:embed="rId3"/>
          <a:stretch>
            <a:fillRect/>
          </a:stretch>
        </p:blipFill>
        <p:spPr>
          <a:xfrm>
            <a:off x="1486315" y="1196690"/>
            <a:ext cx="6038095" cy="4828571"/>
          </a:xfrm>
          <a:prstGeom prst="rect">
            <a:avLst/>
          </a:prstGeom>
        </p:spPr>
      </p:pic>
      <p:sp>
        <p:nvSpPr>
          <p:cNvPr id="5" name="Rounded Rectangle 4"/>
          <p:cNvSpPr/>
          <p:nvPr/>
        </p:nvSpPr>
        <p:spPr>
          <a:xfrm>
            <a:off x="3592572" y="4365130"/>
            <a:ext cx="2203598" cy="13681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Slide Number Placeholder 3"/>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12</a:t>
            </a:fld>
            <a:endParaRPr lang="en-GB" dirty="0">
              <a:solidFill>
                <a:srgbClr val="005172"/>
              </a:solidFill>
            </a:endParaRPr>
          </a:p>
        </p:txBody>
      </p:sp>
    </p:spTree>
    <p:extLst>
      <p:ext uri="{BB962C8B-B14F-4D97-AF65-F5344CB8AC3E}">
        <p14:creationId xmlns:p14="http://schemas.microsoft.com/office/powerpoint/2010/main" val="278885431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Under PC/PICOP process</a:t>
            </a:r>
            <a:endParaRPr lang="en-GB" kern="0" dirty="0"/>
          </a:p>
        </p:txBody>
      </p:sp>
      <p:sp>
        <p:nvSpPr>
          <p:cNvPr id="5" name="Content Placeholder 1"/>
          <p:cNvSpPr txBox="1">
            <a:spLocks/>
          </p:cNvSpPr>
          <p:nvPr/>
        </p:nvSpPr>
        <p:spPr>
          <a:xfrm>
            <a:off x="450851" y="1268700"/>
            <a:ext cx="7926388"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Flexibility for the Under PC process to have mileages outside of the “Master” plan mileages - but still on same pages of Sectional Appendix and still within the Protecting Signals.</a:t>
            </a:r>
          </a:p>
          <a:p>
            <a:r>
              <a:rPr lang="en-GB" kern="0" dirty="0" smtClean="0"/>
              <a:t>Flexibility to create </a:t>
            </a:r>
            <a:r>
              <a:rPr lang="en-GB" kern="0" dirty="0"/>
              <a:t>Under </a:t>
            </a:r>
            <a:r>
              <a:rPr lang="en-GB" kern="0" dirty="0" smtClean="0"/>
              <a:t>PICOP plans in a timely process under the “Master Possession” </a:t>
            </a:r>
            <a:r>
              <a:rPr lang="en-GB" kern="0" dirty="0"/>
              <a:t>plan mileages - but still on same pages of Sectional Appendix and still within the Protecting </a:t>
            </a:r>
            <a:r>
              <a:rPr lang="en-GB" kern="0" dirty="0" smtClean="0"/>
              <a:t>Signals.</a:t>
            </a:r>
          </a:p>
          <a:p>
            <a:r>
              <a:rPr lang="en-GB" kern="0" dirty="0"/>
              <a:t>Master Plan must contain either </a:t>
            </a:r>
            <a:r>
              <a:rPr lang="en-GB" kern="0" dirty="0" smtClean="0"/>
              <a:t>a </a:t>
            </a:r>
            <a:r>
              <a:rPr lang="en-GB" kern="0" dirty="0"/>
              <a:t>Line Blockage type </a:t>
            </a:r>
            <a:r>
              <a:rPr lang="en-GB" kern="0" dirty="0" smtClean="0"/>
              <a:t>or </a:t>
            </a:r>
            <a:r>
              <a:rPr lang="en-GB" kern="0" dirty="0"/>
              <a:t>a Possession</a:t>
            </a:r>
          </a:p>
          <a:p>
            <a:endParaRPr lang="en-GB" kern="0" dirty="0" smtClean="0"/>
          </a:p>
        </p:txBody>
      </p:sp>
      <p:pic>
        <p:nvPicPr>
          <p:cNvPr id="4" name="Picture 3"/>
          <p:cNvPicPr>
            <a:picLocks noChangeAspect="1"/>
          </p:cNvPicPr>
          <p:nvPr/>
        </p:nvPicPr>
        <p:blipFill>
          <a:blip r:embed="rId3"/>
          <a:stretch>
            <a:fillRect/>
          </a:stretch>
        </p:blipFill>
        <p:spPr>
          <a:xfrm>
            <a:off x="1475156" y="3789050"/>
            <a:ext cx="5895238" cy="2266667"/>
          </a:xfrm>
          <a:prstGeom prst="rect">
            <a:avLst/>
          </a:prstGeom>
        </p:spPr>
      </p:pic>
      <p:sp>
        <p:nvSpPr>
          <p:cNvPr id="7" name="Rounded Rectangle 6"/>
          <p:cNvSpPr/>
          <p:nvPr/>
        </p:nvSpPr>
        <p:spPr>
          <a:xfrm>
            <a:off x="1704842" y="5541518"/>
            <a:ext cx="5387508" cy="3187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8" name="Picture 7"/>
          <p:cNvPicPr>
            <a:picLocks noChangeAspect="1"/>
          </p:cNvPicPr>
          <p:nvPr/>
        </p:nvPicPr>
        <p:blipFill>
          <a:blip r:embed="rId4"/>
          <a:stretch>
            <a:fillRect/>
          </a:stretch>
        </p:blipFill>
        <p:spPr>
          <a:xfrm>
            <a:off x="7907576" y="4941210"/>
            <a:ext cx="814343" cy="880371"/>
          </a:xfrm>
          <a:prstGeom prst="rect">
            <a:avLst/>
          </a:prstGeom>
        </p:spPr>
      </p:pic>
      <p:sp>
        <p:nvSpPr>
          <p:cNvPr id="6" name="Slide Number Placeholder 5"/>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13</a:t>
            </a:fld>
            <a:endParaRPr lang="en-GB" dirty="0">
              <a:solidFill>
                <a:srgbClr val="005172"/>
              </a:solidFill>
            </a:endParaRPr>
          </a:p>
        </p:txBody>
      </p:sp>
    </p:spTree>
    <p:extLst>
      <p:ext uri="{BB962C8B-B14F-4D97-AF65-F5344CB8AC3E}">
        <p14:creationId xmlns:p14="http://schemas.microsoft.com/office/powerpoint/2010/main" val="121360092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413" y="1989138"/>
            <a:ext cx="6983957" cy="2159000"/>
          </a:xfrm>
        </p:spPr>
        <p:txBody>
          <a:bodyPr/>
          <a:lstStyle/>
          <a:p>
            <a:r>
              <a:rPr lang="en-GB" dirty="0"/>
              <a:t>SSoWPS v2.5 Launch Briefing</a:t>
            </a:r>
            <a:br>
              <a:rPr lang="en-GB" dirty="0"/>
            </a:br>
            <a:r>
              <a:rPr lang="en-GB" dirty="0"/>
              <a:t>Supplementary Presentation</a:t>
            </a:r>
          </a:p>
        </p:txBody>
      </p:sp>
      <p:sp>
        <p:nvSpPr>
          <p:cNvPr id="3" name="Subtitle 2"/>
          <p:cNvSpPr>
            <a:spLocks noGrp="1"/>
          </p:cNvSpPr>
          <p:nvPr>
            <p:ph type="subTitle" idx="1"/>
          </p:nvPr>
        </p:nvSpPr>
        <p:spPr>
          <a:xfrm>
            <a:off x="179390" y="4364038"/>
            <a:ext cx="3741735" cy="863600"/>
          </a:xfrm>
        </p:spPr>
        <p:txBody>
          <a:bodyPr/>
          <a:lstStyle/>
          <a:p>
            <a:r>
              <a:rPr lang="en-GB" dirty="0"/>
              <a:t>Part </a:t>
            </a:r>
            <a:r>
              <a:rPr lang="en-GB" dirty="0" smtClean="0"/>
              <a:t>5b </a:t>
            </a:r>
            <a:r>
              <a:rPr lang="en-GB" dirty="0"/>
              <a:t>– </a:t>
            </a:r>
            <a:r>
              <a:rPr lang="en-GB" dirty="0" smtClean="0"/>
              <a:t>Existing Features</a:t>
            </a:r>
            <a:endParaRPr lang="en-GB" dirty="0"/>
          </a:p>
        </p:txBody>
      </p:sp>
    </p:spTree>
    <p:extLst>
      <p:ext uri="{BB962C8B-B14F-4D97-AF65-F5344CB8AC3E}">
        <p14:creationId xmlns:p14="http://schemas.microsoft.com/office/powerpoint/2010/main" val="16512353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Reminder – Rule of 10’s</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15</a:t>
            </a:fld>
            <a:endParaRPr lang="en-GB" altLang="en-US" dirty="0">
              <a:solidFill>
                <a:srgbClr val="005172"/>
              </a:solidFill>
            </a:endParaRPr>
          </a:p>
        </p:txBody>
      </p:sp>
      <p:sp>
        <p:nvSpPr>
          <p:cNvPr id="14" name="Footer Placeholder 4"/>
          <p:cNvSpPr>
            <a:spLocks noGrp="1"/>
          </p:cNvSpPr>
          <p:nvPr>
            <p:ph type="ftr" sz="quarter" idx="11"/>
          </p:nvPr>
        </p:nvSpPr>
        <p:spPr/>
        <p:txBody>
          <a:bodyPr/>
          <a:lstStyle/>
          <a:p>
            <a:r>
              <a:rPr lang="en-GB" dirty="0" smtClean="0"/>
              <a:t>SSOWPSv2.5 RTS Launch Briefing</a:t>
            </a:r>
            <a:endParaRPr lang="en-GB" dirty="0"/>
          </a:p>
        </p:txBody>
      </p:sp>
      <p:grpSp>
        <p:nvGrpSpPr>
          <p:cNvPr id="2" name="Group 1"/>
          <p:cNvGrpSpPr/>
          <p:nvPr/>
        </p:nvGrpSpPr>
        <p:grpSpPr>
          <a:xfrm>
            <a:off x="6034758" y="1122519"/>
            <a:ext cx="1917009" cy="2127708"/>
            <a:chOff x="3419840" y="2465219"/>
            <a:chExt cx="1917009" cy="2215603"/>
          </a:xfrm>
        </p:grpSpPr>
        <p:sp>
          <p:nvSpPr>
            <p:cNvPr id="5" name="Content Placeholder 1"/>
            <p:cNvSpPr txBox="1">
              <a:spLocks/>
            </p:cNvSpPr>
            <p:nvPr/>
          </p:nvSpPr>
          <p:spPr>
            <a:xfrm>
              <a:off x="3419840" y="2852920"/>
              <a:ext cx="1917009" cy="1827902"/>
            </a:xfrm>
            <a:prstGeom prst="rect">
              <a:avLst/>
            </a:prstGeom>
            <a:ln w="28575">
              <a:solidFill>
                <a:schemeClr val="accent2">
                  <a:lumMod val="60000"/>
                  <a:lumOff val="40000"/>
                </a:schemeClr>
              </a:solidFill>
            </a:ln>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pPr marL="0" indent="0" algn="ctr">
                <a:buNone/>
              </a:pPr>
              <a:r>
                <a:rPr lang="en-GB" sz="12000" kern="0" dirty="0" smtClean="0"/>
                <a:t>10</a:t>
              </a:r>
              <a:endParaRPr lang="en-GB" sz="12000" kern="0" dirty="0"/>
            </a:p>
          </p:txBody>
        </p:sp>
        <p:sp>
          <p:nvSpPr>
            <p:cNvPr id="6" name="Content Placeholder 1"/>
            <p:cNvSpPr txBox="1">
              <a:spLocks/>
            </p:cNvSpPr>
            <p:nvPr/>
          </p:nvSpPr>
          <p:spPr>
            <a:xfrm>
              <a:off x="3419840" y="2465219"/>
              <a:ext cx="1917009" cy="387701"/>
            </a:xfrm>
            <a:prstGeom prst="rect">
              <a:avLst/>
            </a:prstGeom>
            <a:ln w="28575">
              <a:solidFill>
                <a:schemeClr val="accent2">
                  <a:lumMod val="60000"/>
                  <a:lumOff val="40000"/>
                </a:schemeClr>
              </a:solidFill>
            </a:ln>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pPr marL="0" indent="0" algn="ctr">
                <a:buNone/>
              </a:pPr>
              <a:r>
                <a:rPr lang="en-GB" sz="2000" kern="0" dirty="0" smtClean="0"/>
                <a:t>Up to</a:t>
              </a:r>
              <a:endParaRPr lang="en-GB" sz="12000" kern="0" dirty="0"/>
            </a:p>
          </p:txBody>
        </p:sp>
      </p:grpSp>
      <p:pic>
        <p:nvPicPr>
          <p:cNvPr id="7" name="Picture 6"/>
          <p:cNvPicPr>
            <a:picLocks noChangeAspect="1"/>
          </p:cNvPicPr>
          <p:nvPr/>
        </p:nvPicPr>
        <p:blipFill>
          <a:blip r:embed="rId3"/>
          <a:stretch>
            <a:fillRect/>
          </a:stretch>
        </p:blipFill>
        <p:spPr>
          <a:xfrm>
            <a:off x="189387" y="1115649"/>
            <a:ext cx="5640991" cy="3530651"/>
          </a:xfrm>
          <a:prstGeom prst="rect">
            <a:avLst/>
          </a:prstGeom>
          <a:ln w="25400">
            <a:solidFill>
              <a:schemeClr val="accent2">
                <a:lumMod val="60000"/>
                <a:lumOff val="40000"/>
              </a:schemeClr>
            </a:solidFill>
          </a:ln>
        </p:spPr>
      </p:pic>
      <p:pic>
        <p:nvPicPr>
          <p:cNvPr id="8" name="Picture 7"/>
          <p:cNvPicPr>
            <a:picLocks noChangeAspect="1"/>
          </p:cNvPicPr>
          <p:nvPr/>
        </p:nvPicPr>
        <p:blipFill>
          <a:blip r:embed="rId4"/>
          <a:stretch>
            <a:fillRect/>
          </a:stretch>
        </p:blipFill>
        <p:spPr>
          <a:xfrm>
            <a:off x="195710" y="4042131"/>
            <a:ext cx="5123809" cy="2628571"/>
          </a:xfrm>
          <a:prstGeom prst="rect">
            <a:avLst/>
          </a:prstGeom>
        </p:spPr>
      </p:pic>
      <p:pic>
        <p:nvPicPr>
          <p:cNvPr id="9" name="Picture 8"/>
          <p:cNvPicPr>
            <a:picLocks noChangeAspect="1"/>
          </p:cNvPicPr>
          <p:nvPr/>
        </p:nvPicPr>
        <p:blipFill rotWithShape="1">
          <a:blip r:embed="rId5"/>
          <a:srcRect l="1" r="44"/>
          <a:stretch/>
        </p:blipFill>
        <p:spPr>
          <a:xfrm>
            <a:off x="3563860" y="3592818"/>
            <a:ext cx="5472760" cy="2969839"/>
          </a:xfrm>
          <a:prstGeom prst="rect">
            <a:avLst/>
          </a:prstGeom>
        </p:spPr>
      </p:pic>
    </p:spTree>
    <p:extLst>
      <p:ext uri="{BB962C8B-B14F-4D97-AF65-F5344CB8AC3E}">
        <p14:creationId xmlns:p14="http://schemas.microsoft.com/office/powerpoint/2010/main" val="422675217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Reminder – Multi-component plans</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16</a:t>
            </a:fld>
            <a:endParaRPr lang="en-GB" altLang="en-US" dirty="0">
              <a:solidFill>
                <a:srgbClr val="005172"/>
              </a:solidFill>
            </a:endParaRPr>
          </a:p>
        </p:txBody>
      </p:sp>
      <p:sp>
        <p:nvSpPr>
          <p:cNvPr id="14" name="Footer Placeholder 4"/>
          <p:cNvSpPr>
            <a:spLocks noGrp="1"/>
          </p:cNvSpPr>
          <p:nvPr>
            <p:ph type="ftr" sz="quarter" idx="11"/>
          </p:nvPr>
        </p:nvSpPr>
        <p:spPr/>
        <p:txBody>
          <a:bodyPr/>
          <a:lstStyle/>
          <a:p>
            <a:r>
              <a:rPr lang="en-GB" dirty="0" smtClean="0"/>
              <a:t>SSoWPS v2.5 RTS Launch Briefing</a:t>
            </a:r>
            <a:endParaRPr lang="en-GB" dirty="0"/>
          </a:p>
        </p:txBody>
      </p:sp>
      <p:sp>
        <p:nvSpPr>
          <p:cNvPr id="5" name="Content Placeholder 1"/>
          <p:cNvSpPr txBox="1">
            <a:spLocks/>
          </p:cNvSpPr>
          <p:nvPr/>
        </p:nvSpPr>
        <p:spPr>
          <a:xfrm>
            <a:off x="450850" y="1268701"/>
            <a:ext cx="7649639" cy="920228"/>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When planning work that is going from mileages A to B, then B to C it is quicker to do a single plan with 2 components than it is to do 2 separate plans. (Even faster with more components)</a:t>
            </a:r>
          </a:p>
        </p:txBody>
      </p:sp>
      <p:pic>
        <p:nvPicPr>
          <p:cNvPr id="2" name="Picture 1"/>
          <p:cNvPicPr>
            <a:picLocks noChangeAspect="1"/>
          </p:cNvPicPr>
          <p:nvPr/>
        </p:nvPicPr>
        <p:blipFill>
          <a:blip r:embed="rId3"/>
          <a:stretch>
            <a:fillRect/>
          </a:stretch>
        </p:blipFill>
        <p:spPr>
          <a:xfrm>
            <a:off x="595449" y="2996940"/>
            <a:ext cx="2752381" cy="3019048"/>
          </a:xfrm>
          <a:prstGeom prst="rect">
            <a:avLst/>
          </a:prstGeom>
        </p:spPr>
      </p:pic>
      <p:pic>
        <p:nvPicPr>
          <p:cNvPr id="3" name="Picture 2"/>
          <p:cNvPicPr>
            <a:picLocks noChangeAspect="1"/>
          </p:cNvPicPr>
          <p:nvPr/>
        </p:nvPicPr>
        <p:blipFill rotWithShape="1">
          <a:blip r:embed="rId4"/>
          <a:srcRect r="10676"/>
          <a:stretch/>
        </p:blipFill>
        <p:spPr>
          <a:xfrm>
            <a:off x="3762206" y="3323796"/>
            <a:ext cx="5274414" cy="2409524"/>
          </a:xfrm>
          <a:prstGeom prst="rect">
            <a:avLst/>
          </a:prstGeom>
        </p:spPr>
      </p:pic>
      <p:sp>
        <p:nvSpPr>
          <p:cNvPr id="8" name="Content Placeholder 1"/>
          <p:cNvSpPr txBox="1">
            <a:spLocks/>
          </p:cNvSpPr>
          <p:nvPr/>
        </p:nvSpPr>
        <p:spPr>
          <a:xfrm>
            <a:off x="3763898" y="2480180"/>
            <a:ext cx="3700381" cy="447963"/>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pPr marL="0" indent="0">
              <a:buNone/>
            </a:pPr>
            <a:r>
              <a:rPr lang="en-GB" kern="0" dirty="0" smtClean="0"/>
              <a:t>When first component is finished – select to ADD another</a:t>
            </a:r>
            <a:endParaRPr lang="en-GB" kern="0" dirty="0"/>
          </a:p>
        </p:txBody>
      </p:sp>
      <p:sp>
        <p:nvSpPr>
          <p:cNvPr id="9" name="Rounded Rectangle 8"/>
          <p:cNvSpPr/>
          <p:nvPr/>
        </p:nvSpPr>
        <p:spPr>
          <a:xfrm>
            <a:off x="3762206" y="3312366"/>
            <a:ext cx="2682054" cy="4766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426056719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Reminder - Edits</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17</a:t>
            </a:fld>
            <a:endParaRPr lang="en-GB" altLang="en-US" dirty="0">
              <a:solidFill>
                <a:srgbClr val="005172"/>
              </a:solidFill>
            </a:endParaRPr>
          </a:p>
        </p:txBody>
      </p:sp>
      <p:sp>
        <p:nvSpPr>
          <p:cNvPr id="14" name="Footer Placeholder 4"/>
          <p:cNvSpPr>
            <a:spLocks noGrp="1"/>
          </p:cNvSpPr>
          <p:nvPr>
            <p:ph type="ftr" sz="quarter" idx="11"/>
          </p:nvPr>
        </p:nvSpPr>
        <p:spPr/>
        <p:txBody>
          <a:bodyPr/>
          <a:lstStyle/>
          <a:p>
            <a:r>
              <a:rPr lang="en-GB" dirty="0" smtClean="0"/>
              <a:t>SSoWPS v2.5 RTS Launch Briefing</a:t>
            </a:r>
            <a:endParaRPr lang="en-GB" dirty="0"/>
          </a:p>
        </p:txBody>
      </p:sp>
      <p:sp>
        <p:nvSpPr>
          <p:cNvPr id="5" name="Content Placeholder 1"/>
          <p:cNvSpPr txBox="1">
            <a:spLocks/>
          </p:cNvSpPr>
          <p:nvPr/>
        </p:nvSpPr>
        <p:spPr>
          <a:xfrm>
            <a:off x="450851" y="1268700"/>
            <a:ext cx="7577630"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Remember – you can edit a plan to make corrections or improvements to content.</a:t>
            </a:r>
          </a:p>
          <a:p>
            <a:r>
              <a:rPr lang="en-GB" kern="0" dirty="0" smtClean="0"/>
              <a:t>This can be done at any time up to the actual date/time of the plan if it does NOT involve the submit to GZAC process for line blockages</a:t>
            </a:r>
          </a:p>
          <a:p>
            <a:r>
              <a:rPr lang="en-GB" kern="0" dirty="0" smtClean="0"/>
              <a:t>For plans that will involve the submit to GZAC process – they can be edited up to the point where they are submitted and become WithGZAC </a:t>
            </a:r>
            <a:endParaRPr lang="en-GB" kern="0" dirty="0"/>
          </a:p>
        </p:txBody>
      </p:sp>
      <p:pic>
        <p:nvPicPr>
          <p:cNvPr id="2" name="Picture 1"/>
          <p:cNvPicPr>
            <a:picLocks noChangeAspect="1"/>
          </p:cNvPicPr>
          <p:nvPr/>
        </p:nvPicPr>
        <p:blipFill>
          <a:blip r:embed="rId3"/>
          <a:stretch>
            <a:fillRect/>
          </a:stretch>
        </p:blipFill>
        <p:spPr>
          <a:xfrm>
            <a:off x="472868" y="3933070"/>
            <a:ext cx="4205814" cy="1936283"/>
          </a:xfrm>
          <a:prstGeom prst="rect">
            <a:avLst/>
          </a:prstGeom>
        </p:spPr>
      </p:pic>
      <p:pic>
        <p:nvPicPr>
          <p:cNvPr id="3" name="Picture 2"/>
          <p:cNvPicPr>
            <a:picLocks noChangeAspect="1"/>
          </p:cNvPicPr>
          <p:nvPr/>
        </p:nvPicPr>
        <p:blipFill>
          <a:blip r:embed="rId4"/>
          <a:stretch>
            <a:fillRect/>
          </a:stretch>
        </p:blipFill>
        <p:spPr>
          <a:xfrm>
            <a:off x="5508130" y="3556858"/>
            <a:ext cx="2368838" cy="2339950"/>
          </a:xfrm>
          <a:prstGeom prst="rect">
            <a:avLst/>
          </a:prstGeom>
        </p:spPr>
      </p:pic>
    </p:spTree>
    <p:extLst>
      <p:ext uri="{BB962C8B-B14F-4D97-AF65-F5344CB8AC3E}">
        <p14:creationId xmlns:p14="http://schemas.microsoft.com/office/powerpoint/2010/main" val="250666158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47674" y="179388"/>
            <a:ext cx="7436785" cy="641350"/>
          </a:xfrm>
        </p:spPr>
        <p:txBody>
          <a:bodyPr/>
          <a:lstStyle/>
          <a:p>
            <a:r>
              <a:rPr lang="en-GB" altLang="en-US" dirty="0" smtClean="0"/>
              <a:t>Reminder – Verification status (changes)</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18</a:t>
            </a:fld>
            <a:endParaRPr lang="en-GB" altLang="en-US" dirty="0">
              <a:solidFill>
                <a:srgbClr val="005172"/>
              </a:solidFill>
            </a:endParaRPr>
          </a:p>
        </p:txBody>
      </p:sp>
      <p:sp>
        <p:nvSpPr>
          <p:cNvPr id="14" name="Footer Placeholder 4"/>
          <p:cNvSpPr>
            <a:spLocks noGrp="1"/>
          </p:cNvSpPr>
          <p:nvPr>
            <p:ph type="ftr" sz="quarter" idx="11"/>
          </p:nvPr>
        </p:nvSpPr>
        <p:spPr/>
        <p:txBody>
          <a:bodyPr/>
          <a:lstStyle/>
          <a:p>
            <a:r>
              <a:rPr lang="en-GB" dirty="0" smtClean="0"/>
              <a:t>SSoWPS v2.5 RTS Launch Briefing</a:t>
            </a:r>
            <a:endParaRPr lang="en-GB" dirty="0"/>
          </a:p>
        </p:txBody>
      </p:sp>
      <p:sp>
        <p:nvSpPr>
          <p:cNvPr id="5" name="Content Placeholder 1"/>
          <p:cNvSpPr txBox="1">
            <a:spLocks/>
          </p:cNvSpPr>
          <p:nvPr/>
        </p:nvSpPr>
        <p:spPr>
          <a:xfrm>
            <a:off x="450851" y="1268700"/>
            <a:ext cx="7649640"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The red Verify status means that either the Sectional Appendix page(s) or the Hazard Directory extract detail has changed within the plan.</a:t>
            </a:r>
          </a:p>
          <a:p>
            <a:r>
              <a:rPr lang="en-GB" kern="0" dirty="0" smtClean="0"/>
              <a:t>Select the Verify Icon to then be shown the changes so you can determine if there is an impact upon your planned safe system arrangement – and then take the appropriate action. </a:t>
            </a:r>
          </a:p>
          <a:p>
            <a:r>
              <a:rPr lang="en-GB" kern="0" dirty="0" smtClean="0"/>
              <a:t>Accept (No impact) – Edit (amend plan to cater) – Delete (plan no longer works)</a:t>
            </a:r>
            <a:endParaRPr lang="en-GB" kern="0" dirty="0"/>
          </a:p>
        </p:txBody>
      </p:sp>
      <p:pic>
        <p:nvPicPr>
          <p:cNvPr id="2" name="Picture 1"/>
          <p:cNvPicPr>
            <a:picLocks noChangeAspect="1"/>
          </p:cNvPicPr>
          <p:nvPr/>
        </p:nvPicPr>
        <p:blipFill>
          <a:blip r:embed="rId3"/>
          <a:stretch>
            <a:fillRect/>
          </a:stretch>
        </p:blipFill>
        <p:spPr>
          <a:xfrm>
            <a:off x="1942256" y="4005080"/>
            <a:ext cx="4447619" cy="1314286"/>
          </a:xfrm>
          <a:prstGeom prst="rect">
            <a:avLst/>
          </a:prstGeom>
        </p:spPr>
      </p:pic>
      <p:pic>
        <p:nvPicPr>
          <p:cNvPr id="3" name="Picture 2"/>
          <p:cNvPicPr>
            <a:picLocks noChangeAspect="1"/>
          </p:cNvPicPr>
          <p:nvPr/>
        </p:nvPicPr>
        <p:blipFill>
          <a:blip r:embed="rId4"/>
          <a:stretch>
            <a:fillRect/>
          </a:stretch>
        </p:blipFill>
        <p:spPr>
          <a:xfrm>
            <a:off x="7884459" y="4676510"/>
            <a:ext cx="816935" cy="877900"/>
          </a:xfrm>
          <a:prstGeom prst="rect">
            <a:avLst/>
          </a:prstGeom>
        </p:spPr>
      </p:pic>
    </p:spTree>
    <p:extLst>
      <p:ext uri="{BB962C8B-B14F-4D97-AF65-F5344CB8AC3E}">
        <p14:creationId xmlns:p14="http://schemas.microsoft.com/office/powerpoint/2010/main" val="111275419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SSoWPS v2.5 Launch Briefing</a:t>
            </a:r>
            <a:br>
              <a:rPr lang="en-GB" dirty="0"/>
            </a:br>
            <a:r>
              <a:rPr lang="en-GB" dirty="0"/>
              <a:t>Supplementary Presentation</a:t>
            </a:r>
          </a:p>
        </p:txBody>
      </p:sp>
      <p:sp>
        <p:nvSpPr>
          <p:cNvPr id="3" name="Subtitle 2"/>
          <p:cNvSpPr>
            <a:spLocks noGrp="1"/>
          </p:cNvSpPr>
          <p:nvPr>
            <p:ph type="subTitle" idx="1"/>
          </p:nvPr>
        </p:nvSpPr>
        <p:spPr>
          <a:xfrm>
            <a:off x="107380" y="4364038"/>
            <a:ext cx="3888540" cy="863600"/>
          </a:xfrm>
        </p:spPr>
        <p:txBody>
          <a:bodyPr/>
          <a:lstStyle/>
          <a:p>
            <a:r>
              <a:rPr lang="en-GB" sz="2200" dirty="0" smtClean="0"/>
              <a:t>Part 5c – Support Model / Help</a:t>
            </a:r>
            <a:endParaRPr lang="en-GB" sz="2200" dirty="0"/>
          </a:p>
        </p:txBody>
      </p:sp>
    </p:spTree>
    <p:extLst>
      <p:ext uri="{BB962C8B-B14F-4D97-AF65-F5344CB8AC3E}">
        <p14:creationId xmlns:p14="http://schemas.microsoft.com/office/powerpoint/2010/main" val="180164113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SSoWPS v2.5 Launch Briefing</a:t>
            </a:r>
            <a:br>
              <a:rPr lang="en-GB" dirty="0"/>
            </a:br>
            <a:r>
              <a:rPr lang="en-GB" dirty="0"/>
              <a:t>Supplementary Presentation</a:t>
            </a:r>
          </a:p>
        </p:txBody>
      </p:sp>
      <p:sp>
        <p:nvSpPr>
          <p:cNvPr id="3" name="Subtitle 2"/>
          <p:cNvSpPr>
            <a:spLocks noGrp="1"/>
          </p:cNvSpPr>
          <p:nvPr>
            <p:ph type="subTitle" idx="1"/>
          </p:nvPr>
        </p:nvSpPr>
        <p:spPr>
          <a:xfrm>
            <a:off x="107380" y="4364038"/>
            <a:ext cx="4032560" cy="863600"/>
          </a:xfrm>
        </p:spPr>
        <p:txBody>
          <a:bodyPr/>
          <a:lstStyle/>
          <a:p>
            <a:r>
              <a:rPr lang="en-GB" sz="2200" dirty="0" smtClean="0"/>
              <a:t>Part 5a – Value Adding Feature</a:t>
            </a:r>
            <a:endParaRPr lang="en-GB" sz="2200" dirty="0"/>
          </a:p>
        </p:txBody>
      </p:sp>
    </p:spTree>
    <p:extLst>
      <p:ext uri="{BB962C8B-B14F-4D97-AF65-F5344CB8AC3E}">
        <p14:creationId xmlns:p14="http://schemas.microsoft.com/office/powerpoint/2010/main" val="391786293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Support Model – for the unexpected</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20</a:t>
            </a:fld>
            <a:endParaRPr lang="en-GB" altLang="en-US" dirty="0">
              <a:solidFill>
                <a:srgbClr val="005172"/>
              </a:solidFill>
            </a:endParaRPr>
          </a:p>
        </p:txBody>
      </p:sp>
      <p:sp>
        <p:nvSpPr>
          <p:cNvPr id="14" name="Footer Placeholder 4"/>
          <p:cNvSpPr>
            <a:spLocks noGrp="1"/>
          </p:cNvSpPr>
          <p:nvPr>
            <p:ph type="ftr" sz="quarter" idx="11"/>
          </p:nvPr>
        </p:nvSpPr>
        <p:spPr/>
        <p:txBody>
          <a:bodyPr/>
          <a:lstStyle/>
          <a:p>
            <a:r>
              <a:rPr lang="en-GB" dirty="0" smtClean="0"/>
              <a:t>SSoWPS v2.5 RTS Launch Briefing</a:t>
            </a:r>
            <a:endParaRPr lang="en-GB" dirty="0"/>
          </a:p>
        </p:txBody>
      </p:sp>
      <p:sp>
        <p:nvSpPr>
          <p:cNvPr id="6" name="Content Placeholder 1"/>
          <p:cNvSpPr txBox="1">
            <a:spLocks/>
          </p:cNvSpPr>
          <p:nvPr/>
        </p:nvSpPr>
        <p:spPr>
          <a:xfrm>
            <a:off x="450850" y="1196690"/>
            <a:ext cx="7793660" cy="5184720"/>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SSoWPS v2.5 has been designed and built to the requirements of Network Rail.</a:t>
            </a:r>
          </a:p>
          <a:p>
            <a:r>
              <a:rPr lang="en-GB" kern="0" dirty="0" smtClean="0"/>
              <a:t>It contains the process and features defined by Network Rail.</a:t>
            </a:r>
          </a:p>
          <a:p>
            <a:r>
              <a:rPr lang="en-GB" kern="0" dirty="0" smtClean="0">
                <a:solidFill>
                  <a:schemeClr val="tx1"/>
                </a:solidFill>
              </a:rPr>
              <a:t>There will be questions and issues arising as the system moves into broader use.</a:t>
            </a:r>
          </a:p>
          <a:p>
            <a:r>
              <a:rPr lang="en-GB" kern="0" dirty="0" smtClean="0">
                <a:solidFill>
                  <a:schemeClr val="tx1"/>
                </a:solidFill>
              </a:rPr>
              <a:t>These should be directed as follows</a:t>
            </a:r>
          </a:p>
          <a:p>
            <a:pPr marL="646113" lvl="2" indent="-285750">
              <a:buClr>
                <a:schemeClr val="tx1"/>
              </a:buClr>
            </a:pPr>
            <a:r>
              <a:rPr lang="en-GB" b="1" kern="0" dirty="0" smtClean="0">
                <a:solidFill>
                  <a:schemeClr val="tx1"/>
                </a:solidFill>
              </a:rPr>
              <a:t>General </a:t>
            </a:r>
            <a:r>
              <a:rPr lang="en-GB" b="1" kern="0" dirty="0">
                <a:solidFill>
                  <a:schemeClr val="tx1"/>
                </a:solidFill>
              </a:rPr>
              <a:t>Guidance </a:t>
            </a:r>
            <a:r>
              <a:rPr lang="en-GB" kern="0" dirty="0">
                <a:solidFill>
                  <a:schemeClr val="tx1"/>
                </a:solidFill>
              </a:rPr>
              <a:t>(refer to </a:t>
            </a:r>
            <a:r>
              <a:rPr lang="en-GB" b="1" kern="0" dirty="0">
                <a:solidFill>
                  <a:schemeClr val="tx1"/>
                </a:solidFill>
              </a:rPr>
              <a:t>Useful Stuff tab </a:t>
            </a:r>
            <a:r>
              <a:rPr lang="en-GB" kern="0" dirty="0">
                <a:solidFill>
                  <a:schemeClr val="tx1"/>
                </a:solidFill>
              </a:rPr>
              <a:t>on SSoWPS or the  Business Facing </a:t>
            </a:r>
            <a:r>
              <a:rPr lang="en-GB" kern="0" dirty="0" smtClean="0">
                <a:solidFill>
                  <a:schemeClr val="tx1"/>
                </a:solidFill>
              </a:rPr>
              <a:t>Content </a:t>
            </a:r>
            <a:r>
              <a:rPr lang="en-GB" kern="0" dirty="0">
                <a:solidFill>
                  <a:schemeClr val="tx1"/>
                </a:solidFill>
              </a:rPr>
              <a:t>on Safety </a:t>
            </a:r>
            <a:r>
              <a:rPr lang="en-GB" kern="0" dirty="0" smtClean="0">
                <a:solidFill>
                  <a:schemeClr val="tx1"/>
                </a:solidFill>
              </a:rPr>
              <a:t>Central)</a:t>
            </a:r>
          </a:p>
          <a:p>
            <a:pPr marL="646113" lvl="2" indent="-285750">
              <a:buClr>
                <a:schemeClr val="tx1"/>
              </a:buClr>
            </a:pPr>
            <a:r>
              <a:rPr lang="en-GB" b="1" kern="0" dirty="0">
                <a:solidFill>
                  <a:schemeClr val="tx1"/>
                </a:solidFill>
              </a:rPr>
              <a:t>Contact the </a:t>
            </a:r>
            <a:r>
              <a:rPr lang="en-GB" b="1" kern="0" dirty="0" smtClean="0">
                <a:solidFill>
                  <a:schemeClr val="tx1"/>
                </a:solidFill>
              </a:rPr>
              <a:t>Delivery Unit (DU) Lead </a:t>
            </a:r>
            <a:r>
              <a:rPr lang="en-GB" kern="0" dirty="0">
                <a:solidFill>
                  <a:schemeClr val="tx1"/>
                </a:solidFill>
              </a:rPr>
              <a:t>(why is the process like this, I don’t like </a:t>
            </a:r>
            <a:r>
              <a:rPr lang="en-GB" kern="0" dirty="0" smtClean="0">
                <a:solidFill>
                  <a:schemeClr val="tx1"/>
                </a:solidFill>
              </a:rPr>
              <a:t>XX, could </a:t>
            </a:r>
            <a:r>
              <a:rPr lang="en-GB" kern="0" dirty="0">
                <a:solidFill>
                  <a:schemeClr val="tx1"/>
                </a:solidFill>
              </a:rPr>
              <a:t>it become, can we have this feature added)</a:t>
            </a:r>
          </a:p>
          <a:p>
            <a:pPr marL="646113" lvl="2" indent="-285750">
              <a:buClr>
                <a:schemeClr val="tx1"/>
              </a:buClr>
            </a:pPr>
            <a:r>
              <a:rPr lang="en-GB" b="1" kern="0" dirty="0" smtClean="0">
                <a:solidFill>
                  <a:schemeClr val="tx1"/>
                </a:solidFill>
              </a:rPr>
              <a:t>Call </a:t>
            </a:r>
            <a:r>
              <a:rPr lang="en-GB" b="1" kern="0" dirty="0">
                <a:solidFill>
                  <a:schemeClr val="tx1"/>
                </a:solidFill>
              </a:rPr>
              <a:t>the </a:t>
            </a:r>
            <a:r>
              <a:rPr lang="en-GB" b="1" kern="0" dirty="0" smtClean="0">
                <a:solidFill>
                  <a:schemeClr val="tx1"/>
                </a:solidFill>
              </a:rPr>
              <a:t>IT Helpdesk </a:t>
            </a:r>
            <a:r>
              <a:rPr lang="en-GB" kern="0" dirty="0">
                <a:solidFill>
                  <a:schemeClr val="tx1"/>
                </a:solidFill>
              </a:rPr>
              <a:t>(I got an error message, bits of my plan were missing, system didn’t let me do XX, v2.5 isn’t working)</a:t>
            </a:r>
          </a:p>
          <a:p>
            <a:pPr lvl="1"/>
            <a:r>
              <a:rPr lang="en-GB" kern="0" dirty="0" smtClean="0">
                <a:solidFill>
                  <a:schemeClr val="tx1"/>
                </a:solidFill>
              </a:rPr>
              <a:t>All options will lead to the Network Rail Business Lead to achieve resolution or decide upon actions needed</a:t>
            </a:r>
          </a:p>
        </p:txBody>
      </p:sp>
    </p:spTree>
    <p:extLst>
      <p:ext uri="{BB962C8B-B14F-4D97-AF65-F5344CB8AC3E}">
        <p14:creationId xmlns:p14="http://schemas.microsoft.com/office/powerpoint/2010/main" val="282060127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Summary &amp; Round Up</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solidFill>
                  <a:srgbClr val="005172"/>
                </a:solidFill>
              </a:rPr>
              <a:pPr>
                <a:defRPr/>
              </a:pPr>
              <a:t>21</a:t>
            </a:fld>
            <a:endParaRPr lang="en-GB" dirty="0">
              <a:solidFill>
                <a:srgbClr val="005172"/>
              </a:solidFill>
            </a:endParaRPr>
          </a:p>
        </p:txBody>
      </p:sp>
      <p:sp>
        <p:nvSpPr>
          <p:cNvPr id="4" name="Footer Placeholder 3"/>
          <p:cNvSpPr>
            <a:spLocks noGrp="1"/>
          </p:cNvSpPr>
          <p:nvPr>
            <p:ph type="ftr" sz="quarter" idx="11"/>
          </p:nvPr>
        </p:nvSpPr>
        <p:spPr/>
        <p:txBody>
          <a:bodyPr/>
          <a:lstStyle/>
          <a:p>
            <a:pPr>
              <a:defRPr/>
            </a:pPr>
            <a:r>
              <a:rPr lang="en-GB" dirty="0" smtClean="0"/>
              <a:t>SSoWPS v2.5 RTS Launch Briefing</a:t>
            </a:r>
            <a:endParaRPr lang="en-GB" dirty="0"/>
          </a:p>
        </p:txBody>
      </p:sp>
      <p:sp>
        <p:nvSpPr>
          <p:cNvPr id="5" name="Content Placeholder 1"/>
          <p:cNvSpPr txBox="1">
            <a:spLocks/>
          </p:cNvSpPr>
          <p:nvPr/>
        </p:nvSpPr>
        <p:spPr>
          <a:xfrm>
            <a:off x="450850" y="126870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SSoWPS v2.5 is available to use from </a:t>
            </a:r>
            <a:r>
              <a:rPr lang="en-GB" b="1" kern="0" dirty="0" smtClean="0">
                <a:solidFill>
                  <a:srgbClr val="FF0000"/>
                </a:solidFill>
              </a:rPr>
              <a:t>Monday 12</a:t>
            </a:r>
            <a:r>
              <a:rPr lang="en-GB" b="1" kern="0" baseline="30000" dirty="0" smtClean="0">
                <a:solidFill>
                  <a:srgbClr val="FF0000"/>
                </a:solidFill>
              </a:rPr>
              <a:t>th</a:t>
            </a:r>
            <a:r>
              <a:rPr lang="en-GB" b="1" kern="0" dirty="0" smtClean="0">
                <a:solidFill>
                  <a:srgbClr val="FF0000"/>
                </a:solidFill>
              </a:rPr>
              <a:t> June 2017</a:t>
            </a:r>
          </a:p>
          <a:p>
            <a:r>
              <a:rPr lang="en-GB" kern="0" dirty="0"/>
              <a:t>The ‘Go-Live’ date for revised 019 Standard is </a:t>
            </a:r>
            <a:r>
              <a:rPr lang="en-GB" b="1" kern="0" dirty="0">
                <a:solidFill>
                  <a:srgbClr val="FF0000"/>
                </a:solidFill>
              </a:rPr>
              <a:t>Monday 3</a:t>
            </a:r>
            <a:r>
              <a:rPr lang="en-GB" b="1" kern="0" baseline="30000" dirty="0">
                <a:solidFill>
                  <a:srgbClr val="FF0000"/>
                </a:solidFill>
              </a:rPr>
              <a:t>rd</a:t>
            </a:r>
            <a:r>
              <a:rPr lang="en-GB" b="1" kern="0" dirty="0">
                <a:solidFill>
                  <a:srgbClr val="FF0000"/>
                </a:solidFill>
              </a:rPr>
              <a:t> July 2017</a:t>
            </a:r>
          </a:p>
          <a:p>
            <a:r>
              <a:rPr lang="en-GB" kern="0" dirty="0"/>
              <a:t>Each Network Rail Business Area is accountable for producing an </a:t>
            </a:r>
            <a:r>
              <a:rPr lang="en-GB" b="1" kern="0" dirty="0">
                <a:solidFill>
                  <a:srgbClr val="FF0000"/>
                </a:solidFill>
              </a:rPr>
              <a:t>Action Plan </a:t>
            </a:r>
            <a:r>
              <a:rPr lang="en-GB" kern="0" dirty="0" smtClean="0"/>
              <a:t>to determine how </a:t>
            </a:r>
            <a:r>
              <a:rPr lang="en-GB" kern="0" dirty="0"/>
              <a:t>the </a:t>
            </a:r>
            <a:r>
              <a:rPr lang="en-GB" kern="0" dirty="0" smtClean="0"/>
              <a:t>implementation of the revised 019 standard will </a:t>
            </a:r>
            <a:r>
              <a:rPr lang="en-GB" kern="0" dirty="0"/>
              <a:t>be addressed.</a:t>
            </a:r>
          </a:p>
          <a:p>
            <a:r>
              <a:rPr lang="en-GB" kern="0" dirty="0" smtClean="0"/>
              <a:t>Discuss &amp; agree within your own Depot teams what can be done to ensure that Standard 019 and SSoWPS v2.5 become active in your area </a:t>
            </a:r>
            <a:endParaRPr lang="en-GB" kern="0" dirty="0"/>
          </a:p>
        </p:txBody>
      </p:sp>
      <p:pic>
        <p:nvPicPr>
          <p:cNvPr id="6" name="Picture 5"/>
          <p:cNvPicPr>
            <a:picLocks noChangeAspect="1"/>
          </p:cNvPicPr>
          <p:nvPr/>
        </p:nvPicPr>
        <p:blipFill>
          <a:blip r:embed="rId3"/>
          <a:stretch>
            <a:fillRect/>
          </a:stretch>
        </p:blipFill>
        <p:spPr>
          <a:xfrm>
            <a:off x="7968770" y="4725180"/>
            <a:ext cx="816935" cy="877900"/>
          </a:xfrm>
          <a:prstGeom prst="rect">
            <a:avLst/>
          </a:prstGeom>
        </p:spPr>
      </p:pic>
    </p:spTree>
    <p:extLst>
      <p:ext uri="{BB962C8B-B14F-4D97-AF65-F5344CB8AC3E}">
        <p14:creationId xmlns:p14="http://schemas.microsoft.com/office/powerpoint/2010/main" val="131331410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 5 Complete</a:t>
            </a:r>
            <a:endParaRPr lang="en-GB" dirty="0"/>
          </a:p>
        </p:txBody>
      </p:sp>
      <p:sp>
        <p:nvSpPr>
          <p:cNvPr id="3" name="Subtitle 2"/>
          <p:cNvSpPr>
            <a:spLocks noGrp="1"/>
          </p:cNvSpPr>
          <p:nvPr>
            <p:ph type="subTitle" idx="1"/>
          </p:nvPr>
        </p:nvSpPr>
        <p:spPr>
          <a:xfrm>
            <a:off x="252413" y="4364038"/>
            <a:ext cx="3668712" cy="863600"/>
          </a:xfrm>
        </p:spPr>
        <p:txBody>
          <a:bodyPr/>
          <a:lstStyle/>
          <a:p>
            <a:r>
              <a:rPr lang="en-GB" dirty="0" smtClean="0"/>
              <a:t>Closing side</a:t>
            </a:r>
            <a:endParaRPr lang="en-GB" sz="2000" dirty="0"/>
          </a:p>
        </p:txBody>
      </p:sp>
    </p:spTree>
    <p:extLst>
      <p:ext uri="{BB962C8B-B14F-4D97-AF65-F5344CB8AC3E}">
        <p14:creationId xmlns:p14="http://schemas.microsoft.com/office/powerpoint/2010/main" val="164946628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Value Adding – </a:t>
            </a:r>
            <a:r>
              <a:rPr lang="en-GB" dirty="0" smtClean="0"/>
              <a:t>Main Highlights</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3</a:t>
            </a:fld>
            <a:endParaRPr lang="en-GB" dirty="0"/>
          </a:p>
        </p:txBody>
      </p:sp>
      <p:sp>
        <p:nvSpPr>
          <p:cNvPr id="5" name="Footer Placeholder 4"/>
          <p:cNvSpPr>
            <a:spLocks noGrp="1"/>
          </p:cNvSpPr>
          <p:nvPr>
            <p:ph type="ftr" sz="quarter" idx="11"/>
          </p:nvPr>
        </p:nvSpPr>
        <p:spPr/>
        <p:txBody>
          <a:bodyPr/>
          <a:lstStyle/>
          <a:p>
            <a:pPr>
              <a:defRPr/>
            </a:pPr>
            <a:r>
              <a:rPr lang="en-GB" dirty="0" smtClean="0"/>
              <a:t>SSoWPS v2.5 RTS Launch Briefing</a:t>
            </a:r>
            <a:endParaRPr lang="en-GB" dirty="0"/>
          </a:p>
        </p:txBody>
      </p:sp>
      <p:sp>
        <p:nvSpPr>
          <p:cNvPr id="6" name="Content Placeholder 1"/>
          <p:cNvSpPr txBox="1">
            <a:spLocks/>
          </p:cNvSpPr>
          <p:nvPr/>
        </p:nvSpPr>
        <p:spPr>
          <a:xfrm>
            <a:off x="251400" y="1052670"/>
            <a:ext cx="8654475" cy="5400750"/>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pPr marL="0" indent="0">
              <a:buNone/>
            </a:pPr>
            <a:r>
              <a:rPr lang="en-GB" kern="0" dirty="0" smtClean="0"/>
              <a:t>We have made SSoWPS v2.5 better for you by - </a:t>
            </a:r>
          </a:p>
          <a:p>
            <a:pPr>
              <a:spcAft>
                <a:spcPts val="600"/>
              </a:spcAft>
            </a:pPr>
            <a:r>
              <a:rPr lang="en-GB" kern="0" dirty="0" smtClean="0"/>
              <a:t>Archiving 6 million SSoWPS packs</a:t>
            </a:r>
          </a:p>
          <a:p>
            <a:pPr lvl="1">
              <a:spcAft>
                <a:spcPts val="600"/>
              </a:spcAft>
            </a:pPr>
            <a:r>
              <a:rPr lang="en-GB" kern="0" dirty="0" smtClean="0"/>
              <a:t>This has sped up the system and you should notice a big positive difference by not having to wait while the system processes the packs</a:t>
            </a:r>
          </a:p>
          <a:p>
            <a:pPr lvl="1">
              <a:spcAft>
                <a:spcPts val="600"/>
              </a:spcAft>
            </a:pPr>
            <a:r>
              <a:rPr lang="en-GB" kern="0" dirty="0" smtClean="0"/>
              <a:t>A reduction on wait time during the production of packs</a:t>
            </a:r>
          </a:p>
          <a:p>
            <a:pPr>
              <a:spcAft>
                <a:spcPts val="600"/>
              </a:spcAft>
            </a:pPr>
            <a:r>
              <a:rPr lang="en-GB" kern="0" dirty="0" smtClean="0"/>
              <a:t>Restriction on cyclical packs to Maintenance Scheduled Tasks (MSTs) has been improved to allow for repeated pack use / multiple shifts &amp;/or visits</a:t>
            </a:r>
          </a:p>
          <a:p>
            <a:pPr lvl="1">
              <a:spcAft>
                <a:spcPts val="600"/>
              </a:spcAft>
            </a:pPr>
            <a:r>
              <a:rPr lang="en-GB" kern="0" dirty="0" smtClean="0"/>
              <a:t>Reducing the number of packs that need to be re-verified and authorised </a:t>
            </a:r>
          </a:p>
          <a:p>
            <a:r>
              <a:rPr lang="en-GB" kern="0" dirty="0" smtClean="0"/>
              <a:t>The pack has intentional page breaks so that valuable information for the Planner  and the PIC do not get split up over different pages</a:t>
            </a:r>
          </a:p>
          <a:p>
            <a:r>
              <a:rPr lang="en-GB" kern="0" dirty="0" smtClean="0"/>
              <a:t>Task Risk has been made logical for you to input</a:t>
            </a:r>
          </a:p>
          <a:p>
            <a:r>
              <a:rPr lang="en-GB" kern="0" dirty="0" smtClean="0"/>
              <a:t>The PIC gets a briefing sheet they can use to deliver the site brief and not have to find the information over numerous pages</a:t>
            </a:r>
          </a:p>
          <a:p>
            <a:r>
              <a:rPr lang="en-GB" kern="0" dirty="0" smtClean="0"/>
              <a:t>More boxes have ‘free text’ to help the Planner and PIC provide more valuable information</a:t>
            </a:r>
          </a:p>
        </p:txBody>
      </p:sp>
    </p:spTree>
    <p:extLst>
      <p:ext uri="{BB962C8B-B14F-4D97-AF65-F5344CB8AC3E}">
        <p14:creationId xmlns:p14="http://schemas.microsoft.com/office/powerpoint/2010/main" val="25578875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Flexibility of process</a:t>
            </a:r>
            <a:endParaRPr lang="en-GB" kern="0" dirty="0"/>
          </a:p>
        </p:txBody>
      </p:sp>
      <p:sp>
        <p:nvSpPr>
          <p:cNvPr id="4" name="Content Placeholder 1"/>
          <p:cNvSpPr txBox="1">
            <a:spLocks/>
          </p:cNvSpPr>
          <p:nvPr/>
        </p:nvSpPr>
        <p:spPr>
          <a:xfrm>
            <a:off x="450851" y="1268700"/>
            <a:ext cx="7505620"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System enables individual Planners, Managers, Groups, Sections and Business Areas to take action when they are ready to go live (not forced by the system)</a:t>
            </a:r>
          </a:p>
          <a:p>
            <a:r>
              <a:rPr lang="en-GB" kern="0" dirty="0" smtClean="0"/>
              <a:t>System enables Planners to control their own profile for v2.5 ready</a:t>
            </a:r>
          </a:p>
          <a:p>
            <a:r>
              <a:rPr lang="en-GB" kern="0" dirty="0" smtClean="0"/>
              <a:t>System allows the use of old plans during the transition without any “big bang” of everyone onto v2.5 today</a:t>
            </a:r>
          </a:p>
          <a:p>
            <a:r>
              <a:rPr lang="en-GB" kern="0" dirty="0" smtClean="0"/>
              <a:t>System enables each Route to control their own timetable towards compliance to the revised 019 Standard</a:t>
            </a:r>
          </a:p>
          <a:p>
            <a:endParaRPr lang="en-GB" kern="0" dirty="0"/>
          </a:p>
          <a:p>
            <a:endParaRPr lang="en-GB" kern="0" dirty="0" smtClean="0"/>
          </a:p>
        </p:txBody>
      </p:sp>
      <p:sp>
        <p:nvSpPr>
          <p:cNvPr id="3" name="Slide Number Placeholder 2"/>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4</a:t>
            </a:fld>
            <a:endParaRPr lang="en-GB" dirty="0">
              <a:solidFill>
                <a:srgbClr val="005172"/>
              </a:solidFill>
            </a:endParaRPr>
          </a:p>
        </p:txBody>
      </p:sp>
    </p:spTree>
    <p:extLst>
      <p:ext uri="{BB962C8B-B14F-4D97-AF65-F5344CB8AC3E}">
        <p14:creationId xmlns:p14="http://schemas.microsoft.com/office/powerpoint/2010/main" val="342100316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63306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Current Plans are still available</a:t>
            </a:r>
            <a:endParaRPr lang="en-GB" kern="0" dirty="0"/>
          </a:p>
        </p:txBody>
      </p:sp>
      <p:sp>
        <p:nvSpPr>
          <p:cNvPr id="4" name="Content Placeholder 1"/>
          <p:cNvSpPr txBox="1">
            <a:spLocks/>
          </p:cNvSpPr>
          <p:nvPr/>
        </p:nvSpPr>
        <p:spPr>
          <a:xfrm>
            <a:off x="450851" y="1268700"/>
            <a:ext cx="7649640" cy="5040700"/>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Because v2.5 is being introduced by an Application Upgrade process – your existing “favourite template” plans are still in a SINGLE system</a:t>
            </a:r>
          </a:p>
          <a:p>
            <a:r>
              <a:rPr lang="en-GB" kern="0" dirty="0" smtClean="0"/>
              <a:t>You do NOT have to re-input all plan details from scratch onto a new parallel system</a:t>
            </a:r>
          </a:p>
          <a:p>
            <a:r>
              <a:rPr lang="en-GB" kern="0" dirty="0" smtClean="0"/>
              <a:t>Copy &amp; Re-Dating a v2.0 plan will bring forward the original details into the right place in the v2.5 plan – and then you ADD the new details required.</a:t>
            </a:r>
          </a:p>
          <a:p>
            <a:endParaRPr lang="en-GB" kern="0" dirty="0"/>
          </a:p>
          <a:p>
            <a:r>
              <a:rPr lang="en-GB" kern="0" dirty="0" smtClean="0"/>
              <a:t>15 months history of plans will be available for use**</a:t>
            </a:r>
          </a:p>
          <a:p>
            <a:r>
              <a:rPr lang="en-GB" kern="0" dirty="0" smtClean="0"/>
              <a:t>Plans older than 15 months will be accessible “read only” **</a:t>
            </a:r>
          </a:p>
          <a:p>
            <a:endParaRPr lang="en-GB" kern="0" dirty="0" smtClean="0"/>
          </a:p>
          <a:p>
            <a:pPr marL="0" indent="0">
              <a:buNone/>
            </a:pPr>
            <a:r>
              <a:rPr lang="en-GB" sz="1400" kern="0" dirty="0" smtClean="0"/>
              <a:t>** Policy requirement set by Network Rail</a:t>
            </a:r>
            <a:endParaRPr lang="en-GB" sz="1400" kern="0" dirty="0"/>
          </a:p>
        </p:txBody>
      </p:sp>
      <p:sp>
        <p:nvSpPr>
          <p:cNvPr id="3" name="Slide Number Placeholder 2"/>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5</a:t>
            </a:fld>
            <a:endParaRPr lang="en-GB" dirty="0">
              <a:solidFill>
                <a:srgbClr val="005172"/>
              </a:solidFill>
            </a:endParaRPr>
          </a:p>
        </p:txBody>
      </p:sp>
    </p:spTree>
    <p:extLst>
      <p:ext uri="{BB962C8B-B14F-4D97-AF65-F5344CB8AC3E}">
        <p14:creationId xmlns:p14="http://schemas.microsoft.com/office/powerpoint/2010/main" val="166487124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Efficient TRCS process</a:t>
            </a:r>
            <a:endParaRPr lang="en-GB" kern="0" dirty="0"/>
          </a:p>
        </p:txBody>
      </p:sp>
      <p:pic>
        <p:nvPicPr>
          <p:cNvPr id="3" name="Picture 2"/>
          <p:cNvPicPr>
            <a:picLocks noChangeAspect="1"/>
          </p:cNvPicPr>
          <p:nvPr/>
        </p:nvPicPr>
        <p:blipFill rotWithShape="1">
          <a:blip r:embed="rId3"/>
          <a:srcRect b="11302"/>
          <a:stretch/>
        </p:blipFill>
        <p:spPr>
          <a:xfrm>
            <a:off x="0" y="1586032"/>
            <a:ext cx="9144000" cy="4291308"/>
          </a:xfrm>
          <a:prstGeom prst="rect">
            <a:avLst/>
          </a:prstGeom>
        </p:spPr>
      </p:pic>
      <p:sp>
        <p:nvSpPr>
          <p:cNvPr id="4" name="TextBox 3"/>
          <p:cNvSpPr txBox="1"/>
          <p:nvPr/>
        </p:nvSpPr>
        <p:spPr>
          <a:xfrm>
            <a:off x="1115520" y="1196690"/>
            <a:ext cx="6120850"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 slick process to see, pick &amp; click TRCS into the plan</a:t>
            </a:r>
            <a:endParaRPr lang="en-GB" dirty="0"/>
          </a:p>
        </p:txBody>
      </p:sp>
      <p:sp>
        <p:nvSpPr>
          <p:cNvPr id="5" name="Slide Number Placeholder 4"/>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6</a:t>
            </a:fld>
            <a:endParaRPr lang="en-GB" dirty="0">
              <a:solidFill>
                <a:srgbClr val="005172"/>
              </a:solidFill>
            </a:endParaRPr>
          </a:p>
        </p:txBody>
      </p:sp>
    </p:spTree>
    <p:extLst>
      <p:ext uri="{BB962C8B-B14F-4D97-AF65-F5344CB8AC3E}">
        <p14:creationId xmlns:p14="http://schemas.microsoft.com/office/powerpoint/2010/main" val="158854971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pic>
        <p:nvPicPr>
          <p:cNvPr id="3" name="Picture 2"/>
          <p:cNvPicPr>
            <a:picLocks noChangeAspect="1"/>
          </p:cNvPicPr>
          <p:nvPr/>
        </p:nvPicPr>
        <p:blipFill rotWithShape="1">
          <a:blip r:embed="rId3"/>
          <a:srcRect b="13559"/>
          <a:stretch/>
        </p:blipFill>
        <p:spPr>
          <a:xfrm>
            <a:off x="0" y="1628750"/>
            <a:ext cx="9144000" cy="2550017"/>
          </a:xfrm>
          <a:prstGeom prst="rect">
            <a:avLst/>
          </a:prstGeom>
        </p:spPr>
      </p:pic>
      <p:sp>
        <p:nvSpPr>
          <p:cNvPr id="6" name="Rounded Rectangle 5"/>
          <p:cNvSpPr/>
          <p:nvPr/>
        </p:nvSpPr>
        <p:spPr>
          <a:xfrm>
            <a:off x="251140" y="3076683"/>
            <a:ext cx="647162" cy="3477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Rounded Rectangle 6"/>
          <p:cNvSpPr/>
          <p:nvPr/>
        </p:nvSpPr>
        <p:spPr>
          <a:xfrm>
            <a:off x="8083104" y="2784645"/>
            <a:ext cx="812978" cy="14625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Plan Statuses</a:t>
            </a:r>
            <a:endParaRPr lang="en-GB" kern="0" dirty="0"/>
          </a:p>
        </p:txBody>
      </p:sp>
      <p:sp>
        <p:nvSpPr>
          <p:cNvPr id="11" name="TextBox 10"/>
          <p:cNvSpPr txBox="1"/>
          <p:nvPr/>
        </p:nvSpPr>
        <p:spPr>
          <a:xfrm>
            <a:off x="898302" y="4476949"/>
            <a:ext cx="6986158" cy="10772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smtClean="0">
                <a:solidFill>
                  <a:schemeClr val="accent1"/>
                </a:solidFill>
              </a:rPr>
              <a:t>There are some new statuses for PIC/RM allocation and plan sign off</a:t>
            </a:r>
          </a:p>
          <a:p>
            <a:pPr marL="285750" indent="-285750">
              <a:buFont typeface="Arial" panose="020B0604020202020204" pitchFamily="34" charset="0"/>
              <a:buChar char="•"/>
            </a:pPr>
            <a:r>
              <a:rPr lang="en-GB" sz="1600" dirty="0" smtClean="0">
                <a:solidFill>
                  <a:schemeClr val="accent1"/>
                </a:solidFill>
              </a:rPr>
              <a:t>Rule of </a:t>
            </a:r>
            <a:r>
              <a:rPr lang="en-GB" sz="1600" dirty="0" smtClean="0">
                <a:solidFill>
                  <a:srgbClr val="FF0000"/>
                </a:solidFill>
              </a:rPr>
              <a:t>FIRST ONLY </a:t>
            </a:r>
            <a:r>
              <a:rPr lang="en-GB" sz="1600" dirty="0" smtClean="0">
                <a:solidFill>
                  <a:schemeClr val="accent1"/>
                </a:solidFill>
              </a:rPr>
              <a:t>until signed off by PIC &amp; RM</a:t>
            </a:r>
          </a:p>
          <a:p>
            <a:pPr marL="285750" indent="-285750">
              <a:buFont typeface="Arial" panose="020B0604020202020204" pitchFamily="34" charset="0"/>
              <a:buChar char="•"/>
            </a:pPr>
            <a:r>
              <a:rPr lang="en-GB" sz="1600" dirty="0" smtClean="0">
                <a:solidFill>
                  <a:schemeClr val="accent1"/>
                </a:solidFill>
              </a:rPr>
              <a:t>New Icon for inputting Authorisation/Verification, if after plan creation</a:t>
            </a:r>
          </a:p>
          <a:p>
            <a:pPr marL="285750" indent="-285750">
              <a:buFont typeface="Arial" panose="020B0604020202020204" pitchFamily="34" charset="0"/>
              <a:buChar char="•"/>
            </a:pPr>
            <a:r>
              <a:rPr lang="en-GB" sz="1600" dirty="0" smtClean="0">
                <a:solidFill>
                  <a:schemeClr val="accent1"/>
                </a:solidFill>
              </a:rPr>
              <a:t>Icons dis-abled (not allowed) if plan is not fully complete</a:t>
            </a:r>
          </a:p>
        </p:txBody>
      </p:sp>
      <p:sp>
        <p:nvSpPr>
          <p:cNvPr id="4" name="Slide Number Placeholder 3"/>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7</a:t>
            </a:fld>
            <a:endParaRPr lang="en-GB" dirty="0">
              <a:solidFill>
                <a:srgbClr val="005172"/>
              </a:solidFill>
            </a:endParaRPr>
          </a:p>
        </p:txBody>
      </p:sp>
    </p:spTree>
    <p:extLst>
      <p:ext uri="{BB962C8B-B14F-4D97-AF65-F5344CB8AC3E}">
        <p14:creationId xmlns:p14="http://schemas.microsoft.com/office/powerpoint/2010/main" val="67442900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dirty="0" smtClean="0"/>
              <a:t>SSoWPS v2.5 RTS Launch Briefing</a:t>
            </a:r>
            <a:endParaRPr lang="en-GB" dirty="0"/>
          </a:p>
        </p:txBody>
      </p:sp>
      <p:pic>
        <p:nvPicPr>
          <p:cNvPr id="4" name="Picture 3"/>
          <p:cNvPicPr>
            <a:picLocks noChangeAspect="1"/>
          </p:cNvPicPr>
          <p:nvPr/>
        </p:nvPicPr>
        <p:blipFill>
          <a:blip r:embed="rId3"/>
          <a:stretch>
            <a:fillRect/>
          </a:stretch>
        </p:blipFill>
        <p:spPr>
          <a:xfrm>
            <a:off x="568953" y="1529785"/>
            <a:ext cx="942857" cy="1800000"/>
          </a:xfrm>
          <a:prstGeom prst="rect">
            <a:avLst/>
          </a:prstGeom>
        </p:spPr>
      </p:pic>
      <p:pic>
        <p:nvPicPr>
          <p:cNvPr id="5" name="Picture 4"/>
          <p:cNvPicPr>
            <a:picLocks noChangeAspect="1"/>
          </p:cNvPicPr>
          <p:nvPr/>
        </p:nvPicPr>
        <p:blipFill>
          <a:blip r:embed="rId4"/>
          <a:stretch>
            <a:fillRect/>
          </a:stretch>
        </p:blipFill>
        <p:spPr>
          <a:xfrm>
            <a:off x="1730089" y="1529785"/>
            <a:ext cx="864286" cy="1378571"/>
          </a:xfrm>
          <a:prstGeom prst="rect">
            <a:avLst/>
          </a:prstGeom>
        </p:spPr>
      </p:pic>
      <p:pic>
        <p:nvPicPr>
          <p:cNvPr id="6" name="Picture 5"/>
          <p:cNvPicPr>
            <a:picLocks noChangeAspect="1"/>
          </p:cNvPicPr>
          <p:nvPr/>
        </p:nvPicPr>
        <p:blipFill>
          <a:blip r:embed="rId5"/>
          <a:stretch>
            <a:fillRect/>
          </a:stretch>
        </p:blipFill>
        <p:spPr>
          <a:xfrm>
            <a:off x="2793760" y="1529785"/>
            <a:ext cx="850000" cy="1328572"/>
          </a:xfrm>
          <a:prstGeom prst="rect">
            <a:avLst/>
          </a:prstGeom>
        </p:spPr>
      </p:pic>
      <p:pic>
        <p:nvPicPr>
          <p:cNvPr id="7" name="Picture 6"/>
          <p:cNvPicPr>
            <a:picLocks noChangeAspect="1"/>
          </p:cNvPicPr>
          <p:nvPr/>
        </p:nvPicPr>
        <p:blipFill rotWithShape="1">
          <a:blip r:embed="rId6"/>
          <a:srcRect l="51680"/>
          <a:stretch/>
        </p:blipFill>
        <p:spPr>
          <a:xfrm>
            <a:off x="4106866" y="1466456"/>
            <a:ext cx="3942860" cy="3817878"/>
          </a:xfrm>
          <a:prstGeom prst="rect">
            <a:avLst/>
          </a:prstGeom>
        </p:spPr>
      </p:pic>
      <p:sp>
        <p:nvSpPr>
          <p:cNvPr id="8" name="TextBox 7"/>
          <p:cNvSpPr txBox="1"/>
          <p:nvPr/>
        </p:nvSpPr>
        <p:spPr>
          <a:xfrm>
            <a:off x="1619590" y="5517290"/>
            <a:ext cx="7192757" cy="830997"/>
          </a:xfrm>
          <a:prstGeom prst="rect">
            <a:avLst/>
          </a:prstGeom>
          <a:noFill/>
        </p:spPr>
        <p:txBody>
          <a:bodyPr wrap="square" rtlCol="0">
            <a:spAutoFit/>
          </a:bodyPr>
          <a:lstStyle/>
          <a:p>
            <a:r>
              <a:rPr lang="en-GB" sz="1600" b="1" dirty="0">
                <a:solidFill>
                  <a:srgbClr val="FF0000"/>
                </a:solidFill>
              </a:rPr>
              <a:t>STATUS &amp; 12 month/6 month </a:t>
            </a:r>
            <a:r>
              <a:rPr lang="en-GB" sz="1600" b="1" dirty="0" smtClean="0">
                <a:solidFill>
                  <a:srgbClr val="FF0000"/>
                </a:solidFill>
              </a:rPr>
              <a:t>rules – </a:t>
            </a:r>
            <a:r>
              <a:rPr lang="en-GB" sz="1600" dirty="0" smtClean="0"/>
              <a:t>This could get </a:t>
            </a:r>
            <a:r>
              <a:rPr lang="en-GB" sz="1600" dirty="0"/>
              <a:t>rid of maintaining excel registers of </a:t>
            </a:r>
            <a:r>
              <a:rPr lang="en-GB" sz="1600" dirty="0" smtClean="0"/>
              <a:t>Cyclic plans at Manager/Planner level</a:t>
            </a:r>
            <a:endParaRPr lang="en-GB" sz="1600" dirty="0"/>
          </a:p>
          <a:p>
            <a:endParaRPr lang="en-GB" sz="1600" dirty="0"/>
          </a:p>
        </p:txBody>
      </p:sp>
      <p:sp>
        <p:nvSpPr>
          <p:cNvPr id="10" name="TextBox 9"/>
          <p:cNvSpPr txBox="1"/>
          <p:nvPr/>
        </p:nvSpPr>
        <p:spPr>
          <a:xfrm>
            <a:off x="840100" y="1138619"/>
            <a:ext cx="434822" cy="300082"/>
          </a:xfrm>
          <a:prstGeom prst="rect">
            <a:avLst/>
          </a:prstGeom>
          <a:noFill/>
        </p:spPr>
        <p:txBody>
          <a:bodyPr wrap="square" rtlCol="0">
            <a:spAutoFit/>
          </a:bodyPr>
          <a:lstStyle/>
          <a:p>
            <a:r>
              <a:rPr lang="en-GB" sz="1350" b="1" dirty="0">
                <a:solidFill>
                  <a:srgbClr val="FF0000"/>
                </a:solidFill>
              </a:rPr>
              <a:t>1.</a:t>
            </a:r>
            <a:endParaRPr lang="en-GB" sz="1350" dirty="0"/>
          </a:p>
        </p:txBody>
      </p:sp>
      <p:sp>
        <p:nvSpPr>
          <p:cNvPr id="11" name="TextBox 10"/>
          <p:cNvSpPr txBox="1"/>
          <p:nvPr/>
        </p:nvSpPr>
        <p:spPr>
          <a:xfrm>
            <a:off x="5710665" y="1161468"/>
            <a:ext cx="367631" cy="300082"/>
          </a:xfrm>
          <a:prstGeom prst="rect">
            <a:avLst/>
          </a:prstGeom>
          <a:noFill/>
        </p:spPr>
        <p:txBody>
          <a:bodyPr wrap="square" rtlCol="0">
            <a:spAutoFit/>
          </a:bodyPr>
          <a:lstStyle/>
          <a:p>
            <a:r>
              <a:rPr lang="en-GB" sz="1350" b="1" dirty="0">
                <a:solidFill>
                  <a:srgbClr val="FF0000"/>
                </a:solidFill>
              </a:rPr>
              <a:t>4.</a:t>
            </a:r>
            <a:endParaRPr lang="en-GB" sz="1350" dirty="0"/>
          </a:p>
        </p:txBody>
      </p:sp>
      <p:sp>
        <p:nvSpPr>
          <p:cNvPr id="12" name="TextBox 11"/>
          <p:cNvSpPr txBox="1"/>
          <p:nvPr/>
        </p:nvSpPr>
        <p:spPr>
          <a:xfrm>
            <a:off x="3043635" y="1161468"/>
            <a:ext cx="350250" cy="300082"/>
          </a:xfrm>
          <a:prstGeom prst="rect">
            <a:avLst/>
          </a:prstGeom>
          <a:noFill/>
        </p:spPr>
        <p:txBody>
          <a:bodyPr wrap="square" rtlCol="0">
            <a:spAutoFit/>
          </a:bodyPr>
          <a:lstStyle/>
          <a:p>
            <a:r>
              <a:rPr lang="en-GB" sz="1350" b="1" dirty="0">
                <a:solidFill>
                  <a:srgbClr val="FF0000"/>
                </a:solidFill>
              </a:rPr>
              <a:t>3.</a:t>
            </a:r>
            <a:endParaRPr lang="en-GB" sz="1350" dirty="0"/>
          </a:p>
        </p:txBody>
      </p:sp>
      <p:sp>
        <p:nvSpPr>
          <p:cNvPr id="13" name="TextBox 12"/>
          <p:cNvSpPr txBox="1"/>
          <p:nvPr/>
        </p:nvSpPr>
        <p:spPr>
          <a:xfrm>
            <a:off x="1993811" y="1138619"/>
            <a:ext cx="336843" cy="300082"/>
          </a:xfrm>
          <a:prstGeom prst="rect">
            <a:avLst/>
          </a:prstGeom>
          <a:noFill/>
        </p:spPr>
        <p:txBody>
          <a:bodyPr wrap="square" rtlCol="0">
            <a:spAutoFit/>
          </a:bodyPr>
          <a:lstStyle/>
          <a:p>
            <a:r>
              <a:rPr lang="en-GB" sz="1350" b="1" dirty="0">
                <a:solidFill>
                  <a:srgbClr val="FF0000"/>
                </a:solidFill>
              </a:rPr>
              <a:t>2.</a:t>
            </a:r>
            <a:endParaRPr lang="en-GB" sz="1350" dirty="0"/>
          </a:p>
        </p:txBody>
      </p:sp>
      <p:sp>
        <p:nvSpPr>
          <p:cNvPr id="14" name="TextBox 13"/>
          <p:cNvSpPr txBox="1"/>
          <p:nvPr/>
        </p:nvSpPr>
        <p:spPr>
          <a:xfrm>
            <a:off x="259643" y="3710123"/>
            <a:ext cx="3847223" cy="1077218"/>
          </a:xfrm>
          <a:prstGeom prst="rect">
            <a:avLst/>
          </a:prstGeom>
          <a:noFill/>
        </p:spPr>
        <p:txBody>
          <a:bodyPr wrap="square" rtlCol="0">
            <a:spAutoFit/>
          </a:bodyPr>
          <a:lstStyle/>
          <a:p>
            <a:r>
              <a:rPr lang="en-GB" sz="1600" b="1" dirty="0">
                <a:solidFill>
                  <a:srgbClr val="FF0000"/>
                </a:solidFill>
              </a:rPr>
              <a:t>EXISTING STATUS </a:t>
            </a:r>
            <a:r>
              <a:rPr lang="en-GB" sz="1600" dirty="0"/>
              <a:t>still exist once plan has been signed off. </a:t>
            </a:r>
            <a:r>
              <a:rPr lang="en-GB" sz="1600" dirty="0" smtClean="0"/>
              <a:t>(</a:t>
            </a:r>
            <a:r>
              <a:rPr lang="en-GB" sz="1600" dirty="0"/>
              <a:t>Waiting-OK, WithGZAC, Accepted, WithChanges, </a:t>
            </a:r>
            <a:r>
              <a:rPr lang="en-GB" sz="1600" dirty="0" smtClean="0"/>
              <a:t>Rejected, OK)</a:t>
            </a:r>
            <a:endParaRPr lang="en-GB" sz="1600" dirty="0"/>
          </a:p>
        </p:txBody>
      </p:sp>
      <p:sp>
        <p:nvSpPr>
          <p:cNvPr id="15"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Plan Statuses</a:t>
            </a:r>
            <a:endParaRPr lang="en-GB" kern="0" dirty="0"/>
          </a:p>
        </p:txBody>
      </p:sp>
      <p:sp>
        <p:nvSpPr>
          <p:cNvPr id="3" name="Slide Number Placeholder 2"/>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8</a:t>
            </a:fld>
            <a:endParaRPr lang="en-GB" dirty="0">
              <a:solidFill>
                <a:srgbClr val="005172"/>
              </a:solidFill>
            </a:endParaRPr>
          </a:p>
        </p:txBody>
      </p:sp>
    </p:spTree>
    <p:extLst>
      <p:ext uri="{BB962C8B-B14F-4D97-AF65-F5344CB8AC3E}">
        <p14:creationId xmlns:p14="http://schemas.microsoft.com/office/powerpoint/2010/main" val="225385971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smtClean="0"/>
              <a:t>SSOWPSv2.5 RTS Launch Briefing</a:t>
            </a:r>
            <a:endParaRPr lang="en-GB" dirty="0"/>
          </a:p>
        </p:txBody>
      </p:sp>
      <p:sp>
        <p:nvSpPr>
          <p:cNvPr id="9" name="Title 1"/>
          <p:cNvSpPr txBox="1">
            <a:spLocks/>
          </p:cNvSpPr>
          <p:nvPr/>
        </p:nvSpPr>
        <p:spPr>
          <a:xfrm>
            <a:off x="323410" y="260560"/>
            <a:ext cx="7245350" cy="504070"/>
          </a:xfrm>
          <a:prstGeom prst="rect">
            <a:avLst/>
          </a:prstGeom>
        </p:spPr>
        <p:txBody>
          <a:bodyPr/>
          <a:lst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a:lstStyle>
          <a:p>
            <a:r>
              <a:rPr lang="en-GB" kern="0" dirty="0" smtClean="0"/>
              <a:t>Value Adding – Hazard Directory Free Text</a:t>
            </a:r>
            <a:endParaRPr lang="en-GB" kern="0" dirty="0"/>
          </a:p>
        </p:txBody>
      </p:sp>
      <p:pic>
        <p:nvPicPr>
          <p:cNvPr id="3" name="Picture 2"/>
          <p:cNvPicPr>
            <a:picLocks noChangeAspect="1"/>
          </p:cNvPicPr>
          <p:nvPr/>
        </p:nvPicPr>
        <p:blipFill>
          <a:blip r:embed="rId3"/>
          <a:stretch>
            <a:fillRect/>
          </a:stretch>
        </p:blipFill>
        <p:spPr>
          <a:xfrm>
            <a:off x="281088" y="1124679"/>
            <a:ext cx="8323472" cy="5615845"/>
          </a:xfrm>
          <a:prstGeom prst="rect">
            <a:avLst/>
          </a:prstGeom>
        </p:spPr>
      </p:pic>
      <p:sp>
        <p:nvSpPr>
          <p:cNvPr id="5" name="Rounded Rectangle 4"/>
          <p:cNvSpPr/>
          <p:nvPr/>
        </p:nvSpPr>
        <p:spPr>
          <a:xfrm>
            <a:off x="281088" y="4653170"/>
            <a:ext cx="8323472" cy="6480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Rounded Rectangle 6"/>
          <p:cNvSpPr/>
          <p:nvPr/>
        </p:nvSpPr>
        <p:spPr>
          <a:xfrm>
            <a:off x="261039" y="1916790"/>
            <a:ext cx="8323472" cy="5040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Slide Number Placeholder 3"/>
          <p:cNvSpPr>
            <a:spLocks noGrp="1"/>
          </p:cNvSpPr>
          <p:nvPr>
            <p:ph type="sldNum" sz="quarter" idx="10"/>
          </p:nvPr>
        </p:nvSpPr>
        <p:spPr/>
        <p:txBody>
          <a:bodyPr/>
          <a:lstStyle/>
          <a:p>
            <a:pPr>
              <a:defRPr/>
            </a:pPr>
            <a:fld id="{68AE4A3A-7D6A-4777-BBDB-38C8C2CC46C8}" type="slidenum">
              <a:rPr lang="en-GB" smtClean="0">
                <a:solidFill>
                  <a:srgbClr val="005172"/>
                </a:solidFill>
              </a:rPr>
              <a:pPr>
                <a:defRPr/>
              </a:pPr>
              <a:t>9</a:t>
            </a:fld>
            <a:endParaRPr lang="en-GB" dirty="0">
              <a:solidFill>
                <a:srgbClr val="005172"/>
              </a:solidFill>
            </a:endParaRPr>
          </a:p>
        </p:txBody>
      </p:sp>
    </p:spTree>
    <p:extLst>
      <p:ext uri="{BB962C8B-B14F-4D97-AF65-F5344CB8AC3E}">
        <p14:creationId xmlns:p14="http://schemas.microsoft.com/office/powerpoint/2010/main" val="2389501146"/>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itle">
  <a:themeElements>
    <a:clrScheme name="Custom 5">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ubtitle">
  <a:themeElements>
    <a:clrScheme name="Custom 3">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005172"/>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2.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3.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4.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5.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6.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7.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8.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9.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docProps/app.xml><?xml version="1.0" encoding="utf-8"?>
<Properties xmlns="http://schemas.openxmlformats.org/officeDocument/2006/extended-properties" xmlns:vt="http://schemas.openxmlformats.org/officeDocument/2006/docPropsVTypes">
  <Template>Theme1</Template>
  <TotalTime>17382</TotalTime>
  <Words>2291</Words>
  <Application>Microsoft Office PowerPoint</Application>
  <PresentationFormat>On-screen Show (4:3)</PresentationFormat>
  <Paragraphs>206</Paragraphs>
  <Slides>22</Slides>
  <Notes>22</Notes>
  <HiddenSlides>0</HiddenSlides>
  <MMClips>0</MMClips>
  <ScaleCrop>false</ScaleCrop>
  <HeadingPairs>
    <vt:vector size="4" baseType="variant">
      <vt:variant>
        <vt:lpstr>Theme</vt:lpstr>
      </vt:variant>
      <vt:variant>
        <vt:i4>11</vt:i4>
      </vt:variant>
      <vt:variant>
        <vt:lpstr>Slide Titles</vt:lpstr>
      </vt:variant>
      <vt:variant>
        <vt:i4>22</vt:i4>
      </vt:variant>
    </vt:vector>
  </HeadingPairs>
  <TitlesOfParts>
    <vt:vector size="33" baseType="lpstr">
      <vt:lpstr>Theme1</vt:lpstr>
      <vt:lpstr>1_Subtitle</vt:lpstr>
      <vt:lpstr>1_Theme1</vt:lpstr>
      <vt:lpstr>2_Subtitle</vt:lpstr>
      <vt:lpstr>Theme2</vt:lpstr>
      <vt:lpstr>3_Subtitle</vt:lpstr>
      <vt:lpstr>4_Subtitle</vt:lpstr>
      <vt:lpstr>5_Subtitle</vt:lpstr>
      <vt:lpstr>6_Subtitle</vt:lpstr>
      <vt:lpstr>7_Subtitle</vt:lpstr>
      <vt:lpstr>8_Subtitle</vt:lpstr>
      <vt:lpstr>Considerations</vt:lpstr>
      <vt:lpstr>SSoWPS v2.5 Launch Briefing Supplementary Presentation</vt:lpstr>
      <vt:lpstr>Value Adding – Main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SSoWPS v2.5 Launch Briefing Supplementary Presentation</vt:lpstr>
      <vt:lpstr>Reminder – Rule of 10’s</vt:lpstr>
      <vt:lpstr>Reminder – Multi-component plans</vt:lpstr>
      <vt:lpstr>Reminder - Edits</vt:lpstr>
      <vt:lpstr>Reminder – Verification status (changes)</vt:lpstr>
      <vt:lpstr>SSoWPS v2.5 Launch Briefing Supplementary Presentation</vt:lpstr>
      <vt:lpstr>Support Model – for the unexpected</vt:lpstr>
      <vt:lpstr>Final Summary &amp; Round Up</vt:lpstr>
      <vt:lpstr>Part 5 Complete</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Lisa</dc:creator>
  <cp:lastModifiedBy>McCann Sian</cp:lastModifiedBy>
  <cp:revision>670</cp:revision>
  <cp:lastPrinted>2016-10-31T10:29:21Z</cp:lastPrinted>
  <dcterms:created xsi:type="dcterms:W3CDTF">2016-10-28T09:06:24Z</dcterms:created>
  <dcterms:modified xsi:type="dcterms:W3CDTF">2017-10-05T14:13:57Z</dcterms:modified>
</cp:coreProperties>
</file>