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handoutMasterIdLst>
    <p:handoutMasterId r:id="rId13"/>
  </p:handoutMasterIdLst>
  <p:sldIdLst>
    <p:sldId id="256" r:id="rId6"/>
    <p:sldId id="257" r:id="rId7"/>
    <p:sldId id="258" r:id="rId8"/>
    <p:sldId id="259" r:id="rId9"/>
    <p:sldId id="260" r:id="rId10"/>
    <p:sldId id="261" r:id="rId11"/>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07">
          <p15:clr>
            <a:srgbClr val="A4A3A4"/>
          </p15:clr>
        </p15:guide>
        <p15:guide id="2" orient="horz" pos="5675">
          <p15:clr>
            <a:srgbClr val="A4A3A4"/>
          </p15:clr>
        </p15:guide>
        <p15:guide id="3" pos="4065">
          <p15:clr>
            <a:srgbClr val="A4A3A4"/>
          </p15:clr>
        </p15:guide>
        <p15:guide id="4" pos="255">
          <p15:clr>
            <a:srgbClr val="A4A3A4"/>
          </p15:clr>
        </p15:guide>
        <p15:guide id="5" pos="2160">
          <p15:clr>
            <a:srgbClr val="A4A3A4"/>
          </p15:clr>
        </p15:guide>
        <p15:guide id="6" pos="2058">
          <p15:clr>
            <a:srgbClr val="A4A3A4"/>
          </p15:clr>
        </p15:guide>
        <p15:guide id="7" pos="2262">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5100"/>
    <a:srgbClr val="939393"/>
    <a:srgbClr val="4F99BB"/>
    <a:srgbClr val="BB0034"/>
    <a:srgbClr val="EACC1D"/>
    <a:srgbClr val="C94578"/>
    <a:srgbClr val="8DC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0162" autoAdjust="0"/>
  </p:normalViewPr>
  <p:slideViewPr>
    <p:cSldViewPr showGuides="1">
      <p:cViewPr varScale="1">
        <p:scale>
          <a:sx n="81" d="100"/>
          <a:sy n="81" d="100"/>
        </p:scale>
        <p:origin x="2442" y="90"/>
      </p:cViewPr>
      <p:guideLst>
        <p:guide orient="horz" pos="807"/>
        <p:guide orient="horz" pos="5675"/>
        <p:guide pos="4065"/>
        <p:guide pos="255"/>
        <p:guide pos="2160"/>
        <p:guide pos="2058"/>
        <p:guide pos="2262"/>
      </p:guideLst>
    </p:cSldViewPr>
  </p:slideViewPr>
  <p:notesTextViewPr>
    <p:cViewPr>
      <p:scale>
        <a:sx n="1" d="1"/>
        <a:sy n="1" d="1"/>
      </p:scale>
      <p:origin x="0" y="0"/>
    </p:cViewPr>
  </p:notesTextViewPr>
  <p:notesViewPr>
    <p:cSldViewPr showGuides="1">
      <p:cViewPr varScale="1">
        <p:scale>
          <a:sx n="53" d="100"/>
          <a:sy n="53" d="100"/>
        </p:scale>
        <p:origin x="-286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21764C20-82F1-4E90-B292-19F335FB47FC}" type="datetimeFigureOut">
              <a:rPr lang="en-GB" smtClean="0"/>
              <a:t>26/10/2018</a:t>
            </a:fld>
            <a:endParaRPr lang="en-GB"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3270E649-A16A-4D8F-9517-C556DB4C4CA7}" type="slidenum">
              <a:rPr lang="en-GB" smtClean="0"/>
              <a:t>‹#›</a:t>
            </a:fld>
            <a:endParaRPr lang="en-GB" dirty="0"/>
          </a:p>
        </p:txBody>
      </p:sp>
    </p:spTree>
    <p:extLst>
      <p:ext uri="{BB962C8B-B14F-4D97-AF65-F5344CB8AC3E}">
        <p14:creationId xmlns:p14="http://schemas.microsoft.com/office/powerpoint/2010/main" val="2759999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CF243D50-7DA1-4164-B43A-805C63FA2A76}" type="datetimeFigureOut">
              <a:rPr lang="en-GB" smtClean="0"/>
              <a:t>26/10/2018</a:t>
            </a:fld>
            <a:endParaRPr lang="en-GB" dirty="0"/>
          </a:p>
        </p:txBody>
      </p:sp>
      <p:sp>
        <p:nvSpPr>
          <p:cNvPr id="4" name="Slide Image Placehold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D5D830B-5209-452E-81F4-2A2696952053}" type="slidenum">
              <a:rPr lang="en-GB" smtClean="0"/>
              <a:t>‹#›</a:t>
            </a:fld>
            <a:endParaRPr lang="en-GB" dirty="0"/>
          </a:p>
        </p:txBody>
      </p:sp>
    </p:spTree>
    <p:extLst>
      <p:ext uri="{BB962C8B-B14F-4D97-AF65-F5344CB8AC3E}">
        <p14:creationId xmlns:p14="http://schemas.microsoft.com/office/powerpoint/2010/main" val="2667941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questions should be used in conjunction with the ‘019 One Year On’ slides. </a:t>
            </a:r>
          </a:p>
          <a:p>
            <a:r>
              <a:rPr lang="en-GB" dirty="0"/>
              <a:t>These questions have been produced to facilitate </a:t>
            </a:r>
          </a:p>
        </p:txBody>
      </p:sp>
      <p:sp>
        <p:nvSpPr>
          <p:cNvPr id="4" name="Slide Number Placeholder 3"/>
          <p:cNvSpPr>
            <a:spLocks noGrp="1"/>
          </p:cNvSpPr>
          <p:nvPr>
            <p:ph type="sldNum" sz="quarter" idx="10"/>
          </p:nvPr>
        </p:nvSpPr>
        <p:spPr/>
        <p:txBody>
          <a:bodyPr/>
          <a:lstStyle/>
          <a:p>
            <a:fld id="{1D5D830B-5209-452E-81F4-2A2696952053}" type="slidenum">
              <a:rPr lang="en-GB" smtClean="0"/>
              <a:t>1</a:t>
            </a:fld>
            <a:endParaRPr lang="en-GB" dirty="0"/>
          </a:p>
        </p:txBody>
      </p:sp>
    </p:spTree>
    <p:extLst>
      <p:ext uri="{BB962C8B-B14F-4D97-AF65-F5344CB8AC3E}">
        <p14:creationId xmlns:p14="http://schemas.microsoft.com/office/powerpoint/2010/main" val="3576804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6165304" y="9345488"/>
            <a:ext cx="50405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376482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9" name="Title 1"/>
          <p:cNvSpPr>
            <a:spLocks noGrp="1"/>
          </p:cNvSpPr>
          <p:nvPr>
            <p:ph type="ctrTitle"/>
          </p:nvPr>
        </p:nvSpPr>
        <p:spPr>
          <a:xfrm>
            <a:off x="404813" y="4160000"/>
            <a:ext cx="5454000" cy="1560000"/>
          </a:xfrm>
        </p:spPr>
        <p:txBody>
          <a:bodyPr/>
          <a:lstStyle>
            <a:lvl1pPr>
              <a:defRPr sz="3600" b="1" i="1" baseline="0"/>
            </a:lvl1pPr>
          </a:lstStyle>
          <a:p>
            <a:r>
              <a:rPr lang="en-US"/>
              <a:t>Click to edit Master title style</a:t>
            </a:r>
            <a:endParaRPr lang="en-GB" dirty="0"/>
          </a:p>
        </p:txBody>
      </p:sp>
      <p:sp>
        <p:nvSpPr>
          <p:cNvPr id="8" name="Date Placeholder 7"/>
          <p:cNvSpPr>
            <a:spLocks noGrp="1"/>
          </p:cNvSpPr>
          <p:nvPr>
            <p:ph type="dt" sz="half" idx="10"/>
          </p:nvPr>
        </p:nvSpPr>
        <p:spPr/>
        <p:txBody>
          <a:bodyPr/>
          <a:lstStyle/>
          <a:p>
            <a:fld id="{7C518F66-E96E-4209-808B-BDACF4AAE74C}" type="datetime5">
              <a:rPr lang="en-GB" smtClean="0"/>
              <a:t>26-Oct-18</a:t>
            </a:fld>
            <a:endParaRPr lang="en-GB" dirty="0"/>
          </a:p>
        </p:txBody>
      </p:sp>
      <p:sp>
        <p:nvSpPr>
          <p:cNvPr id="10" name="Footer Placeholder 9"/>
          <p:cNvSpPr>
            <a:spLocks noGrp="1"/>
          </p:cNvSpPr>
          <p:nvPr>
            <p:ph type="ftr" sz="quarter" idx="11"/>
          </p:nvPr>
        </p:nvSpPr>
        <p:spPr/>
        <p:txBody>
          <a:bodyPr/>
          <a:lstStyle/>
          <a:p>
            <a:r>
              <a:rPr lang="en-GB" dirty="0"/>
              <a:t>Presentation Title: Insert &gt; Header &amp; Footer</a:t>
            </a:r>
          </a:p>
        </p:txBody>
      </p:sp>
      <p:sp>
        <p:nvSpPr>
          <p:cNvPr id="11" name="Slide Number Placeholder 10"/>
          <p:cNvSpPr>
            <a:spLocks noGrp="1"/>
          </p:cNvSpPr>
          <p:nvPr>
            <p:ph type="sldNum" sz="quarter" idx="12"/>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907137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Title 1"/>
          <p:cNvSpPr>
            <a:spLocks noGrp="1"/>
          </p:cNvSpPr>
          <p:nvPr>
            <p:ph type="title"/>
          </p:nvPr>
        </p:nvSpPr>
        <p:spPr>
          <a:xfrm>
            <a:off x="405000" y="1196000"/>
            <a:ext cx="5454000" cy="624000"/>
          </a:xfrm>
        </p:spPr>
        <p:txBody>
          <a:bodyPr/>
          <a:lstStyle/>
          <a:p>
            <a:r>
              <a:rPr lang="en-US"/>
              <a:t>Click to edit Master title style</a:t>
            </a:r>
            <a:endParaRPr lang="en-GB" dirty="0"/>
          </a:p>
        </p:txBody>
      </p:sp>
      <p:sp>
        <p:nvSpPr>
          <p:cNvPr id="5" name="Footer Placeholder 4"/>
          <p:cNvSpPr>
            <a:spLocks noGrp="1"/>
          </p:cNvSpPr>
          <p:nvPr>
            <p:ph type="ftr" sz="quarter" idx="11"/>
          </p:nvPr>
        </p:nvSpPr>
        <p:spPr/>
        <p:txBody>
          <a:bodyPr/>
          <a:lstStyle/>
          <a:p>
            <a:r>
              <a:rPr lang="en-GB" dirty="0"/>
              <a:t>Presentation Title: Insert &gt; Header &amp; Footer</a:t>
            </a:r>
          </a:p>
        </p:txBody>
      </p:sp>
      <p:sp>
        <p:nvSpPr>
          <p:cNvPr id="9" name="Content Placeholder 7"/>
          <p:cNvSpPr>
            <a:spLocks noGrp="1"/>
          </p:cNvSpPr>
          <p:nvPr>
            <p:ph sz="quarter" idx="14"/>
          </p:nvPr>
        </p:nvSpPr>
        <p:spPr>
          <a:xfrm>
            <a:off x="405000" y="2667600"/>
            <a:ext cx="5454000" cy="634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Date Placeholder 2"/>
          <p:cNvSpPr>
            <a:spLocks noGrp="1"/>
          </p:cNvSpPr>
          <p:nvPr>
            <p:ph type="dt" sz="half" idx="15"/>
          </p:nvPr>
        </p:nvSpPr>
        <p:spPr/>
        <p:txBody>
          <a:bodyPr/>
          <a:lstStyle/>
          <a:p>
            <a:fld id="{4A25B8F5-B5A1-44E2-88F6-02F1F9298B7D}" type="datetime5">
              <a:rPr lang="en-GB" smtClean="0"/>
              <a:t>26-Oct-18</a:t>
            </a:fld>
            <a:endParaRPr lang="en-GB" dirty="0"/>
          </a:p>
        </p:txBody>
      </p:sp>
      <p:sp>
        <p:nvSpPr>
          <p:cNvPr id="8" name="Slide Number Placeholder 7"/>
          <p:cNvSpPr>
            <a:spLocks noGrp="1"/>
          </p:cNvSpPr>
          <p:nvPr>
            <p:ph type="sldNum" sz="quarter" idx="16"/>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200837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h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dirty="0"/>
              <a:t>Presentation Title: Insert &gt; Header &amp; Footer</a:t>
            </a:r>
          </a:p>
        </p:txBody>
      </p:sp>
      <p:sp>
        <p:nvSpPr>
          <p:cNvPr id="8" name="Content Placeholder 7"/>
          <p:cNvSpPr>
            <a:spLocks noGrp="1"/>
          </p:cNvSpPr>
          <p:nvPr>
            <p:ph sz="quarter" idx="14"/>
          </p:nvPr>
        </p:nvSpPr>
        <p:spPr>
          <a:xfrm>
            <a:off x="405000" y="2667600"/>
            <a:ext cx="2862000" cy="634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7"/>
          <p:cNvSpPr>
            <a:spLocks noGrp="1"/>
          </p:cNvSpPr>
          <p:nvPr>
            <p:ph sz="quarter" idx="15"/>
          </p:nvPr>
        </p:nvSpPr>
        <p:spPr>
          <a:xfrm>
            <a:off x="3591000" y="2667600"/>
            <a:ext cx="2862000" cy="634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Date Placeholder 5"/>
          <p:cNvSpPr>
            <a:spLocks noGrp="1"/>
          </p:cNvSpPr>
          <p:nvPr>
            <p:ph type="dt" sz="half" idx="16"/>
          </p:nvPr>
        </p:nvSpPr>
        <p:spPr/>
        <p:txBody>
          <a:bodyPr/>
          <a:lstStyle/>
          <a:p>
            <a:fld id="{57E4302D-025F-46B3-854A-51330D15EA3F}" type="datetime5">
              <a:rPr lang="en-GB" smtClean="0"/>
              <a:t>26-Oct-18</a:t>
            </a:fld>
            <a:endParaRPr lang="en-GB" dirty="0"/>
          </a:p>
        </p:txBody>
      </p:sp>
      <p:sp>
        <p:nvSpPr>
          <p:cNvPr id="7" name="Slide Number Placeholder 6"/>
          <p:cNvSpPr>
            <a:spLocks noGrp="1"/>
          </p:cNvSpPr>
          <p:nvPr>
            <p:ph type="sldNum" sz="quarter" idx="17"/>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373007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p:cNvSpPr>
            <a:spLocks noGrp="1"/>
          </p:cNvSpPr>
          <p:nvPr>
            <p:ph type="title"/>
          </p:nvPr>
        </p:nvSpPr>
        <p:spPr>
          <a:xfrm>
            <a:off x="405000" y="1196000"/>
            <a:ext cx="5454000" cy="624000"/>
          </a:xfrm>
        </p:spPr>
        <p:txBody>
          <a:bodyPr/>
          <a:lstStyle/>
          <a:p>
            <a:r>
              <a:rPr lang="en-US"/>
              <a:t>Click to edit Master title style</a:t>
            </a:r>
            <a:endParaRPr lang="en-GB" dirty="0"/>
          </a:p>
        </p:txBody>
      </p:sp>
      <p:sp>
        <p:nvSpPr>
          <p:cNvPr id="5" name="Footer Placeholder 4"/>
          <p:cNvSpPr>
            <a:spLocks noGrp="1"/>
          </p:cNvSpPr>
          <p:nvPr>
            <p:ph type="ftr" sz="quarter" idx="11"/>
          </p:nvPr>
        </p:nvSpPr>
        <p:spPr/>
        <p:txBody>
          <a:bodyPr/>
          <a:lstStyle/>
          <a:p>
            <a:r>
              <a:rPr lang="en-GB" dirty="0"/>
              <a:t>Presentation Title: Insert &gt; Header &amp; Footer</a:t>
            </a:r>
          </a:p>
        </p:txBody>
      </p:sp>
      <p:sp>
        <p:nvSpPr>
          <p:cNvPr id="10" name="Picture Placeholder 8"/>
          <p:cNvSpPr>
            <a:spLocks noGrp="1"/>
          </p:cNvSpPr>
          <p:nvPr>
            <p:ph type="pic" sz="quarter" idx="13" hasCustomPrompt="1"/>
          </p:nvPr>
        </p:nvSpPr>
        <p:spPr>
          <a:xfrm>
            <a:off x="1458516" y="2971800"/>
            <a:ext cx="3940969" cy="5044000"/>
          </a:xfrm>
        </p:spPr>
        <p:txBody>
          <a:bodyPr anchor="t"/>
          <a:lstStyle>
            <a:lvl1pPr marL="0" indent="0">
              <a:buNone/>
              <a:defRPr baseline="0"/>
            </a:lvl1pPr>
          </a:lstStyle>
          <a:p>
            <a:r>
              <a:rPr lang="en-GB" dirty="0"/>
              <a:t>Click icon to insert picture</a:t>
            </a:r>
          </a:p>
        </p:txBody>
      </p:sp>
      <p:sp>
        <p:nvSpPr>
          <p:cNvPr id="3" name="Date Placeholder 2"/>
          <p:cNvSpPr>
            <a:spLocks noGrp="1"/>
          </p:cNvSpPr>
          <p:nvPr>
            <p:ph type="dt" sz="half" idx="14"/>
          </p:nvPr>
        </p:nvSpPr>
        <p:spPr/>
        <p:txBody>
          <a:bodyPr/>
          <a:lstStyle/>
          <a:p>
            <a:fld id="{DD390AB9-CDE9-4847-AD3F-6A54FB27E295}" type="datetime5">
              <a:rPr lang="en-GB" smtClean="0"/>
              <a:t>26-Oct-18</a:t>
            </a:fld>
            <a:endParaRPr lang="en-GB" dirty="0"/>
          </a:p>
        </p:txBody>
      </p:sp>
      <p:sp>
        <p:nvSpPr>
          <p:cNvPr id="8" name="Slide Number Placeholder 7"/>
          <p:cNvSpPr>
            <a:spLocks noGrp="1"/>
          </p:cNvSpPr>
          <p:nvPr>
            <p:ph type="sldNum" sz="quarter" idx="15"/>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219427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oint Branding Slide">
    <p:spTree>
      <p:nvGrpSpPr>
        <p:cNvPr id="1" name=""/>
        <p:cNvGrpSpPr/>
        <p:nvPr/>
      </p:nvGrpSpPr>
      <p:grpSpPr>
        <a:xfrm>
          <a:off x="0" y="0"/>
          <a:ext cx="0" cy="0"/>
          <a:chOff x="0" y="0"/>
          <a:chExt cx="0" cy="0"/>
        </a:xfrm>
      </p:grpSpPr>
      <p:sp>
        <p:nvSpPr>
          <p:cNvPr id="2" name="Title 1"/>
          <p:cNvSpPr>
            <a:spLocks noGrp="1"/>
          </p:cNvSpPr>
          <p:nvPr>
            <p:ph type="title"/>
          </p:nvPr>
        </p:nvSpPr>
        <p:spPr>
          <a:xfrm>
            <a:off x="405000" y="1196000"/>
            <a:ext cx="5454000" cy="624000"/>
          </a:xfrm>
        </p:spPr>
        <p:txBody>
          <a:bodyPr/>
          <a:lstStyle/>
          <a:p>
            <a:r>
              <a:rPr lang="en-US"/>
              <a:t>Click to edit Master title style</a:t>
            </a:r>
            <a:endParaRPr lang="en-GB" dirty="0"/>
          </a:p>
        </p:txBody>
      </p:sp>
      <p:sp>
        <p:nvSpPr>
          <p:cNvPr id="5" name="Footer Placeholder 4"/>
          <p:cNvSpPr>
            <a:spLocks noGrp="1"/>
          </p:cNvSpPr>
          <p:nvPr>
            <p:ph type="ftr" sz="quarter" idx="11"/>
          </p:nvPr>
        </p:nvSpPr>
        <p:spPr/>
        <p:txBody>
          <a:bodyPr/>
          <a:lstStyle/>
          <a:p>
            <a:r>
              <a:rPr lang="en-GB" dirty="0"/>
              <a:t>Presentation Title: Insert &gt; Header &amp; Footer</a:t>
            </a:r>
          </a:p>
        </p:txBody>
      </p:sp>
      <p:sp>
        <p:nvSpPr>
          <p:cNvPr id="9" name="Picture Placeholder 7"/>
          <p:cNvSpPr>
            <a:spLocks noGrp="1"/>
          </p:cNvSpPr>
          <p:nvPr>
            <p:ph type="pic" sz="quarter" idx="14" hasCustomPrompt="1"/>
          </p:nvPr>
        </p:nvSpPr>
        <p:spPr>
          <a:xfrm>
            <a:off x="405000" y="2667600"/>
            <a:ext cx="5454000" cy="6344000"/>
          </a:xfrm>
        </p:spPr>
        <p:txBody>
          <a:bodyPr anchor="t"/>
          <a:lstStyle>
            <a:lvl1pPr marL="0" indent="0">
              <a:buNone/>
              <a:defRPr/>
            </a:lvl1pPr>
          </a:lstStyle>
          <a:p>
            <a:r>
              <a:rPr lang="en-GB" dirty="0"/>
              <a:t>Click Icon to insert picture </a:t>
            </a:r>
          </a:p>
        </p:txBody>
      </p:sp>
      <p:sp>
        <p:nvSpPr>
          <p:cNvPr id="3" name="Date Placeholder 2"/>
          <p:cNvSpPr>
            <a:spLocks noGrp="1"/>
          </p:cNvSpPr>
          <p:nvPr>
            <p:ph type="dt" sz="half" idx="15"/>
          </p:nvPr>
        </p:nvSpPr>
        <p:spPr/>
        <p:txBody>
          <a:bodyPr/>
          <a:lstStyle/>
          <a:p>
            <a:fld id="{29D48ABD-9A59-4705-BE5D-6C62FFDF98F4}" type="datetime5">
              <a:rPr lang="en-GB" smtClean="0"/>
              <a:t>26-Oct-18</a:t>
            </a:fld>
            <a:endParaRPr lang="en-GB" dirty="0"/>
          </a:p>
        </p:txBody>
      </p:sp>
      <p:sp>
        <p:nvSpPr>
          <p:cNvPr id="8" name="Slide Number Placeholder 7"/>
          <p:cNvSpPr>
            <a:spLocks noGrp="1"/>
          </p:cNvSpPr>
          <p:nvPr>
            <p:ph type="sldNum" sz="quarter" idx="16"/>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3277078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GB" dirty="0"/>
              <a:t>Presentation Title: Insert &gt; Header &amp; Footer</a:t>
            </a:r>
          </a:p>
        </p:txBody>
      </p:sp>
      <p:sp>
        <p:nvSpPr>
          <p:cNvPr id="10" name="Title 1"/>
          <p:cNvSpPr>
            <a:spLocks noGrp="1"/>
          </p:cNvSpPr>
          <p:nvPr>
            <p:ph type="ctrTitle"/>
          </p:nvPr>
        </p:nvSpPr>
        <p:spPr>
          <a:xfrm>
            <a:off x="404813" y="4160000"/>
            <a:ext cx="5454000" cy="1560000"/>
          </a:xfrm>
        </p:spPr>
        <p:txBody>
          <a:bodyPr/>
          <a:lstStyle>
            <a:lvl1pPr>
              <a:defRPr sz="3600" b="1" i="1" baseline="0"/>
            </a:lvl1pPr>
          </a:lstStyle>
          <a:p>
            <a:r>
              <a:rPr lang="en-US"/>
              <a:t>Click to edit Master title style</a:t>
            </a:r>
            <a:endParaRPr lang="en-GB" dirty="0"/>
          </a:p>
        </p:txBody>
      </p:sp>
      <p:sp>
        <p:nvSpPr>
          <p:cNvPr id="2" name="Date Placeholder 1"/>
          <p:cNvSpPr>
            <a:spLocks noGrp="1"/>
          </p:cNvSpPr>
          <p:nvPr>
            <p:ph type="dt" sz="half" idx="12"/>
          </p:nvPr>
        </p:nvSpPr>
        <p:spPr/>
        <p:txBody>
          <a:bodyPr/>
          <a:lstStyle/>
          <a:p>
            <a:fld id="{8A9F4D47-155E-4C7F-8F5F-4AE051981999}" type="datetime5">
              <a:rPr lang="en-GB" smtClean="0"/>
              <a:t>26-Oct-18</a:t>
            </a:fld>
            <a:endParaRPr lang="en-GB" dirty="0"/>
          </a:p>
        </p:txBody>
      </p:sp>
      <p:sp>
        <p:nvSpPr>
          <p:cNvPr id="3" name="Slide Number Placeholder 2"/>
          <p:cNvSpPr>
            <a:spLocks noGrp="1"/>
          </p:cNvSpPr>
          <p:nvPr>
            <p:ph type="sldNum" sz="quarter" idx="13"/>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213943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5000" y="1196000"/>
            <a:ext cx="5454000" cy="6240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404813" y="2664531"/>
            <a:ext cx="5454000" cy="6344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04812" y="338000"/>
            <a:ext cx="3240000" cy="260000"/>
          </a:xfrm>
          <a:prstGeom prst="rect">
            <a:avLst/>
          </a:prstGeom>
        </p:spPr>
        <p:txBody>
          <a:bodyPr vert="horz" lIns="0" tIns="0" rIns="0" bIns="0" rtlCol="0" anchor="ctr" anchorCtr="0"/>
          <a:lstStyle>
            <a:lvl1pPr algn="l">
              <a:defRPr sz="800">
                <a:solidFill>
                  <a:schemeClr val="tx2"/>
                </a:solidFill>
              </a:defRPr>
            </a:lvl1pPr>
          </a:lstStyle>
          <a:p>
            <a:r>
              <a:rPr lang="en-GB" dirty="0"/>
              <a:t>Presentation Title: Insert &gt; Header &amp; Footer</a:t>
            </a:r>
          </a:p>
        </p:txBody>
      </p:sp>
      <p:sp>
        <p:nvSpPr>
          <p:cNvPr id="6" name="Slide Number Placeholder 5"/>
          <p:cNvSpPr>
            <a:spLocks noGrp="1"/>
          </p:cNvSpPr>
          <p:nvPr>
            <p:ph type="sldNum" sz="quarter" idx="4"/>
          </p:nvPr>
        </p:nvSpPr>
        <p:spPr>
          <a:xfrm>
            <a:off x="6529387" y="9477532"/>
            <a:ext cx="128681" cy="260000"/>
          </a:xfrm>
          <a:prstGeom prst="rect">
            <a:avLst/>
          </a:prstGeom>
        </p:spPr>
        <p:txBody>
          <a:bodyPr vert="horz" lIns="0" tIns="0" rIns="0" bIns="0" rtlCol="0" anchor="ctr"/>
          <a:lstStyle>
            <a:lvl1pPr algn="r">
              <a:defRPr sz="800">
                <a:solidFill>
                  <a:schemeClr val="tx2"/>
                </a:solidFill>
              </a:defRPr>
            </a:lvl1pPr>
          </a:lstStyle>
          <a:p>
            <a:fld id="{72B4E084-70D5-4C53-8A39-B95869D3D307}" type="slidenum">
              <a:rPr lang="en-GB" smtClean="0"/>
              <a:pPr/>
              <a:t>‹#›</a:t>
            </a:fld>
            <a:endParaRPr lang="en-GB" dirty="0"/>
          </a:p>
        </p:txBody>
      </p:sp>
      <p:sp>
        <p:nvSpPr>
          <p:cNvPr id="12" name="Date Placeholder 11"/>
          <p:cNvSpPr>
            <a:spLocks noGrp="1"/>
          </p:cNvSpPr>
          <p:nvPr>
            <p:ph type="dt" sz="half" idx="2"/>
          </p:nvPr>
        </p:nvSpPr>
        <p:spPr>
          <a:xfrm>
            <a:off x="4866652" y="9479600"/>
            <a:ext cx="1600200" cy="260000"/>
          </a:xfrm>
          <a:prstGeom prst="rect">
            <a:avLst/>
          </a:prstGeom>
        </p:spPr>
        <p:txBody>
          <a:bodyPr vert="horz" lIns="91440" tIns="45720" rIns="0" bIns="45720" rtlCol="0" anchor="ctr"/>
          <a:lstStyle>
            <a:lvl1pPr algn="r">
              <a:defRPr sz="800" baseline="0">
                <a:solidFill>
                  <a:schemeClr val="tx2"/>
                </a:solidFill>
              </a:defRPr>
            </a:lvl1pPr>
          </a:lstStyle>
          <a:p>
            <a:fld id="{FC0EEFF9-CBB0-4630-87E3-B66F1FC5A272}" type="datetime5">
              <a:rPr lang="en-GB" smtClean="0"/>
              <a:t>26-Oct-18</a:t>
            </a:fld>
            <a:endParaRPr lang="en-GB" dirty="0"/>
          </a:p>
        </p:txBody>
      </p:sp>
      <p:sp>
        <p:nvSpPr>
          <p:cNvPr id="13" name="TextBox 12"/>
          <p:cNvSpPr txBox="1"/>
          <p:nvPr/>
        </p:nvSpPr>
        <p:spPr>
          <a:xfrm>
            <a:off x="6497981" y="9522631"/>
            <a:ext cx="43607" cy="123111"/>
          </a:xfrm>
          <a:prstGeom prst="rect">
            <a:avLst/>
          </a:prstGeom>
          <a:noFill/>
        </p:spPr>
        <p:txBody>
          <a:bodyPr wrap="square" lIns="0" tIns="0" rIns="0" bIns="0" rtlCol="0">
            <a:spAutoFit/>
          </a:bodyPr>
          <a:lstStyle/>
          <a:p>
            <a:pPr algn="r">
              <a:spcBef>
                <a:spcPts val="1500"/>
              </a:spcBef>
            </a:pPr>
            <a:r>
              <a:rPr lang="en-GB" sz="800" dirty="0">
                <a:solidFill>
                  <a:schemeClr val="tx2"/>
                </a:solidFill>
              </a:rPr>
              <a:t>/</a:t>
            </a:r>
          </a:p>
        </p:txBody>
      </p:sp>
    </p:spTree>
    <p:extLst>
      <p:ext uri="{BB962C8B-B14F-4D97-AF65-F5344CB8AC3E}">
        <p14:creationId xmlns:p14="http://schemas.microsoft.com/office/powerpoint/2010/main" val="3244845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60" r:id="rId4"/>
    <p:sldLayoutId id="2147483662" r:id="rId5"/>
    <p:sldLayoutId id="2147483663" r:id="rId6"/>
    <p:sldLayoutId id="2147483661" r:id="rId7"/>
  </p:sldLayoutIdLst>
  <p:hf hdr="0"/>
  <p:txStyles>
    <p:titleStyle>
      <a:lvl1pPr algn="l" defTabSz="914400" rtl="0" eaLnBrk="1" latinLnBrk="0" hangingPunct="1">
        <a:spcBef>
          <a:spcPct val="0"/>
        </a:spcBef>
        <a:buNone/>
        <a:defRPr sz="2800" b="1" i="1" kern="1200">
          <a:solidFill>
            <a:schemeClr val="tx2"/>
          </a:solidFill>
          <a:latin typeface="+mj-lt"/>
          <a:ea typeface="+mj-ea"/>
          <a:cs typeface="+mj-cs"/>
        </a:defRPr>
      </a:lvl1pPr>
    </p:titleStyle>
    <p:bodyStyle>
      <a:lvl1pPr marL="0" indent="0" algn="l" defTabSz="914400" rtl="0" eaLnBrk="1" latinLnBrk="0" hangingPunct="1">
        <a:spcBef>
          <a:spcPct val="20000"/>
        </a:spcBef>
        <a:buClr>
          <a:schemeClr val="accent4"/>
        </a:buClr>
        <a:buSzPct val="50000"/>
        <a:buFont typeface="Arial" panose="020B0604020202020204" pitchFamily="34" charset="0"/>
        <a:buNone/>
        <a:defRPr sz="1800" kern="1200">
          <a:solidFill>
            <a:schemeClr val="tx1"/>
          </a:solidFill>
          <a:latin typeface="+mn-lt"/>
          <a:ea typeface="+mn-ea"/>
          <a:cs typeface="+mn-cs"/>
        </a:defRPr>
      </a:lvl1pPr>
      <a:lvl2pPr marL="180000" indent="-180000" algn="l" defTabSz="914400" rtl="0" eaLnBrk="1" latinLnBrk="0" hangingPunct="1">
        <a:spcBef>
          <a:spcPct val="20000"/>
        </a:spcBef>
        <a:buClr>
          <a:schemeClr val="accent4"/>
        </a:buClr>
        <a:buSzPct val="50000"/>
        <a:buFont typeface="Arial" panose="020B0604020202020204" pitchFamily="34" charset="0"/>
        <a:buChar char="►"/>
        <a:defRPr sz="1800" kern="1200">
          <a:solidFill>
            <a:schemeClr val="tx1"/>
          </a:solidFill>
          <a:latin typeface="+mn-lt"/>
          <a:ea typeface="+mn-ea"/>
          <a:cs typeface="+mn-cs"/>
        </a:defRPr>
      </a:lvl2pPr>
      <a:lvl3pPr marL="630000" indent="-180000" algn="l" defTabSz="914400" rtl="0" eaLnBrk="1" latinLnBrk="0" hangingPunct="1">
        <a:spcBef>
          <a:spcPct val="20000"/>
        </a:spcBef>
        <a:buClr>
          <a:schemeClr val="accent4"/>
        </a:buClr>
        <a:buFont typeface="Arial" panose="020B0604020202020204" pitchFamily="34" charset="0"/>
        <a:buChar char="•"/>
        <a:defRPr sz="1800" kern="1200">
          <a:solidFill>
            <a:schemeClr val="tx1"/>
          </a:solidFill>
          <a:latin typeface="+mn-lt"/>
          <a:ea typeface="+mn-ea"/>
          <a:cs typeface="+mn-cs"/>
        </a:defRPr>
      </a:lvl3pPr>
      <a:lvl4pPr marL="1080000" indent="-180000" algn="l" defTabSz="901700" rtl="0" eaLnBrk="1" latinLnBrk="0" hangingPunct="1">
        <a:spcBef>
          <a:spcPts val="336"/>
        </a:spcBef>
        <a:buClr>
          <a:schemeClr val="accent4"/>
        </a:buClr>
        <a:buFont typeface="Arial" panose="020B0604020202020204" pitchFamily="34" charset="0"/>
        <a:buChar char="-"/>
        <a:tabLst/>
        <a:defRPr sz="1800" kern="1200">
          <a:solidFill>
            <a:schemeClr val="tx1"/>
          </a:solidFill>
          <a:latin typeface="+mn-lt"/>
          <a:ea typeface="+mn-ea"/>
          <a:cs typeface="+mn-cs"/>
        </a:defRPr>
      </a:lvl4pPr>
      <a:lvl5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5pPr>
      <a:lvl6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6pPr>
      <a:lvl7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7pPr>
      <a:lvl8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8pPr>
      <a:lvl9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cid:image004.jpg@01D3B462.A04F90C0"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www.surveymonkey.co.uk/r/J87VBJ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913440"/>
            <a:ext cx="6858000" cy="81405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9160" y="0"/>
            <a:ext cx="1988840" cy="909184"/>
          </a:xfrm>
          <a:prstGeom prst="rect">
            <a:avLst/>
          </a:prstGeom>
        </p:spPr>
      </p:pic>
      <p:sp>
        <p:nvSpPr>
          <p:cNvPr id="3" name="TextBox 2"/>
          <p:cNvSpPr txBox="1"/>
          <p:nvPr/>
        </p:nvSpPr>
        <p:spPr>
          <a:xfrm>
            <a:off x="332656" y="632185"/>
            <a:ext cx="3193182" cy="276999"/>
          </a:xfrm>
          <a:prstGeom prst="rect">
            <a:avLst/>
          </a:prstGeom>
          <a:noFill/>
        </p:spPr>
        <p:txBody>
          <a:bodyPr wrap="none" lIns="0" tIns="0" rIns="0" bIns="0" rtlCol="0">
            <a:spAutoFit/>
          </a:bodyPr>
          <a:lstStyle/>
          <a:p>
            <a:pPr>
              <a:spcBef>
                <a:spcPts val="1500"/>
              </a:spcBef>
            </a:pPr>
            <a:r>
              <a:rPr lang="en-GB" b="1" dirty="0">
                <a:solidFill>
                  <a:schemeClr val="tx2"/>
                </a:solidFill>
                <a:latin typeface="+mj-lt"/>
              </a:rPr>
              <a:t>Safety Hour Discussion Pack</a:t>
            </a:r>
          </a:p>
        </p:txBody>
      </p:sp>
      <p:sp>
        <p:nvSpPr>
          <p:cNvPr id="10" name="TextBox 9"/>
          <p:cNvSpPr txBox="1"/>
          <p:nvPr/>
        </p:nvSpPr>
        <p:spPr>
          <a:xfrm>
            <a:off x="332657" y="1050952"/>
            <a:ext cx="6192688" cy="2914644"/>
          </a:xfrm>
          <a:prstGeom prst="rect">
            <a:avLst/>
          </a:prstGeom>
          <a:noFill/>
        </p:spPr>
        <p:txBody>
          <a:bodyPr wrap="square" lIns="0" tIns="0" rIns="0" bIns="0" rtlCol="0">
            <a:spAutoFit/>
          </a:bodyPr>
          <a:lstStyle/>
          <a:p>
            <a:r>
              <a:rPr lang="en-GB" sz="1400" b="1" dirty="0">
                <a:solidFill>
                  <a:schemeClr val="tx2"/>
                </a:solidFill>
              </a:rPr>
              <a:t>Topic: </a:t>
            </a:r>
            <a:r>
              <a:rPr lang="en-GB" sz="1100" i="1" dirty="0">
                <a:solidFill>
                  <a:schemeClr val="accent2">
                    <a:lumMod val="75000"/>
                  </a:schemeClr>
                </a:solidFill>
              </a:rPr>
              <a:t>Planning and Delivering Safe Work: </a:t>
            </a:r>
            <a:r>
              <a:rPr lang="en-GB" sz="1100" b="1" i="1" dirty="0">
                <a:solidFill>
                  <a:schemeClr val="accent2">
                    <a:lumMod val="75000"/>
                  </a:schemeClr>
                </a:solidFill>
              </a:rPr>
              <a:t>019 One Year On</a:t>
            </a:r>
          </a:p>
          <a:p>
            <a:endParaRPr lang="en-GB" sz="1400" dirty="0">
              <a:solidFill>
                <a:srgbClr val="FFC000"/>
              </a:solidFill>
            </a:endParaRPr>
          </a:p>
          <a:p>
            <a:r>
              <a:rPr lang="en-GB" sz="1400" b="1" dirty="0">
                <a:solidFill>
                  <a:schemeClr val="tx2"/>
                </a:solidFill>
              </a:rPr>
              <a:t>Purpose of the discussion: </a:t>
            </a:r>
          </a:p>
          <a:p>
            <a:pPr marL="285750" lvl="0" indent="-285750">
              <a:spcBef>
                <a:spcPct val="20000"/>
              </a:spcBef>
              <a:spcAft>
                <a:spcPct val="0"/>
              </a:spcAft>
              <a:buClr>
                <a:srgbClr val="054B6B"/>
              </a:buClr>
              <a:buSzPct val="100000"/>
              <a:buFont typeface="Arial" panose="020B0604020202020204" pitchFamily="34" charset="0"/>
              <a:buChar char="•"/>
            </a:pPr>
            <a:r>
              <a:rPr lang="en-GB" sz="1100" dirty="0">
                <a:solidFill>
                  <a:srgbClr val="054B6B"/>
                </a:solidFill>
              </a:rPr>
              <a:t>Standard 019 has been embedded within the Routes / the Railway with varying levels of compliance</a:t>
            </a:r>
          </a:p>
          <a:p>
            <a:pPr marL="285750" lvl="0" indent="-285750">
              <a:spcBef>
                <a:spcPct val="20000"/>
              </a:spcBef>
              <a:spcAft>
                <a:spcPct val="0"/>
              </a:spcAft>
              <a:buClr>
                <a:srgbClr val="054B6B"/>
              </a:buClr>
              <a:buSzPct val="100000"/>
              <a:buFont typeface="Arial" panose="020B0604020202020204" pitchFamily="34" charset="0"/>
              <a:buChar char="•"/>
            </a:pPr>
            <a:r>
              <a:rPr lang="en-GB" sz="1100" dirty="0">
                <a:solidFill>
                  <a:srgbClr val="054B6B"/>
                </a:solidFill>
              </a:rPr>
              <a:t>The initial introduction left many aspects of the Standard open to interpretation, which has led to different approaches being taken by teams across the rail network</a:t>
            </a:r>
          </a:p>
          <a:p>
            <a:pPr marL="285750" lvl="0" indent="-285750">
              <a:spcBef>
                <a:spcPct val="20000"/>
              </a:spcBef>
              <a:spcAft>
                <a:spcPct val="0"/>
              </a:spcAft>
              <a:buClr>
                <a:srgbClr val="054B6B"/>
              </a:buClr>
              <a:buSzPct val="100000"/>
              <a:buFont typeface="Arial" panose="020B0604020202020204" pitchFamily="34" charset="0"/>
              <a:buChar char="•"/>
            </a:pPr>
            <a:r>
              <a:rPr lang="en-GB" sz="1100" dirty="0">
                <a:solidFill>
                  <a:srgbClr val="054B6B"/>
                </a:solidFill>
              </a:rPr>
              <a:t>Currently there is inconsistency in the way that the Routes, Infrastructure Projects and third parties work to Standard 019</a:t>
            </a:r>
          </a:p>
          <a:p>
            <a:pPr marL="285750" lvl="0" indent="-285750">
              <a:spcBef>
                <a:spcPct val="20000"/>
              </a:spcBef>
              <a:spcAft>
                <a:spcPct val="0"/>
              </a:spcAft>
              <a:buClr>
                <a:srgbClr val="054B6B"/>
              </a:buClr>
              <a:buSzPct val="100000"/>
              <a:buFont typeface="Arial" panose="020B0604020202020204" pitchFamily="34" charset="0"/>
              <a:buChar char="•"/>
            </a:pPr>
            <a:r>
              <a:rPr lang="en-GB" sz="1100" u="sng" dirty="0">
                <a:solidFill>
                  <a:srgbClr val="054B6B"/>
                </a:solidFill>
              </a:rPr>
              <a:t>This brings a level of risk</a:t>
            </a:r>
          </a:p>
          <a:p>
            <a:pPr marL="285750" lvl="0" indent="-285750">
              <a:spcBef>
                <a:spcPct val="20000"/>
              </a:spcBef>
              <a:spcAft>
                <a:spcPct val="0"/>
              </a:spcAft>
              <a:buClr>
                <a:srgbClr val="054B6B"/>
              </a:buClr>
              <a:buSzPct val="100000"/>
              <a:buFont typeface="Arial" panose="020B0604020202020204" pitchFamily="34" charset="0"/>
              <a:buChar char="•"/>
            </a:pPr>
            <a:r>
              <a:rPr lang="en-GB" sz="1100" dirty="0">
                <a:solidFill>
                  <a:srgbClr val="054B6B"/>
                </a:solidFill>
              </a:rPr>
              <a:t>We need consistency in the way that the railway works – across all delivery units, sections and business units – for compliance to Standard 019</a:t>
            </a:r>
          </a:p>
          <a:p>
            <a:pPr marL="285750" lvl="0" indent="-285750">
              <a:spcBef>
                <a:spcPct val="20000"/>
              </a:spcBef>
              <a:spcAft>
                <a:spcPct val="0"/>
              </a:spcAft>
              <a:buClr>
                <a:srgbClr val="054B6B"/>
              </a:buClr>
              <a:buSzPct val="100000"/>
              <a:buFont typeface="Arial" panose="020B0604020202020204" pitchFamily="34" charset="0"/>
              <a:buChar char="•"/>
            </a:pPr>
            <a:endParaRPr lang="en-GB" sz="1100" dirty="0">
              <a:solidFill>
                <a:srgbClr val="054B6B"/>
              </a:solidFill>
            </a:endParaRPr>
          </a:p>
          <a:p>
            <a:pPr lvl="0" algn="ctr">
              <a:spcBef>
                <a:spcPct val="20000"/>
              </a:spcBef>
              <a:spcAft>
                <a:spcPct val="0"/>
              </a:spcAft>
              <a:buClr>
                <a:srgbClr val="054B6B"/>
              </a:buClr>
              <a:buSzPct val="100000"/>
            </a:pPr>
            <a:r>
              <a:rPr lang="en-GB" sz="1100" b="1" dirty="0">
                <a:solidFill>
                  <a:srgbClr val="054B6B"/>
                </a:solidFill>
              </a:rPr>
              <a:t>The following slides and the discussions that you have will help you to understand what you have to do to be compliant to the Standard.  </a:t>
            </a:r>
          </a:p>
        </p:txBody>
      </p:sp>
      <p:graphicFrame>
        <p:nvGraphicFramePr>
          <p:cNvPr id="5" name="Table 4"/>
          <p:cNvGraphicFramePr>
            <a:graphicFrameLocks noGrp="1"/>
          </p:cNvGraphicFramePr>
          <p:nvPr>
            <p:extLst>
              <p:ext uri="{D42A27DB-BD31-4B8C-83A1-F6EECF244321}">
                <p14:modId xmlns:p14="http://schemas.microsoft.com/office/powerpoint/2010/main" val="586444190"/>
              </p:ext>
            </p:extLst>
          </p:nvPr>
        </p:nvGraphicFramePr>
        <p:xfrm>
          <a:off x="303192" y="4160912"/>
          <a:ext cx="6264695" cy="4739831"/>
        </p:xfrm>
        <a:graphic>
          <a:graphicData uri="http://schemas.openxmlformats.org/drawingml/2006/table">
            <a:tbl>
              <a:tblPr firstRow="1" bandRow="1">
                <a:tableStyleId>{5C22544A-7EE6-4342-B048-85BDC9FD1C3A}</a:tableStyleId>
              </a:tblPr>
              <a:tblGrid>
                <a:gridCol w="317496">
                  <a:extLst>
                    <a:ext uri="{9D8B030D-6E8A-4147-A177-3AD203B41FA5}">
                      <a16:colId xmlns:a16="http://schemas.microsoft.com/office/drawing/2014/main" val="258864002"/>
                    </a:ext>
                  </a:extLst>
                </a:gridCol>
                <a:gridCol w="2514670">
                  <a:extLst>
                    <a:ext uri="{9D8B030D-6E8A-4147-A177-3AD203B41FA5}">
                      <a16:colId xmlns:a16="http://schemas.microsoft.com/office/drawing/2014/main" val="20000"/>
                    </a:ext>
                  </a:extLst>
                </a:gridCol>
                <a:gridCol w="3432529">
                  <a:extLst>
                    <a:ext uri="{9D8B030D-6E8A-4147-A177-3AD203B41FA5}">
                      <a16:colId xmlns:a16="http://schemas.microsoft.com/office/drawing/2014/main" val="20001"/>
                    </a:ext>
                  </a:extLst>
                </a:gridCol>
              </a:tblGrid>
              <a:tr h="265855">
                <a:tc>
                  <a:txBody>
                    <a:bodyPr/>
                    <a:lstStyle/>
                    <a:p>
                      <a:pPr algn="ctr"/>
                      <a:endParaRPr lang="en-GB" sz="1200" dirty="0">
                        <a:latin typeface="+mn-lt"/>
                      </a:endParaRPr>
                    </a:p>
                  </a:txBody>
                  <a:tcPr/>
                </a:tc>
                <a:tc>
                  <a:txBody>
                    <a:bodyPr/>
                    <a:lstStyle/>
                    <a:p>
                      <a:pPr algn="ctr"/>
                      <a:r>
                        <a:rPr lang="en-GB" sz="1200" dirty="0">
                          <a:latin typeface="+mn-lt"/>
                        </a:rPr>
                        <a:t>Discussion</a:t>
                      </a:r>
                      <a:r>
                        <a:rPr lang="en-GB" sz="1200" baseline="0" dirty="0">
                          <a:latin typeface="+mn-lt"/>
                        </a:rPr>
                        <a:t> points</a:t>
                      </a:r>
                      <a:endParaRPr lang="en-GB" sz="1200" dirty="0">
                        <a:latin typeface="+mn-lt"/>
                      </a:endParaRPr>
                    </a:p>
                  </a:txBody>
                  <a:tcPr/>
                </a:tc>
                <a:tc>
                  <a:txBody>
                    <a:bodyPr/>
                    <a:lstStyle/>
                    <a:p>
                      <a:pPr algn="ctr"/>
                      <a:r>
                        <a:rPr lang="en-GB" sz="1200" dirty="0">
                          <a:latin typeface="+mn-lt"/>
                        </a:rPr>
                        <a:t>Supporting notes</a:t>
                      </a:r>
                    </a:p>
                  </a:txBody>
                  <a:tcPr/>
                </a:tc>
                <a:extLst>
                  <a:ext uri="{0D108BD9-81ED-4DB2-BD59-A6C34878D82A}">
                    <a16:rowId xmlns:a16="http://schemas.microsoft.com/office/drawing/2014/main" val="10000"/>
                  </a:ext>
                </a:extLst>
              </a:tr>
              <a:tr h="805800">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1</a:t>
                      </a:r>
                    </a:p>
                  </a:txBody>
                  <a:tcPr marL="68580" marR="68580" marT="0" marB="0" anchor="ctr"/>
                </a:tc>
                <a:tc>
                  <a:txBody>
                    <a:bodyPr/>
                    <a:lstStyle/>
                    <a:p>
                      <a:pPr>
                        <a:spcAft>
                          <a:spcPts val="0"/>
                        </a:spcAft>
                      </a:pPr>
                      <a:r>
                        <a:rPr lang="en-GB" sz="1100" i="1"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What do we want to make sure that has happened  at the end of each day? </a:t>
                      </a:r>
                      <a:endParaRPr lang="en-GB" sz="1100" i="1"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That work is completed without accident or incident. </a:t>
                      </a:r>
                    </a:p>
                    <a:p>
                      <a:pPr marL="171450" indent="-171450">
                        <a:spcAft>
                          <a:spcPts val="0"/>
                        </a:spcAft>
                        <a:buFont typeface="Arial" panose="020B0604020202020204" pitchFamily="34" charset="0"/>
                        <a:buChar char="•"/>
                      </a:pPr>
                      <a:r>
                        <a:rPr lang="en-GB" sz="1100" b="1" dirty="0">
                          <a:effectLst/>
                          <a:latin typeface="Calibri" panose="020F0502020204030204" pitchFamily="34" charset="0"/>
                          <a:ea typeface="Calibri" panose="020F0502020204030204" pitchFamily="34" charset="0"/>
                          <a:cs typeface="Calibri" panose="020F0502020204030204" pitchFamily="34" charset="0"/>
                        </a:rPr>
                        <a:t>That we Plan and Deliver Safe Work to ensure we get home safe every day. </a:t>
                      </a:r>
                    </a:p>
                  </a:txBody>
                  <a:tcPr marL="68580" marR="68580" marT="0" marB="0" anchor="ctr"/>
                </a:tc>
                <a:extLst>
                  <a:ext uri="{0D108BD9-81ED-4DB2-BD59-A6C34878D82A}">
                    <a16:rowId xmlns:a16="http://schemas.microsoft.com/office/drawing/2014/main" val="10001"/>
                  </a:ext>
                </a:extLst>
              </a:tr>
              <a:tr h="1328567">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2</a:t>
                      </a:r>
                    </a:p>
                  </a:txBody>
                  <a:tcPr marL="68580" marR="68580" marT="0" marB="0" anchor="ctr"/>
                </a:tc>
                <a:tc>
                  <a:txBody>
                    <a:bodyPr/>
                    <a:lstStyle/>
                    <a:p>
                      <a:pPr>
                        <a:spcAft>
                          <a:spcPts val="0"/>
                        </a:spcAft>
                      </a:pPr>
                      <a:r>
                        <a:rPr lang="en-GB" sz="1100" i="1"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If the worst was to happen, what information do you require in the SWP to ensure the best possible response from the emergency services?</a:t>
                      </a:r>
                      <a:endParaRPr lang="en-GB" sz="1100" i="1"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Post code or map grid reference for the nearest access point.</a:t>
                      </a:r>
                    </a:p>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3 means of locating: longitude/latitude, postcode, map grid reference.</a:t>
                      </a:r>
                    </a:p>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Access to a phone and the relevant numbers. </a:t>
                      </a:r>
                    </a:p>
                  </a:txBody>
                  <a:tcPr marL="68580" marR="68580" marT="0" marB="0" anchor="ctr"/>
                </a:tc>
                <a:extLst>
                  <a:ext uri="{0D108BD9-81ED-4DB2-BD59-A6C34878D82A}">
                    <a16:rowId xmlns:a16="http://schemas.microsoft.com/office/drawing/2014/main" val="10002"/>
                  </a:ext>
                </a:extLst>
              </a:tr>
              <a:tr h="1002577">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3</a:t>
                      </a:r>
                    </a:p>
                  </a:txBody>
                  <a:tcPr marL="68580" marR="68580" marT="0" marB="0" anchor="ctr"/>
                </a:tc>
                <a:tc>
                  <a:txBody>
                    <a:bodyPr/>
                    <a:lstStyle/>
                    <a:p>
                      <a:pPr>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What would happen if the line block was not granted for the work?</a:t>
                      </a:r>
                      <a:endPar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en-GB" sz="11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Stop, evaluate (through a dynamic risk assessment) and gain an authority number to change the safe system of work deployed. </a:t>
                      </a:r>
                    </a:p>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If a safe system of work cannot be deployed the work must stop.</a:t>
                      </a:r>
                      <a:r>
                        <a:rPr lang="en-GB" sz="1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832315597"/>
                  </a:ext>
                </a:extLst>
              </a:tr>
              <a:tr h="1328567">
                <a:tc>
                  <a:txBody>
                    <a:bodyPr/>
                    <a:lstStyle/>
                    <a:p>
                      <a:pPr marL="0" algn="ctr" defTabSz="914400" rtl="0" eaLnBrk="1" latinLnBrk="0" hangingPunct="1">
                        <a:spcAft>
                          <a:spcPts val="0"/>
                        </a:spcAft>
                      </a:pPr>
                      <a:r>
                        <a:rPr lang="en-GB" sz="1100" i="1" kern="1200"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4</a:t>
                      </a:r>
                    </a:p>
                  </a:txBody>
                  <a:tcPr marL="68580" marR="68580" marT="0" marB="0" anchor="ctr"/>
                </a:tc>
                <a:tc>
                  <a:txBody>
                    <a:bodyPr/>
                    <a:lstStyle/>
                    <a:p>
                      <a:pPr marL="0" algn="l" defTabSz="914400" rtl="0" eaLnBrk="1" latinLnBrk="0" hangingPunct="1">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What would you do if the work content had to change?</a:t>
                      </a:r>
                      <a:endPar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Stop, evaluate and assess whether you can carry on. </a:t>
                      </a:r>
                    </a:p>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Make amendments to the pack and seek an authority number. </a:t>
                      </a:r>
                    </a:p>
                  </a:txBody>
                  <a:tcPr marL="68580" marR="68580" marT="0" marB="0" anchor="ctr"/>
                </a:tc>
                <a:extLst>
                  <a:ext uri="{0D108BD9-81ED-4DB2-BD59-A6C34878D82A}">
                    <a16:rowId xmlns:a16="http://schemas.microsoft.com/office/drawing/2014/main" val="48403768"/>
                  </a:ext>
                </a:extLst>
              </a:tr>
            </a:tbl>
          </a:graphicData>
        </a:graphic>
      </p:graphicFrame>
      <p:pic>
        <p:nvPicPr>
          <p:cNvPr id="12" name="Picture 11">
            <a:extLst>
              <a:ext uri="{FF2B5EF4-FFF2-40B4-BE49-F238E27FC236}">
                <a16:creationId xmlns:a16="http://schemas.microsoft.com/office/drawing/2014/main" id="{AA6628E4-981E-4ABE-AB9A-7812458774D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4047" y="32472"/>
            <a:ext cx="1590040" cy="628015"/>
          </a:xfrm>
          <a:prstGeom prst="rect">
            <a:avLst/>
          </a:prstGeom>
          <a:noFill/>
        </p:spPr>
      </p:pic>
    </p:spTree>
    <p:extLst>
      <p:ext uri="{BB962C8B-B14F-4D97-AF65-F5344CB8AC3E}">
        <p14:creationId xmlns:p14="http://schemas.microsoft.com/office/powerpoint/2010/main" val="18145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13440"/>
            <a:ext cx="6858000" cy="81405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9160" y="0"/>
            <a:ext cx="1988840" cy="909184"/>
          </a:xfrm>
          <a:prstGeom prst="rect">
            <a:avLst/>
          </a:prstGeom>
        </p:spPr>
      </p:pic>
      <p:sp>
        <p:nvSpPr>
          <p:cNvPr id="3" name="TextBox 2"/>
          <p:cNvSpPr txBox="1"/>
          <p:nvPr/>
        </p:nvSpPr>
        <p:spPr>
          <a:xfrm>
            <a:off x="332656" y="632185"/>
            <a:ext cx="3193182" cy="276999"/>
          </a:xfrm>
          <a:prstGeom prst="rect">
            <a:avLst/>
          </a:prstGeom>
          <a:noFill/>
        </p:spPr>
        <p:txBody>
          <a:bodyPr wrap="none" lIns="0" tIns="0" rIns="0" bIns="0" rtlCol="0">
            <a:spAutoFit/>
          </a:bodyPr>
          <a:lstStyle/>
          <a:p>
            <a:pPr>
              <a:spcBef>
                <a:spcPts val="1500"/>
              </a:spcBef>
            </a:pPr>
            <a:r>
              <a:rPr lang="en-GB" b="1" dirty="0">
                <a:solidFill>
                  <a:schemeClr val="tx2"/>
                </a:solidFill>
              </a:rPr>
              <a:t>Safety Hour Discussion Pack</a:t>
            </a:r>
          </a:p>
        </p:txBody>
      </p:sp>
      <p:sp>
        <p:nvSpPr>
          <p:cNvPr id="10" name="TextBox 9"/>
          <p:cNvSpPr txBox="1"/>
          <p:nvPr/>
        </p:nvSpPr>
        <p:spPr>
          <a:xfrm>
            <a:off x="332657" y="1050952"/>
            <a:ext cx="6192688" cy="400110"/>
          </a:xfrm>
          <a:prstGeom prst="rect">
            <a:avLst/>
          </a:prstGeom>
          <a:noFill/>
        </p:spPr>
        <p:txBody>
          <a:bodyPr wrap="square" lIns="0" tIns="0" rIns="0" bIns="0" rtlCol="0">
            <a:spAutoFit/>
          </a:bodyPr>
          <a:lstStyle/>
          <a:p>
            <a:r>
              <a:rPr lang="en-GB" sz="1400" b="1" dirty="0">
                <a:solidFill>
                  <a:schemeClr val="tx2"/>
                </a:solidFill>
              </a:rPr>
              <a:t>Topic: </a:t>
            </a:r>
            <a:r>
              <a:rPr lang="en-GB" sz="1200" i="1" dirty="0">
                <a:solidFill>
                  <a:schemeClr val="accent2">
                    <a:lumMod val="75000"/>
                  </a:schemeClr>
                </a:solidFill>
              </a:rPr>
              <a:t>Planning and Delivering Safe Work: </a:t>
            </a:r>
            <a:r>
              <a:rPr lang="en-GB" sz="1200" b="1" i="1" dirty="0">
                <a:solidFill>
                  <a:schemeClr val="accent2">
                    <a:lumMod val="75000"/>
                  </a:schemeClr>
                </a:solidFill>
              </a:rPr>
              <a:t>019 One Year On</a:t>
            </a:r>
          </a:p>
          <a:p>
            <a:endParaRPr lang="en-GB" sz="1200" b="1" i="1" dirty="0">
              <a:solidFill>
                <a:schemeClr val="accent2">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529301019"/>
              </p:ext>
            </p:extLst>
          </p:nvPr>
        </p:nvGraphicFramePr>
        <p:xfrm>
          <a:off x="332657" y="1496616"/>
          <a:ext cx="6264696" cy="6274275"/>
        </p:xfrm>
        <a:graphic>
          <a:graphicData uri="http://schemas.openxmlformats.org/drawingml/2006/table">
            <a:tbl>
              <a:tblPr firstRow="1" bandRow="1">
                <a:tableStyleId>{5C22544A-7EE6-4342-B048-85BDC9FD1C3A}</a:tableStyleId>
              </a:tblPr>
              <a:tblGrid>
                <a:gridCol w="360039">
                  <a:extLst>
                    <a:ext uri="{9D8B030D-6E8A-4147-A177-3AD203B41FA5}">
                      <a16:colId xmlns:a16="http://schemas.microsoft.com/office/drawing/2014/main" val="185833302"/>
                    </a:ext>
                  </a:extLst>
                </a:gridCol>
                <a:gridCol w="2522829">
                  <a:extLst>
                    <a:ext uri="{9D8B030D-6E8A-4147-A177-3AD203B41FA5}">
                      <a16:colId xmlns:a16="http://schemas.microsoft.com/office/drawing/2014/main" val="20000"/>
                    </a:ext>
                  </a:extLst>
                </a:gridCol>
                <a:gridCol w="3381828">
                  <a:extLst>
                    <a:ext uri="{9D8B030D-6E8A-4147-A177-3AD203B41FA5}">
                      <a16:colId xmlns:a16="http://schemas.microsoft.com/office/drawing/2014/main" val="20001"/>
                    </a:ext>
                  </a:extLst>
                </a:gridCol>
              </a:tblGrid>
              <a:tr h="340940">
                <a:tc>
                  <a:txBody>
                    <a:bodyPr/>
                    <a:lstStyle/>
                    <a:p>
                      <a:pPr algn="ctr"/>
                      <a:endParaRPr lang="en-GB" sz="1200" dirty="0">
                        <a:latin typeface="+mn-lt"/>
                      </a:endParaRPr>
                    </a:p>
                  </a:txBody>
                  <a:tcPr/>
                </a:tc>
                <a:tc>
                  <a:txBody>
                    <a:bodyPr/>
                    <a:lstStyle/>
                    <a:p>
                      <a:pPr algn="ctr"/>
                      <a:r>
                        <a:rPr lang="en-GB" sz="1200" dirty="0">
                          <a:latin typeface="+mn-lt"/>
                        </a:rPr>
                        <a:t>Discussion</a:t>
                      </a:r>
                      <a:r>
                        <a:rPr lang="en-GB" sz="1200" baseline="0" dirty="0">
                          <a:latin typeface="+mn-lt"/>
                        </a:rPr>
                        <a:t> points</a:t>
                      </a:r>
                      <a:endParaRPr lang="en-GB" sz="1200" dirty="0">
                        <a:latin typeface="+mn-lt"/>
                      </a:endParaRPr>
                    </a:p>
                  </a:txBody>
                  <a:tcPr/>
                </a:tc>
                <a:tc>
                  <a:txBody>
                    <a:bodyPr/>
                    <a:lstStyle/>
                    <a:p>
                      <a:pPr algn="ctr"/>
                      <a:r>
                        <a:rPr lang="en-GB" sz="1200" dirty="0">
                          <a:latin typeface="+mn-lt"/>
                        </a:rPr>
                        <a:t>Supporting notes</a:t>
                      </a:r>
                    </a:p>
                  </a:txBody>
                  <a:tcPr/>
                </a:tc>
                <a:extLst>
                  <a:ext uri="{0D108BD9-81ED-4DB2-BD59-A6C34878D82A}">
                    <a16:rowId xmlns:a16="http://schemas.microsoft.com/office/drawing/2014/main" val="10000"/>
                  </a:ext>
                </a:extLst>
              </a:tr>
              <a:tr h="833411">
                <a:tc>
                  <a:txBody>
                    <a:bodyPr/>
                    <a:lstStyle/>
                    <a:p>
                      <a:pPr marL="0" algn="ctr" defTabSz="914400" rtl="0" eaLnBrk="1" latinLnBrk="0" hangingPunct="1">
                        <a:spcAft>
                          <a:spcPts val="0"/>
                        </a:spcAft>
                      </a:pPr>
                      <a:r>
                        <a:rPr lang="en-GB" sz="1100" i="1" kern="1200"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nchor="ctr"/>
                </a:tc>
                <a:tc>
                  <a:txBody>
                    <a:bodyPr/>
                    <a:lstStyle/>
                    <a:p>
                      <a:pPr marL="0" algn="l" defTabSz="914400" rtl="0" eaLnBrk="1" latinLnBrk="0" hangingPunct="1">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Risk: </a:t>
                      </a:r>
                      <a:r>
                        <a:rPr lang="en-GB" sz="1100" i="1" kern="1200" dirty="0">
                          <a:solidFill>
                            <a:schemeClr val="accent2"/>
                          </a:solidFill>
                          <a:effectLst/>
                          <a:latin typeface="Calibri" panose="020F0502020204030204" pitchFamily="34" charset="0"/>
                          <a:ea typeface="+mn-ea"/>
                          <a:cs typeface="+mn-cs"/>
                        </a:rPr>
                        <a:t>What risks does the safe work pack identify and what does the PIC do with these?</a:t>
                      </a:r>
                      <a:endPar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significant risks from the site of work and from the work activity as well as the operational controls, so that the group are not  injured</a:t>
                      </a:r>
                      <a:r>
                        <a:rPr lang="en-GB" sz="11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from the work activity or </a:t>
                      </a: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endangered  by the passage of trains etc. </a:t>
                      </a:r>
                    </a:p>
                  </a:txBody>
                  <a:tcPr marL="68580" marR="68580" marT="0" marB="0" anchor="ctr"/>
                </a:tc>
                <a:extLst>
                  <a:ext uri="{0D108BD9-81ED-4DB2-BD59-A6C34878D82A}">
                    <a16:rowId xmlns:a16="http://schemas.microsoft.com/office/drawing/2014/main" val="10001"/>
                  </a:ext>
                </a:extLst>
              </a:tr>
              <a:tr h="625057">
                <a:tc>
                  <a:txBody>
                    <a:bodyPr/>
                    <a:lstStyle/>
                    <a:p>
                      <a:pPr marL="0" algn="ctr" defTabSz="914400" rtl="0" eaLnBrk="1" latinLnBrk="0" hangingPunct="1">
                        <a:spcAft>
                          <a:spcPts val="0"/>
                        </a:spcAft>
                      </a:pPr>
                      <a:r>
                        <a:rPr lang="en-GB" sz="1100" i="1" kern="1200"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nchor="ctr"/>
                </a:tc>
                <a:tc>
                  <a:txBody>
                    <a:bodyPr/>
                    <a:lstStyle/>
                    <a:p>
                      <a:pPr marL="0" algn="l" defTabSz="914400" rtl="0" eaLnBrk="1" latinLnBrk="0" hangingPunct="1">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Risk: What is the difference between a hazard, risk and risk control and give some examples.</a:t>
                      </a:r>
                      <a:endPar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lgn="l" defTabSz="914400" rtl="0" eaLnBrk="1" latinLnBrk="0" hangingPunct="1">
                        <a:spcAft>
                          <a:spcPts val="0"/>
                        </a:spcAft>
                        <a:buFont typeface="Arial" panose="020B0604020202020204" pitchFamily="34" charset="0"/>
                        <a:buChar char="•"/>
                      </a:pPr>
                      <a:r>
                        <a:rPr lang="en-GB"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A hazard is something with the potential to cause harm; a risk is the likelihood of that hazard causing harm</a:t>
                      </a:r>
                      <a:r>
                        <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tc>
                <a:extLst>
                  <a:ext uri="{0D108BD9-81ED-4DB2-BD59-A6C34878D82A}">
                    <a16:rowId xmlns:a16="http://schemas.microsoft.com/office/drawing/2014/main" val="10002"/>
                  </a:ext>
                </a:extLst>
              </a:tr>
              <a:tr h="941311">
                <a:tc>
                  <a:txBody>
                    <a:bodyPr/>
                    <a:lstStyle/>
                    <a:p>
                      <a:pPr marL="0" algn="ctr" defTabSz="914400" rtl="0" eaLnBrk="1" latinLnBrk="0" hangingPunct="1">
                        <a:spcAft>
                          <a:spcPts val="0"/>
                        </a:spcAft>
                      </a:pPr>
                      <a:r>
                        <a:rPr lang="en-GB" sz="1100" i="1" kern="1200"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7</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i="1" kern="1200" dirty="0">
                          <a:solidFill>
                            <a:schemeClr val="accent2"/>
                          </a:solidFill>
                          <a:effectLst/>
                          <a:latin typeface="Calibri" panose="020F0502020204030204" pitchFamily="34" charset="0"/>
                          <a:ea typeface="+mn-ea"/>
                          <a:cs typeface="+mn-cs"/>
                        </a:rPr>
                        <a:t>Risk: How is the sighting distance worked out on site? </a:t>
                      </a:r>
                      <a:endPar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lgn="l" defTabSz="914400" rtl="0" eaLnBrk="1" latinLnBrk="0" hangingPunct="1">
                        <a:spcAft>
                          <a:spcPts val="0"/>
                        </a:spcAft>
                        <a:buFont typeface="Arial" panose="020B0604020202020204" pitchFamily="34" charset="0"/>
                        <a:buChar char="•"/>
                      </a:pPr>
                      <a:r>
                        <a:rPr lang="en-GB" sz="1100" kern="1200" dirty="0">
                          <a:solidFill>
                            <a:schemeClr val="dk1"/>
                          </a:solidFill>
                          <a:effectLst/>
                          <a:latin typeface="Calibri" panose="020F0502020204030204" pitchFamily="34" charset="0"/>
                          <a:ea typeface="+mn-ea"/>
                          <a:cs typeface="+mn-cs"/>
                        </a:rPr>
                        <a:t>Known distance to a fixed object or a range finder</a:t>
                      </a:r>
                    </a:p>
                    <a:p>
                      <a:pPr marL="171450" indent="-171450" algn="l" defTabSz="914400" rtl="0" eaLnBrk="1" latinLnBrk="0" hangingPunct="1">
                        <a:spcAft>
                          <a:spcPts val="0"/>
                        </a:spcAft>
                        <a:buFont typeface="Arial" panose="020B0604020202020204" pitchFamily="34" charset="0"/>
                        <a:buChar char="•"/>
                      </a:pPr>
                      <a:r>
                        <a:rPr lang="en-GB" sz="1100" kern="1200" dirty="0">
                          <a:solidFill>
                            <a:schemeClr val="dk1"/>
                          </a:solidFill>
                          <a:effectLst/>
                          <a:latin typeface="Calibri" panose="020F0502020204030204" pitchFamily="34" charset="0"/>
                          <a:ea typeface="+mn-ea"/>
                          <a:cs typeface="+mn-cs"/>
                        </a:rPr>
                        <a:t>These are the only reliable ways of determining the distance.  Sighting distance requirements depend upon line speed and activity being undertaken</a:t>
                      </a:r>
                    </a:p>
                  </a:txBody>
                  <a:tcPr marL="68580" marR="68580" marT="0" marB="0" anchor="ctr"/>
                </a:tc>
                <a:extLst>
                  <a:ext uri="{0D108BD9-81ED-4DB2-BD59-A6C34878D82A}">
                    <a16:rowId xmlns:a16="http://schemas.microsoft.com/office/drawing/2014/main" val="4092384259"/>
                  </a:ext>
                </a:extLst>
              </a:tr>
              <a:tr h="833411">
                <a:tc>
                  <a:txBody>
                    <a:bodyPr/>
                    <a:lstStyle/>
                    <a:p>
                      <a:pPr marL="0" algn="ctr" defTabSz="914400" rtl="0" eaLnBrk="1" latinLnBrk="0" hangingPunct="1">
                        <a:spcAft>
                          <a:spcPts val="0"/>
                        </a:spcAft>
                      </a:pPr>
                      <a:r>
                        <a:rPr lang="en-GB" sz="1100" i="1" kern="1200"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8</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i="1" kern="1200" dirty="0">
                          <a:solidFill>
                            <a:schemeClr val="accent2"/>
                          </a:solidFill>
                          <a:effectLst/>
                          <a:latin typeface="Calibri" panose="020F0502020204030204" pitchFamily="34" charset="0"/>
                          <a:ea typeface="+mn-ea"/>
                          <a:cs typeface="+mn-cs"/>
                        </a:rPr>
                        <a:t>Risk: How do you make sure your operational risk controls are fit for purpose?</a:t>
                      </a:r>
                      <a:endPar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chemeClr val="dk1"/>
                          </a:solidFill>
                          <a:effectLst/>
                          <a:latin typeface="Calibri" panose="020F0502020204030204" pitchFamily="34" charset="0"/>
                          <a:ea typeface="+mn-ea"/>
                          <a:cs typeface="+mn-cs"/>
                        </a:rPr>
                        <a:t>You should always test your operational procedure prior to commencing work to ensure that it is satisfactory</a:t>
                      </a:r>
                      <a:endPar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452362010"/>
                  </a:ext>
                </a:extLst>
              </a:tr>
              <a:tr h="833411">
                <a:tc>
                  <a:txBody>
                    <a:bodyPr/>
                    <a:lstStyle/>
                    <a:p>
                      <a:pPr marL="0" algn="ctr" defTabSz="914400" rtl="0" eaLnBrk="1" latinLnBrk="0" hangingPunct="1">
                        <a:spcAft>
                          <a:spcPts val="0"/>
                        </a:spcAft>
                      </a:pPr>
                      <a:r>
                        <a:rPr lang="en-GB" sz="1100" i="1" kern="1200"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9</a:t>
                      </a:r>
                    </a:p>
                  </a:txBody>
                  <a:tcPr marL="68580" marR="68580" marT="0" marB="0" anchor="ctr"/>
                </a:tc>
                <a:tc>
                  <a:txBody>
                    <a:bodyPr/>
                    <a:lstStyle/>
                    <a:p>
                      <a:pPr marL="0" algn="l" defTabSz="914400" rtl="0" eaLnBrk="1" latinLnBrk="0" hangingPunct="1">
                        <a:spcAft>
                          <a:spcPts val="0"/>
                        </a:spcAft>
                      </a:pPr>
                      <a:r>
                        <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Risk: How do you gather task risks for a multi-discipline site of work?</a:t>
                      </a: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lgn="l" defTabSz="914400" rtl="0" eaLnBrk="1" latinLnBrk="0" hangingPunct="1">
                        <a:spcAft>
                          <a:spcPts val="0"/>
                        </a:spcAft>
                        <a:buFont typeface="Arial" panose="020B0604020202020204" pitchFamily="34" charset="0"/>
                        <a:buChar char="•"/>
                      </a:pPr>
                      <a:r>
                        <a:rPr lang="en-GB"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You request the task risks and controls for each element of the multi-discipline site of work</a:t>
                      </a:r>
                    </a:p>
                    <a:p>
                      <a:pPr marL="171450" indent="-171450" algn="l" defTabSz="914400" rtl="0" eaLnBrk="1" latinLnBrk="0" hangingPunct="1">
                        <a:spcAft>
                          <a:spcPts val="0"/>
                        </a:spcAft>
                        <a:buFont typeface="Arial" panose="020B0604020202020204" pitchFamily="34" charset="0"/>
                        <a:buChar char="•"/>
                      </a:pPr>
                      <a:r>
                        <a:rPr lang="en-GB"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Each element will then have a nominated risk controller (usually the task lead) in the SWP</a:t>
                      </a:r>
                    </a:p>
                    <a:p>
                      <a:pPr marL="171450" indent="-171450" algn="l" defTabSz="914400" rtl="0" eaLnBrk="1" latinLnBrk="0" hangingPunct="1">
                        <a:spcAft>
                          <a:spcPts val="0"/>
                        </a:spcAft>
                        <a:buFont typeface="Arial" panose="020B0604020202020204" pitchFamily="34" charset="0"/>
                        <a:buChar char="•"/>
                      </a:pPr>
                      <a:r>
                        <a:rPr lang="en-GB"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All elements should be combined into one SWP</a:t>
                      </a:r>
                    </a:p>
                  </a:txBody>
                  <a:tcPr marL="68580" marR="68580" marT="0" marB="0" anchor="ctr"/>
                </a:tc>
                <a:extLst>
                  <a:ext uri="{0D108BD9-81ED-4DB2-BD59-A6C34878D82A}">
                    <a16:rowId xmlns:a16="http://schemas.microsoft.com/office/drawing/2014/main" val="1917852196"/>
                  </a:ext>
                </a:extLst>
              </a:tr>
              <a:tr h="833411">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10</a:t>
                      </a:r>
                    </a:p>
                  </a:txBody>
                  <a:tcPr marL="68580" marR="68580" marT="0" marB="0" anchor="ctr"/>
                </a:tc>
                <a:tc>
                  <a:txBody>
                    <a:bodyPr/>
                    <a:lstStyle/>
                    <a:p>
                      <a:pPr marL="0" algn="l" defTabSz="914400" rtl="0" eaLnBrk="1" latinLnBrk="0" hangingPunct="1">
                        <a:spcAft>
                          <a:spcPts val="0"/>
                        </a:spcAft>
                      </a:pPr>
                      <a:r>
                        <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Risk: Do your task risks have to be written in the form of task risk control sheet?</a:t>
                      </a:r>
                      <a:r>
                        <a:rPr lang="en-GB" sz="1100" dirty="0">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No</a:t>
                      </a:r>
                    </a:p>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You can also use task briefing sheets to identify the risks on site</a:t>
                      </a:r>
                    </a:p>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You can also add individual discrete risks and controls to the SWP</a:t>
                      </a:r>
                      <a:r>
                        <a:rPr lang="en-GB" sz="1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4276292907"/>
                  </a:ext>
                </a:extLst>
              </a:tr>
              <a:tr h="1023745">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11</a:t>
                      </a:r>
                    </a:p>
                  </a:txBody>
                  <a:tcPr marL="68580" marR="68580" marT="0" marB="0" anchor="ctr"/>
                </a:tc>
                <a:tc>
                  <a:txBody>
                    <a:bodyPr/>
                    <a:lstStyle/>
                    <a:p>
                      <a:pPr marL="0" algn="l" defTabSz="914400" rtl="0" eaLnBrk="1" latinLnBrk="0" hangingPunct="1">
                        <a:spcAft>
                          <a:spcPts val="0"/>
                        </a:spcAft>
                      </a:pPr>
                      <a:r>
                        <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Risk: When does a PIC delegate risk controls and give an example?</a:t>
                      </a:r>
                      <a:r>
                        <a:rPr lang="en-GB" sz="11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When he is not an expert in it or where the task is multi-disciplined </a:t>
                      </a:r>
                    </a:p>
                    <a:p>
                      <a:pPr marL="171450" indent="-171450">
                        <a:spcAft>
                          <a:spcPts val="0"/>
                        </a:spcAft>
                        <a:buFont typeface="Arial" panose="020B0604020202020204" pitchFamily="34" charset="0"/>
                        <a:buChar char="•"/>
                      </a:pP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Each task lead- the competent person</a:t>
                      </a:r>
                      <a:r>
                        <a:rPr lang="en-GB" sz="11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for  undertaking that task who will </a:t>
                      </a: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then be responsible for the risk controls for that task  </a:t>
                      </a:r>
                    </a:p>
                  </a:txBody>
                  <a:tcPr marL="68580" marR="68580" marT="0" marB="0" anchor="ctr"/>
                </a:tc>
                <a:extLst>
                  <a:ext uri="{0D108BD9-81ED-4DB2-BD59-A6C34878D82A}">
                    <a16:rowId xmlns:a16="http://schemas.microsoft.com/office/drawing/2014/main" val="2775731976"/>
                  </a:ext>
                </a:extLst>
              </a:tr>
            </a:tbl>
          </a:graphicData>
        </a:graphic>
      </p:graphicFrame>
      <p:sp>
        <p:nvSpPr>
          <p:cNvPr id="9" name="Rectangle 8">
            <a:extLst>
              <a:ext uri="{FF2B5EF4-FFF2-40B4-BE49-F238E27FC236}">
                <a16:creationId xmlns:a16="http://schemas.microsoft.com/office/drawing/2014/main" id="{BC3AF1BC-FF08-41FC-B2BE-75BBC2587344}"/>
              </a:ext>
            </a:extLst>
          </p:cNvPr>
          <p:cNvSpPr/>
          <p:nvPr/>
        </p:nvSpPr>
        <p:spPr>
          <a:xfrm>
            <a:off x="332656" y="7977336"/>
            <a:ext cx="6264695" cy="864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For further information:</a:t>
            </a:r>
          </a:p>
          <a:p>
            <a:r>
              <a:rPr lang="en-GB" sz="1100" i="1" dirty="0">
                <a:solidFill>
                  <a:schemeClr val="accent2">
                    <a:lumMod val="75000"/>
                  </a:schemeClr>
                </a:solidFill>
              </a:rPr>
              <a:t>Full briefing pack and supporting documents can be found on Safety Central:</a:t>
            </a:r>
          </a:p>
          <a:p>
            <a:r>
              <a:rPr lang="en-GB" sz="1100" i="1" dirty="0">
                <a:solidFill>
                  <a:schemeClr val="accent2">
                    <a:lumMod val="75000"/>
                  </a:schemeClr>
                </a:solidFill>
              </a:rPr>
              <a:t>https://safety.networkrail.co.uk/safety/planning-and-delivering-safe-work/</a:t>
            </a:r>
          </a:p>
          <a:p>
            <a:endParaRPr lang="en-GB" sz="1100" i="1" dirty="0">
              <a:solidFill>
                <a:schemeClr val="accent2">
                  <a:lumMod val="75000"/>
                </a:schemeClr>
              </a:solidFill>
              <a:latin typeface="Network Rail Sans" pitchFamily="50" charset="0"/>
            </a:endParaRPr>
          </a:p>
        </p:txBody>
      </p:sp>
      <p:pic>
        <p:nvPicPr>
          <p:cNvPr id="8" name="Picture 7">
            <a:extLst>
              <a:ext uri="{FF2B5EF4-FFF2-40B4-BE49-F238E27FC236}">
                <a16:creationId xmlns:a16="http://schemas.microsoft.com/office/drawing/2014/main" id="{900F2F3C-F6E8-4E35-B674-09733A9B292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4047" y="32472"/>
            <a:ext cx="1590040" cy="628015"/>
          </a:xfrm>
          <a:prstGeom prst="rect">
            <a:avLst/>
          </a:prstGeom>
          <a:noFill/>
        </p:spPr>
      </p:pic>
    </p:spTree>
    <p:extLst>
      <p:ext uri="{BB962C8B-B14F-4D97-AF65-F5344CB8AC3E}">
        <p14:creationId xmlns:p14="http://schemas.microsoft.com/office/powerpoint/2010/main" val="184302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13440"/>
            <a:ext cx="6858000" cy="81405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9160" y="0"/>
            <a:ext cx="1988840" cy="909184"/>
          </a:xfrm>
          <a:prstGeom prst="rect">
            <a:avLst/>
          </a:prstGeom>
        </p:spPr>
      </p:pic>
      <p:sp>
        <p:nvSpPr>
          <p:cNvPr id="3" name="TextBox 2"/>
          <p:cNvSpPr txBox="1"/>
          <p:nvPr/>
        </p:nvSpPr>
        <p:spPr>
          <a:xfrm>
            <a:off x="332656" y="632185"/>
            <a:ext cx="3193182" cy="276999"/>
          </a:xfrm>
          <a:prstGeom prst="rect">
            <a:avLst/>
          </a:prstGeom>
          <a:noFill/>
        </p:spPr>
        <p:txBody>
          <a:bodyPr wrap="none" lIns="0" tIns="0" rIns="0" bIns="0" rtlCol="0">
            <a:spAutoFit/>
          </a:bodyPr>
          <a:lstStyle/>
          <a:p>
            <a:pPr>
              <a:spcBef>
                <a:spcPts val="1500"/>
              </a:spcBef>
            </a:pPr>
            <a:r>
              <a:rPr lang="en-GB" b="1" dirty="0">
                <a:solidFill>
                  <a:schemeClr val="tx2"/>
                </a:solidFill>
              </a:rPr>
              <a:t>Safety Hour Discussion Pack</a:t>
            </a:r>
          </a:p>
        </p:txBody>
      </p:sp>
      <p:sp>
        <p:nvSpPr>
          <p:cNvPr id="10" name="TextBox 9"/>
          <p:cNvSpPr txBox="1"/>
          <p:nvPr/>
        </p:nvSpPr>
        <p:spPr>
          <a:xfrm>
            <a:off x="332657" y="1050952"/>
            <a:ext cx="6192688" cy="400110"/>
          </a:xfrm>
          <a:prstGeom prst="rect">
            <a:avLst/>
          </a:prstGeom>
          <a:noFill/>
        </p:spPr>
        <p:txBody>
          <a:bodyPr wrap="square" lIns="0" tIns="0" rIns="0" bIns="0" rtlCol="0">
            <a:spAutoFit/>
          </a:bodyPr>
          <a:lstStyle/>
          <a:p>
            <a:r>
              <a:rPr lang="en-GB" sz="1400" b="1" dirty="0">
                <a:solidFill>
                  <a:schemeClr val="tx2"/>
                </a:solidFill>
              </a:rPr>
              <a:t>Topic: </a:t>
            </a:r>
            <a:r>
              <a:rPr lang="en-GB" sz="1200" i="1" dirty="0">
                <a:solidFill>
                  <a:schemeClr val="accent2">
                    <a:lumMod val="75000"/>
                  </a:schemeClr>
                </a:solidFill>
              </a:rPr>
              <a:t>Planning and Delivering Safe Work: </a:t>
            </a:r>
            <a:r>
              <a:rPr lang="en-GB" sz="1200" b="1" i="1" dirty="0">
                <a:solidFill>
                  <a:schemeClr val="accent2">
                    <a:lumMod val="75000"/>
                  </a:schemeClr>
                </a:solidFill>
              </a:rPr>
              <a:t>019 One Year On</a:t>
            </a:r>
          </a:p>
          <a:p>
            <a:endParaRPr lang="en-GB" sz="1200" b="1" i="1" dirty="0">
              <a:solidFill>
                <a:schemeClr val="accent2">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9867308"/>
              </p:ext>
            </p:extLst>
          </p:nvPr>
        </p:nvGraphicFramePr>
        <p:xfrm>
          <a:off x="332657" y="1408261"/>
          <a:ext cx="6264696" cy="5995574"/>
        </p:xfrm>
        <a:graphic>
          <a:graphicData uri="http://schemas.openxmlformats.org/drawingml/2006/table">
            <a:tbl>
              <a:tblPr firstRow="1" bandRow="1">
                <a:tableStyleId>{5C22544A-7EE6-4342-B048-85BDC9FD1C3A}</a:tableStyleId>
              </a:tblPr>
              <a:tblGrid>
                <a:gridCol w="360039">
                  <a:extLst>
                    <a:ext uri="{9D8B030D-6E8A-4147-A177-3AD203B41FA5}">
                      <a16:colId xmlns:a16="http://schemas.microsoft.com/office/drawing/2014/main" val="2441054344"/>
                    </a:ext>
                  </a:extLst>
                </a:gridCol>
                <a:gridCol w="2522829">
                  <a:extLst>
                    <a:ext uri="{9D8B030D-6E8A-4147-A177-3AD203B41FA5}">
                      <a16:colId xmlns:a16="http://schemas.microsoft.com/office/drawing/2014/main" val="20000"/>
                    </a:ext>
                  </a:extLst>
                </a:gridCol>
                <a:gridCol w="3381828">
                  <a:extLst>
                    <a:ext uri="{9D8B030D-6E8A-4147-A177-3AD203B41FA5}">
                      <a16:colId xmlns:a16="http://schemas.microsoft.com/office/drawing/2014/main" val="20001"/>
                    </a:ext>
                  </a:extLst>
                </a:gridCol>
              </a:tblGrid>
              <a:tr h="322511">
                <a:tc>
                  <a:txBody>
                    <a:bodyPr/>
                    <a:lstStyle/>
                    <a:p>
                      <a:pPr algn="ctr"/>
                      <a:endParaRPr lang="en-GB" sz="1200" dirty="0">
                        <a:latin typeface="+mn-lt"/>
                      </a:endParaRPr>
                    </a:p>
                  </a:txBody>
                  <a:tcPr/>
                </a:tc>
                <a:tc>
                  <a:txBody>
                    <a:bodyPr/>
                    <a:lstStyle/>
                    <a:p>
                      <a:pPr algn="ctr"/>
                      <a:r>
                        <a:rPr lang="en-GB" sz="1200" dirty="0">
                          <a:latin typeface="+mn-lt"/>
                        </a:rPr>
                        <a:t>Discussion</a:t>
                      </a:r>
                      <a:r>
                        <a:rPr lang="en-GB" sz="1200" baseline="0" dirty="0">
                          <a:latin typeface="+mn-lt"/>
                        </a:rPr>
                        <a:t> points</a:t>
                      </a:r>
                      <a:endParaRPr lang="en-GB" sz="1200" dirty="0">
                        <a:latin typeface="+mn-lt"/>
                      </a:endParaRPr>
                    </a:p>
                  </a:txBody>
                  <a:tcPr/>
                </a:tc>
                <a:tc>
                  <a:txBody>
                    <a:bodyPr/>
                    <a:lstStyle/>
                    <a:p>
                      <a:pPr algn="ctr"/>
                      <a:r>
                        <a:rPr lang="en-GB" sz="1200" dirty="0">
                          <a:latin typeface="+mn-lt"/>
                        </a:rPr>
                        <a:t>Supporting notes</a:t>
                      </a:r>
                    </a:p>
                  </a:txBody>
                  <a:tcPr/>
                </a:tc>
                <a:extLst>
                  <a:ext uri="{0D108BD9-81ED-4DB2-BD59-A6C34878D82A}">
                    <a16:rowId xmlns:a16="http://schemas.microsoft.com/office/drawing/2014/main" val="10000"/>
                  </a:ext>
                </a:extLst>
              </a:tr>
              <a:tr h="833557">
                <a:tc>
                  <a:txBody>
                    <a:bodyPr/>
                    <a:lstStyle/>
                    <a:p>
                      <a:pPr marL="0" algn="ctr" defTabSz="914400" rtl="0" eaLnBrk="1" latinLnBrk="0" hangingPunct="1">
                        <a:spcAft>
                          <a:spcPts val="0"/>
                        </a:spcAft>
                      </a:pPr>
                      <a:r>
                        <a:rPr lang="en-GB" sz="1100" i="1" kern="1200"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12</a:t>
                      </a:r>
                    </a:p>
                  </a:txBody>
                  <a:tcPr marL="68580" marR="68580" marT="0" marB="0" anchor="ctr"/>
                </a:tc>
                <a:tc>
                  <a:txBody>
                    <a:bodyPr/>
                    <a:lstStyle/>
                    <a:p>
                      <a:pPr marL="0" algn="l" defTabSz="914400" rtl="0" eaLnBrk="1" latinLnBrk="0" hangingPunct="1">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Controls: How are risk controls implemented?</a:t>
                      </a:r>
                      <a:endPar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PIC will brief all on site and identify and implement the relevant controls. Where other teams are delegated control of the risks, they will be allocated control of those risks and brief the group accordingly </a:t>
                      </a:r>
                    </a:p>
                  </a:txBody>
                  <a:tcPr marL="68580" marR="68580" marT="0" marB="0" anchor="ctr"/>
                </a:tc>
                <a:extLst>
                  <a:ext uri="{0D108BD9-81ED-4DB2-BD59-A6C34878D82A}">
                    <a16:rowId xmlns:a16="http://schemas.microsoft.com/office/drawing/2014/main" val="10001"/>
                  </a:ext>
                </a:extLst>
              </a:tr>
              <a:tr h="1364887">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13</a:t>
                      </a:r>
                    </a:p>
                  </a:txBody>
                  <a:tcPr marL="68580" marR="68580" marT="0" marB="0" anchor="ctr"/>
                </a:tc>
                <a:tc>
                  <a:txBody>
                    <a:bodyPr/>
                    <a:lstStyle/>
                    <a:p>
                      <a:pPr marL="0" algn="l" defTabSz="914400" rtl="0" eaLnBrk="1" latinLnBrk="0" hangingPunct="1">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Controls: If you identify an additional control is required on the day the work is to take place what do you do? </a:t>
                      </a:r>
                      <a:r>
                        <a:rPr lang="en-GB" sz="1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Add them to the pack and brief the team accordingly, then feed back to the planner</a:t>
                      </a:r>
                    </a:p>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Do not use uncontrolled documents only use those contained in the information centre</a:t>
                      </a:r>
                    </a:p>
                    <a:p>
                      <a:pPr marL="171450" indent="-171450">
                        <a:spcAft>
                          <a:spcPts val="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0" indent="0">
                        <a:spcAft>
                          <a:spcPts val="0"/>
                        </a:spcAft>
                        <a:buFont typeface="Arial" panose="020B0604020202020204" pitchFamily="34" charset="0"/>
                        <a:buNone/>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0" indent="0" algn="ctr">
                        <a:spcAft>
                          <a:spcPts val="0"/>
                        </a:spcAft>
                        <a:buFont typeface="Arial" panose="020B0604020202020204" pitchFamily="34" charset="0"/>
                        <a:buNone/>
                      </a:pPr>
                      <a:r>
                        <a:rPr lang="en-GB" sz="800" dirty="0">
                          <a:effectLst/>
                          <a:latin typeface="Calibri" panose="020F0502020204030204" pitchFamily="34" charset="0"/>
                          <a:ea typeface="Calibri" panose="020F0502020204030204" pitchFamily="34" charset="0"/>
                          <a:cs typeface="Calibri" panose="020F0502020204030204" pitchFamily="34" charset="0"/>
                        </a:rPr>
                        <a:t>(Unable to provide link to the app. Please locate in App Store)</a:t>
                      </a:r>
                    </a:p>
                  </a:txBody>
                  <a:tcPr marL="68580" marR="68580" marT="0" marB="0" anchor="ctr"/>
                </a:tc>
                <a:extLst>
                  <a:ext uri="{0D108BD9-81ED-4DB2-BD59-A6C34878D82A}">
                    <a16:rowId xmlns:a16="http://schemas.microsoft.com/office/drawing/2014/main" val="10002"/>
                  </a:ext>
                </a:extLst>
              </a:tr>
              <a:tr h="1453141">
                <a:tc>
                  <a:txBody>
                    <a:bodyPr/>
                    <a:lstStyle/>
                    <a:p>
                      <a:pPr algn="ctr">
                        <a:spcAft>
                          <a:spcPts val="0"/>
                        </a:spcAft>
                      </a:pPr>
                      <a:r>
                        <a:rPr lang="en-GB" sz="1100" i="1" kern="1200"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14</a:t>
                      </a:r>
                    </a:p>
                  </a:txBody>
                  <a:tcPr marL="68580" marR="68580" marT="0" marB="0" anchor="ctr"/>
                </a:tc>
                <a:tc>
                  <a:txBody>
                    <a:bodyPr/>
                    <a:lstStyle/>
                    <a:p>
                      <a:pPr>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Controls: What happens if a PIC cannot implement a control?</a:t>
                      </a:r>
                      <a:endPar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If the pack is inappropriate or insufficient, stop and evaluate the risk</a:t>
                      </a:r>
                    </a:p>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If the risk can be controlled in a different way then the PIC should implement the control and record this in the pack</a:t>
                      </a:r>
                      <a:r>
                        <a:rPr lang="en-GB" sz="1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If the risk cannot be controlled then work should not take place </a:t>
                      </a:r>
                    </a:p>
                  </a:txBody>
                  <a:tcPr marL="68580" marR="68580" marT="0" marB="0" anchor="ctr"/>
                </a:tc>
                <a:extLst>
                  <a:ext uri="{0D108BD9-81ED-4DB2-BD59-A6C34878D82A}">
                    <a16:rowId xmlns:a16="http://schemas.microsoft.com/office/drawing/2014/main" val="4092384259"/>
                  </a:ext>
                </a:extLst>
              </a:tr>
              <a:tr h="483165">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15</a:t>
                      </a:r>
                    </a:p>
                  </a:txBody>
                  <a:tcPr marL="68580" marR="68580" marT="0" marB="0" anchor="ctr"/>
                </a:tc>
                <a:tc>
                  <a:txBody>
                    <a:bodyPr/>
                    <a:lstStyle/>
                    <a:p>
                      <a:pPr>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Line Block: Do you require the use of PC if there is one team and a level crossing attendant in a line block?</a:t>
                      </a:r>
                      <a:r>
                        <a:rPr lang="en-GB" sz="1100" dirty="0">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 the level crossing details are on the RT3181/NR3180 </a:t>
                      </a:r>
                      <a:r>
                        <a:rPr lang="en-GB" sz="1100" dirty="0">
                          <a:effectLst/>
                          <a:latin typeface="Calibri" panose="020F0502020204030204" pitchFamily="34" charset="0"/>
                          <a:ea typeface="Calibri" panose="020F0502020204030204" pitchFamily="34" charset="0"/>
                          <a:cs typeface="Calibri" panose="020F0502020204030204" pitchFamily="34" charset="0"/>
                        </a:rPr>
                        <a:t>and so it should not be possible to give the block up with the crossing(s) on local control </a:t>
                      </a:r>
                    </a:p>
                  </a:txBody>
                  <a:tcPr marL="68580" marR="68580" marT="0" marB="0" anchor="ctr"/>
                </a:tc>
                <a:extLst>
                  <a:ext uri="{0D108BD9-81ED-4DB2-BD59-A6C34878D82A}">
                    <a16:rowId xmlns:a16="http://schemas.microsoft.com/office/drawing/2014/main" val="452362010"/>
                  </a:ext>
                </a:extLst>
              </a:tr>
              <a:tr h="1420405">
                <a:tc>
                  <a:txBody>
                    <a:bodyPr/>
                    <a:lstStyle/>
                    <a:p>
                      <a:pPr marL="0" algn="ctr" defTabSz="914400" rtl="0" eaLnBrk="1" latinLnBrk="0" hangingPunct="1">
                        <a:spcAft>
                          <a:spcPts val="0"/>
                        </a:spcAft>
                      </a:pPr>
                      <a:r>
                        <a:rPr lang="en-GB" sz="1100" i="1" kern="1200"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16</a:t>
                      </a:r>
                    </a:p>
                  </a:txBody>
                  <a:tcPr marL="68580" marR="68580" marT="0" marB="0" anchor="ctr"/>
                </a:tc>
                <a:tc>
                  <a:txBody>
                    <a:bodyPr/>
                    <a:lstStyle/>
                    <a:p>
                      <a:pPr marL="0" algn="l" defTabSz="914400" rtl="0" eaLnBrk="1" latinLnBrk="0" hangingPunct="1">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Line Block: When do you require additional protection for a line block? </a:t>
                      </a:r>
                      <a:endPar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Additional protection should be provided at all times, wherever possible  </a:t>
                      </a:r>
                    </a:p>
                    <a:p>
                      <a:pPr marL="171450" indent="-171450">
                        <a:spcAft>
                          <a:spcPts val="0"/>
                        </a:spcAft>
                        <a:buFont typeface="Arial" panose="020B0604020202020204" pitchFamily="34" charset="0"/>
                        <a:buChar char="•"/>
                      </a:pP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Where the activity affects the safety of the line, you must have additional protection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axle counter areas </a:t>
                      </a:r>
                      <a:r>
                        <a:rPr lang="en-GB" sz="11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EPR, Token and  Locks and disconnections should be considered before a simple Line Block?</a:t>
                      </a:r>
                      <a:endPar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917852196"/>
                  </a:ext>
                </a:extLst>
              </a:tr>
            </a:tbl>
          </a:graphicData>
        </a:graphic>
      </p:graphicFrame>
      <p:pic>
        <p:nvPicPr>
          <p:cNvPr id="9" name="Picture 8" descr="cid:5E6CFD15-C6ED-4245-BFB3-A4DF3B2F4B08">
            <a:extLst>
              <a:ext uri="{FF2B5EF4-FFF2-40B4-BE49-F238E27FC236}">
                <a16:creationId xmlns:a16="http://schemas.microsoft.com/office/drawing/2014/main" id="{EAC20D04-5AEF-4928-BF5F-B1050ED913ED}"/>
              </a:ext>
            </a:extLst>
          </p:cNvPr>
          <p:cNvPicPr/>
          <p:nvPr/>
        </p:nvPicPr>
        <p:blipFill rotWithShape="1">
          <a:blip r:embed="rId4" r:link="rId5">
            <a:extLst>
              <a:ext uri="{28A0092B-C50C-407E-A947-70E740481C1C}">
                <a14:useLocalDpi xmlns:a14="http://schemas.microsoft.com/office/drawing/2010/main" val="0"/>
              </a:ext>
            </a:extLst>
          </a:blip>
          <a:srcRect l="5615" t="7994" r="27948" b="62351"/>
          <a:stretch>
            <a:fillRect/>
          </a:stretch>
        </p:blipFill>
        <p:spPr bwMode="auto">
          <a:xfrm>
            <a:off x="4221088" y="3368824"/>
            <a:ext cx="1512168" cy="432048"/>
          </a:xfrm>
          <a:prstGeom prst="rect">
            <a:avLst/>
          </a:prstGeom>
          <a:noFill/>
          <a:ln>
            <a:noFill/>
          </a:ln>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id="{0CFF730E-E329-45DF-9817-9846B2C94337}"/>
              </a:ext>
            </a:extLst>
          </p:cNvPr>
          <p:cNvSpPr/>
          <p:nvPr/>
        </p:nvSpPr>
        <p:spPr>
          <a:xfrm>
            <a:off x="332656" y="7977336"/>
            <a:ext cx="6264695" cy="864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For further information:</a:t>
            </a:r>
          </a:p>
          <a:p>
            <a:r>
              <a:rPr lang="en-GB" sz="1100" i="1" dirty="0">
                <a:solidFill>
                  <a:schemeClr val="accent2">
                    <a:lumMod val="75000"/>
                  </a:schemeClr>
                </a:solidFill>
              </a:rPr>
              <a:t>Full briefing pack and supporting documents can be found on Safety Central:</a:t>
            </a:r>
          </a:p>
          <a:p>
            <a:r>
              <a:rPr lang="en-GB" sz="1100" i="1" dirty="0">
                <a:solidFill>
                  <a:schemeClr val="accent2">
                    <a:lumMod val="75000"/>
                  </a:schemeClr>
                </a:solidFill>
              </a:rPr>
              <a:t>https://safety.networkrail.co.uk/safety/planning-and-delivering-safe-work/</a:t>
            </a:r>
          </a:p>
          <a:p>
            <a:endParaRPr lang="en-GB" sz="1100" i="1" dirty="0">
              <a:solidFill>
                <a:schemeClr val="accent2">
                  <a:lumMod val="75000"/>
                </a:schemeClr>
              </a:solidFill>
              <a:latin typeface="Network Rail Sans" pitchFamily="50" charset="0"/>
            </a:endParaRPr>
          </a:p>
        </p:txBody>
      </p:sp>
      <p:pic>
        <p:nvPicPr>
          <p:cNvPr id="12" name="Picture 11">
            <a:extLst>
              <a:ext uri="{FF2B5EF4-FFF2-40B4-BE49-F238E27FC236}">
                <a16:creationId xmlns:a16="http://schemas.microsoft.com/office/drawing/2014/main" id="{CA232CC0-BD80-4754-8515-4ED05F35DC88}"/>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4047" y="32472"/>
            <a:ext cx="1590040" cy="628015"/>
          </a:xfrm>
          <a:prstGeom prst="rect">
            <a:avLst/>
          </a:prstGeom>
          <a:noFill/>
        </p:spPr>
      </p:pic>
    </p:spTree>
    <p:extLst>
      <p:ext uri="{BB962C8B-B14F-4D97-AF65-F5344CB8AC3E}">
        <p14:creationId xmlns:p14="http://schemas.microsoft.com/office/powerpoint/2010/main" val="3289188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13440"/>
            <a:ext cx="6858000" cy="81405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9160" y="0"/>
            <a:ext cx="1988840" cy="909184"/>
          </a:xfrm>
          <a:prstGeom prst="rect">
            <a:avLst/>
          </a:prstGeom>
        </p:spPr>
      </p:pic>
      <p:sp>
        <p:nvSpPr>
          <p:cNvPr id="3" name="TextBox 2"/>
          <p:cNvSpPr txBox="1"/>
          <p:nvPr/>
        </p:nvSpPr>
        <p:spPr>
          <a:xfrm>
            <a:off x="332656" y="632185"/>
            <a:ext cx="3193182" cy="276999"/>
          </a:xfrm>
          <a:prstGeom prst="rect">
            <a:avLst/>
          </a:prstGeom>
          <a:noFill/>
        </p:spPr>
        <p:txBody>
          <a:bodyPr wrap="none" lIns="0" tIns="0" rIns="0" bIns="0" rtlCol="0">
            <a:spAutoFit/>
          </a:bodyPr>
          <a:lstStyle/>
          <a:p>
            <a:pPr>
              <a:spcBef>
                <a:spcPts val="1500"/>
              </a:spcBef>
            </a:pPr>
            <a:r>
              <a:rPr lang="en-GB" b="1" dirty="0">
                <a:solidFill>
                  <a:schemeClr val="tx2"/>
                </a:solidFill>
              </a:rPr>
              <a:t>Safety Hour Discussion Pack</a:t>
            </a:r>
          </a:p>
        </p:txBody>
      </p:sp>
      <p:sp>
        <p:nvSpPr>
          <p:cNvPr id="10" name="TextBox 9"/>
          <p:cNvSpPr txBox="1"/>
          <p:nvPr/>
        </p:nvSpPr>
        <p:spPr>
          <a:xfrm>
            <a:off x="332657" y="1050952"/>
            <a:ext cx="6192688" cy="400110"/>
          </a:xfrm>
          <a:prstGeom prst="rect">
            <a:avLst/>
          </a:prstGeom>
          <a:noFill/>
        </p:spPr>
        <p:txBody>
          <a:bodyPr wrap="square" lIns="0" tIns="0" rIns="0" bIns="0" rtlCol="0">
            <a:spAutoFit/>
          </a:bodyPr>
          <a:lstStyle/>
          <a:p>
            <a:r>
              <a:rPr lang="en-GB" sz="1400" b="1" dirty="0">
                <a:solidFill>
                  <a:schemeClr val="tx2"/>
                </a:solidFill>
              </a:rPr>
              <a:t>Topic: </a:t>
            </a:r>
            <a:r>
              <a:rPr lang="en-GB" sz="1200" i="1" dirty="0">
                <a:solidFill>
                  <a:schemeClr val="accent2">
                    <a:lumMod val="75000"/>
                  </a:schemeClr>
                </a:solidFill>
              </a:rPr>
              <a:t>Planning and Delivering Safe Work: </a:t>
            </a:r>
            <a:r>
              <a:rPr lang="en-GB" sz="1200" b="1" i="1" dirty="0">
                <a:solidFill>
                  <a:schemeClr val="accent2">
                    <a:lumMod val="75000"/>
                  </a:schemeClr>
                </a:solidFill>
              </a:rPr>
              <a:t>019 One Year On</a:t>
            </a:r>
          </a:p>
          <a:p>
            <a:endParaRPr lang="en-GB" sz="1200" b="1" i="1" dirty="0">
              <a:solidFill>
                <a:schemeClr val="accent2">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98948737"/>
              </p:ext>
            </p:extLst>
          </p:nvPr>
        </p:nvGraphicFramePr>
        <p:xfrm>
          <a:off x="332657" y="1496616"/>
          <a:ext cx="6264696" cy="5918217"/>
        </p:xfrm>
        <a:graphic>
          <a:graphicData uri="http://schemas.openxmlformats.org/drawingml/2006/table">
            <a:tbl>
              <a:tblPr firstRow="1" bandRow="1">
                <a:tableStyleId>{5C22544A-7EE6-4342-B048-85BDC9FD1C3A}</a:tableStyleId>
              </a:tblPr>
              <a:tblGrid>
                <a:gridCol w="360039">
                  <a:extLst>
                    <a:ext uri="{9D8B030D-6E8A-4147-A177-3AD203B41FA5}">
                      <a16:colId xmlns:a16="http://schemas.microsoft.com/office/drawing/2014/main" val="3312344526"/>
                    </a:ext>
                  </a:extLst>
                </a:gridCol>
                <a:gridCol w="2522829">
                  <a:extLst>
                    <a:ext uri="{9D8B030D-6E8A-4147-A177-3AD203B41FA5}">
                      <a16:colId xmlns:a16="http://schemas.microsoft.com/office/drawing/2014/main" val="20000"/>
                    </a:ext>
                  </a:extLst>
                </a:gridCol>
                <a:gridCol w="3381828">
                  <a:extLst>
                    <a:ext uri="{9D8B030D-6E8A-4147-A177-3AD203B41FA5}">
                      <a16:colId xmlns:a16="http://schemas.microsoft.com/office/drawing/2014/main" val="20001"/>
                    </a:ext>
                  </a:extLst>
                </a:gridCol>
              </a:tblGrid>
              <a:tr h="250736">
                <a:tc>
                  <a:txBody>
                    <a:bodyPr/>
                    <a:lstStyle/>
                    <a:p>
                      <a:pPr algn="ctr"/>
                      <a:endParaRPr lang="en-GB" sz="1200" dirty="0">
                        <a:latin typeface="+mn-lt"/>
                      </a:endParaRPr>
                    </a:p>
                  </a:txBody>
                  <a:tcPr/>
                </a:tc>
                <a:tc>
                  <a:txBody>
                    <a:bodyPr/>
                    <a:lstStyle/>
                    <a:p>
                      <a:pPr algn="ctr"/>
                      <a:r>
                        <a:rPr lang="en-GB" sz="1200" dirty="0">
                          <a:latin typeface="+mn-lt"/>
                        </a:rPr>
                        <a:t>Discussion</a:t>
                      </a:r>
                      <a:r>
                        <a:rPr lang="en-GB" sz="1200" baseline="0" dirty="0">
                          <a:latin typeface="+mn-lt"/>
                        </a:rPr>
                        <a:t> points</a:t>
                      </a:r>
                      <a:endParaRPr lang="en-GB" sz="1200" dirty="0">
                        <a:latin typeface="+mn-lt"/>
                      </a:endParaRPr>
                    </a:p>
                  </a:txBody>
                  <a:tcPr/>
                </a:tc>
                <a:tc>
                  <a:txBody>
                    <a:bodyPr/>
                    <a:lstStyle/>
                    <a:p>
                      <a:pPr algn="ctr"/>
                      <a:r>
                        <a:rPr lang="en-GB" sz="1200" dirty="0">
                          <a:latin typeface="+mn-lt"/>
                        </a:rPr>
                        <a:t>Supporting notes</a:t>
                      </a:r>
                    </a:p>
                  </a:txBody>
                  <a:tcPr/>
                </a:tc>
                <a:extLst>
                  <a:ext uri="{0D108BD9-81ED-4DB2-BD59-A6C34878D82A}">
                    <a16:rowId xmlns:a16="http://schemas.microsoft.com/office/drawing/2014/main" val="10000"/>
                  </a:ext>
                </a:extLst>
              </a:tr>
              <a:tr h="709002">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17</a:t>
                      </a:r>
                    </a:p>
                  </a:txBody>
                  <a:tcPr marL="68580" marR="68580" marT="0" marB="0" anchor="ctr"/>
                </a:tc>
                <a:tc>
                  <a:txBody>
                    <a:bodyPr/>
                    <a:lstStyle/>
                    <a:p>
                      <a:pPr>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Responsibilities: Who is responsible for ensuring the line is safe for the passage of trains, after undertaking work (other than the Engineering Supervisor)?</a:t>
                      </a:r>
                      <a:endPar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COSS  is responsible for making sure the line is fit and safe for trains and communicating to the ES (rule book duties). The PIC is  Accountable for making sure the COSS has done this correctly and double checking with the COSS that all staff, materials and objects have been removed from the line and the is line is clear and safe for the passage of trains.</a:t>
                      </a:r>
                      <a:endParaRPr lang="en-GB" sz="1100"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The PIC holds overall accountability for the site of work </a:t>
                      </a:r>
                      <a:r>
                        <a:rPr lang="en-GB" sz="1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tc>
                <a:extLst>
                  <a:ext uri="{0D108BD9-81ED-4DB2-BD59-A6C34878D82A}">
                    <a16:rowId xmlns:a16="http://schemas.microsoft.com/office/drawing/2014/main" val="10001"/>
                  </a:ext>
                </a:extLst>
              </a:tr>
              <a:tr h="831696">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18</a:t>
                      </a:r>
                    </a:p>
                  </a:txBody>
                  <a:tcPr marL="68580" marR="68580" marT="0" marB="0" anchor="ctr"/>
                </a:tc>
                <a:tc>
                  <a:txBody>
                    <a:bodyPr/>
                    <a:lstStyle/>
                    <a:p>
                      <a:pPr>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Responsibilities: What paperwork should a level crossing attendant have?</a:t>
                      </a:r>
                      <a:r>
                        <a:rPr lang="en-GB" sz="11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A Safe work pack </a:t>
                      </a:r>
                    </a:p>
                  </a:txBody>
                  <a:tcPr marL="68580" marR="68580" marT="0" marB="0" anchor="ctr"/>
                </a:tc>
                <a:extLst>
                  <a:ext uri="{0D108BD9-81ED-4DB2-BD59-A6C34878D82A}">
                    <a16:rowId xmlns:a16="http://schemas.microsoft.com/office/drawing/2014/main" val="10002"/>
                  </a:ext>
                </a:extLst>
              </a:tr>
              <a:tr h="980256">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19</a:t>
                      </a:r>
                    </a:p>
                  </a:txBody>
                  <a:tcPr marL="68580" marR="68580" marT="0" marB="0" anchor="ctr"/>
                </a:tc>
                <a:tc>
                  <a:txBody>
                    <a:bodyPr/>
                    <a:lstStyle/>
                    <a:p>
                      <a:pPr>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Responsibilities: </a:t>
                      </a:r>
                      <a:r>
                        <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What is your expectation as a PIC involved in the planning process?</a:t>
                      </a:r>
                      <a:r>
                        <a:rPr lang="en-GB" sz="11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The person in charge and the planner will collaborate to produce the Safe Work Pack (SWP), which the person in charge will verify </a:t>
                      </a:r>
                    </a:p>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rPr>
                        <a:t>This can be done as a face-to-face conversation, phone call, email or through an annotated pack</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4092384259"/>
                  </a:ext>
                </a:extLst>
              </a:tr>
              <a:tr h="1027041">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20</a:t>
                      </a:r>
                    </a:p>
                  </a:txBody>
                  <a:tcPr marL="68580" marR="68580" marT="0" marB="0" anchor="ctr"/>
                </a:tc>
                <a:tc>
                  <a:txBody>
                    <a:bodyPr/>
                    <a:lstStyle/>
                    <a:p>
                      <a:pPr>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Responsibilities: </a:t>
                      </a:r>
                      <a:r>
                        <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Who is accountable for the following; keeping the work group safe, the site safe, identified risks controlled, conflict between sites?</a:t>
                      </a:r>
                      <a:r>
                        <a:rPr lang="en-GB" sz="11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rPr>
                        <a:t>These are the responsibilities of a PIC unless </a:t>
                      </a:r>
                      <a:r>
                        <a:rPr lang="en-GB" sz="1100" dirty="0">
                          <a:solidFill>
                            <a:schemeClr val="tx1"/>
                          </a:solidFill>
                          <a:effectLst/>
                          <a:latin typeface="Calibri" panose="020F0502020204030204" pitchFamily="34" charset="0"/>
                          <a:ea typeface="Calibri" panose="020F0502020204030204" pitchFamily="34" charset="0"/>
                        </a:rPr>
                        <a:t>operational risk has been delegated to the COSS</a:t>
                      </a:r>
                    </a:p>
                    <a:p>
                      <a:pPr marL="171450" indent="-171450">
                        <a:spcAft>
                          <a:spcPts val="0"/>
                        </a:spcAft>
                        <a:buFont typeface="Arial" panose="020B0604020202020204" pitchFamily="34" charset="0"/>
                        <a:buChar char="•"/>
                      </a:pP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a:t>
                      </a:r>
                      <a:r>
                        <a:rPr lang="en-GB" sz="11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pic is accountable for the overall safety of the group on site making sure any responsibilities  delegated e.g. COSS duties or specialist task activities  have been carried properly. </a:t>
                      </a:r>
                      <a:endPar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452362010"/>
                  </a:ext>
                </a:extLst>
              </a:tr>
              <a:tr h="648072">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21</a:t>
                      </a:r>
                    </a:p>
                  </a:txBody>
                  <a:tcPr marL="68580" marR="68580" marT="0" marB="0" anchor="ctr"/>
                </a:tc>
                <a:tc>
                  <a:txBody>
                    <a:bodyPr/>
                    <a:lstStyle/>
                    <a:p>
                      <a:pPr>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Responsibilities: </a:t>
                      </a:r>
                      <a:r>
                        <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Does the pilot man need a SWP?</a:t>
                      </a:r>
                      <a:r>
                        <a:rPr lang="en-GB" sz="1100" dirty="0">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kern="1200" dirty="0">
                          <a:solidFill>
                            <a:schemeClr val="dk1"/>
                          </a:solidFill>
                          <a:effectLst/>
                          <a:latin typeface="Calibri" panose="020F0502020204030204" pitchFamily="34" charset="0"/>
                          <a:ea typeface="+mn-ea"/>
                          <a:cs typeface="+mn-cs"/>
                        </a:rPr>
                        <a:t>No,  providing they are not exiting the limits of the single line working they control</a:t>
                      </a:r>
                      <a:endParaRPr lang="en-GB"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917852196"/>
                  </a:ext>
                </a:extLst>
              </a:tr>
              <a:tr h="648072">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22</a:t>
                      </a:r>
                    </a:p>
                  </a:txBody>
                  <a:tcPr marL="68580" marR="68580" marT="0" marB="0" anchor="ctr"/>
                </a:tc>
                <a:tc>
                  <a:txBody>
                    <a:bodyPr/>
                    <a:lstStyle/>
                    <a:p>
                      <a:pPr>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Responsibilities: </a:t>
                      </a:r>
                      <a:r>
                        <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If identified in planning stages that there is a conflict between work groups, what should happen?</a:t>
                      </a:r>
                      <a:r>
                        <a:rPr lang="en-GB" sz="11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Two Responsible Managers/their teams (including PICs) plan work to be complimentary with one another, this may include a discussion to de-conflict</a:t>
                      </a:r>
                    </a:p>
                  </a:txBody>
                  <a:tcPr marL="68580" marR="68580" marT="0" marB="0" anchor="ctr"/>
                </a:tc>
                <a:extLst>
                  <a:ext uri="{0D108BD9-81ED-4DB2-BD59-A6C34878D82A}">
                    <a16:rowId xmlns:a16="http://schemas.microsoft.com/office/drawing/2014/main" val="4220677112"/>
                  </a:ext>
                </a:extLst>
              </a:tr>
            </a:tbl>
          </a:graphicData>
        </a:graphic>
      </p:graphicFrame>
      <p:sp>
        <p:nvSpPr>
          <p:cNvPr id="9" name="Rectangle 8">
            <a:extLst>
              <a:ext uri="{FF2B5EF4-FFF2-40B4-BE49-F238E27FC236}">
                <a16:creationId xmlns:a16="http://schemas.microsoft.com/office/drawing/2014/main" id="{60125F64-11B0-4435-8ECF-6450AD8F8B19}"/>
              </a:ext>
            </a:extLst>
          </p:cNvPr>
          <p:cNvSpPr/>
          <p:nvPr/>
        </p:nvSpPr>
        <p:spPr>
          <a:xfrm>
            <a:off x="393490" y="7939514"/>
            <a:ext cx="6264695" cy="864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For further information:</a:t>
            </a:r>
          </a:p>
          <a:p>
            <a:r>
              <a:rPr lang="en-GB" sz="1100" i="1" dirty="0">
                <a:solidFill>
                  <a:schemeClr val="accent2">
                    <a:lumMod val="75000"/>
                  </a:schemeClr>
                </a:solidFill>
              </a:rPr>
              <a:t>Full briefing pack and supporting documents can be found on Safety Central:</a:t>
            </a:r>
          </a:p>
          <a:p>
            <a:r>
              <a:rPr lang="en-GB" sz="1100" i="1" dirty="0">
                <a:solidFill>
                  <a:schemeClr val="accent2">
                    <a:lumMod val="75000"/>
                  </a:schemeClr>
                </a:solidFill>
              </a:rPr>
              <a:t>https://safety.networkrail.co.uk/safety/planning-and-delivering-safe-work/</a:t>
            </a:r>
          </a:p>
          <a:p>
            <a:endParaRPr lang="en-GB" sz="1100" i="1" dirty="0">
              <a:solidFill>
                <a:schemeClr val="accent2">
                  <a:lumMod val="75000"/>
                </a:schemeClr>
              </a:solidFill>
              <a:latin typeface="Network Rail Sans" pitchFamily="50" charset="0"/>
            </a:endParaRPr>
          </a:p>
        </p:txBody>
      </p:sp>
      <p:pic>
        <p:nvPicPr>
          <p:cNvPr id="8" name="Picture 7">
            <a:extLst>
              <a:ext uri="{FF2B5EF4-FFF2-40B4-BE49-F238E27FC236}">
                <a16:creationId xmlns:a16="http://schemas.microsoft.com/office/drawing/2014/main" id="{04F2250E-BC20-45BF-ADFC-D4482B5FFDC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4047" y="32472"/>
            <a:ext cx="1590040" cy="628015"/>
          </a:xfrm>
          <a:prstGeom prst="rect">
            <a:avLst/>
          </a:prstGeom>
          <a:noFill/>
        </p:spPr>
      </p:pic>
    </p:spTree>
    <p:extLst>
      <p:ext uri="{BB962C8B-B14F-4D97-AF65-F5344CB8AC3E}">
        <p14:creationId xmlns:p14="http://schemas.microsoft.com/office/powerpoint/2010/main" val="2348264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13440"/>
            <a:ext cx="6858000" cy="81405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9160" y="0"/>
            <a:ext cx="1988840" cy="909184"/>
          </a:xfrm>
          <a:prstGeom prst="rect">
            <a:avLst/>
          </a:prstGeom>
        </p:spPr>
      </p:pic>
      <p:sp>
        <p:nvSpPr>
          <p:cNvPr id="3" name="TextBox 2"/>
          <p:cNvSpPr txBox="1"/>
          <p:nvPr/>
        </p:nvSpPr>
        <p:spPr>
          <a:xfrm>
            <a:off x="332656" y="632185"/>
            <a:ext cx="3193182" cy="276999"/>
          </a:xfrm>
          <a:prstGeom prst="rect">
            <a:avLst/>
          </a:prstGeom>
          <a:noFill/>
        </p:spPr>
        <p:txBody>
          <a:bodyPr wrap="none" lIns="0" tIns="0" rIns="0" bIns="0" rtlCol="0">
            <a:spAutoFit/>
          </a:bodyPr>
          <a:lstStyle/>
          <a:p>
            <a:pPr>
              <a:spcBef>
                <a:spcPts val="1500"/>
              </a:spcBef>
            </a:pPr>
            <a:r>
              <a:rPr lang="en-GB" b="1" dirty="0">
                <a:solidFill>
                  <a:schemeClr val="tx2"/>
                </a:solidFill>
              </a:rPr>
              <a:t>Safety Hour Discussion Pack</a:t>
            </a:r>
          </a:p>
        </p:txBody>
      </p:sp>
      <p:sp>
        <p:nvSpPr>
          <p:cNvPr id="10" name="TextBox 9"/>
          <p:cNvSpPr txBox="1"/>
          <p:nvPr/>
        </p:nvSpPr>
        <p:spPr>
          <a:xfrm>
            <a:off x="332657" y="1050952"/>
            <a:ext cx="6192688" cy="400110"/>
          </a:xfrm>
          <a:prstGeom prst="rect">
            <a:avLst/>
          </a:prstGeom>
          <a:noFill/>
        </p:spPr>
        <p:txBody>
          <a:bodyPr wrap="square" lIns="0" tIns="0" rIns="0" bIns="0" rtlCol="0">
            <a:spAutoFit/>
          </a:bodyPr>
          <a:lstStyle/>
          <a:p>
            <a:r>
              <a:rPr lang="en-GB" sz="1400" b="1" dirty="0">
                <a:solidFill>
                  <a:schemeClr val="tx2"/>
                </a:solidFill>
              </a:rPr>
              <a:t>Topic: </a:t>
            </a:r>
            <a:r>
              <a:rPr lang="en-GB" sz="1200" i="1" dirty="0">
                <a:solidFill>
                  <a:schemeClr val="accent2">
                    <a:lumMod val="75000"/>
                  </a:schemeClr>
                </a:solidFill>
              </a:rPr>
              <a:t>Planning and Delivering Safe Work: </a:t>
            </a:r>
            <a:r>
              <a:rPr lang="en-GB" sz="1200" b="1" i="1" dirty="0">
                <a:solidFill>
                  <a:schemeClr val="accent2">
                    <a:lumMod val="75000"/>
                  </a:schemeClr>
                </a:solidFill>
              </a:rPr>
              <a:t>019 One Year On</a:t>
            </a:r>
          </a:p>
          <a:p>
            <a:endParaRPr lang="en-GB" sz="1200" b="1" i="1" dirty="0">
              <a:solidFill>
                <a:schemeClr val="accent2">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229021436"/>
              </p:ext>
            </p:extLst>
          </p:nvPr>
        </p:nvGraphicFramePr>
        <p:xfrm>
          <a:off x="332657" y="1496616"/>
          <a:ext cx="6264696" cy="5366045"/>
        </p:xfrm>
        <a:graphic>
          <a:graphicData uri="http://schemas.openxmlformats.org/drawingml/2006/table">
            <a:tbl>
              <a:tblPr firstRow="1" bandRow="1">
                <a:tableStyleId>{5C22544A-7EE6-4342-B048-85BDC9FD1C3A}</a:tableStyleId>
              </a:tblPr>
              <a:tblGrid>
                <a:gridCol w="360039">
                  <a:extLst>
                    <a:ext uri="{9D8B030D-6E8A-4147-A177-3AD203B41FA5}">
                      <a16:colId xmlns:a16="http://schemas.microsoft.com/office/drawing/2014/main" val="3025902972"/>
                    </a:ext>
                  </a:extLst>
                </a:gridCol>
                <a:gridCol w="2522829">
                  <a:extLst>
                    <a:ext uri="{9D8B030D-6E8A-4147-A177-3AD203B41FA5}">
                      <a16:colId xmlns:a16="http://schemas.microsoft.com/office/drawing/2014/main" val="20000"/>
                    </a:ext>
                  </a:extLst>
                </a:gridCol>
                <a:gridCol w="3381828">
                  <a:extLst>
                    <a:ext uri="{9D8B030D-6E8A-4147-A177-3AD203B41FA5}">
                      <a16:colId xmlns:a16="http://schemas.microsoft.com/office/drawing/2014/main" val="20001"/>
                    </a:ext>
                  </a:extLst>
                </a:gridCol>
              </a:tblGrid>
              <a:tr h="250736">
                <a:tc>
                  <a:txBody>
                    <a:bodyPr/>
                    <a:lstStyle/>
                    <a:p>
                      <a:pPr algn="ctr"/>
                      <a:endParaRPr lang="en-GB" sz="1200" dirty="0">
                        <a:latin typeface="+mn-lt"/>
                      </a:endParaRPr>
                    </a:p>
                  </a:txBody>
                  <a:tcPr/>
                </a:tc>
                <a:tc>
                  <a:txBody>
                    <a:bodyPr/>
                    <a:lstStyle/>
                    <a:p>
                      <a:pPr algn="ctr"/>
                      <a:r>
                        <a:rPr lang="en-GB" sz="1200" dirty="0">
                          <a:latin typeface="+mn-lt"/>
                        </a:rPr>
                        <a:t>Discussion</a:t>
                      </a:r>
                      <a:r>
                        <a:rPr lang="en-GB" sz="1200" baseline="0" dirty="0">
                          <a:latin typeface="+mn-lt"/>
                        </a:rPr>
                        <a:t> points</a:t>
                      </a:r>
                      <a:endParaRPr lang="en-GB" sz="1200" dirty="0">
                        <a:latin typeface="+mn-lt"/>
                      </a:endParaRPr>
                    </a:p>
                  </a:txBody>
                  <a:tcPr/>
                </a:tc>
                <a:tc>
                  <a:txBody>
                    <a:bodyPr/>
                    <a:lstStyle/>
                    <a:p>
                      <a:pPr algn="ctr"/>
                      <a:r>
                        <a:rPr lang="en-GB" sz="1200" dirty="0">
                          <a:latin typeface="+mn-lt"/>
                        </a:rPr>
                        <a:t>Supporting notes</a:t>
                      </a:r>
                    </a:p>
                  </a:txBody>
                  <a:tcPr/>
                </a:tc>
                <a:extLst>
                  <a:ext uri="{0D108BD9-81ED-4DB2-BD59-A6C34878D82A}">
                    <a16:rowId xmlns:a16="http://schemas.microsoft.com/office/drawing/2014/main" val="10000"/>
                  </a:ext>
                </a:extLst>
              </a:tr>
              <a:tr h="709002">
                <a:tc>
                  <a:txBody>
                    <a:bodyPr/>
                    <a:lstStyle/>
                    <a:p>
                      <a:pPr marL="0" algn="ctr" defTabSz="914400" rtl="0" eaLnBrk="1" latinLnBrk="0" hangingPunct="1">
                        <a:spcAft>
                          <a:spcPts val="0"/>
                        </a:spcAft>
                      </a:pPr>
                      <a:r>
                        <a:rPr lang="en-GB" sz="1100" i="1" kern="1200"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23</a:t>
                      </a:r>
                    </a:p>
                  </a:txBody>
                  <a:tcPr marL="68580" marR="68580" marT="0" marB="0" anchor="ctr"/>
                </a:tc>
                <a:tc>
                  <a:txBody>
                    <a:bodyPr/>
                    <a:lstStyle/>
                    <a:p>
                      <a:pPr marL="0" algn="l" defTabSz="914400" rtl="0" eaLnBrk="1" latinLnBrk="0" hangingPunct="1">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If you have a trolley on the track what checks will be undertaken?</a:t>
                      </a:r>
                      <a:endPar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Check you are in a possession in an ES  worksite or </a:t>
                      </a:r>
                    </a:p>
                    <a:p>
                      <a:pPr marL="171450" indent="-171450">
                        <a:spcAft>
                          <a:spcPts val="0"/>
                        </a:spcAft>
                        <a:buFont typeface="Arial" panose="020B0604020202020204" pitchFamily="34" charset="0"/>
                        <a:buChar char="•"/>
                      </a:pP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line blockage with additio</a:t>
                      </a:r>
                      <a:r>
                        <a:rPr lang="en-GB" sz="11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nal </a:t>
                      </a: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protection. COSS to Agree with signaller</a:t>
                      </a:r>
                      <a:r>
                        <a:rPr lang="en-GB" sz="11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or ES the limits of movement and that no track circuits, treadles or equipment will be affected that could affect LC’s (unless on local control)  or signal n open lines e.g. if working near a junction. </a:t>
                      </a:r>
                    </a:p>
                    <a:p>
                      <a:pPr marL="171450" indent="-171450">
                        <a:spcAft>
                          <a:spcPts val="0"/>
                        </a:spcAft>
                        <a:buFont typeface="Arial" panose="020B0604020202020204" pitchFamily="34" charset="0"/>
                        <a:buChar char="•"/>
                      </a:pPr>
                      <a:r>
                        <a:rPr lang="en-GB" sz="11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Agree limits of movements and any wrong direction movements to be made. Do not pass any signals  showing a red aspect unless you have been given permission by the signaller (or ES in a worksite)</a:t>
                      </a:r>
                    </a:p>
                    <a:p>
                      <a:pPr marL="171450" indent="-171450">
                        <a:spcAft>
                          <a:spcPts val="0"/>
                        </a:spcAft>
                        <a:buFont typeface="Arial" panose="020B0604020202020204" pitchFamily="34" charset="0"/>
                        <a:buChar char="•"/>
                      </a:pPr>
                      <a:r>
                        <a:rPr lang="en-GB" sz="11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Check your SWP for steep gradients highlighted as hazards before placing the trolley on track.</a:t>
                      </a:r>
                      <a:endPar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0"/>
                        </a:spcAft>
                        <a:buFont typeface="Arial" panose="020B0604020202020204" pitchFamily="34" charset="0"/>
                        <a:buChar char="•"/>
                      </a:pP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Check the brakes before and after placing it on </a:t>
                      </a:r>
                      <a:r>
                        <a:rPr lang="en-GB" sz="1100" dirty="0">
                          <a:effectLst/>
                          <a:latin typeface="Calibri" panose="020F0502020204030204" pitchFamily="34" charset="0"/>
                          <a:ea typeface="Calibri" panose="020F0502020204030204" pitchFamily="34" charset="0"/>
                          <a:cs typeface="Calibri" panose="020F0502020204030204" pitchFamily="34" charset="0"/>
                        </a:rPr>
                        <a:t>the track, load correctly, red light to be displayed</a:t>
                      </a:r>
                    </a:p>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At least 2 staff with it, the competent person has the brake handle</a:t>
                      </a:r>
                    </a:p>
                  </a:txBody>
                  <a:tcPr marL="68580" marR="68580" marT="0" marB="0" anchor="ctr"/>
                </a:tc>
                <a:extLst>
                  <a:ext uri="{0D108BD9-81ED-4DB2-BD59-A6C34878D82A}">
                    <a16:rowId xmlns:a16="http://schemas.microsoft.com/office/drawing/2014/main" val="10001"/>
                  </a:ext>
                </a:extLst>
              </a:tr>
              <a:tr h="960894">
                <a:tc>
                  <a:txBody>
                    <a:bodyPr/>
                    <a:lstStyle/>
                    <a:p>
                      <a:pPr algn="ctr">
                        <a:spcAft>
                          <a:spcPts val="0"/>
                        </a:spcAft>
                      </a:pPr>
                      <a:r>
                        <a:rPr lang="en-GB" sz="1100" i="1"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24</a:t>
                      </a:r>
                    </a:p>
                  </a:txBody>
                  <a:tcPr marL="68580" marR="68580" marT="0" marB="0" anchor="ctr"/>
                </a:tc>
                <a:tc>
                  <a:txBody>
                    <a:bodyPr/>
                    <a:lstStyle/>
                    <a:p>
                      <a:pPr marL="0" algn="l" defTabSz="914400" rtl="0" eaLnBrk="1" latinLnBrk="0" hangingPunct="1">
                        <a:spcAft>
                          <a:spcPts val="0"/>
                        </a:spcAft>
                      </a:pPr>
                      <a:r>
                        <a:rPr lang="en-GB" sz="1100" i="1" kern="12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When do you require an authority number?</a:t>
                      </a:r>
                      <a:r>
                        <a:rPr lang="en-GB" sz="11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indent="0">
                        <a:spcAft>
                          <a:spcPts val="0"/>
                        </a:spcAft>
                        <a:buFont typeface="Arial" panose="020B0604020202020204" pitchFamily="34" charset="0"/>
                        <a:buNone/>
                      </a:pPr>
                      <a:endPar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0"/>
                        </a:spcAft>
                        <a:buFont typeface="Arial" panose="020B0604020202020204" pitchFamily="34" charset="0"/>
                        <a:buChar char="•"/>
                      </a:pP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Pack </a:t>
                      </a:r>
                      <a:r>
                        <a:rPr lang="en-GB" sz="1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on the same shift as the work, significant changes to the pack (e.g. change to safe system of work), control can’t be implemented  (e.g. equipment breakdown)</a:t>
                      </a:r>
                    </a:p>
                    <a:p>
                      <a:pPr marL="171450" indent="-171450">
                        <a:spcAft>
                          <a:spcPts val="0"/>
                        </a:spcAft>
                        <a:buFont typeface="Arial" panose="020B0604020202020204" pitchFamily="34" charset="0"/>
                        <a:buChar char="•"/>
                      </a:pP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Where the RM has given an authority number the reason for it being given has to be recorded</a:t>
                      </a:r>
                      <a:r>
                        <a:rPr lang="en-GB" sz="11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tc>
                <a:extLst>
                  <a:ext uri="{0D108BD9-81ED-4DB2-BD59-A6C34878D82A}">
                    <a16:rowId xmlns:a16="http://schemas.microsoft.com/office/drawing/2014/main" val="10002"/>
                  </a:ext>
                </a:extLst>
              </a:tr>
              <a:tr h="1236005">
                <a:tc>
                  <a:txBody>
                    <a:bodyPr/>
                    <a:lstStyle/>
                    <a:p>
                      <a:pPr algn="ctr">
                        <a:spcAft>
                          <a:spcPts val="0"/>
                        </a:spcAft>
                      </a:pPr>
                      <a:r>
                        <a:rPr lang="en-GB" sz="1100" i="1" kern="1200" dirty="0">
                          <a:solidFill>
                            <a:srgbClr val="E35100"/>
                          </a:solidFill>
                          <a:effectLst/>
                          <a:latin typeface="Calibri" panose="020F0502020204030204" pitchFamily="34" charset="0"/>
                          <a:ea typeface="Calibri" panose="020F0502020204030204" pitchFamily="34" charset="0"/>
                          <a:cs typeface="Calibri" panose="020F0502020204030204" pitchFamily="34" charset="0"/>
                        </a:rPr>
                        <a:t>25</a:t>
                      </a:r>
                    </a:p>
                  </a:txBody>
                  <a:tcPr marL="68580" marR="68580" marT="0" marB="0" anchor="ctr"/>
                </a:tc>
                <a:tc>
                  <a:txBody>
                    <a:bodyPr/>
                    <a:lstStyle/>
                    <a:p>
                      <a:pPr>
                        <a:spcAft>
                          <a:spcPts val="0"/>
                        </a:spcAft>
                      </a:pPr>
                      <a:r>
                        <a:rPr lang="en-GB" sz="110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How long do we keep a SWP for?</a:t>
                      </a:r>
                    </a:p>
                  </a:txBody>
                  <a:tcPr marL="68580" marR="68580" marT="0" marB="0" anchor="ctr"/>
                </a:tc>
                <a:tc>
                  <a:txBody>
                    <a:bodyPr/>
                    <a:lstStyle/>
                    <a:p>
                      <a:pPr marL="171450" indent="-171450">
                        <a:spcAft>
                          <a:spcPts val="0"/>
                        </a:spcAf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6 years (you only need to keep the parts with the signatures on, the system retains everything else)</a:t>
                      </a:r>
                    </a:p>
                  </a:txBody>
                  <a:tcPr marL="68580" marR="68580" marT="0" marB="0" anchor="ctr"/>
                </a:tc>
                <a:extLst>
                  <a:ext uri="{0D108BD9-81ED-4DB2-BD59-A6C34878D82A}">
                    <a16:rowId xmlns:a16="http://schemas.microsoft.com/office/drawing/2014/main" val="4092384259"/>
                  </a:ext>
                </a:extLst>
              </a:tr>
            </a:tbl>
          </a:graphicData>
        </a:graphic>
      </p:graphicFrame>
      <p:sp>
        <p:nvSpPr>
          <p:cNvPr id="9" name="Rectangle 8">
            <a:extLst>
              <a:ext uri="{FF2B5EF4-FFF2-40B4-BE49-F238E27FC236}">
                <a16:creationId xmlns:a16="http://schemas.microsoft.com/office/drawing/2014/main" id="{C67EA500-617A-4D1F-B7BA-E318638B8BD3}"/>
              </a:ext>
            </a:extLst>
          </p:cNvPr>
          <p:cNvSpPr/>
          <p:nvPr/>
        </p:nvSpPr>
        <p:spPr>
          <a:xfrm>
            <a:off x="332656" y="7977336"/>
            <a:ext cx="6264695" cy="864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For further information:</a:t>
            </a:r>
          </a:p>
          <a:p>
            <a:r>
              <a:rPr lang="en-GB" sz="1100" i="1" dirty="0">
                <a:solidFill>
                  <a:schemeClr val="accent2">
                    <a:lumMod val="75000"/>
                  </a:schemeClr>
                </a:solidFill>
              </a:rPr>
              <a:t>Full briefing pack and supporting documents can be found on Safety Central:</a:t>
            </a:r>
          </a:p>
          <a:p>
            <a:r>
              <a:rPr lang="en-GB" sz="1100" i="1" dirty="0">
                <a:solidFill>
                  <a:schemeClr val="accent2">
                    <a:lumMod val="75000"/>
                  </a:schemeClr>
                </a:solidFill>
              </a:rPr>
              <a:t>https://safety.networkrail.co.uk/safety/planning-and-delivering-safe-work/</a:t>
            </a:r>
          </a:p>
          <a:p>
            <a:endParaRPr lang="en-GB" sz="1100" i="1" dirty="0">
              <a:solidFill>
                <a:schemeClr val="accent2">
                  <a:lumMod val="75000"/>
                </a:schemeClr>
              </a:solidFill>
              <a:latin typeface="Network Rail Sans" pitchFamily="50" charset="0"/>
            </a:endParaRPr>
          </a:p>
        </p:txBody>
      </p:sp>
      <p:pic>
        <p:nvPicPr>
          <p:cNvPr id="8" name="Picture 7">
            <a:extLst>
              <a:ext uri="{FF2B5EF4-FFF2-40B4-BE49-F238E27FC236}">
                <a16:creationId xmlns:a16="http://schemas.microsoft.com/office/drawing/2014/main" id="{063FBA67-0AE7-4891-ACAC-E27921601B1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4047" y="32472"/>
            <a:ext cx="1590040" cy="628015"/>
          </a:xfrm>
          <a:prstGeom prst="rect">
            <a:avLst/>
          </a:prstGeom>
          <a:noFill/>
        </p:spPr>
      </p:pic>
    </p:spTree>
    <p:extLst>
      <p:ext uri="{BB962C8B-B14F-4D97-AF65-F5344CB8AC3E}">
        <p14:creationId xmlns:p14="http://schemas.microsoft.com/office/powerpoint/2010/main" val="308978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13440"/>
            <a:ext cx="6858000" cy="81405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9160" y="0"/>
            <a:ext cx="1988840" cy="909184"/>
          </a:xfrm>
          <a:prstGeom prst="rect">
            <a:avLst/>
          </a:prstGeom>
        </p:spPr>
      </p:pic>
      <p:sp>
        <p:nvSpPr>
          <p:cNvPr id="3" name="TextBox 2"/>
          <p:cNvSpPr txBox="1"/>
          <p:nvPr/>
        </p:nvSpPr>
        <p:spPr>
          <a:xfrm>
            <a:off x="332656" y="632185"/>
            <a:ext cx="3193182" cy="276999"/>
          </a:xfrm>
          <a:prstGeom prst="rect">
            <a:avLst/>
          </a:prstGeom>
          <a:noFill/>
        </p:spPr>
        <p:txBody>
          <a:bodyPr wrap="none" lIns="0" tIns="0" rIns="0" bIns="0" rtlCol="0">
            <a:spAutoFit/>
          </a:bodyPr>
          <a:lstStyle/>
          <a:p>
            <a:pPr>
              <a:spcBef>
                <a:spcPts val="1500"/>
              </a:spcBef>
            </a:pPr>
            <a:r>
              <a:rPr lang="en-GB" b="1" dirty="0">
                <a:solidFill>
                  <a:schemeClr val="tx2"/>
                </a:solidFill>
              </a:rPr>
              <a:t>Safety Hour Discussion Pack</a:t>
            </a:r>
          </a:p>
        </p:txBody>
      </p:sp>
      <p:sp>
        <p:nvSpPr>
          <p:cNvPr id="10" name="TextBox 9"/>
          <p:cNvSpPr txBox="1"/>
          <p:nvPr/>
        </p:nvSpPr>
        <p:spPr>
          <a:xfrm>
            <a:off x="332657" y="1050952"/>
            <a:ext cx="6192688" cy="2062103"/>
          </a:xfrm>
          <a:prstGeom prst="rect">
            <a:avLst/>
          </a:prstGeom>
          <a:noFill/>
        </p:spPr>
        <p:txBody>
          <a:bodyPr wrap="square" lIns="0" tIns="0" rIns="0" bIns="0" rtlCol="0">
            <a:spAutoFit/>
          </a:bodyPr>
          <a:lstStyle/>
          <a:p>
            <a:r>
              <a:rPr lang="en-GB" sz="1400" b="1" dirty="0">
                <a:solidFill>
                  <a:schemeClr val="tx2"/>
                </a:solidFill>
              </a:rPr>
              <a:t>Topic: </a:t>
            </a:r>
            <a:r>
              <a:rPr lang="en-GB" sz="1200" i="1" dirty="0">
                <a:solidFill>
                  <a:schemeClr val="accent2">
                    <a:lumMod val="75000"/>
                  </a:schemeClr>
                </a:solidFill>
              </a:rPr>
              <a:t>Planning and Delivering Safe Work: </a:t>
            </a:r>
            <a:r>
              <a:rPr lang="en-GB" sz="1200" b="1" i="1" dirty="0">
                <a:solidFill>
                  <a:schemeClr val="accent2">
                    <a:lumMod val="75000"/>
                  </a:schemeClr>
                </a:solidFill>
              </a:rPr>
              <a:t>019 One Year On</a:t>
            </a:r>
          </a:p>
          <a:p>
            <a:endParaRPr lang="en-GB" sz="1200" b="1" i="1" dirty="0">
              <a:solidFill>
                <a:schemeClr val="accent2">
                  <a:lumMod val="75000"/>
                </a:schemeClr>
              </a:solidFill>
            </a:endParaRPr>
          </a:p>
          <a:p>
            <a:r>
              <a:rPr lang="en-GB" sz="1200" b="1" u="sng" dirty="0">
                <a:solidFill>
                  <a:schemeClr val="accent1"/>
                </a:solidFill>
              </a:rPr>
              <a:t>FEEDBACK</a:t>
            </a:r>
          </a:p>
          <a:p>
            <a:r>
              <a:rPr lang="en-GB" sz="1200" i="1" dirty="0">
                <a:solidFill>
                  <a:schemeClr val="accent1"/>
                </a:solidFill>
              </a:rPr>
              <a:t>Please fill in the below and share with your Change Leads to provide feedback and understanding on suggestions for improvement to compliance to the 019 standard.</a:t>
            </a:r>
          </a:p>
          <a:p>
            <a:endParaRPr lang="en-GB" sz="1200" i="1" dirty="0">
              <a:solidFill>
                <a:schemeClr val="accent1"/>
              </a:solidFill>
            </a:endParaRPr>
          </a:p>
          <a:p>
            <a:r>
              <a:rPr lang="en-GB" sz="1200" i="1" dirty="0">
                <a:solidFill>
                  <a:schemeClr val="accent1"/>
                </a:solidFill>
              </a:rPr>
              <a:t>Full survey to be completed found here: </a:t>
            </a:r>
            <a:r>
              <a:rPr lang="en-GB" sz="1200" dirty="0"/>
              <a:t> </a:t>
            </a:r>
            <a:r>
              <a:rPr lang="en-GB" sz="1200" dirty="0">
                <a:hlinkClick r:id="rId4"/>
              </a:rPr>
              <a:t>https://www.surveymonkey.co.uk/r/J87VBJR</a:t>
            </a:r>
            <a:endParaRPr lang="en-GB" sz="1200" dirty="0"/>
          </a:p>
          <a:p>
            <a:endParaRPr lang="en-GB" sz="1200" i="1" dirty="0">
              <a:solidFill>
                <a:schemeClr val="accent1"/>
              </a:solidFill>
            </a:endParaRPr>
          </a:p>
          <a:p>
            <a:endParaRPr lang="en-GB" sz="1200" i="1" dirty="0">
              <a:solidFill>
                <a:schemeClr val="accent1"/>
              </a:solidFill>
            </a:endParaRPr>
          </a:p>
          <a:p>
            <a:endParaRPr lang="en-GB" sz="1200" i="1" dirty="0">
              <a:solidFill>
                <a:schemeClr val="accent1"/>
              </a:solidFill>
            </a:endParaRPr>
          </a:p>
          <a:p>
            <a:endParaRPr lang="en-GB" sz="1200" b="1" i="1" dirty="0">
              <a:solidFill>
                <a:schemeClr val="accent2">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560210389"/>
              </p:ext>
            </p:extLst>
          </p:nvPr>
        </p:nvGraphicFramePr>
        <p:xfrm>
          <a:off x="332659" y="2740728"/>
          <a:ext cx="6192686" cy="4632162"/>
        </p:xfrm>
        <a:graphic>
          <a:graphicData uri="http://schemas.openxmlformats.org/drawingml/2006/table">
            <a:tbl>
              <a:tblPr firstRow="1" bandRow="1">
                <a:tableStyleId>{5C22544A-7EE6-4342-B048-85BDC9FD1C3A}</a:tableStyleId>
              </a:tblPr>
              <a:tblGrid>
                <a:gridCol w="2304255">
                  <a:extLst>
                    <a:ext uri="{9D8B030D-6E8A-4147-A177-3AD203B41FA5}">
                      <a16:colId xmlns:a16="http://schemas.microsoft.com/office/drawing/2014/main" val="20000"/>
                    </a:ext>
                  </a:extLst>
                </a:gridCol>
                <a:gridCol w="3888431">
                  <a:extLst>
                    <a:ext uri="{9D8B030D-6E8A-4147-A177-3AD203B41FA5}">
                      <a16:colId xmlns:a16="http://schemas.microsoft.com/office/drawing/2014/main" val="20001"/>
                    </a:ext>
                  </a:extLst>
                </a:gridCol>
              </a:tblGrid>
              <a:tr h="250736">
                <a:tc>
                  <a:txBody>
                    <a:bodyPr/>
                    <a:lstStyle/>
                    <a:p>
                      <a:pPr algn="ctr"/>
                      <a:r>
                        <a:rPr lang="en-GB" sz="1200" dirty="0">
                          <a:latin typeface="+mn-lt"/>
                        </a:rPr>
                        <a:t>Question</a:t>
                      </a:r>
                    </a:p>
                  </a:txBody>
                  <a:tcPr/>
                </a:tc>
                <a:tc>
                  <a:txBody>
                    <a:bodyPr/>
                    <a:lstStyle/>
                    <a:p>
                      <a:pPr algn="ctr"/>
                      <a:endParaRPr lang="en-GB" sz="1200" dirty="0">
                        <a:latin typeface="+mn-lt"/>
                      </a:endParaRPr>
                    </a:p>
                  </a:txBody>
                  <a:tcPr/>
                </a:tc>
                <a:extLst>
                  <a:ext uri="{0D108BD9-81ED-4DB2-BD59-A6C34878D82A}">
                    <a16:rowId xmlns:a16="http://schemas.microsoft.com/office/drawing/2014/main" val="10000"/>
                  </a:ext>
                </a:extLst>
              </a:tr>
              <a:tr h="519174">
                <a:tc>
                  <a:txBody>
                    <a:bodyPr/>
                    <a:lstStyle/>
                    <a:p>
                      <a:pPr>
                        <a:spcAft>
                          <a:spcPts val="0"/>
                        </a:spcAft>
                      </a:pPr>
                      <a:r>
                        <a:rPr lang="en-GB" sz="1050" kern="1200" dirty="0">
                          <a:solidFill>
                            <a:schemeClr val="dk1"/>
                          </a:solidFill>
                          <a:effectLst/>
                          <a:latin typeface="Calibri" panose="020F0502020204030204" pitchFamily="34" charset="0"/>
                          <a:ea typeface="+mn-ea"/>
                          <a:cs typeface="+mn-cs"/>
                        </a:rPr>
                        <a:t>Indicate which depot you have briefed.</a:t>
                      </a:r>
                    </a:p>
                  </a:txBody>
                  <a:tcPr marL="68580" marR="68580" marT="0" marB="0" anchor="ctr"/>
                </a:tc>
                <a:tc>
                  <a:txBody>
                    <a:bodyPr/>
                    <a:lstStyle/>
                    <a:p>
                      <a:pPr marL="171450" indent="-171450">
                        <a:spcAft>
                          <a:spcPts val="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259578434"/>
                  </a:ext>
                </a:extLst>
              </a:tr>
              <a:tr h="519174">
                <a:tc>
                  <a:txBody>
                    <a:bodyPr/>
                    <a:lstStyle/>
                    <a:p>
                      <a:pPr>
                        <a:spcAft>
                          <a:spcPts val="0"/>
                        </a:spcAft>
                      </a:pPr>
                      <a:r>
                        <a:rPr lang="en-GB" sz="1050" kern="1200" dirty="0">
                          <a:solidFill>
                            <a:schemeClr val="dk1"/>
                          </a:solidFill>
                          <a:effectLst/>
                          <a:latin typeface="Calibri" panose="020F0502020204030204" pitchFamily="34" charset="0"/>
                          <a:ea typeface="+mn-ea"/>
                          <a:cs typeface="+mn-cs"/>
                        </a:rPr>
                        <a:t>Which role(s) was your brief delivered to?</a:t>
                      </a:r>
                    </a:p>
                  </a:txBody>
                  <a:tcPr marL="68580" marR="68580" marT="0" marB="0" anchor="ctr"/>
                </a:tc>
                <a:tc>
                  <a:txBody>
                    <a:bodyPr/>
                    <a:lstStyle/>
                    <a:p>
                      <a:pPr marL="171450" indent="-171450">
                        <a:spcAft>
                          <a:spcPts val="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590099476"/>
                  </a:ext>
                </a:extLst>
              </a:tr>
              <a:tr h="519174">
                <a:tc>
                  <a:txBody>
                    <a:bodyPr/>
                    <a:lstStyle/>
                    <a:p>
                      <a:pPr>
                        <a:spcAft>
                          <a:spcPts val="0"/>
                        </a:spcAft>
                      </a:pPr>
                      <a:r>
                        <a:rPr lang="en-GB" sz="1050" kern="1200" dirty="0">
                          <a:solidFill>
                            <a:schemeClr val="dk1"/>
                          </a:solidFill>
                          <a:effectLst/>
                          <a:latin typeface="Calibri" panose="020F0502020204030204" pitchFamily="34" charset="0"/>
                          <a:ea typeface="+mn-ea"/>
                          <a:cs typeface="+mn-cs"/>
                        </a:rPr>
                        <a:t>Choose from the following methods of briefing: safety hour, 1:1, bespoke 019 session, other (please provide detail)</a:t>
                      </a:r>
                      <a:endParaRPr lang="en-GB" sz="105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092384259"/>
                  </a:ext>
                </a:extLst>
              </a:tr>
              <a:tr h="504056">
                <a:tc>
                  <a:txBody>
                    <a:bodyPr/>
                    <a:lstStyle/>
                    <a:p>
                      <a:pPr>
                        <a:spcAft>
                          <a:spcPts val="0"/>
                        </a:spcAft>
                      </a:pPr>
                      <a:r>
                        <a:rPr lang="en-GB" sz="1050" dirty="0">
                          <a:effectLst/>
                          <a:latin typeface="Calibri" panose="020F0502020204030204" pitchFamily="34" charset="0"/>
                          <a:ea typeface="Times New Roman" panose="02020603050405020304" pitchFamily="18" charset="0"/>
                          <a:cs typeface="Calibri" panose="020F0502020204030204" pitchFamily="34" charset="0"/>
                        </a:rPr>
                        <a:t>Provide the top 3 questions which people had the weakest level of understanding at the start of the session</a:t>
                      </a:r>
                      <a:endParaRPr lang="en-GB" sz="105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273437527"/>
                  </a:ext>
                </a:extLst>
              </a:tr>
              <a:tr h="792088">
                <a:tc>
                  <a:txBody>
                    <a:bodyPr/>
                    <a:lstStyle/>
                    <a:p>
                      <a:pPr>
                        <a:spcAft>
                          <a:spcPts val="0"/>
                        </a:spcAft>
                      </a:pPr>
                      <a:r>
                        <a:rPr lang="en-GB" sz="1050" dirty="0">
                          <a:effectLst/>
                          <a:latin typeface="Calibri" panose="020F0502020204030204" pitchFamily="34" charset="0"/>
                          <a:ea typeface="Times New Roman" panose="02020603050405020304" pitchFamily="18" charset="0"/>
                          <a:cs typeface="Calibri" panose="020F0502020204030204" pitchFamily="34" charset="0"/>
                        </a:rPr>
                        <a:t>Provide detail as to how you improved levels of understanding in these areas?</a:t>
                      </a:r>
                      <a:endParaRPr lang="en-GB" sz="105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498817161"/>
                  </a:ext>
                </a:extLst>
              </a:tr>
              <a:tr h="576064">
                <a:tc>
                  <a:txBody>
                    <a:bodyPr/>
                    <a:lstStyle/>
                    <a:p>
                      <a:pPr marL="0" lvl="0" indent="0">
                        <a:spcAft>
                          <a:spcPts val="0"/>
                        </a:spcAft>
                        <a:buFont typeface="+mj-lt"/>
                        <a:buNone/>
                      </a:pPr>
                      <a:r>
                        <a:rPr lang="en-GB" sz="1050" dirty="0">
                          <a:effectLst/>
                          <a:latin typeface="Calibri" panose="020F0502020204030204" pitchFamily="34" charset="0"/>
                          <a:ea typeface="Times New Roman" panose="02020603050405020304" pitchFamily="18" charset="0"/>
                          <a:cs typeface="Calibri" panose="020F0502020204030204" pitchFamily="34" charset="0"/>
                        </a:rPr>
                        <a:t>Provide detail as to how you will continue to check understanding of 019 in your business area?</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691778955"/>
                  </a:ext>
                </a:extLst>
              </a:tr>
              <a:tr h="792088">
                <a:tc>
                  <a:txBody>
                    <a:bodyPr/>
                    <a:lstStyle/>
                    <a:p>
                      <a:pPr marL="0" lvl="0" indent="0">
                        <a:spcAft>
                          <a:spcPts val="0"/>
                        </a:spcAft>
                        <a:buFont typeface="+mj-lt"/>
                        <a:buNone/>
                      </a:pPr>
                      <a:r>
                        <a:rPr lang="en-GB" sz="1050" dirty="0">
                          <a:effectLst/>
                          <a:latin typeface="Calibri" panose="020F0502020204030204" pitchFamily="34" charset="0"/>
                          <a:ea typeface="Times New Roman" panose="02020603050405020304" pitchFamily="18" charset="0"/>
                          <a:cs typeface="Calibri" panose="020F0502020204030204" pitchFamily="34" charset="0"/>
                        </a:rPr>
                        <a:t>Please provide any other feedback that you received with regards to PDSW/019 during the session.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a:spcAft>
                          <a:spcPts val="0"/>
                        </a:spcAft>
                      </a:pPr>
                      <a:endParaRPr lang="en-GB" sz="1050" i="1" kern="12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1450" indent="-171450">
                        <a:spcAft>
                          <a:spcPts val="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390189304"/>
                  </a:ext>
                </a:extLst>
              </a:tr>
            </a:tbl>
          </a:graphicData>
        </a:graphic>
      </p:graphicFrame>
      <p:sp>
        <p:nvSpPr>
          <p:cNvPr id="8" name="Rectangle 7"/>
          <p:cNvSpPr/>
          <p:nvPr/>
        </p:nvSpPr>
        <p:spPr>
          <a:xfrm>
            <a:off x="332656" y="7977336"/>
            <a:ext cx="6264695" cy="864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For further information:</a:t>
            </a:r>
          </a:p>
          <a:p>
            <a:r>
              <a:rPr lang="en-GB" sz="1100" i="1" dirty="0">
                <a:solidFill>
                  <a:schemeClr val="accent2">
                    <a:lumMod val="75000"/>
                  </a:schemeClr>
                </a:solidFill>
              </a:rPr>
              <a:t>Full briefing pack and supporting documents can be found on Safety Central:</a:t>
            </a:r>
          </a:p>
          <a:p>
            <a:r>
              <a:rPr lang="en-GB" sz="1100" i="1" dirty="0">
                <a:solidFill>
                  <a:schemeClr val="accent2">
                    <a:lumMod val="75000"/>
                  </a:schemeClr>
                </a:solidFill>
              </a:rPr>
              <a:t>https://safety.networkrail.co.uk/safety/planning-and-delivering-safe-work/</a:t>
            </a:r>
          </a:p>
          <a:p>
            <a:endParaRPr lang="en-GB" sz="1100" i="1" dirty="0">
              <a:solidFill>
                <a:schemeClr val="accent2">
                  <a:lumMod val="75000"/>
                </a:schemeClr>
              </a:solidFill>
              <a:latin typeface="Network Rail Sans" pitchFamily="50" charset="0"/>
            </a:endParaRPr>
          </a:p>
        </p:txBody>
      </p:sp>
      <p:pic>
        <p:nvPicPr>
          <p:cNvPr id="9" name="Picture 8">
            <a:extLst>
              <a:ext uri="{FF2B5EF4-FFF2-40B4-BE49-F238E27FC236}">
                <a16:creationId xmlns:a16="http://schemas.microsoft.com/office/drawing/2014/main" id="{0A333659-6ED6-4266-88B3-2E68E8B4679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4047" y="32472"/>
            <a:ext cx="1590040" cy="628015"/>
          </a:xfrm>
          <a:prstGeom prst="rect">
            <a:avLst/>
          </a:prstGeom>
          <a:noFill/>
        </p:spPr>
      </p:pic>
    </p:spTree>
    <p:extLst>
      <p:ext uri="{BB962C8B-B14F-4D97-AF65-F5344CB8AC3E}">
        <p14:creationId xmlns:p14="http://schemas.microsoft.com/office/powerpoint/2010/main" val="1112980128"/>
      </p:ext>
    </p:extLst>
  </p:cSld>
  <p:clrMapOvr>
    <a:masterClrMapping/>
  </p:clrMapOvr>
</p:sld>
</file>

<file path=ppt/theme/theme1.xml><?xml version="1.0" encoding="utf-8"?>
<a:theme xmlns:a="http://schemas.openxmlformats.org/drawingml/2006/main" name="Blank">
  <a:themeElements>
    <a:clrScheme name="Network Rail">
      <a:dk1>
        <a:srgbClr val="292929"/>
      </a:dk1>
      <a:lt1>
        <a:sysClr val="window" lastClr="FFFFFF"/>
      </a:lt1>
      <a:dk2>
        <a:srgbClr val="054B6B"/>
      </a:dk2>
      <a:lt2>
        <a:srgbClr val="FFFFFF"/>
      </a:lt2>
      <a:accent1>
        <a:srgbClr val="054B6B"/>
      </a:accent1>
      <a:accent2>
        <a:srgbClr val="EE731F"/>
      </a:accent2>
      <a:accent3>
        <a:srgbClr val="9DB126"/>
      </a:accent3>
      <a:accent4>
        <a:srgbClr val="A5CDDC"/>
      </a:accent4>
      <a:accent5>
        <a:srgbClr val="D51324"/>
      </a:accent5>
      <a:accent6>
        <a:srgbClr val="830926"/>
      </a:accent6>
      <a:hlink>
        <a:srgbClr val="054B6B"/>
      </a:hlink>
      <a:folHlink>
        <a:srgbClr val="A5CDDC"/>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spcBef>
            <a:spcPts val="1500"/>
          </a:spcBef>
          <a:defRPr sz="1200" dirty="0"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9a197575-2b6f-4350-adc0-0d9dc47effab">V6XVHTQYNTCM-1790999242-83</_dlc_DocId>
    <_dlc_DocIdUrl xmlns="9a197575-2b6f-4350-adc0-0d9dc47effab">
      <Url>https://routetrans.hub.networkrail.co.uk/_layouts/15/DocIdRedir.aspx?ID=V6XVHTQYNTCM-1790999242-83</Url>
      <Description>V6XVHTQYNTCM-1790999242-83</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13ACEC1686F7D442A6BDA9011E0993E4" ma:contentTypeVersion="0" ma:contentTypeDescription="Create a new document." ma:contentTypeScope="" ma:versionID="53d9fb0a465225da5685d908747562a1">
  <xsd:schema xmlns:xsd="http://www.w3.org/2001/XMLSchema" xmlns:xs="http://www.w3.org/2001/XMLSchema" xmlns:p="http://schemas.microsoft.com/office/2006/metadata/properties" xmlns:ns2="9a197575-2b6f-4350-adc0-0d9dc47effab" targetNamespace="http://schemas.microsoft.com/office/2006/metadata/properties" ma:root="true" ma:fieldsID="b58db97026fa617d273c95e74929a409" ns2:_="">
    <xsd:import namespace="9a197575-2b6f-4350-adc0-0d9dc47effa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197575-2b6f-4350-adc0-0d9dc47effa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D1D242-DCA9-4275-A724-7DF1EA6DB9F7}">
  <ds:schemaRefs>
    <ds:schemaRef ds:uri="http://schemas.microsoft.com/sharepoint/events"/>
  </ds:schemaRefs>
</ds:datastoreItem>
</file>

<file path=customXml/itemProps2.xml><?xml version="1.0" encoding="utf-8"?>
<ds:datastoreItem xmlns:ds="http://schemas.openxmlformats.org/officeDocument/2006/customXml" ds:itemID="{73CFE46F-0178-4979-B7AD-14A793A2A263}">
  <ds:schemaRefs>
    <ds:schemaRef ds:uri="http://schemas.microsoft.com/sharepoint/v3/contenttype/forms"/>
  </ds:schemaRefs>
</ds:datastoreItem>
</file>

<file path=customXml/itemProps3.xml><?xml version="1.0" encoding="utf-8"?>
<ds:datastoreItem xmlns:ds="http://schemas.openxmlformats.org/officeDocument/2006/customXml" ds:itemID="{44B43CB2-EFCB-45BF-A3E4-CEB23BAD4C35}">
  <ds:schemaRefs>
    <ds:schemaRef ds:uri="http://purl.org/dc/elements/1.1/"/>
    <ds:schemaRef ds:uri="http://purl.org/dc/terms/"/>
    <ds:schemaRef ds:uri="http://schemas.microsoft.com/office/2006/documentManagement/types"/>
    <ds:schemaRef ds:uri="http://www.w3.org/XML/1998/namespace"/>
    <ds:schemaRef ds:uri="http://purl.org/dc/dcmitype/"/>
    <ds:schemaRef ds:uri="http://schemas.microsoft.com/office/2006/metadata/properties"/>
    <ds:schemaRef ds:uri="http://schemas.microsoft.com/office/infopath/2007/PartnerControls"/>
    <ds:schemaRef ds:uri="http://schemas.openxmlformats.org/package/2006/metadata/core-properties"/>
    <ds:schemaRef ds:uri="9a197575-2b6f-4350-adc0-0d9dc47effab"/>
  </ds:schemaRefs>
</ds:datastoreItem>
</file>

<file path=customXml/itemProps4.xml><?xml version="1.0" encoding="utf-8"?>
<ds:datastoreItem xmlns:ds="http://schemas.openxmlformats.org/officeDocument/2006/customXml" ds:itemID="{36267330-3302-4DAE-A010-4A10AC86F8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197575-2b6f-4350-adc0-0d9dc47eff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705</TotalTime>
  <Words>1983</Words>
  <Application>Microsoft Office PowerPoint</Application>
  <PresentationFormat>A4 Paper (210x297 mm)</PresentationFormat>
  <Paragraphs>171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Network Rail Sans</vt:lpstr>
      <vt:lpstr>Times New Roman</vt:lpstr>
      <vt:lpstr>Blank</vt:lpstr>
      <vt:lpstr>PowerPoint Presentation</vt:lpstr>
      <vt:lpstr>PowerPoint Presentation</vt:lpstr>
      <vt:lpstr>PowerPoint Presentation</vt:lpstr>
      <vt:lpstr>PowerPoint Presentation</vt:lpstr>
      <vt:lpstr>PowerPoint Presentation</vt:lpstr>
      <vt:lpstr>PowerPoint Presentation</vt:lpstr>
    </vt:vector>
  </TitlesOfParts>
  <Company>Network Rail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Young Kieran</dc:creator>
  <dc:description>built by www.mediasterling.com</dc:description>
  <cp:lastModifiedBy>Rennie Hannah</cp:lastModifiedBy>
  <cp:revision>55</cp:revision>
  <cp:lastPrinted>2016-11-15T16:45:47Z</cp:lastPrinted>
  <dcterms:created xsi:type="dcterms:W3CDTF">2015-03-12T14:55:23Z</dcterms:created>
  <dcterms:modified xsi:type="dcterms:W3CDTF">2018-10-26T10:21:08Z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1.0.1</vt:lpwstr>
  </property>
  <property fmtid="{D5CDD505-2E9C-101B-9397-08002B2CF9AE}" pid="3" name="ContentTypeId">
    <vt:lpwstr>0x01010013ACEC1686F7D442A6BDA9011E0993E4</vt:lpwstr>
  </property>
  <property fmtid="{D5CDD505-2E9C-101B-9397-08002B2CF9AE}" pid="4" name="_dlc_DocIdItemGuid">
    <vt:lpwstr>c565c628-7305-47a0-92bb-d2638de902da</vt:lpwstr>
  </property>
</Properties>
</file>