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64" r:id="rId3"/>
  </p:sldMasterIdLst>
  <p:notesMasterIdLst>
    <p:notesMasterId r:id="rId10"/>
  </p:notesMasterIdLst>
  <p:handoutMasterIdLst>
    <p:handoutMasterId r:id="rId11"/>
  </p:handoutMasterIdLst>
  <p:sldIdLst>
    <p:sldId id="259" r:id="rId4"/>
    <p:sldId id="261" r:id="rId5"/>
    <p:sldId id="25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CCECFF"/>
    <a:srgbClr val="FFCCFF"/>
    <a:srgbClr val="FFFF99"/>
    <a:srgbClr val="009900"/>
    <a:srgbClr val="EF4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8" autoAdjust="0"/>
    <p:restoredTop sz="94660"/>
  </p:normalViewPr>
  <p:slideViewPr>
    <p:cSldViewPr snapToGrid="0">
      <p:cViewPr>
        <p:scale>
          <a:sx n="100" d="100"/>
          <a:sy n="100" d="100"/>
        </p:scale>
        <p:origin x="-9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6359D-1279-4BD1-9F35-3DBEDDBD504E}" type="datetimeFigureOut">
              <a:rPr lang="en-US"/>
              <a:t>7/4/2018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D66B3-9A53-4967-98FF-99DA59F46C2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23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A1645-B95C-4191-A60A-6FBD64967F89}" type="datetimeFigureOut">
              <a:rPr lang="en-US"/>
              <a:t>7/4/2018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9A4FA-EC4B-489F-B8C2-E2650B1498B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267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24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8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0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73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048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75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0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76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392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3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4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www.nhs.uk/Livewell/skin/Pages/Sunsafe.aspx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10" name="object 2"/>
          <p:cNvSpPr/>
          <p:nvPr/>
        </p:nvSpPr>
        <p:spPr>
          <a:xfrm>
            <a:off x="-6008" y="4610425"/>
            <a:ext cx="3926267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771650" y="1565791"/>
            <a:ext cx="84296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 smtClean="0"/>
              <a:t>Prep4Summer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Health and Wellbeing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12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-6008" y="4610425"/>
            <a:ext cx="3926267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500908" y="1886426"/>
            <a:ext cx="10377488" cy="36766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Hydration</a:t>
            </a:r>
            <a:r>
              <a:rPr lang="en-GB" dirty="0">
                <a:effectLst/>
                <a:ea typeface="Calibri"/>
                <a:cs typeface="Times New Roman"/>
              </a:rPr>
              <a:t>: Remember to take on plenty of water         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Skin </a:t>
            </a:r>
            <a:r>
              <a:rPr lang="en-GB" dirty="0">
                <a:effectLst/>
                <a:ea typeface="Calibri"/>
                <a:cs typeface="Times New Roman"/>
              </a:rPr>
              <a:t>care: Use sun </a:t>
            </a:r>
            <a:r>
              <a:rPr lang="en-GB" dirty="0" smtClean="0">
                <a:effectLst/>
                <a:ea typeface="Calibri"/>
                <a:cs typeface="Times New Roman"/>
              </a:rPr>
              <a:t>screen </a:t>
            </a:r>
            <a:r>
              <a:rPr lang="en-GB" dirty="0">
                <a:effectLst/>
                <a:ea typeface="Calibri"/>
                <a:cs typeface="Times New Roman"/>
              </a:rPr>
              <a:t>on exposed skin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Heat </a:t>
            </a:r>
            <a:r>
              <a:rPr lang="en-GB" dirty="0">
                <a:effectLst/>
                <a:ea typeface="Calibri"/>
                <a:cs typeface="Times New Roman"/>
              </a:rPr>
              <a:t>can lead to increased </a:t>
            </a:r>
            <a:r>
              <a:rPr lang="en-GB" dirty="0" smtClean="0">
                <a:effectLst/>
                <a:ea typeface="Calibri"/>
                <a:cs typeface="Times New Roman"/>
              </a:rPr>
              <a:t>fatigue, be careful not to overdo it</a:t>
            </a:r>
            <a:endParaRPr lang="en-GB" dirty="0">
              <a:effectLst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Workload</a:t>
            </a:r>
            <a:r>
              <a:rPr lang="en-GB" dirty="0">
                <a:effectLst/>
                <a:ea typeface="Calibri"/>
                <a:cs typeface="Times New Roman"/>
              </a:rPr>
              <a:t>: Are we sharing the load on </a:t>
            </a:r>
            <a:r>
              <a:rPr lang="en-GB" dirty="0" smtClean="0">
                <a:effectLst/>
                <a:ea typeface="Calibri"/>
                <a:cs typeface="Times New Roman"/>
              </a:rPr>
              <a:t>site or in the office?</a:t>
            </a:r>
            <a:endParaRPr lang="en-GB" dirty="0">
              <a:effectLst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PPE</a:t>
            </a:r>
            <a:r>
              <a:rPr lang="en-GB" dirty="0">
                <a:effectLst/>
                <a:ea typeface="Calibri"/>
                <a:cs typeface="Times New Roman"/>
              </a:rPr>
              <a:t>: Remove Hi-vis layers as required remaining visible and cool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Sleep </a:t>
            </a:r>
            <a:r>
              <a:rPr lang="en-GB" dirty="0">
                <a:effectLst/>
                <a:ea typeface="Calibri"/>
                <a:cs typeface="Times New Roman"/>
              </a:rPr>
              <a:t>patterns may be affected by heat and return from holidays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effectLst/>
                <a:ea typeface="Calibri"/>
                <a:cs typeface="Times New Roman"/>
              </a:rPr>
              <a:t>Allergies</a:t>
            </a:r>
            <a:r>
              <a:rPr lang="en-GB" dirty="0">
                <a:effectLst/>
                <a:ea typeface="Calibri"/>
                <a:cs typeface="Times New Roman"/>
              </a:rPr>
              <a:t>: Be aware of increased risk of hay fever as pollen levels rise and report use of anti-histamines to your line manager.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ffectLst/>
                <a:ea typeface="Calibri"/>
                <a:cs typeface="Times New Roman"/>
              </a:rPr>
              <a:t>   </a:t>
            </a:r>
            <a:r>
              <a:rPr lang="en-GB" b="1" dirty="0">
                <a:effectLst/>
                <a:ea typeface="Calibri"/>
                <a:cs typeface="Times New Roman"/>
              </a:rPr>
              <a:t> </a:t>
            </a:r>
            <a:endParaRPr lang="en-GB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GB" sz="1200" b="1" dirty="0">
                <a:effectLst/>
                <a:latin typeface="Calibri"/>
                <a:ea typeface="Calibri"/>
                <a:cs typeface="Times New Roman"/>
              </a:rPr>
              <a:t>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25" y="375166"/>
            <a:ext cx="842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Health and Wellbeing</a:t>
            </a:r>
            <a:endParaRPr lang="en-GB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50" y="1144607"/>
            <a:ext cx="9191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section of the Prep4Summer pack contains tips and information to keep you healthy this summer. Here are some general tips: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15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10" name="object 2"/>
          <p:cNvSpPr/>
          <p:nvPr/>
        </p:nvSpPr>
        <p:spPr>
          <a:xfrm>
            <a:off x="-6008" y="4610425"/>
            <a:ext cx="3926267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619125" y="375166"/>
            <a:ext cx="8429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It’s holiday time! Are you sharing the load?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790575" y="1821716"/>
            <a:ext cx="110204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many colleagues take time off over the Summer period to enjoy their holidays, this often means teams may have more than one team member on leave at a time. </a:t>
            </a:r>
          </a:p>
          <a:p>
            <a:endParaRPr lang="en-GB" dirty="0"/>
          </a:p>
          <a:p>
            <a:r>
              <a:rPr lang="en-GB" dirty="0" smtClean="0"/>
              <a:t>In order to make sure those who are in work don’t feel over pressured it is important to plan for staff holidays: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Prioritise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hat work has to be done and what can wait? Make sure staff understand the priorities.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Delegate tasks:</a:t>
            </a:r>
            <a:r>
              <a:rPr lang="en-GB" dirty="0" smtClean="0"/>
              <a:t> Delegate urgent tasks or work that needs to be done. Don’t leave it up to chance or assume things will get done while others are off.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Maintain a health work-life balance: D</a:t>
            </a:r>
            <a:r>
              <a:rPr lang="en-GB" dirty="0" smtClean="0"/>
              <a:t>on’t over work staff with extra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Plan</a:t>
            </a:r>
            <a:r>
              <a:rPr lang="en-GB" dirty="0" smtClean="0"/>
              <a:t> to make sure those returning from leave aren’t overwhelmed with work which hasn’t been delivered in their absence.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Keep calm!: </a:t>
            </a:r>
            <a:r>
              <a:rPr lang="en-GB" dirty="0" smtClean="0"/>
              <a:t>Support colleagues who are undertaking tasks they wouldn’t normally be handling and make sure they are comfortable with what they are being asked to do.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0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10" name="object 2"/>
          <p:cNvSpPr/>
          <p:nvPr/>
        </p:nvSpPr>
        <p:spPr>
          <a:xfrm>
            <a:off x="0" y="4603748"/>
            <a:ext cx="3354768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619125" y="375166"/>
            <a:ext cx="842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Knowing your Hydration</a:t>
            </a:r>
            <a:endParaRPr lang="en-GB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824" y="1060429"/>
            <a:ext cx="1115377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Water </a:t>
            </a:r>
            <a:r>
              <a:rPr lang="en-GB" sz="1400" b="1" dirty="0"/>
              <a:t>is essential for life and it is very important to get the right amount of fluid to be healthy. </a:t>
            </a:r>
            <a:endParaRPr lang="en-GB" sz="1400" b="1" dirty="0" smtClean="0"/>
          </a:p>
          <a:p>
            <a:endParaRPr lang="en-GB" sz="1400" dirty="0"/>
          </a:p>
          <a:p>
            <a:r>
              <a:rPr lang="en-GB" sz="1400" b="1" dirty="0"/>
              <a:t>Why? </a:t>
            </a:r>
            <a:endParaRPr lang="en-GB" sz="1400" dirty="0"/>
          </a:p>
          <a:p>
            <a:r>
              <a:rPr lang="en-GB" sz="1400" dirty="0"/>
              <a:t>Your body is nearly two-thirds water and so it is really important that you consume enough fluid </a:t>
            </a:r>
            <a:endParaRPr lang="en-GB" sz="1400" dirty="0" smtClean="0"/>
          </a:p>
          <a:p>
            <a:r>
              <a:rPr lang="en-GB" sz="1400" dirty="0" smtClean="0"/>
              <a:t>to </a:t>
            </a:r>
            <a:r>
              <a:rPr lang="en-GB" sz="1400" dirty="0"/>
              <a:t>stay hydrated and healthy. If you don’t get enough fluid you may feel tired, get headaches and </a:t>
            </a:r>
            <a:endParaRPr lang="en-GB" sz="1400" dirty="0" smtClean="0"/>
          </a:p>
          <a:p>
            <a:r>
              <a:rPr lang="en-GB" sz="1400" dirty="0" smtClean="0"/>
              <a:t>not </a:t>
            </a:r>
            <a:r>
              <a:rPr lang="en-GB" sz="1400" dirty="0"/>
              <a:t>perform at your best. 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b="1" dirty="0"/>
              <a:t>How Much? </a:t>
            </a:r>
            <a:endParaRPr lang="en-GB" sz="1400" dirty="0"/>
          </a:p>
          <a:p>
            <a:r>
              <a:rPr lang="en-GB" sz="1400" dirty="0"/>
              <a:t>This can depend on factors such a weather, physical exercise and age; however European recommendations </a:t>
            </a:r>
            <a:endParaRPr lang="en-GB" sz="1400" dirty="0" smtClean="0"/>
          </a:p>
          <a:p>
            <a:r>
              <a:rPr lang="en-GB" sz="1400" dirty="0" smtClean="0"/>
              <a:t>suggest </a:t>
            </a:r>
            <a:r>
              <a:rPr lang="en-GB" sz="1400" b="1" dirty="0"/>
              <a:t>1.6L </a:t>
            </a:r>
            <a:r>
              <a:rPr lang="en-GB" sz="1400" dirty="0"/>
              <a:t>of fluid per day for women and </a:t>
            </a:r>
            <a:r>
              <a:rPr lang="en-GB" sz="1400" b="1" dirty="0"/>
              <a:t>2L </a:t>
            </a:r>
            <a:r>
              <a:rPr lang="en-GB" sz="1400" dirty="0"/>
              <a:t>of fluid per day for men. </a:t>
            </a:r>
            <a:endParaRPr lang="en-GB" sz="1400" dirty="0" smtClean="0"/>
          </a:p>
          <a:p>
            <a:endParaRPr lang="en-GB" sz="1400" b="1" dirty="0"/>
          </a:p>
          <a:p>
            <a:r>
              <a:rPr lang="en-GB" sz="1400" b="1" dirty="0" smtClean="0"/>
              <a:t>Choosing </a:t>
            </a:r>
            <a:r>
              <a:rPr lang="en-GB" sz="1400" b="1" dirty="0"/>
              <a:t>your drink... </a:t>
            </a:r>
            <a:r>
              <a:rPr lang="en-GB" sz="1400" dirty="0"/>
              <a:t>Be aware that although all drinks provide water and some also contain essential </a:t>
            </a:r>
            <a:endParaRPr lang="en-GB" sz="1400" dirty="0" smtClean="0"/>
          </a:p>
          <a:p>
            <a:r>
              <a:rPr lang="en-GB" sz="1400" dirty="0" smtClean="0"/>
              <a:t>vitamins </a:t>
            </a:r>
            <a:r>
              <a:rPr lang="en-GB" sz="1400" dirty="0"/>
              <a:t>and minerals, they may also provide energy (calories) which will contribute to your daily intake. 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•   Drinking </a:t>
            </a:r>
            <a:r>
              <a:rPr lang="en-GB" sz="1400" dirty="0"/>
              <a:t>water – delivers fluid without adding calories or damaging teeth. </a:t>
            </a:r>
          </a:p>
          <a:p>
            <a:endParaRPr lang="en-GB" sz="1400" dirty="0" smtClean="0"/>
          </a:p>
          <a:p>
            <a:r>
              <a:rPr lang="en-GB" sz="1400" dirty="0" smtClean="0"/>
              <a:t>		•   Tea/Coffee </a:t>
            </a:r>
            <a:r>
              <a:rPr lang="en-GB" sz="1400" dirty="0"/>
              <a:t>– Moderate amounts of caffeine do not affect hydration however they may </a:t>
            </a:r>
            <a:r>
              <a:rPr lang="en-GB" sz="1400" dirty="0" smtClean="0"/>
              <a:t>contain </a:t>
            </a:r>
            <a:r>
              <a:rPr lang="en-GB" sz="1400" dirty="0"/>
              <a:t>calories depending on the </a:t>
            </a:r>
            <a:r>
              <a:rPr lang="en-GB" sz="1400" dirty="0" smtClean="0"/>
              <a:t>		milk </a:t>
            </a:r>
            <a:r>
              <a:rPr lang="en-GB" sz="1400" dirty="0"/>
              <a:t>and sugar you add which adds to the potential to damage teeth. </a:t>
            </a:r>
          </a:p>
          <a:p>
            <a:endParaRPr lang="en-GB" sz="1400" dirty="0" smtClean="0"/>
          </a:p>
          <a:p>
            <a:r>
              <a:rPr lang="en-GB" sz="1400" dirty="0" smtClean="0"/>
              <a:t>		•  Milk </a:t>
            </a:r>
            <a:r>
              <a:rPr lang="en-GB" sz="1400" dirty="0"/>
              <a:t>– contains lots of essential nutrients such as protein, B vitamins and calcium, as well as being a source of water – just </a:t>
            </a:r>
            <a:r>
              <a:rPr lang="en-GB" sz="1400" dirty="0" smtClean="0"/>
              <a:t>		watch </a:t>
            </a:r>
            <a:r>
              <a:rPr lang="en-GB" sz="1400" dirty="0"/>
              <a:t>out for the added fat content. </a:t>
            </a:r>
          </a:p>
          <a:p>
            <a:endParaRPr lang="en-GB" sz="1400" dirty="0" smtClean="0"/>
          </a:p>
          <a:p>
            <a:r>
              <a:rPr lang="en-GB" sz="1400" dirty="0" smtClean="0"/>
              <a:t>		•  Fruit </a:t>
            </a:r>
            <a:r>
              <a:rPr lang="en-GB" sz="1400" dirty="0"/>
              <a:t>Juices – Contain vitamins and minerals . Possible 1 of your 5 a day, however have to potential to damage teeth and be </a:t>
            </a:r>
            <a:r>
              <a:rPr lang="en-GB" sz="1400" dirty="0" smtClean="0"/>
              <a:t>		high </a:t>
            </a:r>
            <a:r>
              <a:rPr lang="en-GB" sz="1400" dirty="0"/>
              <a:t>in sugar. </a:t>
            </a:r>
          </a:p>
          <a:p>
            <a:r>
              <a:rPr lang="en-GB" sz="1400" dirty="0" smtClean="0"/>
              <a:t> 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044" y="1516297"/>
            <a:ext cx="3354768" cy="253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7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-6008" y="4610425"/>
            <a:ext cx="3926267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9125" y="511671"/>
            <a:ext cx="842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Sun awareness</a:t>
            </a:r>
            <a:endParaRPr lang="en-GB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70634" y="1623265"/>
            <a:ext cx="111537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kern="0" dirty="0">
                <a:cs typeface="Arial" panose="020B0604020202020204" pitchFamily="34" charset="0"/>
              </a:rPr>
              <a:t>Remember to take care of your skin this summer.  Here are some tips if you are out in the sun:</a:t>
            </a:r>
          </a:p>
          <a:p>
            <a:pPr marL="1816100" lvl="4" indent="-285750">
              <a:lnSpc>
                <a:spcPct val="100000"/>
              </a:lnSpc>
            </a:pPr>
            <a:endParaRPr lang="en-GB" sz="2000" kern="0" dirty="0" smtClean="0">
              <a:cs typeface="Arial" panose="020B0604020202020204" pitchFamily="34" charset="0"/>
            </a:endParaRPr>
          </a:p>
          <a:p>
            <a:pPr marL="1816100" lvl="4" indent="-285750">
              <a:lnSpc>
                <a:spcPct val="100000"/>
              </a:lnSpc>
            </a:pPr>
            <a:r>
              <a:rPr lang="en-GB" sz="2000" kern="0" dirty="0" smtClean="0">
                <a:cs typeface="Arial" panose="020B0604020202020204" pitchFamily="34" charset="0"/>
              </a:rPr>
              <a:t>		</a:t>
            </a:r>
            <a:r>
              <a:rPr lang="en-GB" sz="2000" kern="0" dirty="0">
                <a:cs typeface="Arial" panose="020B0604020202020204" pitchFamily="34" charset="0"/>
              </a:rPr>
              <a:t>		- Wear sunscreen with a high SPF and </a:t>
            </a:r>
            <a:r>
              <a:rPr lang="en-GB" sz="2000" kern="0" dirty="0" smtClean="0">
                <a:cs typeface="Arial" panose="020B0604020202020204" pitchFamily="34" charset="0"/>
              </a:rPr>
              <a:t>re-apply regularly</a:t>
            </a:r>
          </a:p>
          <a:p>
            <a:pPr marL="1816100" lvl="4" indent="-285750">
              <a:lnSpc>
                <a:spcPct val="100000"/>
              </a:lnSpc>
            </a:pPr>
            <a:endParaRPr lang="en-GB" sz="2000" kern="0" dirty="0">
              <a:cs typeface="Arial" panose="020B0604020202020204" pitchFamily="34" charset="0"/>
            </a:endParaRPr>
          </a:p>
          <a:p>
            <a:pPr marL="2730500" lvl="6" indent="-285750">
              <a:lnSpc>
                <a:spcPct val="100000"/>
              </a:lnSpc>
            </a:pPr>
            <a:r>
              <a:rPr lang="en-GB" sz="2000" kern="0" dirty="0" smtClean="0">
                <a:cs typeface="Arial" panose="020B0604020202020204" pitchFamily="34" charset="0"/>
              </a:rPr>
              <a:t>			- </a:t>
            </a:r>
            <a:r>
              <a:rPr lang="en-GB" sz="2000" kern="0" dirty="0">
                <a:cs typeface="Arial" panose="020B0604020202020204" pitchFamily="34" charset="0"/>
              </a:rPr>
              <a:t>Remember the strongest sun is in the middle of the </a:t>
            </a:r>
            <a:r>
              <a:rPr lang="en-GB" sz="2000" kern="0" dirty="0" smtClean="0">
                <a:cs typeface="Arial" panose="020B0604020202020204" pitchFamily="34" charset="0"/>
              </a:rPr>
              <a:t>day</a:t>
            </a:r>
          </a:p>
          <a:p>
            <a:pPr marL="2730500" lvl="6" indent="-285750">
              <a:lnSpc>
                <a:spcPct val="100000"/>
              </a:lnSpc>
            </a:pPr>
            <a:endParaRPr lang="en-GB" sz="2000" kern="0" dirty="0">
              <a:cs typeface="Arial" panose="020B0604020202020204" pitchFamily="34" charset="0"/>
            </a:endParaRPr>
          </a:p>
          <a:p>
            <a:pPr marL="2730500" lvl="6" indent="-285750">
              <a:lnSpc>
                <a:spcPct val="100000"/>
              </a:lnSpc>
            </a:pPr>
            <a:r>
              <a:rPr lang="en-GB" sz="2000" kern="0" dirty="0" smtClean="0">
                <a:cs typeface="Arial" panose="020B0604020202020204" pitchFamily="34" charset="0"/>
              </a:rPr>
              <a:t>			- </a:t>
            </a:r>
            <a:r>
              <a:rPr lang="en-GB" sz="2000" kern="0" dirty="0">
                <a:cs typeface="Arial" panose="020B0604020202020204" pitchFamily="34" charset="0"/>
              </a:rPr>
              <a:t>Wear appropriate clothing, where possible cover your skin</a:t>
            </a:r>
          </a:p>
          <a:p>
            <a:r>
              <a:rPr lang="en-GB" sz="2000" kern="0" dirty="0" smtClean="0">
                <a:cs typeface="Arial" panose="020B0604020202020204" pitchFamily="34" charset="0"/>
              </a:rPr>
              <a:t>				</a:t>
            </a:r>
          </a:p>
          <a:p>
            <a:r>
              <a:rPr lang="en-GB" sz="2000" kern="0" dirty="0">
                <a:cs typeface="Arial" panose="020B0604020202020204" pitchFamily="34" charset="0"/>
              </a:rPr>
              <a:t>	</a:t>
            </a:r>
            <a:r>
              <a:rPr lang="en-GB" sz="2000" kern="0" dirty="0" smtClean="0">
                <a:cs typeface="Arial" panose="020B0604020202020204" pitchFamily="34" charset="0"/>
              </a:rPr>
              <a:t>			Everyone should </a:t>
            </a:r>
            <a:r>
              <a:rPr lang="en-GB" sz="2000" kern="0" dirty="0">
                <a:cs typeface="Arial" panose="020B0604020202020204" pitchFamily="34" charset="0"/>
              </a:rPr>
              <a:t>take care in the sun but you should take </a:t>
            </a:r>
            <a:r>
              <a:rPr lang="en-GB" sz="2000" kern="0" dirty="0" smtClean="0">
                <a:cs typeface="Arial" panose="020B0604020202020204" pitchFamily="34" charset="0"/>
              </a:rPr>
              <a:t>extra</a:t>
            </a:r>
          </a:p>
          <a:p>
            <a:r>
              <a:rPr lang="en-GB" sz="2000" kern="0" dirty="0">
                <a:cs typeface="Arial" panose="020B0604020202020204" pitchFamily="34" charset="0"/>
              </a:rPr>
              <a:t>	</a:t>
            </a:r>
            <a:r>
              <a:rPr lang="en-GB" sz="2000" kern="0" dirty="0" smtClean="0">
                <a:cs typeface="Arial" panose="020B0604020202020204" pitchFamily="34" charset="0"/>
              </a:rPr>
              <a:t>			care </a:t>
            </a:r>
            <a:r>
              <a:rPr lang="en-GB" sz="2000" kern="0" dirty="0">
                <a:cs typeface="Arial" panose="020B0604020202020204" pitchFamily="34" charset="0"/>
              </a:rPr>
              <a:t>if you; have light skin, fair hair, tend to burn, have lots </a:t>
            </a:r>
            <a:r>
              <a:rPr lang="en-GB" sz="2000" kern="0" dirty="0" smtClean="0">
                <a:cs typeface="Arial" panose="020B0604020202020204" pitchFamily="34" charset="0"/>
              </a:rPr>
              <a:t>of 				moles </a:t>
            </a:r>
            <a:r>
              <a:rPr lang="en-GB" sz="2000" kern="0" dirty="0">
                <a:cs typeface="Arial" panose="020B0604020202020204" pitchFamily="34" charset="0"/>
              </a:rPr>
              <a:t>or have a family history of skin cancer.</a:t>
            </a:r>
          </a:p>
          <a:p>
            <a:r>
              <a:rPr lang="en-GB" sz="1400" dirty="0" smtClean="0"/>
              <a:t>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09" y="2215448"/>
            <a:ext cx="3092450" cy="2543788"/>
          </a:xfrm>
          <a:prstGeom prst="rect">
            <a:avLst/>
          </a:prstGeom>
        </p:spPr>
      </p:pic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3003104" y="5520386"/>
            <a:ext cx="8776592" cy="567680"/>
          </a:xfrm>
          <a:prstGeom prst="roundRect">
            <a:avLst/>
          </a:prstGeom>
          <a:solidFill>
            <a:srgbClr val="FFFF8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GB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here</a:t>
            </a:r>
            <a:r>
              <a:rPr lang="en-GB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NHS advice about sun awareness and protecting your skin.</a:t>
            </a:r>
            <a:endParaRPr lang="en-GB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endParaRPr lang="en-GB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GB" sz="2000" kern="0" dirty="0" smtClean="0">
              <a:solidFill>
                <a:schemeClr val="tx1"/>
              </a:solidFill>
              <a:latin typeface="Arial" panose="020B0604020202020204" pitchFamily="34" charset="0"/>
              <a:ea typeface="ヒラギノ角ゴ Pro W3" pitchFamily="1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300037"/>
            <a:ext cx="2200275" cy="981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29562" y="63430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Looking out for each other this summer</a:t>
            </a:r>
            <a:endParaRPr lang="en-GB" b="1" dirty="0"/>
          </a:p>
        </p:txBody>
      </p:sp>
      <p:sp>
        <p:nvSpPr>
          <p:cNvPr id="5" name="object 2"/>
          <p:cNvSpPr/>
          <p:nvPr/>
        </p:nvSpPr>
        <p:spPr>
          <a:xfrm>
            <a:off x="-6008" y="4610425"/>
            <a:ext cx="3926267" cy="2254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619125" y="511671"/>
            <a:ext cx="842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Sustenance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19125" y="1304924"/>
            <a:ext cx="110204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Summer is  a great time to start a health eating plan. It's easier to eat healthily in the summer with loads of </a:t>
            </a:r>
            <a:r>
              <a:rPr lang="en-GB" dirty="0" smtClean="0"/>
              <a:t>fruit </a:t>
            </a:r>
            <a:r>
              <a:rPr lang="en-GB" dirty="0"/>
              <a:t>and vegetables in season. Try incorporating more of the foods below into your diet this </a:t>
            </a:r>
            <a:r>
              <a:rPr lang="en-GB" dirty="0" smtClean="0"/>
              <a:t>summer: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Tomatoes: </a:t>
            </a:r>
            <a:r>
              <a:rPr lang="en-GB" dirty="0"/>
              <a:t>an excellent source of antioxidants and can help reduce blood pressure and cholesterol levels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Courgettes: </a:t>
            </a:r>
            <a:r>
              <a:rPr lang="en-GB" dirty="0"/>
              <a:t> contains a fibre called pectin, which is linked to increasing heart health and lowering cholesterol.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Watermelon: </a:t>
            </a:r>
            <a:r>
              <a:rPr lang="en-GB" dirty="0"/>
              <a:t> Watermelon's high water content keeps you cool and hydrated. It also is a source of  vitamins A, B6 and C, lots of lycopene, antioxidants and amino </a:t>
            </a:r>
            <a:r>
              <a:rPr lang="en-GB" dirty="0" smtClean="0"/>
              <a:t>acids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Oranges: oranges have a high vitamin C content, </a:t>
            </a:r>
            <a:r>
              <a:rPr lang="en-GB" i="1" dirty="0"/>
              <a:t>oranges</a:t>
            </a:r>
            <a:r>
              <a:rPr lang="en-GB" dirty="0"/>
              <a:t> are a </a:t>
            </a:r>
            <a:r>
              <a:rPr lang="en-GB" i="1" dirty="0"/>
              <a:t>good</a:t>
            </a:r>
            <a:r>
              <a:rPr lang="en-GB" dirty="0"/>
              <a:t> source of </a:t>
            </a:r>
            <a:endParaRPr lang="en-GB" dirty="0" smtClean="0"/>
          </a:p>
          <a:p>
            <a:r>
              <a:rPr lang="en-GB" dirty="0" smtClean="0"/>
              <a:t>     B </a:t>
            </a:r>
            <a:r>
              <a:rPr lang="en-GB" dirty="0"/>
              <a:t>vitamins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Apples, </a:t>
            </a:r>
            <a:r>
              <a:rPr lang="en-GB" b="1" dirty="0" smtClean="0"/>
              <a:t>Pears: </a:t>
            </a:r>
            <a:r>
              <a:rPr lang="en-GB" dirty="0"/>
              <a:t>Both apples and pears contain vitamin C, </a:t>
            </a:r>
            <a:r>
              <a:rPr lang="en-GB" dirty="0" smtClean="0"/>
              <a:t>which bolster </a:t>
            </a:r>
            <a:r>
              <a:rPr lang="en-GB" dirty="0"/>
              <a:t>the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immune system. They are also a good source of energy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Apricot, Peach, </a:t>
            </a:r>
            <a:r>
              <a:rPr lang="en-GB" b="1" dirty="0" smtClean="0"/>
              <a:t>Nectarine: </a:t>
            </a:r>
            <a:r>
              <a:rPr lang="en-GB" dirty="0" smtClean="0"/>
              <a:t>These fruits are a good source of dietary fibre</a:t>
            </a:r>
          </a:p>
          <a:p>
            <a:endParaRPr lang="en-GB" i="1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3153470" y="5233883"/>
            <a:ext cx="8776592" cy="1109172"/>
          </a:xfrm>
          <a:prstGeom prst="roundRect">
            <a:avLst/>
          </a:prstGeom>
          <a:solidFill>
            <a:srgbClr val="FFFF8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9pPr>
          </a:lstStyle>
          <a:p>
            <a:r>
              <a:rPr lang="en-GB" sz="2000" kern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Did you know t</a:t>
            </a:r>
            <a:r>
              <a:rPr lang="en-GB" sz="2000" dirty="0" smtClean="0">
                <a:latin typeface="+mn-lt"/>
              </a:rPr>
              <a:t>he </a:t>
            </a:r>
            <a:r>
              <a:rPr lang="en-GB" sz="2000" dirty="0">
                <a:latin typeface="+mn-lt"/>
              </a:rPr>
              <a:t>hotter outdoor temperatures means we sweat more which ups your risk for health problems such as dehydration, skin sensitivities, and vitamin and mineral deficiencies.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GB" sz="2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endParaRPr lang="en-GB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GB" sz="2000" kern="0" dirty="0" smtClean="0">
              <a:solidFill>
                <a:schemeClr val="tx1"/>
              </a:solidFill>
              <a:latin typeface="Arial" panose="020B0604020202020204" pitchFamily="34" charset="0"/>
              <a:ea typeface="ヒラギノ角ゴ Pro W3" pitchFamily="1" charset="-128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25" y="3133725"/>
            <a:ext cx="3133725" cy="187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88324"/>
      </p:ext>
    </p:extLst>
  </p:cSld>
  <p:clrMapOvr>
    <a:masterClrMapping/>
  </p:clrMapOvr>
</p:sld>
</file>

<file path=ppt/theme/theme1.xml><?xml version="1.0" encoding="utf-8"?>
<a:theme xmlns:a="http://schemas.openxmlformats.org/drawingml/2006/main" name="Prep4 safety route mapping AN 20160613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ebuchet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p4 safety 4" id="{44A9E30E-5800-4EBF-9427-382F57A4B05C}" vid="{98EB0C73-5F7D-43B1-B620-975B508649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ebuchet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rebuchet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6DB0B0-9E89-4ED9-9ACC-968D0BD42E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Prep4 safety route mapping AN 20160613</Template>
  <TotalTime>0</TotalTime>
  <Words>740</Words>
  <Application>Microsoft Office PowerPoint</Application>
  <PresentationFormat>Custom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Prep4 safety route mapping AN 20160613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2016-06-14T07:55:55Z</dcterms:created>
  <dcterms:modified xsi:type="dcterms:W3CDTF">2018-07-05T11:19:32Z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TC028888949991</vt:lpwstr>
  </property>
</Properties>
</file>