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840" r:id="rId2"/>
    <p:sldMasterId id="2147483864" r:id="rId3"/>
  </p:sldMasterIdLst>
  <p:notesMasterIdLst>
    <p:notesMasterId r:id="rId10"/>
  </p:notesMasterIdLst>
  <p:handoutMasterIdLst>
    <p:handoutMasterId r:id="rId11"/>
  </p:handoutMasterIdLst>
  <p:sldIdLst>
    <p:sldId id="259" r:id="rId4"/>
    <p:sldId id="261" r:id="rId5"/>
    <p:sldId id="257" r:id="rId6"/>
    <p:sldId id="260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CCFFFF"/>
    <a:srgbClr val="CCECFF"/>
    <a:srgbClr val="FFCCFF"/>
    <a:srgbClr val="FFFF99"/>
    <a:srgbClr val="009900"/>
    <a:srgbClr val="EF4B4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388" autoAdjust="0"/>
    <p:restoredTop sz="94660"/>
  </p:normalViewPr>
  <p:slideViewPr>
    <p:cSldViewPr snapToGrid="0">
      <p:cViewPr>
        <p:scale>
          <a:sx n="100" d="100"/>
          <a:sy n="100" d="100"/>
        </p:scale>
        <p:origin x="-96" y="-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3" d="100"/>
          <a:sy n="63" d="100"/>
        </p:scale>
        <p:origin x="2838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viewProps" Target="viewProps.xml"/><Relationship Id="rId3" Type="http://schemas.openxmlformats.org/officeDocument/2006/relationships/slideMaster" Target="slideMasters/slideMaster2.xml"/><Relationship Id="rId7" Type="http://schemas.openxmlformats.org/officeDocument/2006/relationships/slide" Target="slides/slide4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3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2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656359D-1279-4BD1-9F35-3DBEDDBD504E}" type="datetimeFigureOut">
              <a:rPr lang="en-US"/>
              <a:t>7/4/2018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7D66B3-9A53-4967-98FF-99DA59F46C2A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13823678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BA1645-B95C-4191-A60A-6FBD64967F89}" type="datetimeFigureOut">
              <a:rPr lang="en-US"/>
              <a:t>7/4/2018</a:t>
            </a:fld>
            <a:endParaRPr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/>
              <a:t>Click to edit Master text styles</a:t>
            </a:r>
          </a:p>
          <a:p>
            <a:pPr lvl="1"/>
            <a:r>
              <a:rPr/>
              <a:t>Second level</a:t>
            </a:r>
          </a:p>
          <a:p>
            <a:pPr lvl="2"/>
            <a:r>
              <a:rPr/>
              <a:t>Third level</a:t>
            </a:r>
          </a:p>
          <a:p>
            <a:pPr lvl="3"/>
            <a:r>
              <a:rPr/>
              <a:t>Fourth level</a:t>
            </a:r>
          </a:p>
          <a:p>
            <a:pPr lvl="4"/>
            <a:r>
              <a:rPr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A9A4FA-EC4B-489F-B8C2-E2650B1498B1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9226785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4530"/>
            <a:ext cx="9144000" cy="2387600"/>
          </a:xfrm>
        </p:spPr>
        <p:txBody>
          <a:bodyPr anchor="b">
            <a:normAutofit/>
          </a:bodyPr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224893-DBDA-4BFA-9CE1-4BFE7CD0F8CF}" type="datetime1">
              <a:rPr lang="en-US"/>
              <a:t>7/4/2018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9423619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E5243-F52A-4D37-9694-EB26C6C31910}" type="datetime1">
              <a:rPr lang="en-US"/>
              <a:t>7/4/2018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5362568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274638"/>
            <a:ext cx="2628900" cy="58975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274638"/>
            <a:ext cx="7734300" cy="58975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7B6E1-634A-48DC-9E8B-D894023267EF}" type="datetime1">
              <a:rPr lang="en-US"/>
              <a:t>7/4/2018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35865168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30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224893-DBDA-4BFA-9CE1-4BFE7CD0F8CF}" type="datetime1">
              <a:rPr lang="en-US" smtClean="0"/>
              <a:t>7/4/2018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802427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D3E9E-A95C-48F2-B4BF-A71542E0BE9A}" type="datetime1">
              <a:rPr lang="en-US" smtClean="0"/>
              <a:t>7/4/2018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5614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5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F84E2-2D7A-43CF-AC90-352A289A783A}" type="datetime1">
              <a:rPr lang="en-US" smtClean="0"/>
              <a:t>7/4/2018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418129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2800" y="1600205"/>
            <a:ext cx="7213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0" y="1600205"/>
            <a:ext cx="7213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952B5-7A2F-4CC8-B7CE-9234E21C2837}" type="datetime1">
              <a:rPr lang="en-US" smtClean="0"/>
              <a:t>7/4/2018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100904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70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70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DA07A-9201-4B4B-BAF2-015AFA30F520}" type="datetime1">
              <a:rPr lang="en-US" smtClean="0"/>
              <a:t>7/4/2018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147316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7E00A-486F-4252-8B1D-E32645521F49}" type="datetime1">
              <a:rPr lang="en-US" smtClean="0"/>
              <a:t>7/4/2018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304818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DF5F92-E675-4B36-9A60-69A962A68675}" type="datetime1">
              <a:rPr lang="en-US" smtClean="0"/>
              <a:t>7/4/2018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847503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3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5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3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E2C9B-5FA2-460D-9BE7-B0812FC2A6FF}" type="datetime1">
              <a:rPr lang="en-US" smtClean="0"/>
              <a:t>7/4/2018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57045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D3E9E-A95C-48F2-B4BF-A71542E0BE9A}" type="datetime1">
              <a:rPr lang="en-US"/>
              <a:t>7/4/2018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40508237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74940-A916-4C8B-9648-02A2D3898F9E}" type="datetime1">
              <a:rPr lang="en-US" smtClean="0"/>
              <a:t>7/4/2018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157679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E5243-F52A-4D37-9694-EB26C6C31910}" type="datetime1">
              <a:rPr lang="en-US" smtClean="0"/>
              <a:t>7/4/2018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939264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785600" y="274643"/>
            <a:ext cx="36576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2800" y="274643"/>
            <a:ext cx="107696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7B6E1-634A-48DC-9E8B-D894023267EF}" type="datetime1">
              <a:rPr lang="en-US" smtClean="0"/>
              <a:t>7/4/2018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91394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12423"/>
            <a:ext cx="10515600" cy="2851208"/>
          </a:xfrm>
        </p:spPr>
        <p:txBody>
          <a:bodyPr anchor="b">
            <a:normAutofit/>
          </a:bodyPr>
          <a:lstStyle>
            <a:lvl1pPr>
              <a:defRPr sz="60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52633"/>
            <a:ext cx="105156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F84E2-2D7A-43CF-AC90-352A289A783A}" type="datetime1">
              <a:rPr lang="en-US"/>
              <a:t>7/4/2018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0435599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8800"/>
            <a:ext cx="5181600" cy="43513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8800"/>
            <a:ext cx="5181600" cy="43513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952B5-7A2F-4CC8-B7CE-9234E21C2837}" type="datetime1">
              <a:rPr lang="en-US"/>
              <a:t>7/4/2018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2493787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1248" y="1681851"/>
            <a:ext cx="5156200" cy="731520"/>
          </a:xfrm>
        </p:spPr>
        <p:txBody>
          <a:bodyPr anchor="b">
            <a:normAutofit/>
          </a:bodyPr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1248" y="2507550"/>
            <a:ext cx="5156200" cy="372825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5064" y="1681851"/>
            <a:ext cx="5157787" cy="73152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5064" y="2507550"/>
            <a:ext cx="5157787" cy="372825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DA07A-9201-4B4B-BAF2-015AFA30F520}" type="datetime1">
              <a:rPr lang="en-US"/>
              <a:t>7/4/2018</a:t>
            </a:fld>
            <a:endParaRPr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/>
              <a:t>‹#›</a:t>
            </a:fld>
            <a:endParaRPr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10723781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7E00A-486F-4252-8B1D-E32645521F49}" type="datetime1">
              <a:rPr lang="en-US"/>
              <a:t>7/4/2018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/>
              <a:t>‹#›</a:t>
            </a:fld>
            <a:endParaRPr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36818866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DF5F92-E675-4B36-9A60-69A962A68675}" type="datetime1">
              <a:rPr lang="en-US"/>
              <a:t>7/4/2018</a:t>
            </a:fld>
            <a:endParaRPr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922624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197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990600"/>
            <a:ext cx="6039484" cy="4876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399"/>
            <a:ext cx="3931920" cy="3810001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E2C9B-5FA2-460D-9BE7-B0812FC2A6FF}" type="datetime1">
              <a:rPr lang="en-US"/>
              <a:t>7/4/2018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4838976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20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1600" y="990600"/>
            <a:ext cx="6041136" cy="4876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400"/>
            <a:ext cx="3931920" cy="381000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74940-A916-4C8B-9648-02A2D3898F9E}" type="datetime1">
              <a:rPr lang="en-US"/>
              <a:t>7/4/2018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2166151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C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45127" y="365760"/>
            <a:ext cx="105156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828800"/>
            <a:ext cx="105156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5586B75A-687E-405C-8A0B-8D00578BA2C3}" type="datetime1">
              <a:rPr lang="en-US"/>
              <a:t>7/4/2018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7527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AB73BC-B049-4115-A692-8D63A059BFB8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8775515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SzPct val="80000"/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SzPct val="80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SzPct val="8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SzPct val="8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SzPct val="8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=""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5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5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86B75A-687E-405C-8A0B-8D00578BA2C3}" type="datetime1">
              <a:rPr lang="en-US" smtClean="0"/>
              <a:t>7/4/2018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5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5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AB73BC-B049-4115-A692-8D63A059BFB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48413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65" r:id="rId1"/>
    <p:sldLayoutId id="2147483866" r:id="rId2"/>
    <p:sldLayoutId id="2147483867" r:id="rId3"/>
    <p:sldLayoutId id="2147483868" r:id="rId4"/>
    <p:sldLayoutId id="2147483869" r:id="rId5"/>
    <p:sldLayoutId id="2147483870" r:id="rId6"/>
    <p:sldLayoutId id="2147483871" r:id="rId7"/>
    <p:sldLayoutId id="2147483872" r:id="rId8"/>
    <p:sldLayoutId id="2147483873" r:id="rId9"/>
    <p:sldLayoutId id="2147483874" r:id="rId10"/>
    <p:sldLayoutId id="2147483875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7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7.xml"/><Relationship Id="rId5" Type="http://schemas.openxmlformats.org/officeDocument/2006/relationships/hyperlink" Target="http://www.nhs.uk/Livewell/skin/Pages/Sunsafe.aspx" TargetMode="Externa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7.xml"/><Relationship Id="rId4" Type="http://schemas.openxmlformats.org/officeDocument/2006/relationships/image" Target="../media/image5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29787" y="300037"/>
            <a:ext cx="2200275" cy="981075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7929562" y="6343055"/>
            <a:ext cx="40005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/>
              <a:t>Looking out for each other this summer</a:t>
            </a:r>
            <a:endParaRPr lang="en-GB" b="1" dirty="0"/>
          </a:p>
        </p:txBody>
      </p:sp>
      <p:sp>
        <p:nvSpPr>
          <p:cNvPr id="10" name="object 2"/>
          <p:cNvSpPr/>
          <p:nvPr/>
        </p:nvSpPr>
        <p:spPr>
          <a:xfrm>
            <a:off x="-6008" y="4610425"/>
            <a:ext cx="3926267" cy="225425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TextBox 8"/>
          <p:cNvSpPr txBox="1"/>
          <p:nvPr/>
        </p:nvSpPr>
        <p:spPr>
          <a:xfrm>
            <a:off x="1771650" y="1565791"/>
            <a:ext cx="8429625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800" b="1" dirty="0" smtClean="0"/>
              <a:t>Prep4Summer</a:t>
            </a:r>
          </a:p>
          <a:p>
            <a:pPr algn="ctr"/>
            <a:endParaRPr lang="en-GB" sz="4400" dirty="0" smtClean="0"/>
          </a:p>
          <a:p>
            <a:pPr algn="ctr"/>
            <a:r>
              <a:rPr lang="en-GB" sz="4400" dirty="0" smtClean="0"/>
              <a:t>Health and Wellbeing</a:t>
            </a:r>
            <a:endParaRPr lang="en-GB" sz="4400" dirty="0"/>
          </a:p>
        </p:txBody>
      </p:sp>
    </p:spTree>
    <p:extLst>
      <p:ext uri="{BB962C8B-B14F-4D97-AF65-F5344CB8AC3E}">
        <p14:creationId xmlns:p14="http://schemas.microsoft.com/office/powerpoint/2010/main" val="1312909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29787" y="300037"/>
            <a:ext cx="2200275" cy="981075"/>
          </a:xfrm>
          <a:prstGeom prst="rect">
            <a:avLst/>
          </a:prstGeom>
        </p:spPr>
      </p:pic>
      <p:sp>
        <p:nvSpPr>
          <p:cNvPr id="4" name="object 2"/>
          <p:cNvSpPr/>
          <p:nvPr/>
        </p:nvSpPr>
        <p:spPr>
          <a:xfrm>
            <a:off x="-6008" y="4610425"/>
            <a:ext cx="3926267" cy="225425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TextBox 4"/>
          <p:cNvSpPr txBox="1"/>
          <p:nvPr/>
        </p:nvSpPr>
        <p:spPr>
          <a:xfrm>
            <a:off x="7929562" y="6343055"/>
            <a:ext cx="40005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/>
              <a:t>Looking out for each other this summer</a:t>
            </a:r>
            <a:endParaRPr lang="en-GB" b="1" dirty="0"/>
          </a:p>
        </p:txBody>
      </p:sp>
      <p:sp>
        <p:nvSpPr>
          <p:cNvPr id="6" name="Rounded Rectangle 5"/>
          <p:cNvSpPr/>
          <p:nvPr/>
        </p:nvSpPr>
        <p:spPr>
          <a:xfrm>
            <a:off x="1500908" y="1886426"/>
            <a:ext cx="10377488" cy="3676650"/>
          </a:xfrm>
          <a:prstGeom prst="roundRect">
            <a:avLst/>
          </a:prstGeom>
          <a:solidFill>
            <a:sysClr val="window" lastClr="FFFFFF"/>
          </a:solidFill>
          <a:ln w="25400" cap="flat" cmpd="sng" algn="ctr">
            <a:solidFill>
              <a:schemeClr val="tx1"/>
            </a:solidFill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endParaRPr lang="en-GB" sz="1200" b="1" dirty="0" smtClean="0">
              <a:effectLst/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en-GB" sz="1200" b="1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en-GB" sz="1200" b="1" dirty="0" smtClean="0">
              <a:effectLst/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en-GB" sz="1200" b="1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en-GB" sz="1200" b="1" dirty="0" smtClean="0">
              <a:effectLst/>
              <a:latin typeface="Calibri"/>
              <a:ea typeface="Calibri"/>
              <a:cs typeface="Times New Roman"/>
            </a:endParaRPr>
          </a:p>
          <a:p>
            <a:pPr marL="285750" indent="-285750">
              <a:lnSpc>
                <a:spcPct val="115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n-GB" dirty="0" smtClean="0">
                <a:effectLst/>
                <a:ea typeface="Calibri"/>
                <a:cs typeface="Times New Roman"/>
              </a:rPr>
              <a:t>Hydration</a:t>
            </a:r>
            <a:r>
              <a:rPr lang="en-GB" dirty="0">
                <a:effectLst/>
                <a:ea typeface="Calibri"/>
                <a:cs typeface="Times New Roman"/>
              </a:rPr>
              <a:t>: Remember to take on plenty of water          </a:t>
            </a:r>
          </a:p>
          <a:p>
            <a:pPr marL="285750" indent="-285750">
              <a:lnSpc>
                <a:spcPct val="115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n-GB" dirty="0" smtClean="0">
                <a:effectLst/>
                <a:ea typeface="Calibri"/>
                <a:cs typeface="Times New Roman"/>
              </a:rPr>
              <a:t>Skin </a:t>
            </a:r>
            <a:r>
              <a:rPr lang="en-GB" dirty="0">
                <a:effectLst/>
                <a:ea typeface="Calibri"/>
                <a:cs typeface="Times New Roman"/>
              </a:rPr>
              <a:t>care: Use sun </a:t>
            </a:r>
            <a:r>
              <a:rPr lang="en-GB" dirty="0" smtClean="0">
                <a:effectLst/>
                <a:ea typeface="Calibri"/>
                <a:cs typeface="Times New Roman"/>
              </a:rPr>
              <a:t>screen </a:t>
            </a:r>
            <a:r>
              <a:rPr lang="en-GB" dirty="0">
                <a:effectLst/>
                <a:ea typeface="Calibri"/>
                <a:cs typeface="Times New Roman"/>
              </a:rPr>
              <a:t>on exposed skin</a:t>
            </a:r>
          </a:p>
          <a:p>
            <a:pPr marL="285750" indent="-285750">
              <a:lnSpc>
                <a:spcPct val="115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n-GB" dirty="0" smtClean="0">
                <a:effectLst/>
                <a:ea typeface="Calibri"/>
                <a:cs typeface="Times New Roman"/>
              </a:rPr>
              <a:t>Heat </a:t>
            </a:r>
            <a:r>
              <a:rPr lang="en-GB" dirty="0">
                <a:effectLst/>
                <a:ea typeface="Calibri"/>
                <a:cs typeface="Times New Roman"/>
              </a:rPr>
              <a:t>can lead to increased </a:t>
            </a:r>
            <a:r>
              <a:rPr lang="en-GB" dirty="0" smtClean="0">
                <a:effectLst/>
                <a:ea typeface="Calibri"/>
                <a:cs typeface="Times New Roman"/>
              </a:rPr>
              <a:t>fatigue, be careful not to overdo it</a:t>
            </a:r>
            <a:endParaRPr lang="en-GB" dirty="0">
              <a:effectLst/>
              <a:ea typeface="Calibri"/>
              <a:cs typeface="Times New Roman"/>
            </a:endParaRPr>
          </a:p>
          <a:p>
            <a:pPr marL="285750" indent="-285750">
              <a:lnSpc>
                <a:spcPct val="115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n-GB" dirty="0" smtClean="0">
                <a:effectLst/>
                <a:ea typeface="Calibri"/>
                <a:cs typeface="Times New Roman"/>
              </a:rPr>
              <a:t>Workload</a:t>
            </a:r>
            <a:r>
              <a:rPr lang="en-GB" dirty="0">
                <a:effectLst/>
                <a:ea typeface="Calibri"/>
                <a:cs typeface="Times New Roman"/>
              </a:rPr>
              <a:t>: Are we sharing the load on </a:t>
            </a:r>
            <a:r>
              <a:rPr lang="en-GB" dirty="0" smtClean="0">
                <a:effectLst/>
                <a:ea typeface="Calibri"/>
                <a:cs typeface="Times New Roman"/>
              </a:rPr>
              <a:t>site or in the office?</a:t>
            </a:r>
            <a:endParaRPr lang="en-GB" dirty="0">
              <a:effectLst/>
              <a:ea typeface="Calibri"/>
              <a:cs typeface="Times New Roman"/>
            </a:endParaRPr>
          </a:p>
          <a:p>
            <a:pPr marL="285750" indent="-285750">
              <a:lnSpc>
                <a:spcPct val="115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n-GB" dirty="0" smtClean="0">
                <a:effectLst/>
                <a:ea typeface="Calibri"/>
                <a:cs typeface="Times New Roman"/>
              </a:rPr>
              <a:t>PPE</a:t>
            </a:r>
            <a:r>
              <a:rPr lang="en-GB" dirty="0">
                <a:effectLst/>
                <a:ea typeface="Calibri"/>
                <a:cs typeface="Times New Roman"/>
              </a:rPr>
              <a:t>: Remove Hi-vis layers as required remaining visible and cool </a:t>
            </a:r>
          </a:p>
          <a:p>
            <a:pPr marL="285750" indent="-285750">
              <a:lnSpc>
                <a:spcPct val="115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n-GB" dirty="0" smtClean="0">
                <a:effectLst/>
                <a:ea typeface="Calibri"/>
                <a:cs typeface="Times New Roman"/>
              </a:rPr>
              <a:t>Sleep </a:t>
            </a:r>
            <a:r>
              <a:rPr lang="en-GB" dirty="0">
                <a:effectLst/>
                <a:ea typeface="Calibri"/>
                <a:cs typeface="Times New Roman"/>
              </a:rPr>
              <a:t>patterns may be affected by heat and return from holidays</a:t>
            </a:r>
          </a:p>
          <a:p>
            <a:pPr marL="285750" indent="-285750">
              <a:lnSpc>
                <a:spcPct val="115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n-GB" dirty="0" smtClean="0">
                <a:effectLst/>
                <a:ea typeface="Calibri"/>
                <a:cs typeface="Times New Roman"/>
              </a:rPr>
              <a:t>Allergies</a:t>
            </a:r>
            <a:r>
              <a:rPr lang="en-GB" dirty="0">
                <a:effectLst/>
                <a:ea typeface="Calibri"/>
                <a:cs typeface="Times New Roman"/>
              </a:rPr>
              <a:t>: Be aware of increased risk of hay fever as pollen levels rise and report use of anti-histamines to your line manager.      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dirty="0">
                <a:effectLst/>
                <a:ea typeface="Calibri"/>
                <a:cs typeface="Times New Roman"/>
              </a:rPr>
              <a:t>   </a:t>
            </a:r>
            <a:r>
              <a:rPr lang="en-GB" b="1" dirty="0">
                <a:effectLst/>
                <a:ea typeface="Calibri"/>
                <a:cs typeface="Times New Roman"/>
              </a:rPr>
              <a:t> </a:t>
            </a:r>
            <a:endParaRPr lang="en-GB" dirty="0">
              <a:effectLst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sz="1100" dirty="0">
                <a:effectLst/>
                <a:latin typeface="Calibri"/>
                <a:ea typeface="Calibri"/>
                <a:cs typeface="Times New Roman"/>
              </a:rPr>
              <a:t>  </a:t>
            </a:r>
            <a:r>
              <a:rPr lang="en-GB" sz="1200" b="1" dirty="0">
                <a:effectLst/>
                <a:latin typeface="Calibri"/>
                <a:ea typeface="Calibri"/>
                <a:cs typeface="Times New Roman"/>
              </a:rPr>
              <a:t> </a:t>
            </a:r>
            <a:endParaRPr lang="en-GB" sz="1100" dirty="0">
              <a:effectLst/>
              <a:latin typeface="Calibri"/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1200" b="1" dirty="0">
                <a:effectLst/>
                <a:latin typeface="Calibri"/>
                <a:ea typeface="Calibri"/>
                <a:cs typeface="Times New Roman"/>
              </a:rPr>
              <a:t> </a:t>
            </a:r>
            <a:endParaRPr lang="en-GB" sz="1100" dirty="0">
              <a:effectLst/>
              <a:latin typeface="Calibri"/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1200" b="1" dirty="0">
                <a:effectLst/>
                <a:latin typeface="Calibri"/>
                <a:ea typeface="Calibri"/>
                <a:cs typeface="Times New Roman"/>
              </a:rPr>
              <a:t> </a:t>
            </a:r>
            <a:endParaRPr lang="en-GB" sz="1100" dirty="0">
              <a:effectLst/>
              <a:latin typeface="Calibri"/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1100" dirty="0">
                <a:effectLst/>
                <a:latin typeface="Calibri"/>
                <a:ea typeface="Calibri"/>
                <a:cs typeface="Times New Roman"/>
              </a:rPr>
              <a:t> 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19125" y="375166"/>
            <a:ext cx="842962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400" dirty="0" smtClean="0"/>
              <a:t>Health and Wellbeing</a:t>
            </a:r>
            <a:endParaRPr lang="en-GB" sz="4400" dirty="0"/>
          </a:p>
        </p:txBody>
      </p:sp>
      <p:sp>
        <p:nvSpPr>
          <p:cNvPr id="8" name="TextBox 7"/>
          <p:cNvSpPr txBox="1"/>
          <p:nvPr/>
        </p:nvSpPr>
        <p:spPr>
          <a:xfrm>
            <a:off x="285750" y="1144607"/>
            <a:ext cx="91916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This section of the Prep4Summer pack contains tips and information to keep you healthy this summer. Here are some general tips: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081554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29787" y="300037"/>
            <a:ext cx="2200275" cy="981075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7929562" y="6343055"/>
            <a:ext cx="40005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/>
              <a:t>Looking out for each other this summer</a:t>
            </a:r>
            <a:endParaRPr lang="en-GB" b="1" dirty="0"/>
          </a:p>
        </p:txBody>
      </p:sp>
      <p:sp>
        <p:nvSpPr>
          <p:cNvPr id="10" name="object 2"/>
          <p:cNvSpPr/>
          <p:nvPr/>
        </p:nvSpPr>
        <p:spPr>
          <a:xfrm>
            <a:off x="-6008" y="4610425"/>
            <a:ext cx="3926267" cy="225425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TextBox 8"/>
          <p:cNvSpPr txBox="1"/>
          <p:nvPr/>
        </p:nvSpPr>
        <p:spPr>
          <a:xfrm>
            <a:off x="619125" y="375166"/>
            <a:ext cx="8429625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400" dirty="0" smtClean="0"/>
              <a:t>It’s holiday time! Are you sharing the load?</a:t>
            </a:r>
            <a:endParaRPr lang="en-GB" sz="4400" dirty="0"/>
          </a:p>
        </p:txBody>
      </p:sp>
      <p:sp>
        <p:nvSpPr>
          <p:cNvPr id="11" name="TextBox 10"/>
          <p:cNvSpPr txBox="1"/>
          <p:nvPr/>
        </p:nvSpPr>
        <p:spPr>
          <a:xfrm>
            <a:off x="790575" y="1821716"/>
            <a:ext cx="11020425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As many colleagues take time off over the Summer period to enjoy their holidays, this often means teams may have more than one team member on leave at a time. </a:t>
            </a:r>
          </a:p>
          <a:p>
            <a:endParaRPr lang="en-GB" dirty="0"/>
          </a:p>
          <a:p>
            <a:r>
              <a:rPr lang="en-GB" dirty="0" smtClean="0"/>
              <a:t>In order to make sure those who are in work don’t feel over pressured it is important to plan for staff holidays:</a:t>
            </a:r>
          </a:p>
          <a:p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 smtClean="0"/>
              <a:t>Prioritise</a:t>
            </a:r>
            <a:r>
              <a:rPr lang="en-GB" dirty="0"/>
              <a:t>:</a:t>
            </a:r>
            <a:r>
              <a:rPr lang="en-GB" dirty="0" smtClean="0"/>
              <a:t> </a:t>
            </a:r>
            <a:r>
              <a:rPr lang="en-GB" dirty="0"/>
              <a:t>W</a:t>
            </a:r>
            <a:r>
              <a:rPr lang="en-GB" dirty="0" smtClean="0"/>
              <a:t>hat work has to be done and what can wait? Make sure staff understand the priorities.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 smtClean="0"/>
              <a:t>Delegate tasks:</a:t>
            </a:r>
            <a:r>
              <a:rPr lang="en-GB" dirty="0" smtClean="0"/>
              <a:t> Delegate urgent tasks or work that needs to be done. Don’t leave it up to chance or assume things will get done while others are off.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 smtClean="0"/>
              <a:t>Maintain a health work-life balance: D</a:t>
            </a:r>
            <a:r>
              <a:rPr lang="en-GB" dirty="0" smtClean="0"/>
              <a:t>on’t over work staff with extra tasks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 smtClean="0"/>
              <a:t>Plan</a:t>
            </a:r>
            <a:r>
              <a:rPr lang="en-GB" dirty="0" smtClean="0"/>
              <a:t> to make sure those returning from leave aren’t overwhelmed with work which hasn’t been delivered in their absence.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GB" b="1" dirty="0" smtClean="0"/>
              <a:t>Keep calm!: </a:t>
            </a:r>
            <a:r>
              <a:rPr lang="en-GB" dirty="0" smtClean="0"/>
              <a:t>Support colleagues who are undertaking tasks they wouldn’t normally be handling and make sure they are comfortable with what they are being asked to do.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 smtClean="0"/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67082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29787" y="300037"/>
            <a:ext cx="2200275" cy="981075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7929562" y="6343055"/>
            <a:ext cx="40005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/>
              <a:t>Looking out for each other this summer</a:t>
            </a:r>
            <a:endParaRPr lang="en-GB" b="1" dirty="0"/>
          </a:p>
        </p:txBody>
      </p:sp>
      <p:sp>
        <p:nvSpPr>
          <p:cNvPr id="10" name="object 2"/>
          <p:cNvSpPr/>
          <p:nvPr/>
        </p:nvSpPr>
        <p:spPr>
          <a:xfrm>
            <a:off x="0" y="4603748"/>
            <a:ext cx="3354768" cy="225425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TextBox 8"/>
          <p:cNvSpPr txBox="1"/>
          <p:nvPr/>
        </p:nvSpPr>
        <p:spPr>
          <a:xfrm>
            <a:off x="619125" y="375166"/>
            <a:ext cx="842962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dirty="0" smtClean="0"/>
              <a:t>Knowing your Hydration</a:t>
            </a:r>
            <a:endParaRPr lang="en-GB" sz="4400" dirty="0"/>
          </a:p>
        </p:txBody>
      </p:sp>
      <p:sp>
        <p:nvSpPr>
          <p:cNvPr id="11" name="TextBox 10"/>
          <p:cNvSpPr txBox="1"/>
          <p:nvPr/>
        </p:nvSpPr>
        <p:spPr>
          <a:xfrm>
            <a:off x="504824" y="1060429"/>
            <a:ext cx="11153775" cy="54784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dirty="0" smtClean="0"/>
              <a:t>Water </a:t>
            </a:r>
            <a:r>
              <a:rPr lang="en-GB" sz="1400" b="1" dirty="0"/>
              <a:t>is essential for life and it is very important to get the right amount of fluid to be healthy. </a:t>
            </a:r>
            <a:endParaRPr lang="en-GB" sz="1400" b="1" dirty="0" smtClean="0"/>
          </a:p>
          <a:p>
            <a:endParaRPr lang="en-GB" sz="1400" dirty="0"/>
          </a:p>
          <a:p>
            <a:r>
              <a:rPr lang="en-GB" sz="1400" b="1" dirty="0"/>
              <a:t>Why? </a:t>
            </a:r>
            <a:endParaRPr lang="en-GB" sz="1400" dirty="0"/>
          </a:p>
          <a:p>
            <a:r>
              <a:rPr lang="en-GB" sz="1400" dirty="0"/>
              <a:t>Your body is nearly two-thirds water and so it is really important that you consume enough fluid </a:t>
            </a:r>
            <a:endParaRPr lang="en-GB" sz="1400" dirty="0" smtClean="0"/>
          </a:p>
          <a:p>
            <a:r>
              <a:rPr lang="en-GB" sz="1400" dirty="0" smtClean="0"/>
              <a:t>to </a:t>
            </a:r>
            <a:r>
              <a:rPr lang="en-GB" sz="1400" dirty="0"/>
              <a:t>stay hydrated and healthy. If you don’t get enough fluid you may feel tired, get headaches and </a:t>
            </a:r>
            <a:endParaRPr lang="en-GB" sz="1400" dirty="0" smtClean="0"/>
          </a:p>
          <a:p>
            <a:r>
              <a:rPr lang="en-GB" sz="1400" dirty="0" smtClean="0"/>
              <a:t>not </a:t>
            </a:r>
            <a:r>
              <a:rPr lang="en-GB" sz="1400" dirty="0"/>
              <a:t>perform at your best. </a:t>
            </a:r>
            <a:endParaRPr lang="en-GB" sz="1400" dirty="0" smtClean="0"/>
          </a:p>
          <a:p>
            <a:endParaRPr lang="en-GB" sz="1400" dirty="0"/>
          </a:p>
          <a:p>
            <a:r>
              <a:rPr lang="en-GB" sz="1400" b="1" dirty="0"/>
              <a:t>How Much? </a:t>
            </a:r>
            <a:endParaRPr lang="en-GB" sz="1400" dirty="0"/>
          </a:p>
          <a:p>
            <a:r>
              <a:rPr lang="en-GB" sz="1400" dirty="0"/>
              <a:t>This can depend on factors such a weather, physical exercise and age; however European recommendations </a:t>
            </a:r>
            <a:endParaRPr lang="en-GB" sz="1400" dirty="0" smtClean="0"/>
          </a:p>
          <a:p>
            <a:r>
              <a:rPr lang="en-GB" sz="1400" dirty="0" smtClean="0"/>
              <a:t>suggest </a:t>
            </a:r>
            <a:r>
              <a:rPr lang="en-GB" sz="1400" b="1" dirty="0"/>
              <a:t>1.6L </a:t>
            </a:r>
            <a:r>
              <a:rPr lang="en-GB" sz="1400" dirty="0"/>
              <a:t>of fluid per day for women and </a:t>
            </a:r>
            <a:r>
              <a:rPr lang="en-GB" sz="1400" b="1" dirty="0"/>
              <a:t>2L </a:t>
            </a:r>
            <a:r>
              <a:rPr lang="en-GB" sz="1400" dirty="0"/>
              <a:t>of fluid per day for men. </a:t>
            </a:r>
            <a:endParaRPr lang="en-GB" sz="1400" dirty="0" smtClean="0"/>
          </a:p>
          <a:p>
            <a:endParaRPr lang="en-GB" sz="1400" b="1" dirty="0"/>
          </a:p>
          <a:p>
            <a:r>
              <a:rPr lang="en-GB" sz="1400" b="1" dirty="0" smtClean="0"/>
              <a:t>Choosing </a:t>
            </a:r>
            <a:r>
              <a:rPr lang="en-GB" sz="1400" b="1" dirty="0"/>
              <a:t>your drink... </a:t>
            </a:r>
            <a:r>
              <a:rPr lang="en-GB" sz="1400" dirty="0"/>
              <a:t>Be aware that although all drinks provide water and some also contain essential </a:t>
            </a:r>
            <a:endParaRPr lang="en-GB" sz="1400" dirty="0" smtClean="0"/>
          </a:p>
          <a:p>
            <a:r>
              <a:rPr lang="en-GB" sz="1400" dirty="0" smtClean="0"/>
              <a:t>vitamins </a:t>
            </a:r>
            <a:r>
              <a:rPr lang="en-GB" sz="1400" dirty="0"/>
              <a:t>and minerals, they may also provide energy (calories) which will contribute to your daily intake. </a:t>
            </a:r>
            <a:endParaRPr lang="en-GB" sz="1400" dirty="0" smtClean="0"/>
          </a:p>
          <a:p>
            <a:endParaRPr lang="en-GB" sz="1400" dirty="0"/>
          </a:p>
          <a:p>
            <a:r>
              <a:rPr lang="en-GB" sz="1400" dirty="0" smtClean="0"/>
              <a:t>•   Drinking </a:t>
            </a:r>
            <a:r>
              <a:rPr lang="en-GB" sz="1400" dirty="0"/>
              <a:t>water – delivers fluid without adding calories or damaging teeth. </a:t>
            </a:r>
          </a:p>
          <a:p>
            <a:endParaRPr lang="en-GB" sz="1400" dirty="0" smtClean="0"/>
          </a:p>
          <a:p>
            <a:r>
              <a:rPr lang="en-GB" sz="1400" dirty="0" smtClean="0"/>
              <a:t>		•   Tea/Coffee </a:t>
            </a:r>
            <a:r>
              <a:rPr lang="en-GB" sz="1400" dirty="0"/>
              <a:t>– Moderate amounts of caffeine do not affect hydration however they may </a:t>
            </a:r>
            <a:r>
              <a:rPr lang="en-GB" sz="1400" dirty="0" smtClean="0"/>
              <a:t>contain </a:t>
            </a:r>
            <a:r>
              <a:rPr lang="en-GB" sz="1400" dirty="0"/>
              <a:t>calories depending on the </a:t>
            </a:r>
            <a:r>
              <a:rPr lang="en-GB" sz="1400" dirty="0" smtClean="0"/>
              <a:t>		milk </a:t>
            </a:r>
            <a:r>
              <a:rPr lang="en-GB" sz="1400" dirty="0"/>
              <a:t>and sugar you add which adds to the potential to damage teeth. </a:t>
            </a:r>
          </a:p>
          <a:p>
            <a:endParaRPr lang="en-GB" sz="1400" dirty="0" smtClean="0"/>
          </a:p>
          <a:p>
            <a:r>
              <a:rPr lang="en-GB" sz="1400" dirty="0" smtClean="0"/>
              <a:t>		•  Milk </a:t>
            </a:r>
            <a:r>
              <a:rPr lang="en-GB" sz="1400" dirty="0"/>
              <a:t>– contains lots of essential nutrients such as protein, B vitamins and calcium, as well as being a source of water – just </a:t>
            </a:r>
            <a:r>
              <a:rPr lang="en-GB" sz="1400" dirty="0" smtClean="0"/>
              <a:t>		watch </a:t>
            </a:r>
            <a:r>
              <a:rPr lang="en-GB" sz="1400" dirty="0"/>
              <a:t>out for the added fat content. </a:t>
            </a:r>
          </a:p>
          <a:p>
            <a:endParaRPr lang="en-GB" sz="1400" dirty="0" smtClean="0"/>
          </a:p>
          <a:p>
            <a:r>
              <a:rPr lang="en-GB" sz="1400" dirty="0" smtClean="0"/>
              <a:t>		•  Fruit </a:t>
            </a:r>
            <a:r>
              <a:rPr lang="en-GB" sz="1400" dirty="0"/>
              <a:t>Juices – Contain vitamins and minerals . Possible 1 of your 5 a day, however have to potential to damage teeth and be </a:t>
            </a:r>
            <a:r>
              <a:rPr lang="en-GB" sz="1400" dirty="0" smtClean="0"/>
              <a:t>		high </a:t>
            </a:r>
            <a:r>
              <a:rPr lang="en-GB" sz="1400" dirty="0"/>
              <a:t>in sugar. </a:t>
            </a:r>
          </a:p>
          <a:p>
            <a:r>
              <a:rPr lang="en-GB" sz="1400" dirty="0" smtClean="0"/>
              <a:t> </a:t>
            </a:r>
            <a:endParaRPr lang="en-GB" dirty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80044" y="1516297"/>
            <a:ext cx="3354768" cy="25366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16796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29787" y="300037"/>
            <a:ext cx="2200275" cy="981075"/>
          </a:xfrm>
          <a:prstGeom prst="rect">
            <a:avLst/>
          </a:prstGeom>
        </p:spPr>
      </p:pic>
      <p:sp>
        <p:nvSpPr>
          <p:cNvPr id="4" name="object 2"/>
          <p:cNvSpPr/>
          <p:nvPr/>
        </p:nvSpPr>
        <p:spPr>
          <a:xfrm>
            <a:off x="-6008" y="4610425"/>
            <a:ext cx="3926267" cy="225425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TextBox 4"/>
          <p:cNvSpPr txBox="1"/>
          <p:nvPr/>
        </p:nvSpPr>
        <p:spPr>
          <a:xfrm>
            <a:off x="7929562" y="6343055"/>
            <a:ext cx="40005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/>
              <a:t>Looking out for each other this summer</a:t>
            </a:r>
            <a:endParaRPr lang="en-GB" b="1" dirty="0"/>
          </a:p>
        </p:txBody>
      </p:sp>
      <p:sp>
        <p:nvSpPr>
          <p:cNvPr id="7" name="TextBox 6"/>
          <p:cNvSpPr txBox="1"/>
          <p:nvPr/>
        </p:nvSpPr>
        <p:spPr>
          <a:xfrm>
            <a:off x="619125" y="511671"/>
            <a:ext cx="842962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dirty="0" smtClean="0"/>
              <a:t>Sun awareness</a:t>
            </a:r>
            <a:endParaRPr lang="en-GB" sz="4400" dirty="0"/>
          </a:p>
        </p:txBody>
      </p:sp>
      <p:sp>
        <p:nvSpPr>
          <p:cNvPr id="8" name="TextBox 7"/>
          <p:cNvSpPr txBox="1"/>
          <p:nvPr/>
        </p:nvSpPr>
        <p:spPr>
          <a:xfrm>
            <a:off x="570634" y="1623265"/>
            <a:ext cx="11153775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kern="0" dirty="0">
                <a:cs typeface="Arial" panose="020B0604020202020204" pitchFamily="34" charset="0"/>
              </a:rPr>
              <a:t>Remember to take care of your skin this summer.  Here are some tips if you are out in the sun:</a:t>
            </a:r>
          </a:p>
          <a:p>
            <a:pPr marL="1816100" lvl="4" indent="-285750">
              <a:lnSpc>
                <a:spcPct val="100000"/>
              </a:lnSpc>
            </a:pPr>
            <a:endParaRPr lang="en-GB" sz="2000" kern="0" dirty="0" smtClean="0">
              <a:cs typeface="Arial" panose="020B0604020202020204" pitchFamily="34" charset="0"/>
            </a:endParaRPr>
          </a:p>
          <a:p>
            <a:pPr marL="1816100" lvl="4" indent="-285750">
              <a:lnSpc>
                <a:spcPct val="100000"/>
              </a:lnSpc>
            </a:pPr>
            <a:r>
              <a:rPr lang="en-GB" sz="2000" kern="0" dirty="0" smtClean="0">
                <a:cs typeface="Arial" panose="020B0604020202020204" pitchFamily="34" charset="0"/>
              </a:rPr>
              <a:t>		</a:t>
            </a:r>
            <a:r>
              <a:rPr lang="en-GB" sz="2000" kern="0" dirty="0">
                <a:cs typeface="Arial" panose="020B0604020202020204" pitchFamily="34" charset="0"/>
              </a:rPr>
              <a:t>		- Wear sunscreen with a high SPF and </a:t>
            </a:r>
            <a:r>
              <a:rPr lang="en-GB" sz="2000" kern="0" dirty="0" smtClean="0">
                <a:cs typeface="Arial" panose="020B0604020202020204" pitchFamily="34" charset="0"/>
              </a:rPr>
              <a:t>re-apply regularly</a:t>
            </a:r>
          </a:p>
          <a:p>
            <a:pPr marL="1816100" lvl="4" indent="-285750">
              <a:lnSpc>
                <a:spcPct val="100000"/>
              </a:lnSpc>
            </a:pPr>
            <a:endParaRPr lang="en-GB" sz="2000" kern="0" dirty="0">
              <a:cs typeface="Arial" panose="020B0604020202020204" pitchFamily="34" charset="0"/>
            </a:endParaRPr>
          </a:p>
          <a:p>
            <a:pPr marL="2730500" lvl="6" indent="-285750">
              <a:lnSpc>
                <a:spcPct val="100000"/>
              </a:lnSpc>
            </a:pPr>
            <a:r>
              <a:rPr lang="en-GB" sz="2000" kern="0" dirty="0" smtClean="0">
                <a:cs typeface="Arial" panose="020B0604020202020204" pitchFamily="34" charset="0"/>
              </a:rPr>
              <a:t>			- </a:t>
            </a:r>
            <a:r>
              <a:rPr lang="en-GB" sz="2000" kern="0" dirty="0">
                <a:cs typeface="Arial" panose="020B0604020202020204" pitchFamily="34" charset="0"/>
              </a:rPr>
              <a:t>Remember the strongest sun is in the middle of the </a:t>
            </a:r>
            <a:r>
              <a:rPr lang="en-GB" sz="2000" kern="0" dirty="0" smtClean="0">
                <a:cs typeface="Arial" panose="020B0604020202020204" pitchFamily="34" charset="0"/>
              </a:rPr>
              <a:t>day</a:t>
            </a:r>
          </a:p>
          <a:p>
            <a:pPr marL="2730500" lvl="6" indent="-285750">
              <a:lnSpc>
                <a:spcPct val="100000"/>
              </a:lnSpc>
            </a:pPr>
            <a:endParaRPr lang="en-GB" sz="2000" kern="0" dirty="0">
              <a:cs typeface="Arial" panose="020B0604020202020204" pitchFamily="34" charset="0"/>
            </a:endParaRPr>
          </a:p>
          <a:p>
            <a:pPr marL="2730500" lvl="6" indent="-285750">
              <a:lnSpc>
                <a:spcPct val="100000"/>
              </a:lnSpc>
            </a:pPr>
            <a:r>
              <a:rPr lang="en-GB" sz="2000" kern="0" dirty="0" smtClean="0">
                <a:cs typeface="Arial" panose="020B0604020202020204" pitchFamily="34" charset="0"/>
              </a:rPr>
              <a:t>			- </a:t>
            </a:r>
            <a:r>
              <a:rPr lang="en-GB" sz="2000" kern="0" dirty="0">
                <a:cs typeface="Arial" panose="020B0604020202020204" pitchFamily="34" charset="0"/>
              </a:rPr>
              <a:t>Wear appropriate clothing, where possible cover your skin</a:t>
            </a:r>
          </a:p>
          <a:p>
            <a:r>
              <a:rPr lang="en-GB" sz="2000" kern="0" dirty="0" smtClean="0">
                <a:cs typeface="Arial" panose="020B0604020202020204" pitchFamily="34" charset="0"/>
              </a:rPr>
              <a:t>				</a:t>
            </a:r>
          </a:p>
          <a:p>
            <a:r>
              <a:rPr lang="en-GB" sz="2000" kern="0" dirty="0">
                <a:cs typeface="Arial" panose="020B0604020202020204" pitchFamily="34" charset="0"/>
              </a:rPr>
              <a:t>	</a:t>
            </a:r>
            <a:r>
              <a:rPr lang="en-GB" sz="2000" kern="0" dirty="0" smtClean="0">
                <a:cs typeface="Arial" panose="020B0604020202020204" pitchFamily="34" charset="0"/>
              </a:rPr>
              <a:t>			Everyone should </a:t>
            </a:r>
            <a:r>
              <a:rPr lang="en-GB" sz="2000" kern="0" dirty="0">
                <a:cs typeface="Arial" panose="020B0604020202020204" pitchFamily="34" charset="0"/>
              </a:rPr>
              <a:t>take care in the sun but you should take </a:t>
            </a:r>
            <a:r>
              <a:rPr lang="en-GB" sz="2000" kern="0" dirty="0" smtClean="0">
                <a:cs typeface="Arial" panose="020B0604020202020204" pitchFamily="34" charset="0"/>
              </a:rPr>
              <a:t>extra</a:t>
            </a:r>
          </a:p>
          <a:p>
            <a:r>
              <a:rPr lang="en-GB" sz="2000" kern="0" dirty="0">
                <a:cs typeface="Arial" panose="020B0604020202020204" pitchFamily="34" charset="0"/>
              </a:rPr>
              <a:t>	</a:t>
            </a:r>
            <a:r>
              <a:rPr lang="en-GB" sz="2000" kern="0" dirty="0" smtClean="0">
                <a:cs typeface="Arial" panose="020B0604020202020204" pitchFamily="34" charset="0"/>
              </a:rPr>
              <a:t>			care </a:t>
            </a:r>
            <a:r>
              <a:rPr lang="en-GB" sz="2000" kern="0" dirty="0">
                <a:cs typeface="Arial" panose="020B0604020202020204" pitchFamily="34" charset="0"/>
              </a:rPr>
              <a:t>if you; have light skin, fair hair, tend to burn, have lots </a:t>
            </a:r>
            <a:r>
              <a:rPr lang="en-GB" sz="2000" kern="0" dirty="0" smtClean="0">
                <a:cs typeface="Arial" panose="020B0604020202020204" pitchFamily="34" charset="0"/>
              </a:rPr>
              <a:t>of 				moles </a:t>
            </a:r>
            <a:r>
              <a:rPr lang="en-GB" sz="2000" kern="0" dirty="0">
                <a:cs typeface="Arial" panose="020B0604020202020204" pitchFamily="34" charset="0"/>
              </a:rPr>
              <a:t>or have a family history of skin cancer.</a:t>
            </a:r>
          </a:p>
          <a:p>
            <a:r>
              <a:rPr lang="en-GB" sz="1400" dirty="0" smtClean="0"/>
              <a:t> </a:t>
            </a:r>
            <a:endParaRPr lang="en-GB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809" y="2215448"/>
            <a:ext cx="3092450" cy="2543788"/>
          </a:xfrm>
          <a:prstGeom prst="rect">
            <a:avLst/>
          </a:prstGeom>
        </p:spPr>
      </p:pic>
      <p:sp>
        <p:nvSpPr>
          <p:cNvPr id="10" name="Content Placeholder 7"/>
          <p:cNvSpPr txBox="1">
            <a:spLocks/>
          </p:cNvSpPr>
          <p:nvPr/>
        </p:nvSpPr>
        <p:spPr bwMode="auto">
          <a:xfrm>
            <a:off x="3003104" y="5520386"/>
            <a:ext cx="8776592" cy="567680"/>
          </a:xfrm>
          <a:prstGeom prst="roundRect">
            <a:avLst/>
          </a:prstGeom>
          <a:solidFill>
            <a:srgbClr val="FFFF8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defPPr>
              <a:defRPr lang="en-GB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ヒラギノ角ゴ Pro W3" pitchFamily="1" charset="-128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ヒラギノ角ゴ Pro W3" pitchFamily="1" charset="-128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ヒラギノ角ゴ Pro W3" pitchFamily="1" charset="-128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ヒラギノ角ゴ Pro W3" pitchFamily="1" charset="-128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ヒラギノ角ゴ Pro W3" pitchFamily="1" charset="-128"/>
                <a:cs typeface="Arial" charset="0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ヒラギノ角ゴ Pro W3" pitchFamily="1" charset="-128"/>
                <a:cs typeface="Arial" charset="0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ヒラギノ角ゴ Pro W3" pitchFamily="1" charset="-128"/>
                <a:cs typeface="Arial" charset="0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ヒラギノ角ゴ Pro W3" pitchFamily="1" charset="-128"/>
                <a:cs typeface="Arial" charset="0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ヒラギノ角ゴ Pro W3" pitchFamily="1" charset="-128"/>
                <a:cs typeface="Arial" charset="0"/>
              </a:defRPr>
            </a:lvl9pPr>
          </a:lstStyle>
          <a:p>
            <a:pPr marL="0" indent="0">
              <a:lnSpc>
                <a:spcPct val="100000"/>
              </a:lnSpc>
              <a:buFontTx/>
              <a:buNone/>
            </a:pPr>
            <a:r>
              <a:rPr lang="en-GB" sz="2000" kern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Click </a:t>
            </a:r>
            <a:r>
              <a:rPr lang="en-GB" sz="2000" kern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hlinkClick r:id="rId5"/>
              </a:rPr>
              <a:t>here</a:t>
            </a:r>
            <a:r>
              <a:rPr lang="en-GB" sz="2000" kern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for NHS advice about sun awareness and protecting your skin.</a:t>
            </a:r>
            <a:endParaRPr lang="en-GB" sz="2000" kern="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FontTx/>
              <a:buNone/>
            </a:pPr>
            <a:endParaRPr lang="en-GB" sz="2000" kern="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00000"/>
              </a:lnSpc>
              <a:spcAft>
                <a:spcPct val="0"/>
              </a:spcAft>
              <a:buFontTx/>
              <a:buNone/>
            </a:pPr>
            <a:endParaRPr lang="en-GB" sz="2000" kern="0" dirty="0" smtClean="0">
              <a:solidFill>
                <a:schemeClr val="tx1"/>
              </a:solidFill>
              <a:latin typeface="Arial" panose="020B0604020202020204" pitchFamily="34" charset="0"/>
              <a:ea typeface="ヒラギノ角ゴ Pro W3" pitchFamily="1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738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29787" y="300037"/>
            <a:ext cx="2200275" cy="981075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7929562" y="6343055"/>
            <a:ext cx="40005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/>
              <a:t>Looking out for each other this summer</a:t>
            </a:r>
            <a:endParaRPr lang="en-GB" b="1" dirty="0"/>
          </a:p>
        </p:txBody>
      </p:sp>
      <p:sp>
        <p:nvSpPr>
          <p:cNvPr id="5" name="object 2"/>
          <p:cNvSpPr/>
          <p:nvPr/>
        </p:nvSpPr>
        <p:spPr>
          <a:xfrm>
            <a:off x="-6008" y="4610425"/>
            <a:ext cx="3926267" cy="225425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TextBox 5"/>
          <p:cNvSpPr txBox="1"/>
          <p:nvPr/>
        </p:nvSpPr>
        <p:spPr>
          <a:xfrm>
            <a:off x="619125" y="511671"/>
            <a:ext cx="842962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dirty="0" smtClean="0"/>
              <a:t>Sustenance</a:t>
            </a:r>
            <a:endParaRPr lang="en-GB" sz="4400" dirty="0"/>
          </a:p>
        </p:txBody>
      </p:sp>
      <p:sp>
        <p:nvSpPr>
          <p:cNvPr id="7" name="TextBox 6"/>
          <p:cNvSpPr txBox="1"/>
          <p:nvPr/>
        </p:nvSpPr>
        <p:spPr>
          <a:xfrm>
            <a:off x="619125" y="1304924"/>
            <a:ext cx="11020425" cy="64633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Summer is  a great time to start a health eating plan. It's easier to eat healthily in the summer with loads of </a:t>
            </a:r>
            <a:r>
              <a:rPr lang="en-GB" dirty="0" smtClean="0"/>
              <a:t>fruit </a:t>
            </a:r>
            <a:r>
              <a:rPr lang="en-GB" dirty="0"/>
              <a:t>and vegetables in season. Try incorporating more of the foods below into your diet this </a:t>
            </a:r>
            <a:r>
              <a:rPr lang="en-GB" dirty="0" smtClean="0"/>
              <a:t>summer:</a:t>
            </a:r>
          </a:p>
          <a:p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/>
              <a:t>Tomatoes: </a:t>
            </a:r>
            <a:r>
              <a:rPr lang="en-GB" dirty="0"/>
              <a:t>an excellent source of antioxidants and can help reduce blood pressure and cholesterol levels 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/>
              <a:t>Courgettes: </a:t>
            </a:r>
            <a:r>
              <a:rPr lang="en-GB" dirty="0"/>
              <a:t> contains a fibre called pectin, which is linked to increasing heart health and lowering cholesterol.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/>
              <a:t>Watermelon: </a:t>
            </a:r>
            <a:r>
              <a:rPr lang="en-GB" dirty="0"/>
              <a:t> Watermelon's high water content keeps you cool and hydrated. It also is a source of  vitamins A, B6 and C, lots of lycopene, antioxidants and amino </a:t>
            </a:r>
            <a:r>
              <a:rPr lang="en-GB" dirty="0" smtClean="0"/>
              <a:t>acids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 smtClean="0"/>
              <a:t>Oranges: oranges have a high vitamin C content, </a:t>
            </a:r>
            <a:r>
              <a:rPr lang="en-GB" i="1" dirty="0"/>
              <a:t>oranges</a:t>
            </a:r>
            <a:r>
              <a:rPr lang="en-GB" dirty="0"/>
              <a:t> are a </a:t>
            </a:r>
            <a:r>
              <a:rPr lang="en-GB" i="1" dirty="0"/>
              <a:t>good</a:t>
            </a:r>
            <a:r>
              <a:rPr lang="en-GB" dirty="0"/>
              <a:t> source of </a:t>
            </a:r>
            <a:endParaRPr lang="en-GB" dirty="0" smtClean="0"/>
          </a:p>
          <a:p>
            <a:r>
              <a:rPr lang="en-GB" dirty="0" smtClean="0"/>
              <a:t>     B </a:t>
            </a:r>
            <a:r>
              <a:rPr lang="en-GB" dirty="0"/>
              <a:t>vitamins</a:t>
            </a:r>
            <a:endParaRPr lang="en-GB" b="1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/>
              <a:t>Apples, </a:t>
            </a:r>
            <a:r>
              <a:rPr lang="en-GB" b="1" dirty="0" smtClean="0"/>
              <a:t>Pears: </a:t>
            </a:r>
            <a:r>
              <a:rPr lang="en-GB" dirty="0"/>
              <a:t>Both apples and pears contain vitamin C, </a:t>
            </a:r>
            <a:r>
              <a:rPr lang="en-GB" dirty="0" smtClean="0"/>
              <a:t>which bolster </a:t>
            </a:r>
            <a:r>
              <a:rPr lang="en-GB" dirty="0"/>
              <a:t>the </a:t>
            </a:r>
            <a:endParaRPr lang="en-GB" dirty="0" smtClean="0"/>
          </a:p>
          <a:p>
            <a:r>
              <a:rPr lang="en-GB" dirty="0"/>
              <a:t> </a:t>
            </a:r>
            <a:r>
              <a:rPr lang="en-GB" dirty="0" smtClean="0"/>
              <a:t>    immune system. They are also a good source of energy</a:t>
            </a:r>
            <a:endParaRPr lang="en-GB" b="1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/>
              <a:t>Apricot, Peach, </a:t>
            </a:r>
            <a:r>
              <a:rPr lang="en-GB" b="1" dirty="0" smtClean="0"/>
              <a:t>Nectarine: </a:t>
            </a:r>
            <a:r>
              <a:rPr lang="en-GB" dirty="0" smtClean="0"/>
              <a:t>These fruits are a good source of dietary fibre</a:t>
            </a:r>
          </a:p>
          <a:p>
            <a:endParaRPr lang="en-GB" i="1" dirty="0"/>
          </a:p>
          <a:p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 smtClean="0"/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</p:txBody>
      </p:sp>
      <p:sp>
        <p:nvSpPr>
          <p:cNvPr id="8" name="Content Placeholder 7"/>
          <p:cNvSpPr txBox="1">
            <a:spLocks/>
          </p:cNvSpPr>
          <p:nvPr/>
        </p:nvSpPr>
        <p:spPr bwMode="auto">
          <a:xfrm>
            <a:off x="3153470" y="5233883"/>
            <a:ext cx="8776592" cy="1109172"/>
          </a:xfrm>
          <a:prstGeom prst="roundRect">
            <a:avLst/>
          </a:prstGeom>
          <a:solidFill>
            <a:srgbClr val="FFFF8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defPPr>
              <a:defRPr lang="en-GB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ヒラギノ角ゴ Pro W3" pitchFamily="1" charset="-128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ヒラギノ角ゴ Pro W3" pitchFamily="1" charset="-128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ヒラギノ角ゴ Pro W3" pitchFamily="1" charset="-128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ヒラギノ角ゴ Pro W3" pitchFamily="1" charset="-128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ヒラギノ角ゴ Pro W3" pitchFamily="1" charset="-128"/>
                <a:cs typeface="Arial" charset="0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ヒラギノ角ゴ Pro W3" pitchFamily="1" charset="-128"/>
                <a:cs typeface="Arial" charset="0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ヒラギノ角ゴ Pro W3" pitchFamily="1" charset="-128"/>
                <a:cs typeface="Arial" charset="0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ヒラギノ角ゴ Pro W3" pitchFamily="1" charset="-128"/>
                <a:cs typeface="Arial" charset="0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ヒラギノ角ゴ Pro W3" pitchFamily="1" charset="-128"/>
                <a:cs typeface="Arial" charset="0"/>
              </a:defRPr>
            </a:lvl9pPr>
          </a:lstStyle>
          <a:p>
            <a:r>
              <a:rPr lang="en-GB" sz="2000" kern="0" dirty="0" smtClean="0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Did you know t</a:t>
            </a:r>
            <a:r>
              <a:rPr lang="en-GB" sz="2000" dirty="0" smtClean="0">
                <a:latin typeface="+mn-lt"/>
              </a:rPr>
              <a:t>he </a:t>
            </a:r>
            <a:r>
              <a:rPr lang="en-GB" sz="2000" dirty="0">
                <a:latin typeface="+mn-lt"/>
              </a:rPr>
              <a:t>hotter outdoor temperatures means we sweat more which ups your risk for health problems such as dehydration, skin sensitivities, and vitamin and mineral deficiencies.</a:t>
            </a:r>
          </a:p>
          <a:p>
            <a:pPr marL="0" indent="0">
              <a:lnSpc>
                <a:spcPct val="100000"/>
              </a:lnSpc>
              <a:buFontTx/>
              <a:buNone/>
            </a:pPr>
            <a:r>
              <a:rPr lang="en-GB" sz="2000" kern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GB" sz="2000" kern="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FontTx/>
              <a:buNone/>
            </a:pPr>
            <a:endParaRPr lang="en-GB" sz="2000" kern="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00000"/>
              </a:lnSpc>
              <a:spcAft>
                <a:spcPct val="0"/>
              </a:spcAft>
              <a:buFontTx/>
              <a:buNone/>
            </a:pPr>
            <a:endParaRPr lang="en-GB" sz="2000" kern="0" dirty="0" smtClean="0">
              <a:solidFill>
                <a:schemeClr val="tx1"/>
              </a:solidFill>
              <a:latin typeface="Arial" panose="020B0604020202020204" pitchFamily="34" charset="0"/>
              <a:ea typeface="ヒラギノ角ゴ Pro W3" pitchFamily="1" charset="-128"/>
              <a:cs typeface="Arial" panose="020B0604020202020204" pitchFamily="34" charset="0"/>
            </a:endParaRPr>
          </a:p>
        </p:txBody>
      </p:sp>
      <p:pic>
        <p:nvPicPr>
          <p:cNvPr id="9" name="Picture 8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05825" y="3133725"/>
            <a:ext cx="3133725" cy="18762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1888324"/>
      </p:ext>
    </p:extLst>
  </p:cSld>
  <p:clrMapOvr>
    <a:masterClrMapping/>
  </p:clrMapOvr>
</p:sld>
</file>

<file path=ppt/theme/theme1.xml><?xml version="1.0" encoding="utf-8"?>
<a:theme xmlns:a="http://schemas.openxmlformats.org/drawingml/2006/main" name="Prep4 safety route mapping AN 20160613">
  <a:themeElements>
    <a:clrScheme name="Apothecary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Trebuchet">
      <a:majorFont>
        <a:latin typeface="Trebuchet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Frosted Glass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Prep4 safety 4" id="{44A9E30E-5800-4EBF-9427-382F57A4B05C}" vid="{98EB0C73-5F7D-43B1-B620-975B508649D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Apothecary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Trebuchet">
      <a:majorFont>
        <a:latin typeface="Trebuchet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Frosted Glass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Apothecary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Trebuchet">
      <a:majorFont>
        <a:latin typeface="Trebuchet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Frosted Glass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716DB0B0-9E89-4ED9-9ACC-968D0BD42EFF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Prep4 safety route mapping AN 20160613</Template>
  <TotalTime>0</TotalTime>
  <Words>740</Words>
  <Application>Microsoft Office PowerPoint</Application>
  <PresentationFormat>Custom</PresentationFormat>
  <Paragraphs>103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8" baseType="lpstr">
      <vt:lpstr>Prep4 safety route mapping AN 20160613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2016-06-14T07:55:55Z</dcterms:created>
  <dcterms:modified xsi:type="dcterms:W3CDTF">2018-07-05T11:19:32Z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TC028888949991</vt:lpwstr>
  </property>
</Properties>
</file>