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9"/>
  </p:notesMasterIdLst>
  <p:handoutMasterIdLst>
    <p:handoutMasterId r:id="rId10"/>
  </p:handoutMasterIdLst>
  <p:sldIdLst>
    <p:sldId id="287" r:id="rId3"/>
    <p:sldId id="294" r:id="rId4"/>
    <p:sldId id="292" r:id="rId5"/>
    <p:sldId id="293" r:id="rId6"/>
    <p:sldId id="295" r:id="rId7"/>
    <p:sldId id="291" r:id="rId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11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0" autoAdjust="0"/>
    <p:restoredTop sz="57451" autoAdjust="0"/>
  </p:normalViewPr>
  <p:slideViewPr>
    <p:cSldViewPr>
      <p:cViewPr varScale="1">
        <p:scale>
          <a:sx n="51" d="100"/>
          <a:sy n="51" d="100"/>
        </p:scale>
        <p:origin x="-239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84" d="100"/>
          <a:sy n="84" d="100"/>
        </p:scale>
        <p:origin x="226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599F1-E2BF-4719-BA79-3E6D36E27B4B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EE8B1-118A-4243-A6B3-6033B1C891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89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4917A-727D-4670-AF91-8B3B96D8C6FB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557C9-6706-4239-93B8-2B1C8173E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7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Summer 2013 –</a:t>
            </a:r>
            <a:r>
              <a:rPr lang="en-GB" baseline="0" dirty="0" smtClean="0"/>
              <a:t> a few team members experienced members of the public committing suicide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Our managers had little experience on how to help the team members cope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Concept of Trauma Management programme developed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Jim Mealand attended our first Management Development Programme, and decided he wanted to share his traumatic experience to help others (managers and staff)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Jim agreed to help develop the TES’s Trauma Management Programme and agreed to meet Dr Noreen Tehrani (Occupational </a:t>
            </a:r>
            <a:r>
              <a:rPr lang="en-GB" sz="1200" dirty="0" smtClean="0">
                <a:effectLst/>
              </a:rPr>
              <a:t>psychologist) and tell his story, for the first time, on</a:t>
            </a:r>
            <a:r>
              <a:rPr lang="en-GB" sz="1200" baseline="0" dirty="0" smtClean="0">
                <a:effectLst/>
              </a:rPr>
              <a:t> camera…</a:t>
            </a:r>
            <a:endParaRPr lang="en-GB" sz="1200" dirty="0" smtClean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557C9-6706-4239-93B8-2B1C8173E7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6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Endorsement</a:t>
            </a:r>
            <a:r>
              <a:rPr lang="en-GB" baseline="0" dirty="0" smtClean="0"/>
              <a:t> of Best Practice</a:t>
            </a:r>
            <a:r>
              <a:rPr lang="en-GB" dirty="0" smtClean="0"/>
              <a:t> by the TSA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557C9-6706-4239-93B8-2B1C8173E7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4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 video</a:t>
            </a:r>
          </a:p>
          <a:p>
            <a:endParaRPr lang="en-GB" dirty="0" smtClean="0"/>
          </a:p>
          <a:p>
            <a:r>
              <a:rPr lang="en-GB" dirty="0" smtClean="0"/>
              <a:t>After video – thoughts?  Observations?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557C9-6706-4239-93B8-2B1C8173E7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41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video – thoughts?  Observations?</a:t>
            </a:r>
          </a:p>
          <a:p>
            <a:endParaRPr lang="en-GB" dirty="0" smtClean="0"/>
          </a:p>
          <a:p>
            <a:r>
              <a:rPr lang="en-GB" dirty="0" smtClean="0"/>
              <a:t>Discuss with audience (allow time for staff to speak).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557C9-6706-4239-93B8-2B1C8173E7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4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Training consists </a:t>
            </a:r>
            <a:r>
              <a:rPr lang="en-GB" baseline="0" dirty="0" smtClean="0"/>
              <a:t>of 3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Managers and supervisors trained in how to conduct these meetings with staff/individuals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Support will be provided as part of the Programme to help managers and supervisors themselves deal with their traumatic experiences.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557C9-6706-4239-93B8-2B1C8173E7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88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557C9-6706-4239-93B8-2B1C8173E7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2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DA1C1-D3BD-43CF-82DB-95105B8AB3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77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1C961-DD0F-4834-A924-61DFD8A154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9AF5-F82E-4983-B384-4637BAC380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1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1738-397E-469C-95A2-FEBCBEC8D9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8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1106"/>
            <a:ext cx="7772400" cy="16567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79959"/>
            <a:ext cx="6400800" cy="19752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26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3FE70AA6-7634-47CC-838D-7187F2F7DDD9}" type="datetimeFigureOut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23/04/2015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024"/>
            <a:ext cx="2895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2D94E58A-0B9A-4994-BDD0-D85AC36134E6}" type="slidenum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11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966817"/>
            <a:ext cx="7772400" cy="1535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76025"/>
            <a:ext cx="7772400" cy="169079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9D61DAE2-E78A-4D8D-A033-1CB453D41C98}" type="datetimeFigureOut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23/04/2015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024"/>
            <a:ext cx="2895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B364262E-0FEA-4A1C-9460-BB5EAB1B39F5}" type="slidenum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0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3513"/>
            <a:ext cx="4038600" cy="5101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513"/>
            <a:ext cx="4038600" cy="5101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A96FA8B6-260A-417F-A94E-732F5C559D0B}" type="datetimeFigureOut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23/04/2015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7024"/>
            <a:ext cx="2895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A875C89E-482B-4036-809A-834DB4585CFF}" type="slidenum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2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0156"/>
            <a:ext cx="4040188" cy="72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51202"/>
            <a:ext cx="4040188" cy="44533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30156"/>
            <a:ext cx="4041775" cy="72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1202"/>
            <a:ext cx="4041775" cy="44533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BA404722-5802-4125-B309-5E612C4F82FC}" type="datetimeFigureOut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23/04/2015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7024"/>
            <a:ext cx="2895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0C629E25-D4CC-405D-BD2D-74F18181DDB3}" type="slidenum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4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0513DDE1-AD69-4D1E-8341-B41FC4F38C81}" type="datetimeFigureOut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23/04/2015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7024"/>
            <a:ext cx="2895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4FE77FA1-0A4B-4022-B213-AA1AFC04A661}" type="slidenum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8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C9972E00-D815-4F34-A9FE-02ACC08EF553}" type="datetimeFigureOut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23/04/2015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7024"/>
            <a:ext cx="2895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5D8395D5-C253-4339-89EE-31A2D5096E1C}" type="slidenum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7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AB38B-E932-48E4-B915-E29B905CDB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48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7742"/>
            <a:ext cx="3008313" cy="1309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07743"/>
            <a:ext cx="5111750" cy="65967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17437"/>
            <a:ext cx="3008313" cy="52870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82FEC99E-940D-44AB-8331-E5CBD6C21307}" type="datetimeFigureOut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23/04/2015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7024"/>
            <a:ext cx="2895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73B77271-9873-4903-9230-BD8018D872A7}" type="slidenum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0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10537"/>
            <a:ext cx="5486400" cy="6387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0631"/>
            <a:ext cx="5486400" cy="46376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49282"/>
            <a:ext cx="5486400" cy="9071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F96C654E-8C10-4113-BB44-9D9783BF533C}" type="datetimeFigureOut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23/04/2015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7024"/>
            <a:ext cx="2895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2374AC39-3793-4961-A637-A775AEE7D7C8}" type="slidenum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8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E71A66AE-DB1E-4E82-A7C0-36FF0AA114E5}" type="datetimeFigureOut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23/04/2015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024"/>
            <a:ext cx="2895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DEBF4370-509E-4313-BC25-873C6CCD012D}" type="slidenum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9533"/>
            <a:ext cx="2057400" cy="6594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9533"/>
            <a:ext cx="6019800" cy="6594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5BB4A92B-DA8B-450D-9D36-9C5C18C9D154}" type="datetimeFigureOut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23/04/2015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7024"/>
            <a:ext cx="2895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7024"/>
            <a:ext cx="2133600" cy="36499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eaLnBrk="1" hangingPunct="1">
              <a:defRPr/>
            </a:pPr>
            <a:fld id="{9E01DE54-58ED-4ECB-B92F-AFAE76AD21B5}" type="slidenum">
              <a:rPr lang="en-GB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62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748"/>
            <a:ext cx="8229600" cy="11432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544"/>
            <a:ext cx="8229600" cy="42064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B0E7C-88BF-4717-8D6C-1514E07E3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58F90-7738-45AD-9FC4-C57CEB6E40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C81C-AE11-4773-ADCE-2C18D97B3A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4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AD2EA-5214-4C04-B8BD-A4BE9A9C5F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58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CBB9A-C986-4399-B08B-7252C3A66F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1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7FC83-457D-4F1E-BC79-63A1838B52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4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7ABA-1B7C-4D07-8AE2-C3BB47293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9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7.jpeg"/><Relationship Id="rId26" Type="http://schemas.openxmlformats.org/officeDocument/2006/relationships/image" Target="../media/image15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jpeg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3.jpe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23" Type="http://schemas.openxmlformats.org/officeDocument/2006/relationships/image" Target="../media/image12.jpe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emf"/><Relationship Id="rId22" Type="http://schemas.openxmlformats.org/officeDocument/2006/relationships/image" Target="../media/image11.jpeg"/><Relationship Id="rId27" Type="http://schemas.openxmlformats.org/officeDocument/2006/relationships/image" Target="../media/image1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3BDF404-F7A8-41EE-9A65-D93563E50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364356" y="5409542"/>
            <a:ext cx="8280400" cy="734337"/>
            <a:chOff x="364356" y="5409542"/>
            <a:chExt cx="8280400" cy="734337"/>
          </a:xfrm>
        </p:grpSpPr>
        <p:pic>
          <p:nvPicPr>
            <p:cNvPr id="9" name="Picture 4" descr="TES Logo eps 021 Hi Res"/>
            <p:cNvPicPr preferRelativeResize="0"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56" y="5415217"/>
              <a:ext cx="252095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37381" y="6143879"/>
              <a:ext cx="8207375" cy="0"/>
            </a:xfrm>
            <a:prstGeom prst="line">
              <a:avLst/>
            </a:prstGeom>
            <a:ln w="571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092280" y="5409542"/>
              <a:ext cx="1499165" cy="69878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9" y="0"/>
            <a:ext cx="3995737" cy="619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3748"/>
            <a:ext cx="8229600" cy="11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9544"/>
            <a:ext cx="8229600" cy="420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345316"/>
            <a:ext cx="1703387" cy="97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39528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031" name="Group 3"/>
          <p:cNvGrpSpPr>
            <a:grpSpLocks/>
          </p:cNvGrpSpPr>
          <p:nvPr userDrawn="1"/>
        </p:nvGrpSpPr>
        <p:grpSpPr bwMode="auto">
          <a:xfrm>
            <a:off x="395288" y="5920460"/>
            <a:ext cx="8585200" cy="712101"/>
            <a:chOff x="395600" y="5253038"/>
            <a:chExt cx="8584174" cy="631825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395600" y="5253038"/>
              <a:ext cx="7429606" cy="631825"/>
              <a:chOff x="503303" y="5208091"/>
              <a:chExt cx="7430208" cy="630617"/>
            </a:xfrm>
          </p:grpSpPr>
          <p:pic>
            <p:nvPicPr>
              <p:cNvPr id="1035" name="Picture 2"/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0318" y="5301574"/>
                <a:ext cx="1008112" cy="416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36" name="Group 7"/>
              <p:cNvGrpSpPr>
                <a:grpSpLocks/>
              </p:cNvGrpSpPr>
              <p:nvPr userDrawn="1"/>
            </p:nvGrpSpPr>
            <p:grpSpPr bwMode="auto">
              <a:xfrm>
                <a:off x="503303" y="5208091"/>
                <a:ext cx="5727984" cy="630617"/>
                <a:chOff x="65" y="-4139"/>
                <a:chExt cx="5728364" cy="710976"/>
              </a:xfrm>
            </p:grpSpPr>
            <p:pic>
              <p:nvPicPr>
                <p:cNvPr id="1038" name="Picture 8" descr="C:\Users\janet_h\AppData\Local\Microsoft\Windows\Temporary Internet Files\Content.Outlook\C3TSRG6L\Carillion Logo.jpg"/>
                <p:cNvPicPr>
                  <a:picLocks noChangeAspect="1"/>
                </p:cNvPicPr>
                <p:nvPr userDrawn="1"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33044" y="190734"/>
                  <a:ext cx="813423" cy="3590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9" name="Picture 9" descr="C:\Users\janet_h\Dropbox\Camera Uploads\Amey Rail Logo.jpg"/>
                <p:cNvPicPr>
                  <a:picLocks noChangeAspect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931" r="20885"/>
                <a:stretch>
                  <a:fillRect/>
                </a:stretch>
              </p:blipFill>
              <p:spPr bwMode="auto">
                <a:xfrm>
                  <a:off x="2952764" y="-4139"/>
                  <a:ext cx="516726" cy="673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" name="Picture 10"/>
                <p:cNvPicPr>
                  <a:picLocks noChangeAspect="1"/>
                </p:cNvPicPr>
                <p:nvPr userDrawn="1"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8541" y="256450"/>
                  <a:ext cx="837538" cy="3309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1" name="Picture 11" descr="C:\Users\janet_h\AppData\Local\Microsoft\Windows\Temporary Internet Files\Content.Outlook\C3TSRG6L\Colas Rail Logo.jpg"/>
                <p:cNvPicPr>
                  <a:picLocks noChangeAspect="1"/>
                </p:cNvPicPr>
                <p:nvPr userDrawn="1"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986" r="12737"/>
                <a:stretch>
                  <a:fillRect/>
                </a:stretch>
              </p:blipFill>
              <p:spPr bwMode="auto">
                <a:xfrm>
                  <a:off x="3528913" y="134145"/>
                  <a:ext cx="423397" cy="4537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2" name="Picture 12" descr="http://www.theconstructionindex.co.uk/public/assets/news/2010/10/1288034903_balfour-rail.jpg"/>
                <p:cNvPicPr>
                  <a:picLocks noChangeAspect="1"/>
                </p:cNvPicPr>
                <p:nvPr userDrawn="1"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5865" y="263661"/>
                  <a:ext cx="768545" cy="3309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3" name="Picture 13" descr="http://www.supacat.com/files/gallery/750_constW/090619092841-babcock.jpg"/>
                <p:cNvPicPr>
                  <a:picLocks noChangeAspect="1"/>
                </p:cNvPicPr>
                <p:nvPr userDrawn="1"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263" r="13602"/>
                <a:stretch>
                  <a:fillRect/>
                </a:stretch>
              </p:blipFill>
              <p:spPr bwMode="auto">
                <a:xfrm>
                  <a:off x="1584411" y="0"/>
                  <a:ext cx="502803" cy="706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4" name="Picture 15" descr="http://graffica.co.uk/images/uploads/experience-logos/NetworkRail.jpg"/>
                <p:cNvPicPr>
                  <a:picLocks noChangeAspect="1"/>
                </p:cNvPicPr>
                <p:nvPr userDrawn="1"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" y="106587"/>
                  <a:ext cx="792141" cy="5722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5" name="Picture 14" descr="http://tre.truth.posiweb.net/files/UserFiles/Image/VolkerRail/Logo%20VolkerRail%20For%20Web.jpg"/>
                <p:cNvPicPr>
                  <a:picLocks noChangeAspect="1"/>
                </p:cNvPicPr>
                <p:nvPr userDrawn="1"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25248" y="359028"/>
                  <a:ext cx="903181" cy="1514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37" name="Picture 1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8512" y="5525479"/>
                <a:ext cx="804999" cy="135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3" name="Picture 1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884" y="5481692"/>
              <a:ext cx="557890" cy="26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2"/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5479827"/>
              <a:ext cx="514655" cy="25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608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tidyman@tes2000.co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racksafetyallianc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pPr eaLnBrk="1" hangingPunct="1"/>
            <a:r>
              <a:rPr lang="en-GB" sz="4000" dirty="0" smtClean="0"/>
              <a:t>Trauma Management Programme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776"/>
            <a:ext cx="8229600" cy="4392489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		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	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eaLnBrk="1" hangingPunct="1"/>
            <a:endParaRPr lang="en-GB" sz="1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r="9655"/>
          <a:stretch/>
        </p:blipFill>
        <p:spPr>
          <a:xfrm>
            <a:off x="1691680" y="1057218"/>
            <a:ext cx="5544616" cy="4748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57200" y="273748"/>
            <a:ext cx="8229600" cy="801561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684213" y="1400945"/>
            <a:ext cx="8229600" cy="494892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TSA are proud to have worked in conjunction with TES 2000 in support of a Trauma Management Programme. </a:t>
            </a:r>
          </a:p>
          <a:p>
            <a:pPr marL="0" indent="0" eaLnBrk="1" hangingPunct="1">
              <a:buNone/>
              <a:defRPr/>
            </a:pPr>
            <a:r>
              <a:rPr lang="en-GB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feel it is an excellent tool to be shared across the industry, to raise awareness of post incident care for those who were not injured but witnessed an event.</a:t>
            </a:r>
          </a:p>
          <a:p>
            <a:pPr marL="0" indent="0" eaLnBrk="1" hangingPunct="1">
              <a:buNone/>
              <a:defRPr/>
            </a:pPr>
            <a:r>
              <a:rPr lang="en-GB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 Traumatic Stress is a well recognised condition for the Armed Forces returning from active service, however the same trauma and associated condition is often a side effect of a significant event within the rail industry.</a:t>
            </a:r>
          </a:p>
          <a:p>
            <a:pPr marL="0" indent="0" eaLnBrk="1" hangingPunct="1">
              <a:buNone/>
              <a:defRPr/>
            </a:pPr>
            <a:r>
              <a:rPr lang="en-GB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following slides and video detail a real life event and the traumatic effect it had on the individual over a prolonged period.</a:t>
            </a:r>
          </a:p>
          <a:p>
            <a:pPr marL="0" indent="0" eaLnBrk="1" hangingPunct="1">
              <a:buNone/>
              <a:defRPr/>
            </a:pPr>
            <a:r>
              <a:rPr lang="en-GB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Please use the material to raise awareness and identify any potential signs within your teams.</a:t>
            </a:r>
            <a:endParaRPr lang="en-GB" alt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4000" dirty="0" smtClean="0"/>
              <a:t>Trauma Management Programme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007" b="6745"/>
          <a:stretch/>
        </p:blipFill>
        <p:spPr>
          <a:xfrm>
            <a:off x="395288" y="1221037"/>
            <a:ext cx="841003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4000" dirty="0" smtClean="0"/>
              <a:t>Trauma Management Programme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007" b="6745"/>
          <a:stretch/>
        </p:blipFill>
        <p:spPr>
          <a:xfrm>
            <a:off x="395288" y="1221037"/>
            <a:ext cx="841003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Trauma Management Programme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776"/>
            <a:ext cx="8229600" cy="4392489"/>
          </a:xfrm>
        </p:spPr>
        <p:txBody>
          <a:bodyPr/>
          <a:lstStyle/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		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	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eaLnBrk="1" hangingPunct="1"/>
            <a:endParaRPr lang="en-GB" sz="14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18864" y="105273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Demobilisation</a:t>
            </a:r>
            <a:r>
              <a:rPr lang="en-GB" sz="1200" dirty="0"/>
              <a:t> </a:t>
            </a:r>
            <a:r>
              <a:rPr lang="en-GB" sz="1200" dirty="0" smtClean="0"/>
              <a:t>– </a:t>
            </a:r>
            <a:r>
              <a:rPr lang="en-GB" sz="1200" dirty="0" smtClean="0">
                <a:solidFill>
                  <a:srgbClr val="EB7115"/>
                </a:solidFill>
              </a:rPr>
              <a:t>Supervisor/Manager</a:t>
            </a:r>
          </a:p>
          <a:p>
            <a:pPr marL="0" indent="0">
              <a:buNone/>
            </a:pPr>
            <a:r>
              <a:rPr lang="en-GB" sz="1200" dirty="0" smtClean="0"/>
              <a:t>Targeting </a:t>
            </a:r>
            <a:r>
              <a:rPr lang="en-GB" sz="1200" dirty="0"/>
              <a:t>those individuals who will be the first line of support if their team experiences a traumatic event. </a:t>
            </a:r>
            <a:r>
              <a:rPr lang="en-GB" sz="1200" dirty="0" smtClean="0"/>
              <a:t>The </a:t>
            </a:r>
            <a:r>
              <a:rPr lang="en-GB" sz="1200" dirty="0"/>
              <a:t>course will highlight the effect traumatic events have on individuals, and look at various techniques to </a:t>
            </a:r>
            <a:r>
              <a:rPr lang="en-GB" sz="1200" dirty="0" smtClean="0"/>
              <a:t>assist </a:t>
            </a:r>
            <a:r>
              <a:rPr lang="en-GB" sz="1200" dirty="0"/>
              <a:t>the recovery of an individual immediately following an incident</a:t>
            </a:r>
            <a:r>
              <a:rPr lang="en-GB" sz="1200" dirty="0" smtClean="0"/>
              <a:t>.</a:t>
            </a:r>
            <a:endParaRPr lang="en-GB" sz="1200" dirty="0" smtClean="0">
              <a:solidFill>
                <a:srgbClr val="EB7115"/>
              </a:solidFill>
            </a:endParaRPr>
          </a:p>
          <a:p>
            <a:pPr lvl="1"/>
            <a:r>
              <a:rPr lang="en-GB" sz="1200" dirty="0" smtClean="0"/>
              <a:t>Immediately</a:t>
            </a:r>
          </a:p>
          <a:p>
            <a:pPr lvl="1"/>
            <a:r>
              <a:rPr lang="en-GB" sz="1200" dirty="0" smtClean="0"/>
              <a:t>On-site or back at office</a:t>
            </a:r>
          </a:p>
          <a:p>
            <a:pPr lvl="1"/>
            <a:r>
              <a:rPr lang="en-GB" sz="1200" dirty="0" smtClean="0"/>
              <a:t>Group or one to one</a:t>
            </a:r>
          </a:p>
          <a:p>
            <a:pPr marL="457200" lvl="1" indent="0">
              <a:buNone/>
            </a:pPr>
            <a:endParaRPr lang="en-GB" sz="1200" dirty="0" smtClean="0"/>
          </a:p>
          <a:p>
            <a:r>
              <a:rPr lang="en-GB" sz="1200" b="1" dirty="0" smtClean="0"/>
              <a:t>Defusing</a:t>
            </a:r>
            <a:r>
              <a:rPr lang="en-GB" sz="1200" dirty="0"/>
              <a:t> </a:t>
            </a:r>
            <a:r>
              <a:rPr lang="en-GB" sz="1200" dirty="0" smtClean="0"/>
              <a:t>– </a:t>
            </a:r>
            <a:r>
              <a:rPr lang="en-GB" sz="1200" dirty="0" smtClean="0">
                <a:solidFill>
                  <a:srgbClr val="EB7115"/>
                </a:solidFill>
              </a:rPr>
              <a:t>Manager</a:t>
            </a:r>
          </a:p>
          <a:p>
            <a:pPr marL="0" indent="0">
              <a:buNone/>
            </a:pPr>
            <a:r>
              <a:rPr lang="en-GB" sz="1200" dirty="0" smtClean="0"/>
              <a:t>Responding </a:t>
            </a:r>
            <a:r>
              <a:rPr lang="en-GB" sz="1200" dirty="0"/>
              <a:t>to the psychological impacts of death, serious injury, violence, and other shocking events in </a:t>
            </a:r>
            <a:r>
              <a:rPr lang="en-GB" sz="1200" dirty="0" smtClean="0"/>
              <a:t>the </a:t>
            </a:r>
            <a:r>
              <a:rPr lang="en-GB" sz="1200" dirty="0"/>
              <a:t>work place (called critical incidents), requires skilled managers to operate sensitive processes. </a:t>
            </a:r>
            <a:r>
              <a:rPr lang="en-GB" sz="1200" dirty="0" smtClean="0"/>
              <a:t>This course </a:t>
            </a:r>
            <a:r>
              <a:rPr lang="en-GB" sz="1200" dirty="0"/>
              <a:t>is designed to teach managers emotional first-aid intervention skills, through the use of defusing </a:t>
            </a:r>
            <a:r>
              <a:rPr lang="en-GB" sz="1200" dirty="0" smtClean="0"/>
              <a:t>techniques</a:t>
            </a:r>
            <a:r>
              <a:rPr lang="en-GB" sz="1200" dirty="0"/>
              <a:t>.  </a:t>
            </a:r>
            <a:endParaRPr lang="en-GB" sz="1200" dirty="0" smtClean="0">
              <a:solidFill>
                <a:srgbClr val="EB7115"/>
              </a:solidFill>
            </a:endParaRPr>
          </a:p>
          <a:p>
            <a:pPr lvl="1"/>
            <a:r>
              <a:rPr lang="en-GB" sz="1200" dirty="0" smtClean="0"/>
              <a:t>Within 24 hours of incident</a:t>
            </a:r>
          </a:p>
          <a:p>
            <a:pPr lvl="1"/>
            <a:r>
              <a:rPr lang="en-GB" sz="1200" dirty="0" smtClean="0"/>
              <a:t>Group or one to one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Debriefing</a:t>
            </a:r>
            <a:r>
              <a:rPr lang="en-GB" sz="1200" dirty="0" smtClean="0"/>
              <a:t> - </a:t>
            </a:r>
            <a:r>
              <a:rPr lang="en-GB" sz="1200" dirty="0" smtClean="0">
                <a:solidFill>
                  <a:srgbClr val="EB7115"/>
                </a:solidFill>
              </a:rPr>
              <a:t>HR or Specialist</a:t>
            </a:r>
          </a:p>
          <a:p>
            <a:pPr marL="0" indent="0">
              <a:buNone/>
            </a:pPr>
            <a:r>
              <a:rPr lang="en-GB" sz="1200" dirty="0" smtClean="0"/>
              <a:t>Providing </a:t>
            </a:r>
            <a:r>
              <a:rPr lang="en-GB" sz="1200" dirty="0"/>
              <a:t>managers with support to enable them to consolidate feelings and actions after a traumatic </a:t>
            </a:r>
            <a:r>
              <a:rPr lang="en-GB" sz="1200" dirty="0" smtClean="0"/>
              <a:t>event</a:t>
            </a:r>
            <a:r>
              <a:rPr lang="en-GB" sz="1200" dirty="0"/>
              <a:t>, this element of the programme will encourage managers to use the events to assess current </a:t>
            </a:r>
            <a:r>
              <a:rPr lang="en-GB" sz="1200" dirty="0" smtClean="0"/>
              <a:t>practices</a:t>
            </a:r>
            <a:r>
              <a:rPr lang="en-GB" sz="1200" dirty="0"/>
              <a:t>, identify root cause and where applicable take action</a:t>
            </a:r>
            <a:r>
              <a:rPr lang="en-GB" sz="1200" dirty="0" smtClean="0"/>
              <a:t>.</a:t>
            </a:r>
            <a:endParaRPr lang="en-GB" sz="1200" dirty="0" smtClean="0">
              <a:solidFill>
                <a:srgbClr val="EB7115"/>
              </a:solidFill>
            </a:endParaRPr>
          </a:p>
          <a:p>
            <a:pPr lvl="1"/>
            <a:r>
              <a:rPr lang="en-GB" sz="1200" dirty="0" smtClean="0"/>
              <a:t>Within 72 hours of incident</a:t>
            </a:r>
          </a:p>
          <a:p>
            <a:pPr lvl="1"/>
            <a:r>
              <a:rPr lang="en-GB" sz="1200" dirty="0" smtClean="0"/>
              <a:t>Group or one to one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For Further </a:t>
            </a:r>
            <a:r>
              <a:rPr lang="en-GB" sz="4000" dirty="0"/>
              <a:t>I</a:t>
            </a:r>
            <a:r>
              <a:rPr lang="en-GB" sz="4000" dirty="0" smtClean="0"/>
              <a:t>nformation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GB" sz="1800" dirty="0" smtClean="0"/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r>
              <a:rPr lang="en-GB" sz="2000" b="1" dirty="0" smtClean="0"/>
              <a:t>John Tidyman</a:t>
            </a:r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r>
              <a:rPr lang="en-GB" sz="1800" dirty="0" smtClean="0"/>
              <a:t>SHEQ Manager</a:t>
            </a:r>
          </a:p>
          <a:p>
            <a:pPr marL="0" indent="0" algn="ctr" eaLnBrk="1" hangingPunct="1">
              <a:buNone/>
            </a:pPr>
            <a:r>
              <a:rPr lang="en-GB" sz="1800" dirty="0" smtClean="0"/>
              <a:t>TES 2000 Limited</a:t>
            </a:r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r>
              <a:rPr lang="en-GB" sz="1800" dirty="0" smtClean="0"/>
              <a:t>Email; </a:t>
            </a:r>
            <a:r>
              <a:rPr lang="en-GB" sz="1800" dirty="0" smtClean="0">
                <a:hlinkClick r:id="rId3"/>
              </a:rPr>
              <a:t>john.tidyman@tes2000.co.uk</a:t>
            </a:r>
            <a:r>
              <a:rPr lang="en-GB" sz="1800" dirty="0" smtClean="0"/>
              <a:t> </a:t>
            </a:r>
          </a:p>
          <a:p>
            <a:pPr marL="0" indent="0" algn="ctr" eaLnBrk="1" hangingPunct="1">
              <a:buNone/>
            </a:pPr>
            <a:r>
              <a:rPr lang="en-GB" sz="1800" dirty="0" smtClean="0"/>
              <a:t>Mobile; 07969 883 879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		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	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eaLnBrk="1" hangingPunct="1"/>
            <a:endParaRPr lang="en-GB" sz="1400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09864" y="1601396"/>
            <a:ext cx="4038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GB" sz="1800" dirty="0" smtClean="0"/>
          </a:p>
          <a:p>
            <a:pPr marL="0" indent="0" algn="ctr" eaLnBrk="1" hangingPunct="1">
              <a:buNone/>
            </a:pPr>
            <a:endParaRPr lang="en-GB" sz="1800" dirty="0" smtClean="0"/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r>
              <a:rPr lang="en-GB" sz="2000" b="1" dirty="0" smtClean="0"/>
              <a:t>Track Safety Alliance (TSA)</a:t>
            </a:r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r>
              <a:rPr lang="en-GB" sz="1800" dirty="0" smtClean="0">
                <a:hlinkClick r:id="rId4"/>
              </a:rPr>
              <a:t>www.tracksafetyalliance.co.uk</a:t>
            </a:r>
            <a:endParaRPr lang="en-GB" sz="1800" dirty="0" smtClean="0"/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		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	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eaLnBrk="1" hangingPunct="1"/>
            <a:endParaRPr lang="en-GB" sz="14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45768" y="1556792"/>
            <a:ext cx="1446312" cy="1213595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GB" sz="1800" dirty="0" smtClean="0"/>
          </a:p>
          <a:p>
            <a:pPr marL="0" indent="0" algn="ctr" eaLnBrk="1" hangingPunct="1">
              <a:buNone/>
            </a:pPr>
            <a:endParaRPr lang="en-GB" sz="1800" dirty="0" smtClean="0"/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endParaRPr lang="en-GB" sz="1800" dirty="0"/>
          </a:p>
          <a:p>
            <a:pPr marL="0" indent="0" algn="ctr" eaLnBrk="1" hangingPunct="1">
              <a:buNone/>
            </a:pPr>
            <a:r>
              <a:rPr lang="en-GB" sz="2000" b="1" dirty="0" smtClean="0"/>
              <a:t>or</a:t>
            </a:r>
            <a:endParaRPr lang="en-GB" sz="1800" dirty="0"/>
          </a:p>
          <a:p>
            <a:pPr marL="0" indent="0" algn="ctr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		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endParaRPr lang="en-GB" sz="1800" dirty="0" smtClean="0"/>
          </a:p>
          <a:p>
            <a:pPr marL="0" indent="0" eaLnBrk="1" hangingPunct="1">
              <a:buNone/>
            </a:pPr>
            <a:r>
              <a:rPr lang="en-GB" sz="1800" dirty="0" smtClean="0"/>
              <a:t>	</a:t>
            </a:r>
          </a:p>
          <a:p>
            <a:pPr marL="0" indent="0" eaLnBrk="1" hangingPunct="1">
              <a:buNone/>
            </a:pPr>
            <a:endParaRPr lang="en-GB" sz="1800" dirty="0" smtClean="0"/>
          </a:p>
          <a:p>
            <a:pPr eaLnBrk="1" hangingPunct="1"/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3242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</TotalTime>
  <Words>458</Words>
  <Application>Microsoft Office PowerPoint</Application>
  <PresentationFormat>On-screen Show (4:3)</PresentationFormat>
  <Paragraphs>118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Default Design</vt:lpstr>
      <vt:lpstr>1_Office Theme</vt:lpstr>
      <vt:lpstr>Trauma Management Programme</vt:lpstr>
      <vt:lpstr> </vt:lpstr>
      <vt:lpstr>PowerPoint Presentation</vt:lpstr>
      <vt:lpstr>PowerPoint Presentation</vt:lpstr>
      <vt:lpstr>Trauma Management Programme</vt:lpstr>
      <vt:lpstr>For Further Information</vt:lpstr>
    </vt:vector>
  </TitlesOfParts>
  <Company>TES 2000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 2000</dc:title>
  <dc:creator>chris.franklin</dc:creator>
  <cp:lastModifiedBy>Pheby Andy</cp:lastModifiedBy>
  <cp:revision>104</cp:revision>
  <dcterms:created xsi:type="dcterms:W3CDTF">2013-05-31T09:17:43Z</dcterms:created>
  <dcterms:modified xsi:type="dcterms:W3CDTF">2015-04-23T12:18:19Z</dcterms:modified>
</cp:coreProperties>
</file>