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5" r:id="rId3"/>
    <p:sldId id="364" r:id="rId4"/>
    <p:sldId id="365" r:id="rId5"/>
    <p:sldId id="366" r:id="rId6"/>
    <p:sldId id="367" r:id="rId7"/>
    <p:sldId id="368" r:id="rId8"/>
    <p:sldId id="369" r:id="rId9"/>
    <p:sldId id="371" r:id="rId10"/>
    <p:sldId id="370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4B"/>
    <a:srgbClr val="549FC0"/>
    <a:srgbClr val="C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5C7EB9-A049-4D06-B9AF-43767D877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9AF13-E770-4D56-92BE-70698B944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24EB-8B98-4DFA-BF1D-81C69AD92C5F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B6D7D-9AC1-4E74-9A59-4B6F955D9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8062D-E5C1-438F-8B1C-29EF2D9895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EC2D-5DB0-40BE-9373-7FB952005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9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BFC0-3BC6-4E40-BBEE-8A46A9070545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2D202-0E16-4F6A-BF3F-7D46460E6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2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A8F1-2060-459E-8D2A-11662C6A5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A1B7-7844-4C4A-B666-88CB90014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AA9E6-3325-4730-8719-C0C13B3B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54097-3D64-4291-AF0E-E1B6EDF3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D68A5-BC31-4011-B7ED-926A1E21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7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2A29-FA81-4754-B398-D53C5D12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3FC25-C3F2-4A20-86D0-6628ACDA2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C926-56DC-4CDD-8300-8A8A510F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47FBE-FE77-4CE5-91E4-1FFE2DDA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55219-A205-4BBE-A780-1B452567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3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63243-CBC6-40FF-A73B-57804E0CA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3CBE-36CA-429E-957C-705DC0EEE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55706-4FA9-48E9-9B63-31027DA5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F77AC-0D98-4A2C-ABA5-31878BB2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3EBB-1181-42C8-82CF-32AD567F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1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954-324F-4709-BB0C-569D3FB0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57AD-0407-4C68-8AF8-7EF84D2B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410E5-87D0-4DC5-9B59-D31BE291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75B6E-A5BB-45AD-BB2A-D03D1895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FF505-B1D0-4BD6-B2C3-4F720D9F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718F-4AA0-4A89-B40C-75A1A03E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FF20-E1C6-4E69-90F8-A7AF0EBD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08B9-A36E-4634-BFC1-FF2FBF9D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2083-E3CA-4290-827C-C39A205E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1A553-4F26-4939-A56C-021A0130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5D11-99AB-46C3-82AC-BDFC141B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DCFD-921E-4FD2-8A2B-12937A96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4881-9406-4ADD-8CF8-E7C581ECB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C7864-7917-4B61-B122-BC8F53A1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0707B-7CC5-4FCD-9AED-14379A8A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89866-EBB6-4756-B551-5A92E9E7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D50B-DED3-4DAB-82BA-3B2DD475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8EEF-7593-4490-A846-629A148F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BD6CA-7E0D-480E-AD9A-12D0A0812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B0F87-C6D0-46CB-BC11-9EB37EDBD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8FA3A-1AD8-4BDF-9383-430436C95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687E3-B3A3-46E1-AEBB-B04805AF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7E528-05C1-4E24-A587-7A09275F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10986-4A4A-4CD3-9BF5-C4238DFE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1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8A1C-8159-4652-A021-62FB94A0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A5B44-8F92-4864-910D-AEBFCDE3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3A9B4-F545-43B4-A2D4-99AD037E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73990-A27C-488A-908D-97B8A81C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842C0-6A18-44E1-9C02-639F8078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46D22-43D6-4279-BA4A-94DE72F1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6CCB9-9A05-4FEC-82A9-C36071C4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7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444F-B8F9-4E20-A23E-6AF72104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43C33-D8BF-441A-89C9-1146391B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E9A16-C58B-45B5-9975-664F8C26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047DF-F170-4497-890F-91AA327A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03833-DA01-4E42-A636-D4910FF1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57305-687C-4B83-929D-1CCF7836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8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229E-0583-445B-A8D7-D789C1E5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83EA7-DF53-4D6D-B48B-66A9A11F8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EE36-1557-4C99-9617-A46C44B29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E405F-BC00-4AAA-A0C1-1CF6A64E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4DAF-F8EE-4F27-BDB0-D2F5D9D0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03A85-2833-4B6A-901E-48239ED7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6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8D23E-6BF1-46D0-AE2D-98788597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784E3-A911-4149-BA0B-F56A7DBA6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F7435-19BC-4DD2-AF8E-84A84E967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3C66-CD19-4806-8991-96C050EF61C3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D6083-F6BE-4865-BEBA-FCF367132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55EE2-C645-4E15-ABAE-8BA2FB433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2632-6B85-43B8-A4BA-AFD4C17D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CB10AE-6F77-42CF-BAAC-EF4B62F34D54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033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B062E-EC38-4C18-9C0D-AAAA8B71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8798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North West &amp; Central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and Eastern SHELT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6EB03-BD1A-4A6E-B5B4-92A110B4E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6398"/>
            <a:ext cx="9144000" cy="83389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Overview</a:t>
            </a:r>
          </a:p>
          <a:p>
            <a:r>
              <a:rPr lang="en-GB" dirty="0">
                <a:solidFill>
                  <a:schemeClr val="bg1"/>
                </a:solidFill>
              </a:rPr>
              <a:t>October 2021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69ED55-07D9-4046-B38C-70B5DE4BD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1593" y="457707"/>
            <a:ext cx="4928814" cy="317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6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Leadership &amp; Behaviours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02A2CCA-69CB-430C-A219-DA4EADF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51302"/>
              </p:ext>
            </p:extLst>
          </p:nvPr>
        </p:nvGraphicFramePr>
        <p:xfrm>
          <a:off x="838200" y="1532590"/>
          <a:ext cx="10515600" cy="48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6085331"/>
                    </a:ext>
                  </a:extLst>
                </a:gridCol>
              </a:tblGrid>
              <a:tr h="588320">
                <a:tc>
                  <a:txBody>
                    <a:bodyPr/>
                    <a:lstStyle/>
                    <a:p>
                      <a:r>
                        <a:rPr lang="en-GB" sz="2800" dirty="0"/>
                        <a:t>Working group leads - Matt Kent, Phil Price</a:t>
                      </a:r>
                    </a:p>
                  </a:txBody>
                  <a:tcPr marL="108000" marR="108000" marT="108000" marB="1080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87874"/>
                  </a:ext>
                </a:extLst>
              </a:tr>
              <a:tr h="58832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Purpose &amp; Objectives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888995126"/>
                  </a:ext>
                </a:extLst>
              </a:tr>
              <a:tr h="3238833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What does great safety leadership look like and define those characteristics and behaviours? We will demonstrate great safety leaders across SHELT?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First Impressions – </a:t>
                      </a:r>
                      <a:r>
                        <a:rPr lang="en-GB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anyone visiting our sites expects gold standard on welfare, inductions, PPE, signing in, task briefings and values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Our Values and Behaviours – 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consistent visible site presence sharing our beliefs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Empowerment and Support –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cross company support and learning to all our people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Production v Safety – 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always getting this balance right and rewarding good practice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Fair Culture Model –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eliminate the perception of the blame culture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Engagement by all –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our site and depot teams know who we are, we are SHELT!!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Repeat all of the above –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test our people and our environment for consistency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054668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77A4AF-0314-45E1-9046-C5614B4DE8ED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92495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Front Line Supervision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11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6D82A8-D972-47DE-9034-3F80B2C9F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00559"/>
              </p:ext>
            </p:extLst>
          </p:nvPr>
        </p:nvGraphicFramePr>
        <p:xfrm>
          <a:off x="838199" y="1532590"/>
          <a:ext cx="10515600" cy="497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6085331"/>
                    </a:ext>
                  </a:extLst>
                </a:gridCol>
              </a:tblGrid>
              <a:tr h="582929">
                <a:tc>
                  <a:txBody>
                    <a:bodyPr/>
                    <a:lstStyle/>
                    <a:p>
                      <a:r>
                        <a:rPr lang="en-GB" sz="2800" dirty="0"/>
                        <a:t>Working group leads - Shaun Thompson, Ian Purdham, James Corker</a:t>
                      </a:r>
                    </a:p>
                  </a:txBody>
                  <a:tcPr marL="108000" marR="108000" marT="108000" marB="1080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87874"/>
                  </a:ext>
                </a:extLst>
              </a:tr>
              <a:tr h="58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Purpose &amp; Objectives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888995126"/>
                  </a:ext>
                </a:extLst>
              </a:tr>
              <a:tr h="333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develop excellent front line supervisors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Support &amp; equip our supervisors with knowledge and skills.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Developing Supervisor’s training programmes for SHELT members to utilise within their own business.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Giving Supervisor’s an independent voice into the rail industry.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Providing a supervisors community to help and support each other.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Promote best practice from the rail and other industry sectors to Supervisors.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Champion initiatives to improve communication, efficiency and effectiveness to better control site risk directly to Supervisors.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054668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127AF54-6795-4484-9270-05DB48FF24ED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95182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Extended Supply Chain (ESC)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12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6D82A8-D972-47DE-9034-3F80B2C9F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0298"/>
              </p:ext>
            </p:extLst>
          </p:nvPr>
        </p:nvGraphicFramePr>
        <p:xfrm>
          <a:off x="838199" y="1532590"/>
          <a:ext cx="10515600" cy="46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6085331"/>
                    </a:ext>
                  </a:extLst>
                </a:gridCol>
              </a:tblGrid>
              <a:tr h="582929">
                <a:tc>
                  <a:txBody>
                    <a:bodyPr/>
                    <a:lstStyle/>
                    <a:p>
                      <a:r>
                        <a:rPr lang="en-GB" sz="2800" dirty="0"/>
                        <a:t>Working group leads – Stuart Birch, Eoin O’Neill</a:t>
                      </a:r>
                    </a:p>
                  </a:txBody>
                  <a:tcPr marL="108000" marR="108000" marT="108000" marB="1080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87874"/>
                  </a:ext>
                </a:extLst>
              </a:tr>
              <a:tr h="58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Purpose &amp; Objectives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888995126"/>
                  </a:ext>
                </a:extLst>
              </a:tr>
              <a:tr h="333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the strength of the SHELT Summit membership to drive improvement in the extended supply chain’s safety performance, competence and standards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Understand the barriers preventing the ESC from meeting customer expectations on safety performance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 and implement workstreams and improvement plans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 and implement performance regime (by service segment?)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 opportunities to better incentivise &amp; reward the ESC to elevate all partners to the same consistently high safety standards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054668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61A4DC5-C6DF-4ACE-A480-B765841F9808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252944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Innovation &amp; Technology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13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6D82A8-D972-47DE-9034-3F80B2C9F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34281"/>
              </p:ext>
            </p:extLst>
          </p:nvPr>
        </p:nvGraphicFramePr>
        <p:xfrm>
          <a:off x="838199" y="1532591"/>
          <a:ext cx="10515600" cy="489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6085331"/>
                    </a:ext>
                  </a:extLst>
                </a:gridCol>
              </a:tblGrid>
              <a:tr h="620682">
                <a:tc>
                  <a:txBody>
                    <a:bodyPr/>
                    <a:lstStyle/>
                    <a:p>
                      <a:r>
                        <a:rPr lang="en-GB" sz="2800" dirty="0"/>
                        <a:t>Working group leads – Paul Mohan, Simon Walkley</a:t>
                      </a:r>
                    </a:p>
                  </a:txBody>
                  <a:tcPr marL="108000" marR="108000" marT="108000" marB="1080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87874"/>
                  </a:ext>
                </a:extLst>
              </a:tr>
              <a:tr h="620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Purpose &amp; Objectives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888995126"/>
                  </a:ext>
                </a:extLst>
              </a:tr>
              <a:tr h="3582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Sharing current thinking and best practice with a focus on improving site safety and reducing the risk of on-site operations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are working to drive technological innovation into the industry which, as a whole, is behind other sectors in adoption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reduce the time actually spent on site through the use of current and emerging technology and innovative construction methodologies to remove people from the interface with trains and associated hazards.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are partnered with Industry Leaders IBM who have the products and the passion to help us change our industry.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are gathering the industry together to collectively fund, adopt and implement innovative solutions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054668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3E34FC3-4623-4D59-BB07-3EC9565F03CC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257937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Better by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14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6D82A8-D972-47DE-9034-3F80B2C9F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61347"/>
              </p:ext>
            </p:extLst>
          </p:nvPr>
        </p:nvGraphicFramePr>
        <p:xfrm>
          <a:off x="838199" y="1532589"/>
          <a:ext cx="10515600" cy="518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6085331"/>
                    </a:ext>
                  </a:extLst>
                </a:gridCol>
              </a:tblGrid>
              <a:tr h="837639">
                <a:tc>
                  <a:txBody>
                    <a:bodyPr/>
                    <a:lstStyle/>
                    <a:p>
                      <a:r>
                        <a:rPr lang="en-GB" sz="2800" dirty="0"/>
                        <a:t>Working group leads – Andy Belcham, John </a:t>
                      </a:r>
                      <a:r>
                        <a:rPr lang="en-GB" sz="2800" dirty="0" err="1"/>
                        <a:t>Oldridge</a:t>
                      </a:r>
                      <a:endParaRPr lang="en-GB" sz="2800" dirty="0"/>
                    </a:p>
                  </a:txBody>
                  <a:tcPr marL="108000" marR="108000" marT="108000" marB="1080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87874"/>
                  </a:ext>
                </a:extLst>
              </a:tr>
              <a:tr h="4351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Promote a culture throughout the design process with a focus on integrating the activities and learning which will have a meaningful and direct impact on health, workplace safety and sustainability. ​​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054668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8C214B1-1DD0-4577-B7B9-046D01DF0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498" y="3299570"/>
            <a:ext cx="6898356" cy="32312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7ACE37-7767-4789-B0DE-B01EFF070D4D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185808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High Potential Incidents / Risks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6D82A8-D972-47DE-9034-3F80B2C9F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59236"/>
              </p:ext>
            </p:extLst>
          </p:nvPr>
        </p:nvGraphicFramePr>
        <p:xfrm>
          <a:off x="838199" y="1532591"/>
          <a:ext cx="10515600" cy="49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6085331"/>
                    </a:ext>
                  </a:extLst>
                </a:gridCol>
              </a:tblGrid>
              <a:tr h="620682">
                <a:tc>
                  <a:txBody>
                    <a:bodyPr/>
                    <a:lstStyle/>
                    <a:p>
                      <a:r>
                        <a:rPr lang="en-GB" sz="2800" dirty="0"/>
                        <a:t>Working group leads – Steve Jones, Paul Tuckett</a:t>
                      </a:r>
                    </a:p>
                  </a:txBody>
                  <a:tcPr marL="108000" marR="108000" marT="108000" marB="1080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87874"/>
                  </a:ext>
                </a:extLst>
              </a:tr>
              <a:tr h="620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Purpose &amp; Objectives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888995126"/>
                  </a:ext>
                </a:extLst>
              </a:tr>
              <a:tr h="3582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Potential Incidents are those incidents which on another day could have resulted in life changing injury or loss of life. They are therefore a most valuable source of learning. How do we ensure learning is communicated coordinated and embedded.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Data Capture of OCC’s and HPI’s for 2019/20 from SHELT Members -Completed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Analysis of data against primary causes of Competency, Complacency and Communication and capture of Best Practice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Present Analysis findings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Summarise Best Practice and propose branding for the 3 C’s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Propose Way forward to sustain improvement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054668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5BA58D-6D84-4BFE-8FCD-2BD0B83611D8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167923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Sustainability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16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6D82A8-D972-47DE-9034-3F80B2C9F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52781"/>
              </p:ext>
            </p:extLst>
          </p:nvPr>
        </p:nvGraphicFramePr>
        <p:xfrm>
          <a:off x="838199" y="1532590"/>
          <a:ext cx="10515600" cy="46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6085331"/>
                    </a:ext>
                  </a:extLst>
                </a:gridCol>
              </a:tblGrid>
              <a:tr h="582929">
                <a:tc>
                  <a:txBody>
                    <a:bodyPr/>
                    <a:lstStyle/>
                    <a:p>
                      <a:r>
                        <a:rPr lang="en-GB" sz="2800" dirty="0"/>
                        <a:t>Working group leads – Anna Humphries, Holly Bradley</a:t>
                      </a:r>
                    </a:p>
                  </a:txBody>
                  <a:tcPr marL="108000" marR="108000" marT="108000" marB="1080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87874"/>
                  </a:ext>
                </a:extLst>
              </a:tr>
              <a:tr h="58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Purpose &amp; Objectives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888995126"/>
                  </a:ext>
                </a:extLst>
              </a:tr>
              <a:tr h="333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is a new Working Group.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Purpose and Objectives  of this working Group will be decided at the October 2021 SHELT Summit. 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054668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6CEF359-199A-470A-85BC-D8782E67C204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144059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Proposed Future Summit Dates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17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185EE7-F28B-4FB6-8B75-BDE5B6FA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08"/>
            <a:ext cx="10945034" cy="51411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October 2021 – Leeds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2022 – TBC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2022 – TBC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2022 – TBC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54BF2-B1C1-4BE0-BEBB-B6F82FDA7148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42875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1" y="-90171"/>
            <a:ext cx="997743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North West &amp; Central and Eastern SHELT 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18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EAF254-BAFA-46F8-903F-CD0368EC3C7E}"/>
              </a:ext>
            </a:extLst>
          </p:cNvPr>
          <p:cNvGrpSpPr>
            <a:grpSpLocks noChangeAspect="1"/>
          </p:cNvGrpSpPr>
          <p:nvPr/>
        </p:nvGrpSpPr>
        <p:grpSpPr>
          <a:xfrm>
            <a:off x="1247065" y="3989387"/>
            <a:ext cx="9715886" cy="2549525"/>
            <a:chOff x="867323" y="3581955"/>
            <a:chExt cx="10572837" cy="2774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5CC4CF-DA93-4A19-8478-5D7270958691}"/>
                </a:ext>
              </a:extLst>
            </p:cNvPr>
            <p:cNvSpPr/>
            <p:nvPr/>
          </p:nvSpPr>
          <p:spPr>
            <a:xfrm>
              <a:off x="867323" y="3581955"/>
              <a:ext cx="10572837" cy="2774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WSP Global - Wikipedia">
              <a:extLst>
                <a:ext uri="{FF2B5EF4-FFF2-40B4-BE49-F238E27FC236}">
                  <a16:creationId xmlns:a16="http://schemas.microsoft.com/office/drawing/2014/main" id="{AC250035-8114-47A7-8FD4-A85F0746E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595" y="5829968"/>
              <a:ext cx="876496" cy="420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lstom unveils its new brand identity: mobility by nature | Alstom">
              <a:extLst>
                <a:ext uri="{FF2B5EF4-FFF2-40B4-BE49-F238E27FC236}">
                  <a16:creationId xmlns:a16="http://schemas.microsoft.com/office/drawing/2014/main" id="{C35103BF-C8FF-4494-A359-EA47C93F0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68" b="24246"/>
            <a:stretch/>
          </p:blipFill>
          <p:spPr bwMode="auto">
            <a:xfrm>
              <a:off x="2287769" y="3857305"/>
              <a:ext cx="1158287" cy="3783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3701A9-E0E1-42DC-BCFC-00CD49932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83" y="3927856"/>
              <a:ext cx="939960" cy="219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AmcoGiffen | Infrastructure Expertise | RBD Rail Business Daily Directory">
              <a:extLst>
                <a:ext uri="{FF2B5EF4-FFF2-40B4-BE49-F238E27FC236}">
                  <a16:creationId xmlns:a16="http://schemas.microsoft.com/office/drawing/2014/main" id="{E1559CE5-3FB6-487D-A86A-1D440C135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48" b="42231"/>
            <a:stretch/>
          </p:blipFill>
          <p:spPr bwMode="auto">
            <a:xfrm>
              <a:off x="4900579" y="3919180"/>
              <a:ext cx="1962381" cy="2124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Amey plc - Wikipedia">
              <a:extLst>
                <a:ext uri="{FF2B5EF4-FFF2-40B4-BE49-F238E27FC236}">
                  <a16:creationId xmlns:a16="http://schemas.microsoft.com/office/drawing/2014/main" id="{1A74D2F8-1B61-4CD1-8D5D-4034A2D4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037" y="3700273"/>
              <a:ext cx="923701" cy="527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Homepage | Atkins">
              <a:extLst>
                <a:ext uri="{FF2B5EF4-FFF2-40B4-BE49-F238E27FC236}">
                  <a16:creationId xmlns:a16="http://schemas.microsoft.com/office/drawing/2014/main" id="{BA6C9F0B-D476-4A7B-A5C3-173B58C80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80" b="24880"/>
            <a:stretch/>
          </p:blipFill>
          <p:spPr bwMode="auto">
            <a:xfrm>
              <a:off x="7230958" y="3777705"/>
              <a:ext cx="896269" cy="450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ECF086-22EE-41D2-A60D-66D1F0EAC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657" y="3859617"/>
              <a:ext cx="939434" cy="249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Careers at Arcadis | Arcadis job opportunities">
              <a:extLst>
                <a:ext uri="{FF2B5EF4-FFF2-40B4-BE49-F238E27FC236}">
                  <a16:creationId xmlns:a16="http://schemas.microsoft.com/office/drawing/2014/main" id="{57150841-E211-4592-90B8-7B408AA74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2" t="36091" r="18580" b="34445"/>
            <a:stretch/>
          </p:blipFill>
          <p:spPr bwMode="auto">
            <a:xfrm>
              <a:off x="8420960" y="3821654"/>
              <a:ext cx="1559384" cy="3805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BAM Nuttall | Civil Engineering Contractors">
              <a:extLst>
                <a:ext uri="{FF2B5EF4-FFF2-40B4-BE49-F238E27FC236}">
                  <a16:creationId xmlns:a16="http://schemas.microsoft.com/office/drawing/2014/main" id="{ACCFA5FA-E075-47FC-899D-8240DC91F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5" t="10941" r="3275" b="13382"/>
            <a:stretch/>
          </p:blipFill>
          <p:spPr bwMode="auto">
            <a:xfrm>
              <a:off x="1727966" y="4393571"/>
              <a:ext cx="879229" cy="517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Balfour Beatty (@balfourbeatty) | Twitter">
              <a:extLst>
                <a:ext uri="{FF2B5EF4-FFF2-40B4-BE49-F238E27FC236}">
                  <a16:creationId xmlns:a16="http://schemas.microsoft.com/office/drawing/2014/main" id="{A79E7E02-7FB3-4ED0-A09C-04A47B489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17" y="4417294"/>
              <a:ext cx="445038" cy="445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C:\Users\UKDJW014\AppData\Local\Microsoft\Windows\INetCache\Content.MSO\FF5D9709.tmp">
              <a:extLst>
                <a:ext uri="{FF2B5EF4-FFF2-40B4-BE49-F238E27FC236}">
                  <a16:creationId xmlns:a16="http://schemas.microsoft.com/office/drawing/2014/main" id="{479A627E-D170-4382-8192-8B234FB9D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993" y="4448904"/>
              <a:ext cx="1451118" cy="34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C:\Users\UKDJW014\AppData\Local\Microsoft\Windows\INetCache\Content.MSO\29CB14C7.tmp">
              <a:extLst>
                <a:ext uri="{FF2B5EF4-FFF2-40B4-BE49-F238E27FC236}">
                  <a16:creationId xmlns:a16="http://schemas.microsoft.com/office/drawing/2014/main" id="{62CE6A95-7D4F-4D8E-B710-5B262C3A7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873" y="4473303"/>
              <a:ext cx="1045255" cy="334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 descr="C:\Users\UKDJW014\AppData\Local\Microsoft\Windows\INetCache\Content.MSO\3815381F.tmp">
              <a:extLst>
                <a:ext uri="{FF2B5EF4-FFF2-40B4-BE49-F238E27FC236}">
                  <a16:creationId xmlns:a16="http://schemas.microsoft.com/office/drawing/2014/main" id="{20110617-DBAB-4ADB-B6D0-C128ABCC4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" t="28727" r="720" b="27298"/>
            <a:stretch/>
          </p:blipFill>
          <p:spPr bwMode="auto">
            <a:xfrm>
              <a:off x="4556795" y="4435211"/>
              <a:ext cx="879229" cy="4040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C:\Users\UKDJW014\AppData\Local\Microsoft\Windows\INetCache\Content.MSO\4F13A08A.tmp">
              <a:extLst>
                <a:ext uri="{FF2B5EF4-FFF2-40B4-BE49-F238E27FC236}">
                  <a16:creationId xmlns:a16="http://schemas.microsoft.com/office/drawing/2014/main" id="{F27F261E-68B0-47D4-89C5-1C68B569D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12" y="4492800"/>
              <a:ext cx="1147629" cy="346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 descr="Keltbray Decoy Farm Site nearing completion… Video just in!">
              <a:extLst>
                <a:ext uri="{FF2B5EF4-FFF2-40B4-BE49-F238E27FC236}">
                  <a16:creationId xmlns:a16="http://schemas.microsoft.com/office/drawing/2014/main" id="{2161D766-9219-4BE3-995A-76DE5193B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3" t="28483" r="20980" b="37707"/>
            <a:stretch/>
          </p:blipFill>
          <p:spPr bwMode="auto">
            <a:xfrm>
              <a:off x="9669026" y="4428166"/>
              <a:ext cx="1655651" cy="482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Laing O&amp;#39;Rourke - Wikipedia">
              <a:extLst>
                <a:ext uri="{FF2B5EF4-FFF2-40B4-BE49-F238E27FC236}">
                  <a16:creationId xmlns:a16="http://schemas.microsoft.com/office/drawing/2014/main" id="{FBBCC04A-EFCE-45A1-A62B-BAA3E6DE9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83" y="5132044"/>
              <a:ext cx="961632" cy="445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 descr="C:\Users\UKDJW014\AppData\Local\Microsoft\Windows\INetCache\Content.MSO\41C7E557.tmp">
              <a:extLst>
                <a:ext uri="{FF2B5EF4-FFF2-40B4-BE49-F238E27FC236}">
                  <a16:creationId xmlns:a16="http://schemas.microsoft.com/office/drawing/2014/main" id="{42745D97-6189-47B7-A0FC-ADB9E6B3A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983" y="4543834"/>
              <a:ext cx="1147629" cy="26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 descr="Mott MacDonald - Wikipedia">
              <a:extLst>
                <a:ext uri="{FF2B5EF4-FFF2-40B4-BE49-F238E27FC236}">
                  <a16:creationId xmlns:a16="http://schemas.microsoft.com/office/drawing/2014/main" id="{180AE3F8-27F9-4380-B4A8-3536F14BB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521" y="5137712"/>
              <a:ext cx="525822" cy="449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 descr="C:\Users\UKDJW014\AppData\Local\Microsoft\Windows\INetCache\Content.MSO\33CCEF19.tmp">
              <a:extLst>
                <a:ext uri="{FF2B5EF4-FFF2-40B4-BE49-F238E27FC236}">
                  <a16:creationId xmlns:a16="http://schemas.microsoft.com/office/drawing/2014/main" id="{908F9A30-3507-4108-9946-2C38C1591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132" y="5185440"/>
              <a:ext cx="1039921" cy="361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 descr="Morgan Sindall Group - Wikipedia">
              <a:extLst>
                <a:ext uri="{FF2B5EF4-FFF2-40B4-BE49-F238E27FC236}">
                  <a16:creationId xmlns:a16="http://schemas.microsoft.com/office/drawing/2014/main" id="{F96AB722-FC32-4FF0-83BD-5FD326FA6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5" t="14264" r="9822" b="17452"/>
            <a:stretch/>
          </p:blipFill>
          <p:spPr bwMode="auto">
            <a:xfrm>
              <a:off x="3257967" y="5132044"/>
              <a:ext cx="834401" cy="516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 descr="QTS Group">
              <a:extLst>
                <a:ext uri="{FF2B5EF4-FFF2-40B4-BE49-F238E27FC236}">
                  <a16:creationId xmlns:a16="http://schemas.microsoft.com/office/drawing/2014/main" id="{04C62876-1BB0-4D5A-8CB3-8F5683BD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854" y="5191799"/>
              <a:ext cx="757687" cy="3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 descr="Network Rail - Wikipedia">
              <a:extLst>
                <a:ext uri="{FF2B5EF4-FFF2-40B4-BE49-F238E27FC236}">
                  <a16:creationId xmlns:a16="http://schemas.microsoft.com/office/drawing/2014/main" id="{8EE00B40-7576-49BF-B187-79573AAF9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986" y="5177319"/>
              <a:ext cx="1158899" cy="407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 descr="Siemens logo and symbol, meaning, history, PNG">
              <a:extLst>
                <a:ext uri="{FF2B5EF4-FFF2-40B4-BE49-F238E27FC236}">
                  <a16:creationId xmlns:a16="http://schemas.microsoft.com/office/drawing/2014/main" id="{7E359F81-E090-4E6F-8105-5A23E4E9F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" t="11980" r="2795" b="9090"/>
            <a:stretch/>
          </p:blipFill>
          <p:spPr bwMode="auto">
            <a:xfrm>
              <a:off x="8350050" y="5184034"/>
              <a:ext cx="1317398" cy="366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39" descr="C:\Users\UKDJW014\AppData\Local\Microsoft\Windows\INetCache\Content.MSO\D5915FE.tmp">
              <a:extLst>
                <a:ext uri="{FF2B5EF4-FFF2-40B4-BE49-F238E27FC236}">
                  <a16:creationId xmlns:a16="http://schemas.microsoft.com/office/drawing/2014/main" id="{38A411C1-4416-43BE-A4D0-6094B8DB7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83" y="5891616"/>
              <a:ext cx="994818" cy="305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 descr="SPL POWERLINES UK HOLDING LIMITED | LinkedIn">
              <a:extLst>
                <a:ext uri="{FF2B5EF4-FFF2-40B4-BE49-F238E27FC236}">
                  <a16:creationId xmlns:a16="http://schemas.microsoft.com/office/drawing/2014/main" id="{F01B4E91-96D1-482A-AC17-D58FDB1F6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" t="22539" r="2079" b="25805"/>
            <a:stretch/>
          </p:blipFill>
          <p:spPr bwMode="auto">
            <a:xfrm>
              <a:off x="2290783" y="5773748"/>
              <a:ext cx="891873" cy="475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0CC139-542C-469C-8760-8A65B6EE9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0" t="21773" r="10219" b="26836"/>
            <a:stretch/>
          </p:blipFill>
          <p:spPr bwMode="auto">
            <a:xfrm>
              <a:off x="9877023" y="5185440"/>
              <a:ext cx="1390927" cy="297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SYSTRA UK - a consulting and engineering firm, a world leader in transport  infrastructure">
              <a:extLst>
                <a:ext uri="{FF2B5EF4-FFF2-40B4-BE49-F238E27FC236}">
                  <a16:creationId xmlns:a16="http://schemas.microsoft.com/office/drawing/2014/main" id="{CDCF5483-7C0A-4A01-968F-021BC1493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1" t="20290" r="10585" b="35108"/>
            <a:stretch/>
          </p:blipFill>
          <p:spPr bwMode="auto">
            <a:xfrm>
              <a:off x="3361140" y="5824423"/>
              <a:ext cx="1195655" cy="3474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VolkerFitzpatrick scoops &amp;#39;biggest ever&amp;#39; contract | Construction News">
              <a:extLst>
                <a:ext uri="{FF2B5EF4-FFF2-40B4-BE49-F238E27FC236}">
                  <a16:creationId xmlns:a16="http://schemas.microsoft.com/office/drawing/2014/main" id="{4F128198-3F0B-4E64-A11C-6311D0A02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" t="39356" r="3410" b="39923"/>
            <a:stretch/>
          </p:blipFill>
          <p:spPr bwMode="auto">
            <a:xfrm>
              <a:off x="6332681" y="5851912"/>
              <a:ext cx="1788807" cy="27315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8E9397C-1D90-4C3B-BE66-189B1A77F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368" y="5862786"/>
              <a:ext cx="1508006" cy="199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 descr="Story Contracting - Rail Suppliers">
              <a:extLst>
                <a:ext uri="{FF2B5EF4-FFF2-40B4-BE49-F238E27FC236}">
                  <a16:creationId xmlns:a16="http://schemas.microsoft.com/office/drawing/2014/main" id="{193ED867-3B9E-493F-B1FA-012DE8D3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786" y="5861512"/>
              <a:ext cx="1202867" cy="2731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7FD31B6-263E-442A-BCBC-8A3A89E8BF2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47065" y="904045"/>
            <a:ext cx="9697870" cy="2929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857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is SHELT?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B82E-B6E6-4D28-A0BE-A1D8737F8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strategic Leadership forum for all Capital Delivery Principal Contractors and Designers for North West &amp; Central (NW&amp;C) and Eastern Regions. </a:t>
            </a:r>
          </a:p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SHELT is supported by a series of working groups and tactical forums within the Regions, Alliances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2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FB97C-2EB3-4EF7-A542-9CB9311A14A7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251440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Who will attend SHELT?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C14653C-47D8-4914-BFFC-C38AD245D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77525" cy="4351338"/>
          </a:xfrm>
        </p:spPr>
        <p:txBody>
          <a:bodyPr>
            <a:normAutofit/>
          </a:bodyPr>
          <a:lstStyle/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representative from each Principal Contactor</a:t>
            </a:r>
          </a:p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representative from each Principal Designer</a:t>
            </a:r>
          </a:p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ISLG representative</a:t>
            </a:r>
          </a:p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Network Rail representative, at Route Delivery Director (RDD) level, from each of the Regional Delivery Areas from:</a:t>
            </a:r>
          </a:p>
          <a:p>
            <a:pPr marL="723900" lvl="2" indent="-26670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Capital Delivery; Eastern and NW&amp;C</a:t>
            </a:r>
          </a:p>
          <a:p>
            <a:pPr marL="723900" lvl="2" indent="-26670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Consistent attendance and no delegation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6D9F0-2621-40BF-89B6-5C583B516E30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365138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Structure of SHELT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4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65996F-DC53-480A-BDB4-2735AC630ED1}"/>
              </a:ext>
            </a:extLst>
          </p:cNvPr>
          <p:cNvSpPr txBox="1">
            <a:spLocks/>
          </p:cNvSpPr>
          <p:nvPr/>
        </p:nvSpPr>
        <p:spPr>
          <a:xfrm>
            <a:off x="838200" y="1755420"/>
            <a:ext cx="437515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Frequency</a:t>
            </a:r>
          </a:p>
          <a:p>
            <a:pPr lvl="1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3 months (Jan, Apr, Jul, Oct)</a:t>
            </a:r>
          </a:p>
          <a:p>
            <a:pPr marL="266700" indent="-2667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</a:t>
            </a:r>
          </a:p>
          <a:p>
            <a:pPr lvl="1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full day</a:t>
            </a:r>
          </a:p>
          <a:p>
            <a:pPr marL="266700" indent="-2667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</a:t>
            </a:r>
          </a:p>
          <a:p>
            <a:pPr lvl="1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Rotating cities/ sites across the UK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357B021-EF71-4E8A-AE6C-BCEB4608A497}"/>
              </a:ext>
            </a:extLst>
          </p:cNvPr>
          <p:cNvSpPr txBox="1">
            <a:spLocks/>
          </p:cNvSpPr>
          <p:nvPr/>
        </p:nvSpPr>
        <p:spPr>
          <a:xfrm>
            <a:off x="5849122" y="1755420"/>
            <a:ext cx="50335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</a:p>
          <a:p>
            <a:pPr lvl="1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Open debating forum around key topics</a:t>
            </a:r>
          </a:p>
          <a:p>
            <a:pPr lvl="1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Occasional site visit where continuous improvement can be garnered from non-rail environments</a:t>
            </a:r>
          </a:p>
          <a:p>
            <a:pPr marL="177800" indent="-177800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Preparatory work</a:t>
            </a:r>
          </a:p>
          <a:p>
            <a:pPr lvl="1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all attendees and shared across group/ industry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BD5CE-B799-4001-8A1F-BA6685963C3A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397687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SHELT Objectives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185EE7-F28B-4FB6-8B75-BDE5B6FA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08"/>
            <a:ext cx="10945034" cy="51411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share best practice and learning to foster a leadership culture of continuous improvement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focus on a series of key topics which are considered fundamental to safety improvement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open debating forum following a rolling 12-month agenda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inclusive and diverse</a:t>
            </a:r>
          </a:p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 ideas from rail and non-rail businesses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 as a forum to give ISLG firm direction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are expected to champion SHELT outcomes with their Network Rail regions and parent companies – this is not a talking 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5064B-FAAB-4652-AD03-9692243AB11D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253097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SHELT Steering Group &amp; PMO Team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6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C8A495-4E48-4921-BC58-15E8CD4B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1149"/>
            <a:ext cx="5829301" cy="4955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Consists of SHELT members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reviewed on an annual basis (Jan) to replace natural wastage and bring forward fresh ideas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meet in-between SHELT meetings to plan next agenda and preparatory work topics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agendas and direction of each SHELT meeting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PMO team consist of early career professionals to help manage the SHELT summits and steering groups.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55F9687-6750-4F1D-BFE3-E0C3C67B6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10876"/>
              </p:ext>
            </p:extLst>
          </p:nvPr>
        </p:nvGraphicFramePr>
        <p:xfrm>
          <a:off x="7032104" y="1401149"/>
          <a:ext cx="461660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202">
                  <a:extLst>
                    <a:ext uri="{9D8B030D-6E8A-4147-A177-3AD203B41FA5}">
                      <a16:colId xmlns:a16="http://schemas.microsoft.com/office/drawing/2014/main" val="881528795"/>
                    </a:ext>
                  </a:extLst>
                </a:gridCol>
                <a:gridCol w="2377402">
                  <a:extLst>
                    <a:ext uri="{9D8B030D-6E8A-4147-A177-3AD203B41FA5}">
                      <a16:colId xmlns:a16="http://schemas.microsoft.com/office/drawing/2014/main" val="3047908454"/>
                    </a:ext>
                  </a:extLst>
                </a:gridCol>
              </a:tblGrid>
              <a:tr h="33566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SHELT Steering Group</a:t>
                      </a:r>
                    </a:p>
                  </a:txBody>
                  <a:tcPr>
                    <a:solidFill>
                      <a:srgbClr val="0033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53025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Eoin O’Neill - Chair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Rail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40394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Andy </a:t>
                      </a:r>
                      <a:r>
                        <a:rPr lang="en-GB" sz="1600" dirty="0" err="1"/>
                        <a:t>Belcham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45914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Stuart Birch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Volker Rail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81161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Steve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Laing O’Rourke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7251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Matt Kent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Siemens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131110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Paul Mohan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Murphys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011614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Phil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Keltbray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754402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Shaun 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Alun Griffiths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19495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Daniel Mayhew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4942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97F6182-FE95-41BA-A4B9-87275C6CA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90257"/>
              </p:ext>
            </p:extLst>
          </p:nvPr>
        </p:nvGraphicFramePr>
        <p:xfrm>
          <a:off x="7032104" y="5000453"/>
          <a:ext cx="46166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202">
                  <a:extLst>
                    <a:ext uri="{9D8B030D-6E8A-4147-A177-3AD203B41FA5}">
                      <a16:colId xmlns:a16="http://schemas.microsoft.com/office/drawing/2014/main" val="881528795"/>
                    </a:ext>
                  </a:extLst>
                </a:gridCol>
                <a:gridCol w="2377402">
                  <a:extLst>
                    <a:ext uri="{9D8B030D-6E8A-4147-A177-3AD203B41FA5}">
                      <a16:colId xmlns:a16="http://schemas.microsoft.com/office/drawing/2014/main" val="3047908454"/>
                    </a:ext>
                  </a:extLst>
                </a:gridCol>
              </a:tblGrid>
              <a:tr h="33566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SHELT PMO Team</a:t>
                      </a:r>
                    </a:p>
                  </a:txBody>
                  <a:tcPr>
                    <a:solidFill>
                      <a:srgbClr val="0033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53025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Mohammed Karmol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Rail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40394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Jasmin Wright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Volker Rail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45914"/>
                  </a:ext>
                </a:extLst>
              </a:tr>
              <a:tr h="307690">
                <a:tc>
                  <a:txBody>
                    <a:bodyPr/>
                    <a:lstStyle/>
                    <a:p>
                      <a:r>
                        <a:rPr lang="en-GB" sz="1600" dirty="0"/>
                        <a:t>Dominic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494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73EFDA6-5123-4224-9AA8-A7EE0635BB93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143171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Working Group Structure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71753F0-48D1-4909-B1F0-DBE5D0F61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91630"/>
              </p:ext>
            </p:extLst>
          </p:nvPr>
        </p:nvGraphicFramePr>
        <p:xfrm>
          <a:off x="877501" y="1490016"/>
          <a:ext cx="10771207" cy="481885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03720">
                  <a:extLst>
                    <a:ext uri="{9D8B030D-6E8A-4147-A177-3AD203B41FA5}">
                      <a16:colId xmlns:a16="http://schemas.microsoft.com/office/drawing/2014/main" val="493348654"/>
                    </a:ext>
                  </a:extLst>
                </a:gridCol>
                <a:gridCol w="3628923">
                  <a:extLst>
                    <a:ext uri="{9D8B030D-6E8A-4147-A177-3AD203B41FA5}">
                      <a16:colId xmlns:a16="http://schemas.microsoft.com/office/drawing/2014/main" val="1190324372"/>
                    </a:ext>
                  </a:extLst>
                </a:gridCol>
                <a:gridCol w="4838564">
                  <a:extLst>
                    <a:ext uri="{9D8B030D-6E8A-4147-A177-3AD203B41FA5}">
                      <a16:colId xmlns:a16="http://schemas.microsoft.com/office/drawing/2014/main" val="2907699962"/>
                    </a:ext>
                  </a:extLst>
                </a:gridCol>
              </a:tblGrid>
              <a:tr h="214497">
                <a:tc>
                  <a:txBody>
                    <a:bodyPr/>
                    <a:lstStyle/>
                    <a:p>
                      <a:r>
                        <a:rPr lang="en-GB" sz="1400" dirty="0"/>
                        <a:t>Working Group</a:t>
                      </a:r>
                    </a:p>
                  </a:txBody>
                  <a:tcPr marL="72000" marR="72000" marT="72000" marB="72000">
                    <a:solidFill>
                      <a:srgbClr val="0033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Working Group Lead</a:t>
                      </a:r>
                    </a:p>
                  </a:txBody>
                  <a:tcPr marL="72000" marR="72000" marT="72000" marB="72000">
                    <a:solidFill>
                      <a:srgbClr val="0033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Support Teams</a:t>
                      </a:r>
                    </a:p>
                  </a:txBody>
                  <a:tcPr marL="72000" marR="72000" marT="72000" marB="72000">
                    <a:solidFill>
                      <a:srgbClr val="0033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77864"/>
                  </a:ext>
                </a:extLst>
              </a:tr>
              <a:tr h="404839">
                <a:tc>
                  <a:txBody>
                    <a:bodyPr/>
                    <a:lstStyle/>
                    <a:p>
                      <a:r>
                        <a:rPr lang="en-GB" sz="1400" b="1" dirty="0"/>
                        <a:t>Leadership &amp; Behaviours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kern="1200" dirty="0"/>
                        <a:t>Matt Kent (Siemens); Phil Price (</a:t>
                      </a:r>
                      <a:r>
                        <a:rPr lang="en-GB" sz="1400" kern="1200" dirty="0" err="1"/>
                        <a:t>Keltbray</a:t>
                      </a:r>
                      <a:r>
                        <a:rPr lang="en-GB" sz="1400" kern="1200" dirty="0"/>
                        <a:t> Rail)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Justin Page (</a:t>
                      </a:r>
                      <a:r>
                        <a:rPr lang="en-GB" sz="1400" dirty="0" err="1"/>
                        <a:t>Amey</a:t>
                      </a:r>
                      <a:r>
                        <a:rPr lang="en-GB" sz="1400" dirty="0"/>
                        <a:t>); Dave Maddison (Alstom)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64665160"/>
                  </a:ext>
                </a:extLst>
              </a:tr>
              <a:tr h="646546">
                <a:tc>
                  <a:txBody>
                    <a:bodyPr/>
                    <a:lstStyle/>
                    <a:p>
                      <a:r>
                        <a:rPr lang="en-GB" sz="1400" b="1" dirty="0"/>
                        <a:t>Front Line Supervision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dirty="0"/>
                        <a:t>Shaun Thompson (Griffiths); I</a:t>
                      </a:r>
                      <a:r>
                        <a:rPr lang="en-GB" sz="1400" kern="1200" dirty="0"/>
                        <a:t>an Purdham (Story); James Corker (Morgan Sindall)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Chris Hext (SPL Powerlines); Mike Halliday (NR); Ian Jones (NR); Craig Winter (</a:t>
                      </a:r>
                      <a:r>
                        <a:rPr lang="en-GB" sz="1400" dirty="0" err="1"/>
                        <a:t>Linbrooke</a:t>
                      </a:r>
                      <a:r>
                        <a:rPr lang="en-GB" sz="1400" dirty="0"/>
                        <a:t>)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13223360"/>
                  </a:ext>
                </a:extLst>
              </a:tr>
              <a:tr h="646546">
                <a:tc>
                  <a:txBody>
                    <a:bodyPr/>
                    <a:lstStyle/>
                    <a:p>
                      <a:r>
                        <a:rPr lang="en-GB" sz="1400" b="1" dirty="0"/>
                        <a:t>Extended Supply Chain (Standards) | Inductions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/>
                        <a:t>Stuart Birch (Volker Rail); Eoin O’Neill (NR)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Sean Blackmore (Galliford Try); Mike Halliday (NR)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515211873"/>
                  </a:ext>
                </a:extLst>
              </a:tr>
              <a:tr h="646546">
                <a:tc>
                  <a:txBody>
                    <a:bodyPr/>
                    <a:lstStyle/>
                    <a:p>
                      <a:r>
                        <a:rPr lang="en-GB" sz="1400" b="1" dirty="0"/>
                        <a:t>Innovation &amp; Technology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kern="1200" dirty="0"/>
                        <a:t>Paul Mohan (</a:t>
                      </a:r>
                      <a:r>
                        <a:rPr lang="en-GB" sz="1400" kern="1200" dirty="0" err="1"/>
                        <a:t>Murphys</a:t>
                      </a:r>
                      <a:r>
                        <a:rPr lang="en-GB" sz="1400" kern="1200" dirty="0"/>
                        <a:t>); Simon Walkley (Buckingham Group)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Paul Taylor; Boris </a:t>
                      </a:r>
                      <a:r>
                        <a:rPr lang="en-GB" sz="1400" dirty="0" err="1"/>
                        <a:t>Lucic</a:t>
                      </a:r>
                      <a:r>
                        <a:rPr lang="en-GB" sz="1400" dirty="0"/>
                        <a:t> (NR); David Roberts (NR)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281052150"/>
                  </a:ext>
                </a:extLst>
              </a:tr>
              <a:tr h="823923">
                <a:tc>
                  <a:txBody>
                    <a:bodyPr/>
                    <a:lstStyle/>
                    <a:p>
                      <a:r>
                        <a:rPr lang="en-GB" sz="1400" b="1" dirty="0"/>
                        <a:t>Better by Design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kern="1200" dirty="0"/>
                        <a:t>Andy Belcham (Arup); John </a:t>
                      </a:r>
                      <a:r>
                        <a:rPr lang="en-GB" sz="1400" kern="1200" dirty="0" err="1"/>
                        <a:t>Oldridge</a:t>
                      </a:r>
                      <a:r>
                        <a:rPr lang="en-GB" sz="1400" kern="1200" dirty="0"/>
                        <a:t> (</a:t>
                      </a:r>
                      <a:r>
                        <a:rPr lang="en-GB" sz="1400" kern="1200" dirty="0" err="1"/>
                        <a:t>Systra</a:t>
                      </a:r>
                      <a:r>
                        <a:rPr lang="en-GB" sz="1400" kern="1200" dirty="0"/>
                        <a:t>); Daniel Mayhew (WSP)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Fiona Tiley (NR); Keith Prentice (Atkins); Richard Johnson (Buckingham,) Robert Kaul (Jacobs), Johnathan Wright (AECOM), Ian Dodgson (Arcadis), Andrew Dugdale (Mott Mac)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4084709707"/>
                  </a:ext>
                </a:extLst>
              </a:tr>
              <a:tr h="646546">
                <a:tc>
                  <a:txBody>
                    <a:bodyPr/>
                    <a:lstStyle/>
                    <a:p>
                      <a:r>
                        <a:rPr lang="en-GB" sz="1400" b="1" dirty="0"/>
                        <a:t>High Potential Incidents/ Risks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/>
                        <a:t>Steve Jones (Laing O’Rourke); Paul Tuckett (Skanska)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Chris Hannah (NR); </a:t>
                      </a:r>
                      <a:r>
                        <a:rPr lang="en-GB" sz="1400" dirty="0" err="1"/>
                        <a:t>Nissar</a:t>
                      </a:r>
                      <a:r>
                        <a:rPr lang="en-GB" sz="1400" dirty="0"/>
                        <a:t> Mohammed (BAM Nuttall), Keith Prince (Laing </a:t>
                      </a:r>
                      <a:r>
                        <a:rPr lang="en-GB" sz="1400" dirty="0" err="1"/>
                        <a:t>O’Rouke</a:t>
                      </a:r>
                      <a:r>
                        <a:rPr lang="en-GB" sz="1400" dirty="0"/>
                        <a:t>)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721342238"/>
                  </a:ext>
                </a:extLst>
              </a:tr>
              <a:tr h="646546">
                <a:tc>
                  <a:txBody>
                    <a:bodyPr/>
                    <a:lstStyle/>
                    <a:p>
                      <a:r>
                        <a:rPr lang="en-GB" sz="1400" b="1" dirty="0"/>
                        <a:t>Sustainability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/>
                        <a:t>Holly Bradley (NR); Anna Humphries(NR)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 be confirmed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6691488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66E6336-8719-4CC9-93D0-CE04CC85556F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423043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EE96-0399-4019-AA54-C6FFAF7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SHELT Members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932F-8438-4D95-A4AC-7E6D745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0BE7-E5AA-4B9F-AE16-1A657280B8B0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83EB1-AD88-4219-85A5-C3166ED53038}"/>
              </a:ext>
            </a:extLst>
          </p:cNvPr>
          <p:cNvSpPr/>
          <p:nvPr/>
        </p:nvSpPr>
        <p:spPr>
          <a:xfrm>
            <a:off x="6089676" y="3212976"/>
            <a:ext cx="1374477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F79C8-DC91-4BD6-9533-B6AD8BD825D1}"/>
              </a:ext>
            </a:extLst>
          </p:cNvPr>
          <p:cNvSpPr/>
          <p:nvPr/>
        </p:nvSpPr>
        <p:spPr>
          <a:xfrm>
            <a:off x="7032104" y="3429000"/>
            <a:ext cx="720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5DF8-82A5-4191-8BDB-B0A6DA4DDE2E}"/>
              </a:ext>
            </a:extLst>
          </p:cNvPr>
          <p:cNvSpPr/>
          <p:nvPr/>
        </p:nvSpPr>
        <p:spPr>
          <a:xfrm>
            <a:off x="7540378" y="3645024"/>
            <a:ext cx="35582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55CB99-92C1-4A54-8819-9D323D62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365125"/>
            <a:ext cx="1666508" cy="438277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9E1DCB6-EB52-4A6A-9E88-AF7714027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011202"/>
              </p:ext>
            </p:extLst>
          </p:nvPr>
        </p:nvGraphicFramePr>
        <p:xfrm>
          <a:off x="900456" y="1410402"/>
          <a:ext cx="10748250" cy="519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375">
                  <a:extLst>
                    <a:ext uri="{9D8B030D-6E8A-4147-A177-3AD203B41FA5}">
                      <a16:colId xmlns:a16="http://schemas.microsoft.com/office/drawing/2014/main" val="3757428006"/>
                    </a:ext>
                  </a:extLst>
                </a:gridCol>
                <a:gridCol w="1791375">
                  <a:extLst>
                    <a:ext uri="{9D8B030D-6E8A-4147-A177-3AD203B41FA5}">
                      <a16:colId xmlns:a16="http://schemas.microsoft.com/office/drawing/2014/main" val="2851050295"/>
                    </a:ext>
                  </a:extLst>
                </a:gridCol>
                <a:gridCol w="1791375">
                  <a:extLst>
                    <a:ext uri="{9D8B030D-6E8A-4147-A177-3AD203B41FA5}">
                      <a16:colId xmlns:a16="http://schemas.microsoft.com/office/drawing/2014/main" val="639592459"/>
                    </a:ext>
                  </a:extLst>
                </a:gridCol>
                <a:gridCol w="1791375">
                  <a:extLst>
                    <a:ext uri="{9D8B030D-6E8A-4147-A177-3AD203B41FA5}">
                      <a16:colId xmlns:a16="http://schemas.microsoft.com/office/drawing/2014/main" val="1196468199"/>
                    </a:ext>
                  </a:extLst>
                </a:gridCol>
                <a:gridCol w="1791375">
                  <a:extLst>
                    <a:ext uri="{9D8B030D-6E8A-4147-A177-3AD203B41FA5}">
                      <a16:colId xmlns:a16="http://schemas.microsoft.com/office/drawing/2014/main" val="1888914652"/>
                    </a:ext>
                  </a:extLst>
                </a:gridCol>
                <a:gridCol w="1791375">
                  <a:extLst>
                    <a:ext uri="{9D8B030D-6E8A-4147-A177-3AD203B41FA5}">
                      <a16:colId xmlns:a16="http://schemas.microsoft.com/office/drawing/2014/main" val="1650102851"/>
                    </a:ext>
                  </a:extLst>
                </a:gridCol>
              </a:tblGrid>
              <a:tr h="27294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6000" marR="36000" marT="36000" marB="3600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 marL="36000" marR="36000" marT="36000" marB="3600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6000" marR="36000" marT="36000" marB="3600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 marL="36000" marR="36000" marT="36000" marB="3600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6000" marR="36000" marT="36000" marB="3600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 marL="36000" marR="36000" marT="36000" marB="3600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611738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Johnathan Wright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Aecom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Aaron Bell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Octavia Midgley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4656372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Susan Evans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Aecom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Alex Sharkey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Pablo Forteza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5731800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David Maddison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Alstom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Andy Beach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Paul Hodson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3103125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Shaun Thompson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Alun Griffiths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Anna Humphries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Paul (IP) Thomas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5042759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Alan Boyle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AmcoGiffen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Ben Lynch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Peter Luby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7912515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Ian Purdham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Amcogiffen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Boris Lucic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Pete Shrader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6027525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Justin Page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Chris  Hannah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Rob Cairns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670697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Ian Dodgson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Arcadis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Craig Winter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Robert Blackstock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7107626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Andrew Belcham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David Roberts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Steve Hughes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9627341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Keith Prentice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Atkins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Eoin O'Neill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Gary Burnett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QTS Group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5149526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Alan Atkins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Balfour Beatty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Fiona Tiley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Matt Kent,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Siemens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3498295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Mick Rayner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Balfour Beatty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Holly  Bradley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Paul Tuckett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Skanska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5004025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Nisar Mohammed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BAM Nuttal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Ian Quick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Lee Daniels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Spencer Group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6473989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Simon Walkley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Buckingham 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Ian Rubery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Gareth  Armishaw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SPL Powerlines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1230070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Maurice Deans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Immanuel Kemp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Steve McWhan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SPL Powerlines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0302023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Paul Taylor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Colas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Joe Bennett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Craig Lafferty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Story Contracting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6533383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Mark Breen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Galliford Try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Jonathan Morris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john Macarthur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Story Contracting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8110481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Robert Kaul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Jacobs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Mark Downes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Martin Smith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Story Contracting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4461818"/>
                  </a:ext>
                </a:extLst>
              </a:tr>
              <a:tr h="191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Robert Kaul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Jacobs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Mike Halliday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John Oldridge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Systra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8473268"/>
                  </a:ext>
                </a:extLst>
              </a:tr>
              <a:tr h="184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Phil Price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Keltbray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Mike Heywood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John Cox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VolkerFitzpatrick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4611003"/>
                  </a:ext>
                </a:extLst>
              </a:tr>
              <a:tr h="184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Steve Jones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Laing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O'Rouke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Mohammad Karmol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Jasmin Wright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VolkerRail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9052053"/>
                  </a:ext>
                </a:extLst>
              </a:tr>
              <a:tr h="184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James Corker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Morgan Sindall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Neil Gaskin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Niall  McCreanor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VolkerRail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094505"/>
                  </a:ext>
                </a:extLst>
              </a:tr>
              <a:tr h="184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Andrew Dugdale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Mott MacDonald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Neil  Holm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Stuart Birch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VolkerRail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8264467"/>
                  </a:ext>
                </a:extLst>
              </a:tr>
              <a:tr h="184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Ben Weaterton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Mott MacDonald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Nick Millington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Daniel Mayhew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WSP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576110"/>
                  </a:ext>
                </a:extLst>
              </a:tr>
              <a:tr h="184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Danny O'brien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Murphy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Nicola Clifford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Dominic White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WSP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1322708"/>
                  </a:ext>
                </a:extLst>
              </a:tr>
              <a:tr h="184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Paul Mohan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Murphy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A0101"/>
                          </a:solidFill>
                          <a:effectLst/>
                          <a:latin typeface="+mn-lt"/>
                        </a:rPr>
                        <a:t>Noel Connolly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Rail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A010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983519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35D342A-4F4B-45CB-81E2-49EBB6538BFB}"/>
              </a:ext>
            </a:extLst>
          </p:cNvPr>
          <p:cNvSpPr txBox="1"/>
          <p:nvPr/>
        </p:nvSpPr>
        <p:spPr>
          <a:xfrm>
            <a:off x="9982200" y="803402"/>
            <a:ext cx="1666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- October 2021</a:t>
            </a:r>
          </a:p>
        </p:txBody>
      </p:sp>
    </p:spTree>
    <p:extLst>
      <p:ext uri="{BB962C8B-B14F-4D97-AF65-F5344CB8AC3E}">
        <p14:creationId xmlns:p14="http://schemas.microsoft.com/office/powerpoint/2010/main" val="406506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062E-EC38-4C18-9C0D-AAAA8B71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0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rgbClr val="00334B"/>
                </a:solidFill>
              </a:rPr>
              <a:t>Working Groups</a:t>
            </a:r>
            <a:br>
              <a:rPr lang="en-GB" b="1" dirty="0">
                <a:solidFill>
                  <a:srgbClr val="00334B"/>
                </a:solidFill>
              </a:rPr>
            </a:br>
            <a:r>
              <a:rPr lang="en-GB" sz="4800" b="1" dirty="0">
                <a:solidFill>
                  <a:srgbClr val="00334B"/>
                </a:solidFill>
              </a:rPr>
              <a:t>October 2021</a:t>
            </a:r>
            <a:endParaRPr lang="en-GB" b="1" dirty="0">
              <a:solidFill>
                <a:srgbClr val="00334B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4108183-8FA6-4F78-9FE6-FAB0276AD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098" y="1172577"/>
            <a:ext cx="4661804" cy="29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1551</Words>
  <Application>Microsoft Office PowerPoint</Application>
  <PresentationFormat>Widescreen</PresentationFormat>
  <Paragraphs>348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North West &amp; Central  and Eastern SHELT </vt:lpstr>
      <vt:lpstr>What is SHELT?</vt:lpstr>
      <vt:lpstr>Who will attend SHELT?</vt:lpstr>
      <vt:lpstr>Structure of SHELT</vt:lpstr>
      <vt:lpstr>SHELT Objectives</vt:lpstr>
      <vt:lpstr>SHELT Steering Group &amp; PMO Team</vt:lpstr>
      <vt:lpstr>Working Group Structure</vt:lpstr>
      <vt:lpstr>SHELT Members</vt:lpstr>
      <vt:lpstr>Working Groups October 2021</vt:lpstr>
      <vt:lpstr>Leadership &amp; Behaviours</vt:lpstr>
      <vt:lpstr>Front Line Supervision</vt:lpstr>
      <vt:lpstr>Extended Supply Chain (ESC) </vt:lpstr>
      <vt:lpstr>Innovation &amp; Technology</vt:lpstr>
      <vt:lpstr>Better by Design</vt:lpstr>
      <vt:lpstr>High Potential Incidents / Risks </vt:lpstr>
      <vt:lpstr>Sustainability</vt:lpstr>
      <vt:lpstr>Proposed Future Summit Dates</vt:lpstr>
      <vt:lpstr>North West &amp; Central and Eastern SHELT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West &amp; Central  and Eastern SHELT</dc:title>
  <dc:creator>White, Dominic</dc:creator>
  <cp:lastModifiedBy>White, Dominic</cp:lastModifiedBy>
  <cp:revision>37</cp:revision>
  <dcterms:created xsi:type="dcterms:W3CDTF">2021-09-09T09:50:01Z</dcterms:created>
  <dcterms:modified xsi:type="dcterms:W3CDTF">2021-10-07T07:55:25Z</dcterms:modified>
</cp:coreProperties>
</file>