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5.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7.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charts/chartEx2.xml" ContentType="application/vnd.ms-office.chartex+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7" r:id="rId4"/>
    <p:sldMasterId id="2147483774" r:id="rId5"/>
    <p:sldMasterId id="2147483777" r:id="rId6"/>
    <p:sldMasterId id="2147483771" r:id="rId7"/>
    <p:sldMasterId id="2147483754" r:id="rId8"/>
    <p:sldMasterId id="2147483783" r:id="rId9"/>
    <p:sldMasterId id="2147483787" r:id="rId10"/>
    <p:sldMasterId id="2147483791" r:id="rId11"/>
  </p:sldMasterIdLst>
  <p:notesMasterIdLst>
    <p:notesMasterId r:id="rId31"/>
  </p:notesMasterIdLst>
  <p:handoutMasterIdLst>
    <p:handoutMasterId r:id="rId32"/>
  </p:handoutMasterIdLst>
  <p:sldIdLst>
    <p:sldId id="303" r:id="rId12"/>
    <p:sldId id="325" r:id="rId13"/>
    <p:sldId id="362" r:id="rId14"/>
    <p:sldId id="375" r:id="rId15"/>
    <p:sldId id="370" r:id="rId16"/>
    <p:sldId id="369" r:id="rId17"/>
    <p:sldId id="371" r:id="rId18"/>
    <p:sldId id="380" r:id="rId19"/>
    <p:sldId id="372" r:id="rId20"/>
    <p:sldId id="373" r:id="rId21"/>
    <p:sldId id="351" r:id="rId22"/>
    <p:sldId id="364" r:id="rId23"/>
    <p:sldId id="366" r:id="rId24"/>
    <p:sldId id="367" r:id="rId25"/>
    <p:sldId id="378" r:id="rId26"/>
    <p:sldId id="368" r:id="rId27"/>
    <p:sldId id="377" r:id="rId28"/>
    <p:sldId id="376" r:id="rId29"/>
    <p:sldId id="33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o Text Boxes" id="{C5BB9270-E2E1-474E-8C4E-470F069B7877}">
          <p14:sldIdLst>
            <p14:sldId id="303"/>
            <p14:sldId id="325"/>
            <p14:sldId id="362"/>
            <p14:sldId id="375"/>
            <p14:sldId id="370"/>
            <p14:sldId id="369"/>
            <p14:sldId id="371"/>
            <p14:sldId id="380"/>
            <p14:sldId id="372"/>
            <p14:sldId id="373"/>
            <p14:sldId id="351"/>
            <p14:sldId id="364"/>
            <p14:sldId id="366"/>
            <p14:sldId id="367"/>
            <p14:sldId id="378"/>
            <p14:sldId id="368"/>
            <p14:sldId id="377"/>
            <p14:sldId id="376"/>
            <p14:sldId id="339"/>
          </p14:sldIdLst>
        </p14:section>
      </p14:sectionLst>
    </p:ext>
    <p:ext uri="{EFAFB233-063F-42B5-8137-9DF3F51BA10A}">
      <p15:sldGuideLst xmlns:p15="http://schemas.microsoft.com/office/powerpoint/2012/main">
        <p15:guide id="1" orient="horz" pos="210" userDrawn="1">
          <p15:clr>
            <a:srgbClr val="A4A3A4"/>
          </p15:clr>
        </p15:guide>
        <p15:guide id="2" pos="234" userDrawn="1">
          <p15:clr>
            <a:srgbClr val="A4A3A4"/>
          </p15:clr>
        </p15:guide>
        <p15:guide id="3" orient="horz" pos="4320" userDrawn="1">
          <p15:clr>
            <a:srgbClr val="A4A3A4"/>
          </p15:clr>
        </p15:guide>
        <p15:guide id="4" orient="horz" pos="4088" userDrawn="1">
          <p15:clr>
            <a:srgbClr val="A4A3A4"/>
          </p15:clr>
        </p15:guide>
        <p15:guide id="5" pos="7446" userDrawn="1">
          <p15:clr>
            <a:srgbClr val="A4A3A4"/>
          </p15:clr>
        </p15:guide>
        <p15:guide id="6" orient="horz" pos="2455" userDrawn="1">
          <p15:clr>
            <a:srgbClr val="A4A3A4"/>
          </p15:clr>
        </p15:guide>
        <p15:guide id="7" orient="horz" pos="618" userDrawn="1">
          <p15:clr>
            <a:srgbClr val="A4A3A4"/>
          </p15:clr>
        </p15:guide>
        <p15:guide id="8" pos="3840" userDrawn="1">
          <p15:clr>
            <a:srgbClr val="A4A3A4"/>
          </p15:clr>
        </p15:guide>
        <p15:guide id="9" pos="1050" userDrawn="1">
          <p15:clr>
            <a:srgbClr val="A4A3A4"/>
          </p15:clr>
        </p15:guide>
        <p15:guide id="10" pos="65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768"/>
    <a:srgbClr val="44A0D0"/>
    <a:srgbClr val="00A3D5"/>
    <a:srgbClr val="808180"/>
    <a:srgbClr val="898989"/>
    <a:srgbClr val="951B81"/>
    <a:srgbClr val="482683"/>
    <a:srgbClr val="007981"/>
    <a:srgbClr val="51ACB8"/>
    <a:srgbClr val="004D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5E408E-E5AE-440A-8ED4-474B8C69DE12}" v="4" dt="2020-11-11T13:25:03.8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805" autoAdjust="0"/>
  </p:normalViewPr>
  <p:slideViewPr>
    <p:cSldViewPr snapToGrid="0">
      <p:cViewPr varScale="1">
        <p:scale>
          <a:sx n="76" d="100"/>
          <a:sy n="76" d="100"/>
        </p:scale>
        <p:origin x="917" y="58"/>
      </p:cViewPr>
      <p:guideLst>
        <p:guide orient="horz" pos="210"/>
        <p:guide pos="234"/>
        <p:guide orient="horz" pos="4320"/>
        <p:guide orient="horz" pos="4088"/>
        <p:guide pos="7446"/>
        <p:guide orient="horz" pos="2455"/>
        <p:guide orient="horz" pos="618"/>
        <p:guide pos="3840"/>
        <p:guide pos="1050"/>
        <p:guide pos="6584"/>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yall Chris" userId="64d98d31-b30a-4c9d-9fa7-12aaa4b32bab" providerId="ADAL" clId="{645E408E-E5AE-440A-8ED4-474B8C69DE12}"/>
    <pc:docChg chg="undo redo custSel modSld">
      <pc:chgData name="Lyall Chris" userId="64d98d31-b30a-4c9d-9fa7-12aaa4b32bab" providerId="ADAL" clId="{645E408E-E5AE-440A-8ED4-474B8C69DE12}" dt="2020-11-11T13:28:37.383" v="84" actId="123"/>
      <pc:docMkLst>
        <pc:docMk/>
      </pc:docMkLst>
      <pc:sldChg chg="modSp">
        <pc:chgData name="Lyall Chris" userId="64d98d31-b30a-4c9d-9fa7-12aaa4b32bab" providerId="ADAL" clId="{645E408E-E5AE-440A-8ED4-474B8C69DE12}" dt="2020-11-09T12:56:50.498" v="46" actId="20577"/>
        <pc:sldMkLst>
          <pc:docMk/>
          <pc:sldMk cId="1642297009" sldId="351"/>
        </pc:sldMkLst>
        <pc:spChg chg="mod">
          <ac:chgData name="Lyall Chris" userId="64d98d31-b30a-4c9d-9fa7-12aaa4b32bab" providerId="ADAL" clId="{645E408E-E5AE-440A-8ED4-474B8C69DE12}" dt="2020-11-09T12:56:50.498" v="46" actId="20577"/>
          <ac:spMkLst>
            <pc:docMk/>
            <pc:sldMk cId="1642297009" sldId="351"/>
            <ac:spMk id="3" creationId="{D4489E07-6356-4A32-BBD0-55D5C1504EFB}"/>
          </ac:spMkLst>
        </pc:spChg>
      </pc:sldChg>
      <pc:sldChg chg="modSp">
        <pc:chgData name="Lyall Chris" userId="64d98d31-b30a-4c9d-9fa7-12aaa4b32bab" providerId="ADAL" clId="{645E408E-E5AE-440A-8ED4-474B8C69DE12}" dt="2020-11-09T10:58:39.653" v="35" actId="20577"/>
        <pc:sldMkLst>
          <pc:docMk/>
          <pc:sldMk cId="2222927931" sldId="366"/>
        </pc:sldMkLst>
        <pc:spChg chg="mod">
          <ac:chgData name="Lyall Chris" userId="64d98d31-b30a-4c9d-9fa7-12aaa4b32bab" providerId="ADAL" clId="{645E408E-E5AE-440A-8ED4-474B8C69DE12}" dt="2020-11-09T10:58:39.653" v="35" actId="20577"/>
          <ac:spMkLst>
            <pc:docMk/>
            <pc:sldMk cId="2222927931" sldId="366"/>
            <ac:spMk id="47" creationId="{2A096E17-A4E0-4311-998D-3D8510544764}"/>
          </ac:spMkLst>
        </pc:spChg>
      </pc:sldChg>
      <pc:sldChg chg="modSp">
        <pc:chgData name="Lyall Chris" userId="64d98d31-b30a-4c9d-9fa7-12aaa4b32bab" providerId="ADAL" clId="{645E408E-E5AE-440A-8ED4-474B8C69DE12}" dt="2020-11-09T12:54:44.806" v="45" actId="20577"/>
        <pc:sldMkLst>
          <pc:docMk/>
          <pc:sldMk cId="1856390960" sldId="371"/>
        </pc:sldMkLst>
        <pc:spChg chg="mod">
          <ac:chgData name="Lyall Chris" userId="64d98d31-b30a-4c9d-9fa7-12aaa4b32bab" providerId="ADAL" clId="{645E408E-E5AE-440A-8ED4-474B8C69DE12}" dt="2020-11-09T12:54:44.806" v="45" actId="20577"/>
          <ac:spMkLst>
            <pc:docMk/>
            <pc:sldMk cId="1856390960" sldId="371"/>
            <ac:spMk id="3" creationId="{D4489E07-6356-4A32-BBD0-55D5C1504EFB}"/>
          </ac:spMkLst>
        </pc:spChg>
      </pc:sldChg>
      <pc:sldChg chg="modSp">
        <pc:chgData name="Lyall Chris" userId="64d98d31-b30a-4c9d-9fa7-12aaa4b32bab" providerId="ADAL" clId="{645E408E-E5AE-440A-8ED4-474B8C69DE12}" dt="2020-11-09T12:51:55.971" v="40" actId="1076"/>
        <pc:sldMkLst>
          <pc:docMk/>
          <pc:sldMk cId="2276856632" sldId="375"/>
        </pc:sldMkLst>
        <pc:graphicFrameChg chg="mod">
          <ac:chgData name="Lyall Chris" userId="64d98d31-b30a-4c9d-9fa7-12aaa4b32bab" providerId="ADAL" clId="{645E408E-E5AE-440A-8ED4-474B8C69DE12}" dt="2020-11-09T12:51:55.971" v="40" actId="1076"/>
          <ac:graphicFrameMkLst>
            <pc:docMk/>
            <pc:sldMk cId="2276856632" sldId="375"/>
            <ac:graphicFrameMk id="6" creationId="{2A184AB0-3AD2-4746-9254-65AF38ADE782}"/>
          </ac:graphicFrameMkLst>
        </pc:graphicFrameChg>
      </pc:sldChg>
      <pc:sldChg chg="modSp">
        <pc:chgData name="Lyall Chris" userId="64d98d31-b30a-4c9d-9fa7-12aaa4b32bab" providerId="ADAL" clId="{645E408E-E5AE-440A-8ED4-474B8C69DE12}" dt="2020-11-09T13:42:20.090" v="47" actId="27107"/>
        <pc:sldMkLst>
          <pc:docMk/>
          <pc:sldMk cId="4250940087" sldId="376"/>
        </pc:sldMkLst>
        <pc:spChg chg="mod">
          <ac:chgData name="Lyall Chris" userId="64d98d31-b30a-4c9d-9fa7-12aaa4b32bab" providerId="ADAL" clId="{645E408E-E5AE-440A-8ED4-474B8C69DE12}" dt="2020-11-09T13:42:20.090" v="47" actId="27107"/>
          <ac:spMkLst>
            <pc:docMk/>
            <pc:sldMk cId="4250940087" sldId="376"/>
            <ac:spMk id="2" creationId="{B02C275E-F69D-4EDE-87CB-EE9E2BCD30C7}"/>
          </ac:spMkLst>
        </pc:spChg>
      </pc:sldChg>
      <pc:sldChg chg="addSp delSp modSp">
        <pc:chgData name="Lyall Chris" userId="64d98d31-b30a-4c9d-9fa7-12aaa4b32bab" providerId="ADAL" clId="{645E408E-E5AE-440A-8ED4-474B8C69DE12}" dt="2020-11-11T13:28:37.383" v="84" actId="123"/>
        <pc:sldMkLst>
          <pc:docMk/>
          <pc:sldMk cId="3009772539" sldId="378"/>
        </pc:sldMkLst>
        <pc:spChg chg="add del mod">
          <ac:chgData name="Lyall Chris" userId="64d98d31-b30a-4c9d-9fa7-12aaa4b32bab" providerId="ADAL" clId="{645E408E-E5AE-440A-8ED4-474B8C69DE12}" dt="2020-11-11T13:24:23.544" v="52" actId="478"/>
          <ac:spMkLst>
            <pc:docMk/>
            <pc:sldMk cId="3009772539" sldId="378"/>
            <ac:spMk id="4" creationId="{D03B480F-70B2-4AAA-9D6C-27216659F97E}"/>
          </ac:spMkLst>
        </pc:spChg>
        <pc:spChg chg="add mod">
          <ac:chgData name="Lyall Chris" userId="64d98d31-b30a-4c9d-9fa7-12aaa4b32bab" providerId="ADAL" clId="{645E408E-E5AE-440A-8ED4-474B8C69DE12}" dt="2020-11-11T13:24:34.014" v="53" actId="1076"/>
          <ac:spMkLst>
            <pc:docMk/>
            <pc:sldMk cId="3009772539" sldId="378"/>
            <ac:spMk id="5" creationId="{9C4B51F2-9FB4-4EFA-8D6C-1427976D77D8}"/>
          </ac:spMkLst>
        </pc:spChg>
        <pc:spChg chg="del">
          <ac:chgData name="Lyall Chris" userId="64d98d31-b30a-4c9d-9fa7-12aaa4b32bab" providerId="ADAL" clId="{645E408E-E5AE-440A-8ED4-474B8C69DE12}" dt="2020-11-11T13:24:20.658" v="51" actId="478"/>
          <ac:spMkLst>
            <pc:docMk/>
            <pc:sldMk cId="3009772539" sldId="378"/>
            <ac:spMk id="7" creationId="{10D2E6FA-F23D-4EB5-8062-EE4ED19E294D}"/>
          </ac:spMkLst>
        </pc:spChg>
        <pc:spChg chg="add mod">
          <ac:chgData name="Lyall Chris" userId="64d98d31-b30a-4c9d-9fa7-12aaa4b32bab" providerId="ADAL" clId="{645E408E-E5AE-440A-8ED4-474B8C69DE12}" dt="2020-11-11T13:27:16.591" v="74" actId="2711"/>
          <ac:spMkLst>
            <pc:docMk/>
            <pc:sldMk cId="3009772539" sldId="378"/>
            <ac:spMk id="11" creationId="{807C17D7-24E2-4E8E-9DBB-F5FC8821CD0B}"/>
          </ac:spMkLst>
        </pc:spChg>
        <pc:spChg chg="add mod">
          <ac:chgData name="Lyall Chris" userId="64d98d31-b30a-4c9d-9fa7-12aaa4b32bab" providerId="ADAL" clId="{645E408E-E5AE-440A-8ED4-474B8C69DE12}" dt="2020-11-11T13:24:45.883" v="55" actId="1076"/>
          <ac:spMkLst>
            <pc:docMk/>
            <pc:sldMk cId="3009772539" sldId="378"/>
            <ac:spMk id="12" creationId="{75C829F6-617A-4731-B1E1-A09797A8E26D}"/>
          </ac:spMkLst>
        </pc:spChg>
        <pc:spChg chg="add mod">
          <ac:chgData name="Lyall Chris" userId="64d98d31-b30a-4c9d-9fa7-12aaa4b32bab" providerId="ADAL" clId="{645E408E-E5AE-440A-8ED4-474B8C69DE12}" dt="2020-11-11T13:26:52.703" v="72" actId="2711"/>
          <ac:spMkLst>
            <pc:docMk/>
            <pc:sldMk cId="3009772539" sldId="378"/>
            <ac:spMk id="13" creationId="{4846674B-ECC0-4EE4-9962-4EFCFAF50DA4}"/>
          </ac:spMkLst>
        </pc:spChg>
        <pc:spChg chg="add">
          <ac:chgData name="Lyall Chris" userId="64d98d31-b30a-4c9d-9fa7-12aaa4b32bab" providerId="ADAL" clId="{645E408E-E5AE-440A-8ED4-474B8C69DE12}" dt="2020-11-11T13:23:52.051" v="49"/>
          <ac:spMkLst>
            <pc:docMk/>
            <pc:sldMk cId="3009772539" sldId="378"/>
            <ac:spMk id="16" creationId="{BD2888AE-0C84-44BE-B245-613F70037413}"/>
          </ac:spMkLst>
        </pc:spChg>
        <pc:spChg chg="add mod">
          <ac:chgData name="Lyall Chris" userId="64d98d31-b30a-4c9d-9fa7-12aaa4b32bab" providerId="ADAL" clId="{645E408E-E5AE-440A-8ED4-474B8C69DE12}" dt="2020-11-11T13:27:24.116" v="76" actId="1076"/>
          <ac:spMkLst>
            <pc:docMk/>
            <pc:sldMk cId="3009772539" sldId="378"/>
            <ac:spMk id="19" creationId="{B563ABBD-639C-4D53-939E-1588A444BD34}"/>
          </ac:spMkLst>
        </pc:spChg>
        <pc:spChg chg="add mod">
          <ac:chgData name="Lyall Chris" userId="64d98d31-b30a-4c9d-9fa7-12aaa4b32bab" providerId="ADAL" clId="{645E408E-E5AE-440A-8ED4-474B8C69DE12}" dt="2020-11-11T13:28:37.383" v="84" actId="123"/>
          <ac:spMkLst>
            <pc:docMk/>
            <pc:sldMk cId="3009772539" sldId="378"/>
            <ac:spMk id="20" creationId="{99CD6C67-E70F-489E-AE8E-E5E0E6DC9FF7}"/>
          </ac:spMkLst>
        </pc:spChg>
        <pc:graphicFrameChg chg="add mod">
          <ac:chgData name="Lyall Chris" userId="64d98d31-b30a-4c9d-9fa7-12aaa4b32bab" providerId="ADAL" clId="{645E408E-E5AE-440A-8ED4-474B8C69DE12}" dt="2020-11-11T13:25:03.800" v="58"/>
          <ac:graphicFrameMkLst>
            <pc:docMk/>
            <pc:sldMk cId="3009772539" sldId="378"/>
            <ac:graphicFrameMk id="17" creationId="{D9A5F7E8-7B14-4A54-8491-50B9F770EA91}"/>
          </ac:graphicFrameMkLst>
        </pc:graphicFrameChg>
        <pc:picChg chg="del">
          <ac:chgData name="Lyall Chris" userId="64d98d31-b30a-4c9d-9fa7-12aaa4b32bab" providerId="ADAL" clId="{645E408E-E5AE-440A-8ED4-474B8C69DE12}" dt="2020-11-11T13:23:20.895" v="48" actId="478"/>
          <ac:picMkLst>
            <pc:docMk/>
            <pc:sldMk cId="3009772539" sldId="378"/>
            <ac:picMk id="6" creationId="{B7825856-2B1B-44B8-A749-03F2BCCB470C}"/>
          </ac:picMkLst>
        </pc:picChg>
        <pc:picChg chg="add mod">
          <ac:chgData name="Lyall Chris" userId="64d98d31-b30a-4c9d-9fa7-12aaa4b32bab" providerId="ADAL" clId="{645E408E-E5AE-440A-8ED4-474B8C69DE12}" dt="2020-11-11T13:24:34.014" v="53" actId="1076"/>
          <ac:picMkLst>
            <pc:docMk/>
            <pc:sldMk cId="3009772539" sldId="378"/>
            <ac:picMk id="10" creationId="{B36BB997-60A4-4918-9DA9-0AEF36A84E5E}"/>
          </ac:picMkLst>
        </pc:picChg>
        <pc:picChg chg="add mod">
          <ac:chgData name="Lyall Chris" userId="64d98d31-b30a-4c9d-9fa7-12aaa4b32bab" providerId="ADAL" clId="{645E408E-E5AE-440A-8ED4-474B8C69DE12}" dt="2020-11-11T13:25:20.208" v="59" actId="1076"/>
          <ac:picMkLst>
            <pc:docMk/>
            <pc:sldMk cId="3009772539" sldId="378"/>
            <ac:picMk id="15" creationId="{78EF832D-86BC-462B-A373-12079435A9CD}"/>
          </ac:picMkLst>
        </pc:picChg>
        <pc:picChg chg="add mod">
          <ac:chgData name="Lyall Chris" userId="64d98d31-b30a-4c9d-9fa7-12aaa4b32bab" providerId="ADAL" clId="{645E408E-E5AE-440A-8ED4-474B8C69DE12}" dt="2020-11-11T13:24:34.014" v="53" actId="1076"/>
          <ac:picMkLst>
            <pc:docMk/>
            <pc:sldMk cId="3009772539" sldId="378"/>
            <ac:picMk id="18" creationId="{50D129FA-1471-4828-A7FF-83D4A7692E81}"/>
          </ac:picMkLst>
        </pc:picChg>
        <pc:cxnChg chg="add mod">
          <ac:chgData name="Lyall Chris" userId="64d98d31-b30a-4c9d-9fa7-12aaa4b32bab" providerId="ADAL" clId="{645E408E-E5AE-440A-8ED4-474B8C69DE12}" dt="2020-11-11T13:24:34.014" v="53" actId="1076"/>
          <ac:cxnSpMkLst>
            <pc:docMk/>
            <pc:sldMk cId="3009772539" sldId="378"/>
            <ac:cxnSpMk id="8" creationId="{0BCFAECF-80D3-42DF-96CF-14A8DE348C2A}"/>
          </ac:cxnSpMkLst>
        </pc:cxnChg>
        <pc:cxnChg chg="add del mod">
          <ac:chgData name="Lyall Chris" userId="64d98d31-b30a-4c9d-9fa7-12aaa4b32bab" providerId="ADAL" clId="{645E408E-E5AE-440A-8ED4-474B8C69DE12}" dt="2020-11-11T13:25:51.777" v="68" actId="478"/>
          <ac:cxnSpMkLst>
            <pc:docMk/>
            <pc:sldMk cId="3009772539" sldId="378"/>
            <ac:cxnSpMk id="9" creationId="{E9808F26-DE58-4B67-86B9-DC06C8CF4F20}"/>
          </ac:cxnSpMkLst>
        </pc:cxnChg>
        <pc:cxnChg chg="add">
          <ac:chgData name="Lyall Chris" userId="64d98d31-b30a-4c9d-9fa7-12aaa4b32bab" providerId="ADAL" clId="{645E408E-E5AE-440A-8ED4-474B8C69DE12}" dt="2020-11-11T13:23:52.051" v="49"/>
          <ac:cxnSpMkLst>
            <pc:docMk/>
            <pc:sldMk cId="3009772539" sldId="378"/>
            <ac:cxnSpMk id="14" creationId="{E8EE704B-CFE3-4F1B-AF83-44ED21BD4571}"/>
          </ac:cxnSpMkLst>
        </pc:cxnChg>
      </pc:sldChg>
      <pc:sldChg chg="modSp">
        <pc:chgData name="Lyall Chris" userId="64d98d31-b30a-4c9d-9fa7-12aaa4b32bab" providerId="ADAL" clId="{645E408E-E5AE-440A-8ED4-474B8C69DE12}" dt="2020-11-09T11:14:56.763" v="39" actId="20577"/>
        <pc:sldMkLst>
          <pc:docMk/>
          <pc:sldMk cId="4282737327" sldId="380"/>
        </pc:sldMkLst>
        <pc:spChg chg="mod">
          <ac:chgData name="Lyall Chris" userId="64d98d31-b30a-4c9d-9fa7-12aaa4b32bab" providerId="ADAL" clId="{645E408E-E5AE-440A-8ED4-474B8C69DE12}" dt="2020-11-09T11:14:56.763" v="39" actId="20577"/>
          <ac:spMkLst>
            <pc:docMk/>
            <pc:sldMk cId="4282737327" sldId="380"/>
            <ac:spMk id="3" creationId="{D4489E07-6356-4A32-BBD0-55D5C1504EFB}"/>
          </ac:spMkLst>
        </pc:spChg>
      </pc:sldChg>
    </pc:docChg>
  </pc:docChgLst>
</pc:chgInfo>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Book1" TargetMode="External"/></Relationships>
</file>

<file path=ppt/charts/_rels/chartEx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Book1" TargetMode="External"/></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Specified RIDDOR</cx:pt>
          <cx:pt idx="1">Lost Time RIDDOR</cx:pt>
          <cx:pt idx="2">Minor Injury - Lost Time</cx:pt>
          <cx:pt idx="3">Minor Injury - No Lost Time</cx:pt>
        </cx:lvl>
      </cx:strDim>
      <cx:numDim type="val">
        <cx:f>Sheet1!$B$2:$B$5</cx:f>
        <cx:lvl ptCount="4" formatCode="General">
          <cx:pt idx="0">5</cx:pt>
          <cx:pt idx="1">5</cx:pt>
          <cx:pt idx="2">3</cx:pt>
          <cx:pt idx="3">12</cx:pt>
        </cx:lvl>
      </cx:numDim>
    </cx:data>
  </cx:chartData>
  <cx:chart>
    <cx:title pos="t" align="ctr" overlay="0">
      <cx:tx>
        <cx:txData>
          <cx:v>Year 2 CP6 (2020/21) so far</cx:v>
        </cx:txData>
      </cx:tx>
      <cx:txPr>
        <a:bodyPr spcFirstLastPara="1" vertOverflow="ellipsis" horzOverflow="overflow" wrap="square" lIns="0" tIns="0" rIns="0" bIns="0" anchor="ctr" anchorCtr="1"/>
        <a:lstStyle/>
        <a:p>
          <a:pPr algn="ctr" rtl="0">
            <a:defRPr/>
          </a:pPr>
          <a:r>
            <a:rPr lang="en-US" sz="1400" b="1" i="0" u="none" strike="noStrike" baseline="0">
              <a:solidFill>
                <a:srgbClr val="002768"/>
              </a:solidFill>
              <a:latin typeface="+mj-lt"/>
            </a:rPr>
            <a:t>Year 2 CP6 (2020/21) so far</a:t>
          </a:r>
        </a:p>
      </cx:txPr>
    </cx:title>
    <cx:plotArea>
      <cx:plotAreaRegion>
        <cx:series layoutId="funnel" uniqueId="{8EC6C4C8-8FC7-42F3-98A2-27F4C28CE06E}">
          <cx:dataLabels>
            <cx:txPr>
              <a:bodyPr spcFirstLastPara="1" vertOverflow="ellipsis" horzOverflow="overflow" wrap="square" lIns="0" tIns="0" rIns="0" bIns="0" anchor="ctr" anchorCtr="1"/>
              <a:lstStyle/>
              <a:p>
                <a:pPr algn="ctr" rtl="0">
                  <a:defRPr sz="2000" b="1">
                    <a:solidFill>
                      <a:schemeClr val="bg1"/>
                    </a:solidFill>
                    <a:latin typeface="Arial" panose="020B0604020202020204" pitchFamily="34" charset="0"/>
                    <a:ea typeface="Arial" panose="020B0604020202020204" pitchFamily="34" charset="0"/>
                    <a:cs typeface="Arial" panose="020B0604020202020204" pitchFamily="34" charset="0"/>
                  </a:defRPr>
                </a:pPr>
                <a:endParaRPr lang="en-US" sz="2000" b="1" i="0" u="none" strike="noStrike" baseline="0">
                  <a:solidFill>
                    <a:schemeClr val="bg1"/>
                  </a:solidFill>
                  <a:latin typeface="Arial" panose="020B0604020202020204" pitchFamily="34" charset="0"/>
                  <a:cs typeface="Arial" panose="020B0604020202020204" pitchFamily="34" charset="0"/>
                </a:endParaRPr>
              </a:p>
            </cx:txPr>
            <cx:visibility seriesName="0" categoryName="0" value="1"/>
          </cx:dataLabels>
          <cx:dataId val="0"/>
        </cx:series>
      </cx:plotAreaRegion>
      <cx:axis id="0">
        <cx:catScaling gapWidth="0.0599999987"/>
        <cx:tickLabels/>
        <cx:txPr>
          <a:bodyPr spcFirstLastPara="1" vertOverflow="ellipsis" horzOverflow="overflow" wrap="square" lIns="0" tIns="0" rIns="0" bIns="0" anchor="ctr" anchorCtr="1"/>
          <a:lstStyle/>
          <a:p>
            <a:pPr algn="ctr" rtl="0">
              <a:defRPr sz="1200">
                <a:solidFill>
                  <a:srgbClr val="002768"/>
                </a:solidFill>
                <a:latin typeface="Arial" panose="020B0604020202020204" pitchFamily="34" charset="0"/>
                <a:ea typeface="Arial" panose="020B0604020202020204" pitchFamily="34" charset="0"/>
                <a:cs typeface="Arial" panose="020B0604020202020204" pitchFamily="34" charset="0"/>
              </a:defRPr>
            </a:pPr>
            <a:endParaRPr lang="en-US" sz="1200" b="0" i="0" u="none" strike="noStrike" baseline="0">
              <a:solidFill>
                <a:srgbClr val="002768"/>
              </a:solidFill>
              <a:latin typeface="Arial" panose="020B0604020202020204" pitchFamily="34" charset="0"/>
              <a:cs typeface="Arial" panose="020B0604020202020204" pitchFamily="34" charset="0"/>
            </a:endParaRPr>
          </a:p>
        </cx:txPr>
      </cx:axis>
    </cx:plotArea>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Sheet1!$A$15:$A$18</cx:f>
        <cx:lvl ptCount="4">
          <cx:pt idx="0">Specified RIDDOR</cx:pt>
          <cx:pt idx="1">Lost Time RIDDOR</cx:pt>
          <cx:pt idx="2">Minor Injury - Lost Time</cx:pt>
          <cx:pt idx="3">Minor Injury - No Lost Time</cx:pt>
        </cx:lvl>
      </cx:strDim>
      <cx:numDim type="val">
        <cx:f>Sheet1!$B$15:$B$18</cx:f>
        <cx:lvl ptCount="4" formatCode="General">
          <cx:pt idx="0">4</cx:pt>
          <cx:pt idx="1">9</cx:pt>
          <cx:pt idx="2">14</cx:pt>
          <cx:pt idx="3">31</cx:pt>
        </cx:lvl>
      </cx:numDim>
    </cx:data>
  </cx:chartData>
  <cx:chart>
    <cx:title pos="t" align="ctr" overlay="0">
      <cx:tx>
        <cx:txData>
          <cx:v>Year 1 CP6 (2019/20)</cx:v>
        </cx:txData>
      </cx:tx>
      <cx:txPr>
        <a:bodyPr spcFirstLastPara="1" vertOverflow="ellipsis" horzOverflow="overflow" wrap="square" lIns="0" tIns="0" rIns="0" bIns="0" anchor="ctr" anchorCtr="1"/>
        <a:lstStyle/>
        <a:p>
          <a:pPr algn="ctr" rtl="0">
            <a:defRPr/>
          </a:pPr>
          <a:r>
            <a:rPr lang="en-US" sz="1400" b="1" i="0" u="none" strike="noStrike" baseline="0">
              <a:solidFill>
                <a:srgbClr val="002768"/>
              </a:solidFill>
              <a:latin typeface="+mj-lt"/>
            </a:rPr>
            <a:t>Year 1 CP6 (2019/20)</a:t>
          </a:r>
        </a:p>
      </cx:txPr>
    </cx:title>
    <cx:plotArea>
      <cx:plotAreaRegion>
        <cx:series layoutId="funnel" uniqueId="{E3D0055D-4F71-4E98-ABA9-356F10B42037}">
          <cx:dataLabels>
            <cx:txPr>
              <a:bodyPr spcFirstLastPara="1" vertOverflow="ellipsis" horzOverflow="overflow" wrap="square" lIns="0" tIns="0" rIns="0" bIns="0" anchor="ctr" anchorCtr="1"/>
              <a:lstStyle/>
              <a:p>
                <a:pPr algn="ctr" rtl="0">
                  <a:defRPr sz="2000" b="1">
                    <a:solidFill>
                      <a:schemeClr val="bg1"/>
                    </a:solidFill>
                    <a:latin typeface="+mj-lt"/>
                  </a:defRPr>
                </a:pPr>
                <a:endParaRPr lang="en-US" sz="2000" b="1" i="0" u="none" strike="noStrike" baseline="0">
                  <a:solidFill>
                    <a:schemeClr val="bg1"/>
                  </a:solidFill>
                  <a:latin typeface="+mj-lt"/>
                </a:endParaRPr>
              </a:p>
            </cx:txPr>
            <cx:visibility seriesName="0" categoryName="0" value="1"/>
          </cx:dataLabels>
          <cx:dataId val="0"/>
        </cx:series>
      </cx:plotAreaRegion>
      <cx:axis id="0">
        <cx:catScaling gapWidth="0.0599999987"/>
        <cx:tickLabels/>
        <cx:txPr>
          <a:bodyPr spcFirstLastPara="1" vertOverflow="ellipsis" horzOverflow="overflow" wrap="square" lIns="0" tIns="0" rIns="0" bIns="0" anchor="ctr" anchorCtr="1"/>
          <a:lstStyle/>
          <a:p>
            <a:pPr algn="ctr" rtl="0">
              <a:defRPr sz="1200">
                <a:solidFill>
                  <a:srgbClr val="002768"/>
                </a:solidFill>
                <a:latin typeface="Arial" panose="020B0604020202020204" pitchFamily="34" charset="0"/>
                <a:ea typeface="Arial" panose="020B0604020202020204" pitchFamily="34" charset="0"/>
                <a:cs typeface="Arial" panose="020B0604020202020204" pitchFamily="34" charset="0"/>
              </a:defRPr>
            </a:pPr>
            <a:endParaRPr lang="en-US" sz="1200" b="0" i="0" u="none" strike="noStrike" baseline="0">
              <a:solidFill>
                <a:srgbClr val="002768"/>
              </a:solidFill>
              <a:latin typeface="Arial" panose="020B0604020202020204" pitchFamily="34" charset="0"/>
              <a:cs typeface="Arial" panose="020B0604020202020204" pitchFamily="34" charset="0"/>
            </a:endParaRPr>
          </a:p>
        </cx:txPr>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747234-F741-423B-B336-1B8A9B2BAFB1}" type="datetimeFigureOut">
              <a:rPr lang="en-GB" smtClean="0"/>
              <a:t>11/11/2020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03AEB3-B81B-4ED9-B214-8605DB9A6A2D}" type="slidenum">
              <a:rPr lang="en-GB" smtClean="0"/>
              <a:t>‹#›</a:t>
            </a:fld>
            <a:endParaRPr lang="en-GB"/>
          </a:p>
        </p:txBody>
      </p:sp>
    </p:spTree>
    <p:extLst>
      <p:ext uri="{BB962C8B-B14F-4D97-AF65-F5344CB8AC3E}">
        <p14:creationId xmlns:p14="http://schemas.microsoft.com/office/powerpoint/2010/main" val="35978830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5424F-E449-4824-921F-55F0BB15E53D}" type="datetimeFigureOut">
              <a:rPr lang="en-GB" smtClean="0"/>
              <a:t>11/11/2020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605F73-A141-4BC2-903A-E12D05ECF9E0}" type="slidenum">
              <a:rPr lang="en-GB" smtClean="0"/>
              <a:t>‹#›</a:t>
            </a:fld>
            <a:endParaRPr lang="en-GB"/>
          </a:p>
        </p:txBody>
      </p:sp>
    </p:spTree>
    <p:extLst>
      <p:ext uri="{BB962C8B-B14F-4D97-AF65-F5344CB8AC3E}">
        <p14:creationId xmlns:p14="http://schemas.microsoft.com/office/powerpoint/2010/main" val="3752073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6605F73-A141-4BC2-903A-E12D05ECF9E0}" type="slidenum">
              <a:rPr lang="en-GB" smtClean="0"/>
              <a:t>2</a:t>
            </a:fld>
            <a:endParaRPr lang="en-GB"/>
          </a:p>
        </p:txBody>
      </p:sp>
    </p:spTree>
    <p:extLst>
      <p:ext uri="{BB962C8B-B14F-4D97-AF65-F5344CB8AC3E}">
        <p14:creationId xmlns:p14="http://schemas.microsoft.com/office/powerpoint/2010/main" val="31109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6605F73-A141-4BC2-903A-E12D05ECF9E0}" type="slidenum">
              <a:rPr lang="en-GB" smtClean="0"/>
              <a:t>11</a:t>
            </a:fld>
            <a:endParaRPr lang="en-GB"/>
          </a:p>
        </p:txBody>
      </p:sp>
    </p:spTree>
    <p:extLst>
      <p:ext uri="{BB962C8B-B14F-4D97-AF65-F5344CB8AC3E}">
        <p14:creationId xmlns:p14="http://schemas.microsoft.com/office/powerpoint/2010/main" val="2725728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9451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8876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09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1" u="none" strike="noStrike" baseline="0" dirty="0" err="1">
                <a:latin typeface="Calibri,BoldItalic"/>
              </a:rPr>
              <a:t>EyesOnSafety</a:t>
            </a:r>
            <a:r>
              <a:rPr lang="en-GB" sz="1200" b="1" i="1" u="none" strike="noStrike" baseline="0" dirty="0">
                <a:latin typeface="Calibri,BoldItalic"/>
              </a:rPr>
              <a:t> </a:t>
            </a:r>
            <a:r>
              <a:rPr lang="en-GB" sz="1200" b="0" i="0" u="none" strike="noStrike" baseline="0" dirty="0">
                <a:latin typeface="Calibri" panose="020F0502020204030204" pitchFamily="34" charset="0"/>
              </a:rPr>
              <a:t>is designed to assist with the identification and removal of hazards at a site of work. This occurs prior to works through scoping exercises and allows teams to map out site specific hazards and remove or put suitable measures in place. The initiate also applies during and after works as the </a:t>
            </a:r>
            <a:r>
              <a:rPr lang="en-GB" sz="1200" b="0" i="0" u="none" strike="noStrike" baseline="0">
                <a:latin typeface="Calibri" panose="020F0502020204030204" pitchFamily="34" charset="0"/>
              </a:rPr>
              <a:t>process shows.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9420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Scotrail</a:t>
            </a:r>
            <a:r>
              <a:rPr lang="en-US" dirty="0"/>
              <a:t> image – Discuss contributing to the wider Scotland’s Railway / Putting Passengers First, e.g. reporting a close call at a station benefits both staff and passengers.</a:t>
            </a:r>
          </a:p>
          <a:p>
            <a:endParaRPr lang="en-US" dirty="0"/>
          </a:p>
          <a:p>
            <a:r>
              <a:rPr lang="en-US" dirty="0"/>
              <a:t>Top access stairs image – Taken from ongoing works managed by the RAM team. There is also a specification document available. </a:t>
            </a:r>
          </a:p>
          <a:p>
            <a:endParaRPr lang="en-US" dirty="0"/>
          </a:p>
          <a:p>
            <a:r>
              <a:rPr lang="en-US" dirty="0"/>
              <a:t>Are you aware of any good practice you’d like to share?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1266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8337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9001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t>The Reporting of Injuries, Diseases &amp; Dangerous Occurrences Regulations (RIDDOR) requires organisations to report workplace injuries if the person is unable to work for more than 7 days as a result or if it is a specified injury under the regulations (e.g. fracture).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287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2220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281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Standard NR/L2/TRK/1019 Lighting Requirements for Visual Track Inspection - section 5.4.3 states all personnel undertaking basic visual inspection duties must be equipped with both hand torch and head lamp.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903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3338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2531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7956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05F73-A141-4BC2-903A-E12D05ECF9E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0114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3DEF1-3C30-AB4F-8D14-9CB3DD390533}"/>
              </a:ext>
            </a:extLst>
          </p:cNvPr>
          <p:cNvSpPr>
            <a:spLocks noGrp="1"/>
          </p:cNvSpPr>
          <p:nvPr>
            <p:ph type="ctrTitle" hasCustomPrompt="1"/>
          </p:nvPr>
        </p:nvSpPr>
        <p:spPr>
          <a:xfrm>
            <a:off x="3174768" y="503058"/>
            <a:ext cx="5842464" cy="1181363"/>
          </a:xfrm>
          <a:prstGeom prst="rect">
            <a:avLst/>
          </a:prstGeom>
        </p:spPr>
        <p:txBody>
          <a:bodyPr anchor="t"/>
          <a:lstStyle>
            <a:lvl1pPr algn="ctr">
              <a:defRPr sz="3800" b="1" spc="300">
                <a:solidFill>
                  <a:schemeClr val="bg1"/>
                </a:solidFill>
              </a:defRPr>
            </a:lvl1pPr>
          </a:lstStyle>
          <a:p>
            <a:r>
              <a:rPr lang="en-US"/>
              <a:t>CAPITAL DELIVERY</a:t>
            </a:r>
            <a:br>
              <a:rPr lang="en-US"/>
            </a:br>
            <a:r>
              <a:rPr lang="en-US"/>
              <a:t>REPORT</a:t>
            </a:r>
          </a:p>
        </p:txBody>
      </p:sp>
      <p:sp>
        <p:nvSpPr>
          <p:cNvPr id="4" name="Date Placeholder 3">
            <a:extLst>
              <a:ext uri="{FF2B5EF4-FFF2-40B4-BE49-F238E27FC236}">
                <a16:creationId xmlns:a16="http://schemas.microsoft.com/office/drawing/2014/main" id="{A6DBDC24-9E82-964A-AA93-79890E8E9434}"/>
              </a:ext>
            </a:extLst>
          </p:cNvPr>
          <p:cNvSpPr>
            <a:spLocks noGrp="1"/>
          </p:cNvSpPr>
          <p:nvPr>
            <p:ph type="dt" sz="half" idx="10"/>
          </p:nvPr>
        </p:nvSpPr>
        <p:spPr/>
        <p:txBody>
          <a:bodyPr/>
          <a:lstStyle/>
          <a:p>
            <a:fld id="{C0863FC2-C06A-445D-8FC2-6D28BC6D16D6}" type="datetime1">
              <a:rPr lang="en-US" smtClean="0"/>
              <a:t>11/11/2020</a:t>
            </a:fld>
            <a:endParaRPr lang="en-US"/>
          </a:p>
        </p:txBody>
      </p:sp>
      <p:sp>
        <p:nvSpPr>
          <p:cNvPr id="5" name="Footer Placeholder 4">
            <a:extLst>
              <a:ext uri="{FF2B5EF4-FFF2-40B4-BE49-F238E27FC236}">
                <a16:creationId xmlns:a16="http://schemas.microsoft.com/office/drawing/2014/main" id="{333AD30E-E573-6F42-B74B-EDA296B04A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2E482D-7CFE-6B41-A6E1-D12C7FEF57A9}"/>
              </a:ext>
            </a:extLst>
          </p:cNvPr>
          <p:cNvSpPr>
            <a:spLocks noGrp="1"/>
          </p:cNvSpPr>
          <p:nvPr>
            <p:ph type="sldNum" sz="quarter" idx="12"/>
          </p:nvPr>
        </p:nvSpPr>
        <p:spPr/>
        <p:txBody>
          <a:bodyPr/>
          <a:lstStyle/>
          <a:p>
            <a:fld id="{2B461742-1AE8-3C4B-BE5C-B137EBAD5585}" type="slidenum">
              <a:rPr lang="en-US" smtClean="0"/>
              <a:t>‹#›</a:t>
            </a:fld>
            <a:endParaRPr lang="en-US"/>
          </a:p>
        </p:txBody>
      </p:sp>
      <p:sp>
        <p:nvSpPr>
          <p:cNvPr id="7" name="Content Placeholder 2">
            <a:extLst>
              <a:ext uri="{FF2B5EF4-FFF2-40B4-BE49-F238E27FC236}">
                <a16:creationId xmlns:a16="http://schemas.microsoft.com/office/drawing/2014/main" id="{BB6A0ED4-FA54-D040-92E7-07F771504FF8}"/>
              </a:ext>
            </a:extLst>
          </p:cNvPr>
          <p:cNvSpPr>
            <a:spLocks noGrp="1"/>
          </p:cNvSpPr>
          <p:nvPr>
            <p:ph sz="half" idx="1" hasCustomPrompt="1"/>
          </p:nvPr>
        </p:nvSpPr>
        <p:spPr>
          <a:xfrm>
            <a:off x="4098834" y="1804020"/>
            <a:ext cx="3994331" cy="448293"/>
          </a:xfrm>
          <a:prstGeom prst="rect">
            <a:avLst/>
          </a:prstGeom>
        </p:spPr>
        <p:txBody>
          <a:bodyPr>
            <a:normAutofit/>
          </a:bodyPr>
          <a:lstStyle>
            <a:lvl1pPr marL="0" indent="0" algn="ctr">
              <a:buFontTx/>
              <a:buNone/>
              <a:defRPr sz="1400" b="0" i="0">
                <a:solidFill>
                  <a:schemeClr val="bg1"/>
                </a:solidFill>
                <a:latin typeface="Arial" panose="020B0604020202020204" pitchFamily="34" charset="0"/>
                <a:cs typeface="Arial" panose="020B0604020202020204" pitchFamily="34" charset="0"/>
              </a:defRPr>
            </a:lvl1pPr>
          </a:lstStyle>
          <a:p>
            <a:pPr lvl="0"/>
            <a:r>
              <a:rPr lang="en-US"/>
              <a:t>15 Sept 2019 – 20 Oct 2020</a:t>
            </a:r>
          </a:p>
        </p:txBody>
      </p:sp>
    </p:spTree>
    <p:extLst>
      <p:ext uri="{BB962C8B-B14F-4D97-AF65-F5344CB8AC3E}">
        <p14:creationId xmlns:p14="http://schemas.microsoft.com/office/powerpoint/2010/main" val="1980248852"/>
      </p:ext>
    </p:extLst>
  </p:cSld>
  <p:clrMapOvr>
    <a:masterClrMapping/>
  </p:clrMapOvr>
  <p:extLst>
    <p:ext uri="{DCECCB84-F9BA-43D5-87BE-67443E8EF086}">
      <p15:sldGuideLst xmlns:p15="http://schemas.microsoft.com/office/powerpoint/2012/main">
        <p15:guide id="1" pos="3840" userDrawn="1">
          <p15:clr>
            <a:srgbClr val="FBAE40"/>
          </p15:clr>
        </p15:guide>
        <p15:guide id="2" pos="279" userDrawn="1">
          <p15:clr>
            <a:srgbClr val="FBAE40"/>
          </p15:clr>
        </p15:guide>
        <p15:guide id="3" orient="horz" pos="2160" userDrawn="1">
          <p15:clr>
            <a:srgbClr val="FBAE40"/>
          </p15:clr>
        </p15:guide>
        <p15:guide id="4" orient="horz" pos="232" userDrawn="1">
          <p15:clr>
            <a:srgbClr val="FBAE40"/>
          </p15:clr>
        </p15:guide>
        <p15:guide id="5" pos="740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2278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TR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3DEF1-3C30-AB4F-8D14-9CB3DD390533}"/>
              </a:ext>
            </a:extLst>
          </p:cNvPr>
          <p:cNvSpPr>
            <a:spLocks noGrp="1"/>
          </p:cNvSpPr>
          <p:nvPr>
            <p:ph type="ctrTitle" hasCustomPrompt="1"/>
          </p:nvPr>
        </p:nvSpPr>
        <p:spPr>
          <a:xfrm>
            <a:off x="481335" y="3146090"/>
            <a:ext cx="5842464" cy="700570"/>
          </a:xfrm>
          <a:prstGeom prst="rect">
            <a:avLst/>
          </a:prstGeom>
        </p:spPr>
        <p:txBody>
          <a:bodyPr anchor="t"/>
          <a:lstStyle>
            <a:lvl1pPr algn="l">
              <a:defRPr sz="3200" b="1" spc="300">
                <a:solidFill>
                  <a:schemeClr val="bg1"/>
                </a:solidFill>
              </a:defRPr>
            </a:lvl1pPr>
          </a:lstStyle>
          <a:p>
            <a:r>
              <a:rPr lang="en-US"/>
              <a:t>HSE Weekly Events</a:t>
            </a:r>
          </a:p>
        </p:txBody>
      </p:sp>
      <p:sp>
        <p:nvSpPr>
          <p:cNvPr id="4" name="Date Placeholder 3">
            <a:extLst>
              <a:ext uri="{FF2B5EF4-FFF2-40B4-BE49-F238E27FC236}">
                <a16:creationId xmlns:a16="http://schemas.microsoft.com/office/drawing/2014/main" id="{A6DBDC24-9E82-964A-AA93-79890E8E9434}"/>
              </a:ext>
            </a:extLst>
          </p:cNvPr>
          <p:cNvSpPr>
            <a:spLocks noGrp="1"/>
          </p:cNvSpPr>
          <p:nvPr>
            <p:ph type="dt" sz="half" idx="10"/>
          </p:nvPr>
        </p:nvSpPr>
        <p:spPr/>
        <p:txBody>
          <a:bodyPr/>
          <a:lstStyle/>
          <a:p>
            <a:fld id="{0FC1A360-0CC6-41E8-9554-75AE285EC351}" type="datetime1">
              <a:rPr lang="en-US" smtClean="0"/>
              <a:t>11/11/2020</a:t>
            </a:fld>
            <a:endParaRPr lang="en-US"/>
          </a:p>
        </p:txBody>
      </p:sp>
      <p:sp>
        <p:nvSpPr>
          <p:cNvPr id="5" name="Footer Placeholder 4">
            <a:extLst>
              <a:ext uri="{FF2B5EF4-FFF2-40B4-BE49-F238E27FC236}">
                <a16:creationId xmlns:a16="http://schemas.microsoft.com/office/drawing/2014/main" id="{333AD30E-E573-6F42-B74B-EDA296B04A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2E482D-7CFE-6B41-A6E1-D12C7FEF57A9}"/>
              </a:ext>
            </a:extLst>
          </p:cNvPr>
          <p:cNvSpPr>
            <a:spLocks noGrp="1"/>
          </p:cNvSpPr>
          <p:nvPr>
            <p:ph type="sldNum" sz="quarter" idx="12"/>
          </p:nvPr>
        </p:nvSpPr>
        <p:spPr/>
        <p:txBody>
          <a:bodyPr/>
          <a:lstStyle/>
          <a:p>
            <a:fld id="{2B461742-1AE8-3C4B-BE5C-B137EBAD5585}" type="slidenum">
              <a:rPr lang="en-US" smtClean="0"/>
              <a:t>‹#›</a:t>
            </a:fld>
            <a:endParaRPr lang="en-US"/>
          </a:p>
        </p:txBody>
      </p:sp>
    </p:spTree>
    <p:extLst>
      <p:ext uri="{BB962C8B-B14F-4D97-AF65-F5344CB8AC3E}">
        <p14:creationId xmlns:p14="http://schemas.microsoft.com/office/powerpoint/2010/main" val="350554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71357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PAGE - Title &amp; content">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46A7A9C-020E-F24F-85AE-BC4309D259D9}"/>
              </a:ext>
            </a:extLst>
          </p:cNvPr>
          <p:cNvSpPr>
            <a:spLocks noGrp="1"/>
          </p:cNvSpPr>
          <p:nvPr>
            <p:ph sz="quarter" idx="10" hasCustomPrompt="1"/>
          </p:nvPr>
        </p:nvSpPr>
        <p:spPr>
          <a:xfrm>
            <a:off x="1507958" y="2181225"/>
            <a:ext cx="9144000" cy="3080586"/>
          </a:xfrm>
          <a:prstGeom prst="rect">
            <a:avLst/>
          </a:prstGeom>
        </p:spPr>
        <p:txBody>
          <a:bodyPr/>
          <a:lstStyle>
            <a:lvl1pPr>
              <a:defRPr sz="2000"/>
            </a:lvl1pPr>
          </a:lstStyle>
          <a:p>
            <a:pPr lvl="0"/>
            <a:r>
              <a:rPr lang="en-US" err="1"/>
              <a:t>Tes</a:t>
            </a:r>
            <a:r>
              <a:rPr lang="en-US"/>
              <a:t> </a:t>
            </a:r>
            <a:r>
              <a:rPr lang="en-US" err="1"/>
              <a:t>quam</a:t>
            </a:r>
            <a:r>
              <a:rPr lang="en-US"/>
              <a:t> rem. Ut et </a:t>
            </a:r>
            <a:r>
              <a:rPr lang="en-US" err="1"/>
              <a:t>occusapid</a:t>
            </a:r>
            <a:r>
              <a:rPr lang="en-US"/>
              <a:t> </a:t>
            </a:r>
            <a:r>
              <a:rPr lang="en-US" err="1"/>
              <a:t>magnam</a:t>
            </a:r>
            <a:r>
              <a:rPr lang="en-US"/>
              <a:t> </a:t>
            </a:r>
            <a:r>
              <a:rPr lang="en-US" err="1"/>
              <a:t>eos</a:t>
            </a:r>
            <a:r>
              <a:rPr lang="en-US"/>
              <a:t> sit, </a:t>
            </a:r>
            <a:r>
              <a:rPr lang="en-US" err="1"/>
              <a:t>natest</a:t>
            </a:r>
            <a:r>
              <a:rPr lang="en-US"/>
              <a:t> qui </a:t>
            </a:r>
            <a:r>
              <a:rPr lang="en-US" err="1"/>
              <a:t>odi</a:t>
            </a:r>
            <a:r>
              <a:rPr lang="en-US"/>
              <a:t> </a:t>
            </a:r>
            <a:r>
              <a:rPr lang="en-US" err="1"/>
              <a:t>omnimpora</a:t>
            </a:r>
            <a:r>
              <a:rPr lang="en-US"/>
              <a:t> </a:t>
            </a:r>
            <a:r>
              <a:rPr lang="en-US" err="1"/>
              <a:t>dolla</a:t>
            </a:r>
            <a:r>
              <a:rPr lang="en-US"/>
              <a:t> </a:t>
            </a:r>
            <a:r>
              <a:rPr lang="en-US" err="1"/>
              <a:t>quibustem</a:t>
            </a:r>
            <a:r>
              <a:rPr lang="en-US"/>
              <a:t> </a:t>
            </a:r>
            <a:r>
              <a:rPr lang="en-US" err="1"/>
              <a:t>dio</a:t>
            </a:r>
            <a:r>
              <a:rPr lang="en-US"/>
              <a:t>. </a:t>
            </a:r>
            <a:r>
              <a:rPr lang="en-US" err="1"/>
              <a:t>Ebis</a:t>
            </a:r>
            <a:r>
              <a:rPr lang="en-US"/>
              <a:t> et et </a:t>
            </a:r>
            <a:r>
              <a:rPr lang="en-US" err="1"/>
              <a:t>voluptat</a:t>
            </a:r>
            <a:r>
              <a:rPr lang="en-US"/>
              <a:t> </a:t>
            </a:r>
            <a:r>
              <a:rPr lang="en-US" err="1"/>
              <a:t>adisci</a:t>
            </a:r>
            <a:r>
              <a:rPr lang="en-US"/>
              <a:t> </a:t>
            </a:r>
            <a:r>
              <a:rPr lang="en-US" err="1"/>
              <a:t>corrum</a:t>
            </a:r>
            <a:r>
              <a:rPr lang="en-US"/>
              <a:t>, </a:t>
            </a:r>
            <a:r>
              <a:rPr lang="en-US" err="1"/>
              <a:t>omnimus</a:t>
            </a:r>
            <a:r>
              <a:rPr lang="en-US"/>
              <a:t> et que </a:t>
            </a:r>
            <a:r>
              <a:rPr lang="en-US" err="1"/>
              <a:t>omnisquam</a:t>
            </a:r>
            <a:r>
              <a:rPr lang="en-US"/>
              <a:t>, </a:t>
            </a:r>
            <a:r>
              <a:rPr lang="en-US" err="1"/>
              <a:t>quis</a:t>
            </a:r>
            <a:r>
              <a:rPr lang="en-US"/>
              <a:t> </a:t>
            </a:r>
            <a:r>
              <a:rPr lang="en-US" err="1"/>
              <a:t>est</a:t>
            </a:r>
            <a:r>
              <a:rPr lang="en-US"/>
              <a:t> </a:t>
            </a:r>
            <a:r>
              <a:rPr lang="en-US" err="1"/>
              <a:t>enisitatius</a:t>
            </a:r>
            <a:r>
              <a:rPr lang="en-US"/>
              <a:t>, </a:t>
            </a:r>
            <a:r>
              <a:rPr lang="en-US" err="1"/>
              <a:t>ut</a:t>
            </a:r>
            <a:r>
              <a:rPr lang="en-US"/>
              <a:t> </a:t>
            </a:r>
            <a:r>
              <a:rPr lang="en-US" err="1"/>
              <a:t>quame</a:t>
            </a:r>
            <a:r>
              <a:rPr lang="en-US"/>
              <a:t> ex </a:t>
            </a:r>
            <a:r>
              <a:rPr lang="en-US" err="1"/>
              <a:t>ellorem</a:t>
            </a:r>
            <a:r>
              <a:rPr lang="en-US"/>
              <a:t> qui </a:t>
            </a:r>
            <a:r>
              <a:rPr lang="en-US" err="1"/>
              <a:t>nessum</a:t>
            </a:r>
            <a:r>
              <a:rPr lang="en-US"/>
              <a:t> </a:t>
            </a:r>
            <a:r>
              <a:rPr lang="en-US" err="1"/>
              <a:t>es</a:t>
            </a:r>
            <a:r>
              <a:rPr lang="en-US"/>
              <a:t> </a:t>
            </a:r>
            <a:r>
              <a:rPr lang="en-US" err="1"/>
              <a:t>modit</a:t>
            </a:r>
            <a:r>
              <a:rPr lang="en-US"/>
              <a:t> vent.</a:t>
            </a:r>
          </a:p>
        </p:txBody>
      </p:sp>
      <p:sp>
        <p:nvSpPr>
          <p:cNvPr id="3" name="Title 1">
            <a:extLst>
              <a:ext uri="{FF2B5EF4-FFF2-40B4-BE49-F238E27FC236}">
                <a16:creationId xmlns:a16="http://schemas.microsoft.com/office/drawing/2014/main" id="{193D7BFA-E6C6-F14C-85E6-3C459732E587}"/>
              </a:ext>
            </a:extLst>
          </p:cNvPr>
          <p:cNvSpPr>
            <a:spLocks noGrp="1"/>
          </p:cNvSpPr>
          <p:nvPr>
            <p:ph type="ctrTitle" hasCustomPrompt="1"/>
          </p:nvPr>
        </p:nvSpPr>
        <p:spPr>
          <a:xfrm>
            <a:off x="431640" y="323378"/>
            <a:ext cx="5842464" cy="700570"/>
          </a:xfrm>
          <a:prstGeom prst="rect">
            <a:avLst/>
          </a:prstGeom>
        </p:spPr>
        <p:txBody>
          <a:bodyPr anchor="t"/>
          <a:lstStyle>
            <a:lvl1pPr algn="l">
              <a:defRPr sz="3200" b="1" spc="300">
                <a:solidFill>
                  <a:srgbClr val="002768"/>
                </a:solidFill>
              </a:defRPr>
            </a:lvl1pPr>
          </a:lstStyle>
          <a:p>
            <a:r>
              <a:rPr lang="en-US"/>
              <a:t>PAGE TITLE</a:t>
            </a:r>
          </a:p>
        </p:txBody>
      </p:sp>
    </p:spTree>
    <p:extLst>
      <p:ext uri="{BB962C8B-B14F-4D97-AF65-F5344CB8AC3E}">
        <p14:creationId xmlns:p14="http://schemas.microsoft.com/office/powerpoint/2010/main" val="24076549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PAGE - 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93D7BFA-E6C6-F14C-85E6-3C459732E587}"/>
              </a:ext>
            </a:extLst>
          </p:cNvPr>
          <p:cNvSpPr>
            <a:spLocks noGrp="1"/>
          </p:cNvSpPr>
          <p:nvPr>
            <p:ph type="ctrTitle" hasCustomPrompt="1"/>
          </p:nvPr>
        </p:nvSpPr>
        <p:spPr>
          <a:xfrm>
            <a:off x="431640" y="323378"/>
            <a:ext cx="5842464" cy="700570"/>
          </a:xfrm>
          <a:prstGeom prst="rect">
            <a:avLst/>
          </a:prstGeom>
        </p:spPr>
        <p:txBody>
          <a:bodyPr anchor="t"/>
          <a:lstStyle>
            <a:lvl1pPr algn="l">
              <a:defRPr sz="3200" b="1" spc="300">
                <a:solidFill>
                  <a:srgbClr val="002768"/>
                </a:solidFill>
              </a:defRPr>
            </a:lvl1pPr>
          </a:lstStyle>
          <a:p>
            <a:r>
              <a:rPr lang="en-US"/>
              <a:t>PAGE TITLE</a:t>
            </a:r>
          </a:p>
        </p:txBody>
      </p:sp>
    </p:spTree>
    <p:extLst>
      <p:ext uri="{BB962C8B-B14F-4D97-AF65-F5344CB8AC3E}">
        <p14:creationId xmlns:p14="http://schemas.microsoft.com/office/powerpoint/2010/main" val="30877583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PAGE -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5909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PAGE - Title &amp; content">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46A7A9C-020E-F24F-85AE-BC4309D259D9}"/>
              </a:ext>
            </a:extLst>
          </p:cNvPr>
          <p:cNvSpPr>
            <a:spLocks noGrp="1"/>
          </p:cNvSpPr>
          <p:nvPr>
            <p:ph sz="quarter" idx="10" hasCustomPrompt="1"/>
          </p:nvPr>
        </p:nvSpPr>
        <p:spPr>
          <a:xfrm>
            <a:off x="1507958" y="2181225"/>
            <a:ext cx="9144000" cy="3080586"/>
          </a:xfrm>
          <a:prstGeom prst="rect">
            <a:avLst/>
          </a:prstGeom>
        </p:spPr>
        <p:txBody>
          <a:bodyPr/>
          <a:lstStyle>
            <a:lvl1pPr>
              <a:defRPr sz="2000"/>
            </a:lvl1pPr>
          </a:lstStyle>
          <a:p>
            <a:pPr lvl="0"/>
            <a:r>
              <a:rPr lang="en-US" err="1"/>
              <a:t>Tes</a:t>
            </a:r>
            <a:r>
              <a:rPr lang="en-US"/>
              <a:t> </a:t>
            </a:r>
            <a:r>
              <a:rPr lang="en-US" err="1"/>
              <a:t>quam</a:t>
            </a:r>
            <a:r>
              <a:rPr lang="en-US"/>
              <a:t> rem. Ut et </a:t>
            </a:r>
            <a:r>
              <a:rPr lang="en-US" err="1"/>
              <a:t>occusapid</a:t>
            </a:r>
            <a:r>
              <a:rPr lang="en-US"/>
              <a:t> </a:t>
            </a:r>
            <a:r>
              <a:rPr lang="en-US" err="1"/>
              <a:t>magnam</a:t>
            </a:r>
            <a:r>
              <a:rPr lang="en-US"/>
              <a:t> </a:t>
            </a:r>
            <a:r>
              <a:rPr lang="en-US" err="1"/>
              <a:t>eos</a:t>
            </a:r>
            <a:r>
              <a:rPr lang="en-US"/>
              <a:t> sit, </a:t>
            </a:r>
            <a:r>
              <a:rPr lang="en-US" err="1"/>
              <a:t>natest</a:t>
            </a:r>
            <a:r>
              <a:rPr lang="en-US"/>
              <a:t> qui </a:t>
            </a:r>
            <a:r>
              <a:rPr lang="en-US" err="1"/>
              <a:t>odi</a:t>
            </a:r>
            <a:r>
              <a:rPr lang="en-US"/>
              <a:t> </a:t>
            </a:r>
            <a:r>
              <a:rPr lang="en-US" err="1"/>
              <a:t>omnimpora</a:t>
            </a:r>
            <a:r>
              <a:rPr lang="en-US"/>
              <a:t> </a:t>
            </a:r>
            <a:r>
              <a:rPr lang="en-US" err="1"/>
              <a:t>dolla</a:t>
            </a:r>
            <a:r>
              <a:rPr lang="en-US"/>
              <a:t> </a:t>
            </a:r>
            <a:r>
              <a:rPr lang="en-US" err="1"/>
              <a:t>quibustem</a:t>
            </a:r>
            <a:r>
              <a:rPr lang="en-US"/>
              <a:t> </a:t>
            </a:r>
            <a:r>
              <a:rPr lang="en-US" err="1"/>
              <a:t>dio</a:t>
            </a:r>
            <a:r>
              <a:rPr lang="en-US"/>
              <a:t>. </a:t>
            </a:r>
            <a:r>
              <a:rPr lang="en-US" err="1"/>
              <a:t>Ebis</a:t>
            </a:r>
            <a:r>
              <a:rPr lang="en-US"/>
              <a:t> et et </a:t>
            </a:r>
            <a:r>
              <a:rPr lang="en-US" err="1"/>
              <a:t>voluptat</a:t>
            </a:r>
            <a:r>
              <a:rPr lang="en-US"/>
              <a:t> </a:t>
            </a:r>
            <a:r>
              <a:rPr lang="en-US" err="1"/>
              <a:t>adisci</a:t>
            </a:r>
            <a:r>
              <a:rPr lang="en-US"/>
              <a:t> </a:t>
            </a:r>
            <a:r>
              <a:rPr lang="en-US" err="1"/>
              <a:t>corrum</a:t>
            </a:r>
            <a:r>
              <a:rPr lang="en-US"/>
              <a:t>, </a:t>
            </a:r>
            <a:r>
              <a:rPr lang="en-US" err="1"/>
              <a:t>omnimus</a:t>
            </a:r>
            <a:r>
              <a:rPr lang="en-US"/>
              <a:t> et que </a:t>
            </a:r>
            <a:r>
              <a:rPr lang="en-US" err="1"/>
              <a:t>omnisquam</a:t>
            </a:r>
            <a:r>
              <a:rPr lang="en-US"/>
              <a:t>, </a:t>
            </a:r>
            <a:r>
              <a:rPr lang="en-US" err="1"/>
              <a:t>quis</a:t>
            </a:r>
            <a:r>
              <a:rPr lang="en-US"/>
              <a:t> </a:t>
            </a:r>
            <a:r>
              <a:rPr lang="en-US" err="1"/>
              <a:t>est</a:t>
            </a:r>
            <a:r>
              <a:rPr lang="en-US"/>
              <a:t> </a:t>
            </a:r>
            <a:r>
              <a:rPr lang="en-US" err="1"/>
              <a:t>enisitatius</a:t>
            </a:r>
            <a:r>
              <a:rPr lang="en-US"/>
              <a:t>, </a:t>
            </a:r>
            <a:r>
              <a:rPr lang="en-US" err="1"/>
              <a:t>ut</a:t>
            </a:r>
            <a:r>
              <a:rPr lang="en-US"/>
              <a:t> </a:t>
            </a:r>
            <a:r>
              <a:rPr lang="en-US" err="1"/>
              <a:t>quame</a:t>
            </a:r>
            <a:r>
              <a:rPr lang="en-US"/>
              <a:t> ex </a:t>
            </a:r>
            <a:r>
              <a:rPr lang="en-US" err="1"/>
              <a:t>ellorem</a:t>
            </a:r>
            <a:r>
              <a:rPr lang="en-US"/>
              <a:t> qui </a:t>
            </a:r>
            <a:r>
              <a:rPr lang="en-US" err="1"/>
              <a:t>nessum</a:t>
            </a:r>
            <a:r>
              <a:rPr lang="en-US"/>
              <a:t> </a:t>
            </a:r>
            <a:r>
              <a:rPr lang="en-US" err="1"/>
              <a:t>es</a:t>
            </a:r>
            <a:r>
              <a:rPr lang="en-US"/>
              <a:t> </a:t>
            </a:r>
            <a:r>
              <a:rPr lang="en-US" err="1"/>
              <a:t>modit</a:t>
            </a:r>
            <a:r>
              <a:rPr lang="en-US"/>
              <a:t> vent.</a:t>
            </a:r>
          </a:p>
        </p:txBody>
      </p:sp>
      <p:sp>
        <p:nvSpPr>
          <p:cNvPr id="3" name="Title 1">
            <a:extLst>
              <a:ext uri="{FF2B5EF4-FFF2-40B4-BE49-F238E27FC236}">
                <a16:creationId xmlns:a16="http://schemas.microsoft.com/office/drawing/2014/main" id="{193D7BFA-E6C6-F14C-85E6-3C459732E587}"/>
              </a:ext>
            </a:extLst>
          </p:cNvPr>
          <p:cNvSpPr>
            <a:spLocks noGrp="1"/>
          </p:cNvSpPr>
          <p:nvPr>
            <p:ph type="ctrTitle" hasCustomPrompt="1"/>
          </p:nvPr>
        </p:nvSpPr>
        <p:spPr>
          <a:xfrm>
            <a:off x="431640" y="323378"/>
            <a:ext cx="5842464" cy="700570"/>
          </a:xfrm>
          <a:prstGeom prst="rect">
            <a:avLst/>
          </a:prstGeom>
        </p:spPr>
        <p:txBody>
          <a:bodyPr anchor="t"/>
          <a:lstStyle>
            <a:lvl1pPr algn="l">
              <a:defRPr sz="3200" b="1" spc="300">
                <a:solidFill>
                  <a:srgbClr val="002768"/>
                </a:solidFill>
              </a:defRPr>
            </a:lvl1pPr>
          </a:lstStyle>
          <a:p>
            <a:r>
              <a:rPr lang="en-US"/>
              <a:t>PAGE TITLE</a:t>
            </a:r>
          </a:p>
        </p:txBody>
      </p:sp>
    </p:spTree>
    <p:extLst>
      <p:ext uri="{BB962C8B-B14F-4D97-AF65-F5344CB8AC3E}">
        <p14:creationId xmlns:p14="http://schemas.microsoft.com/office/powerpoint/2010/main" val="26645042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PAGE - 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93D7BFA-E6C6-F14C-85E6-3C459732E587}"/>
              </a:ext>
            </a:extLst>
          </p:cNvPr>
          <p:cNvSpPr>
            <a:spLocks noGrp="1"/>
          </p:cNvSpPr>
          <p:nvPr>
            <p:ph type="ctrTitle" hasCustomPrompt="1"/>
          </p:nvPr>
        </p:nvSpPr>
        <p:spPr>
          <a:xfrm>
            <a:off x="431640" y="323378"/>
            <a:ext cx="5842464" cy="700570"/>
          </a:xfrm>
          <a:prstGeom prst="rect">
            <a:avLst/>
          </a:prstGeom>
        </p:spPr>
        <p:txBody>
          <a:bodyPr anchor="t"/>
          <a:lstStyle>
            <a:lvl1pPr algn="l">
              <a:defRPr sz="3200" b="1" spc="300">
                <a:solidFill>
                  <a:srgbClr val="002768"/>
                </a:solidFill>
              </a:defRPr>
            </a:lvl1pPr>
          </a:lstStyle>
          <a:p>
            <a:r>
              <a:rPr lang="en-US"/>
              <a:t>PAGE TITLE</a:t>
            </a:r>
          </a:p>
        </p:txBody>
      </p:sp>
    </p:spTree>
    <p:extLst>
      <p:ext uri="{BB962C8B-B14F-4D97-AF65-F5344CB8AC3E}">
        <p14:creationId xmlns:p14="http://schemas.microsoft.com/office/powerpoint/2010/main" val="5370962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PAGE -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09705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PAGE - Title &amp; content">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46A7A9C-020E-F24F-85AE-BC4309D259D9}"/>
              </a:ext>
            </a:extLst>
          </p:cNvPr>
          <p:cNvSpPr>
            <a:spLocks noGrp="1"/>
          </p:cNvSpPr>
          <p:nvPr>
            <p:ph sz="quarter" idx="10" hasCustomPrompt="1"/>
          </p:nvPr>
        </p:nvSpPr>
        <p:spPr>
          <a:xfrm>
            <a:off x="1507958" y="2181225"/>
            <a:ext cx="9144000" cy="3080586"/>
          </a:xfrm>
          <a:prstGeom prst="rect">
            <a:avLst/>
          </a:prstGeom>
        </p:spPr>
        <p:txBody>
          <a:bodyPr/>
          <a:lstStyle>
            <a:lvl1pPr>
              <a:defRPr sz="2000"/>
            </a:lvl1pPr>
          </a:lstStyle>
          <a:p>
            <a:pPr lvl="0"/>
            <a:r>
              <a:rPr lang="en-US" err="1"/>
              <a:t>Tes</a:t>
            </a:r>
            <a:r>
              <a:rPr lang="en-US"/>
              <a:t> </a:t>
            </a:r>
            <a:r>
              <a:rPr lang="en-US" err="1"/>
              <a:t>quam</a:t>
            </a:r>
            <a:r>
              <a:rPr lang="en-US"/>
              <a:t> rem. Ut et </a:t>
            </a:r>
            <a:r>
              <a:rPr lang="en-US" err="1"/>
              <a:t>occusapid</a:t>
            </a:r>
            <a:r>
              <a:rPr lang="en-US"/>
              <a:t> </a:t>
            </a:r>
            <a:r>
              <a:rPr lang="en-US" err="1"/>
              <a:t>magnam</a:t>
            </a:r>
            <a:r>
              <a:rPr lang="en-US"/>
              <a:t> </a:t>
            </a:r>
            <a:r>
              <a:rPr lang="en-US" err="1"/>
              <a:t>eos</a:t>
            </a:r>
            <a:r>
              <a:rPr lang="en-US"/>
              <a:t> sit, </a:t>
            </a:r>
            <a:r>
              <a:rPr lang="en-US" err="1"/>
              <a:t>natest</a:t>
            </a:r>
            <a:r>
              <a:rPr lang="en-US"/>
              <a:t> qui </a:t>
            </a:r>
            <a:r>
              <a:rPr lang="en-US" err="1"/>
              <a:t>odi</a:t>
            </a:r>
            <a:r>
              <a:rPr lang="en-US"/>
              <a:t> </a:t>
            </a:r>
            <a:r>
              <a:rPr lang="en-US" err="1"/>
              <a:t>omnimpora</a:t>
            </a:r>
            <a:r>
              <a:rPr lang="en-US"/>
              <a:t> </a:t>
            </a:r>
            <a:r>
              <a:rPr lang="en-US" err="1"/>
              <a:t>dolla</a:t>
            </a:r>
            <a:r>
              <a:rPr lang="en-US"/>
              <a:t> </a:t>
            </a:r>
            <a:r>
              <a:rPr lang="en-US" err="1"/>
              <a:t>quibustem</a:t>
            </a:r>
            <a:r>
              <a:rPr lang="en-US"/>
              <a:t> </a:t>
            </a:r>
            <a:r>
              <a:rPr lang="en-US" err="1"/>
              <a:t>dio</a:t>
            </a:r>
            <a:r>
              <a:rPr lang="en-US"/>
              <a:t>. </a:t>
            </a:r>
            <a:r>
              <a:rPr lang="en-US" err="1"/>
              <a:t>Ebis</a:t>
            </a:r>
            <a:r>
              <a:rPr lang="en-US"/>
              <a:t> et et </a:t>
            </a:r>
            <a:r>
              <a:rPr lang="en-US" err="1"/>
              <a:t>voluptat</a:t>
            </a:r>
            <a:r>
              <a:rPr lang="en-US"/>
              <a:t> </a:t>
            </a:r>
            <a:r>
              <a:rPr lang="en-US" err="1"/>
              <a:t>adisci</a:t>
            </a:r>
            <a:r>
              <a:rPr lang="en-US"/>
              <a:t> </a:t>
            </a:r>
            <a:r>
              <a:rPr lang="en-US" err="1"/>
              <a:t>corrum</a:t>
            </a:r>
            <a:r>
              <a:rPr lang="en-US"/>
              <a:t>, </a:t>
            </a:r>
            <a:r>
              <a:rPr lang="en-US" err="1"/>
              <a:t>omnimus</a:t>
            </a:r>
            <a:r>
              <a:rPr lang="en-US"/>
              <a:t> et que </a:t>
            </a:r>
            <a:r>
              <a:rPr lang="en-US" err="1"/>
              <a:t>omnisquam</a:t>
            </a:r>
            <a:r>
              <a:rPr lang="en-US"/>
              <a:t>, </a:t>
            </a:r>
            <a:r>
              <a:rPr lang="en-US" err="1"/>
              <a:t>quis</a:t>
            </a:r>
            <a:r>
              <a:rPr lang="en-US"/>
              <a:t> </a:t>
            </a:r>
            <a:r>
              <a:rPr lang="en-US" err="1"/>
              <a:t>est</a:t>
            </a:r>
            <a:r>
              <a:rPr lang="en-US"/>
              <a:t> </a:t>
            </a:r>
            <a:r>
              <a:rPr lang="en-US" err="1"/>
              <a:t>enisitatius</a:t>
            </a:r>
            <a:r>
              <a:rPr lang="en-US"/>
              <a:t>, </a:t>
            </a:r>
            <a:r>
              <a:rPr lang="en-US" err="1"/>
              <a:t>ut</a:t>
            </a:r>
            <a:r>
              <a:rPr lang="en-US"/>
              <a:t> </a:t>
            </a:r>
            <a:r>
              <a:rPr lang="en-US" err="1"/>
              <a:t>quame</a:t>
            </a:r>
            <a:r>
              <a:rPr lang="en-US"/>
              <a:t> ex </a:t>
            </a:r>
            <a:r>
              <a:rPr lang="en-US" err="1"/>
              <a:t>ellorem</a:t>
            </a:r>
            <a:r>
              <a:rPr lang="en-US"/>
              <a:t> qui </a:t>
            </a:r>
            <a:r>
              <a:rPr lang="en-US" err="1"/>
              <a:t>nessum</a:t>
            </a:r>
            <a:r>
              <a:rPr lang="en-US"/>
              <a:t> </a:t>
            </a:r>
            <a:r>
              <a:rPr lang="en-US" err="1"/>
              <a:t>es</a:t>
            </a:r>
            <a:r>
              <a:rPr lang="en-US"/>
              <a:t> </a:t>
            </a:r>
            <a:r>
              <a:rPr lang="en-US" err="1"/>
              <a:t>modit</a:t>
            </a:r>
            <a:r>
              <a:rPr lang="en-US"/>
              <a:t> vent.</a:t>
            </a:r>
          </a:p>
        </p:txBody>
      </p:sp>
      <p:sp>
        <p:nvSpPr>
          <p:cNvPr id="3" name="Title 1">
            <a:extLst>
              <a:ext uri="{FF2B5EF4-FFF2-40B4-BE49-F238E27FC236}">
                <a16:creationId xmlns:a16="http://schemas.microsoft.com/office/drawing/2014/main" id="{193D7BFA-E6C6-F14C-85E6-3C459732E587}"/>
              </a:ext>
            </a:extLst>
          </p:cNvPr>
          <p:cNvSpPr>
            <a:spLocks noGrp="1"/>
          </p:cNvSpPr>
          <p:nvPr>
            <p:ph type="ctrTitle" hasCustomPrompt="1"/>
          </p:nvPr>
        </p:nvSpPr>
        <p:spPr>
          <a:xfrm>
            <a:off x="431640" y="323378"/>
            <a:ext cx="5842464" cy="700570"/>
          </a:xfrm>
          <a:prstGeom prst="rect">
            <a:avLst/>
          </a:prstGeom>
        </p:spPr>
        <p:txBody>
          <a:bodyPr anchor="t"/>
          <a:lstStyle>
            <a:lvl1pPr algn="l">
              <a:defRPr sz="3200" b="1" spc="300">
                <a:solidFill>
                  <a:srgbClr val="002768"/>
                </a:solidFill>
              </a:defRPr>
            </a:lvl1pPr>
          </a:lstStyle>
          <a:p>
            <a:r>
              <a:rPr lang="en-US"/>
              <a:t>PAGE TITLE</a:t>
            </a:r>
          </a:p>
        </p:txBody>
      </p:sp>
    </p:spTree>
    <p:extLst>
      <p:ext uri="{BB962C8B-B14F-4D97-AF65-F5344CB8AC3E}">
        <p14:creationId xmlns:p14="http://schemas.microsoft.com/office/powerpoint/2010/main" val="935539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7771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PAGE - 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93D7BFA-E6C6-F14C-85E6-3C459732E587}"/>
              </a:ext>
            </a:extLst>
          </p:cNvPr>
          <p:cNvSpPr>
            <a:spLocks noGrp="1"/>
          </p:cNvSpPr>
          <p:nvPr>
            <p:ph type="ctrTitle" hasCustomPrompt="1"/>
          </p:nvPr>
        </p:nvSpPr>
        <p:spPr>
          <a:xfrm>
            <a:off x="431640" y="323378"/>
            <a:ext cx="5842464" cy="700570"/>
          </a:xfrm>
          <a:prstGeom prst="rect">
            <a:avLst/>
          </a:prstGeom>
        </p:spPr>
        <p:txBody>
          <a:bodyPr anchor="t"/>
          <a:lstStyle>
            <a:lvl1pPr algn="l">
              <a:defRPr sz="3200" b="1" spc="300">
                <a:solidFill>
                  <a:srgbClr val="002768"/>
                </a:solidFill>
              </a:defRPr>
            </a:lvl1pPr>
          </a:lstStyle>
          <a:p>
            <a:r>
              <a:rPr lang="en-US"/>
              <a:t>PAGE TITLE</a:t>
            </a:r>
          </a:p>
        </p:txBody>
      </p:sp>
    </p:spTree>
    <p:extLst>
      <p:ext uri="{BB962C8B-B14F-4D97-AF65-F5344CB8AC3E}">
        <p14:creationId xmlns:p14="http://schemas.microsoft.com/office/powerpoint/2010/main" val="26301141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PAGE -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857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EXT PAGE">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46A7A9C-020E-F24F-85AE-BC4309D259D9}"/>
              </a:ext>
            </a:extLst>
          </p:cNvPr>
          <p:cNvSpPr>
            <a:spLocks noGrp="1"/>
          </p:cNvSpPr>
          <p:nvPr>
            <p:ph sz="quarter" idx="10" hasCustomPrompt="1"/>
          </p:nvPr>
        </p:nvSpPr>
        <p:spPr>
          <a:xfrm>
            <a:off x="1507958" y="2181225"/>
            <a:ext cx="9144000" cy="3080586"/>
          </a:xfrm>
          <a:prstGeom prst="rect">
            <a:avLst/>
          </a:prstGeom>
        </p:spPr>
        <p:txBody>
          <a:bodyPr/>
          <a:lstStyle>
            <a:lvl1pPr>
              <a:defRPr sz="2000"/>
            </a:lvl1pPr>
          </a:lstStyle>
          <a:p>
            <a:pPr lvl="0"/>
            <a:r>
              <a:rPr lang="en-US" err="1"/>
              <a:t>Tes</a:t>
            </a:r>
            <a:r>
              <a:rPr lang="en-US"/>
              <a:t> </a:t>
            </a:r>
            <a:r>
              <a:rPr lang="en-US" err="1"/>
              <a:t>quam</a:t>
            </a:r>
            <a:r>
              <a:rPr lang="en-US"/>
              <a:t> rem. Ut et </a:t>
            </a:r>
            <a:r>
              <a:rPr lang="en-US" err="1"/>
              <a:t>occusapid</a:t>
            </a:r>
            <a:r>
              <a:rPr lang="en-US"/>
              <a:t> </a:t>
            </a:r>
            <a:r>
              <a:rPr lang="en-US" err="1"/>
              <a:t>magnam</a:t>
            </a:r>
            <a:r>
              <a:rPr lang="en-US"/>
              <a:t> </a:t>
            </a:r>
            <a:r>
              <a:rPr lang="en-US" err="1"/>
              <a:t>eos</a:t>
            </a:r>
            <a:r>
              <a:rPr lang="en-US"/>
              <a:t> sit, </a:t>
            </a:r>
            <a:r>
              <a:rPr lang="en-US" err="1"/>
              <a:t>natest</a:t>
            </a:r>
            <a:r>
              <a:rPr lang="en-US"/>
              <a:t> qui </a:t>
            </a:r>
            <a:r>
              <a:rPr lang="en-US" err="1"/>
              <a:t>odi</a:t>
            </a:r>
            <a:r>
              <a:rPr lang="en-US"/>
              <a:t> </a:t>
            </a:r>
            <a:r>
              <a:rPr lang="en-US" err="1"/>
              <a:t>omnimpora</a:t>
            </a:r>
            <a:r>
              <a:rPr lang="en-US"/>
              <a:t> </a:t>
            </a:r>
            <a:r>
              <a:rPr lang="en-US" err="1"/>
              <a:t>dolla</a:t>
            </a:r>
            <a:r>
              <a:rPr lang="en-US"/>
              <a:t> </a:t>
            </a:r>
            <a:r>
              <a:rPr lang="en-US" err="1"/>
              <a:t>quibustem</a:t>
            </a:r>
            <a:r>
              <a:rPr lang="en-US"/>
              <a:t> </a:t>
            </a:r>
            <a:r>
              <a:rPr lang="en-US" err="1"/>
              <a:t>dio</a:t>
            </a:r>
            <a:r>
              <a:rPr lang="en-US"/>
              <a:t>. </a:t>
            </a:r>
            <a:r>
              <a:rPr lang="en-US" err="1"/>
              <a:t>Ebis</a:t>
            </a:r>
            <a:r>
              <a:rPr lang="en-US"/>
              <a:t> et et </a:t>
            </a:r>
            <a:r>
              <a:rPr lang="en-US" err="1"/>
              <a:t>voluptat</a:t>
            </a:r>
            <a:r>
              <a:rPr lang="en-US"/>
              <a:t> </a:t>
            </a:r>
            <a:r>
              <a:rPr lang="en-US" err="1"/>
              <a:t>adisci</a:t>
            </a:r>
            <a:r>
              <a:rPr lang="en-US"/>
              <a:t> </a:t>
            </a:r>
            <a:r>
              <a:rPr lang="en-US" err="1"/>
              <a:t>corrum</a:t>
            </a:r>
            <a:r>
              <a:rPr lang="en-US"/>
              <a:t>, </a:t>
            </a:r>
            <a:r>
              <a:rPr lang="en-US" err="1"/>
              <a:t>omnimus</a:t>
            </a:r>
            <a:r>
              <a:rPr lang="en-US"/>
              <a:t> et que </a:t>
            </a:r>
            <a:r>
              <a:rPr lang="en-US" err="1"/>
              <a:t>omnisquam</a:t>
            </a:r>
            <a:r>
              <a:rPr lang="en-US"/>
              <a:t>, </a:t>
            </a:r>
            <a:r>
              <a:rPr lang="en-US" err="1"/>
              <a:t>quis</a:t>
            </a:r>
            <a:r>
              <a:rPr lang="en-US"/>
              <a:t> </a:t>
            </a:r>
            <a:r>
              <a:rPr lang="en-US" err="1"/>
              <a:t>est</a:t>
            </a:r>
            <a:r>
              <a:rPr lang="en-US"/>
              <a:t> </a:t>
            </a:r>
            <a:r>
              <a:rPr lang="en-US" err="1"/>
              <a:t>enisitatius</a:t>
            </a:r>
            <a:r>
              <a:rPr lang="en-US"/>
              <a:t>, </a:t>
            </a:r>
            <a:r>
              <a:rPr lang="en-US" err="1"/>
              <a:t>ut</a:t>
            </a:r>
            <a:r>
              <a:rPr lang="en-US"/>
              <a:t> </a:t>
            </a:r>
            <a:r>
              <a:rPr lang="en-US" err="1"/>
              <a:t>quame</a:t>
            </a:r>
            <a:r>
              <a:rPr lang="en-US"/>
              <a:t> ex </a:t>
            </a:r>
            <a:r>
              <a:rPr lang="en-US" err="1"/>
              <a:t>ellorem</a:t>
            </a:r>
            <a:r>
              <a:rPr lang="en-US"/>
              <a:t> qui </a:t>
            </a:r>
            <a:r>
              <a:rPr lang="en-US" err="1"/>
              <a:t>nessum</a:t>
            </a:r>
            <a:r>
              <a:rPr lang="en-US"/>
              <a:t> </a:t>
            </a:r>
            <a:r>
              <a:rPr lang="en-US" err="1"/>
              <a:t>es</a:t>
            </a:r>
            <a:r>
              <a:rPr lang="en-US"/>
              <a:t> </a:t>
            </a:r>
            <a:r>
              <a:rPr lang="en-US" err="1"/>
              <a:t>modit</a:t>
            </a:r>
            <a:r>
              <a:rPr lang="en-US"/>
              <a:t> vent.</a:t>
            </a:r>
          </a:p>
        </p:txBody>
      </p:sp>
      <p:sp>
        <p:nvSpPr>
          <p:cNvPr id="3" name="Title 1">
            <a:extLst>
              <a:ext uri="{FF2B5EF4-FFF2-40B4-BE49-F238E27FC236}">
                <a16:creationId xmlns:a16="http://schemas.microsoft.com/office/drawing/2014/main" id="{48658DBC-E6F5-714C-8857-92B2284BAD91}"/>
              </a:ext>
            </a:extLst>
          </p:cNvPr>
          <p:cNvSpPr>
            <a:spLocks noGrp="1"/>
          </p:cNvSpPr>
          <p:nvPr>
            <p:ph type="ctrTitle" hasCustomPrompt="1"/>
          </p:nvPr>
        </p:nvSpPr>
        <p:spPr>
          <a:xfrm>
            <a:off x="431640" y="323378"/>
            <a:ext cx="5842464" cy="700570"/>
          </a:xfrm>
          <a:prstGeom prst="rect">
            <a:avLst/>
          </a:prstGeom>
        </p:spPr>
        <p:txBody>
          <a:bodyPr anchor="t"/>
          <a:lstStyle>
            <a:lvl1pPr algn="l">
              <a:defRPr sz="3200" b="1" spc="300">
                <a:solidFill>
                  <a:srgbClr val="002768"/>
                </a:solidFill>
              </a:defRPr>
            </a:lvl1pPr>
          </a:lstStyle>
          <a:p>
            <a:r>
              <a:rPr lang="en-US"/>
              <a:t>PAGE TITLE</a:t>
            </a:r>
          </a:p>
        </p:txBody>
      </p:sp>
    </p:spTree>
    <p:extLst>
      <p:ext uri="{BB962C8B-B14F-4D97-AF65-F5344CB8AC3E}">
        <p14:creationId xmlns:p14="http://schemas.microsoft.com/office/powerpoint/2010/main" val="4061131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6DBDC24-9E82-964A-AA93-79890E8E9434}"/>
              </a:ext>
            </a:extLst>
          </p:cNvPr>
          <p:cNvSpPr>
            <a:spLocks noGrp="1"/>
          </p:cNvSpPr>
          <p:nvPr>
            <p:ph type="dt" sz="half" idx="10"/>
          </p:nvPr>
        </p:nvSpPr>
        <p:spPr/>
        <p:txBody>
          <a:bodyPr/>
          <a:lstStyle/>
          <a:p>
            <a:fld id="{6F24D75E-F10A-431D-88DC-0BF160A79A1F}" type="datetime1">
              <a:rPr lang="en-US" smtClean="0"/>
              <a:t>11/11/2020</a:t>
            </a:fld>
            <a:endParaRPr lang="en-US"/>
          </a:p>
        </p:txBody>
      </p:sp>
      <p:sp>
        <p:nvSpPr>
          <p:cNvPr id="5" name="Footer Placeholder 4">
            <a:extLst>
              <a:ext uri="{FF2B5EF4-FFF2-40B4-BE49-F238E27FC236}">
                <a16:creationId xmlns:a16="http://schemas.microsoft.com/office/drawing/2014/main" id="{333AD30E-E573-6F42-B74B-EDA296B04A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2E482D-7CFE-6B41-A6E1-D12C7FEF57A9}"/>
              </a:ext>
            </a:extLst>
          </p:cNvPr>
          <p:cNvSpPr>
            <a:spLocks noGrp="1"/>
          </p:cNvSpPr>
          <p:nvPr>
            <p:ph type="sldNum" sz="quarter" idx="12"/>
          </p:nvPr>
        </p:nvSpPr>
        <p:spPr/>
        <p:txBody>
          <a:bodyPr/>
          <a:lstStyle/>
          <a:p>
            <a:fld id="{2B461742-1AE8-3C4B-BE5C-B137EBAD5585}" type="slidenum">
              <a:rPr lang="en-US" smtClean="0"/>
              <a:t>‹#›</a:t>
            </a:fld>
            <a:endParaRPr lang="en-US"/>
          </a:p>
        </p:txBody>
      </p:sp>
      <p:sp>
        <p:nvSpPr>
          <p:cNvPr id="7" name="Content Placeholder 2">
            <a:extLst>
              <a:ext uri="{FF2B5EF4-FFF2-40B4-BE49-F238E27FC236}">
                <a16:creationId xmlns:a16="http://schemas.microsoft.com/office/drawing/2014/main" id="{BB6A0ED4-FA54-D040-92E7-07F771504FF8}"/>
              </a:ext>
            </a:extLst>
          </p:cNvPr>
          <p:cNvSpPr>
            <a:spLocks noGrp="1"/>
          </p:cNvSpPr>
          <p:nvPr>
            <p:ph sz="half" idx="1" hasCustomPrompt="1"/>
          </p:nvPr>
        </p:nvSpPr>
        <p:spPr>
          <a:xfrm>
            <a:off x="9090069" y="1245753"/>
            <a:ext cx="2659019" cy="3787801"/>
          </a:xfrm>
          <a:prstGeom prst="rect">
            <a:avLst/>
          </a:prstGeom>
        </p:spPr>
        <p:txBody>
          <a:bodyPr lIns="90000" anchor="ctr" anchorCtr="0">
            <a:normAutofit/>
          </a:bodyPr>
          <a:lstStyle>
            <a:lvl1pPr marL="0" indent="0">
              <a:buFontTx/>
              <a:buNone/>
              <a:defRPr sz="1200" b="0" i="0">
                <a:solidFill>
                  <a:schemeClr val="bg1"/>
                </a:solidFill>
                <a:latin typeface="Arial" panose="020B0604020202020204" pitchFamily="34" charset="0"/>
                <a:cs typeface="Arial" panose="020B0604020202020204" pitchFamily="34" charset="0"/>
              </a:defRPr>
            </a:lvl1pPr>
          </a:lstStyle>
          <a:p>
            <a:pPr lvl="0"/>
            <a:r>
              <a:rPr lang="en-US"/>
              <a:t>PAGE TITLE		3</a:t>
            </a:r>
          </a:p>
        </p:txBody>
      </p:sp>
      <p:sp>
        <p:nvSpPr>
          <p:cNvPr id="8" name="Title 1">
            <a:extLst>
              <a:ext uri="{FF2B5EF4-FFF2-40B4-BE49-F238E27FC236}">
                <a16:creationId xmlns:a16="http://schemas.microsoft.com/office/drawing/2014/main" id="{6C18B237-47F8-7849-B8EE-0E537CB1B2DD}"/>
              </a:ext>
            </a:extLst>
          </p:cNvPr>
          <p:cNvSpPr>
            <a:spLocks noGrp="1"/>
          </p:cNvSpPr>
          <p:nvPr>
            <p:ph type="ctrTitle" hasCustomPrompt="1"/>
          </p:nvPr>
        </p:nvSpPr>
        <p:spPr>
          <a:xfrm>
            <a:off x="324581" y="339170"/>
            <a:ext cx="4982915" cy="700570"/>
          </a:xfrm>
          <a:prstGeom prst="rect">
            <a:avLst/>
          </a:prstGeom>
        </p:spPr>
        <p:txBody>
          <a:bodyPr anchor="t"/>
          <a:lstStyle>
            <a:lvl1pPr algn="l">
              <a:defRPr sz="3200" b="1" spc="300">
                <a:solidFill>
                  <a:schemeClr val="bg1"/>
                </a:solidFill>
              </a:defRPr>
            </a:lvl1pPr>
          </a:lstStyle>
          <a:p>
            <a:r>
              <a:rPr lang="en-US"/>
              <a:t>CONTENTS</a:t>
            </a:r>
          </a:p>
        </p:txBody>
      </p:sp>
    </p:spTree>
    <p:extLst>
      <p:ext uri="{BB962C8B-B14F-4D97-AF65-F5344CB8AC3E}">
        <p14:creationId xmlns:p14="http://schemas.microsoft.com/office/powerpoint/2010/main" val="3081923693"/>
      </p:ext>
    </p:extLst>
  </p:cSld>
  <p:clrMapOvr>
    <a:masterClrMapping/>
  </p:clrMapOvr>
  <p:extLst>
    <p:ext uri="{DCECCB84-F9BA-43D5-87BE-67443E8EF086}">
      <p15:sldGuideLst xmlns:p15="http://schemas.microsoft.com/office/powerpoint/2012/main">
        <p15:guide id="1" pos="3840">
          <p15:clr>
            <a:srgbClr val="FBAE40"/>
          </p15:clr>
        </p15:guide>
        <p15:guide id="2" pos="279">
          <p15:clr>
            <a:srgbClr val="FBAE40"/>
          </p15:clr>
        </p15:guide>
        <p15:guide id="3" orient="horz" pos="2160">
          <p15:clr>
            <a:srgbClr val="FBAE40"/>
          </p15:clr>
        </p15:guide>
        <p15:guide id="4" orient="horz" pos="232">
          <p15:clr>
            <a:srgbClr val="FBAE40"/>
          </p15:clr>
        </p15:guide>
        <p15:guide id="5" pos="740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7845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PAGE - Title &amp; content">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46A7A9C-020E-F24F-85AE-BC4309D259D9}"/>
              </a:ext>
            </a:extLst>
          </p:cNvPr>
          <p:cNvSpPr>
            <a:spLocks noGrp="1"/>
          </p:cNvSpPr>
          <p:nvPr>
            <p:ph sz="quarter" idx="10" hasCustomPrompt="1"/>
          </p:nvPr>
        </p:nvSpPr>
        <p:spPr>
          <a:xfrm>
            <a:off x="1507958" y="2181225"/>
            <a:ext cx="9144000" cy="3080586"/>
          </a:xfrm>
          <a:prstGeom prst="rect">
            <a:avLst/>
          </a:prstGeom>
        </p:spPr>
        <p:txBody>
          <a:bodyPr/>
          <a:lstStyle>
            <a:lvl1pPr>
              <a:defRPr sz="2000"/>
            </a:lvl1pPr>
          </a:lstStyle>
          <a:p>
            <a:pPr lvl="0"/>
            <a:r>
              <a:rPr lang="en-US" err="1"/>
              <a:t>Tes</a:t>
            </a:r>
            <a:r>
              <a:rPr lang="en-US"/>
              <a:t> </a:t>
            </a:r>
            <a:r>
              <a:rPr lang="en-US" err="1"/>
              <a:t>quam</a:t>
            </a:r>
            <a:r>
              <a:rPr lang="en-US"/>
              <a:t> rem. Ut et </a:t>
            </a:r>
            <a:r>
              <a:rPr lang="en-US" err="1"/>
              <a:t>occusapid</a:t>
            </a:r>
            <a:r>
              <a:rPr lang="en-US"/>
              <a:t> </a:t>
            </a:r>
            <a:r>
              <a:rPr lang="en-US" err="1"/>
              <a:t>magnam</a:t>
            </a:r>
            <a:r>
              <a:rPr lang="en-US"/>
              <a:t> </a:t>
            </a:r>
            <a:r>
              <a:rPr lang="en-US" err="1"/>
              <a:t>eos</a:t>
            </a:r>
            <a:r>
              <a:rPr lang="en-US"/>
              <a:t> sit, </a:t>
            </a:r>
            <a:r>
              <a:rPr lang="en-US" err="1"/>
              <a:t>natest</a:t>
            </a:r>
            <a:r>
              <a:rPr lang="en-US"/>
              <a:t> qui </a:t>
            </a:r>
            <a:r>
              <a:rPr lang="en-US" err="1"/>
              <a:t>odi</a:t>
            </a:r>
            <a:r>
              <a:rPr lang="en-US"/>
              <a:t> </a:t>
            </a:r>
            <a:r>
              <a:rPr lang="en-US" err="1"/>
              <a:t>omnimpora</a:t>
            </a:r>
            <a:r>
              <a:rPr lang="en-US"/>
              <a:t> </a:t>
            </a:r>
            <a:r>
              <a:rPr lang="en-US" err="1"/>
              <a:t>dolla</a:t>
            </a:r>
            <a:r>
              <a:rPr lang="en-US"/>
              <a:t> </a:t>
            </a:r>
            <a:r>
              <a:rPr lang="en-US" err="1"/>
              <a:t>quibustem</a:t>
            </a:r>
            <a:r>
              <a:rPr lang="en-US"/>
              <a:t> </a:t>
            </a:r>
            <a:r>
              <a:rPr lang="en-US" err="1"/>
              <a:t>dio</a:t>
            </a:r>
            <a:r>
              <a:rPr lang="en-US"/>
              <a:t>. </a:t>
            </a:r>
            <a:r>
              <a:rPr lang="en-US" err="1"/>
              <a:t>Ebis</a:t>
            </a:r>
            <a:r>
              <a:rPr lang="en-US"/>
              <a:t> et et </a:t>
            </a:r>
            <a:r>
              <a:rPr lang="en-US" err="1"/>
              <a:t>voluptat</a:t>
            </a:r>
            <a:r>
              <a:rPr lang="en-US"/>
              <a:t> </a:t>
            </a:r>
            <a:r>
              <a:rPr lang="en-US" err="1"/>
              <a:t>adisci</a:t>
            </a:r>
            <a:r>
              <a:rPr lang="en-US"/>
              <a:t> </a:t>
            </a:r>
            <a:r>
              <a:rPr lang="en-US" err="1"/>
              <a:t>corrum</a:t>
            </a:r>
            <a:r>
              <a:rPr lang="en-US"/>
              <a:t>, </a:t>
            </a:r>
            <a:r>
              <a:rPr lang="en-US" err="1"/>
              <a:t>omnimus</a:t>
            </a:r>
            <a:r>
              <a:rPr lang="en-US"/>
              <a:t> et que </a:t>
            </a:r>
            <a:r>
              <a:rPr lang="en-US" err="1"/>
              <a:t>omnisquam</a:t>
            </a:r>
            <a:r>
              <a:rPr lang="en-US"/>
              <a:t>, </a:t>
            </a:r>
            <a:r>
              <a:rPr lang="en-US" err="1"/>
              <a:t>quis</a:t>
            </a:r>
            <a:r>
              <a:rPr lang="en-US"/>
              <a:t> </a:t>
            </a:r>
            <a:r>
              <a:rPr lang="en-US" err="1"/>
              <a:t>est</a:t>
            </a:r>
            <a:r>
              <a:rPr lang="en-US"/>
              <a:t> </a:t>
            </a:r>
            <a:r>
              <a:rPr lang="en-US" err="1"/>
              <a:t>enisitatius</a:t>
            </a:r>
            <a:r>
              <a:rPr lang="en-US"/>
              <a:t>, </a:t>
            </a:r>
            <a:r>
              <a:rPr lang="en-US" err="1"/>
              <a:t>ut</a:t>
            </a:r>
            <a:r>
              <a:rPr lang="en-US"/>
              <a:t> </a:t>
            </a:r>
            <a:r>
              <a:rPr lang="en-US" err="1"/>
              <a:t>quame</a:t>
            </a:r>
            <a:r>
              <a:rPr lang="en-US"/>
              <a:t> ex </a:t>
            </a:r>
            <a:r>
              <a:rPr lang="en-US" err="1"/>
              <a:t>ellorem</a:t>
            </a:r>
            <a:r>
              <a:rPr lang="en-US"/>
              <a:t> qui </a:t>
            </a:r>
            <a:r>
              <a:rPr lang="en-US" err="1"/>
              <a:t>nessum</a:t>
            </a:r>
            <a:r>
              <a:rPr lang="en-US"/>
              <a:t> </a:t>
            </a:r>
            <a:r>
              <a:rPr lang="en-US" err="1"/>
              <a:t>es</a:t>
            </a:r>
            <a:r>
              <a:rPr lang="en-US"/>
              <a:t> </a:t>
            </a:r>
            <a:r>
              <a:rPr lang="en-US" err="1"/>
              <a:t>modit</a:t>
            </a:r>
            <a:r>
              <a:rPr lang="en-US"/>
              <a:t> vent.</a:t>
            </a:r>
          </a:p>
        </p:txBody>
      </p:sp>
      <p:sp>
        <p:nvSpPr>
          <p:cNvPr id="3" name="Title 1">
            <a:extLst>
              <a:ext uri="{FF2B5EF4-FFF2-40B4-BE49-F238E27FC236}">
                <a16:creationId xmlns:a16="http://schemas.microsoft.com/office/drawing/2014/main" id="{193D7BFA-E6C6-F14C-85E6-3C459732E587}"/>
              </a:ext>
            </a:extLst>
          </p:cNvPr>
          <p:cNvSpPr>
            <a:spLocks noGrp="1"/>
          </p:cNvSpPr>
          <p:nvPr>
            <p:ph type="ctrTitle" hasCustomPrompt="1"/>
          </p:nvPr>
        </p:nvSpPr>
        <p:spPr>
          <a:xfrm>
            <a:off x="431640" y="323378"/>
            <a:ext cx="5842464" cy="700570"/>
          </a:xfrm>
          <a:prstGeom prst="rect">
            <a:avLst/>
          </a:prstGeom>
        </p:spPr>
        <p:txBody>
          <a:bodyPr anchor="t"/>
          <a:lstStyle>
            <a:lvl1pPr algn="l">
              <a:defRPr sz="3200" b="1" spc="300">
                <a:solidFill>
                  <a:srgbClr val="002768"/>
                </a:solidFill>
              </a:defRPr>
            </a:lvl1pPr>
          </a:lstStyle>
          <a:p>
            <a:r>
              <a:rPr lang="en-US"/>
              <a:t>PAGE TITLE</a:t>
            </a:r>
          </a:p>
        </p:txBody>
      </p:sp>
    </p:spTree>
    <p:extLst>
      <p:ext uri="{BB962C8B-B14F-4D97-AF65-F5344CB8AC3E}">
        <p14:creationId xmlns:p14="http://schemas.microsoft.com/office/powerpoint/2010/main" val="2563921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PAGE - 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93D7BFA-E6C6-F14C-85E6-3C459732E587}"/>
              </a:ext>
            </a:extLst>
          </p:cNvPr>
          <p:cNvSpPr>
            <a:spLocks noGrp="1"/>
          </p:cNvSpPr>
          <p:nvPr>
            <p:ph type="ctrTitle" hasCustomPrompt="1"/>
          </p:nvPr>
        </p:nvSpPr>
        <p:spPr>
          <a:xfrm>
            <a:off x="431640" y="323378"/>
            <a:ext cx="5842464" cy="700570"/>
          </a:xfrm>
          <a:prstGeom prst="rect">
            <a:avLst/>
          </a:prstGeom>
        </p:spPr>
        <p:txBody>
          <a:bodyPr anchor="t"/>
          <a:lstStyle>
            <a:lvl1pPr algn="l">
              <a:defRPr sz="3200" b="1" spc="300">
                <a:solidFill>
                  <a:srgbClr val="002768"/>
                </a:solidFill>
              </a:defRPr>
            </a:lvl1pPr>
          </a:lstStyle>
          <a:p>
            <a:r>
              <a:rPr lang="en-US"/>
              <a:t>PAGE TITLE</a:t>
            </a:r>
          </a:p>
        </p:txBody>
      </p:sp>
    </p:spTree>
    <p:extLst>
      <p:ext uri="{BB962C8B-B14F-4D97-AF65-F5344CB8AC3E}">
        <p14:creationId xmlns:p14="http://schemas.microsoft.com/office/powerpoint/2010/main" val="804452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PAGE -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1247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I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6DBDC24-9E82-964A-AA93-79890E8E9434}"/>
              </a:ext>
            </a:extLst>
          </p:cNvPr>
          <p:cNvSpPr>
            <a:spLocks noGrp="1"/>
          </p:cNvSpPr>
          <p:nvPr>
            <p:ph type="dt" sz="half" idx="10"/>
          </p:nvPr>
        </p:nvSpPr>
        <p:spPr/>
        <p:txBody>
          <a:bodyPr/>
          <a:lstStyle/>
          <a:p>
            <a:fld id="{CF4FDD2A-BB24-4CED-8E3C-6176071B5A5C}" type="datetime1">
              <a:rPr lang="en-US" smtClean="0"/>
              <a:t>11/11/2020</a:t>
            </a:fld>
            <a:endParaRPr lang="en-US"/>
          </a:p>
        </p:txBody>
      </p:sp>
      <p:sp>
        <p:nvSpPr>
          <p:cNvPr id="5" name="Footer Placeholder 4">
            <a:extLst>
              <a:ext uri="{FF2B5EF4-FFF2-40B4-BE49-F238E27FC236}">
                <a16:creationId xmlns:a16="http://schemas.microsoft.com/office/drawing/2014/main" id="{333AD30E-E573-6F42-B74B-EDA296B04A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2E482D-7CFE-6B41-A6E1-D12C7FEF57A9}"/>
              </a:ext>
            </a:extLst>
          </p:cNvPr>
          <p:cNvSpPr>
            <a:spLocks noGrp="1"/>
          </p:cNvSpPr>
          <p:nvPr>
            <p:ph type="sldNum" sz="quarter" idx="12"/>
          </p:nvPr>
        </p:nvSpPr>
        <p:spPr/>
        <p:txBody>
          <a:bodyPr/>
          <a:lstStyle/>
          <a:p>
            <a:fld id="{2B461742-1AE8-3C4B-BE5C-B137EBAD5585}" type="slidenum">
              <a:rPr lang="en-US" smtClean="0"/>
              <a:t>‹#›</a:t>
            </a:fld>
            <a:endParaRPr lang="en-US"/>
          </a:p>
        </p:txBody>
      </p:sp>
      <p:sp>
        <p:nvSpPr>
          <p:cNvPr id="8" name="Title 1">
            <a:extLst>
              <a:ext uri="{FF2B5EF4-FFF2-40B4-BE49-F238E27FC236}">
                <a16:creationId xmlns:a16="http://schemas.microsoft.com/office/drawing/2014/main" id="{C99A442C-1EF6-3B49-A9EE-9AB58283FB58}"/>
              </a:ext>
            </a:extLst>
          </p:cNvPr>
          <p:cNvSpPr>
            <a:spLocks noGrp="1"/>
          </p:cNvSpPr>
          <p:nvPr>
            <p:ph type="ctrTitle" hasCustomPrompt="1"/>
          </p:nvPr>
        </p:nvSpPr>
        <p:spPr>
          <a:xfrm>
            <a:off x="481335" y="3146090"/>
            <a:ext cx="5842464" cy="700570"/>
          </a:xfrm>
          <a:prstGeom prst="rect">
            <a:avLst/>
          </a:prstGeom>
        </p:spPr>
        <p:txBody>
          <a:bodyPr anchor="t"/>
          <a:lstStyle>
            <a:lvl1pPr algn="l">
              <a:defRPr sz="3200" b="1" spc="300">
                <a:solidFill>
                  <a:schemeClr val="bg1"/>
                </a:solidFill>
              </a:defRPr>
            </a:lvl1pPr>
          </a:lstStyle>
          <a:p>
            <a:r>
              <a:rPr lang="en-US"/>
              <a:t>SECTION TITLE</a:t>
            </a:r>
          </a:p>
        </p:txBody>
      </p:sp>
    </p:spTree>
    <p:extLst>
      <p:ext uri="{BB962C8B-B14F-4D97-AF65-F5344CB8AC3E}">
        <p14:creationId xmlns:p14="http://schemas.microsoft.com/office/powerpoint/2010/main" val="1875591604"/>
      </p:ext>
    </p:extLst>
  </p:cSld>
  <p:clrMapOvr>
    <a:masterClrMapping/>
  </p:clrMapOvr>
  <p:extLst>
    <p:ext uri="{DCECCB84-F9BA-43D5-87BE-67443E8EF086}">
      <p15:sldGuideLst xmlns:p15="http://schemas.microsoft.com/office/powerpoint/2012/main">
        <p15:guide id="1" pos="3840">
          <p15:clr>
            <a:srgbClr val="FBAE40"/>
          </p15:clr>
        </p15:guide>
        <p15:guide id="2" pos="279">
          <p15:clr>
            <a:srgbClr val="FBAE40"/>
          </p15:clr>
        </p15:guide>
        <p15:guide id="3" orient="horz" pos="2160">
          <p15:clr>
            <a:srgbClr val="FBAE40"/>
          </p15:clr>
        </p15:guide>
        <p15:guide id="4" orient="horz" pos="232">
          <p15:clr>
            <a:srgbClr val="FBAE40"/>
          </p15:clr>
        </p15:guide>
        <p15:guide id="5" pos="740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8.jpe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jpe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246F92E-8FBE-D049-B468-5385EA60BDB0}"/>
              </a:ext>
            </a:extLst>
          </p:cNvPr>
          <p:cNvSpPr/>
          <p:nvPr userDrawn="1"/>
        </p:nvSpPr>
        <p:spPr>
          <a:xfrm>
            <a:off x="0" y="0"/>
            <a:ext cx="12192000" cy="6857999"/>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6BCBCD2-EBCD-C049-8D3E-E163299308B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400760" y="5944776"/>
            <a:ext cx="1390479" cy="522267"/>
          </a:xfrm>
          <a:prstGeom prst="rect">
            <a:avLst/>
          </a:prstGeom>
        </p:spPr>
      </p:pic>
      <p:pic>
        <p:nvPicPr>
          <p:cNvPr id="3" name="Picture 2">
            <a:extLst>
              <a:ext uri="{FF2B5EF4-FFF2-40B4-BE49-F238E27FC236}">
                <a16:creationId xmlns:a16="http://schemas.microsoft.com/office/drawing/2014/main" id="{EC8AD213-F137-254D-B0B6-FDBA27D1B2BA}"/>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4212393" y="4774131"/>
            <a:ext cx="3767213" cy="644931"/>
          </a:xfrm>
          <a:prstGeom prst="rect">
            <a:avLst/>
          </a:prstGeom>
        </p:spPr>
      </p:pic>
      <p:sp>
        <p:nvSpPr>
          <p:cNvPr id="5"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E617B43F-5C24-4456-9130-FEC44C5958FA}"/>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b="1" spc="250">
                <a:solidFill>
                  <a:srgbClr val="000000"/>
                </a:solidFill>
                <a:latin typeface="Calibri" panose="020F0502020204030204" pitchFamily="34" charset="0"/>
                <a:cs typeface="Arial" panose="020B0604020202020204" pitchFamily="34" charset="0"/>
              </a:rPr>
              <a:t>OFFICIAL</a:t>
            </a:r>
          </a:p>
        </p:txBody>
      </p:sp>
    </p:spTree>
    <p:extLst>
      <p:ext uri="{BB962C8B-B14F-4D97-AF65-F5344CB8AC3E}">
        <p14:creationId xmlns:p14="http://schemas.microsoft.com/office/powerpoint/2010/main" val="4161440393"/>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80" r:id="rId3"/>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246F92E-8FBE-D049-B468-5385EA60BDB0}"/>
              </a:ext>
            </a:extLst>
          </p:cNvPr>
          <p:cNvSpPr/>
          <p:nvPr userDrawn="1"/>
        </p:nvSpPr>
        <p:spPr>
          <a:xfrm>
            <a:off x="0" y="1"/>
            <a:ext cx="12192000" cy="6857999"/>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16">
            <a:extLst>
              <a:ext uri="{FF2B5EF4-FFF2-40B4-BE49-F238E27FC236}">
                <a16:creationId xmlns:a16="http://schemas.microsoft.com/office/drawing/2014/main" id="{530D43BC-29E0-2F46-9E8F-CA2634E92362}"/>
              </a:ext>
            </a:extLst>
          </p:cNvPr>
          <p:cNvSpPr/>
          <p:nvPr userDrawn="1"/>
        </p:nvSpPr>
        <p:spPr>
          <a:xfrm flipH="1">
            <a:off x="6096002" y="0"/>
            <a:ext cx="6095998" cy="6857999"/>
          </a:xfrm>
          <a:custGeom>
            <a:avLst/>
            <a:gdLst>
              <a:gd name="connsiteX0" fmla="*/ 0 w 2551524"/>
              <a:gd name="connsiteY0" fmla="*/ 0 h 5874026"/>
              <a:gd name="connsiteX1" fmla="*/ 2551524 w 2551524"/>
              <a:gd name="connsiteY1" fmla="*/ 0 h 5874026"/>
              <a:gd name="connsiteX2" fmla="*/ 2551524 w 2551524"/>
              <a:gd name="connsiteY2" fmla="*/ 5874026 h 5874026"/>
              <a:gd name="connsiteX3" fmla="*/ 0 w 2551524"/>
              <a:gd name="connsiteY3" fmla="*/ 5874026 h 5874026"/>
              <a:gd name="connsiteX4" fmla="*/ 0 w 2551524"/>
              <a:gd name="connsiteY4" fmla="*/ 0 h 5874026"/>
              <a:gd name="connsiteX0" fmla="*/ 0 w 2551524"/>
              <a:gd name="connsiteY0" fmla="*/ 0 h 5874026"/>
              <a:gd name="connsiteX1" fmla="*/ 2540373 w 2551524"/>
              <a:gd name="connsiteY1" fmla="*/ 2375210 h 5874026"/>
              <a:gd name="connsiteX2" fmla="*/ 2551524 w 2551524"/>
              <a:gd name="connsiteY2" fmla="*/ 5874026 h 5874026"/>
              <a:gd name="connsiteX3" fmla="*/ 0 w 2551524"/>
              <a:gd name="connsiteY3" fmla="*/ 5874026 h 5874026"/>
              <a:gd name="connsiteX4" fmla="*/ 0 w 2551524"/>
              <a:gd name="connsiteY4" fmla="*/ 0 h 5874026"/>
              <a:gd name="connsiteX0" fmla="*/ 0 w 2540373"/>
              <a:gd name="connsiteY0" fmla="*/ 0 h 5874026"/>
              <a:gd name="connsiteX1" fmla="*/ 2540373 w 2540373"/>
              <a:gd name="connsiteY1" fmla="*/ 2375210 h 5874026"/>
              <a:gd name="connsiteX2" fmla="*/ 2529222 w 2540373"/>
              <a:gd name="connsiteY2" fmla="*/ 2785138 h 5874026"/>
              <a:gd name="connsiteX3" fmla="*/ 0 w 2540373"/>
              <a:gd name="connsiteY3" fmla="*/ 5874026 h 5874026"/>
              <a:gd name="connsiteX4" fmla="*/ 0 w 2540373"/>
              <a:gd name="connsiteY4" fmla="*/ 0 h 5874026"/>
              <a:gd name="connsiteX0" fmla="*/ 0 w 2540373"/>
              <a:gd name="connsiteY0" fmla="*/ 0 h 5874026"/>
              <a:gd name="connsiteX1" fmla="*/ 2540373 w 2540373"/>
              <a:gd name="connsiteY1" fmla="*/ 2375210 h 5874026"/>
              <a:gd name="connsiteX2" fmla="*/ 0 w 2540373"/>
              <a:gd name="connsiteY2" fmla="*/ 5874026 h 5874026"/>
              <a:gd name="connsiteX3" fmla="*/ 0 w 2540373"/>
              <a:gd name="connsiteY3" fmla="*/ 0 h 5874026"/>
              <a:gd name="connsiteX0" fmla="*/ 0 w 2518071"/>
              <a:gd name="connsiteY0" fmla="*/ 0 h 5874026"/>
              <a:gd name="connsiteX1" fmla="*/ 2518071 w 2518071"/>
              <a:gd name="connsiteY1" fmla="*/ 2754352 h 5874026"/>
              <a:gd name="connsiteX2" fmla="*/ 0 w 2518071"/>
              <a:gd name="connsiteY2" fmla="*/ 5874026 h 5874026"/>
              <a:gd name="connsiteX3" fmla="*/ 0 w 2518071"/>
              <a:gd name="connsiteY3" fmla="*/ 0 h 5874026"/>
              <a:gd name="connsiteX0" fmla="*/ 0 w 2508835"/>
              <a:gd name="connsiteY0" fmla="*/ 0 h 5874026"/>
              <a:gd name="connsiteX1" fmla="*/ 2508835 w 2508835"/>
              <a:gd name="connsiteY1" fmla="*/ 2920606 h 5874026"/>
              <a:gd name="connsiteX2" fmla="*/ 0 w 2508835"/>
              <a:gd name="connsiteY2" fmla="*/ 5874026 h 5874026"/>
              <a:gd name="connsiteX3" fmla="*/ 0 w 2508835"/>
              <a:gd name="connsiteY3" fmla="*/ 0 h 5874026"/>
              <a:gd name="connsiteX0" fmla="*/ 0 w 2508835"/>
              <a:gd name="connsiteY0" fmla="*/ 0 h 5874026"/>
              <a:gd name="connsiteX1" fmla="*/ 2508835 w 2508835"/>
              <a:gd name="connsiteY1" fmla="*/ 2920606 h 5874026"/>
              <a:gd name="connsiteX2" fmla="*/ 1406268 w 2508835"/>
              <a:gd name="connsiteY2" fmla="*/ 4213531 h 5874026"/>
              <a:gd name="connsiteX3" fmla="*/ 0 w 2508835"/>
              <a:gd name="connsiteY3" fmla="*/ 5874026 h 5874026"/>
              <a:gd name="connsiteX4" fmla="*/ 0 w 2508835"/>
              <a:gd name="connsiteY4" fmla="*/ 0 h 5874026"/>
              <a:gd name="connsiteX0" fmla="*/ 0 w 2508835"/>
              <a:gd name="connsiteY0" fmla="*/ 0 h 5887399"/>
              <a:gd name="connsiteX1" fmla="*/ 2508835 w 2508835"/>
              <a:gd name="connsiteY1" fmla="*/ 2920606 h 5887399"/>
              <a:gd name="connsiteX2" fmla="*/ 534778 w 2508835"/>
              <a:gd name="connsiteY2" fmla="*/ 5887399 h 5887399"/>
              <a:gd name="connsiteX3" fmla="*/ 0 w 2508835"/>
              <a:gd name="connsiteY3" fmla="*/ 5874026 h 5887399"/>
              <a:gd name="connsiteX4" fmla="*/ 0 w 2508835"/>
              <a:gd name="connsiteY4" fmla="*/ 0 h 5887399"/>
              <a:gd name="connsiteX0" fmla="*/ 0 w 2508835"/>
              <a:gd name="connsiteY0" fmla="*/ 0 h 5887399"/>
              <a:gd name="connsiteX1" fmla="*/ 851684 w 2508835"/>
              <a:gd name="connsiteY1" fmla="*/ 997725 h 5887399"/>
              <a:gd name="connsiteX2" fmla="*/ 2508835 w 2508835"/>
              <a:gd name="connsiteY2" fmla="*/ 2920606 h 5887399"/>
              <a:gd name="connsiteX3" fmla="*/ 534778 w 2508835"/>
              <a:gd name="connsiteY3" fmla="*/ 5887399 h 5887399"/>
              <a:gd name="connsiteX4" fmla="*/ 0 w 2508835"/>
              <a:gd name="connsiteY4" fmla="*/ 5874026 h 5887399"/>
              <a:gd name="connsiteX5" fmla="*/ 0 w 2508835"/>
              <a:gd name="connsiteY5" fmla="*/ 0 h 5887399"/>
              <a:gd name="connsiteX0" fmla="*/ 0 w 2508835"/>
              <a:gd name="connsiteY0" fmla="*/ 0 h 5887399"/>
              <a:gd name="connsiteX1" fmla="*/ 661541 w 2508835"/>
              <a:gd name="connsiteY1" fmla="*/ 8245 h 5887399"/>
              <a:gd name="connsiteX2" fmla="*/ 2508835 w 2508835"/>
              <a:gd name="connsiteY2" fmla="*/ 2920606 h 5887399"/>
              <a:gd name="connsiteX3" fmla="*/ 534778 w 2508835"/>
              <a:gd name="connsiteY3" fmla="*/ 5887399 h 5887399"/>
              <a:gd name="connsiteX4" fmla="*/ 0 w 2508835"/>
              <a:gd name="connsiteY4" fmla="*/ 5874026 h 5887399"/>
              <a:gd name="connsiteX5" fmla="*/ 0 w 2508835"/>
              <a:gd name="connsiteY5" fmla="*/ 0 h 5887399"/>
              <a:gd name="connsiteX0" fmla="*/ 0 w 2508835"/>
              <a:gd name="connsiteY0" fmla="*/ 1 h 5887400"/>
              <a:gd name="connsiteX1" fmla="*/ 883375 w 2508835"/>
              <a:gd name="connsiteY1" fmla="*/ 0 h 5887400"/>
              <a:gd name="connsiteX2" fmla="*/ 2508835 w 2508835"/>
              <a:gd name="connsiteY2" fmla="*/ 2920607 h 5887400"/>
              <a:gd name="connsiteX3" fmla="*/ 534778 w 2508835"/>
              <a:gd name="connsiteY3" fmla="*/ 5887400 h 5887400"/>
              <a:gd name="connsiteX4" fmla="*/ 0 w 2508835"/>
              <a:gd name="connsiteY4" fmla="*/ 5874027 h 5887400"/>
              <a:gd name="connsiteX5" fmla="*/ 0 w 2508835"/>
              <a:gd name="connsiteY5" fmla="*/ 1 h 5887400"/>
              <a:gd name="connsiteX0" fmla="*/ 0 w 2508835"/>
              <a:gd name="connsiteY0" fmla="*/ 1 h 5887400"/>
              <a:gd name="connsiteX1" fmla="*/ 859607 w 2508835"/>
              <a:gd name="connsiteY1" fmla="*/ 0 h 5887400"/>
              <a:gd name="connsiteX2" fmla="*/ 2508835 w 2508835"/>
              <a:gd name="connsiteY2" fmla="*/ 2920607 h 5887400"/>
              <a:gd name="connsiteX3" fmla="*/ 534778 w 2508835"/>
              <a:gd name="connsiteY3" fmla="*/ 5887400 h 5887400"/>
              <a:gd name="connsiteX4" fmla="*/ 0 w 2508835"/>
              <a:gd name="connsiteY4" fmla="*/ 5874027 h 5887400"/>
              <a:gd name="connsiteX5" fmla="*/ 0 w 2508835"/>
              <a:gd name="connsiteY5" fmla="*/ 1 h 588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8835" h="5887400">
                <a:moveTo>
                  <a:pt x="0" y="1"/>
                </a:moveTo>
                <a:lnTo>
                  <a:pt x="859607" y="0"/>
                </a:lnTo>
                <a:lnTo>
                  <a:pt x="2508835" y="2920607"/>
                </a:lnTo>
                <a:lnTo>
                  <a:pt x="534778" y="5887400"/>
                </a:lnTo>
                <a:lnTo>
                  <a:pt x="0" y="5874027"/>
                </a:lnTo>
                <a:lnTo>
                  <a:pt x="0" y="1"/>
                </a:lnTo>
                <a:close/>
              </a:path>
            </a:pathLst>
          </a:custGeom>
          <a:solidFill>
            <a:srgbClr val="002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55CC3601-5C10-1647-B0AE-28E8DFC4EFD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0392925" y="5967701"/>
            <a:ext cx="1390479" cy="522267"/>
          </a:xfrm>
          <a:prstGeom prst="rect">
            <a:avLst/>
          </a:prstGeom>
        </p:spPr>
      </p:pic>
      <p:pic>
        <p:nvPicPr>
          <p:cNvPr id="12" name="Picture 11">
            <a:extLst>
              <a:ext uri="{FF2B5EF4-FFF2-40B4-BE49-F238E27FC236}">
                <a16:creationId xmlns:a16="http://schemas.microsoft.com/office/drawing/2014/main" id="{2A6031FE-122B-BB4D-9FF6-23E747E01FCE}"/>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947763" y="376317"/>
            <a:ext cx="1835641" cy="314254"/>
          </a:xfrm>
          <a:prstGeom prst="rect">
            <a:avLst/>
          </a:prstGeom>
        </p:spPr>
      </p:pic>
      <p:sp>
        <p:nvSpPr>
          <p:cNvPr id="3"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30526FA7-E90F-49E4-A8D4-A7686E8116A7}"/>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b="1" spc="250">
                <a:solidFill>
                  <a:srgbClr val="000000"/>
                </a:solidFill>
                <a:latin typeface="Calibri" panose="020F0502020204030204" pitchFamily="34" charset="0"/>
                <a:cs typeface="Arial" panose="020B0604020202020204" pitchFamily="34" charset="0"/>
              </a:rPr>
              <a:t>OFFICIAL</a:t>
            </a:r>
          </a:p>
        </p:txBody>
      </p:sp>
    </p:spTree>
    <p:extLst>
      <p:ext uri="{BB962C8B-B14F-4D97-AF65-F5344CB8AC3E}">
        <p14:creationId xmlns:p14="http://schemas.microsoft.com/office/powerpoint/2010/main" val="1808393016"/>
      </p:ext>
    </p:extLst>
  </p:cSld>
  <p:clrMap bg1="lt1" tx1="dk1" bg2="lt2" tx2="dk2" accent1="accent1" accent2="accent2" accent3="accent3" accent4="accent4" accent5="accent5" accent6="accent6" hlink="hlink" folHlink="folHlink"/>
  <p:sldLayoutIdLst>
    <p:sldLayoutId id="2147483775" r:id="rId1"/>
    <p:sldLayoutId id="2147483776" r:id="rId2"/>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B81C9E3-20EC-524C-A455-F7E6F662C58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929327" y="376317"/>
            <a:ext cx="1892577" cy="324000"/>
          </a:xfrm>
          <a:prstGeom prst="rect">
            <a:avLst/>
          </a:prstGeom>
        </p:spPr>
      </p:pic>
      <p:pic>
        <p:nvPicPr>
          <p:cNvPr id="10" name="Picture 9">
            <a:extLst>
              <a:ext uri="{FF2B5EF4-FFF2-40B4-BE49-F238E27FC236}">
                <a16:creationId xmlns:a16="http://schemas.microsoft.com/office/drawing/2014/main" id="{DD09A2B0-73A1-2748-9BE0-E3B852561B60}"/>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284261" y="5825747"/>
            <a:ext cx="1670327" cy="762253"/>
          </a:xfrm>
          <a:prstGeom prst="rect">
            <a:avLst/>
          </a:prstGeom>
        </p:spPr>
      </p:pic>
      <p:sp>
        <p:nvSpPr>
          <p:cNvPr id="2"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40A16894-3C4F-4EC8-816A-3209B5E45E2E}"/>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OFFICIAL</a:t>
            </a:r>
          </a:p>
        </p:txBody>
      </p:sp>
    </p:spTree>
    <p:extLst>
      <p:ext uri="{BB962C8B-B14F-4D97-AF65-F5344CB8AC3E}">
        <p14:creationId xmlns:p14="http://schemas.microsoft.com/office/powerpoint/2010/main" val="3154377302"/>
      </p:ext>
    </p:extLst>
  </p:cSld>
  <p:clrMap bg1="lt1" tx1="dk1" bg2="lt2" tx2="dk2" accent1="accent1" accent2="accent2" accent3="accent3" accent4="accent4" accent5="accent5" accent6="accent6" hlink="hlink" folHlink="folHlink"/>
  <p:sldLayoutIdLst>
    <p:sldLayoutId id="2147483778" r:id="rId1"/>
    <p:sldLayoutId id="2147483782" r:id="rId2"/>
    <p:sldLayoutId id="2147483779" r:id="rId3"/>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Tx/>
        <a:buNone/>
        <a:defRPr sz="2400" kern="1200">
          <a:solidFill>
            <a:schemeClr val="tx1"/>
          </a:solidFill>
          <a:latin typeface="+mj-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j-lt"/>
          <a:ea typeface="+mn-ea"/>
          <a:cs typeface="+mn-cs"/>
        </a:defRPr>
      </a:lvl3pPr>
      <a:lvl4pPr marL="1371600" indent="0" algn="l" defTabSz="914400" rtl="0" eaLnBrk="1" latinLnBrk="0" hangingPunct="1">
        <a:lnSpc>
          <a:spcPct val="90000"/>
        </a:lnSpc>
        <a:spcBef>
          <a:spcPts val="500"/>
        </a:spcBef>
        <a:buFontTx/>
        <a:buNone/>
        <a:defRPr sz="1800" kern="1200">
          <a:solidFill>
            <a:schemeClr val="tx1"/>
          </a:solidFill>
          <a:latin typeface="+mj-lt"/>
          <a:ea typeface="+mn-ea"/>
          <a:cs typeface="+mn-cs"/>
        </a:defRPr>
      </a:lvl4pPr>
      <a:lvl5pPr marL="1828800" indent="0" algn="l" defTabSz="914400" rtl="0" eaLnBrk="1" latinLnBrk="0" hangingPunct="1">
        <a:lnSpc>
          <a:spcPct val="90000"/>
        </a:lnSpc>
        <a:spcBef>
          <a:spcPts val="500"/>
        </a:spcBef>
        <a:buFontTx/>
        <a:buNone/>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246F92E-8FBE-D049-B468-5385EA60BDB0}"/>
              </a:ext>
            </a:extLst>
          </p:cNvPr>
          <p:cNvSpPr/>
          <p:nvPr userDrawn="1"/>
        </p:nvSpPr>
        <p:spPr>
          <a:xfrm>
            <a:off x="0" y="0"/>
            <a:ext cx="12192000" cy="6857999"/>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16">
            <a:extLst>
              <a:ext uri="{FF2B5EF4-FFF2-40B4-BE49-F238E27FC236}">
                <a16:creationId xmlns:a16="http://schemas.microsoft.com/office/drawing/2014/main" id="{30A16793-23F4-B84D-91D9-A63E115A250A}"/>
              </a:ext>
            </a:extLst>
          </p:cNvPr>
          <p:cNvSpPr/>
          <p:nvPr userDrawn="1"/>
        </p:nvSpPr>
        <p:spPr>
          <a:xfrm flipH="1">
            <a:off x="6096002" y="0"/>
            <a:ext cx="6095998" cy="6857999"/>
          </a:xfrm>
          <a:custGeom>
            <a:avLst/>
            <a:gdLst>
              <a:gd name="connsiteX0" fmla="*/ 0 w 2551524"/>
              <a:gd name="connsiteY0" fmla="*/ 0 h 5874026"/>
              <a:gd name="connsiteX1" fmla="*/ 2551524 w 2551524"/>
              <a:gd name="connsiteY1" fmla="*/ 0 h 5874026"/>
              <a:gd name="connsiteX2" fmla="*/ 2551524 w 2551524"/>
              <a:gd name="connsiteY2" fmla="*/ 5874026 h 5874026"/>
              <a:gd name="connsiteX3" fmla="*/ 0 w 2551524"/>
              <a:gd name="connsiteY3" fmla="*/ 5874026 h 5874026"/>
              <a:gd name="connsiteX4" fmla="*/ 0 w 2551524"/>
              <a:gd name="connsiteY4" fmla="*/ 0 h 5874026"/>
              <a:gd name="connsiteX0" fmla="*/ 0 w 2551524"/>
              <a:gd name="connsiteY0" fmla="*/ 0 h 5874026"/>
              <a:gd name="connsiteX1" fmla="*/ 2540373 w 2551524"/>
              <a:gd name="connsiteY1" fmla="*/ 2375210 h 5874026"/>
              <a:gd name="connsiteX2" fmla="*/ 2551524 w 2551524"/>
              <a:gd name="connsiteY2" fmla="*/ 5874026 h 5874026"/>
              <a:gd name="connsiteX3" fmla="*/ 0 w 2551524"/>
              <a:gd name="connsiteY3" fmla="*/ 5874026 h 5874026"/>
              <a:gd name="connsiteX4" fmla="*/ 0 w 2551524"/>
              <a:gd name="connsiteY4" fmla="*/ 0 h 5874026"/>
              <a:gd name="connsiteX0" fmla="*/ 0 w 2540373"/>
              <a:gd name="connsiteY0" fmla="*/ 0 h 5874026"/>
              <a:gd name="connsiteX1" fmla="*/ 2540373 w 2540373"/>
              <a:gd name="connsiteY1" fmla="*/ 2375210 h 5874026"/>
              <a:gd name="connsiteX2" fmla="*/ 2529222 w 2540373"/>
              <a:gd name="connsiteY2" fmla="*/ 2785138 h 5874026"/>
              <a:gd name="connsiteX3" fmla="*/ 0 w 2540373"/>
              <a:gd name="connsiteY3" fmla="*/ 5874026 h 5874026"/>
              <a:gd name="connsiteX4" fmla="*/ 0 w 2540373"/>
              <a:gd name="connsiteY4" fmla="*/ 0 h 5874026"/>
              <a:gd name="connsiteX0" fmla="*/ 0 w 2540373"/>
              <a:gd name="connsiteY0" fmla="*/ 0 h 5874026"/>
              <a:gd name="connsiteX1" fmla="*/ 2540373 w 2540373"/>
              <a:gd name="connsiteY1" fmla="*/ 2375210 h 5874026"/>
              <a:gd name="connsiteX2" fmla="*/ 0 w 2540373"/>
              <a:gd name="connsiteY2" fmla="*/ 5874026 h 5874026"/>
              <a:gd name="connsiteX3" fmla="*/ 0 w 2540373"/>
              <a:gd name="connsiteY3" fmla="*/ 0 h 5874026"/>
              <a:gd name="connsiteX0" fmla="*/ 0 w 2518071"/>
              <a:gd name="connsiteY0" fmla="*/ 0 h 5874026"/>
              <a:gd name="connsiteX1" fmla="*/ 2518071 w 2518071"/>
              <a:gd name="connsiteY1" fmla="*/ 2754352 h 5874026"/>
              <a:gd name="connsiteX2" fmla="*/ 0 w 2518071"/>
              <a:gd name="connsiteY2" fmla="*/ 5874026 h 5874026"/>
              <a:gd name="connsiteX3" fmla="*/ 0 w 2518071"/>
              <a:gd name="connsiteY3" fmla="*/ 0 h 5874026"/>
              <a:gd name="connsiteX0" fmla="*/ 0 w 2508835"/>
              <a:gd name="connsiteY0" fmla="*/ 0 h 5874026"/>
              <a:gd name="connsiteX1" fmla="*/ 2508835 w 2508835"/>
              <a:gd name="connsiteY1" fmla="*/ 2920606 h 5874026"/>
              <a:gd name="connsiteX2" fmla="*/ 0 w 2508835"/>
              <a:gd name="connsiteY2" fmla="*/ 5874026 h 5874026"/>
              <a:gd name="connsiteX3" fmla="*/ 0 w 2508835"/>
              <a:gd name="connsiteY3" fmla="*/ 0 h 5874026"/>
              <a:gd name="connsiteX0" fmla="*/ 0 w 2508835"/>
              <a:gd name="connsiteY0" fmla="*/ 0 h 5874026"/>
              <a:gd name="connsiteX1" fmla="*/ 2508835 w 2508835"/>
              <a:gd name="connsiteY1" fmla="*/ 2920606 h 5874026"/>
              <a:gd name="connsiteX2" fmla="*/ 1406268 w 2508835"/>
              <a:gd name="connsiteY2" fmla="*/ 4213531 h 5874026"/>
              <a:gd name="connsiteX3" fmla="*/ 0 w 2508835"/>
              <a:gd name="connsiteY3" fmla="*/ 5874026 h 5874026"/>
              <a:gd name="connsiteX4" fmla="*/ 0 w 2508835"/>
              <a:gd name="connsiteY4" fmla="*/ 0 h 5874026"/>
              <a:gd name="connsiteX0" fmla="*/ 0 w 2508835"/>
              <a:gd name="connsiteY0" fmla="*/ 0 h 5887399"/>
              <a:gd name="connsiteX1" fmla="*/ 2508835 w 2508835"/>
              <a:gd name="connsiteY1" fmla="*/ 2920606 h 5887399"/>
              <a:gd name="connsiteX2" fmla="*/ 534778 w 2508835"/>
              <a:gd name="connsiteY2" fmla="*/ 5887399 h 5887399"/>
              <a:gd name="connsiteX3" fmla="*/ 0 w 2508835"/>
              <a:gd name="connsiteY3" fmla="*/ 5874026 h 5887399"/>
              <a:gd name="connsiteX4" fmla="*/ 0 w 2508835"/>
              <a:gd name="connsiteY4" fmla="*/ 0 h 5887399"/>
              <a:gd name="connsiteX0" fmla="*/ 0 w 2508835"/>
              <a:gd name="connsiteY0" fmla="*/ 0 h 5887399"/>
              <a:gd name="connsiteX1" fmla="*/ 851684 w 2508835"/>
              <a:gd name="connsiteY1" fmla="*/ 997725 h 5887399"/>
              <a:gd name="connsiteX2" fmla="*/ 2508835 w 2508835"/>
              <a:gd name="connsiteY2" fmla="*/ 2920606 h 5887399"/>
              <a:gd name="connsiteX3" fmla="*/ 534778 w 2508835"/>
              <a:gd name="connsiteY3" fmla="*/ 5887399 h 5887399"/>
              <a:gd name="connsiteX4" fmla="*/ 0 w 2508835"/>
              <a:gd name="connsiteY4" fmla="*/ 5874026 h 5887399"/>
              <a:gd name="connsiteX5" fmla="*/ 0 w 2508835"/>
              <a:gd name="connsiteY5" fmla="*/ 0 h 5887399"/>
              <a:gd name="connsiteX0" fmla="*/ 0 w 2508835"/>
              <a:gd name="connsiteY0" fmla="*/ 0 h 5887399"/>
              <a:gd name="connsiteX1" fmla="*/ 661541 w 2508835"/>
              <a:gd name="connsiteY1" fmla="*/ 8245 h 5887399"/>
              <a:gd name="connsiteX2" fmla="*/ 2508835 w 2508835"/>
              <a:gd name="connsiteY2" fmla="*/ 2920606 h 5887399"/>
              <a:gd name="connsiteX3" fmla="*/ 534778 w 2508835"/>
              <a:gd name="connsiteY3" fmla="*/ 5887399 h 5887399"/>
              <a:gd name="connsiteX4" fmla="*/ 0 w 2508835"/>
              <a:gd name="connsiteY4" fmla="*/ 5874026 h 5887399"/>
              <a:gd name="connsiteX5" fmla="*/ 0 w 2508835"/>
              <a:gd name="connsiteY5" fmla="*/ 0 h 5887399"/>
              <a:gd name="connsiteX0" fmla="*/ 0 w 2508835"/>
              <a:gd name="connsiteY0" fmla="*/ 1 h 5887400"/>
              <a:gd name="connsiteX1" fmla="*/ 883375 w 2508835"/>
              <a:gd name="connsiteY1" fmla="*/ 0 h 5887400"/>
              <a:gd name="connsiteX2" fmla="*/ 2508835 w 2508835"/>
              <a:gd name="connsiteY2" fmla="*/ 2920607 h 5887400"/>
              <a:gd name="connsiteX3" fmla="*/ 534778 w 2508835"/>
              <a:gd name="connsiteY3" fmla="*/ 5887400 h 5887400"/>
              <a:gd name="connsiteX4" fmla="*/ 0 w 2508835"/>
              <a:gd name="connsiteY4" fmla="*/ 5874027 h 5887400"/>
              <a:gd name="connsiteX5" fmla="*/ 0 w 2508835"/>
              <a:gd name="connsiteY5" fmla="*/ 1 h 5887400"/>
              <a:gd name="connsiteX0" fmla="*/ 0 w 2508835"/>
              <a:gd name="connsiteY0" fmla="*/ 1 h 5887400"/>
              <a:gd name="connsiteX1" fmla="*/ 859607 w 2508835"/>
              <a:gd name="connsiteY1" fmla="*/ 0 h 5887400"/>
              <a:gd name="connsiteX2" fmla="*/ 2508835 w 2508835"/>
              <a:gd name="connsiteY2" fmla="*/ 2920607 h 5887400"/>
              <a:gd name="connsiteX3" fmla="*/ 534778 w 2508835"/>
              <a:gd name="connsiteY3" fmla="*/ 5887400 h 5887400"/>
              <a:gd name="connsiteX4" fmla="*/ 0 w 2508835"/>
              <a:gd name="connsiteY4" fmla="*/ 5874027 h 5887400"/>
              <a:gd name="connsiteX5" fmla="*/ 0 w 2508835"/>
              <a:gd name="connsiteY5" fmla="*/ 1 h 588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8835" h="5887400">
                <a:moveTo>
                  <a:pt x="0" y="1"/>
                </a:moveTo>
                <a:lnTo>
                  <a:pt x="859607" y="0"/>
                </a:lnTo>
                <a:lnTo>
                  <a:pt x="2508835" y="2920607"/>
                </a:lnTo>
                <a:lnTo>
                  <a:pt x="534778" y="5887400"/>
                </a:lnTo>
                <a:lnTo>
                  <a:pt x="0" y="5874027"/>
                </a:lnTo>
                <a:lnTo>
                  <a:pt x="0" y="1"/>
                </a:lnTo>
                <a:close/>
              </a:path>
            </a:pathLst>
          </a:custGeom>
          <a:solidFill>
            <a:srgbClr val="002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6BCBCD2-EBCD-C049-8D3E-E163299308B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0392925" y="5967701"/>
            <a:ext cx="1390479" cy="522267"/>
          </a:xfrm>
          <a:prstGeom prst="rect">
            <a:avLst/>
          </a:prstGeom>
        </p:spPr>
      </p:pic>
      <p:pic>
        <p:nvPicPr>
          <p:cNvPr id="3" name="Picture 2">
            <a:extLst>
              <a:ext uri="{FF2B5EF4-FFF2-40B4-BE49-F238E27FC236}">
                <a16:creationId xmlns:a16="http://schemas.microsoft.com/office/drawing/2014/main" id="{EC8AD213-F137-254D-B0B6-FDBA27D1B2B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947763" y="376317"/>
            <a:ext cx="1835641" cy="314254"/>
          </a:xfrm>
          <a:prstGeom prst="rect">
            <a:avLst/>
          </a:prstGeom>
        </p:spPr>
      </p:pic>
      <p:sp>
        <p:nvSpPr>
          <p:cNvPr id="5"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33FA4AC0-071C-42FC-8157-91F25211A993}"/>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b="1" spc="250">
                <a:solidFill>
                  <a:srgbClr val="000000"/>
                </a:solidFill>
                <a:latin typeface="Calibri" panose="020F0502020204030204" pitchFamily="34" charset="0"/>
                <a:cs typeface="Arial" panose="020B0604020202020204" pitchFamily="34" charset="0"/>
              </a:rPr>
              <a:t>OFFICIAL</a:t>
            </a:r>
          </a:p>
        </p:txBody>
      </p:sp>
    </p:spTree>
    <p:extLst>
      <p:ext uri="{BB962C8B-B14F-4D97-AF65-F5344CB8AC3E}">
        <p14:creationId xmlns:p14="http://schemas.microsoft.com/office/powerpoint/2010/main" val="256671727"/>
      </p:ext>
    </p:extLst>
  </p:cSld>
  <p:clrMap bg1="lt1" tx1="dk1" bg2="lt2" tx2="dk2" accent1="accent1" accent2="accent2" accent3="accent3" accent4="accent4" accent5="accent5" accent6="accent6" hlink="hlink" folHlink="folHlink"/>
  <p:sldLayoutIdLst>
    <p:sldLayoutId id="2147483772" r:id="rId1"/>
    <p:sldLayoutId id="2147483773" r:id="rId2"/>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246F92E-8FBE-D049-B468-5385EA60BDB0}"/>
              </a:ext>
            </a:extLst>
          </p:cNvPr>
          <p:cNvSpPr/>
          <p:nvPr userDrawn="1"/>
        </p:nvSpPr>
        <p:spPr>
          <a:xfrm>
            <a:off x="0" y="0"/>
            <a:ext cx="12192000" cy="6857999"/>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C8AD213-F137-254D-B0B6-FDBA27D1B2B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720951" y="368032"/>
            <a:ext cx="2299731" cy="393704"/>
          </a:xfrm>
          <a:prstGeom prst="rect">
            <a:avLst/>
          </a:prstGeom>
        </p:spPr>
      </p:pic>
      <p:pic>
        <p:nvPicPr>
          <p:cNvPr id="4" name="Picture 3">
            <a:extLst>
              <a:ext uri="{FF2B5EF4-FFF2-40B4-BE49-F238E27FC236}">
                <a16:creationId xmlns:a16="http://schemas.microsoft.com/office/drawing/2014/main" id="{D6BCBCD2-EBCD-C049-8D3E-E163299308B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431425" y="5967701"/>
            <a:ext cx="1390479" cy="522267"/>
          </a:xfrm>
          <a:prstGeom prst="rect">
            <a:avLst/>
          </a:prstGeom>
        </p:spPr>
      </p:pic>
      <p:sp>
        <p:nvSpPr>
          <p:cNvPr id="7" name="Rectangle 16">
            <a:extLst>
              <a:ext uri="{FF2B5EF4-FFF2-40B4-BE49-F238E27FC236}">
                <a16:creationId xmlns:a16="http://schemas.microsoft.com/office/drawing/2014/main" id="{30A16793-23F4-B84D-91D9-A63E115A250A}"/>
              </a:ext>
            </a:extLst>
          </p:cNvPr>
          <p:cNvSpPr/>
          <p:nvPr userDrawn="1"/>
        </p:nvSpPr>
        <p:spPr>
          <a:xfrm>
            <a:off x="-2" y="-2"/>
            <a:ext cx="6096002" cy="6872437"/>
          </a:xfrm>
          <a:custGeom>
            <a:avLst/>
            <a:gdLst>
              <a:gd name="connsiteX0" fmla="*/ 0 w 2551524"/>
              <a:gd name="connsiteY0" fmla="*/ 0 h 5874026"/>
              <a:gd name="connsiteX1" fmla="*/ 2551524 w 2551524"/>
              <a:gd name="connsiteY1" fmla="*/ 0 h 5874026"/>
              <a:gd name="connsiteX2" fmla="*/ 2551524 w 2551524"/>
              <a:gd name="connsiteY2" fmla="*/ 5874026 h 5874026"/>
              <a:gd name="connsiteX3" fmla="*/ 0 w 2551524"/>
              <a:gd name="connsiteY3" fmla="*/ 5874026 h 5874026"/>
              <a:gd name="connsiteX4" fmla="*/ 0 w 2551524"/>
              <a:gd name="connsiteY4" fmla="*/ 0 h 5874026"/>
              <a:gd name="connsiteX0" fmla="*/ 0 w 2551524"/>
              <a:gd name="connsiteY0" fmla="*/ 0 h 5874026"/>
              <a:gd name="connsiteX1" fmla="*/ 2540373 w 2551524"/>
              <a:gd name="connsiteY1" fmla="*/ 2375210 h 5874026"/>
              <a:gd name="connsiteX2" fmla="*/ 2551524 w 2551524"/>
              <a:gd name="connsiteY2" fmla="*/ 5874026 h 5874026"/>
              <a:gd name="connsiteX3" fmla="*/ 0 w 2551524"/>
              <a:gd name="connsiteY3" fmla="*/ 5874026 h 5874026"/>
              <a:gd name="connsiteX4" fmla="*/ 0 w 2551524"/>
              <a:gd name="connsiteY4" fmla="*/ 0 h 5874026"/>
              <a:gd name="connsiteX0" fmla="*/ 0 w 2540373"/>
              <a:gd name="connsiteY0" fmla="*/ 0 h 5874026"/>
              <a:gd name="connsiteX1" fmla="*/ 2540373 w 2540373"/>
              <a:gd name="connsiteY1" fmla="*/ 2375210 h 5874026"/>
              <a:gd name="connsiteX2" fmla="*/ 2529222 w 2540373"/>
              <a:gd name="connsiteY2" fmla="*/ 2785138 h 5874026"/>
              <a:gd name="connsiteX3" fmla="*/ 0 w 2540373"/>
              <a:gd name="connsiteY3" fmla="*/ 5874026 h 5874026"/>
              <a:gd name="connsiteX4" fmla="*/ 0 w 2540373"/>
              <a:gd name="connsiteY4" fmla="*/ 0 h 5874026"/>
              <a:gd name="connsiteX0" fmla="*/ 0 w 2540373"/>
              <a:gd name="connsiteY0" fmla="*/ 0 h 5874026"/>
              <a:gd name="connsiteX1" fmla="*/ 2540373 w 2540373"/>
              <a:gd name="connsiteY1" fmla="*/ 2375210 h 5874026"/>
              <a:gd name="connsiteX2" fmla="*/ 0 w 2540373"/>
              <a:gd name="connsiteY2" fmla="*/ 5874026 h 5874026"/>
              <a:gd name="connsiteX3" fmla="*/ 0 w 2540373"/>
              <a:gd name="connsiteY3" fmla="*/ 0 h 5874026"/>
              <a:gd name="connsiteX0" fmla="*/ 0 w 2518071"/>
              <a:gd name="connsiteY0" fmla="*/ 0 h 5874026"/>
              <a:gd name="connsiteX1" fmla="*/ 2518071 w 2518071"/>
              <a:gd name="connsiteY1" fmla="*/ 2754352 h 5874026"/>
              <a:gd name="connsiteX2" fmla="*/ 0 w 2518071"/>
              <a:gd name="connsiteY2" fmla="*/ 5874026 h 5874026"/>
              <a:gd name="connsiteX3" fmla="*/ 0 w 2518071"/>
              <a:gd name="connsiteY3" fmla="*/ 0 h 5874026"/>
              <a:gd name="connsiteX0" fmla="*/ 0 w 2508835"/>
              <a:gd name="connsiteY0" fmla="*/ 0 h 5874026"/>
              <a:gd name="connsiteX1" fmla="*/ 2508835 w 2508835"/>
              <a:gd name="connsiteY1" fmla="*/ 2920606 h 5874026"/>
              <a:gd name="connsiteX2" fmla="*/ 0 w 2508835"/>
              <a:gd name="connsiteY2" fmla="*/ 5874026 h 5874026"/>
              <a:gd name="connsiteX3" fmla="*/ 0 w 2508835"/>
              <a:gd name="connsiteY3" fmla="*/ 0 h 5874026"/>
              <a:gd name="connsiteX0" fmla="*/ 0 w 2508835"/>
              <a:gd name="connsiteY0" fmla="*/ 0 h 5874026"/>
              <a:gd name="connsiteX1" fmla="*/ 2508835 w 2508835"/>
              <a:gd name="connsiteY1" fmla="*/ 2920606 h 5874026"/>
              <a:gd name="connsiteX2" fmla="*/ 1406268 w 2508835"/>
              <a:gd name="connsiteY2" fmla="*/ 4213531 h 5874026"/>
              <a:gd name="connsiteX3" fmla="*/ 0 w 2508835"/>
              <a:gd name="connsiteY3" fmla="*/ 5874026 h 5874026"/>
              <a:gd name="connsiteX4" fmla="*/ 0 w 2508835"/>
              <a:gd name="connsiteY4" fmla="*/ 0 h 5874026"/>
              <a:gd name="connsiteX0" fmla="*/ 0 w 2508835"/>
              <a:gd name="connsiteY0" fmla="*/ 0 h 5887399"/>
              <a:gd name="connsiteX1" fmla="*/ 2508835 w 2508835"/>
              <a:gd name="connsiteY1" fmla="*/ 2920606 h 5887399"/>
              <a:gd name="connsiteX2" fmla="*/ 534778 w 2508835"/>
              <a:gd name="connsiteY2" fmla="*/ 5887399 h 5887399"/>
              <a:gd name="connsiteX3" fmla="*/ 0 w 2508835"/>
              <a:gd name="connsiteY3" fmla="*/ 5874026 h 5887399"/>
              <a:gd name="connsiteX4" fmla="*/ 0 w 2508835"/>
              <a:gd name="connsiteY4" fmla="*/ 0 h 5887399"/>
              <a:gd name="connsiteX0" fmla="*/ 0 w 2508835"/>
              <a:gd name="connsiteY0" fmla="*/ 0 h 5887399"/>
              <a:gd name="connsiteX1" fmla="*/ 851684 w 2508835"/>
              <a:gd name="connsiteY1" fmla="*/ 997725 h 5887399"/>
              <a:gd name="connsiteX2" fmla="*/ 2508835 w 2508835"/>
              <a:gd name="connsiteY2" fmla="*/ 2920606 h 5887399"/>
              <a:gd name="connsiteX3" fmla="*/ 534778 w 2508835"/>
              <a:gd name="connsiteY3" fmla="*/ 5887399 h 5887399"/>
              <a:gd name="connsiteX4" fmla="*/ 0 w 2508835"/>
              <a:gd name="connsiteY4" fmla="*/ 5874026 h 5887399"/>
              <a:gd name="connsiteX5" fmla="*/ 0 w 2508835"/>
              <a:gd name="connsiteY5" fmla="*/ 0 h 5887399"/>
              <a:gd name="connsiteX0" fmla="*/ 0 w 2508835"/>
              <a:gd name="connsiteY0" fmla="*/ 0 h 5887399"/>
              <a:gd name="connsiteX1" fmla="*/ 661541 w 2508835"/>
              <a:gd name="connsiteY1" fmla="*/ 8245 h 5887399"/>
              <a:gd name="connsiteX2" fmla="*/ 2508835 w 2508835"/>
              <a:gd name="connsiteY2" fmla="*/ 2920606 h 5887399"/>
              <a:gd name="connsiteX3" fmla="*/ 534778 w 2508835"/>
              <a:gd name="connsiteY3" fmla="*/ 5887399 h 5887399"/>
              <a:gd name="connsiteX4" fmla="*/ 0 w 2508835"/>
              <a:gd name="connsiteY4" fmla="*/ 5874026 h 5887399"/>
              <a:gd name="connsiteX5" fmla="*/ 0 w 2508835"/>
              <a:gd name="connsiteY5" fmla="*/ 0 h 5887399"/>
              <a:gd name="connsiteX0" fmla="*/ 0 w 2508835"/>
              <a:gd name="connsiteY0" fmla="*/ 1 h 5887400"/>
              <a:gd name="connsiteX1" fmla="*/ 883375 w 2508835"/>
              <a:gd name="connsiteY1" fmla="*/ 0 h 5887400"/>
              <a:gd name="connsiteX2" fmla="*/ 2508835 w 2508835"/>
              <a:gd name="connsiteY2" fmla="*/ 2920607 h 5887400"/>
              <a:gd name="connsiteX3" fmla="*/ 534778 w 2508835"/>
              <a:gd name="connsiteY3" fmla="*/ 5887400 h 5887400"/>
              <a:gd name="connsiteX4" fmla="*/ 0 w 2508835"/>
              <a:gd name="connsiteY4" fmla="*/ 5874027 h 5887400"/>
              <a:gd name="connsiteX5" fmla="*/ 0 w 2508835"/>
              <a:gd name="connsiteY5" fmla="*/ 1 h 5887400"/>
              <a:gd name="connsiteX0" fmla="*/ 0 w 2508835"/>
              <a:gd name="connsiteY0" fmla="*/ 1 h 5887400"/>
              <a:gd name="connsiteX1" fmla="*/ 859607 w 2508835"/>
              <a:gd name="connsiteY1" fmla="*/ 0 h 5887400"/>
              <a:gd name="connsiteX2" fmla="*/ 2508835 w 2508835"/>
              <a:gd name="connsiteY2" fmla="*/ 2920607 h 5887400"/>
              <a:gd name="connsiteX3" fmla="*/ 534778 w 2508835"/>
              <a:gd name="connsiteY3" fmla="*/ 5887400 h 5887400"/>
              <a:gd name="connsiteX4" fmla="*/ 0 w 2508835"/>
              <a:gd name="connsiteY4" fmla="*/ 5874027 h 5887400"/>
              <a:gd name="connsiteX5" fmla="*/ 0 w 2508835"/>
              <a:gd name="connsiteY5" fmla="*/ 1 h 588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8835" h="5887400">
                <a:moveTo>
                  <a:pt x="0" y="1"/>
                </a:moveTo>
                <a:lnTo>
                  <a:pt x="859607" y="0"/>
                </a:lnTo>
                <a:lnTo>
                  <a:pt x="2508835" y="2920607"/>
                </a:lnTo>
                <a:lnTo>
                  <a:pt x="534778" y="5887400"/>
                </a:lnTo>
                <a:lnTo>
                  <a:pt x="0" y="5874027"/>
                </a:lnTo>
                <a:lnTo>
                  <a:pt x="0" y="1"/>
                </a:lnTo>
                <a:close/>
              </a:path>
            </a:pathLst>
          </a:custGeom>
          <a:solidFill>
            <a:srgbClr val="002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C6D61754-FCC1-4CE5-8A69-5B0E81D90A6E}"/>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b="1" spc="250">
                <a:solidFill>
                  <a:srgbClr val="000000"/>
                </a:solidFill>
                <a:latin typeface="Calibri" panose="020F0502020204030204" pitchFamily="34" charset="0"/>
                <a:cs typeface="Arial" panose="020B0604020202020204" pitchFamily="34" charset="0"/>
              </a:rPr>
              <a:t>OFFICIAL</a:t>
            </a:r>
          </a:p>
        </p:txBody>
      </p:sp>
    </p:spTree>
    <p:extLst>
      <p:ext uri="{BB962C8B-B14F-4D97-AF65-F5344CB8AC3E}">
        <p14:creationId xmlns:p14="http://schemas.microsoft.com/office/powerpoint/2010/main" val="1661193431"/>
      </p:ext>
    </p:extLst>
  </p:cSld>
  <p:clrMap bg1="lt1" tx1="dk1" bg2="lt2" tx2="dk2" accent1="accent1" accent2="accent2" accent3="accent3" accent4="accent4" accent5="accent5" accent6="accent6" hlink="hlink" folHlink="folHlink"/>
  <p:sldLayoutIdLst>
    <p:sldLayoutId id="2147483755" r:id="rId1"/>
    <p:sldLayoutId id="2147483756" r:id="rId2"/>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B81C9E3-20EC-524C-A455-F7E6F662C58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929327" y="376317"/>
            <a:ext cx="1892577" cy="324000"/>
          </a:xfrm>
          <a:prstGeom prst="rect">
            <a:avLst/>
          </a:prstGeom>
        </p:spPr>
      </p:pic>
      <p:pic>
        <p:nvPicPr>
          <p:cNvPr id="10" name="Picture 9">
            <a:extLst>
              <a:ext uri="{FF2B5EF4-FFF2-40B4-BE49-F238E27FC236}">
                <a16:creationId xmlns:a16="http://schemas.microsoft.com/office/drawing/2014/main" id="{DD09A2B0-73A1-2748-9BE0-E3B852561B60}"/>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284261" y="5825747"/>
            <a:ext cx="1670327" cy="762253"/>
          </a:xfrm>
          <a:prstGeom prst="rect">
            <a:avLst/>
          </a:prstGeom>
        </p:spPr>
      </p:pic>
      <p:sp>
        <p:nvSpPr>
          <p:cNvPr id="2"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A311150F-65A0-4A60-AF87-09FA12767F28}"/>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OFFICIAL</a:t>
            </a:r>
          </a:p>
        </p:txBody>
      </p:sp>
    </p:spTree>
    <p:extLst>
      <p:ext uri="{BB962C8B-B14F-4D97-AF65-F5344CB8AC3E}">
        <p14:creationId xmlns:p14="http://schemas.microsoft.com/office/powerpoint/2010/main" val="1606742458"/>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Tx/>
        <a:buNone/>
        <a:defRPr sz="2400" kern="1200">
          <a:solidFill>
            <a:schemeClr val="tx1"/>
          </a:solidFill>
          <a:latin typeface="+mj-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j-lt"/>
          <a:ea typeface="+mn-ea"/>
          <a:cs typeface="+mn-cs"/>
        </a:defRPr>
      </a:lvl3pPr>
      <a:lvl4pPr marL="1371600" indent="0" algn="l" defTabSz="914400" rtl="0" eaLnBrk="1" latinLnBrk="0" hangingPunct="1">
        <a:lnSpc>
          <a:spcPct val="90000"/>
        </a:lnSpc>
        <a:spcBef>
          <a:spcPts val="500"/>
        </a:spcBef>
        <a:buFontTx/>
        <a:buNone/>
        <a:defRPr sz="1800" kern="1200">
          <a:solidFill>
            <a:schemeClr val="tx1"/>
          </a:solidFill>
          <a:latin typeface="+mj-lt"/>
          <a:ea typeface="+mn-ea"/>
          <a:cs typeface="+mn-cs"/>
        </a:defRPr>
      </a:lvl4pPr>
      <a:lvl5pPr marL="1828800" indent="0" algn="l" defTabSz="914400" rtl="0" eaLnBrk="1" latinLnBrk="0" hangingPunct="1">
        <a:lnSpc>
          <a:spcPct val="90000"/>
        </a:lnSpc>
        <a:spcBef>
          <a:spcPts val="500"/>
        </a:spcBef>
        <a:buFontTx/>
        <a:buNone/>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B81C9E3-20EC-524C-A455-F7E6F662C58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929327" y="376317"/>
            <a:ext cx="1892577" cy="324000"/>
          </a:xfrm>
          <a:prstGeom prst="rect">
            <a:avLst/>
          </a:prstGeom>
        </p:spPr>
      </p:pic>
      <p:pic>
        <p:nvPicPr>
          <p:cNvPr id="10" name="Picture 9">
            <a:extLst>
              <a:ext uri="{FF2B5EF4-FFF2-40B4-BE49-F238E27FC236}">
                <a16:creationId xmlns:a16="http://schemas.microsoft.com/office/drawing/2014/main" id="{DD09A2B0-73A1-2748-9BE0-E3B852561B60}"/>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284261" y="5825747"/>
            <a:ext cx="1670327" cy="762253"/>
          </a:xfrm>
          <a:prstGeom prst="rect">
            <a:avLst/>
          </a:prstGeom>
        </p:spPr>
      </p:pic>
      <p:sp>
        <p:nvSpPr>
          <p:cNvPr id="2"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A311150F-65A0-4A60-AF87-09FA12767F28}"/>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OFFICIAL</a:t>
            </a:r>
          </a:p>
        </p:txBody>
      </p:sp>
    </p:spTree>
    <p:extLst>
      <p:ext uri="{BB962C8B-B14F-4D97-AF65-F5344CB8AC3E}">
        <p14:creationId xmlns:p14="http://schemas.microsoft.com/office/powerpoint/2010/main" val="2002449187"/>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Tx/>
        <a:buNone/>
        <a:defRPr sz="2400" kern="1200">
          <a:solidFill>
            <a:schemeClr val="tx1"/>
          </a:solidFill>
          <a:latin typeface="+mj-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j-lt"/>
          <a:ea typeface="+mn-ea"/>
          <a:cs typeface="+mn-cs"/>
        </a:defRPr>
      </a:lvl3pPr>
      <a:lvl4pPr marL="1371600" indent="0" algn="l" defTabSz="914400" rtl="0" eaLnBrk="1" latinLnBrk="0" hangingPunct="1">
        <a:lnSpc>
          <a:spcPct val="90000"/>
        </a:lnSpc>
        <a:spcBef>
          <a:spcPts val="500"/>
        </a:spcBef>
        <a:buFontTx/>
        <a:buNone/>
        <a:defRPr sz="1800" kern="1200">
          <a:solidFill>
            <a:schemeClr val="tx1"/>
          </a:solidFill>
          <a:latin typeface="+mj-lt"/>
          <a:ea typeface="+mn-ea"/>
          <a:cs typeface="+mn-cs"/>
        </a:defRPr>
      </a:lvl4pPr>
      <a:lvl5pPr marL="1828800" indent="0" algn="l" defTabSz="914400" rtl="0" eaLnBrk="1" latinLnBrk="0" hangingPunct="1">
        <a:lnSpc>
          <a:spcPct val="90000"/>
        </a:lnSpc>
        <a:spcBef>
          <a:spcPts val="500"/>
        </a:spcBef>
        <a:buFontTx/>
        <a:buNone/>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B81C9E3-20EC-524C-A455-F7E6F662C582}"/>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9929327" y="376317"/>
            <a:ext cx="1892577" cy="324000"/>
          </a:xfrm>
          <a:prstGeom prst="rect">
            <a:avLst/>
          </a:prstGeom>
        </p:spPr>
      </p:pic>
      <p:pic>
        <p:nvPicPr>
          <p:cNvPr id="10" name="Picture 9">
            <a:extLst>
              <a:ext uri="{FF2B5EF4-FFF2-40B4-BE49-F238E27FC236}">
                <a16:creationId xmlns:a16="http://schemas.microsoft.com/office/drawing/2014/main" id="{DD09A2B0-73A1-2748-9BE0-E3B852561B60}"/>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10284261" y="5825747"/>
            <a:ext cx="1670327" cy="762253"/>
          </a:xfrm>
          <a:prstGeom prst="rect">
            <a:avLst/>
          </a:prstGeom>
        </p:spPr>
      </p:pic>
      <p:sp>
        <p:nvSpPr>
          <p:cNvPr id="2"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40A16894-3C4F-4EC8-816A-3209B5E45E2E}"/>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OFFICIAL</a:t>
            </a:r>
          </a:p>
        </p:txBody>
      </p:sp>
    </p:spTree>
    <p:extLst>
      <p:ext uri="{BB962C8B-B14F-4D97-AF65-F5344CB8AC3E}">
        <p14:creationId xmlns:p14="http://schemas.microsoft.com/office/powerpoint/2010/main" val="380021495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Tx/>
        <a:buNone/>
        <a:defRPr sz="2400" kern="1200">
          <a:solidFill>
            <a:schemeClr val="tx1"/>
          </a:solidFill>
          <a:latin typeface="+mj-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j-lt"/>
          <a:ea typeface="+mn-ea"/>
          <a:cs typeface="+mn-cs"/>
        </a:defRPr>
      </a:lvl3pPr>
      <a:lvl4pPr marL="1371600" indent="0" algn="l" defTabSz="914400" rtl="0" eaLnBrk="1" latinLnBrk="0" hangingPunct="1">
        <a:lnSpc>
          <a:spcPct val="90000"/>
        </a:lnSpc>
        <a:spcBef>
          <a:spcPts val="500"/>
        </a:spcBef>
        <a:buFontTx/>
        <a:buNone/>
        <a:defRPr sz="1800" kern="1200">
          <a:solidFill>
            <a:schemeClr val="tx1"/>
          </a:solidFill>
          <a:latin typeface="+mj-lt"/>
          <a:ea typeface="+mn-ea"/>
          <a:cs typeface="+mn-cs"/>
        </a:defRPr>
      </a:lvl4pPr>
      <a:lvl5pPr marL="1828800" indent="0" algn="l" defTabSz="914400" rtl="0" eaLnBrk="1" latinLnBrk="0" hangingPunct="1">
        <a:lnSpc>
          <a:spcPct val="90000"/>
        </a:lnSpc>
        <a:spcBef>
          <a:spcPts val="500"/>
        </a:spcBef>
        <a:buFontTx/>
        <a:buNone/>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2.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5.sv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svg"/></Relationships>
</file>

<file path=ppt/slides/_rels/slide14.xml.rels><?xml version="1.0" encoding="UTF-8" standalone="yes"?>
<Relationships xmlns="http://schemas.openxmlformats.org/package/2006/relationships"><Relationship Id="rId3" Type="http://schemas.openxmlformats.org/officeDocument/2006/relationships/hyperlink" Target="https://safety.networkrail.co.uk/wp-content/uploads/2016/12/Lets-Talk-Safety.pdf"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Layout" Target="../slideLayouts/slideLayout7.xml"/><Relationship Id="rId7" Type="http://schemas.openxmlformats.org/officeDocument/2006/relationships/image" Target="../media/image47.png"/><Relationship Id="rId2" Type="http://schemas.openxmlformats.org/officeDocument/2006/relationships/video" Target="https://player.vimeo.com/video/317506294?color=eb1e26&amp;title=0&amp;byline=0&amp;portrait=0" TargetMode="External"/><Relationship Id="rId1" Type="http://schemas.openxmlformats.org/officeDocument/2006/relationships/vmlDrawing" Target="../drawings/vmlDrawing2.vml"/><Relationship Id="rId6" Type="http://schemas.openxmlformats.org/officeDocument/2006/relationships/image" Target="cid:image001.png@01D3BBE8.FBB3D5B0" TargetMode="External"/><Relationship Id="rId5" Type="http://schemas.openxmlformats.org/officeDocument/2006/relationships/image" Target="../media/image46.png"/><Relationship Id="rId10" Type="http://schemas.openxmlformats.org/officeDocument/2006/relationships/image" Target="../media/image48.png"/><Relationship Id="rId4" Type="http://schemas.openxmlformats.org/officeDocument/2006/relationships/notesSlide" Target="../notesSlides/notesSlide14.xml"/><Relationship Id="rId9" Type="http://schemas.openxmlformats.org/officeDocument/2006/relationships/image" Target="../media/image45.emf"/></Relationships>
</file>

<file path=ppt/slides/_rels/slide16.xml.rels><?xml version="1.0" encoding="UTF-8" standalone="yes"?>
<Relationships xmlns="http://schemas.openxmlformats.org/package/2006/relationships"><Relationship Id="rId8" Type="http://schemas.openxmlformats.org/officeDocument/2006/relationships/image" Target="cid:644009452838810467852838" TargetMode="External"/><Relationship Id="rId3" Type="http://schemas.openxmlformats.org/officeDocument/2006/relationships/image" Target="../media/image49.png"/><Relationship Id="rId7" Type="http://schemas.openxmlformats.org/officeDocument/2006/relationships/image" Target="../media/image52.jpeg"/><Relationship Id="rId12" Type="http://schemas.openxmlformats.org/officeDocument/2006/relationships/image" Target="../media/image56.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55.jpeg"/><Relationship Id="rId5" Type="http://schemas.openxmlformats.org/officeDocument/2006/relationships/hyperlink" Target="https://safety.networkrail.co.uk/wp-content/uploads/2015/07/Site-Lighting.pdf" TargetMode="External"/><Relationship Id="rId10" Type="http://schemas.openxmlformats.org/officeDocument/2006/relationships/image" Target="../media/image54.png"/><Relationship Id="rId4" Type="http://schemas.openxmlformats.org/officeDocument/2006/relationships/image" Target="../media/image50.png"/><Relationship Id="rId9"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hyperlink" Target="https://web.yammer.com/main/groups/eyJfdHlwZSI6Ikdyb3VwIiwiaWQiOiIyMTY5MzQ1In0/new" TargetMode="External"/><Relationship Id="rId7"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3" Type="http://schemas.openxmlformats.org/officeDocument/2006/relationships/hyperlink" Target="https://networkrail.sharepoint.com/sites/SSDScotlandsRailwayInformationCentre/SitePages/Sure-Footed.aspx"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hyperlink" Target="https://app.powerbi.com/groups/8bfeafed-87ee-4139-b264-bd8c62792f06/reports/1a584b91-37ca-416d-bfd1-de31cd11dcaa/ReportSection" TargetMode="External"/><Relationship Id="rId3" Type="http://schemas.microsoft.com/office/2014/relationships/chartEx" Target="../charts/chartEx1.xml"/><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8.png"/><Relationship Id="rId5" Type="http://schemas.microsoft.com/office/2014/relationships/chartEx" Target="../charts/chartEx2.xml"/><Relationship Id="rId15" Type="http://schemas.openxmlformats.org/officeDocument/2006/relationships/image" Target="../media/image21.svg"/><Relationship Id="rId10" Type="http://schemas.openxmlformats.org/officeDocument/2006/relationships/image" Target="../media/image17.svg"/><Relationship Id="rId4" Type="http://schemas.openxmlformats.org/officeDocument/2006/relationships/image" Target="../media/image12.png"/><Relationship Id="rId9" Type="http://schemas.openxmlformats.org/officeDocument/2006/relationships/image" Target="../media/image16.png"/><Relationship Id="rId1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2.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9C162-C5DC-F54D-B1B1-C1D78EBD4ECD}"/>
              </a:ext>
            </a:extLst>
          </p:cNvPr>
          <p:cNvSpPr>
            <a:spLocks noGrp="1"/>
          </p:cNvSpPr>
          <p:nvPr>
            <p:ph type="ctrTitle"/>
          </p:nvPr>
        </p:nvSpPr>
        <p:spPr>
          <a:xfrm>
            <a:off x="2073380" y="439253"/>
            <a:ext cx="8045239" cy="1181363"/>
          </a:xfrm>
        </p:spPr>
        <p:txBody>
          <a:bodyPr lIns="91440" tIns="45720" rIns="91440" bIns="45720" anchor="t"/>
          <a:lstStyle/>
          <a:p>
            <a:pPr>
              <a:lnSpc>
                <a:spcPct val="120000"/>
              </a:lnSpc>
              <a:spcAft>
                <a:spcPts val="600"/>
              </a:spcAft>
            </a:pPr>
            <a:r>
              <a:rPr lang="en-US">
                <a:solidFill>
                  <a:srgbClr val="002768"/>
                </a:solidFill>
                <a:cs typeface="Arial"/>
              </a:rPr>
              <a:t>Scotland’s Railway </a:t>
            </a:r>
            <a:br>
              <a:rPr lang="en-US">
                <a:cs typeface="Arial"/>
              </a:rPr>
            </a:br>
            <a:r>
              <a:rPr lang="en-US">
                <a:solidFill>
                  <a:srgbClr val="002768"/>
                </a:solidFill>
                <a:cs typeface="Arial"/>
              </a:rPr>
              <a:t>Sure Footed Campaign</a:t>
            </a:r>
            <a:br>
              <a:rPr lang="en-US">
                <a:cs typeface="Arial"/>
              </a:rPr>
            </a:br>
            <a:endParaRPr lang="en-US" sz="2400">
              <a:solidFill>
                <a:srgbClr val="002768"/>
              </a:solidFill>
              <a:cs typeface="Arial"/>
            </a:endParaRPr>
          </a:p>
        </p:txBody>
      </p:sp>
    </p:spTree>
    <p:extLst>
      <p:ext uri="{BB962C8B-B14F-4D97-AF65-F5344CB8AC3E}">
        <p14:creationId xmlns:p14="http://schemas.microsoft.com/office/powerpoint/2010/main" val="411284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7769680" cy="579352"/>
          </a:xfrm>
          <a:noFill/>
          <a:ln>
            <a:noFill/>
            <a:bevel/>
          </a:ln>
        </p:spPr>
        <p:txBody>
          <a:bodyPr/>
          <a:lstStyle/>
          <a:p>
            <a:r>
              <a:rPr lang="en-US"/>
              <a:t>Learning from Events</a:t>
            </a:r>
          </a:p>
        </p:txBody>
      </p:sp>
      <p:sp>
        <p:nvSpPr>
          <p:cNvPr id="3" name="TextBox 2">
            <a:extLst>
              <a:ext uri="{FF2B5EF4-FFF2-40B4-BE49-F238E27FC236}">
                <a16:creationId xmlns:a16="http://schemas.microsoft.com/office/drawing/2014/main" id="{D4489E07-6356-4A32-BBD0-55D5C1504EFB}"/>
              </a:ext>
            </a:extLst>
          </p:cNvPr>
          <p:cNvSpPr txBox="1"/>
          <p:nvPr/>
        </p:nvSpPr>
        <p:spPr>
          <a:xfrm>
            <a:off x="431641" y="1022400"/>
            <a:ext cx="8269300" cy="5093702"/>
          </a:xfrm>
          <a:prstGeom prst="rect">
            <a:avLst/>
          </a:prstGeom>
          <a:noFill/>
        </p:spPr>
        <p:txBody>
          <a:bodyPr wrap="square" rtlCol="0">
            <a:spAutoFit/>
          </a:bodyPr>
          <a:lstStyle/>
          <a:p>
            <a:pPr lvl="0">
              <a:lnSpc>
                <a:spcPct val="150000"/>
              </a:lnSpc>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Description of event;</a:t>
            </a:r>
            <a:b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br>
            <a: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t>T</a:t>
            </a:r>
            <a:r>
              <a:rPr lang="en-GB" sz="1400">
                <a:solidFill>
                  <a:srgbClr val="002768"/>
                </a:solidFill>
                <a:latin typeface="Arial" panose="020B0604020202020204" pitchFamily="34" charset="0"/>
                <a:cs typeface="Arial" panose="020B0604020202020204" pitchFamily="34" charset="0"/>
              </a:rPr>
              <a:t>he Injured Person (IP) was walking on concrete slab track in a tunnel and stepped into a hole cut in the slab. The hole had been cut to allow rail welds to be undertaken which, in the meantime, had filled with water and sludge. The IP sustained cuts and bruises as well as ligament damage to their ankle requiring time off work to recover.</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Underlying Causes;</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pitchFamily="34" charset="0"/>
                <a:cs typeface="Arial" panose="020B0604020202020204" pitchFamily="34" charset="0"/>
              </a:rPr>
              <a:t>Cut out slab to facilitate rail welds created a tripping hazard.</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pitchFamily="34" charset="0"/>
                <a:cs typeface="Arial" panose="020B0604020202020204" pitchFamily="34" charset="0"/>
              </a:rPr>
              <a:t>The holes in the slab had filled with water and sludge creating a hidden hazard underfoot.</a:t>
            </a:r>
          </a:p>
          <a:p>
            <a:pPr marR="0" lvl="0" algn="l" defTabSz="914400" rtl="0" eaLnBrk="1" fontAlgn="auto" latinLnBrk="0" hangingPunct="1">
              <a:lnSpc>
                <a:spcPct val="100000"/>
              </a:lnSpc>
              <a:spcBef>
                <a:spcPts val="0"/>
              </a:spcBef>
              <a:spcAft>
                <a:spcPts val="600"/>
              </a:spcAft>
              <a:buClrTx/>
              <a:buSzTx/>
              <a:tabLst/>
              <a:defRPr/>
            </a:pPr>
            <a:endPar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Actions from Investigation;</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pitchFamily="34" charset="0"/>
                <a:cs typeface="Arial" panose="020B0604020202020204" pitchFamily="34" charset="0"/>
              </a:rPr>
              <a:t>A review has identified that this is not an isolated instance – All ‘cut outs’ in slab track are to be identified in the area.</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pitchFamily="34" charset="0"/>
                <a:cs typeface="Arial" panose="020B0604020202020204" pitchFamily="34" charset="0"/>
              </a:rPr>
              <a:t>Where present in other tunnels, these hazards are to be identified and, where necessary, </a:t>
            </a:r>
            <a:br>
              <a:rPr lang="en-GB" sz="1400">
                <a:solidFill>
                  <a:srgbClr val="002768"/>
                </a:solidFill>
                <a:latin typeface="Arial" panose="020B0604020202020204" pitchFamily="34" charset="0"/>
                <a:cs typeface="Arial" panose="020B0604020202020204" pitchFamily="34" charset="0"/>
              </a:rPr>
            </a:br>
            <a:r>
              <a:rPr lang="en-GB" sz="1400">
                <a:solidFill>
                  <a:srgbClr val="002768"/>
                </a:solidFill>
                <a:latin typeface="Arial" panose="020B0604020202020204" pitchFamily="34" charset="0"/>
                <a:cs typeface="Arial" panose="020B0604020202020204" pitchFamily="34" charset="0"/>
              </a:rPr>
              <a:t>included in the Hazard Directory.</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pitchFamily="34" charset="0"/>
                <a:cs typeface="Arial" panose="020B0604020202020204" pitchFamily="34" charset="0"/>
              </a:rPr>
              <a:t>Briefings will include and reference these as ‘site specific hazards.’ </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pitchFamily="34" charset="0"/>
                <a:cs typeface="Arial" panose="020B0604020202020204" pitchFamily="34" charset="0"/>
              </a:rPr>
              <a:t>Suitable methods to fill, cover or warn of the hazards are to be identified and implemented. </a:t>
            </a:r>
          </a:p>
        </p:txBody>
      </p:sp>
      <p:pic>
        <p:nvPicPr>
          <p:cNvPr id="6" name="Picture 5">
            <a:extLst>
              <a:ext uri="{FF2B5EF4-FFF2-40B4-BE49-F238E27FC236}">
                <a16:creationId xmlns:a16="http://schemas.microsoft.com/office/drawing/2014/main" id="{1B87EC3E-46FC-44EE-8A2C-F035F88BCB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417377" y="1458785"/>
            <a:ext cx="2116997" cy="3475814"/>
          </a:xfrm>
          <a:prstGeom prst="rect">
            <a:avLst/>
          </a:prstGeom>
        </p:spPr>
      </p:pic>
    </p:spTree>
    <p:extLst>
      <p:ext uri="{BB962C8B-B14F-4D97-AF65-F5344CB8AC3E}">
        <p14:creationId xmlns:p14="http://schemas.microsoft.com/office/powerpoint/2010/main" val="29720508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7769680" cy="579352"/>
          </a:xfrm>
          <a:noFill/>
          <a:ln>
            <a:noFill/>
            <a:bevel/>
          </a:ln>
        </p:spPr>
        <p:txBody>
          <a:bodyPr/>
          <a:lstStyle/>
          <a:p>
            <a:r>
              <a:rPr lang="en-US"/>
              <a:t>Learning from Events</a:t>
            </a:r>
          </a:p>
        </p:txBody>
      </p:sp>
      <p:sp>
        <p:nvSpPr>
          <p:cNvPr id="3" name="TextBox 2">
            <a:extLst>
              <a:ext uri="{FF2B5EF4-FFF2-40B4-BE49-F238E27FC236}">
                <a16:creationId xmlns:a16="http://schemas.microsoft.com/office/drawing/2014/main" id="{D4489E07-6356-4A32-BBD0-55D5C1504EFB}"/>
              </a:ext>
            </a:extLst>
          </p:cNvPr>
          <p:cNvSpPr txBox="1"/>
          <p:nvPr/>
        </p:nvSpPr>
        <p:spPr>
          <a:xfrm>
            <a:off x="431640" y="1022400"/>
            <a:ext cx="9070169" cy="5724644"/>
          </a:xfrm>
          <a:prstGeom prst="rect">
            <a:avLst/>
          </a:prstGeom>
          <a:noFill/>
        </p:spPr>
        <p:txBody>
          <a:bodyPr wrap="square" rtlCol="0">
            <a:spAutoFit/>
          </a:bodyPr>
          <a:lstStyle/>
          <a:p>
            <a:pPr lvl="0">
              <a:lnSpc>
                <a:spcPct val="150000"/>
              </a:lnSpc>
              <a:defRPr/>
            </a:pPr>
            <a:r>
              <a:rPr lang="en-GB" sz="1400" b="1" dirty="0">
                <a:solidFill>
                  <a:srgbClr val="44A0D0"/>
                </a:solidFill>
                <a:latin typeface="Arial" panose="020B0604020202020204" pitchFamily="34" charset="0"/>
                <a:cs typeface="Arial" panose="020B0604020202020204" pitchFamily="34" charset="0"/>
              </a:rPr>
              <a:t>Description of Event: </a:t>
            </a:r>
            <a:br>
              <a:rPr lang="en-GB" sz="1400" dirty="0">
                <a:solidFill>
                  <a:srgbClr val="002768"/>
                </a:solidFill>
                <a:latin typeface="Arial" panose="020B0604020202020204" pitchFamily="34" charset="0"/>
                <a:cs typeface="Arial" panose="020B0604020202020204" pitchFamily="34" charset="0"/>
              </a:rPr>
            </a:br>
            <a:r>
              <a:rPr lang="en-GB" sz="1400" dirty="0">
                <a:solidFill>
                  <a:srgbClr val="002768"/>
                </a:solidFill>
                <a:latin typeface="Arial" panose="020B0604020202020204" pitchFamily="34" charset="0"/>
                <a:cs typeface="Arial" panose="020B0604020202020204" pitchFamily="34" charset="0"/>
              </a:rPr>
              <a:t>The Injured Person (IP) was accessing the track via wooden steps and while descending the steps, one of the steps gave way causing the IP to fall approximately 6ft on to the ballast shoulder. The IP sustained severe bruising to their leg, lacerations to their hand as well as cuts and bruises to their wrist. The injuries resulted in the IP being unable to return to work for more than 7 days.</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400" b="1"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endParaRPr>
          </a:p>
          <a:p>
            <a:pPr lvl="0">
              <a:spcAft>
                <a:spcPts val="600"/>
              </a:spcAft>
              <a:defRPr/>
            </a:pPr>
            <a:r>
              <a:rPr lang="en-GB" sz="1400" b="1" dirty="0">
                <a:solidFill>
                  <a:srgbClr val="44A0D0"/>
                </a:solidFill>
                <a:latin typeface="Arial" panose="020B0604020202020204" pitchFamily="34" charset="0"/>
                <a:cs typeface="Arial" panose="020B0604020202020204" pitchFamily="34" charset="0"/>
              </a:rPr>
              <a:t>Underlying Causes:</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The access point was of a wooden step design. </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The wooden step was rotten, this was not immediately noticeable to the IP.</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The steps were overgrown with vegetation restricting the view and also presenting a trip hazard.</a:t>
            </a:r>
          </a:p>
          <a:p>
            <a:pPr lvl="0">
              <a:spcAft>
                <a:spcPts val="600"/>
              </a:spcAft>
              <a:defRPr/>
            </a:pPr>
            <a:endParaRPr lang="en-GB" sz="1400" b="1" dirty="0">
              <a:solidFill>
                <a:srgbClr val="002768"/>
              </a:solidFill>
              <a:latin typeface="Arial" panose="020B0604020202020204" pitchFamily="34" charset="0"/>
              <a:cs typeface="Arial" panose="020B0604020202020204" pitchFamily="34" charset="0"/>
            </a:endParaRPr>
          </a:p>
          <a:p>
            <a:pPr lvl="0">
              <a:spcAft>
                <a:spcPts val="600"/>
              </a:spcAft>
              <a:defRPr/>
            </a:pPr>
            <a:r>
              <a:rPr lang="en-GB" sz="1400" b="1" dirty="0">
                <a:solidFill>
                  <a:srgbClr val="44A0D0"/>
                </a:solidFill>
                <a:latin typeface="Arial" panose="020B0604020202020204" pitchFamily="34" charset="0"/>
                <a:cs typeface="Arial" panose="020B0604020202020204" pitchFamily="34" charset="0"/>
              </a:rPr>
              <a:t>Discussion Points:</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What do you think makes a good access point?</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If you come across an access point that isn’t fit for use, what would you do next? </a:t>
            </a:r>
          </a:p>
          <a:p>
            <a:pPr marL="285750" lvl="0" indent="-285750">
              <a:spcAft>
                <a:spcPts val="600"/>
              </a:spcAft>
              <a:buFont typeface="Arial" panose="020B0604020202020204" pitchFamily="34" charset="0"/>
              <a:buChar char="•"/>
              <a:defRPr/>
            </a:pPr>
            <a:endParaRPr lang="en-GB" sz="1400" dirty="0">
              <a:solidFill>
                <a:srgbClr val="002768"/>
              </a:solidFill>
              <a:latin typeface="Arial" panose="020B0604020202020204" pitchFamily="34" charset="0"/>
              <a:cs typeface="Arial" panose="020B0604020202020204" pitchFamily="34" charset="0"/>
            </a:endParaRPr>
          </a:p>
          <a:p>
            <a:pPr lvl="0">
              <a:spcAft>
                <a:spcPts val="600"/>
              </a:spcAft>
              <a:defRPr/>
            </a:pPr>
            <a:r>
              <a:rPr lang="en-GB" sz="1400" b="1" dirty="0">
                <a:solidFill>
                  <a:srgbClr val="44A0D0"/>
                </a:solidFill>
                <a:latin typeface="Arial" panose="020B0604020202020204" pitchFamily="34" charset="0"/>
                <a:cs typeface="Arial" panose="020B0604020202020204" pitchFamily="34" charset="0"/>
              </a:rPr>
              <a:t>Actions from Investigation;</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All access points of similar design inspected.</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Access point design reviewed by RAM against specification and maintenance schedule to be reviewed. </a:t>
            </a:r>
            <a:r>
              <a:rPr lang="en-GB" sz="1400" dirty="0">
                <a:solidFill>
                  <a:srgbClr val="44A0D0"/>
                </a:solidFill>
                <a:latin typeface="Arial" panose="020B0604020202020204" pitchFamily="34" charset="0"/>
                <a:cs typeface="Arial" panose="020B0604020202020204" pitchFamily="34" charset="0"/>
              </a:rPr>
              <a:t> </a:t>
            </a:r>
          </a:p>
          <a:p>
            <a:pPr marL="285750" lvl="0" indent="-285750">
              <a:spcAft>
                <a:spcPts val="600"/>
              </a:spcAft>
              <a:buFont typeface="Arial" panose="020B0604020202020204" pitchFamily="34" charset="0"/>
              <a:buChar char="•"/>
              <a:defRPr/>
            </a:pPr>
            <a:endParaRPr lang="en-GB" sz="1400" dirty="0">
              <a:solidFill>
                <a:srgbClr val="002768"/>
              </a:solidFill>
              <a:latin typeface="Arial" panose="020B0604020202020204" pitchFamily="34" charset="0"/>
              <a:cs typeface="Arial" panose="020B0604020202020204" pitchFamily="34" charset="0"/>
            </a:endParaRPr>
          </a:p>
        </p:txBody>
      </p:sp>
      <p:pic>
        <p:nvPicPr>
          <p:cNvPr id="6" name="Picture 5" descr="A wooden bench&#10;&#10;Description automatically generated">
            <a:extLst>
              <a:ext uri="{FF2B5EF4-FFF2-40B4-BE49-F238E27FC236}">
                <a16:creationId xmlns:a16="http://schemas.microsoft.com/office/drawing/2014/main" id="{A306D381-5EF9-A84D-B1B7-A2BE5D5E1D8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9686396" y="3642969"/>
            <a:ext cx="2073964" cy="2170581"/>
          </a:xfrm>
          <a:prstGeom prst="rect">
            <a:avLst/>
          </a:prstGeom>
        </p:spPr>
      </p:pic>
      <p:pic>
        <p:nvPicPr>
          <p:cNvPr id="8" name="Picture 7" descr="A wooden bench sitting next to a fence&#10;&#10;Description automatically generated">
            <a:extLst>
              <a:ext uri="{FF2B5EF4-FFF2-40B4-BE49-F238E27FC236}">
                <a16:creationId xmlns:a16="http://schemas.microsoft.com/office/drawing/2014/main" id="{53F3BFED-F14C-4CDE-B83C-BC671D4F0012}"/>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9881835" y="1044450"/>
            <a:ext cx="1878525" cy="2386922"/>
          </a:xfrm>
          <a:prstGeom prst="rect">
            <a:avLst/>
          </a:prstGeom>
        </p:spPr>
      </p:pic>
    </p:spTree>
    <p:extLst>
      <p:ext uri="{BB962C8B-B14F-4D97-AF65-F5344CB8AC3E}">
        <p14:creationId xmlns:p14="http://schemas.microsoft.com/office/powerpoint/2010/main" val="1642297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9281072" cy="579352"/>
          </a:xfrm>
          <a:noFill/>
          <a:ln>
            <a:noFill/>
            <a:bevel/>
          </a:ln>
        </p:spPr>
        <p:txBody>
          <a:bodyPr/>
          <a:lstStyle/>
          <a:p>
            <a:r>
              <a:rPr lang="en-US"/>
              <a:t>Considerations</a:t>
            </a:r>
          </a:p>
        </p:txBody>
      </p:sp>
      <p:sp>
        <p:nvSpPr>
          <p:cNvPr id="6" name="Rectangle 5">
            <a:extLst>
              <a:ext uri="{FF2B5EF4-FFF2-40B4-BE49-F238E27FC236}">
                <a16:creationId xmlns:a16="http://schemas.microsoft.com/office/drawing/2014/main" id="{477444FE-7223-4AFD-9AC3-34A04490FDC3}"/>
              </a:ext>
            </a:extLst>
          </p:cNvPr>
          <p:cNvSpPr/>
          <p:nvPr/>
        </p:nvSpPr>
        <p:spPr>
          <a:xfrm>
            <a:off x="1282069" y="1190219"/>
            <a:ext cx="3551275" cy="2681132"/>
          </a:xfrm>
          <a:prstGeom prst="rect">
            <a:avLst/>
          </a:prstGeom>
          <a:solidFill>
            <a:srgbClr val="002768"/>
          </a:solidFill>
          <a:ln>
            <a:solidFill>
              <a:srgbClr val="002768"/>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spcAft>
                <a:spcPts val="600"/>
              </a:spcAft>
            </a:pPr>
            <a:r>
              <a:rPr lang="en-US" sz="1600" b="1" cap="all" noProof="1">
                <a:solidFill>
                  <a:schemeClr val="bg1"/>
                </a:solidFill>
                <a:latin typeface="Arial" panose="020B0604020202020204" pitchFamily="34" charset="0"/>
                <a:cs typeface="Arial" panose="020B0604020202020204" pitchFamily="34" charset="0"/>
              </a:rPr>
              <a:t>Planning</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Time and resource</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Available information for the site</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Site visits / scoping exercise</a:t>
            </a:r>
          </a:p>
          <a:p>
            <a:pPr marL="28575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Site specific plans</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Safe access / walking distance</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Weather monitoring</a:t>
            </a:r>
          </a:p>
        </p:txBody>
      </p:sp>
      <p:sp>
        <p:nvSpPr>
          <p:cNvPr id="9" name="Rectangle 8">
            <a:extLst>
              <a:ext uri="{FF2B5EF4-FFF2-40B4-BE49-F238E27FC236}">
                <a16:creationId xmlns:a16="http://schemas.microsoft.com/office/drawing/2014/main" id="{BB1F6E77-57E1-45F8-9F42-924AF25E8F7B}"/>
              </a:ext>
            </a:extLst>
          </p:cNvPr>
          <p:cNvSpPr/>
          <p:nvPr/>
        </p:nvSpPr>
        <p:spPr>
          <a:xfrm>
            <a:off x="1282070" y="4005938"/>
            <a:ext cx="3551275" cy="2528457"/>
          </a:xfrm>
          <a:prstGeom prst="rect">
            <a:avLst/>
          </a:prstGeom>
          <a:solidFill>
            <a:srgbClr val="002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spcAft>
                <a:spcPts val="600"/>
              </a:spcAft>
            </a:pPr>
            <a:r>
              <a:rPr lang="en-US" sz="1600" b="1" cap="all" noProof="1">
                <a:solidFill>
                  <a:schemeClr val="bg1"/>
                </a:solidFill>
                <a:latin typeface="Arial" panose="020B0604020202020204" pitchFamily="34" charset="0"/>
                <a:cs typeface="Arial" panose="020B0604020202020204" pitchFamily="34" charset="0"/>
              </a:rPr>
              <a:t>Task</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Site setup / space</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Housekeeping</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Storage of equipment and materials</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Manual handling / movements</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Lighting </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Management of change</a:t>
            </a:r>
          </a:p>
          <a:p>
            <a:pPr marL="285750" lvl="0" indent="-285750">
              <a:spcAft>
                <a:spcPts val="600"/>
              </a:spcAft>
              <a:buFont typeface="Arial" panose="020B0604020202020204" pitchFamily="34" charset="0"/>
              <a:buChar char="•"/>
            </a:pPr>
            <a:endParaRPr lang="en-US" sz="1400" noProof="1">
              <a:solidFill>
                <a:schemeClr val="bg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D262ADB-CFFF-403C-BD72-48A6B565D397}"/>
              </a:ext>
            </a:extLst>
          </p:cNvPr>
          <p:cNvSpPr/>
          <p:nvPr/>
        </p:nvSpPr>
        <p:spPr>
          <a:xfrm>
            <a:off x="6161437" y="1190220"/>
            <a:ext cx="3551275" cy="2681131"/>
          </a:xfrm>
          <a:prstGeom prst="rect">
            <a:avLst/>
          </a:prstGeom>
          <a:solidFill>
            <a:srgbClr val="002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spcAft>
                <a:spcPts val="600"/>
              </a:spcAft>
            </a:pPr>
            <a:r>
              <a:rPr lang="en-US" sz="1600" b="1" cap="all" noProof="1">
                <a:solidFill>
                  <a:schemeClr val="bg1"/>
                </a:solidFill>
                <a:latin typeface="Arial" panose="020B0604020202020204" pitchFamily="34" charset="0"/>
                <a:cs typeface="Arial" panose="020B0604020202020204" pitchFamily="34" charset="0"/>
              </a:rPr>
              <a:t>Site</a:t>
            </a:r>
          </a:p>
          <a:p>
            <a:pPr lvl="0">
              <a:spcAft>
                <a:spcPts val="600"/>
              </a:spcAft>
            </a:pPr>
            <a:r>
              <a:rPr lang="en-US" sz="1400" noProof="1">
                <a:solidFill>
                  <a:schemeClr val="bg1"/>
                </a:solidFill>
                <a:latin typeface="Arial" panose="020B0604020202020204" pitchFamily="34" charset="0"/>
                <a:cs typeface="Arial" panose="020B0604020202020204" pitchFamily="34" charset="0"/>
              </a:rPr>
              <a:t>Consider depots and offices as well as compounds and sites;</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Flooring / underfoot conditions</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Steps, handrails and walkways</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Housekeeping / storage</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Cables or other tripping hazards</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Lighting</a:t>
            </a:r>
          </a:p>
          <a:p>
            <a:pPr marL="285750" lvl="0" indent="-285750">
              <a:spcAft>
                <a:spcPts val="600"/>
              </a:spcAft>
              <a:buFont typeface="Arial" panose="020B0604020202020204" pitchFamily="34" charset="0"/>
              <a:buChar char="•"/>
            </a:pPr>
            <a:r>
              <a:rPr lang="en-US" sz="1400" noProof="1">
                <a:solidFill>
                  <a:schemeClr val="bg1"/>
                </a:solidFill>
                <a:latin typeface="Arial" panose="020B0604020202020204" pitchFamily="34" charset="0"/>
                <a:cs typeface="Arial" panose="020B0604020202020204" pitchFamily="34" charset="0"/>
              </a:rPr>
              <a:t>Weather</a:t>
            </a:r>
          </a:p>
          <a:p>
            <a:pPr marL="285750" lvl="0" indent="-285750">
              <a:spcAft>
                <a:spcPts val="600"/>
              </a:spcAft>
              <a:buFont typeface="Arial" panose="020B0604020202020204" pitchFamily="34" charset="0"/>
              <a:buChar char="•"/>
            </a:pPr>
            <a:endParaRPr lang="en-US" sz="1600" noProof="1">
              <a:solidFill>
                <a:schemeClr val="bg1"/>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A6CFC5E6-C510-4A17-8F5B-A8BAB06D9583}"/>
              </a:ext>
            </a:extLst>
          </p:cNvPr>
          <p:cNvSpPr/>
          <p:nvPr/>
        </p:nvSpPr>
        <p:spPr>
          <a:xfrm>
            <a:off x="6161436" y="4006165"/>
            <a:ext cx="3551275" cy="2528457"/>
          </a:xfrm>
          <a:prstGeom prst="rect">
            <a:avLst/>
          </a:prstGeom>
          <a:solidFill>
            <a:srgbClr val="002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spcAft>
                <a:spcPts val="600"/>
              </a:spcAft>
            </a:pPr>
            <a:r>
              <a:rPr lang="en-US" sz="1600" b="1" cap="all" noProof="1">
                <a:solidFill>
                  <a:prstClr val="white"/>
                </a:solidFill>
                <a:latin typeface="Arial" panose="020B0604020202020204" pitchFamily="34" charset="0"/>
                <a:cs typeface="Arial" panose="020B0604020202020204" pitchFamily="34" charset="0"/>
              </a:rPr>
              <a:t>Personnel</a:t>
            </a:r>
          </a:p>
          <a:p>
            <a:pPr marL="285750" lvl="0" indent="-285750">
              <a:spcAft>
                <a:spcPts val="600"/>
              </a:spcAft>
              <a:buFont typeface="Arial" panose="020B0604020202020204" pitchFamily="34" charset="0"/>
              <a:buChar char="•"/>
            </a:pPr>
            <a:r>
              <a:rPr lang="en-US" sz="1400" noProof="1">
                <a:solidFill>
                  <a:prstClr val="white"/>
                </a:solidFill>
                <a:latin typeface="Arial" panose="020B0604020202020204" pitchFamily="34" charset="0"/>
                <a:cs typeface="Arial" panose="020B0604020202020204" pitchFamily="34" charset="0"/>
              </a:rPr>
              <a:t>Site specific / quality brefing </a:t>
            </a:r>
          </a:p>
          <a:p>
            <a:pPr marL="285750" lvl="0" indent="-285750">
              <a:spcAft>
                <a:spcPts val="600"/>
              </a:spcAft>
              <a:buFont typeface="Arial" panose="020B0604020202020204" pitchFamily="34" charset="0"/>
              <a:buChar char="•"/>
            </a:pPr>
            <a:r>
              <a:rPr lang="en-US" sz="1400" noProof="1">
                <a:solidFill>
                  <a:prstClr val="white"/>
                </a:solidFill>
                <a:latin typeface="Arial" panose="020B0604020202020204" pitchFamily="34" charset="0"/>
                <a:cs typeface="Arial" panose="020B0604020202020204" pitchFamily="34" charset="0"/>
              </a:rPr>
              <a:t>Fatigue</a:t>
            </a:r>
          </a:p>
          <a:p>
            <a:pPr marL="285750" lvl="0" indent="-285750">
              <a:spcAft>
                <a:spcPts val="600"/>
              </a:spcAft>
              <a:buFont typeface="Arial" panose="020B0604020202020204" pitchFamily="34" charset="0"/>
              <a:buChar char="•"/>
            </a:pPr>
            <a:r>
              <a:rPr lang="en-US" sz="1400" noProof="1">
                <a:solidFill>
                  <a:prstClr val="white"/>
                </a:solidFill>
                <a:latin typeface="Arial" panose="020B0604020202020204" pitchFamily="34" charset="0"/>
                <a:cs typeface="Arial" panose="020B0604020202020204" pitchFamily="34" charset="0"/>
              </a:rPr>
              <a:t>Focus / distraction</a:t>
            </a:r>
          </a:p>
          <a:p>
            <a:pPr marL="285750" lvl="0" indent="-285750">
              <a:spcAft>
                <a:spcPts val="600"/>
              </a:spcAft>
              <a:buFont typeface="Arial" panose="020B0604020202020204" pitchFamily="34" charset="0"/>
              <a:buChar char="•"/>
            </a:pPr>
            <a:r>
              <a:rPr lang="en-US" sz="1400" noProof="1">
                <a:solidFill>
                  <a:prstClr val="white"/>
                </a:solidFill>
                <a:latin typeface="Arial" panose="020B0604020202020204" pitchFamily="34" charset="0"/>
                <a:cs typeface="Arial" panose="020B0604020202020204" pitchFamily="34" charset="0"/>
              </a:rPr>
              <a:t>Personal Protective Equipment (PPE)</a:t>
            </a:r>
          </a:p>
          <a:p>
            <a:pPr marL="285750" lvl="0" indent="-285750">
              <a:spcAft>
                <a:spcPts val="600"/>
              </a:spcAft>
              <a:buFont typeface="Arial" panose="020B0604020202020204" pitchFamily="34" charset="0"/>
              <a:buChar char="•"/>
            </a:pPr>
            <a:r>
              <a:rPr lang="en-US" sz="1400" noProof="1">
                <a:solidFill>
                  <a:prstClr val="white"/>
                </a:solidFill>
                <a:latin typeface="Arial" panose="020B0604020202020204" pitchFamily="34" charset="0"/>
                <a:cs typeface="Arial" panose="020B0604020202020204" pitchFamily="34" charset="0"/>
              </a:rPr>
              <a:t>Take 5 approach</a:t>
            </a:r>
          </a:p>
          <a:p>
            <a:pPr marL="285750" lvl="0" indent="-285750">
              <a:spcAft>
                <a:spcPts val="600"/>
              </a:spcAft>
              <a:buFont typeface="Arial" panose="020B0604020202020204" pitchFamily="34" charset="0"/>
              <a:buChar char="•"/>
            </a:pPr>
            <a:r>
              <a:rPr lang="en-US" sz="1400" noProof="1">
                <a:solidFill>
                  <a:prstClr val="white"/>
                </a:solidFill>
                <a:latin typeface="Arial" panose="020B0604020202020204" pitchFamily="34" charset="0"/>
                <a:cs typeface="Arial" panose="020B0604020202020204" pitchFamily="34" charset="0"/>
              </a:rPr>
              <a:t>Close call reporting</a:t>
            </a:r>
          </a:p>
        </p:txBody>
      </p:sp>
      <p:pic>
        <p:nvPicPr>
          <p:cNvPr id="49" name="Graphic 48" descr="List">
            <a:extLst>
              <a:ext uri="{FF2B5EF4-FFF2-40B4-BE49-F238E27FC236}">
                <a16:creationId xmlns:a16="http://schemas.microsoft.com/office/drawing/2014/main" id="{F19DE7DF-F52E-4DE8-B917-1C88C5E8664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0921" y="1113225"/>
            <a:ext cx="914400" cy="914400"/>
          </a:xfrm>
          <a:prstGeom prst="rect">
            <a:avLst/>
          </a:prstGeom>
        </p:spPr>
      </p:pic>
      <p:pic>
        <p:nvPicPr>
          <p:cNvPr id="51" name="Graphic 50" descr="User">
            <a:extLst>
              <a:ext uri="{FF2B5EF4-FFF2-40B4-BE49-F238E27FC236}">
                <a16:creationId xmlns:a16="http://schemas.microsoft.com/office/drawing/2014/main" id="{BF9BE3A2-20E9-49FA-87BB-A859FC03749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63769" y="3952662"/>
            <a:ext cx="914400" cy="914400"/>
          </a:xfrm>
          <a:prstGeom prst="rect">
            <a:avLst/>
          </a:prstGeom>
        </p:spPr>
      </p:pic>
      <p:pic>
        <p:nvPicPr>
          <p:cNvPr id="53" name="Graphic 52" descr="Fence">
            <a:extLst>
              <a:ext uri="{FF2B5EF4-FFF2-40B4-BE49-F238E27FC236}">
                <a16:creationId xmlns:a16="http://schemas.microsoft.com/office/drawing/2014/main" id="{0A037B93-741E-4E91-BCB9-D8EB2BB50A6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90617" y="1055406"/>
            <a:ext cx="914400" cy="914400"/>
          </a:xfrm>
          <a:prstGeom prst="rect">
            <a:avLst/>
          </a:prstGeom>
        </p:spPr>
      </p:pic>
      <p:pic>
        <p:nvPicPr>
          <p:cNvPr id="55" name="Graphic 54" descr="Saw blade">
            <a:extLst>
              <a:ext uri="{FF2B5EF4-FFF2-40B4-BE49-F238E27FC236}">
                <a16:creationId xmlns:a16="http://schemas.microsoft.com/office/drawing/2014/main" id="{32002D3A-93A7-4887-980A-6891C44E3B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31640" y="3952662"/>
            <a:ext cx="914400" cy="914400"/>
          </a:xfrm>
          <a:prstGeom prst="rect">
            <a:avLst/>
          </a:prstGeom>
        </p:spPr>
      </p:pic>
    </p:spTree>
    <p:extLst>
      <p:ext uri="{BB962C8B-B14F-4D97-AF65-F5344CB8AC3E}">
        <p14:creationId xmlns:p14="http://schemas.microsoft.com/office/powerpoint/2010/main" val="2863183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9281072" cy="579352"/>
          </a:xfrm>
          <a:noFill/>
          <a:ln>
            <a:noFill/>
            <a:bevel/>
          </a:ln>
        </p:spPr>
        <p:txBody>
          <a:bodyPr/>
          <a:lstStyle/>
          <a:p>
            <a:r>
              <a:rPr lang="en-US" dirty="0"/>
              <a:t>Actions for Improvement</a:t>
            </a:r>
          </a:p>
        </p:txBody>
      </p:sp>
      <p:grpSp>
        <p:nvGrpSpPr>
          <p:cNvPr id="2" name="Group 1">
            <a:extLst>
              <a:ext uri="{FF2B5EF4-FFF2-40B4-BE49-F238E27FC236}">
                <a16:creationId xmlns:a16="http://schemas.microsoft.com/office/drawing/2014/main" id="{2CA3B8D3-3077-4A7F-813E-C2CAF899C371}"/>
              </a:ext>
            </a:extLst>
          </p:cNvPr>
          <p:cNvGrpSpPr/>
          <p:nvPr/>
        </p:nvGrpSpPr>
        <p:grpSpPr>
          <a:xfrm>
            <a:off x="431640" y="972295"/>
            <a:ext cx="9865721" cy="5616450"/>
            <a:chOff x="431640" y="1000575"/>
            <a:chExt cx="9865721" cy="5616450"/>
          </a:xfrm>
        </p:grpSpPr>
        <p:grpSp>
          <p:nvGrpSpPr>
            <p:cNvPr id="6" name="Group 5">
              <a:extLst>
                <a:ext uri="{FF2B5EF4-FFF2-40B4-BE49-F238E27FC236}">
                  <a16:creationId xmlns:a16="http://schemas.microsoft.com/office/drawing/2014/main" id="{28F781DB-A961-41DD-A6C3-6C8A114410B7}"/>
                </a:ext>
              </a:extLst>
            </p:cNvPr>
            <p:cNvGrpSpPr/>
            <p:nvPr/>
          </p:nvGrpSpPr>
          <p:grpSpPr>
            <a:xfrm>
              <a:off x="431640" y="1213918"/>
              <a:ext cx="9865721" cy="5403107"/>
              <a:chOff x="300249" y="1407061"/>
              <a:chExt cx="9865721" cy="5403107"/>
            </a:xfrm>
          </p:grpSpPr>
          <p:grpSp>
            <p:nvGrpSpPr>
              <p:cNvPr id="26" name="Group 25">
                <a:extLst>
                  <a:ext uri="{FF2B5EF4-FFF2-40B4-BE49-F238E27FC236}">
                    <a16:creationId xmlns:a16="http://schemas.microsoft.com/office/drawing/2014/main" id="{FEB227E0-3D6D-4D34-B091-E8781539DCBE}"/>
                  </a:ext>
                </a:extLst>
              </p:cNvPr>
              <p:cNvGrpSpPr/>
              <p:nvPr/>
            </p:nvGrpSpPr>
            <p:grpSpPr>
              <a:xfrm>
                <a:off x="300249" y="2174859"/>
                <a:ext cx="2158181" cy="2784751"/>
                <a:chOff x="2106506" y="1385725"/>
                <a:chExt cx="1575399" cy="2032774"/>
              </a:xfrm>
            </p:grpSpPr>
            <p:sp>
              <p:nvSpPr>
                <p:cNvPr id="48" name="Graphic 4" descr="Clipboard">
                  <a:extLst>
                    <a:ext uri="{FF2B5EF4-FFF2-40B4-BE49-F238E27FC236}">
                      <a16:creationId xmlns:a16="http://schemas.microsoft.com/office/drawing/2014/main" id="{D72A157F-C051-4EBA-8CBB-98A0083A9792}"/>
                    </a:ext>
                  </a:extLst>
                </p:cNvPr>
                <p:cNvSpPr/>
                <p:nvPr/>
              </p:nvSpPr>
              <p:spPr>
                <a:xfrm>
                  <a:off x="2106506" y="1385725"/>
                  <a:ext cx="1575399" cy="2032774"/>
                </a:xfrm>
                <a:custGeom>
                  <a:avLst/>
                  <a:gdLst>
                    <a:gd name="connsiteX0" fmla="*/ 1422942 w 1575399"/>
                    <a:gd name="connsiteY0" fmla="*/ 1880316 h 2032774"/>
                    <a:gd name="connsiteX1" fmla="*/ 152458 w 1575399"/>
                    <a:gd name="connsiteY1" fmla="*/ 1880316 h 2032774"/>
                    <a:gd name="connsiteX2" fmla="*/ 152458 w 1575399"/>
                    <a:gd name="connsiteY2" fmla="*/ 304916 h 2032774"/>
                    <a:gd name="connsiteX3" fmla="*/ 431965 w 1575399"/>
                    <a:gd name="connsiteY3" fmla="*/ 304916 h 2032774"/>
                    <a:gd name="connsiteX4" fmla="*/ 431965 w 1575399"/>
                    <a:gd name="connsiteY4" fmla="*/ 457374 h 2032774"/>
                    <a:gd name="connsiteX5" fmla="*/ 1143436 w 1575399"/>
                    <a:gd name="connsiteY5" fmla="*/ 457374 h 2032774"/>
                    <a:gd name="connsiteX6" fmla="*/ 1143436 w 1575399"/>
                    <a:gd name="connsiteY6" fmla="*/ 304916 h 2032774"/>
                    <a:gd name="connsiteX7" fmla="*/ 1422942 w 1575399"/>
                    <a:gd name="connsiteY7" fmla="*/ 304916 h 2032774"/>
                    <a:gd name="connsiteX8" fmla="*/ 1422942 w 1575399"/>
                    <a:gd name="connsiteY8" fmla="*/ 1880316 h 2032774"/>
                    <a:gd name="connsiteX9" fmla="*/ 787700 w 1575399"/>
                    <a:gd name="connsiteY9" fmla="*/ 101639 h 2032774"/>
                    <a:gd name="connsiteX10" fmla="*/ 863929 w 1575399"/>
                    <a:gd name="connsiteY10" fmla="*/ 177868 h 2032774"/>
                    <a:gd name="connsiteX11" fmla="*/ 787700 w 1575399"/>
                    <a:gd name="connsiteY11" fmla="*/ 254097 h 2032774"/>
                    <a:gd name="connsiteX12" fmla="*/ 711471 w 1575399"/>
                    <a:gd name="connsiteY12" fmla="*/ 177868 h 2032774"/>
                    <a:gd name="connsiteX13" fmla="*/ 734340 w 1575399"/>
                    <a:gd name="connsiteY13" fmla="*/ 124507 h 2032774"/>
                    <a:gd name="connsiteX14" fmla="*/ 787700 w 1575399"/>
                    <a:gd name="connsiteY14" fmla="*/ 101639 h 2032774"/>
                    <a:gd name="connsiteX15" fmla="*/ 1473761 w 1575399"/>
                    <a:gd name="connsiteY15" fmla="*/ 152458 h 2032774"/>
                    <a:gd name="connsiteX16" fmla="*/ 1041797 w 1575399"/>
                    <a:gd name="connsiteY16" fmla="*/ 152458 h 2032774"/>
                    <a:gd name="connsiteX17" fmla="*/ 1041797 w 1575399"/>
                    <a:gd name="connsiteY17" fmla="*/ 101639 h 2032774"/>
                    <a:gd name="connsiteX18" fmla="*/ 940158 w 1575399"/>
                    <a:gd name="connsiteY18" fmla="*/ 0 h 2032774"/>
                    <a:gd name="connsiteX19" fmla="*/ 635242 w 1575399"/>
                    <a:gd name="connsiteY19" fmla="*/ 0 h 2032774"/>
                    <a:gd name="connsiteX20" fmla="*/ 533603 w 1575399"/>
                    <a:gd name="connsiteY20" fmla="*/ 101639 h 2032774"/>
                    <a:gd name="connsiteX21" fmla="*/ 533603 w 1575399"/>
                    <a:gd name="connsiteY21" fmla="*/ 152458 h 2032774"/>
                    <a:gd name="connsiteX22" fmla="*/ 101639 w 1575399"/>
                    <a:gd name="connsiteY22" fmla="*/ 152458 h 2032774"/>
                    <a:gd name="connsiteX23" fmla="*/ 0 w 1575399"/>
                    <a:gd name="connsiteY23" fmla="*/ 254097 h 2032774"/>
                    <a:gd name="connsiteX24" fmla="*/ 0 w 1575399"/>
                    <a:gd name="connsiteY24" fmla="*/ 1931136 h 2032774"/>
                    <a:gd name="connsiteX25" fmla="*/ 101639 w 1575399"/>
                    <a:gd name="connsiteY25" fmla="*/ 2032774 h 2032774"/>
                    <a:gd name="connsiteX26" fmla="*/ 1473761 w 1575399"/>
                    <a:gd name="connsiteY26" fmla="*/ 2032774 h 2032774"/>
                    <a:gd name="connsiteX27" fmla="*/ 1575400 w 1575399"/>
                    <a:gd name="connsiteY27" fmla="*/ 1931136 h 2032774"/>
                    <a:gd name="connsiteX28" fmla="*/ 1575400 w 1575399"/>
                    <a:gd name="connsiteY28" fmla="*/ 254097 h 2032774"/>
                    <a:gd name="connsiteX29" fmla="*/ 1473761 w 1575399"/>
                    <a:gd name="connsiteY29" fmla="*/ 152458 h 203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75399" h="2032774">
                      <a:moveTo>
                        <a:pt x="1422942" y="1880316"/>
                      </a:moveTo>
                      <a:lnTo>
                        <a:pt x="152458" y="1880316"/>
                      </a:lnTo>
                      <a:lnTo>
                        <a:pt x="152458" y="304916"/>
                      </a:lnTo>
                      <a:lnTo>
                        <a:pt x="431965" y="304916"/>
                      </a:lnTo>
                      <a:lnTo>
                        <a:pt x="431965" y="457374"/>
                      </a:lnTo>
                      <a:lnTo>
                        <a:pt x="1143436" y="457374"/>
                      </a:lnTo>
                      <a:lnTo>
                        <a:pt x="1143436" y="304916"/>
                      </a:lnTo>
                      <a:lnTo>
                        <a:pt x="1422942" y="304916"/>
                      </a:lnTo>
                      <a:lnTo>
                        <a:pt x="1422942" y="1880316"/>
                      </a:lnTo>
                      <a:close/>
                      <a:moveTo>
                        <a:pt x="787700" y="101639"/>
                      </a:moveTo>
                      <a:cubicBezTo>
                        <a:pt x="830896" y="101639"/>
                        <a:pt x="863929" y="134671"/>
                        <a:pt x="863929" y="177868"/>
                      </a:cubicBezTo>
                      <a:cubicBezTo>
                        <a:pt x="863929" y="221064"/>
                        <a:pt x="830896" y="254097"/>
                        <a:pt x="787700" y="254097"/>
                      </a:cubicBezTo>
                      <a:cubicBezTo>
                        <a:pt x="744504" y="254097"/>
                        <a:pt x="711471" y="221064"/>
                        <a:pt x="711471" y="177868"/>
                      </a:cubicBezTo>
                      <a:cubicBezTo>
                        <a:pt x="711471" y="157540"/>
                        <a:pt x="719094" y="137212"/>
                        <a:pt x="734340" y="124507"/>
                      </a:cubicBezTo>
                      <a:cubicBezTo>
                        <a:pt x="747045" y="109262"/>
                        <a:pt x="767372" y="101639"/>
                        <a:pt x="787700" y="101639"/>
                      </a:cubicBezTo>
                      <a:close/>
                      <a:moveTo>
                        <a:pt x="1473761" y="152458"/>
                      </a:moveTo>
                      <a:lnTo>
                        <a:pt x="1041797" y="152458"/>
                      </a:lnTo>
                      <a:lnTo>
                        <a:pt x="1041797" y="101639"/>
                      </a:lnTo>
                      <a:cubicBezTo>
                        <a:pt x="1041797" y="45737"/>
                        <a:pt x="996059" y="0"/>
                        <a:pt x="940158" y="0"/>
                      </a:cubicBezTo>
                      <a:lnTo>
                        <a:pt x="635242" y="0"/>
                      </a:lnTo>
                      <a:cubicBezTo>
                        <a:pt x="579341" y="0"/>
                        <a:pt x="533603" y="45737"/>
                        <a:pt x="533603" y="101639"/>
                      </a:cubicBezTo>
                      <a:lnTo>
                        <a:pt x="533603" y="152458"/>
                      </a:lnTo>
                      <a:lnTo>
                        <a:pt x="101639" y="152458"/>
                      </a:lnTo>
                      <a:cubicBezTo>
                        <a:pt x="45737" y="152458"/>
                        <a:pt x="0" y="198195"/>
                        <a:pt x="0" y="254097"/>
                      </a:cubicBezTo>
                      <a:lnTo>
                        <a:pt x="0" y="1931136"/>
                      </a:lnTo>
                      <a:cubicBezTo>
                        <a:pt x="0" y="1987037"/>
                        <a:pt x="45737" y="2032774"/>
                        <a:pt x="101639" y="2032774"/>
                      </a:cubicBezTo>
                      <a:lnTo>
                        <a:pt x="1473761" y="2032774"/>
                      </a:lnTo>
                      <a:cubicBezTo>
                        <a:pt x="1529663" y="2032774"/>
                        <a:pt x="1575400" y="1987037"/>
                        <a:pt x="1575400" y="1931136"/>
                      </a:cubicBezTo>
                      <a:lnTo>
                        <a:pt x="1575400" y="254097"/>
                      </a:lnTo>
                      <a:cubicBezTo>
                        <a:pt x="1575400" y="198195"/>
                        <a:pt x="1529663" y="152458"/>
                        <a:pt x="1473761" y="152458"/>
                      </a:cubicBezTo>
                      <a:close/>
                    </a:path>
                  </a:pathLst>
                </a:custGeom>
                <a:solidFill>
                  <a:srgbClr val="002768"/>
                </a:solidFill>
                <a:ln w="25400"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49" name="Freeform: Shape 48">
                  <a:extLst>
                    <a:ext uri="{FF2B5EF4-FFF2-40B4-BE49-F238E27FC236}">
                      <a16:creationId xmlns:a16="http://schemas.microsoft.com/office/drawing/2014/main" id="{632C5CAF-4D61-4AB4-A249-C77F0F09402E}"/>
                    </a:ext>
                  </a:extLst>
                </p:cNvPr>
                <p:cNvSpPr/>
                <p:nvPr/>
              </p:nvSpPr>
              <p:spPr>
                <a:xfrm>
                  <a:off x="2416845" y="2098124"/>
                  <a:ext cx="431964" cy="101638"/>
                </a:xfrm>
                <a:custGeom>
                  <a:avLst/>
                  <a:gdLst>
                    <a:gd name="connsiteX0" fmla="*/ 0 w 431964"/>
                    <a:gd name="connsiteY0" fmla="*/ 0 h 101638"/>
                    <a:gd name="connsiteX1" fmla="*/ 431965 w 431964"/>
                    <a:gd name="connsiteY1" fmla="*/ 0 h 101638"/>
                    <a:gd name="connsiteX2" fmla="*/ 431965 w 431964"/>
                    <a:gd name="connsiteY2" fmla="*/ 101639 h 101638"/>
                    <a:gd name="connsiteX3" fmla="*/ 0 w 431964"/>
                    <a:gd name="connsiteY3" fmla="*/ 101639 h 101638"/>
                  </a:gdLst>
                  <a:ahLst/>
                  <a:cxnLst>
                    <a:cxn ang="0">
                      <a:pos x="connsiteX0" y="connsiteY0"/>
                    </a:cxn>
                    <a:cxn ang="0">
                      <a:pos x="connsiteX1" y="connsiteY1"/>
                    </a:cxn>
                    <a:cxn ang="0">
                      <a:pos x="connsiteX2" y="connsiteY2"/>
                    </a:cxn>
                    <a:cxn ang="0">
                      <a:pos x="connsiteX3" y="connsiteY3"/>
                    </a:cxn>
                  </a:cxnLst>
                  <a:rect l="l" t="t" r="r" b="b"/>
                  <a:pathLst>
                    <a:path w="431964" h="101638">
                      <a:moveTo>
                        <a:pt x="0" y="0"/>
                      </a:moveTo>
                      <a:lnTo>
                        <a:pt x="431965" y="0"/>
                      </a:lnTo>
                      <a:lnTo>
                        <a:pt x="431965" y="101639"/>
                      </a:lnTo>
                      <a:lnTo>
                        <a:pt x="0" y="101639"/>
                      </a:lnTo>
                      <a:close/>
                    </a:path>
                  </a:pathLst>
                </a:custGeom>
                <a:solidFill>
                  <a:schemeClr val="bg2">
                    <a:lumMod val="50000"/>
                  </a:schemeClr>
                </a:solidFill>
                <a:ln w="25400"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50" name="Freeform: Shape 49">
                  <a:extLst>
                    <a:ext uri="{FF2B5EF4-FFF2-40B4-BE49-F238E27FC236}">
                      <a16:creationId xmlns:a16="http://schemas.microsoft.com/office/drawing/2014/main" id="{5A9E1E78-263F-4253-8113-EBB879BFA742}"/>
                    </a:ext>
                  </a:extLst>
                </p:cNvPr>
                <p:cNvSpPr/>
                <p:nvPr/>
              </p:nvSpPr>
              <p:spPr>
                <a:xfrm>
                  <a:off x="2416845" y="2504679"/>
                  <a:ext cx="431964" cy="101638"/>
                </a:xfrm>
                <a:custGeom>
                  <a:avLst/>
                  <a:gdLst>
                    <a:gd name="connsiteX0" fmla="*/ 0 w 431964"/>
                    <a:gd name="connsiteY0" fmla="*/ 0 h 101638"/>
                    <a:gd name="connsiteX1" fmla="*/ 431965 w 431964"/>
                    <a:gd name="connsiteY1" fmla="*/ 0 h 101638"/>
                    <a:gd name="connsiteX2" fmla="*/ 431965 w 431964"/>
                    <a:gd name="connsiteY2" fmla="*/ 101639 h 101638"/>
                    <a:gd name="connsiteX3" fmla="*/ 0 w 431964"/>
                    <a:gd name="connsiteY3" fmla="*/ 101639 h 101638"/>
                  </a:gdLst>
                  <a:ahLst/>
                  <a:cxnLst>
                    <a:cxn ang="0">
                      <a:pos x="connsiteX0" y="connsiteY0"/>
                    </a:cxn>
                    <a:cxn ang="0">
                      <a:pos x="connsiteX1" y="connsiteY1"/>
                    </a:cxn>
                    <a:cxn ang="0">
                      <a:pos x="connsiteX2" y="connsiteY2"/>
                    </a:cxn>
                    <a:cxn ang="0">
                      <a:pos x="connsiteX3" y="connsiteY3"/>
                    </a:cxn>
                  </a:cxnLst>
                  <a:rect l="l" t="t" r="r" b="b"/>
                  <a:pathLst>
                    <a:path w="431964" h="101638">
                      <a:moveTo>
                        <a:pt x="0" y="0"/>
                      </a:moveTo>
                      <a:lnTo>
                        <a:pt x="431965" y="0"/>
                      </a:lnTo>
                      <a:lnTo>
                        <a:pt x="431965" y="101639"/>
                      </a:lnTo>
                      <a:lnTo>
                        <a:pt x="0" y="101639"/>
                      </a:lnTo>
                      <a:close/>
                    </a:path>
                  </a:pathLst>
                </a:custGeom>
                <a:solidFill>
                  <a:schemeClr val="bg2">
                    <a:lumMod val="50000"/>
                  </a:schemeClr>
                </a:solidFill>
                <a:ln w="25400"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51" name="Freeform: Shape 50">
                  <a:extLst>
                    <a:ext uri="{FF2B5EF4-FFF2-40B4-BE49-F238E27FC236}">
                      <a16:creationId xmlns:a16="http://schemas.microsoft.com/office/drawing/2014/main" id="{B77369E9-920A-4EAA-BBBA-09C964E05315}"/>
                    </a:ext>
                  </a:extLst>
                </p:cNvPr>
                <p:cNvSpPr/>
                <p:nvPr/>
              </p:nvSpPr>
              <p:spPr>
                <a:xfrm>
                  <a:off x="2416845" y="2911234"/>
                  <a:ext cx="431964" cy="101638"/>
                </a:xfrm>
                <a:custGeom>
                  <a:avLst/>
                  <a:gdLst>
                    <a:gd name="connsiteX0" fmla="*/ 0 w 431964"/>
                    <a:gd name="connsiteY0" fmla="*/ 0 h 101638"/>
                    <a:gd name="connsiteX1" fmla="*/ 431965 w 431964"/>
                    <a:gd name="connsiteY1" fmla="*/ 0 h 101638"/>
                    <a:gd name="connsiteX2" fmla="*/ 431965 w 431964"/>
                    <a:gd name="connsiteY2" fmla="*/ 101639 h 101638"/>
                    <a:gd name="connsiteX3" fmla="*/ 0 w 431964"/>
                    <a:gd name="connsiteY3" fmla="*/ 101639 h 101638"/>
                  </a:gdLst>
                  <a:ahLst/>
                  <a:cxnLst>
                    <a:cxn ang="0">
                      <a:pos x="connsiteX0" y="connsiteY0"/>
                    </a:cxn>
                    <a:cxn ang="0">
                      <a:pos x="connsiteX1" y="connsiteY1"/>
                    </a:cxn>
                    <a:cxn ang="0">
                      <a:pos x="connsiteX2" y="connsiteY2"/>
                    </a:cxn>
                    <a:cxn ang="0">
                      <a:pos x="connsiteX3" y="connsiteY3"/>
                    </a:cxn>
                  </a:cxnLst>
                  <a:rect l="l" t="t" r="r" b="b"/>
                  <a:pathLst>
                    <a:path w="431964" h="101638">
                      <a:moveTo>
                        <a:pt x="0" y="0"/>
                      </a:moveTo>
                      <a:lnTo>
                        <a:pt x="431965" y="0"/>
                      </a:lnTo>
                      <a:lnTo>
                        <a:pt x="431965" y="101639"/>
                      </a:lnTo>
                      <a:lnTo>
                        <a:pt x="0" y="101639"/>
                      </a:lnTo>
                      <a:close/>
                    </a:path>
                  </a:pathLst>
                </a:custGeom>
                <a:solidFill>
                  <a:schemeClr val="bg2">
                    <a:lumMod val="50000"/>
                  </a:schemeClr>
                </a:solidFill>
                <a:ln w="25400"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52" name="Freeform: Shape 51">
                  <a:extLst>
                    <a:ext uri="{FF2B5EF4-FFF2-40B4-BE49-F238E27FC236}">
                      <a16:creationId xmlns:a16="http://schemas.microsoft.com/office/drawing/2014/main" id="{BF67C325-EB99-440E-864A-7BFA1D21AF36}"/>
                    </a:ext>
                  </a:extLst>
                </p:cNvPr>
                <p:cNvSpPr/>
                <p:nvPr/>
              </p:nvSpPr>
              <p:spPr>
                <a:xfrm>
                  <a:off x="3006350" y="1971076"/>
                  <a:ext cx="376063" cy="309998"/>
                </a:xfrm>
                <a:custGeom>
                  <a:avLst/>
                  <a:gdLst>
                    <a:gd name="connsiteX0" fmla="*/ 376063 w 376063"/>
                    <a:gd name="connsiteY0" fmla="*/ 71147 h 309998"/>
                    <a:gd name="connsiteX1" fmla="*/ 304916 w 376063"/>
                    <a:gd name="connsiteY1" fmla="*/ 0 h 309998"/>
                    <a:gd name="connsiteX2" fmla="*/ 137212 w 376063"/>
                    <a:gd name="connsiteY2" fmla="*/ 167704 h 309998"/>
                    <a:gd name="connsiteX3" fmla="*/ 71147 w 376063"/>
                    <a:gd name="connsiteY3" fmla="*/ 101639 h 309998"/>
                    <a:gd name="connsiteX4" fmla="*/ 0 w 376063"/>
                    <a:gd name="connsiteY4" fmla="*/ 172786 h 309998"/>
                    <a:gd name="connsiteX5" fmla="*/ 137212 w 376063"/>
                    <a:gd name="connsiteY5" fmla="*/ 309998 h 3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063" h="309998">
                      <a:moveTo>
                        <a:pt x="376063" y="71147"/>
                      </a:moveTo>
                      <a:lnTo>
                        <a:pt x="304916" y="0"/>
                      </a:lnTo>
                      <a:lnTo>
                        <a:pt x="137212" y="167704"/>
                      </a:lnTo>
                      <a:lnTo>
                        <a:pt x="71147" y="101639"/>
                      </a:lnTo>
                      <a:lnTo>
                        <a:pt x="0" y="172786"/>
                      </a:lnTo>
                      <a:lnTo>
                        <a:pt x="137212" y="309998"/>
                      </a:lnTo>
                      <a:close/>
                    </a:path>
                  </a:pathLst>
                </a:custGeom>
                <a:solidFill>
                  <a:srgbClr val="00B050"/>
                </a:solidFill>
                <a:ln w="25400"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53" name="Freeform: Shape 52">
                  <a:extLst>
                    <a:ext uri="{FF2B5EF4-FFF2-40B4-BE49-F238E27FC236}">
                      <a16:creationId xmlns:a16="http://schemas.microsoft.com/office/drawing/2014/main" id="{6C157CA0-77CF-4C39-B541-38A3C413903B}"/>
                    </a:ext>
                  </a:extLst>
                </p:cNvPr>
                <p:cNvSpPr/>
                <p:nvPr/>
              </p:nvSpPr>
              <p:spPr>
                <a:xfrm>
                  <a:off x="3006350" y="2377631"/>
                  <a:ext cx="376063" cy="309998"/>
                </a:xfrm>
                <a:custGeom>
                  <a:avLst/>
                  <a:gdLst>
                    <a:gd name="connsiteX0" fmla="*/ 376063 w 376063"/>
                    <a:gd name="connsiteY0" fmla="*/ 71147 h 309998"/>
                    <a:gd name="connsiteX1" fmla="*/ 304916 w 376063"/>
                    <a:gd name="connsiteY1" fmla="*/ 0 h 309998"/>
                    <a:gd name="connsiteX2" fmla="*/ 137212 w 376063"/>
                    <a:gd name="connsiteY2" fmla="*/ 167704 h 309998"/>
                    <a:gd name="connsiteX3" fmla="*/ 71147 w 376063"/>
                    <a:gd name="connsiteY3" fmla="*/ 101639 h 309998"/>
                    <a:gd name="connsiteX4" fmla="*/ 0 w 376063"/>
                    <a:gd name="connsiteY4" fmla="*/ 172786 h 309998"/>
                    <a:gd name="connsiteX5" fmla="*/ 137212 w 376063"/>
                    <a:gd name="connsiteY5" fmla="*/ 309998 h 3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063" h="309998">
                      <a:moveTo>
                        <a:pt x="376063" y="71147"/>
                      </a:moveTo>
                      <a:lnTo>
                        <a:pt x="304916" y="0"/>
                      </a:lnTo>
                      <a:lnTo>
                        <a:pt x="137212" y="167704"/>
                      </a:lnTo>
                      <a:lnTo>
                        <a:pt x="71147" y="101639"/>
                      </a:lnTo>
                      <a:lnTo>
                        <a:pt x="0" y="172786"/>
                      </a:lnTo>
                      <a:lnTo>
                        <a:pt x="137212" y="309998"/>
                      </a:lnTo>
                      <a:close/>
                    </a:path>
                  </a:pathLst>
                </a:custGeom>
                <a:solidFill>
                  <a:srgbClr val="00B050"/>
                </a:solidFill>
                <a:ln w="25400"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sp>
              <p:nvSpPr>
                <p:cNvPr id="54" name="Freeform: Shape 53">
                  <a:extLst>
                    <a:ext uri="{FF2B5EF4-FFF2-40B4-BE49-F238E27FC236}">
                      <a16:creationId xmlns:a16="http://schemas.microsoft.com/office/drawing/2014/main" id="{864F6DD6-87FC-435F-9ECD-C4EF5AA1E59B}"/>
                    </a:ext>
                  </a:extLst>
                </p:cNvPr>
                <p:cNvSpPr/>
                <p:nvPr/>
              </p:nvSpPr>
              <p:spPr>
                <a:xfrm>
                  <a:off x="3006350" y="2784185"/>
                  <a:ext cx="376063" cy="309998"/>
                </a:xfrm>
                <a:custGeom>
                  <a:avLst/>
                  <a:gdLst>
                    <a:gd name="connsiteX0" fmla="*/ 376063 w 376063"/>
                    <a:gd name="connsiteY0" fmla="*/ 71147 h 309998"/>
                    <a:gd name="connsiteX1" fmla="*/ 304916 w 376063"/>
                    <a:gd name="connsiteY1" fmla="*/ 0 h 309998"/>
                    <a:gd name="connsiteX2" fmla="*/ 137212 w 376063"/>
                    <a:gd name="connsiteY2" fmla="*/ 167704 h 309998"/>
                    <a:gd name="connsiteX3" fmla="*/ 71147 w 376063"/>
                    <a:gd name="connsiteY3" fmla="*/ 101639 h 309998"/>
                    <a:gd name="connsiteX4" fmla="*/ 0 w 376063"/>
                    <a:gd name="connsiteY4" fmla="*/ 172786 h 309998"/>
                    <a:gd name="connsiteX5" fmla="*/ 137212 w 376063"/>
                    <a:gd name="connsiteY5" fmla="*/ 309998 h 3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063" h="309998">
                      <a:moveTo>
                        <a:pt x="376063" y="71147"/>
                      </a:moveTo>
                      <a:lnTo>
                        <a:pt x="304916" y="0"/>
                      </a:lnTo>
                      <a:lnTo>
                        <a:pt x="137212" y="167704"/>
                      </a:lnTo>
                      <a:lnTo>
                        <a:pt x="71147" y="101639"/>
                      </a:lnTo>
                      <a:lnTo>
                        <a:pt x="0" y="172786"/>
                      </a:lnTo>
                      <a:lnTo>
                        <a:pt x="137212" y="309998"/>
                      </a:lnTo>
                      <a:close/>
                    </a:path>
                  </a:pathLst>
                </a:custGeom>
                <a:solidFill>
                  <a:srgbClr val="00B050"/>
                </a:solidFill>
                <a:ln w="25400"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grpSp>
          <p:grpSp>
            <p:nvGrpSpPr>
              <p:cNvPr id="42" name="Group 41">
                <a:extLst>
                  <a:ext uri="{FF2B5EF4-FFF2-40B4-BE49-F238E27FC236}">
                    <a16:creationId xmlns:a16="http://schemas.microsoft.com/office/drawing/2014/main" id="{5AD4F681-1670-45E5-BAE5-BD96788020C3}"/>
                  </a:ext>
                </a:extLst>
              </p:cNvPr>
              <p:cNvGrpSpPr/>
              <p:nvPr/>
            </p:nvGrpSpPr>
            <p:grpSpPr>
              <a:xfrm>
                <a:off x="3260863" y="1407061"/>
                <a:ext cx="6889881" cy="1713289"/>
                <a:chOff x="7970029" y="1452517"/>
                <a:chExt cx="9186509" cy="2284385"/>
              </a:xfrm>
            </p:grpSpPr>
            <p:sp>
              <p:nvSpPr>
                <p:cNvPr id="46" name="TextBox 45">
                  <a:extLst>
                    <a:ext uri="{FF2B5EF4-FFF2-40B4-BE49-F238E27FC236}">
                      <a16:creationId xmlns:a16="http://schemas.microsoft.com/office/drawing/2014/main" id="{48177A4B-311C-45B4-B124-8D6CDF781EF4}"/>
                    </a:ext>
                  </a:extLst>
                </p:cNvPr>
                <p:cNvSpPr txBox="1"/>
                <p:nvPr/>
              </p:nvSpPr>
              <p:spPr>
                <a:xfrm>
                  <a:off x="7970029" y="1452517"/>
                  <a:ext cx="1388503" cy="410369"/>
                </a:xfrm>
                <a:prstGeom prst="rect">
                  <a:avLst/>
                </a:prstGeom>
                <a:solidFill>
                  <a:schemeClr val="bg1">
                    <a:lumMod val="95000"/>
                  </a:schemeClr>
                </a:solidFill>
              </p:spPr>
              <p:txBody>
                <a:bodyPr wrap="square" lIns="0" rIns="0" rtlCol="0" anchor="b">
                  <a:spAutoFit/>
                </a:bodyPr>
                <a:lstStyle/>
                <a:p>
                  <a:r>
                    <a:rPr lang="en-US" sz="1400" b="1" noProof="1">
                      <a:solidFill>
                        <a:srgbClr val="002768"/>
                      </a:solidFill>
                      <a:latin typeface="Arial" panose="020B0604020202020204" pitchFamily="34" charset="0"/>
                      <a:cs typeface="Arial" panose="020B0604020202020204" pitchFamily="34" charset="0"/>
                    </a:rPr>
                    <a:t>Site Visits</a:t>
                  </a:r>
                </a:p>
              </p:txBody>
            </p:sp>
            <p:sp>
              <p:nvSpPr>
                <p:cNvPr id="47" name="TextBox 46">
                  <a:extLst>
                    <a:ext uri="{FF2B5EF4-FFF2-40B4-BE49-F238E27FC236}">
                      <a16:creationId xmlns:a16="http://schemas.microsoft.com/office/drawing/2014/main" id="{2A096E17-A4E0-4311-998D-3D8510544764}"/>
                    </a:ext>
                  </a:extLst>
                </p:cNvPr>
                <p:cNvSpPr txBox="1"/>
                <p:nvPr/>
              </p:nvSpPr>
              <p:spPr>
                <a:xfrm>
                  <a:off x="7970032" y="1862885"/>
                  <a:ext cx="9186506" cy="1874017"/>
                </a:xfrm>
                <a:prstGeom prst="rect">
                  <a:avLst/>
                </a:prstGeom>
                <a:solidFill>
                  <a:schemeClr val="bg1">
                    <a:lumMod val="95000"/>
                  </a:schemeClr>
                </a:solidFill>
              </p:spPr>
              <p:txBody>
                <a:bodyPr wrap="square" lIns="0" rIns="0" rtlCol="0" anchor="t">
                  <a:spAutoFit/>
                </a:bodyPr>
                <a:lstStyle/>
                <a:p>
                  <a:pPr algn="just">
                    <a:spcAft>
                      <a:spcPts val="400"/>
                    </a:spcAft>
                  </a:pPr>
                  <a:r>
                    <a:rPr lang="en-GB" sz="1200" dirty="0">
                      <a:solidFill>
                        <a:srgbClr val="002768"/>
                      </a:solidFill>
                      <a:latin typeface="Arial" panose="020B0604020202020204" pitchFamily="34" charset="0"/>
                      <a:ea typeface="Calibri" panose="020F0502020204030204" pitchFamily="34" charset="0"/>
                      <a:cs typeface="Arial" panose="020B0604020202020204" pitchFamily="34" charset="0"/>
                    </a:rPr>
                    <a:t>Arrange site visits throughout period 9 and beyond;</a:t>
                  </a:r>
                </a:p>
                <a:p>
                  <a:pPr marL="171450" indent="-171450" algn="just">
                    <a:spcAft>
                      <a:spcPts val="400"/>
                    </a:spcAft>
                    <a:buFont typeface="Arial" panose="020B0604020202020204" pitchFamily="34" charset="0"/>
                    <a:buChar char="•"/>
                  </a:pPr>
                  <a:r>
                    <a:rPr lang="en-GB" sz="1200" b="1" dirty="0">
                      <a:solidFill>
                        <a:srgbClr val="002768"/>
                      </a:solidFill>
                      <a:latin typeface="Arial" panose="020B0604020202020204" pitchFamily="34" charset="0"/>
                      <a:ea typeface="Calibri" panose="020F0502020204030204" pitchFamily="34" charset="0"/>
                      <a:cs typeface="Arial" panose="020B0604020202020204" pitchFamily="34" charset="0"/>
                    </a:rPr>
                    <a:t>Maintenance</a:t>
                  </a:r>
                  <a:r>
                    <a:rPr lang="en-GB" sz="1200" dirty="0">
                      <a:solidFill>
                        <a:srgbClr val="002768"/>
                      </a:solidFill>
                      <a:latin typeface="Arial" panose="020B0604020202020204" pitchFamily="34" charset="0"/>
                      <a:ea typeface="Calibri" panose="020F0502020204030204" pitchFamily="34" charset="0"/>
                      <a:cs typeface="Arial" panose="020B0604020202020204" pitchFamily="34" charset="0"/>
                    </a:rPr>
                    <a:t> – Section Managers should carry this out in collaboration with a Trade Union Rep.</a:t>
                  </a:r>
                </a:p>
                <a:p>
                  <a:pPr marL="171450" indent="-171450" algn="just">
                    <a:spcAft>
                      <a:spcPts val="400"/>
                    </a:spcAft>
                    <a:buFont typeface="Arial" panose="020B0604020202020204" pitchFamily="34" charset="0"/>
                    <a:buChar char="•"/>
                  </a:pPr>
                  <a:r>
                    <a:rPr lang="en-GB" sz="1200" b="1" dirty="0">
                      <a:solidFill>
                        <a:srgbClr val="002768"/>
                      </a:solidFill>
                      <a:latin typeface="Arial" panose="020B0604020202020204" pitchFamily="34" charset="0"/>
                      <a:ea typeface="Calibri" panose="020F0502020204030204" pitchFamily="34" charset="0"/>
                      <a:cs typeface="Arial" panose="020B0604020202020204" pitchFamily="34" charset="0"/>
                    </a:rPr>
                    <a:t>Works Delivery </a:t>
                  </a:r>
                  <a:r>
                    <a:rPr lang="en-GB" sz="1200" dirty="0">
                      <a:solidFill>
                        <a:srgbClr val="002768"/>
                      </a:solidFill>
                      <a:latin typeface="Arial" panose="020B0604020202020204" pitchFamily="34" charset="0"/>
                      <a:ea typeface="Calibri" panose="020F0502020204030204" pitchFamily="34" charset="0"/>
                      <a:cs typeface="Arial" panose="020B0604020202020204" pitchFamily="34" charset="0"/>
                    </a:rPr>
                    <a:t>– Project Managers should carry this out in collaboration with a Trade Union Rep or Principal Contractor.</a:t>
                  </a:r>
                </a:p>
                <a:p>
                  <a:pPr marL="171450" indent="-171450" algn="just">
                    <a:spcAft>
                      <a:spcPts val="400"/>
                    </a:spcAft>
                    <a:buFont typeface="Arial" panose="020B0604020202020204" pitchFamily="34" charset="0"/>
                    <a:buChar char="•"/>
                  </a:pPr>
                  <a:r>
                    <a:rPr lang="en-GB" sz="1200" b="1" dirty="0">
                      <a:solidFill>
                        <a:srgbClr val="002768"/>
                      </a:solidFill>
                      <a:latin typeface="Arial" panose="020B0604020202020204" pitchFamily="34" charset="0"/>
                      <a:ea typeface="Calibri" panose="020F0502020204030204" pitchFamily="34" charset="0"/>
                      <a:cs typeface="Arial" panose="020B0604020202020204" pitchFamily="34" charset="0"/>
                    </a:rPr>
                    <a:t>Capital Delivery </a:t>
                  </a:r>
                  <a:r>
                    <a:rPr lang="en-GB" sz="1200" dirty="0">
                      <a:solidFill>
                        <a:srgbClr val="002768"/>
                      </a:solidFill>
                      <a:latin typeface="Arial" panose="020B0604020202020204" pitchFamily="34" charset="0"/>
                      <a:ea typeface="Calibri" panose="020F0502020204030204" pitchFamily="34" charset="0"/>
                      <a:cs typeface="Arial" panose="020B0604020202020204" pitchFamily="34" charset="0"/>
                    </a:rPr>
                    <a:t>– A joint visit should be carried out with Principal Contractors.</a:t>
                  </a:r>
                </a:p>
                <a:p>
                  <a:pPr algn="just">
                    <a:spcAft>
                      <a:spcPts val="400"/>
                    </a:spcAft>
                  </a:pPr>
                  <a:r>
                    <a:rPr lang="en-GB" sz="1200" dirty="0">
                      <a:solidFill>
                        <a:srgbClr val="002768"/>
                      </a:solidFill>
                      <a:latin typeface="Arial" panose="020B0604020202020204" pitchFamily="34" charset="0"/>
                      <a:ea typeface="Calibri" panose="020F0502020204030204" pitchFamily="34" charset="0"/>
                      <a:cs typeface="Arial" panose="020B0604020202020204" pitchFamily="34" charset="0"/>
                    </a:rPr>
                    <a:t>A tailored site visit template has been developed through iAuditor. </a:t>
                  </a:r>
                </a:p>
              </p:txBody>
            </p:sp>
          </p:grpSp>
          <p:grpSp>
            <p:nvGrpSpPr>
              <p:cNvPr id="28" name="Group 27">
                <a:extLst>
                  <a:ext uri="{FF2B5EF4-FFF2-40B4-BE49-F238E27FC236}">
                    <a16:creationId xmlns:a16="http://schemas.microsoft.com/office/drawing/2014/main" id="{AA79A062-7F0A-4132-960E-938E7C6B879D}"/>
                  </a:ext>
                </a:extLst>
              </p:cNvPr>
              <p:cNvGrpSpPr/>
              <p:nvPr/>
            </p:nvGrpSpPr>
            <p:grpSpPr>
              <a:xfrm>
                <a:off x="3269014" y="3466140"/>
                <a:ext cx="3201102" cy="3320051"/>
                <a:chOff x="3269014" y="3644350"/>
                <a:chExt cx="3201102" cy="3320051"/>
              </a:xfrm>
            </p:grpSpPr>
            <p:grpSp>
              <p:nvGrpSpPr>
                <p:cNvPr id="36" name="Group 35">
                  <a:extLst>
                    <a:ext uri="{FF2B5EF4-FFF2-40B4-BE49-F238E27FC236}">
                      <a16:creationId xmlns:a16="http://schemas.microsoft.com/office/drawing/2014/main" id="{4DBF6340-C0BE-4752-967D-91C89591C7A8}"/>
                    </a:ext>
                  </a:extLst>
                </p:cNvPr>
                <p:cNvGrpSpPr/>
                <p:nvPr/>
              </p:nvGrpSpPr>
              <p:grpSpPr>
                <a:xfrm>
                  <a:off x="3269014" y="3644350"/>
                  <a:ext cx="3196800" cy="1500735"/>
                  <a:chOff x="7980895" y="2184459"/>
                  <a:chExt cx="4262400" cy="2000974"/>
                </a:xfrm>
              </p:grpSpPr>
              <p:sp>
                <p:nvSpPr>
                  <p:cNvPr id="40" name="TextBox 39">
                    <a:extLst>
                      <a:ext uri="{FF2B5EF4-FFF2-40B4-BE49-F238E27FC236}">
                        <a16:creationId xmlns:a16="http://schemas.microsoft.com/office/drawing/2014/main" id="{8193D27F-F6BD-4E1C-9813-C65781952DB9}"/>
                      </a:ext>
                    </a:extLst>
                  </p:cNvPr>
                  <p:cNvSpPr txBox="1"/>
                  <p:nvPr/>
                </p:nvSpPr>
                <p:spPr>
                  <a:xfrm>
                    <a:off x="7980896" y="2184459"/>
                    <a:ext cx="2567735" cy="410369"/>
                  </a:xfrm>
                  <a:prstGeom prst="rect">
                    <a:avLst/>
                  </a:prstGeom>
                  <a:solidFill>
                    <a:schemeClr val="bg1">
                      <a:lumMod val="95000"/>
                    </a:schemeClr>
                  </a:solidFill>
                </p:spPr>
                <p:txBody>
                  <a:bodyPr wrap="square" lIns="0" rIns="0" rtlCol="0" anchor="b">
                    <a:spAutoFit/>
                  </a:bodyPr>
                  <a:lstStyle/>
                  <a:p>
                    <a:r>
                      <a:rPr lang="en-US" sz="1400" b="1" noProof="1">
                        <a:solidFill>
                          <a:srgbClr val="002768"/>
                        </a:solidFill>
                        <a:latin typeface="Arial" panose="020B0604020202020204" pitchFamily="34" charset="0"/>
                        <a:cs typeface="Arial" panose="020B0604020202020204" pitchFamily="34" charset="0"/>
                      </a:rPr>
                      <a:t>Safety Conversations</a:t>
                    </a:r>
                  </a:p>
                </p:txBody>
              </p:sp>
              <p:sp>
                <p:nvSpPr>
                  <p:cNvPr id="41" name="TextBox 40">
                    <a:extLst>
                      <a:ext uri="{FF2B5EF4-FFF2-40B4-BE49-F238E27FC236}">
                        <a16:creationId xmlns:a16="http://schemas.microsoft.com/office/drawing/2014/main" id="{91718FB9-F7DE-46F2-B445-7C9B142BCC5F}"/>
                      </a:ext>
                    </a:extLst>
                  </p:cNvPr>
                  <p:cNvSpPr txBox="1"/>
                  <p:nvPr/>
                </p:nvSpPr>
                <p:spPr>
                  <a:xfrm>
                    <a:off x="7980895" y="2584993"/>
                    <a:ext cx="4262400" cy="1600440"/>
                  </a:xfrm>
                  <a:prstGeom prst="rect">
                    <a:avLst/>
                  </a:prstGeom>
                  <a:solidFill>
                    <a:schemeClr val="bg1">
                      <a:lumMod val="95000"/>
                    </a:schemeClr>
                  </a:solidFill>
                </p:spPr>
                <p:txBody>
                  <a:bodyPr wrap="square" lIns="0" rIns="0" rtlCol="0" anchor="t">
                    <a:spAutoFit/>
                  </a:bodyPr>
                  <a:lstStyle/>
                  <a:p>
                    <a:pPr algn="just"/>
                    <a:r>
                      <a:rPr lang="en-GB" sz="1200" dirty="0">
                        <a:solidFill>
                          <a:srgbClr val="002768"/>
                        </a:solidFill>
                        <a:latin typeface="Arial" panose="020B0604020202020204" pitchFamily="34" charset="0"/>
                        <a:ea typeface="Calibri" panose="020F0502020204030204" pitchFamily="34" charset="0"/>
                        <a:cs typeface="Arial" panose="020B0604020202020204" pitchFamily="34" charset="0"/>
                      </a:rPr>
                      <a:t>Discuss this information within your teams and with the supply chain and identify actions – this could be as simple as raising awareness or a more detailed plan if required. Also, use this information to inform discussions during planning and on site. </a:t>
                    </a:r>
                  </a:p>
                </p:txBody>
              </p:sp>
            </p:grpSp>
            <p:grpSp>
              <p:nvGrpSpPr>
                <p:cNvPr id="37" name="Group 36">
                  <a:extLst>
                    <a:ext uri="{FF2B5EF4-FFF2-40B4-BE49-F238E27FC236}">
                      <a16:creationId xmlns:a16="http://schemas.microsoft.com/office/drawing/2014/main" id="{37508E41-6016-4927-8A86-A4E711DC3A07}"/>
                    </a:ext>
                  </a:extLst>
                </p:cNvPr>
                <p:cNvGrpSpPr/>
                <p:nvPr/>
              </p:nvGrpSpPr>
              <p:grpSpPr>
                <a:xfrm>
                  <a:off x="3270386" y="5489843"/>
                  <a:ext cx="3199730" cy="1474558"/>
                  <a:chOff x="4277157" y="4645146"/>
                  <a:chExt cx="4266308" cy="1966087"/>
                </a:xfrm>
              </p:grpSpPr>
              <p:sp>
                <p:nvSpPr>
                  <p:cNvPr id="38" name="TextBox 37">
                    <a:extLst>
                      <a:ext uri="{FF2B5EF4-FFF2-40B4-BE49-F238E27FC236}">
                        <a16:creationId xmlns:a16="http://schemas.microsoft.com/office/drawing/2014/main" id="{F6936E73-0130-4074-9801-195D8ACB3D14}"/>
                      </a:ext>
                    </a:extLst>
                  </p:cNvPr>
                  <p:cNvSpPr txBox="1"/>
                  <p:nvPr/>
                </p:nvSpPr>
                <p:spPr>
                  <a:xfrm>
                    <a:off x="4277157" y="4645146"/>
                    <a:ext cx="2565907" cy="410370"/>
                  </a:xfrm>
                  <a:prstGeom prst="rect">
                    <a:avLst/>
                  </a:prstGeom>
                  <a:solidFill>
                    <a:schemeClr val="bg1">
                      <a:lumMod val="95000"/>
                    </a:schemeClr>
                  </a:solidFill>
                </p:spPr>
                <p:txBody>
                  <a:bodyPr wrap="square" lIns="0" rIns="0" rtlCol="0" anchor="b">
                    <a:spAutoFit/>
                  </a:bodyPr>
                  <a:lstStyle/>
                  <a:p>
                    <a:r>
                      <a:rPr lang="en-GB" sz="1400" b="1" dirty="0">
                        <a:solidFill>
                          <a:srgbClr val="002768"/>
                        </a:solidFill>
                        <a:latin typeface="Arial" panose="020B0604020202020204" pitchFamily="34" charset="0"/>
                        <a:cs typeface="Arial" panose="020B0604020202020204" pitchFamily="34" charset="0"/>
                      </a:rPr>
                      <a:t>Improvement Projects</a:t>
                    </a:r>
                    <a:endParaRPr lang="en-US" sz="1400" b="1" noProof="1">
                      <a:solidFill>
                        <a:srgbClr val="002768"/>
                      </a:solidFill>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50C4A67F-EBB9-4ABB-B866-7E6BE48B5706}"/>
                      </a:ext>
                    </a:extLst>
                  </p:cNvPr>
                  <p:cNvSpPr txBox="1"/>
                  <p:nvPr/>
                </p:nvSpPr>
                <p:spPr>
                  <a:xfrm>
                    <a:off x="4281064" y="5010791"/>
                    <a:ext cx="4262401" cy="1600442"/>
                  </a:xfrm>
                  <a:prstGeom prst="rect">
                    <a:avLst/>
                  </a:prstGeom>
                  <a:solidFill>
                    <a:schemeClr val="bg1">
                      <a:lumMod val="95000"/>
                    </a:schemeClr>
                  </a:solidFill>
                </p:spPr>
                <p:txBody>
                  <a:bodyPr wrap="square" lIns="0" rIns="0" rtlCol="0" anchor="t">
                    <a:spAutoFit/>
                  </a:bodyPr>
                  <a:lstStyle/>
                  <a:p>
                    <a:pPr algn="just"/>
                    <a:r>
                      <a:rPr lang="en-GB" sz="1200" dirty="0">
                        <a:solidFill>
                          <a:srgbClr val="002768"/>
                        </a:solidFill>
                        <a:latin typeface="Arial" panose="020B0604020202020204" pitchFamily="34" charset="0"/>
                        <a:ea typeface="Calibri" panose="020F0502020204030204" pitchFamily="34" charset="0"/>
                        <a:cs typeface="Arial" panose="020B0604020202020204" pitchFamily="34" charset="0"/>
                      </a:rPr>
                      <a:t>Significant investment is being made to improve access to the infrastructure via the Safety Task Force. There are also many smaller improvement projects being carried out across the region – are you aware of any areas that would benefit from an improvement?</a:t>
                    </a:r>
                  </a:p>
                </p:txBody>
              </p:sp>
            </p:grpSp>
          </p:grpSp>
          <p:grpSp>
            <p:nvGrpSpPr>
              <p:cNvPr id="29" name="Group 28">
                <a:extLst>
                  <a:ext uri="{FF2B5EF4-FFF2-40B4-BE49-F238E27FC236}">
                    <a16:creationId xmlns:a16="http://schemas.microsoft.com/office/drawing/2014/main" id="{A469AA4F-6DA1-4D94-9C29-9A6880FF7C63}"/>
                  </a:ext>
                </a:extLst>
              </p:cNvPr>
              <p:cNvGrpSpPr/>
              <p:nvPr/>
            </p:nvGrpSpPr>
            <p:grpSpPr>
              <a:xfrm>
                <a:off x="6955841" y="3462244"/>
                <a:ext cx="3210129" cy="3347924"/>
                <a:chOff x="6955841" y="3286126"/>
                <a:chExt cx="3210129" cy="3347924"/>
              </a:xfrm>
            </p:grpSpPr>
            <p:grpSp>
              <p:nvGrpSpPr>
                <p:cNvPr id="30" name="Group 29">
                  <a:extLst>
                    <a:ext uri="{FF2B5EF4-FFF2-40B4-BE49-F238E27FC236}">
                      <a16:creationId xmlns:a16="http://schemas.microsoft.com/office/drawing/2014/main" id="{99F7A06C-2F3B-466A-AD04-2B892868CE67}"/>
                    </a:ext>
                  </a:extLst>
                </p:cNvPr>
                <p:cNvGrpSpPr/>
                <p:nvPr/>
              </p:nvGrpSpPr>
              <p:grpSpPr>
                <a:xfrm>
                  <a:off x="6959601" y="3286126"/>
                  <a:ext cx="3206369" cy="1508111"/>
                  <a:chOff x="12901672" y="165784"/>
                  <a:chExt cx="4275156" cy="2010812"/>
                </a:xfrm>
              </p:grpSpPr>
              <p:sp>
                <p:nvSpPr>
                  <p:cNvPr id="34" name="TextBox 33">
                    <a:extLst>
                      <a:ext uri="{FF2B5EF4-FFF2-40B4-BE49-F238E27FC236}">
                        <a16:creationId xmlns:a16="http://schemas.microsoft.com/office/drawing/2014/main" id="{D3ABD8D8-28B1-43B8-A6CD-9C62D1BD50F8}"/>
                      </a:ext>
                    </a:extLst>
                  </p:cNvPr>
                  <p:cNvSpPr txBox="1"/>
                  <p:nvPr/>
                </p:nvSpPr>
                <p:spPr>
                  <a:xfrm>
                    <a:off x="12901672" y="165784"/>
                    <a:ext cx="901953" cy="410370"/>
                  </a:xfrm>
                  <a:prstGeom prst="rect">
                    <a:avLst/>
                  </a:prstGeom>
                  <a:solidFill>
                    <a:schemeClr val="bg1">
                      <a:lumMod val="95000"/>
                    </a:schemeClr>
                  </a:solidFill>
                </p:spPr>
                <p:txBody>
                  <a:bodyPr wrap="square" lIns="0" rIns="0" rtlCol="0" anchor="b">
                    <a:spAutoFit/>
                  </a:bodyPr>
                  <a:lstStyle/>
                  <a:p>
                    <a:r>
                      <a:rPr lang="en-US" sz="1400" b="1" noProof="1">
                        <a:solidFill>
                          <a:srgbClr val="002768"/>
                        </a:solidFill>
                        <a:latin typeface="Arial" panose="020B0604020202020204" pitchFamily="34" charset="0"/>
                        <a:cs typeface="Arial" panose="020B0604020202020204" pitchFamily="34" charset="0"/>
                      </a:rPr>
                      <a:t>Take 5</a:t>
                    </a:r>
                  </a:p>
                </p:txBody>
              </p:sp>
              <p:sp>
                <p:nvSpPr>
                  <p:cNvPr id="35" name="TextBox 34">
                    <a:extLst>
                      <a:ext uri="{FF2B5EF4-FFF2-40B4-BE49-F238E27FC236}">
                        <a16:creationId xmlns:a16="http://schemas.microsoft.com/office/drawing/2014/main" id="{A92E5471-764A-4B52-8F0E-6DB45204391C}"/>
                      </a:ext>
                    </a:extLst>
                  </p:cNvPr>
                  <p:cNvSpPr txBox="1"/>
                  <p:nvPr/>
                </p:nvSpPr>
                <p:spPr>
                  <a:xfrm>
                    <a:off x="12916959" y="576156"/>
                    <a:ext cx="4259869" cy="1600440"/>
                  </a:xfrm>
                  <a:prstGeom prst="rect">
                    <a:avLst/>
                  </a:prstGeom>
                  <a:solidFill>
                    <a:schemeClr val="bg1">
                      <a:lumMod val="95000"/>
                    </a:schemeClr>
                  </a:solidFill>
                </p:spPr>
                <p:txBody>
                  <a:bodyPr wrap="square" lIns="0" rIns="0" rtlCol="0" anchor="t">
                    <a:spAutoFit/>
                  </a:bodyPr>
                  <a:lstStyle/>
                  <a:p>
                    <a:r>
                      <a:rPr lang="en-GB" sz="1200">
                        <a:solidFill>
                          <a:srgbClr val="002768"/>
                        </a:solidFill>
                        <a:latin typeface="Arial" panose="020B0604020202020204" pitchFamily="34" charset="0"/>
                        <a:ea typeface="Calibri" panose="020F0502020204030204" pitchFamily="34" charset="0"/>
                        <a:cs typeface="Arial" panose="020B0604020202020204" pitchFamily="34" charset="0"/>
                      </a:rPr>
                      <a:t>If you are leading a team – provide a site specific briefing prior to works. Everyone should be aware of their surroundings, maintain focus and clear the site once the work is complete. Also, follow the correct training and guidance when using equipment.</a:t>
                    </a:r>
                  </a:p>
                </p:txBody>
              </p:sp>
            </p:grpSp>
            <p:grpSp>
              <p:nvGrpSpPr>
                <p:cNvPr id="31" name="Group 30">
                  <a:extLst>
                    <a:ext uri="{FF2B5EF4-FFF2-40B4-BE49-F238E27FC236}">
                      <a16:creationId xmlns:a16="http://schemas.microsoft.com/office/drawing/2014/main" id="{F4A0B192-0310-4B25-9705-3A7040A003ED}"/>
                    </a:ext>
                  </a:extLst>
                </p:cNvPr>
                <p:cNvGrpSpPr/>
                <p:nvPr/>
              </p:nvGrpSpPr>
              <p:grpSpPr>
                <a:xfrm>
                  <a:off x="6955841" y="5125490"/>
                  <a:ext cx="3194904" cy="1508560"/>
                  <a:chOff x="9191094" y="2618251"/>
                  <a:chExt cx="4259871" cy="2011405"/>
                </a:xfrm>
              </p:grpSpPr>
              <p:sp>
                <p:nvSpPr>
                  <p:cNvPr id="32" name="TextBox 31">
                    <a:extLst>
                      <a:ext uri="{FF2B5EF4-FFF2-40B4-BE49-F238E27FC236}">
                        <a16:creationId xmlns:a16="http://schemas.microsoft.com/office/drawing/2014/main" id="{72A45AA2-B9BF-440A-A86A-E0FF467B4F98}"/>
                      </a:ext>
                    </a:extLst>
                  </p:cNvPr>
                  <p:cNvSpPr txBox="1"/>
                  <p:nvPr/>
                </p:nvSpPr>
                <p:spPr>
                  <a:xfrm>
                    <a:off x="9191094" y="2618251"/>
                    <a:ext cx="2731621" cy="410369"/>
                  </a:xfrm>
                  <a:prstGeom prst="rect">
                    <a:avLst/>
                  </a:prstGeom>
                  <a:solidFill>
                    <a:schemeClr val="bg1">
                      <a:lumMod val="95000"/>
                    </a:schemeClr>
                  </a:solidFill>
                </p:spPr>
                <p:txBody>
                  <a:bodyPr wrap="square" lIns="0" rIns="0" rtlCol="0" anchor="b">
                    <a:spAutoFit/>
                  </a:bodyPr>
                  <a:lstStyle/>
                  <a:p>
                    <a:r>
                      <a:rPr lang="en-US" sz="1400" b="1" noProof="1">
                        <a:solidFill>
                          <a:srgbClr val="002768"/>
                        </a:solidFill>
                        <a:latin typeface="Arial" panose="020B0604020202020204" pitchFamily="34" charset="0"/>
                        <a:cs typeface="Arial" panose="020B0604020202020204" pitchFamily="34" charset="0"/>
                      </a:rPr>
                      <a:t>Close Calls &amp; Incidents</a:t>
                    </a:r>
                  </a:p>
                </p:txBody>
              </p:sp>
              <p:sp>
                <p:nvSpPr>
                  <p:cNvPr id="33" name="TextBox 32">
                    <a:extLst>
                      <a:ext uri="{FF2B5EF4-FFF2-40B4-BE49-F238E27FC236}">
                        <a16:creationId xmlns:a16="http://schemas.microsoft.com/office/drawing/2014/main" id="{9A79F1F6-4865-4283-A79D-CA9CBAA7EE69}"/>
                      </a:ext>
                    </a:extLst>
                  </p:cNvPr>
                  <p:cNvSpPr txBox="1"/>
                  <p:nvPr/>
                </p:nvSpPr>
                <p:spPr>
                  <a:xfrm>
                    <a:off x="9191094" y="3029222"/>
                    <a:ext cx="4259871" cy="1600434"/>
                  </a:xfrm>
                  <a:prstGeom prst="rect">
                    <a:avLst/>
                  </a:prstGeom>
                  <a:solidFill>
                    <a:schemeClr val="bg1">
                      <a:lumMod val="95000"/>
                    </a:schemeClr>
                  </a:solidFill>
                </p:spPr>
                <p:txBody>
                  <a:bodyPr wrap="square" lIns="0" rIns="0" rtlCol="0" anchor="t">
                    <a:spAutoFit/>
                  </a:bodyPr>
                  <a:lstStyle/>
                  <a:p>
                    <a:pPr algn="just"/>
                    <a:r>
                      <a:rPr lang="en-GB" sz="1200" dirty="0">
                        <a:solidFill>
                          <a:srgbClr val="002768"/>
                        </a:solidFill>
                        <a:latin typeface="Arial" panose="020B0604020202020204" pitchFamily="34" charset="0"/>
                        <a:ea typeface="Calibri" panose="020F0502020204030204" pitchFamily="34" charset="0"/>
                        <a:cs typeface="Arial" panose="020B0604020202020204" pitchFamily="34" charset="0"/>
                      </a:rPr>
                      <a:t>Report any unsafe conditions as a close call and encourage others to do the same, rectify if it is safe to do so and submit any suggestions for improvements. Also, report all incidents and support the investigation process to help drive learning and improvement. </a:t>
                    </a:r>
                    <a:endParaRPr lang="en-US" sz="1200" noProof="1">
                      <a:solidFill>
                        <a:srgbClr val="002768"/>
                      </a:solidFill>
                      <a:latin typeface="Arial" panose="020B0604020202020204" pitchFamily="34" charset="0"/>
                      <a:cs typeface="Arial" panose="020B0604020202020204" pitchFamily="34" charset="0"/>
                    </a:endParaRPr>
                  </a:p>
                </p:txBody>
              </p:sp>
            </p:grpSp>
          </p:grpSp>
        </p:grpSp>
        <p:grpSp>
          <p:nvGrpSpPr>
            <p:cNvPr id="8" name="Group 7">
              <a:extLst>
                <a:ext uri="{FF2B5EF4-FFF2-40B4-BE49-F238E27FC236}">
                  <a16:creationId xmlns:a16="http://schemas.microsoft.com/office/drawing/2014/main" id="{53AE4A2A-DE1C-4F87-86B0-4679B9D91C1E}"/>
                </a:ext>
              </a:extLst>
            </p:cNvPr>
            <p:cNvGrpSpPr/>
            <p:nvPr/>
          </p:nvGrpSpPr>
          <p:grpSpPr>
            <a:xfrm>
              <a:off x="2873320" y="4917183"/>
              <a:ext cx="518156" cy="491423"/>
              <a:chOff x="4604997" y="1507795"/>
              <a:chExt cx="690875" cy="655231"/>
            </a:xfrm>
          </p:grpSpPr>
          <p:sp>
            <p:nvSpPr>
              <p:cNvPr id="24" name="Oval 23">
                <a:extLst>
                  <a:ext uri="{FF2B5EF4-FFF2-40B4-BE49-F238E27FC236}">
                    <a16:creationId xmlns:a16="http://schemas.microsoft.com/office/drawing/2014/main" id="{D1BB9516-9F35-4605-8A2C-C47E36E447CD}"/>
                  </a:ext>
                </a:extLst>
              </p:cNvPr>
              <p:cNvSpPr/>
              <p:nvPr/>
            </p:nvSpPr>
            <p:spPr>
              <a:xfrm>
                <a:off x="4604997" y="1605648"/>
                <a:ext cx="557378" cy="55737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pic>
            <p:nvPicPr>
              <p:cNvPr id="25" name="Graphic 24" descr="Checkmark">
                <a:extLst>
                  <a:ext uri="{FF2B5EF4-FFF2-40B4-BE49-F238E27FC236}">
                    <a16:creationId xmlns:a16="http://schemas.microsoft.com/office/drawing/2014/main" id="{923F0AA8-0E9A-4C2B-B7B4-2598DD5472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8677" y="1507795"/>
                <a:ext cx="627195" cy="627195"/>
              </a:xfrm>
              <a:prstGeom prst="rect">
                <a:avLst/>
              </a:prstGeom>
            </p:spPr>
          </p:pic>
        </p:grpSp>
        <p:grpSp>
          <p:nvGrpSpPr>
            <p:cNvPr id="9" name="Group 8">
              <a:extLst>
                <a:ext uri="{FF2B5EF4-FFF2-40B4-BE49-F238E27FC236}">
                  <a16:creationId xmlns:a16="http://schemas.microsoft.com/office/drawing/2014/main" id="{FCCCCCCA-763D-429D-B5DB-68825A9D307C}"/>
                </a:ext>
              </a:extLst>
            </p:cNvPr>
            <p:cNvGrpSpPr/>
            <p:nvPr/>
          </p:nvGrpSpPr>
          <p:grpSpPr>
            <a:xfrm>
              <a:off x="2879575" y="1000575"/>
              <a:ext cx="518153" cy="491422"/>
              <a:chOff x="4604997" y="1306838"/>
              <a:chExt cx="690870" cy="655230"/>
            </a:xfrm>
          </p:grpSpPr>
          <p:sp>
            <p:nvSpPr>
              <p:cNvPr id="22" name="Oval 21">
                <a:extLst>
                  <a:ext uri="{FF2B5EF4-FFF2-40B4-BE49-F238E27FC236}">
                    <a16:creationId xmlns:a16="http://schemas.microsoft.com/office/drawing/2014/main" id="{64A41E4B-5509-4F28-8DDD-76F698835066}"/>
                  </a:ext>
                </a:extLst>
              </p:cNvPr>
              <p:cNvSpPr/>
              <p:nvPr/>
            </p:nvSpPr>
            <p:spPr>
              <a:xfrm>
                <a:off x="4604997" y="1404691"/>
                <a:ext cx="557377" cy="55737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pic>
            <p:nvPicPr>
              <p:cNvPr id="23" name="Graphic 22" descr="Checkmark">
                <a:extLst>
                  <a:ext uri="{FF2B5EF4-FFF2-40B4-BE49-F238E27FC236}">
                    <a16:creationId xmlns:a16="http://schemas.microsoft.com/office/drawing/2014/main" id="{671453F4-A4D8-452C-8E5E-50A0A5FED4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8672" y="1306838"/>
                <a:ext cx="627195" cy="627195"/>
              </a:xfrm>
              <a:prstGeom prst="rect">
                <a:avLst/>
              </a:prstGeom>
            </p:spPr>
          </p:pic>
        </p:grpSp>
        <p:grpSp>
          <p:nvGrpSpPr>
            <p:cNvPr id="11" name="Group 10">
              <a:extLst>
                <a:ext uri="{FF2B5EF4-FFF2-40B4-BE49-F238E27FC236}">
                  <a16:creationId xmlns:a16="http://schemas.microsoft.com/office/drawing/2014/main" id="{E777BA3F-FDAF-455D-B1C3-DD2AA5000B40}"/>
                </a:ext>
              </a:extLst>
            </p:cNvPr>
            <p:cNvGrpSpPr/>
            <p:nvPr/>
          </p:nvGrpSpPr>
          <p:grpSpPr>
            <a:xfrm>
              <a:off x="6578571" y="3065396"/>
              <a:ext cx="518153" cy="491423"/>
              <a:chOff x="4604993" y="1507795"/>
              <a:chExt cx="690874" cy="655231"/>
            </a:xfrm>
          </p:grpSpPr>
          <p:sp>
            <p:nvSpPr>
              <p:cNvPr id="18" name="Oval 17">
                <a:extLst>
                  <a:ext uri="{FF2B5EF4-FFF2-40B4-BE49-F238E27FC236}">
                    <a16:creationId xmlns:a16="http://schemas.microsoft.com/office/drawing/2014/main" id="{029563E6-7084-4264-AAE6-FC87B9D05966}"/>
                  </a:ext>
                </a:extLst>
              </p:cNvPr>
              <p:cNvSpPr/>
              <p:nvPr/>
            </p:nvSpPr>
            <p:spPr>
              <a:xfrm>
                <a:off x="4604993" y="1605648"/>
                <a:ext cx="557376" cy="55737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pic>
            <p:nvPicPr>
              <p:cNvPr id="19" name="Graphic 18" descr="Checkmark">
                <a:extLst>
                  <a:ext uri="{FF2B5EF4-FFF2-40B4-BE49-F238E27FC236}">
                    <a16:creationId xmlns:a16="http://schemas.microsoft.com/office/drawing/2014/main" id="{34FFDB56-202F-4759-8FD7-07BF76A7F4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8672" y="1507795"/>
                <a:ext cx="627195" cy="627195"/>
              </a:xfrm>
              <a:prstGeom prst="rect">
                <a:avLst/>
              </a:prstGeom>
            </p:spPr>
          </p:pic>
        </p:grpSp>
        <p:grpSp>
          <p:nvGrpSpPr>
            <p:cNvPr id="12" name="Group 11">
              <a:extLst>
                <a:ext uri="{FF2B5EF4-FFF2-40B4-BE49-F238E27FC236}">
                  <a16:creationId xmlns:a16="http://schemas.microsoft.com/office/drawing/2014/main" id="{1D41D82D-671D-4A97-9080-3205E9FB860F}"/>
                </a:ext>
              </a:extLst>
            </p:cNvPr>
            <p:cNvGrpSpPr/>
            <p:nvPr/>
          </p:nvGrpSpPr>
          <p:grpSpPr>
            <a:xfrm>
              <a:off x="6573295" y="4917183"/>
              <a:ext cx="518153" cy="491423"/>
              <a:chOff x="4604993" y="1507795"/>
              <a:chExt cx="690874" cy="655231"/>
            </a:xfrm>
          </p:grpSpPr>
          <p:sp>
            <p:nvSpPr>
              <p:cNvPr id="16" name="Oval 15">
                <a:extLst>
                  <a:ext uri="{FF2B5EF4-FFF2-40B4-BE49-F238E27FC236}">
                    <a16:creationId xmlns:a16="http://schemas.microsoft.com/office/drawing/2014/main" id="{B8605CCD-8D8A-4F5D-A71F-B6F87DF6A97E}"/>
                  </a:ext>
                </a:extLst>
              </p:cNvPr>
              <p:cNvSpPr/>
              <p:nvPr/>
            </p:nvSpPr>
            <p:spPr>
              <a:xfrm>
                <a:off x="4604993" y="1605648"/>
                <a:ext cx="557376" cy="55737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pic>
            <p:nvPicPr>
              <p:cNvPr id="17" name="Graphic 16" descr="Checkmark">
                <a:extLst>
                  <a:ext uri="{FF2B5EF4-FFF2-40B4-BE49-F238E27FC236}">
                    <a16:creationId xmlns:a16="http://schemas.microsoft.com/office/drawing/2014/main" id="{3F15B805-E866-4074-B4AA-28E4F6430C5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8672" y="1507795"/>
                <a:ext cx="627195" cy="627195"/>
              </a:xfrm>
              <a:prstGeom prst="rect">
                <a:avLst/>
              </a:prstGeom>
            </p:spPr>
          </p:pic>
        </p:grpSp>
        <p:grpSp>
          <p:nvGrpSpPr>
            <p:cNvPr id="13" name="Group 12">
              <a:extLst>
                <a:ext uri="{FF2B5EF4-FFF2-40B4-BE49-F238E27FC236}">
                  <a16:creationId xmlns:a16="http://schemas.microsoft.com/office/drawing/2014/main" id="{56BDAA7E-37BD-4BB3-A513-A8D19789A1A8}"/>
                </a:ext>
              </a:extLst>
            </p:cNvPr>
            <p:cNvGrpSpPr/>
            <p:nvPr/>
          </p:nvGrpSpPr>
          <p:grpSpPr>
            <a:xfrm>
              <a:off x="2873320" y="3062954"/>
              <a:ext cx="518152" cy="491423"/>
              <a:chOff x="4604996" y="1507795"/>
              <a:chExt cx="690871" cy="655235"/>
            </a:xfrm>
          </p:grpSpPr>
          <p:sp>
            <p:nvSpPr>
              <p:cNvPr id="14" name="Oval 13">
                <a:extLst>
                  <a:ext uri="{FF2B5EF4-FFF2-40B4-BE49-F238E27FC236}">
                    <a16:creationId xmlns:a16="http://schemas.microsoft.com/office/drawing/2014/main" id="{155F555A-A853-4589-A203-91EDE8CA77E9}"/>
                  </a:ext>
                </a:extLst>
              </p:cNvPr>
              <p:cNvSpPr/>
              <p:nvPr/>
            </p:nvSpPr>
            <p:spPr>
              <a:xfrm>
                <a:off x="4604996" y="1605649"/>
                <a:ext cx="557377" cy="55738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pic>
            <p:nvPicPr>
              <p:cNvPr id="15" name="Graphic 14" descr="Checkmark">
                <a:extLst>
                  <a:ext uri="{FF2B5EF4-FFF2-40B4-BE49-F238E27FC236}">
                    <a16:creationId xmlns:a16="http://schemas.microsoft.com/office/drawing/2014/main" id="{ABA8D8EF-CB07-4B04-9313-6B3746F2559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8673" y="1507795"/>
                <a:ext cx="627194" cy="627196"/>
              </a:xfrm>
              <a:prstGeom prst="rect">
                <a:avLst/>
              </a:prstGeom>
            </p:spPr>
          </p:pic>
        </p:grpSp>
      </p:grpSp>
      <p:pic>
        <p:nvPicPr>
          <p:cNvPr id="55" name="Picture 54" descr="Logo, icon&#10;&#10;Description automatically generated">
            <a:extLst>
              <a:ext uri="{FF2B5EF4-FFF2-40B4-BE49-F238E27FC236}">
                <a16:creationId xmlns:a16="http://schemas.microsoft.com/office/drawing/2014/main" id="{6700ED9C-D619-4904-A420-09BE22A7033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596978" y="2829600"/>
            <a:ext cx="1225249" cy="1198800"/>
          </a:xfrm>
          <a:prstGeom prst="rect">
            <a:avLst/>
          </a:prstGeom>
        </p:spPr>
      </p:pic>
      <p:pic>
        <p:nvPicPr>
          <p:cNvPr id="56" name="Picture 55">
            <a:extLst>
              <a:ext uri="{FF2B5EF4-FFF2-40B4-BE49-F238E27FC236}">
                <a16:creationId xmlns:a16="http://schemas.microsoft.com/office/drawing/2014/main" id="{7DCB431E-38AE-45A2-B554-1035BD5A5D8C}"/>
              </a:ext>
            </a:extLst>
          </p:cNvPr>
          <p:cNvPicPr>
            <a:picLocks noChangeAspect="1"/>
          </p:cNvPicPr>
          <p:nvPr/>
        </p:nvPicPr>
        <p:blipFill>
          <a:blip r:embed="rId6"/>
          <a:stretch>
            <a:fillRect/>
          </a:stretch>
        </p:blipFill>
        <p:spPr>
          <a:xfrm>
            <a:off x="10767861" y="4500628"/>
            <a:ext cx="883484" cy="1185531"/>
          </a:xfrm>
          <a:prstGeom prst="rect">
            <a:avLst/>
          </a:prstGeom>
        </p:spPr>
      </p:pic>
    </p:spTree>
    <p:extLst>
      <p:ext uri="{BB962C8B-B14F-4D97-AF65-F5344CB8AC3E}">
        <p14:creationId xmlns:p14="http://schemas.microsoft.com/office/powerpoint/2010/main" val="22229279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9281072" cy="579352"/>
          </a:xfrm>
          <a:noFill/>
          <a:ln>
            <a:noFill/>
            <a:bevel/>
          </a:ln>
        </p:spPr>
        <p:txBody>
          <a:bodyPr/>
          <a:lstStyle/>
          <a:p>
            <a:r>
              <a:rPr lang="en-US"/>
              <a:t>Safety Conversations</a:t>
            </a:r>
          </a:p>
        </p:txBody>
      </p:sp>
      <p:sp>
        <p:nvSpPr>
          <p:cNvPr id="3" name="TextBox 2">
            <a:extLst>
              <a:ext uri="{FF2B5EF4-FFF2-40B4-BE49-F238E27FC236}">
                <a16:creationId xmlns:a16="http://schemas.microsoft.com/office/drawing/2014/main" id="{D4489E07-6356-4A32-BBD0-55D5C1504EFB}"/>
              </a:ext>
            </a:extLst>
          </p:cNvPr>
          <p:cNvSpPr txBox="1"/>
          <p:nvPr/>
        </p:nvSpPr>
        <p:spPr>
          <a:xfrm>
            <a:off x="431640" y="1023465"/>
            <a:ext cx="7562290" cy="5223033"/>
          </a:xfrm>
          <a:prstGeom prst="rect">
            <a:avLst/>
          </a:prstGeom>
          <a:noFill/>
        </p:spPr>
        <p:txBody>
          <a:bodyPr wrap="square" lIns="91440" tIns="45720" rIns="91440" bIns="45720" rtlCol="0" anchor="t">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t>A safety conversation is simply the term </a:t>
            </a:r>
            <a:r>
              <a:rPr lang="en-GB" sz="1400">
                <a:solidFill>
                  <a:srgbClr val="002768"/>
                </a:solidFill>
                <a:latin typeface="Arial" panose="020B0604020202020204" pitchFamily="34" charset="0"/>
                <a:cs typeface="Arial" panose="020B0604020202020204" pitchFamily="34" charset="0"/>
              </a:rPr>
              <a:t>used to describe </a:t>
            </a:r>
            <a: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t>a two way conversation between either two people or a group of people regarding health and safety or indeed something that could have an impact on safety. This can occur through calls or in the depot / on site. </a:t>
            </a:r>
          </a:p>
          <a:p>
            <a:pPr marL="0" marR="0" lvl="0" indent="0" algn="just" defTabSz="914400" rtl="0" eaLnBrk="1" fontAlgn="auto" latinLnBrk="0" hangingPunct="1">
              <a:lnSpc>
                <a:spcPct val="150000"/>
              </a:lnSpc>
              <a:spcBef>
                <a:spcPts val="0"/>
              </a:spcBef>
              <a:spcAft>
                <a:spcPts val="0"/>
              </a:spcAft>
              <a:buClrTx/>
              <a:buSzTx/>
              <a:buFontTx/>
              <a:buNone/>
              <a:tabLst/>
              <a:defRPr/>
            </a:pPr>
            <a:endParaRPr lang="en-GB" sz="1400">
              <a:solidFill>
                <a:srgbClr val="002768"/>
              </a:solidFill>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lang="en-GB" sz="1400">
                <a:solidFill>
                  <a:srgbClr val="002768"/>
                </a:solidFill>
                <a:latin typeface="Arial" panose="020B0604020202020204" pitchFamily="34" charset="0"/>
                <a:cs typeface="Arial" panose="020B0604020202020204" pitchFamily="34" charset="0"/>
              </a:rPr>
              <a:t>Consider the following when facilitating or having a safety conversation;</a:t>
            </a:r>
          </a:p>
          <a:p>
            <a:pPr marL="0" marR="0" lvl="0" indent="0" algn="just" defTabSz="914400" rtl="0" eaLnBrk="1" fontAlgn="auto" latinLnBrk="0" hangingPunct="1">
              <a:lnSpc>
                <a:spcPct val="150000"/>
              </a:lnSpc>
              <a:spcBef>
                <a:spcPts val="0"/>
              </a:spcBef>
              <a:spcAft>
                <a:spcPts val="0"/>
              </a:spcAft>
              <a:buClrTx/>
              <a:buSzTx/>
              <a:buFontTx/>
              <a:buNone/>
              <a:tabLst/>
              <a:defRPr/>
            </a:pPr>
            <a:endParaRPr lang="en-GB" sz="1400">
              <a:solidFill>
                <a:srgbClr val="002768"/>
              </a:solidFill>
              <a:latin typeface="Arial" panose="020B0604020202020204" pitchFamily="34" charset="0"/>
              <a:cs typeface="Arial" panose="020B0604020202020204" pitchFamily="34" charset="0"/>
            </a:endParaRPr>
          </a:p>
          <a:p>
            <a:pPr marL="285750" marR="0" lvl="0" indent="-2857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400">
                <a:solidFill>
                  <a:srgbClr val="002768"/>
                </a:solidFill>
                <a:latin typeface="Arial" panose="020B0604020202020204" pitchFamily="34" charset="0"/>
                <a:cs typeface="Arial" panose="020B0604020202020204" pitchFamily="34" charset="0"/>
              </a:rPr>
              <a:t>Engage with the workforce in a clear and concise manner, ask open questions, learn from each other and allow for others views and suggestions to be heard and considered.</a:t>
            </a:r>
          </a:p>
          <a:p>
            <a:pPr marR="0" lvl="0" algn="just" defTabSz="914400" rtl="0" eaLnBrk="1" fontAlgn="auto" latinLnBrk="0" hangingPunct="1">
              <a:lnSpc>
                <a:spcPct val="150000"/>
              </a:lnSpc>
              <a:spcBef>
                <a:spcPts val="0"/>
              </a:spcBef>
              <a:spcAft>
                <a:spcPts val="0"/>
              </a:spcAft>
              <a:buClrTx/>
              <a:buSzTx/>
              <a:tabLst/>
              <a:defRPr/>
            </a:pPr>
            <a:endParaRPr lang="en-GB" sz="1400">
              <a:solidFill>
                <a:srgbClr val="002768"/>
              </a:solidFill>
              <a:latin typeface="Arial" panose="020B0604020202020204" pitchFamily="34" charset="0"/>
              <a:cs typeface="Arial" panose="020B0604020202020204" pitchFamily="34" charset="0"/>
            </a:endParaRPr>
          </a:p>
          <a:p>
            <a:pPr marL="285750" marR="0" lvl="0" indent="-2857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400">
                <a:solidFill>
                  <a:srgbClr val="002768"/>
                </a:solidFill>
                <a:latin typeface="Arial" panose="020B0604020202020204" pitchFamily="34" charset="0"/>
                <a:cs typeface="Arial" panose="020B0604020202020204" pitchFamily="34" charset="0"/>
              </a:rPr>
              <a:t>Use previous experiences, lessons learned and good practice to help shape the conversation.</a:t>
            </a:r>
          </a:p>
          <a:p>
            <a:pPr marR="0" lvl="0" algn="just" defTabSz="914400" rtl="0" eaLnBrk="1" fontAlgn="auto" latinLnBrk="0" hangingPunct="1">
              <a:lnSpc>
                <a:spcPct val="150000"/>
              </a:lnSpc>
              <a:spcBef>
                <a:spcPts val="0"/>
              </a:spcBef>
              <a:spcAft>
                <a:spcPts val="0"/>
              </a:spcAft>
              <a:buClrTx/>
              <a:buSzTx/>
              <a:tabLst/>
              <a:defRPr/>
            </a:pPr>
            <a:endParaRPr lang="en-GB" sz="1400">
              <a:solidFill>
                <a:srgbClr val="002768"/>
              </a:solidFill>
              <a:latin typeface="Arial" panose="020B0604020202020204" pitchFamily="34" charset="0"/>
              <a:cs typeface="Arial" panose="020B0604020202020204" pitchFamily="34" charset="0"/>
            </a:endParaRPr>
          </a:p>
          <a:p>
            <a:pPr marL="285750" marR="0" lvl="0" indent="-2857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400">
                <a:solidFill>
                  <a:srgbClr val="002768"/>
                </a:solidFill>
                <a:latin typeface="Arial" panose="020B0604020202020204" pitchFamily="34" charset="0"/>
                <a:cs typeface="Arial" panose="020B0604020202020204" pitchFamily="34" charset="0"/>
              </a:rPr>
              <a:t>Always seek to provide clear feedback which could either be positive based on safe behaviours / arrangements in place, or constructive based on areas for improvement identified. Also, try to provide feedback to the workforce on close calls, queries or suggestions raised. </a:t>
            </a:r>
          </a:p>
        </p:txBody>
      </p:sp>
      <p:pic>
        <p:nvPicPr>
          <p:cNvPr id="5" name="Picture 4">
            <a:hlinkClick r:id="rId3"/>
            <a:extLst>
              <a:ext uri="{FF2B5EF4-FFF2-40B4-BE49-F238E27FC236}">
                <a16:creationId xmlns:a16="http://schemas.microsoft.com/office/drawing/2014/main" id="{9132DE13-F253-4066-93C4-078F79DCF175}"/>
              </a:ext>
            </a:extLst>
          </p:cNvPr>
          <p:cNvPicPr>
            <a:picLocks noChangeAspect="1"/>
          </p:cNvPicPr>
          <p:nvPr/>
        </p:nvPicPr>
        <p:blipFill>
          <a:blip r:embed="rId4"/>
          <a:stretch>
            <a:fillRect/>
          </a:stretch>
        </p:blipFill>
        <p:spPr>
          <a:xfrm rot="21059539">
            <a:off x="8410705" y="2569201"/>
            <a:ext cx="3335800" cy="1719597"/>
          </a:xfrm>
          <a:prstGeom prst="rect">
            <a:avLst/>
          </a:prstGeom>
          <a:ln>
            <a:solidFill>
              <a:schemeClr val="accent1"/>
            </a:solidFill>
          </a:ln>
        </p:spPr>
      </p:pic>
    </p:spTree>
    <p:extLst>
      <p:ext uri="{BB962C8B-B14F-4D97-AF65-F5344CB8AC3E}">
        <p14:creationId xmlns:p14="http://schemas.microsoft.com/office/powerpoint/2010/main" val="3174804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5" name="TextBox 4">
            <a:extLst>
              <a:ext uri="{FF2B5EF4-FFF2-40B4-BE49-F238E27FC236}">
                <a16:creationId xmlns:a16="http://schemas.microsoft.com/office/drawing/2014/main" id="{9C4B51F2-9FB4-4EFA-8D6C-1427976D77D8}"/>
              </a:ext>
            </a:extLst>
          </p:cNvPr>
          <p:cNvSpPr txBox="1"/>
          <p:nvPr/>
        </p:nvSpPr>
        <p:spPr>
          <a:xfrm>
            <a:off x="2460906" y="338625"/>
            <a:ext cx="282065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ED7D31"/>
                </a:solidFill>
                <a:effectLst/>
                <a:uLnTx/>
                <a:uFillTx/>
                <a:latin typeface="Network Rail Sans" panose="02000000040000020004" pitchFamily="2" charset="0"/>
                <a:ea typeface="+mn-ea"/>
                <a:cs typeface="+mn-cs"/>
              </a:rPr>
              <a:t>EyesOnSafety</a:t>
            </a:r>
          </a:p>
        </p:txBody>
      </p:sp>
      <p:cxnSp>
        <p:nvCxnSpPr>
          <p:cNvPr id="8" name="Straight Connector 7">
            <a:extLst>
              <a:ext uri="{FF2B5EF4-FFF2-40B4-BE49-F238E27FC236}">
                <a16:creationId xmlns:a16="http://schemas.microsoft.com/office/drawing/2014/main" id="{0BCFAECF-80D3-42DF-96CF-14A8DE348C2A}"/>
              </a:ext>
            </a:extLst>
          </p:cNvPr>
          <p:cNvCxnSpPr>
            <a:cxnSpLocks/>
          </p:cNvCxnSpPr>
          <p:nvPr/>
        </p:nvCxnSpPr>
        <p:spPr>
          <a:xfrm flipV="1">
            <a:off x="279240" y="972821"/>
            <a:ext cx="11746182" cy="28015"/>
          </a:xfrm>
          <a:prstGeom prst="line">
            <a:avLst/>
          </a:prstGeom>
          <a:ln>
            <a:solidFill>
              <a:srgbClr val="FA6F06"/>
            </a:solidFill>
          </a:ln>
        </p:spPr>
        <p:style>
          <a:lnRef idx="1">
            <a:schemeClr val="accent1"/>
          </a:lnRef>
          <a:fillRef idx="0">
            <a:schemeClr val="accent1"/>
          </a:fillRef>
          <a:effectRef idx="0">
            <a:schemeClr val="accent1"/>
          </a:effectRef>
          <a:fontRef idx="minor">
            <a:schemeClr val="tx1"/>
          </a:fontRef>
        </p:style>
      </p:cxnSp>
      <p:pic>
        <p:nvPicPr>
          <p:cNvPr id="10" name="Picture 9" descr="cid:image001.png@01D3BBE8.FBB3D5B0">
            <a:extLst>
              <a:ext uri="{FF2B5EF4-FFF2-40B4-BE49-F238E27FC236}">
                <a16:creationId xmlns:a16="http://schemas.microsoft.com/office/drawing/2014/main" id="{B36BB997-60A4-4918-9DA9-0AEF36A84E5E}"/>
              </a:ext>
            </a:extLst>
          </p:cNvPr>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305870" y="286549"/>
            <a:ext cx="751724" cy="627372"/>
          </a:xfrm>
          <a:prstGeom prst="rect">
            <a:avLst/>
          </a:prstGeom>
          <a:noFill/>
          <a:ln>
            <a:noFill/>
          </a:ln>
        </p:spPr>
      </p:pic>
      <p:sp>
        <p:nvSpPr>
          <p:cNvPr id="11" name="TextBox 10">
            <a:extLst>
              <a:ext uri="{FF2B5EF4-FFF2-40B4-BE49-F238E27FC236}">
                <a16:creationId xmlns:a16="http://schemas.microsoft.com/office/drawing/2014/main" id="{807C17D7-24E2-4E8E-9DBB-F5FC8821CD0B}"/>
              </a:ext>
            </a:extLst>
          </p:cNvPr>
          <p:cNvSpPr txBox="1"/>
          <p:nvPr/>
        </p:nvSpPr>
        <p:spPr>
          <a:xfrm>
            <a:off x="8152321" y="3302653"/>
            <a:ext cx="3876780" cy="338554"/>
          </a:xfrm>
          <a:prstGeom prst="rect">
            <a:avLst/>
          </a:prstGeom>
          <a:noFill/>
        </p:spPr>
        <p:txBody>
          <a:bodyPr wrap="square" rtlCol="0">
            <a:spAutoFit/>
          </a:bodyPr>
          <a:lstStyle/>
          <a:p>
            <a:pPr lvl="0" algn="ctr">
              <a:defRPr/>
            </a:pPr>
            <a:r>
              <a:rPr kumimoji="0" lang="en-GB" sz="800" u="none" strike="noStrike" kern="1200" cap="none" spc="0" normalizeH="0" baseline="0" noProof="0" dirty="0">
                <a:ln>
                  <a:noFill/>
                </a:ln>
                <a:solidFill>
                  <a:srgbClr val="ED7D31"/>
                </a:solidFill>
                <a:effectLst/>
                <a:uLnTx/>
                <a:uFillTx/>
                <a:latin typeface="Arial" panose="020B0604020202020204" pitchFamily="34" charset="0"/>
                <a:cs typeface="Arial" panose="020B0604020202020204" pitchFamily="34" charset="0"/>
              </a:rPr>
              <a:t>Video detailing </a:t>
            </a:r>
            <a:r>
              <a:rPr lang="en-GB" sz="800" dirty="0">
                <a:solidFill>
                  <a:srgbClr val="ED7D31"/>
                </a:solidFill>
                <a:latin typeface="Arial" panose="020B0604020202020204" pitchFamily="34" charset="0"/>
                <a:cs typeface="Arial" panose="020B0604020202020204" pitchFamily="34" charset="0"/>
              </a:rPr>
              <a:t>EOS</a:t>
            </a:r>
            <a:r>
              <a:rPr kumimoji="0" lang="en-GB" sz="800" u="none" strike="noStrike" kern="1200" cap="none" spc="0" normalizeH="0" baseline="0" noProof="0" dirty="0">
                <a:ln>
                  <a:noFill/>
                </a:ln>
                <a:solidFill>
                  <a:srgbClr val="ED7D31"/>
                </a:solidFill>
                <a:effectLst/>
                <a:uLnTx/>
                <a:uFillTx/>
                <a:latin typeface="Arial" panose="020B0604020202020204" pitchFamily="34" charset="0"/>
                <a:cs typeface="Arial" panose="020B0604020202020204" pitchFamily="34" charset="0"/>
              </a:rPr>
              <a:t> and benefits gained from its implementation</a:t>
            </a:r>
          </a:p>
          <a:p>
            <a:pPr lvl="0" algn="ctr">
              <a:defRPr/>
            </a:pPr>
            <a:r>
              <a:rPr kumimoji="0" lang="en-GB" sz="800" u="none" strike="noStrike" kern="1200" cap="none" spc="0" normalizeH="0" baseline="0" noProof="0" dirty="0">
                <a:ln>
                  <a:noFill/>
                </a:ln>
                <a:solidFill>
                  <a:srgbClr val="ED7D31"/>
                </a:solidFill>
                <a:effectLst/>
                <a:uLnTx/>
                <a:uFillTx/>
                <a:latin typeface="Arial" panose="020B0604020202020204" pitchFamily="34" charset="0"/>
                <a:cs typeface="Arial" panose="020B0604020202020204" pitchFamily="34" charset="0"/>
              </a:rPr>
              <a:t>can also be found here</a:t>
            </a:r>
            <a:r>
              <a:rPr lang="en-GB" sz="800" i="1" dirty="0">
                <a:solidFill>
                  <a:srgbClr val="ED7D31"/>
                </a:solidFill>
                <a:latin typeface="Arial" panose="020B0604020202020204" pitchFamily="34" charset="0"/>
                <a:cs typeface="Arial" panose="020B0604020202020204" pitchFamily="34" charset="0"/>
              </a:rPr>
              <a:t>: https://vimeo.com/317506294</a:t>
            </a:r>
            <a:endParaRPr kumimoji="0" lang="en-GB" sz="800" b="0" i="1" u="none" strike="noStrike" kern="1200" cap="none" spc="0" normalizeH="0" baseline="0" noProof="0" dirty="0">
              <a:ln>
                <a:noFill/>
              </a:ln>
              <a:solidFill>
                <a:srgbClr val="ED7D31"/>
              </a:solidFill>
              <a:effectLst/>
              <a:uLnTx/>
              <a:uFillTx/>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75C829F6-617A-4731-B1E1-A09797A8E26D}"/>
              </a:ext>
            </a:extLst>
          </p:cNvPr>
          <p:cNvSpPr/>
          <p:nvPr/>
        </p:nvSpPr>
        <p:spPr>
          <a:xfrm>
            <a:off x="6584335" y="3951301"/>
            <a:ext cx="5242043" cy="1886879"/>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4846674B-ECC0-4EE4-9962-4EFCFAF50DA4}"/>
              </a:ext>
            </a:extLst>
          </p:cNvPr>
          <p:cNvSpPr txBox="1"/>
          <p:nvPr/>
        </p:nvSpPr>
        <p:spPr>
          <a:xfrm>
            <a:off x="6584335" y="4040660"/>
            <a:ext cx="4979313" cy="1708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D7D31"/>
                </a:solidFill>
                <a:effectLst/>
                <a:uLnTx/>
                <a:uFillTx/>
                <a:latin typeface="Arial" panose="020B0604020202020204" pitchFamily="34" charset="0"/>
                <a:cs typeface="Arial" panose="020B0604020202020204" pitchFamily="34" charset="0"/>
              </a:rPr>
              <a:t>Impact of EOS:</a:t>
            </a:r>
            <a:endParaRPr kumimoji="0" lang="en-GB" sz="12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 consistent reduction in the number of STFs period on period</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An increase in the volume and quality of close calls from within the team and contractors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Our Lost Time Injury Frequency Rate (LTIFR) has dropped to zero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EOS alerts provide a good platform for learning points to be cascaded and discussed</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1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High number of access points (both pedestrian and vehicular) improved prior to core works</a:t>
            </a:r>
          </a:p>
        </p:txBody>
      </p:sp>
      <p:cxnSp>
        <p:nvCxnSpPr>
          <p:cNvPr id="14" name="Straight Connector 13">
            <a:extLst>
              <a:ext uri="{FF2B5EF4-FFF2-40B4-BE49-F238E27FC236}">
                <a16:creationId xmlns:a16="http://schemas.microsoft.com/office/drawing/2014/main" id="{E8EE704B-CFE3-4F1B-AF83-44ED21BD4571}"/>
              </a:ext>
            </a:extLst>
          </p:cNvPr>
          <p:cNvCxnSpPr>
            <a:cxnSpLocks/>
          </p:cNvCxnSpPr>
          <p:nvPr/>
        </p:nvCxnSpPr>
        <p:spPr>
          <a:xfrm>
            <a:off x="6230680" y="1288798"/>
            <a:ext cx="0" cy="4922261"/>
          </a:xfrm>
          <a:prstGeom prst="line">
            <a:avLst/>
          </a:prstGeom>
          <a:ln w="12700">
            <a:solidFill>
              <a:srgbClr val="ED7D31"/>
            </a:solidFill>
          </a:ln>
        </p:spPr>
        <p:style>
          <a:lnRef idx="1">
            <a:schemeClr val="accent1"/>
          </a:lnRef>
          <a:fillRef idx="0">
            <a:schemeClr val="accent1"/>
          </a:fillRef>
          <a:effectRef idx="0">
            <a:schemeClr val="accent1"/>
          </a:effectRef>
          <a:fontRef idx="minor">
            <a:schemeClr val="tx1"/>
          </a:fontRef>
        </p:style>
      </p:cxnSp>
      <p:pic>
        <p:nvPicPr>
          <p:cNvPr id="15" name="Online Media 10">
            <a:hlinkClick r:id="" action="ppaction://media"/>
            <a:extLst>
              <a:ext uri="{FF2B5EF4-FFF2-40B4-BE49-F238E27FC236}">
                <a16:creationId xmlns:a16="http://schemas.microsoft.com/office/drawing/2014/main" id="{78EF832D-86BC-462B-A373-12079435A9CD}"/>
              </a:ext>
            </a:extLst>
          </p:cNvPr>
          <p:cNvPicPr>
            <a:picLocks noRot="1" noChangeAspect="1"/>
          </p:cNvPicPr>
          <p:nvPr>
            <a:videoFile r:link="rId2"/>
          </p:nvPr>
        </p:nvPicPr>
        <p:blipFill>
          <a:blip r:embed="rId7">
            <a:extLst>
              <a:ext uri="{28A0092B-C50C-407E-A947-70E740481C1C}">
                <a14:useLocalDpi xmlns:a14="http://schemas.microsoft.com/office/drawing/2010/main" val="0"/>
              </a:ext>
            </a:extLst>
          </a:blip>
          <a:stretch>
            <a:fillRect/>
          </a:stretch>
        </p:blipFill>
        <p:spPr>
          <a:xfrm>
            <a:off x="8148641" y="1268969"/>
            <a:ext cx="3706851" cy="1964451"/>
          </a:xfrm>
          <a:prstGeom prst="rect">
            <a:avLst/>
          </a:prstGeom>
        </p:spPr>
      </p:pic>
      <p:sp>
        <p:nvSpPr>
          <p:cNvPr id="16" name="TextBox 15">
            <a:extLst>
              <a:ext uri="{FF2B5EF4-FFF2-40B4-BE49-F238E27FC236}">
                <a16:creationId xmlns:a16="http://schemas.microsoft.com/office/drawing/2014/main" id="{BD2888AE-0C84-44BE-B245-613F70037413}"/>
              </a:ext>
            </a:extLst>
          </p:cNvPr>
          <p:cNvSpPr txBox="1"/>
          <p:nvPr/>
        </p:nvSpPr>
        <p:spPr>
          <a:xfrm>
            <a:off x="8188548" y="1463187"/>
            <a:ext cx="1597290" cy="230832"/>
          </a:xfrm>
          <a:prstGeom prst="rect">
            <a:avLst/>
          </a:prstGeom>
          <a:noFill/>
        </p:spPr>
        <p:txBody>
          <a:bodyPr wrap="square" rtlCol="0">
            <a:spAutoFit/>
          </a:bodyPr>
          <a:lstStyle/>
          <a:p>
            <a:r>
              <a:rPr lang="en-GB" sz="900" dirty="0">
                <a:solidFill>
                  <a:schemeClr val="bg1"/>
                </a:solidFill>
              </a:rPr>
              <a:t>[Double click image  to play] </a:t>
            </a:r>
          </a:p>
        </p:txBody>
      </p:sp>
      <p:graphicFrame>
        <p:nvGraphicFramePr>
          <p:cNvPr id="17" name="Object 16">
            <a:hlinkClick r:id="" action="ppaction://ole?verb=0"/>
            <a:extLst>
              <a:ext uri="{FF2B5EF4-FFF2-40B4-BE49-F238E27FC236}">
                <a16:creationId xmlns:a16="http://schemas.microsoft.com/office/drawing/2014/main" id="{D9A5F7E8-7B14-4A54-8491-50B9F770EA91}"/>
              </a:ext>
            </a:extLst>
          </p:cNvPr>
          <p:cNvGraphicFramePr>
            <a:graphicFrameLocks noChangeAspect="1"/>
          </p:cNvGraphicFramePr>
          <p:nvPr>
            <p:extLst>
              <p:ext uri="{D42A27DB-BD31-4B8C-83A1-F6EECF244321}">
                <p14:modId xmlns:p14="http://schemas.microsoft.com/office/powerpoint/2010/main" val="651080750"/>
              </p:ext>
            </p:extLst>
          </p:nvPr>
        </p:nvGraphicFramePr>
        <p:xfrm>
          <a:off x="6514072" y="1266353"/>
          <a:ext cx="1351178" cy="1909622"/>
        </p:xfrm>
        <a:graphic>
          <a:graphicData uri="http://schemas.openxmlformats.org/presentationml/2006/ole">
            <mc:AlternateContent xmlns:mc="http://schemas.openxmlformats.org/markup-compatibility/2006">
              <mc:Choice xmlns:v="urn:schemas-microsoft-com:vml" Requires="v">
                <p:oleObj spid="_x0000_s2050" name="Acrobat Document" r:id="rId8" imgW="2673165" imgH="3778243" progId="AcroExch.Document.DC">
                  <p:embed/>
                </p:oleObj>
              </mc:Choice>
              <mc:Fallback>
                <p:oleObj name="Acrobat Document" r:id="rId8" imgW="2673165" imgH="3778243" progId="AcroExch.Document.DC">
                  <p:embed/>
                  <p:pic>
                    <p:nvPicPr>
                      <p:cNvPr id="17" name="Object 16">
                        <a:hlinkClick r:id="" action="ppaction://ole?verb=0"/>
                        <a:extLst>
                          <a:ext uri="{FF2B5EF4-FFF2-40B4-BE49-F238E27FC236}">
                            <a16:creationId xmlns:a16="http://schemas.microsoft.com/office/drawing/2014/main" id="{D9A5F7E8-7B14-4A54-8491-50B9F770EA91}"/>
                          </a:ext>
                        </a:extLst>
                      </p:cNvPr>
                      <p:cNvPicPr/>
                      <p:nvPr/>
                    </p:nvPicPr>
                    <p:blipFill>
                      <a:blip r:embed="rId9"/>
                      <a:stretch>
                        <a:fillRect/>
                      </a:stretch>
                    </p:blipFill>
                    <p:spPr>
                      <a:xfrm>
                        <a:off x="6514072" y="1266353"/>
                        <a:ext cx="1351178" cy="1909622"/>
                      </a:xfrm>
                      <a:prstGeom prst="rect">
                        <a:avLst/>
                      </a:prstGeom>
                    </p:spPr>
                  </p:pic>
                </p:oleObj>
              </mc:Fallback>
            </mc:AlternateContent>
          </a:graphicData>
        </a:graphic>
      </p:graphicFrame>
      <p:pic>
        <p:nvPicPr>
          <p:cNvPr id="18" name="Picture 17" descr="Shape, icon&#10;&#10;Description automatically generated">
            <a:extLst>
              <a:ext uri="{FF2B5EF4-FFF2-40B4-BE49-F238E27FC236}">
                <a16:creationId xmlns:a16="http://schemas.microsoft.com/office/drawing/2014/main" id="{50D129FA-1471-4828-A7FF-83D4A7692E8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57594" y="244711"/>
            <a:ext cx="1403312" cy="728110"/>
          </a:xfrm>
          <a:prstGeom prst="rect">
            <a:avLst/>
          </a:prstGeom>
        </p:spPr>
      </p:pic>
      <p:sp>
        <p:nvSpPr>
          <p:cNvPr id="19" name="TextBox 18">
            <a:extLst>
              <a:ext uri="{FF2B5EF4-FFF2-40B4-BE49-F238E27FC236}">
                <a16:creationId xmlns:a16="http://schemas.microsoft.com/office/drawing/2014/main" id="{B563ABBD-639C-4D53-939E-1588A444BD34}"/>
              </a:ext>
            </a:extLst>
          </p:cNvPr>
          <p:cNvSpPr txBox="1"/>
          <p:nvPr/>
        </p:nvSpPr>
        <p:spPr>
          <a:xfrm>
            <a:off x="6377336" y="3302653"/>
            <a:ext cx="1624649"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1" u="none" strike="noStrike" kern="1200" cap="none" spc="0" normalizeH="0" baseline="0" noProof="0" dirty="0">
                <a:ln>
                  <a:noFill/>
                </a:ln>
                <a:solidFill>
                  <a:srgbClr val="ED7D31"/>
                </a:solidFill>
                <a:effectLst/>
                <a:uLnTx/>
                <a:uFillTx/>
                <a:latin typeface="Arial" panose="020B0604020202020204" pitchFamily="34" charset="0"/>
                <a:cs typeface="Arial" panose="020B0604020202020204" pitchFamily="34" charset="0"/>
              </a:rPr>
              <a:t>Double click on guidance document for more information</a:t>
            </a:r>
          </a:p>
        </p:txBody>
      </p:sp>
      <p:sp>
        <p:nvSpPr>
          <p:cNvPr id="20" name="Rectangle 19">
            <a:extLst>
              <a:ext uri="{FF2B5EF4-FFF2-40B4-BE49-F238E27FC236}">
                <a16:creationId xmlns:a16="http://schemas.microsoft.com/office/drawing/2014/main" id="{99CD6C67-E70F-489E-AE8E-E5E0E6DC9FF7}"/>
              </a:ext>
            </a:extLst>
          </p:cNvPr>
          <p:cNvSpPr/>
          <p:nvPr/>
        </p:nvSpPr>
        <p:spPr>
          <a:xfrm>
            <a:off x="305870" y="1308851"/>
            <a:ext cx="5712164" cy="5266635"/>
          </a:xfrm>
          <a:prstGeom prst="rect">
            <a:avLst/>
          </a:prstGeom>
        </p:spPr>
        <p:txBody>
          <a:bodyPr wrap="square">
            <a:spAutoFit/>
          </a:bodyPr>
          <a:lstStyle/>
          <a:p>
            <a:pPr marL="0" marR="0" lvl="0" indent="0" algn="just" defTabSz="914400" rtl="0" eaLnBrk="1" fontAlgn="auto" latinLnBrk="0" hangingPunct="1">
              <a:spcBef>
                <a:spcPts val="0"/>
              </a:spcBef>
              <a:buClrTx/>
              <a:buSzTx/>
              <a:buFontTx/>
              <a:buNone/>
              <a:tabLst/>
              <a:defRPr/>
            </a:pPr>
            <a:r>
              <a:rPr kumimoji="0" lang="en-GB" sz="1400" b="1" i="0" u="none" strike="noStrike" kern="1200" cap="none" spc="0" normalizeH="0" baseline="0" noProof="0" dirty="0">
                <a:ln>
                  <a:noFill/>
                </a:ln>
                <a:solidFill>
                  <a:srgbClr val="ED7D31"/>
                </a:solidFill>
                <a:effectLst/>
                <a:uLnTx/>
                <a:uFillTx/>
                <a:latin typeface="Arial" panose="020B0604020202020204" pitchFamily="34" charset="0"/>
                <a:cs typeface="Arial" panose="020B0604020202020204" pitchFamily="34" charset="0"/>
              </a:rPr>
              <a:t>EyesOnSafety (EOS) </a:t>
            </a:r>
            <a:r>
              <a:rPr kumimoji="0" lang="en-GB" sz="1400" b="1"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is designed to assist with the identification </a:t>
            </a:r>
            <a:br>
              <a:rPr kumimoji="0" lang="en-GB" sz="1400" b="1"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br>
            <a:r>
              <a:rPr kumimoji="0" lang="en-GB" sz="1400" b="1"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and removal of hazards at a site of work. </a:t>
            </a:r>
          </a:p>
          <a:p>
            <a:pPr marL="0" marR="0" lvl="0" indent="0" algn="just" defTabSz="914400" rtl="0" eaLnBrk="1" fontAlgn="auto" latinLnBrk="0" hangingPunct="1">
              <a:spcBef>
                <a:spcPts val="0"/>
              </a:spcBef>
              <a:buClrTx/>
              <a:buSzTx/>
              <a:buFontTx/>
              <a:buNone/>
              <a:tabLst/>
              <a:defRPr/>
            </a:pPr>
            <a:endParaRPr kumimoji="0" lang="en-GB" sz="1400" b="1"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spcBef>
                <a:spcPts val="0"/>
              </a:spcBef>
              <a:buClrTx/>
              <a:buSzTx/>
              <a:buFontTx/>
              <a:buNone/>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Developed by </a:t>
            </a:r>
            <a:r>
              <a:rPr kumimoji="0" lang="en-GB" sz="1400" b="0" i="0" u="none" strike="noStrike" kern="1200" cap="none" spc="0" normalizeH="0" baseline="0" noProof="0" dirty="0">
                <a:ln>
                  <a:noFill/>
                </a:ln>
                <a:solidFill>
                  <a:srgbClr val="ED7D31"/>
                </a:solidFill>
                <a:effectLst/>
                <a:uLnTx/>
                <a:uFillTx/>
                <a:latin typeface="Arial" panose="020B0604020202020204" pitchFamily="34" charset="0"/>
                <a:cs typeface="Arial" panose="020B0604020202020204" pitchFamily="34" charset="0"/>
              </a:rPr>
              <a:t>Works Delivery Track Scotland (WDTSCO) </a:t>
            </a: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it supplements Network Rail’s Think RISK workforce safety campaign and has now become standard practice on all WDTSCO worksites, crucial to our home safe vision.</a:t>
            </a:r>
          </a:p>
          <a:p>
            <a:pPr marL="0" marR="0" lvl="0" indent="0" algn="just" defTabSz="914400" rtl="0" eaLnBrk="1" fontAlgn="auto" latinLnBrk="0" hangingPunct="1">
              <a:spcBef>
                <a:spcPts val="0"/>
              </a:spcBef>
              <a:buClrTx/>
              <a:buSzTx/>
              <a:buFontTx/>
              <a:buNone/>
              <a:tabLst/>
              <a:defRPr/>
            </a:pPr>
            <a:endPar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spcBef>
                <a:spcPts val="0"/>
              </a:spcBef>
              <a:buClrTx/>
              <a:buSzTx/>
              <a:buFontTx/>
              <a:buNone/>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Identifying </a:t>
            </a:r>
            <a:r>
              <a:rPr kumimoji="0" lang="en-GB" sz="1400" b="0" i="0" u="sng"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specific</a:t>
            </a: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 site hazards has allowed WDTSCO to significantly reduce the likelihood of </a:t>
            </a:r>
            <a:r>
              <a:rPr kumimoji="0" lang="en-GB" sz="1400" b="0" i="0" u="none" strike="noStrike" kern="1200" cap="none" spc="0" normalizeH="0" baseline="0" noProof="0" dirty="0">
                <a:ln>
                  <a:noFill/>
                </a:ln>
                <a:solidFill>
                  <a:srgbClr val="ED7D31"/>
                </a:solidFill>
                <a:effectLst/>
                <a:uLnTx/>
                <a:uFillTx/>
                <a:latin typeface="Arial" panose="020B0604020202020204" pitchFamily="34" charset="0"/>
                <a:cs typeface="Arial" panose="020B0604020202020204" pitchFamily="34" charset="0"/>
              </a:rPr>
              <a:t>slips, trips, falls (STFs) </a:t>
            </a: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as staff are more aware of their surroundings. Site hazard maps are produced for </a:t>
            </a:r>
            <a:r>
              <a:rPr kumimoji="0" lang="en-GB" sz="1400" b="0" i="0" u="sng"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all</a:t>
            </a: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 sites as part of our early scoping process, are included within our Safe Work Packs (SWPs), and are used by our PICs when delivering their pre-start briefs.</a:t>
            </a:r>
          </a:p>
          <a:p>
            <a:pPr marL="0" marR="0" lvl="0" indent="0" algn="just" defTabSz="914400" rtl="0" eaLnBrk="1" fontAlgn="auto" latinLnBrk="0" hangingPunct="1">
              <a:spcBef>
                <a:spcPts val="0"/>
              </a:spcBef>
              <a:buClrTx/>
              <a:buSzTx/>
              <a:buFontTx/>
              <a:buNone/>
              <a:tabLst/>
              <a:defRPr/>
            </a:pPr>
            <a:endPar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spcBef>
                <a:spcPts val="0"/>
              </a:spcBef>
              <a:spcAft>
                <a:spcPts val="0"/>
              </a:spcAft>
              <a:buClrTx/>
              <a:buSzTx/>
              <a:buFontTx/>
              <a:buNone/>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EOS encourages staff and contractors to view hazard perception as a dynamic risk assessment. They are encouraged to raise awareness of any hazard identified throughout the project delivery stage, to enable safety conversations and agree on suitable mitigation measures.</a:t>
            </a:r>
          </a:p>
          <a:p>
            <a:pPr marL="0" marR="0" lvl="0" indent="0" algn="just" defTabSz="914400" rtl="0" eaLnBrk="1" fontAlgn="auto" latinLnBrk="0" hangingPunct="1">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spcBef>
                <a:spcPts val="0"/>
              </a:spcBef>
              <a:spcAft>
                <a:spcPts val="0"/>
              </a:spcAft>
              <a:buClrTx/>
              <a:buSzTx/>
              <a:buFontTx/>
              <a:buNone/>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EOS alerts are produced to </a:t>
            </a:r>
            <a:r>
              <a:rPr kumimoji="0" lang="en-GB" sz="1400" b="1"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share lessons learned </a:t>
            </a: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and </a:t>
            </a:r>
            <a:r>
              <a:rPr kumimoji="0" lang="en-GB" sz="1400" b="1"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good practice </a:t>
            </a:r>
            <a:r>
              <a:rPr kumimoji="0" lang="en-GB" sz="1400" b="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rPr>
              <a:t>in relation to site hazard identification, removal and/or reduction. </a:t>
            </a:r>
          </a:p>
          <a:p>
            <a:pPr marL="0" marR="0" lvl="0" indent="0" algn="l" defTabSz="914400" rtl="0" eaLnBrk="1" fontAlgn="auto" latinLnBrk="0" hangingPunct="1">
              <a:lnSpc>
                <a:spcPct val="120000"/>
              </a:lnSpc>
              <a:spcBef>
                <a:spcPts val="0"/>
              </a:spcBef>
              <a:spcAft>
                <a:spcPts val="600"/>
              </a:spcAft>
              <a:buClrTx/>
              <a:buSzTx/>
              <a:buFontTx/>
              <a:buNone/>
              <a:tabLst/>
              <a:defRPr/>
            </a:pPr>
            <a:endParaRPr kumimoji="0" lang="en-GB" sz="1300" b="1" i="0" u="none" strike="noStrike" kern="1200" cap="none" spc="0" normalizeH="0" baseline="0" noProof="0" dirty="0">
              <a:ln>
                <a:noFill/>
              </a:ln>
              <a:solidFill>
                <a:srgbClr val="002768"/>
              </a:solidFill>
              <a:effectLst/>
              <a:uLnTx/>
              <a:uFillTx/>
              <a:latin typeface="Network Rail Sans" panose="02000000040000020004" pitchFamily="2" charset="0"/>
              <a:ea typeface="+mn-ea"/>
              <a:cs typeface="+mn-cs"/>
            </a:endParaRPr>
          </a:p>
        </p:txBody>
      </p:sp>
    </p:spTree>
    <p:extLst>
      <p:ext uri="{BB962C8B-B14F-4D97-AF65-F5344CB8AC3E}">
        <p14:creationId xmlns:p14="http://schemas.microsoft.com/office/powerpoint/2010/main" val="3009772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9281072" cy="579352"/>
          </a:xfrm>
          <a:noFill/>
          <a:ln>
            <a:noFill/>
            <a:bevel/>
          </a:ln>
        </p:spPr>
        <p:txBody>
          <a:bodyPr/>
          <a:lstStyle/>
          <a:p>
            <a:r>
              <a:rPr lang="en-US"/>
              <a:t>Further Information &amp; Good Practice</a:t>
            </a:r>
          </a:p>
        </p:txBody>
      </p:sp>
      <p:pic>
        <p:nvPicPr>
          <p:cNvPr id="4" name="Picture 3">
            <a:extLst>
              <a:ext uri="{FF2B5EF4-FFF2-40B4-BE49-F238E27FC236}">
                <a16:creationId xmlns:a16="http://schemas.microsoft.com/office/drawing/2014/main" id="{DDEBAAFC-CD20-4526-93F4-7DFA054391A0}"/>
              </a:ext>
            </a:extLst>
          </p:cNvPr>
          <p:cNvPicPr>
            <a:picLocks noChangeAspect="1"/>
          </p:cNvPicPr>
          <p:nvPr/>
        </p:nvPicPr>
        <p:blipFill>
          <a:blip r:embed="rId3"/>
          <a:stretch>
            <a:fillRect/>
          </a:stretch>
        </p:blipFill>
        <p:spPr>
          <a:xfrm>
            <a:off x="431640" y="1089451"/>
            <a:ext cx="2654601" cy="3573501"/>
          </a:xfrm>
          <a:prstGeom prst="rect">
            <a:avLst/>
          </a:prstGeom>
        </p:spPr>
      </p:pic>
      <p:pic>
        <p:nvPicPr>
          <p:cNvPr id="6" name="Picture 5">
            <a:extLst>
              <a:ext uri="{FF2B5EF4-FFF2-40B4-BE49-F238E27FC236}">
                <a16:creationId xmlns:a16="http://schemas.microsoft.com/office/drawing/2014/main" id="{2B3B0CE6-538E-45E0-9BC4-C9E2ED18538F}"/>
              </a:ext>
            </a:extLst>
          </p:cNvPr>
          <p:cNvPicPr>
            <a:picLocks noChangeAspect="1"/>
          </p:cNvPicPr>
          <p:nvPr/>
        </p:nvPicPr>
        <p:blipFill>
          <a:blip r:embed="rId4"/>
          <a:stretch>
            <a:fillRect/>
          </a:stretch>
        </p:blipFill>
        <p:spPr>
          <a:xfrm>
            <a:off x="3466974" y="1089450"/>
            <a:ext cx="3837222" cy="3573501"/>
          </a:xfrm>
          <a:prstGeom prst="rect">
            <a:avLst/>
          </a:prstGeom>
        </p:spPr>
      </p:pic>
      <p:pic>
        <p:nvPicPr>
          <p:cNvPr id="8" name="Picture 7">
            <a:hlinkClick r:id="rId5"/>
            <a:extLst>
              <a:ext uri="{FF2B5EF4-FFF2-40B4-BE49-F238E27FC236}">
                <a16:creationId xmlns:a16="http://schemas.microsoft.com/office/drawing/2014/main" id="{8D0A18EA-ECFD-4404-9E3B-0B9077F54503}"/>
              </a:ext>
            </a:extLst>
          </p:cNvPr>
          <p:cNvPicPr>
            <a:picLocks noChangeAspect="1"/>
          </p:cNvPicPr>
          <p:nvPr/>
        </p:nvPicPr>
        <p:blipFill>
          <a:blip r:embed="rId6"/>
          <a:stretch>
            <a:fillRect/>
          </a:stretch>
        </p:blipFill>
        <p:spPr>
          <a:xfrm>
            <a:off x="7684929" y="1089450"/>
            <a:ext cx="3025738" cy="3573501"/>
          </a:xfrm>
          <a:prstGeom prst="rect">
            <a:avLst/>
          </a:prstGeom>
        </p:spPr>
      </p:pic>
      <p:pic>
        <p:nvPicPr>
          <p:cNvPr id="10" name="Picture 9">
            <a:extLst>
              <a:ext uri="{FF2B5EF4-FFF2-40B4-BE49-F238E27FC236}">
                <a16:creationId xmlns:a16="http://schemas.microsoft.com/office/drawing/2014/main" id="{F21250A9-ED3E-4F7A-8EA0-F9B65A37A1F3}"/>
              </a:ext>
            </a:extLst>
          </p:cNvPr>
          <p:cNvPicPr/>
          <p:nvPr/>
        </p:nvPicPr>
        <p:blipFill>
          <a:blip r:embed="rId7" r:link="rId8" cstate="print">
            <a:extLst>
              <a:ext uri="{28A0092B-C50C-407E-A947-70E740481C1C}">
                <a14:useLocalDpi xmlns:a14="http://schemas.microsoft.com/office/drawing/2010/main" val="0"/>
              </a:ext>
            </a:extLst>
          </a:blip>
          <a:srcRect/>
          <a:stretch>
            <a:fillRect/>
          </a:stretch>
        </p:blipFill>
        <p:spPr bwMode="auto">
          <a:xfrm rot="5400000">
            <a:off x="260429" y="5020884"/>
            <a:ext cx="1763711" cy="1421289"/>
          </a:xfrm>
          <a:prstGeom prst="rect">
            <a:avLst/>
          </a:prstGeom>
          <a:noFill/>
          <a:ln>
            <a:noFill/>
          </a:ln>
        </p:spPr>
      </p:pic>
      <p:pic>
        <p:nvPicPr>
          <p:cNvPr id="12" name="Picture 11">
            <a:extLst>
              <a:ext uri="{FF2B5EF4-FFF2-40B4-BE49-F238E27FC236}">
                <a16:creationId xmlns:a16="http://schemas.microsoft.com/office/drawing/2014/main" id="{A3631C76-6EB4-4433-A9BD-9C346D288F1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59730" y="4849671"/>
            <a:ext cx="1894655" cy="1763712"/>
          </a:xfrm>
          <a:prstGeom prst="rect">
            <a:avLst/>
          </a:prstGeom>
        </p:spPr>
      </p:pic>
      <p:pic>
        <p:nvPicPr>
          <p:cNvPr id="14" name="Picture 13">
            <a:extLst>
              <a:ext uri="{FF2B5EF4-FFF2-40B4-BE49-F238E27FC236}">
                <a16:creationId xmlns:a16="http://schemas.microsoft.com/office/drawing/2014/main" id="{8756D9A7-0337-4890-A278-43194BB6CB5F}"/>
              </a:ext>
            </a:extLst>
          </p:cNvPr>
          <p:cNvPicPr>
            <a:picLocks noChangeAspect="1"/>
          </p:cNvPicPr>
          <p:nvPr/>
        </p:nvPicPr>
        <p:blipFill>
          <a:blip r:embed="rId10"/>
          <a:stretch>
            <a:fillRect/>
          </a:stretch>
        </p:blipFill>
        <p:spPr>
          <a:xfrm>
            <a:off x="7574397" y="4849670"/>
            <a:ext cx="2733104" cy="1763712"/>
          </a:xfrm>
          <a:prstGeom prst="rect">
            <a:avLst/>
          </a:prstGeom>
        </p:spPr>
      </p:pic>
      <p:pic>
        <p:nvPicPr>
          <p:cNvPr id="15" name="Picture 14">
            <a:extLst>
              <a:ext uri="{FF2B5EF4-FFF2-40B4-BE49-F238E27FC236}">
                <a16:creationId xmlns:a16="http://schemas.microsoft.com/office/drawing/2014/main" id="{277C496A-2006-451C-8DEC-C64F3F1C349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97935" y="4849670"/>
            <a:ext cx="1532911" cy="1763712"/>
          </a:xfrm>
          <a:prstGeom prst="rect">
            <a:avLst/>
          </a:prstGeom>
        </p:spPr>
      </p:pic>
      <p:pic>
        <p:nvPicPr>
          <p:cNvPr id="16" name="Picture 15">
            <a:extLst>
              <a:ext uri="{FF2B5EF4-FFF2-40B4-BE49-F238E27FC236}">
                <a16:creationId xmlns:a16="http://schemas.microsoft.com/office/drawing/2014/main" id="{91A8C31E-844B-4E11-9576-44868FD657D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30145" y="4849671"/>
            <a:ext cx="1452368" cy="1763711"/>
          </a:xfrm>
          <a:prstGeom prst="rect">
            <a:avLst/>
          </a:prstGeom>
        </p:spPr>
      </p:pic>
    </p:spTree>
    <p:extLst>
      <p:ext uri="{BB962C8B-B14F-4D97-AF65-F5344CB8AC3E}">
        <p14:creationId xmlns:p14="http://schemas.microsoft.com/office/powerpoint/2010/main" val="16198851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9281072" cy="579352"/>
          </a:xfrm>
          <a:noFill/>
          <a:ln>
            <a:noFill/>
            <a:bevel/>
          </a:ln>
        </p:spPr>
        <p:txBody>
          <a:bodyPr/>
          <a:lstStyle/>
          <a:p>
            <a:r>
              <a:rPr lang="en-US" dirty="0"/>
              <a:t>Scotland’s Railway Yammer</a:t>
            </a:r>
          </a:p>
        </p:txBody>
      </p:sp>
      <p:sp>
        <p:nvSpPr>
          <p:cNvPr id="3" name="TextBox 2">
            <a:extLst>
              <a:ext uri="{FF2B5EF4-FFF2-40B4-BE49-F238E27FC236}">
                <a16:creationId xmlns:a16="http://schemas.microsoft.com/office/drawing/2014/main" id="{D4489E07-6356-4A32-BBD0-55D5C1504EFB}"/>
              </a:ext>
            </a:extLst>
          </p:cNvPr>
          <p:cNvSpPr txBox="1"/>
          <p:nvPr/>
        </p:nvSpPr>
        <p:spPr>
          <a:xfrm>
            <a:off x="8239209" y="2301589"/>
            <a:ext cx="3225960" cy="2960875"/>
          </a:xfrm>
          <a:prstGeom prst="rect">
            <a:avLst/>
          </a:prstGeom>
          <a:noFill/>
        </p:spPr>
        <p:txBody>
          <a:bodyPr wrap="square" lIns="91440" tIns="45720" rIns="91440" bIns="45720" rtlCol="0" anchor="t">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It’s great to see examples of safety improvements and good practice posted on Yammer.</a:t>
            </a:r>
          </a:p>
          <a:p>
            <a:pPr marL="0" marR="0" lvl="0" indent="0" algn="just" defTabSz="914400" rtl="0" eaLnBrk="1" fontAlgn="auto" latinLnBrk="0" hangingPunct="1">
              <a:lnSpc>
                <a:spcPct val="150000"/>
              </a:lnSpc>
              <a:spcBef>
                <a:spcPts val="0"/>
              </a:spcBef>
              <a:spcAft>
                <a:spcPts val="0"/>
              </a:spcAft>
              <a:buClrTx/>
              <a:buSzTx/>
              <a:buFontTx/>
              <a:buNone/>
              <a:tabLst/>
              <a:defRPr/>
            </a:pPr>
            <a:endParaRPr lang="en-GB" sz="1400" dirty="0">
              <a:solidFill>
                <a:srgbClr val="002768"/>
              </a:solidFill>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Please continue to post any examples you may have on the </a:t>
            </a:r>
            <a:r>
              <a:rPr kumimoji="0" lang="en-GB" sz="1400" b="1" i="0" u="sng"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Scotland’s Railway page</a:t>
            </a: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 and with the Health, Safety &amp; Environment Team for onwards cascade, thank you. </a:t>
            </a:r>
          </a:p>
        </p:txBody>
      </p:sp>
      <p:pic>
        <p:nvPicPr>
          <p:cNvPr id="8" name="Picture 7" descr="Icon&#10;&#10;Description automatically generated">
            <a:extLst>
              <a:ext uri="{FF2B5EF4-FFF2-40B4-BE49-F238E27FC236}">
                <a16:creationId xmlns:a16="http://schemas.microsoft.com/office/drawing/2014/main" id="{B00C7C35-1A99-4673-8396-F34FF4A0E4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28021" y="0"/>
            <a:ext cx="1637044" cy="1637044"/>
          </a:xfrm>
          <a:prstGeom prst="rect">
            <a:avLst/>
          </a:prstGeom>
        </p:spPr>
      </p:pic>
      <p:pic>
        <p:nvPicPr>
          <p:cNvPr id="9" name="Picture 8">
            <a:extLst>
              <a:ext uri="{FF2B5EF4-FFF2-40B4-BE49-F238E27FC236}">
                <a16:creationId xmlns:a16="http://schemas.microsoft.com/office/drawing/2014/main" id="{62BEAA30-4B47-4D49-85BC-4E6475FEFDE4}"/>
              </a:ext>
            </a:extLst>
          </p:cNvPr>
          <p:cNvPicPr>
            <a:picLocks noChangeAspect="1"/>
          </p:cNvPicPr>
          <p:nvPr/>
        </p:nvPicPr>
        <p:blipFill>
          <a:blip r:embed="rId5"/>
          <a:stretch>
            <a:fillRect/>
          </a:stretch>
        </p:blipFill>
        <p:spPr>
          <a:xfrm>
            <a:off x="431640" y="1118555"/>
            <a:ext cx="6785157" cy="2911510"/>
          </a:xfrm>
          <a:prstGeom prst="rect">
            <a:avLst/>
          </a:prstGeom>
        </p:spPr>
      </p:pic>
      <p:pic>
        <p:nvPicPr>
          <p:cNvPr id="10" name="Picture 9">
            <a:extLst>
              <a:ext uri="{FF2B5EF4-FFF2-40B4-BE49-F238E27FC236}">
                <a16:creationId xmlns:a16="http://schemas.microsoft.com/office/drawing/2014/main" id="{31BD5F72-7568-40A4-9603-6741F1E10BD5}"/>
              </a:ext>
            </a:extLst>
          </p:cNvPr>
          <p:cNvPicPr>
            <a:picLocks noChangeAspect="1"/>
          </p:cNvPicPr>
          <p:nvPr/>
        </p:nvPicPr>
        <p:blipFill>
          <a:blip r:embed="rId6"/>
          <a:stretch>
            <a:fillRect/>
          </a:stretch>
        </p:blipFill>
        <p:spPr>
          <a:xfrm>
            <a:off x="924448" y="4113748"/>
            <a:ext cx="2481943" cy="2420874"/>
          </a:xfrm>
          <a:prstGeom prst="rect">
            <a:avLst/>
          </a:prstGeom>
        </p:spPr>
      </p:pic>
      <p:pic>
        <p:nvPicPr>
          <p:cNvPr id="11" name="Picture 10">
            <a:extLst>
              <a:ext uri="{FF2B5EF4-FFF2-40B4-BE49-F238E27FC236}">
                <a16:creationId xmlns:a16="http://schemas.microsoft.com/office/drawing/2014/main" id="{0C127430-8186-41CF-AA83-D6069425F1E2}"/>
              </a:ext>
            </a:extLst>
          </p:cNvPr>
          <p:cNvPicPr>
            <a:picLocks noChangeAspect="1"/>
          </p:cNvPicPr>
          <p:nvPr/>
        </p:nvPicPr>
        <p:blipFill>
          <a:blip r:embed="rId7"/>
          <a:stretch>
            <a:fillRect/>
          </a:stretch>
        </p:blipFill>
        <p:spPr>
          <a:xfrm>
            <a:off x="3710994" y="4116585"/>
            <a:ext cx="2722363" cy="2420874"/>
          </a:xfrm>
          <a:prstGeom prst="rect">
            <a:avLst/>
          </a:prstGeom>
        </p:spPr>
      </p:pic>
    </p:spTree>
    <p:extLst>
      <p:ext uri="{BB962C8B-B14F-4D97-AF65-F5344CB8AC3E}">
        <p14:creationId xmlns:p14="http://schemas.microsoft.com/office/powerpoint/2010/main" val="2278342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4" y="1089453"/>
            <a:ext cx="10972461" cy="47705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srgbClr val="002768"/>
                </a:solidFill>
                <a:effectLst/>
                <a:uLnTx/>
                <a:uFillTx/>
                <a:latin typeface="Arial"/>
                <a:ea typeface="+mn-ea"/>
                <a:cs typeface="Times New Roman"/>
              </a:rPr>
              <a:t>Use this information to have safety conversations with your teams and the supply chain.</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sz="1600" dirty="0">
              <a:solidFill>
                <a:srgbClr val="002768"/>
              </a:solidFill>
              <a:latin typeface="Arial"/>
              <a:cs typeface="Times New Roman"/>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srgbClr val="002768"/>
                </a:solidFill>
                <a:effectLst/>
                <a:uLnTx/>
                <a:uFillTx/>
                <a:latin typeface="Arial"/>
                <a:ea typeface="+mn-ea"/>
                <a:cs typeface="Times New Roman"/>
              </a:rPr>
              <a:t>Arrange site visits in collaboration with Trade Union Reps and Principal Contractors. Use the iAuditor system to record visits with the tailored template. Paper copies are also available.</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sz="1600" dirty="0">
              <a:solidFill>
                <a:srgbClr val="002768"/>
              </a:solidFill>
              <a:latin typeface="Arial"/>
              <a:cs typeface="Times New Roman"/>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srgbClr val="002768"/>
                </a:solidFill>
                <a:effectLst/>
                <a:uLnTx/>
                <a:uFillTx/>
                <a:latin typeface="Arial"/>
                <a:ea typeface="+mn-ea"/>
                <a:cs typeface="Times New Roman"/>
              </a:rPr>
              <a:t>Continue to engage with the campaign and submit any suggestions or good practice.</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sz="1600" dirty="0">
              <a:solidFill>
                <a:srgbClr val="002768"/>
              </a:solidFill>
              <a:latin typeface="Arial"/>
              <a:cs typeface="Times New Roman"/>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srgbClr val="44A0D0"/>
                </a:solidFill>
                <a:effectLst/>
                <a:uLnTx/>
                <a:uFillTx/>
                <a:latin typeface="Arial"/>
                <a:ea typeface="+mn-ea"/>
                <a:cs typeface="Times New Roman"/>
                <a:hlinkClick r:id="rId3">
                  <a:extLst>
                    <a:ext uri="{A12FA001-AC4F-418D-AE19-62706E023703}">
                      <ahyp:hlinkClr xmlns:ahyp="http://schemas.microsoft.com/office/drawing/2018/hyperlinkcolor" val="tx"/>
                    </a:ext>
                  </a:extLst>
                </a:hlinkClick>
              </a:rPr>
              <a:t>Click here</a:t>
            </a:r>
            <a:r>
              <a:rPr kumimoji="0" lang="en-US" sz="1600" i="0" u="none" strike="noStrike" kern="1200" cap="none" spc="0" normalizeH="0" baseline="0" noProof="0" dirty="0">
                <a:ln>
                  <a:noFill/>
                </a:ln>
                <a:solidFill>
                  <a:srgbClr val="002768"/>
                </a:solidFill>
                <a:effectLst/>
                <a:uLnTx/>
                <a:uFillTx/>
                <a:latin typeface="Arial"/>
                <a:ea typeface="+mn-ea"/>
                <a:cs typeface="Times New Roman"/>
              </a:rPr>
              <a:t> for our H&amp;S information site where you will find all our Sure Footed content including information on good practice.</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sz="1600" dirty="0">
              <a:solidFill>
                <a:srgbClr val="002768"/>
              </a:solidFill>
              <a:latin typeface="Arial"/>
              <a:cs typeface="Times New Roman"/>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srgbClr val="002768"/>
                </a:solidFill>
                <a:effectLst/>
                <a:uLnTx/>
                <a:uFillTx/>
                <a:latin typeface="Arial"/>
                <a:ea typeface="+mn-ea"/>
                <a:cs typeface="Times New Roman"/>
              </a:rPr>
              <a:t>Please get in touch with your Health, Safety &amp; Environment Team contact for support. </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sz="1600" dirty="0">
              <a:solidFill>
                <a:prstClr val="black"/>
              </a:solidFill>
              <a:latin typeface="Arial"/>
              <a:cs typeface="Times New Roman"/>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i="0" u="none" strike="noStrike" kern="1200" cap="none" spc="0" normalizeH="0" baseline="0" noProof="0" dirty="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9281072" cy="579352"/>
          </a:xfrm>
          <a:noFill/>
          <a:ln>
            <a:noFill/>
            <a:bevel/>
          </a:ln>
        </p:spPr>
        <p:txBody>
          <a:bodyPr/>
          <a:lstStyle/>
          <a:p>
            <a:r>
              <a:rPr lang="en-US" dirty="0"/>
              <a:t>Next Steps</a:t>
            </a:r>
          </a:p>
        </p:txBody>
      </p:sp>
    </p:spTree>
    <p:extLst>
      <p:ext uri="{BB962C8B-B14F-4D97-AF65-F5344CB8AC3E}">
        <p14:creationId xmlns:p14="http://schemas.microsoft.com/office/powerpoint/2010/main" val="4250940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E17A7-98F9-154C-8081-39C88AAB947E}"/>
              </a:ext>
            </a:extLst>
          </p:cNvPr>
          <p:cNvSpPr>
            <a:spLocks noGrp="1"/>
          </p:cNvSpPr>
          <p:nvPr>
            <p:ph type="ctrTitle"/>
          </p:nvPr>
        </p:nvSpPr>
        <p:spPr/>
        <p:txBody>
          <a:bodyPr/>
          <a:lstStyle/>
          <a:p>
            <a:r>
              <a:rPr lang="en-US"/>
              <a:t>Thank You</a:t>
            </a:r>
          </a:p>
        </p:txBody>
      </p:sp>
    </p:spTree>
    <p:extLst>
      <p:ext uri="{BB962C8B-B14F-4D97-AF65-F5344CB8AC3E}">
        <p14:creationId xmlns:p14="http://schemas.microsoft.com/office/powerpoint/2010/main" val="1227987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9281072" cy="579352"/>
          </a:xfrm>
          <a:noFill/>
          <a:ln>
            <a:noFill/>
            <a:bevel/>
          </a:ln>
        </p:spPr>
        <p:txBody>
          <a:bodyPr/>
          <a:lstStyle/>
          <a:p>
            <a:r>
              <a:rPr lang="en-US"/>
              <a:t>Introduction</a:t>
            </a:r>
          </a:p>
        </p:txBody>
      </p:sp>
      <p:sp>
        <p:nvSpPr>
          <p:cNvPr id="41" name="TextBox 40">
            <a:extLst>
              <a:ext uri="{FF2B5EF4-FFF2-40B4-BE49-F238E27FC236}">
                <a16:creationId xmlns:a16="http://schemas.microsoft.com/office/drawing/2014/main" id="{2A0ABBC4-6FBE-48AE-8055-E722F4D35C41}"/>
              </a:ext>
            </a:extLst>
          </p:cNvPr>
          <p:cNvSpPr txBox="1"/>
          <p:nvPr/>
        </p:nvSpPr>
        <p:spPr>
          <a:xfrm>
            <a:off x="431640" y="1023465"/>
            <a:ext cx="10682562" cy="1154675"/>
          </a:xfrm>
          <a:prstGeom prst="rect">
            <a:avLst/>
          </a:prstGeom>
          <a:noFill/>
        </p:spPr>
        <p:txBody>
          <a:bodyPr wrap="square" lIns="91440" tIns="45720" rIns="91440" bIns="45720" rtlCol="0" anchor="t">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The Sure Footed Campaign is focusing on slips, trips &amp; falls and the ongoing trend</a:t>
            </a:r>
            <a:r>
              <a:rPr lang="en-GB" sz="1600" dirty="0">
                <a:solidFill>
                  <a:srgbClr val="002768"/>
                </a:solidFill>
                <a:latin typeface="Arial" panose="020B0604020202020204" pitchFamily="34" charset="0"/>
                <a:cs typeface="Arial" panose="020B0604020202020204" pitchFamily="34" charset="0"/>
              </a:rPr>
              <a:t> of injury events occurring across Scotland’s Railway. The campaign aims to raise awareness, </a:t>
            </a:r>
            <a:r>
              <a:rPr kumimoji="0" lang="en-GB" sz="16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support the conversations you will have with your teams, help to reduce the number and severity of injuries our workforce are currently experiencing.</a:t>
            </a:r>
          </a:p>
        </p:txBody>
      </p:sp>
      <p:pic>
        <p:nvPicPr>
          <p:cNvPr id="4" name="Picture 3" descr="Logo, company name&#10;&#10;Description automatically generated">
            <a:extLst>
              <a:ext uri="{FF2B5EF4-FFF2-40B4-BE49-F238E27FC236}">
                <a16:creationId xmlns:a16="http://schemas.microsoft.com/office/drawing/2014/main" id="{73A4C723-529F-4B65-9A13-08284390FC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0140" y="2244128"/>
            <a:ext cx="6768445" cy="4405496"/>
          </a:xfrm>
          <a:prstGeom prst="rect">
            <a:avLst/>
          </a:prstGeom>
        </p:spPr>
      </p:pic>
    </p:spTree>
    <p:extLst>
      <p:ext uri="{BB962C8B-B14F-4D97-AF65-F5344CB8AC3E}">
        <p14:creationId xmlns:p14="http://schemas.microsoft.com/office/powerpoint/2010/main" val="1003044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9281072" cy="579352"/>
          </a:xfrm>
          <a:noFill/>
          <a:ln>
            <a:noFill/>
            <a:bevel/>
          </a:ln>
        </p:spPr>
        <p:txBody>
          <a:bodyPr/>
          <a:lstStyle/>
          <a:p>
            <a:r>
              <a:rPr lang="en-US"/>
              <a:t>Slips, Trips &amp; Falls in Numbers</a:t>
            </a:r>
          </a:p>
        </p:txBody>
      </p:sp>
      <p:sp>
        <p:nvSpPr>
          <p:cNvPr id="5" name="TextBox 4">
            <a:extLst>
              <a:ext uri="{FF2B5EF4-FFF2-40B4-BE49-F238E27FC236}">
                <a16:creationId xmlns:a16="http://schemas.microsoft.com/office/drawing/2014/main" id="{58EC7317-6602-4FEF-801A-3DCA5145FCEF}"/>
              </a:ext>
            </a:extLst>
          </p:cNvPr>
          <p:cNvSpPr txBox="1"/>
          <p:nvPr/>
        </p:nvSpPr>
        <p:spPr>
          <a:xfrm>
            <a:off x="431639" y="1023465"/>
            <a:ext cx="10484599" cy="338554"/>
          </a:xfrm>
          <a:prstGeom prst="rect">
            <a:avLst/>
          </a:prstGeom>
          <a:noFill/>
        </p:spPr>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t>Below are some statistics on slips, trips &amp; falls incidents across Scotland’s Railway from the start of CP6 until now; </a:t>
            </a:r>
          </a:p>
        </p:txBody>
      </p:sp>
      <mc:AlternateContent xmlns:mc="http://schemas.openxmlformats.org/markup-compatibility/2006" xmlns:cx2="http://schemas.microsoft.com/office/drawing/2015/10/21/chartex">
        <mc:Choice Requires="cx2">
          <p:graphicFrame>
            <p:nvGraphicFramePr>
              <p:cNvPr id="11" name="Chart 10">
                <a:extLst>
                  <a:ext uri="{FF2B5EF4-FFF2-40B4-BE49-F238E27FC236}">
                    <a16:creationId xmlns:a16="http://schemas.microsoft.com/office/drawing/2014/main" id="{AD818F6C-D9CC-43DA-8A7D-B6D63F9C888F}"/>
                  </a:ext>
                </a:extLst>
              </p:cNvPr>
              <p:cNvGraphicFramePr/>
              <p:nvPr>
                <p:extLst>
                  <p:ext uri="{D42A27DB-BD31-4B8C-83A1-F6EECF244321}">
                    <p14:modId xmlns:p14="http://schemas.microsoft.com/office/powerpoint/2010/main" val="1232641248"/>
                  </p:ext>
                </p:extLst>
              </p:nvPr>
            </p:nvGraphicFramePr>
            <p:xfrm>
              <a:off x="6096000" y="1756057"/>
              <a:ext cx="5664361" cy="2177530"/>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11" name="Chart 10">
                <a:extLst>
                  <a:ext uri="{FF2B5EF4-FFF2-40B4-BE49-F238E27FC236}">
                    <a16:creationId xmlns:a16="http://schemas.microsoft.com/office/drawing/2014/main" id="{AD818F6C-D9CC-43DA-8A7D-B6D63F9C888F}"/>
                  </a:ext>
                </a:extLst>
              </p:cNvPr>
              <p:cNvPicPr>
                <a:picLocks noGrp="1" noRot="1" noChangeAspect="1" noMove="1" noResize="1" noEditPoints="1" noAdjustHandles="1" noChangeArrowheads="1" noChangeShapeType="1"/>
              </p:cNvPicPr>
              <p:nvPr/>
            </p:nvPicPr>
            <p:blipFill>
              <a:blip r:embed="rId4"/>
              <a:stretch>
                <a:fillRect/>
              </a:stretch>
            </p:blipFill>
            <p:spPr>
              <a:xfrm>
                <a:off x="6096000" y="1756057"/>
                <a:ext cx="5664361" cy="2177530"/>
              </a:xfrm>
              <a:prstGeom prst="rect">
                <a:avLst/>
              </a:prstGeom>
            </p:spPr>
          </p:pic>
        </mc:Fallback>
      </mc:AlternateContent>
      <mc:AlternateContent xmlns:mc="http://schemas.openxmlformats.org/markup-compatibility/2006" xmlns:cx2="http://schemas.microsoft.com/office/drawing/2015/10/21/chartex">
        <mc:Choice Requires="cx2">
          <p:graphicFrame>
            <p:nvGraphicFramePr>
              <p:cNvPr id="12" name="Chart 11">
                <a:extLst>
                  <a:ext uri="{FF2B5EF4-FFF2-40B4-BE49-F238E27FC236}">
                    <a16:creationId xmlns:a16="http://schemas.microsoft.com/office/drawing/2014/main" id="{157B7BF0-9F67-4E9A-840D-2C4C491D332D}"/>
                  </a:ext>
                </a:extLst>
              </p:cNvPr>
              <p:cNvGraphicFramePr/>
              <p:nvPr>
                <p:extLst>
                  <p:ext uri="{D42A27DB-BD31-4B8C-83A1-F6EECF244321}">
                    <p14:modId xmlns:p14="http://schemas.microsoft.com/office/powerpoint/2010/main" val="3039645190"/>
                  </p:ext>
                </p:extLst>
              </p:nvPr>
            </p:nvGraphicFramePr>
            <p:xfrm>
              <a:off x="210766" y="1756057"/>
              <a:ext cx="5664361" cy="2177530"/>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12" name="Chart 11">
                <a:extLst>
                  <a:ext uri="{FF2B5EF4-FFF2-40B4-BE49-F238E27FC236}">
                    <a16:creationId xmlns:a16="http://schemas.microsoft.com/office/drawing/2014/main" id="{157B7BF0-9F67-4E9A-840D-2C4C491D332D}"/>
                  </a:ext>
                </a:extLst>
              </p:cNvPr>
              <p:cNvPicPr>
                <a:picLocks noGrp="1" noRot="1" noChangeAspect="1" noMove="1" noResize="1" noEditPoints="1" noAdjustHandles="1" noChangeArrowheads="1" noChangeShapeType="1"/>
              </p:cNvPicPr>
              <p:nvPr/>
            </p:nvPicPr>
            <p:blipFill>
              <a:blip r:embed="rId6"/>
              <a:stretch>
                <a:fillRect/>
              </a:stretch>
            </p:blipFill>
            <p:spPr>
              <a:xfrm>
                <a:off x="210766" y="1756057"/>
                <a:ext cx="5664361" cy="2177530"/>
              </a:xfrm>
              <a:prstGeom prst="rect">
                <a:avLst/>
              </a:prstGeom>
            </p:spPr>
          </p:pic>
        </mc:Fallback>
      </mc:AlternateContent>
      <p:sp>
        <p:nvSpPr>
          <p:cNvPr id="6" name="TextBox 5">
            <a:extLst>
              <a:ext uri="{FF2B5EF4-FFF2-40B4-BE49-F238E27FC236}">
                <a16:creationId xmlns:a16="http://schemas.microsoft.com/office/drawing/2014/main" id="{F12D8EF1-3827-43F9-9607-4BC24185DE50}"/>
              </a:ext>
            </a:extLst>
          </p:cNvPr>
          <p:cNvSpPr txBox="1"/>
          <p:nvPr/>
        </p:nvSpPr>
        <p:spPr>
          <a:xfrm>
            <a:off x="896106" y="4477943"/>
            <a:ext cx="2463859" cy="954107"/>
          </a:xfrm>
          <a:prstGeom prst="rect">
            <a:avLst/>
          </a:prstGeom>
          <a:noFill/>
        </p:spPr>
        <p:txBody>
          <a:bodyPr wrap="square" rtlCol="0">
            <a:spAutoFit/>
          </a:bodyPr>
          <a:lstStyle/>
          <a:p>
            <a:r>
              <a:rPr lang="en-GB" sz="1400" b="1">
                <a:solidFill>
                  <a:srgbClr val="002768"/>
                </a:solidFill>
                <a:latin typeface="Arial" panose="020B0604020202020204" pitchFamily="34" charset="0"/>
                <a:cs typeface="Arial" panose="020B0604020202020204" pitchFamily="34" charset="0"/>
              </a:rPr>
              <a:t>Total number of events;</a:t>
            </a:r>
          </a:p>
          <a:p>
            <a:endParaRPr lang="en-GB" sz="1400">
              <a:solidFill>
                <a:srgbClr val="002768"/>
              </a:solidFill>
              <a:latin typeface="Arial" panose="020B0604020202020204" pitchFamily="34" charset="0"/>
              <a:cs typeface="Arial" panose="020B0604020202020204" pitchFamily="34" charset="0"/>
            </a:endParaRPr>
          </a:p>
          <a:p>
            <a:r>
              <a:rPr lang="en-GB" sz="1400" err="1">
                <a:solidFill>
                  <a:srgbClr val="002768"/>
                </a:solidFill>
                <a:latin typeface="Arial" panose="020B0604020202020204" pitchFamily="34" charset="0"/>
                <a:cs typeface="Arial" panose="020B0604020202020204" pitchFamily="34" charset="0"/>
              </a:rPr>
              <a:t>Yr</a:t>
            </a:r>
            <a:r>
              <a:rPr lang="en-GB" sz="1400">
                <a:solidFill>
                  <a:srgbClr val="002768"/>
                </a:solidFill>
                <a:latin typeface="Arial" panose="020B0604020202020204" pitchFamily="34" charset="0"/>
                <a:cs typeface="Arial" panose="020B0604020202020204" pitchFamily="34" charset="0"/>
              </a:rPr>
              <a:t> 1 – </a:t>
            </a:r>
            <a:r>
              <a:rPr lang="en-GB" sz="1400" b="1">
                <a:solidFill>
                  <a:srgbClr val="002768"/>
                </a:solidFill>
                <a:latin typeface="Arial" panose="020B0604020202020204" pitchFamily="34" charset="0"/>
                <a:cs typeface="Arial" panose="020B0604020202020204" pitchFamily="34" charset="0"/>
              </a:rPr>
              <a:t>58</a:t>
            </a:r>
          </a:p>
          <a:p>
            <a:r>
              <a:rPr lang="en-GB" sz="1400" err="1">
                <a:solidFill>
                  <a:srgbClr val="002768"/>
                </a:solidFill>
                <a:latin typeface="Arial" panose="020B0604020202020204" pitchFamily="34" charset="0"/>
                <a:cs typeface="Arial" panose="020B0604020202020204" pitchFamily="34" charset="0"/>
              </a:rPr>
              <a:t>Yr</a:t>
            </a:r>
            <a:r>
              <a:rPr lang="en-GB" sz="1400">
                <a:solidFill>
                  <a:srgbClr val="002768"/>
                </a:solidFill>
                <a:latin typeface="Arial" panose="020B0604020202020204" pitchFamily="34" charset="0"/>
                <a:cs typeface="Arial" panose="020B0604020202020204" pitchFamily="34" charset="0"/>
              </a:rPr>
              <a:t> 2 so far – </a:t>
            </a:r>
            <a:r>
              <a:rPr lang="en-GB" sz="1400" b="1">
                <a:solidFill>
                  <a:srgbClr val="002768"/>
                </a:solidFill>
                <a:latin typeface="Arial" panose="020B0604020202020204" pitchFamily="34" charset="0"/>
                <a:cs typeface="Arial" panose="020B0604020202020204" pitchFamily="34" charset="0"/>
              </a:rPr>
              <a:t>25</a:t>
            </a:r>
          </a:p>
        </p:txBody>
      </p:sp>
      <p:sp>
        <p:nvSpPr>
          <p:cNvPr id="14" name="TextBox 13">
            <a:extLst>
              <a:ext uri="{FF2B5EF4-FFF2-40B4-BE49-F238E27FC236}">
                <a16:creationId xmlns:a16="http://schemas.microsoft.com/office/drawing/2014/main" id="{774AA879-BD4F-4105-8F34-B1CFA61B699B}"/>
              </a:ext>
            </a:extLst>
          </p:cNvPr>
          <p:cNvSpPr txBox="1"/>
          <p:nvPr/>
        </p:nvSpPr>
        <p:spPr>
          <a:xfrm>
            <a:off x="3824541" y="4477943"/>
            <a:ext cx="2612638" cy="954107"/>
          </a:xfrm>
          <a:prstGeom prst="rect">
            <a:avLst/>
          </a:prstGeom>
          <a:noFill/>
        </p:spPr>
        <p:txBody>
          <a:bodyPr wrap="square" rtlCol="0">
            <a:spAutoFit/>
          </a:bodyPr>
          <a:lstStyle/>
          <a:p>
            <a:r>
              <a:rPr lang="en-GB" sz="1400" b="1">
                <a:solidFill>
                  <a:srgbClr val="002768"/>
                </a:solidFill>
                <a:latin typeface="Arial" panose="020B0604020202020204" pitchFamily="34" charset="0"/>
                <a:cs typeface="Arial" panose="020B0604020202020204" pitchFamily="34" charset="0"/>
              </a:rPr>
              <a:t>Total number of days lost;</a:t>
            </a:r>
          </a:p>
          <a:p>
            <a:endParaRPr lang="en-GB" sz="1400">
              <a:solidFill>
                <a:srgbClr val="002768"/>
              </a:solidFill>
              <a:latin typeface="Arial" panose="020B0604020202020204" pitchFamily="34" charset="0"/>
              <a:cs typeface="Arial" panose="020B0604020202020204" pitchFamily="34" charset="0"/>
            </a:endParaRPr>
          </a:p>
          <a:p>
            <a:r>
              <a:rPr lang="en-GB" sz="1400" err="1">
                <a:solidFill>
                  <a:srgbClr val="002768"/>
                </a:solidFill>
                <a:latin typeface="Arial" panose="020B0604020202020204" pitchFamily="34" charset="0"/>
                <a:cs typeface="Arial" panose="020B0604020202020204" pitchFamily="34" charset="0"/>
              </a:rPr>
              <a:t>Yr</a:t>
            </a:r>
            <a:r>
              <a:rPr lang="en-GB" sz="1400">
                <a:solidFill>
                  <a:srgbClr val="002768"/>
                </a:solidFill>
                <a:latin typeface="Arial" panose="020B0604020202020204" pitchFamily="34" charset="0"/>
                <a:cs typeface="Arial" panose="020B0604020202020204" pitchFamily="34" charset="0"/>
              </a:rPr>
              <a:t> 1 – </a:t>
            </a:r>
            <a:r>
              <a:rPr lang="en-GB" sz="1400" b="1">
                <a:solidFill>
                  <a:srgbClr val="002768"/>
                </a:solidFill>
                <a:latin typeface="Arial" panose="020B0604020202020204" pitchFamily="34" charset="0"/>
                <a:cs typeface="Arial" panose="020B0604020202020204" pitchFamily="34" charset="0"/>
              </a:rPr>
              <a:t>925</a:t>
            </a:r>
          </a:p>
          <a:p>
            <a:r>
              <a:rPr lang="en-GB" sz="1400" err="1">
                <a:solidFill>
                  <a:srgbClr val="002768"/>
                </a:solidFill>
                <a:latin typeface="Arial" panose="020B0604020202020204" pitchFamily="34" charset="0"/>
                <a:cs typeface="Arial" panose="020B0604020202020204" pitchFamily="34" charset="0"/>
              </a:rPr>
              <a:t>Yr</a:t>
            </a:r>
            <a:r>
              <a:rPr lang="en-GB" sz="1400">
                <a:solidFill>
                  <a:srgbClr val="002768"/>
                </a:solidFill>
                <a:latin typeface="Arial" panose="020B0604020202020204" pitchFamily="34" charset="0"/>
                <a:cs typeface="Arial" panose="020B0604020202020204" pitchFamily="34" charset="0"/>
              </a:rPr>
              <a:t> 2 so far – </a:t>
            </a:r>
            <a:r>
              <a:rPr lang="en-GB" sz="1400" b="1">
                <a:solidFill>
                  <a:srgbClr val="002768"/>
                </a:solidFill>
                <a:latin typeface="Arial" panose="020B0604020202020204" pitchFamily="34" charset="0"/>
                <a:cs typeface="Arial" panose="020B0604020202020204" pitchFamily="34" charset="0"/>
              </a:rPr>
              <a:t>140</a:t>
            </a:r>
          </a:p>
        </p:txBody>
      </p:sp>
      <p:sp>
        <p:nvSpPr>
          <p:cNvPr id="15" name="TextBox 14">
            <a:extLst>
              <a:ext uri="{FF2B5EF4-FFF2-40B4-BE49-F238E27FC236}">
                <a16:creationId xmlns:a16="http://schemas.microsoft.com/office/drawing/2014/main" id="{0E773113-DFEE-4F0D-AFA5-D6A72784C429}"/>
              </a:ext>
            </a:extLst>
          </p:cNvPr>
          <p:cNvSpPr txBox="1"/>
          <p:nvPr/>
        </p:nvSpPr>
        <p:spPr>
          <a:xfrm>
            <a:off x="6969849" y="4477943"/>
            <a:ext cx="4858606" cy="1169551"/>
          </a:xfrm>
          <a:prstGeom prst="rect">
            <a:avLst/>
          </a:prstGeom>
          <a:noFill/>
        </p:spPr>
        <p:txBody>
          <a:bodyPr wrap="square" rtlCol="0">
            <a:spAutoFit/>
          </a:bodyPr>
          <a:lstStyle/>
          <a:p>
            <a:r>
              <a:rPr lang="en-GB" sz="1400" b="1">
                <a:solidFill>
                  <a:srgbClr val="002768"/>
                </a:solidFill>
                <a:latin typeface="Arial" panose="020B0604020202020204" pitchFamily="34" charset="0"/>
                <a:cs typeface="Arial" panose="020B0604020202020204" pitchFamily="34" charset="0"/>
              </a:rPr>
              <a:t>The injuries sustained have included;</a:t>
            </a:r>
          </a:p>
          <a:p>
            <a:endParaRPr lang="en-GB" sz="1400">
              <a:solidFill>
                <a:srgbClr val="002768"/>
              </a:solidFill>
              <a:latin typeface="Arial" panose="020B0604020202020204" pitchFamily="34" charset="0"/>
              <a:cs typeface="Arial" panose="020B0604020202020204" pitchFamily="34" charset="0"/>
            </a:endParaRPr>
          </a:p>
          <a:p>
            <a:r>
              <a:rPr lang="en-GB" sz="1400">
                <a:solidFill>
                  <a:srgbClr val="002768"/>
                </a:solidFill>
                <a:latin typeface="Arial" panose="020B0604020202020204" pitchFamily="34" charset="0"/>
                <a:cs typeface="Arial" panose="020B0604020202020204" pitchFamily="34" charset="0"/>
              </a:rPr>
              <a:t>Fractures, dislocation, ligament damage, strains / sprains and lacerations, bruising and other injuries to the body and head.</a:t>
            </a:r>
          </a:p>
        </p:txBody>
      </p:sp>
      <p:pic>
        <p:nvPicPr>
          <p:cNvPr id="16" name="Graphic 15" descr="Bar graph with upward trend">
            <a:extLst>
              <a:ext uri="{FF2B5EF4-FFF2-40B4-BE49-F238E27FC236}">
                <a16:creationId xmlns:a16="http://schemas.microsoft.com/office/drawing/2014/main" id="{EF06AA69-E803-4EFA-8D5D-0E1F0413038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766" y="4575830"/>
            <a:ext cx="685340" cy="705679"/>
          </a:xfrm>
          <a:prstGeom prst="rect">
            <a:avLst/>
          </a:prstGeom>
        </p:spPr>
      </p:pic>
      <p:pic>
        <p:nvPicPr>
          <p:cNvPr id="17" name="Graphic 16" descr="Clock">
            <a:extLst>
              <a:ext uri="{FF2B5EF4-FFF2-40B4-BE49-F238E27FC236}">
                <a16:creationId xmlns:a16="http://schemas.microsoft.com/office/drawing/2014/main" id="{D297DBDA-ED92-4C21-9811-CE68E9FF045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83747" y="4601935"/>
            <a:ext cx="685769" cy="706121"/>
          </a:xfrm>
          <a:prstGeom prst="rect">
            <a:avLst/>
          </a:prstGeom>
        </p:spPr>
      </p:pic>
      <p:pic>
        <p:nvPicPr>
          <p:cNvPr id="18" name="Graphic 17" descr="Medical">
            <a:extLst>
              <a:ext uri="{FF2B5EF4-FFF2-40B4-BE49-F238E27FC236}">
                <a16:creationId xmlns:a16="http://schemas.microsoft.com/office/drawing/2014/main" id="{7B2AABBC-D15B-400F-9DC8-4B5FD64F580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60630" y="4575388"/>
            <a:ext cx="685769" cy="706121"/>
          </a:xfrm>
          <a:prstGeom prst="rect">
            <a:avLst/>
          </a:prstGeom>
        </p:spPr>
      </p:pic>
      <p:sp>
        <p:nvSpPr>
          <p:cNvPr id="8" name="TextBox 7">
            <a:extLst>
              <a:ext uri="{FF2B5EF4-FFF2-40B4-BE49-F238E27FC236}">
                <a16:creationId xmlns:a16="http://schemas.microsoft.com/office/drawing/2014/main" id="{EFF4A9D0-F1FA-45F6-BDCD-87FF46AF4429}"/>
              </a:ext>
            </a:extLst>
          </p:cNvPr>
          <p:cNvSpPr txBox="1"/>
          <p:nvPr/>
        </p:nvSpPr>
        <p:spPr>
          <a:xfrm>
            <a:off x="896106" y="5834535"/>
            <a:ext cx="9502762" cy="600164"/>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1400">
                <a:solidFill>
                  <a:srgbClr val="002768"/>
                </a:solidFill>
                <a:latin typeface="Arial" panose="020B0604020202020204" pitchFamily="34" charset="0"/>
                <a:cs typeface="Arial" panose="020B0604020202020204" pitchFamily="34" charset="0"/>
              </a:rPr>
              <a:t>RIDDOR is The Reporting of Injuries, Diseases &amp; Dangerous Occurrences Regulations 2013.</a:t>
            </a:r>
          </a:p>
          <a:p>
            <a:pPr marL="285750" indent="-285750">
              <a:buClr>
                <a:srgbClr val="002768"/>
              </a:buClr>
              <a:buFont typeface="Arial" panose="020B0604020202020204" pitchFamily="34" charset="0"/>
              <a:buChar char="•"/>
            </a:pPr>
            <a:r>
              <a:rPr lang="en-GB" sz="1400" b="1">
                <a:solidFill>
                  <a:srgbClr val="44A0D0"/>
                </a:solidFill>
                <a:latin typeface="Arial" panose="020B0604020202020204" pitchFamily="34" charset="0"/>
                <a:cs typeface="Arial" panose="020B0604020202020204" pitchFamily="34" charset="0"/>
                <a:hlinkClick r:id="rId13">
                  <a:extLst>
                    <a:ext uri="{A12FA001-AC4F-418D-AE19-62706E023703}">
                      <ahyp:hlinkClr xmlns:ahyp="http://schemas.microsoft.com/office/drawing/2018/hyperlinkcolor" val="tx"/>
                    </a:ext>
                  </a:extLst>
                </a:hlinkClick>
              </a:rPr>
              <a:t>Click here</a:t>
            </a:r>
            <a:r>
              <a:rPr lang="en-GB" sz="1400">
                <a:solidFill>
                  <a:srgbClr val="002768"/>
                </a:solidFill>
                <a:latin typeface="Arial" panose="020B0604020202020204" pitchFamily="34" charset="0"/>
                <a:cs typeface="Arial" panose="020B0604020202020204" pitchFamily="34" charset="0"/>
              </a:rPr>
              <a:t> for all our slips, trips &amp; falls data.</a:t>
            </a:r>
          </a:p>
        </p:txBody>
      </p:sp>
      <p:pic>
        <p:nvPicPr>
          <p:cNvPr id="19" name="Graphic 18" descr="Information">
            <a:extLst>
              <a:ext uri="{FF2B5EF4-FFF2-40B4-BE49-F238E27FC236}">
                <a16:creationId xmlns:a16="http://schemas.microsoft.com/office/drawing/2014/main" id="{7935843A-C17D-4823-9A49-735D175B91DB}"/>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12106" y="5807988"/>
            <a:ext cx="684000" cy="684000"/>
          </a:xfrm>
          <a:prstGeom prst="rect">
            <a:avLst/>
          </a:prstGeom>
        </p:spPr>
      </p:pic>
    </p:spTree>
    <p:extLst>
      <p:ext uri="{BB962C8B-B14F-4D97-AF65-F5344CB8AC3E}">
        <p14:creationId xmlns:p14="http://schemas.microsoft.com/office/powerpoint/2010/main" val="3370714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7769680" cy="579352"/>
          </a:xfrm>
          <a:noFill/>
          <a:ln>
            <a:noFill/>
            <a:bevel/>
          </a:ln>
        </p:spPr>
        <p:txBody>
          <a:bodyPr/>
          <a:lstStyle/>
          <a:p>
            <a:r>
              <a:rPr lang="en-US"/>
              <a:t>Learning from Events</a:t>
            </a:r>
          </a:p>
        </p:txBody>
      </p:sp>
      <p:sp>
        <p:nvSpPr>
          <p:cNvPr id="3" name="TextBox 2">
            <a:extLst>
              <a:ext uri="{FF2B5EF4-FFF2-40B4-BE49-F238E27FC236}">
                <a16:creationId xmlns:a16="http://schemas.microsoft.com/office/drawing/2014/main" id="{D4489E07-6356-4A32-BBD0-55D5C1504EFB}"/>
              </a:ext>
            </a:extLst>
          </p:cNvPr>
          <p:cNvSpPr txBox="1"/>
          <p:nvPr/>
        </p:nvSpPr>
        <p:spPr>
          <a:xfrm>
            <a:off x="431640" y="1022400"/>
            <a:ext cx="10611498" cy="402270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The following slides provide information and discussions points on slip, trip &amp; fall injury events that have occurred across Scotland’s Railway since the start of the performance year. Please note;</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600" dirty="0">
              <a:solidFill>
                <a:srgbClr val="002768"/>
              </a:solidFill>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The purpose of including these events is to generate good discussion in a safe space, share learning and improvement and are not intended to highlight any individuals failings. </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GB" sz="1600" dirty="0">
              <a:solidFill>
                <a:srgbClr val="002768"/>
              </a:solidFill>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If you were involved in any of these events, either on site or during investigation, and you are comfortable talking through your experience, please do!</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GB" sz="1600" dirty="0">
              <a:solidFill>
                <a:srgbClr val="002768"/>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400" dirty="0">
              <a:solidFill>
                <a:srgbClr val="002768"/>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  </a:t>
            </a:r>
          </a:p>
        </p:txBody>
      </p:sp>
      <p:sp>
        <p:nvSpPr>
          <p:cNvPr id="5" name="Rectangle 2">
            <a:extLst>
              <a:ext uri="{FF2B5EF4-FFF2-40B4-BE49-F238E27FC236}">
                <a16:creationId xmlns:a16="http://schemas.microsoft.com/office/drawing/2014/main" id="{A7717E10-A466-4EF4-A5AE-60D0CD8E5CF4}"/>
              </a:ext>
            </a:extLst>
          </p:cNvPr>
          <p:cNvSpPr>
            <a:spLocks noChangeArrowheads="1"/>
          </p:cNvSpPr>
          <p:nvPr/>
        </p:nvSpPr>
        <p:spPr bwMode="auto">
          <a:xfrm>
            <a:off x="2803490" y="48364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6" name="Object 5">
            <a:extLst>
              <a:ext uri="{FF2B5EF4-FFF2-40B4-BE49-F238E27FC236}">
                <a16:creationId xmlns:a16="http://schemas.microsoft.com/office/drawing/2014/main" id="{2A184AB0-3AD2-4746-9254-65AF38ADE782}"/>
              </a:ext>
            </a:extLst>
          </p:cNvPr>
          <p:cNvGraphicFramePr>
            <a:graphicFrameLocks noChangeAspect="1"/>
          </p:cNvGraphicFramePr>
          <p:nvPr>
            <p:extLst>
              <p:ext uri="{D42A27DB-BD31-4B8C-83A1-F6EECF244321}">
                <p14:modId xmlns:p14="http://schemas.microsoft.com/office/powerpoint/2010/main" val="671951582"/>
              </p:ext>
            </p:extLst>
          </p:nvPr>
        </p:nvGraphicFramePr>
        <p:xfrm>
          <a:off x="2803490" y="5044647"/>
          <a:ext cx="6172200" cy="1447800"/>
        </p:xfrm>
        <a:graphic>
          <a:graphicData uri="http://schemas.openxmlformats.org/presentationml/2006/ole">
            <mc:AlternateContent xmlns:mc="http://schemas.openxmlformats.org/markup-compatibility/2006">
              <mc:Choice xmlns:v="urn:schemas-microsoft-com:vml" Requires="v">
                <p:oleObj spid="_x0000_s1026" name="Bitmap Image" r:id="rId4" imgW="4586667" imgH="1074513" progId="Paint.Picture">
                  <p:embed/>
                </p:oleObj>
              </mc:Choice>
              <mc:Fallback>
                <p:oleObj name="Bitmap Image" r:id="rId4" imgW="4586667" imgH="1074513" progId="Paint.Picture">
                  <p:embed/>
                  <p:pic>
                    <p:nvPicPr>
                      <p:cNvPr id="6" name="Object 5">
                        <a:extLst>
                          <a:ext uri="{FF2B5EF4-FFF2-40B4-BE49-F238E27FC236}">
                            <a16:creationId xmlns:a16="http://schemas.microsoft.com/office/drawing/2014/main" id="{2A184AB0-3AD2-4746-9254-65AF38ADE7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3490" y="5044647"/>
                        <a:ext cx="6172200" cy="144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76856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7769680" cy="579352"/>
          </a:xfrm>
          <a:noFill/>
          <a:ln>
            <a:noFill/>
            <a:bevel/>
          </a:ln>
        </p:spPr>
        <p:txBody>
          <a:bodyPr/>
          <a:lstStyle/>
          <a:p>
            <a:r>
              <a:rPr lang="en-US"/>
              <a:t>Learning from Events</a:t>
            </a:r>
          </a:p>
        </p:txBody>
      </p:sp>
      <p:sp>
        <p:nvSpPr>
          <p:cNvPr id="3" name="TextBox 2">
            <a:extLst>
              <a:ext uri="{FF2B5EF4-FFF2-40B4-BE49-F238E27FC236}">
                <a16:creationId xmlns:a16="http://schemas.microsoft.com/office/drawing/2014/main" id="{D4489E07-6356-4A32-BBD0-55D5C1504EFB}"/>
              </a:ext>
            </a:extLst>
          </p:cNvPr>
          <p:cNvSpPr txBox="1"/>
          <p:nvPr/>
        </p:nvSpPr>
        <p:spPr>
          <a:xfrm>
            <a:off x="431640" y="1022400"/>
            <a:ext cx="9645614" cy="561692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Description of event;</a:t>
            </a:r>
            <a:b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br>
            <a: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t>During de-vegetation works the Injured Person (IP), working with a colleague who was operating a chainsaw, was clearing and stacking cut branches. The IP slipped and fell forward causing their hand to come into contact with the chainsaw, resulting in a laceration requiring 18 stitches in hospital. </a:t>
            </a:r>
            <a:endParaRPr kumimoji="0" lang="en-GB" sz="1400" b="1"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Underlying Causes;</a:t>
            </a:r>
          </a:p>
          <a:p>
            <a:pPr marL="285750" indent="-285750">
              <a:spcAft>
                <a:spcPts val="600"/>
              </a:spcAft>
              <a:buFont typeface="Arial" panose="020B0604020202020204" pitchFamily="34" charset="0"/>
              <a:buChar char="•"/>
              <a:defRPr/>
            </a:pPr>
            <a:r>
              <a:rPr lang="en-GB" sz="1400">
                <a:solidFill>
                  <a:srgbClr val="002768"/>
                </a:solidFill>
                <a:latin typeface="Arial" panose="020B0604020202020204" pitchFamily="34" charset="0"/>
                <a:cs typeface="Arial" panose="020B0604020202020204" pitchFamily="34" charset="0"/>
              </a:rPr>
              <a:t>Lack of planning for the shift and failure to follow process outlined in the 019 standard.</a:t>
            </a:r>
          </a:p>
          <a:p>
            <a:pPr marL="285750" indent="-285750">
              <a:spcAft>
                <a:spcPts val="600"/>
              </a:spcAft>
              <a:buFont typeface="Arial" panose="020B0604020202020204" pitchFamily="34" charset="0"/>
              <a:buChar char="•"/>
              <a:defRPr/>
            </a:pPr>
            <a:r>
              <a:rPr lang="en-GB" sz="1400">
                <a:solidFill>
                  <a:srgbClr val="002768"/>
                </a:solidFill>
                <a:latin typeface="Arial" panose="020B0604020202020204" pitchFamily="34" charset="0"/>
                <a:cs typeface="Arial" panose="020B0604020202020204" pitchFamily="34" charset="0"/>
              </a:rPr>
              <a:t>Lack of time to review the SWP and site which resulted in a poor quality briefing prior to works.</a:t>
            </a:r>
          </a:p>
          <a:p>
            <a:pPr marL="285750" indent="-285750">
              <a:spcAft>
                <a:spcPts val="600"/>
              </a:spcAft>
              <a:buFont typeface="Arial" panose="020B0604020202020204" pitchFamily="34" charset="0"/>
              <a:buChar char="•"/>
              <a:defRPr/>
            </a:pPr>
            <a:r>
              <a:rPr lang="en-GB" sz="1400">
                <a:solidFill>
                  <a:srgbClr val="002768"/>
                </a:solidFill>
                <a:latin typeface="Arial" panose="020B0604020202020204" pitchFamily="34" charset="0"/>
                <a:cs typeface="Arial" panose="020B0604020202020204" pitchFamily="34" charset="0"/>
              </a:rPr>
              <a:t>Very poor underfoot conditions and inadequate task lighting in place. </a:t>
            </a:r>
            <a:endPar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t>IP entered an exclusion zone and was working at a faster pace than the chainsaw operator. </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Discussion Points;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1400">
                <a:solidFill>
                  <a:srgbClr val="002768"/>
                </a:solidFill>
                <a:latin typeface="Arial" panose="020B0604020202020204" pitchFamily="34" charset="0"/>
                <a:cs typeface="Arial" panose="020B0604020202020204" pitchFamily="34" charset="0"/>
              </a:rPr>
              <a:t>How do you assure yourself that the planning process is followed, that there is enough time and resource and that the plan is site and task specific?</a:t>
            </a:r>
          </a:p>
          <a:p>
            <a:pPr marR="0" lvl="0" algn="l" defTabSz="914400" rtl="0" eaLnBrk="1" fontAlgn="auto" latinLnBrk="0" hangingPunct="1">
              <a:lnSpc>
                <a:spcPct val="100000"/>
              </a:lnSpc>
              <a:spcBef>
                <a:spcPts val="0"/>
              </a:spcBef>
              <a:spcAft>
                <a:spcPts val="600"/>
              </a:spcAft>
              <a:buClrTx/>
              <a:buSzTx/>
              <a:tabLst/>
              <a:defRPr/>
            </a:pPr>
            <a:endPar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Actions from Investigation;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1400" noProof="0">
                <a:solidFill>
                  <a:srgbClr val="002768"/>
                </a:solidFill>
                <a:latin typeface="Arial" panose="020B0604020202020204" pitchFamily="34" charset="0"/>
                <a:cs typeface="Arial" panose="020B0604020202020204" pitchFamily="34" charset="0"/>
              </a:rPr>
              <a:t>Review of the application of the planning process including resource as well as site and task risk control. </a:t>
            </a:r>
            <a:endParaRPr kumimoji="0" lang="en-GB" sz="1400" i="0" u="none" strike="noStrike" kern="1200" cap="none" spc="0" normalizeH="0" baseline="0" noProof="0">
              <a:ln>
                <a:noFill/>
              </a:ln>
              <a:solidFill>
                <a:srgbClr val="002768"/>
              </a:solidFill>
              <a:effectLst/>
              <a:uLnTx/>
              <a:uFillTx/>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t>Development plans and coaching for key personnel involved. </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1400">
                <a:solidFill>
                  <a:srgbClr val="002768"/>
                </a:solidFill>
                <a:latin typeface="Arial" panose="020B0604020202020204" pitchFamily="34" charset="0"/>
                <a:cs typeface="Arial" panose="020B0604020202020204" pitchFamily="34" charset="0"/>
              </a:rPr>
              <a:t>Briefings and safety conversation sessions held with site and wider teams. </a:t>
            </a:r>
            <a:endPar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endParaRPr>
          </a:p>
        </p:txBody>
      </p:sp>
      <p:pic>
        <p:nvPicPr>
          <p:cNvPr id="4" name="Picture 3">
            <a:extLst>
              <a:ext uri="{FF2B5EF4-FFF2-40B4-BE49-F238E27FC236}">
                <a16:creationId xmlns:a16="http://schemas.microsoft.com/office/drawing/2014/main" id="{4E12027D-B196-4648-928A-DD93E66093FD}"/>
              </a:ext>
            </a:extLst>
          </p:cNvPr>
          <p:cNvPicPr>
            <a:picLocks noChangeAspect="1"/>
          </p:cNvPicPr>
          <p:nvPr/>
        </p:nvPicPr>
        <p:blipFill>
          <a:blip r:embed="rId3"/>
          <a:stretch>
            <a:fillRect/>
          </a:stretch>
        </p:blipFill>
        <p:spPr>
          <a:xfrm>
            <a:off x="8809115" y="2297060"/>
            <a:ext cx="2951245" cy="1926802"/>
          </a:xfrm>
          <a:prstGeom prst="rect">
            <a:avLst/>
          </a:prstGeom>
        </p:spPr>
      </p:pic>
    </p:spTree>
    <p:extLst>
      <p:ext uri="{BB962C8B-B14F-4D97-AF65-F5344CB8AC3E}">
        <p14:creationId xmlns:p14="http://schemas.microsoft.com/office/powerpoint/2010/main" val="355799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7769680" cy="579352"/>
          </a:xfrm>
          <a:noFill/>
          <a:ln>
            <a:noFill/>
            <a:bevel/>
          </a:ln>
        </p:spPr>
        <p:txBody>
          <a:bodyPr/>
          <a:lstStyle/>
          <a:p>
            <a:r>
              <a:rPr lang="en-US"/>
              <a:t>Learning from Events</a:t>
            </a:r>
          </a:p>
        </p:txBody>
      </p:sp>
      <p:sp>
        <p:nvSpPr>
          <p:cNvPr id="3" name="TextBox 2">
            <a:extLst>
              <a:ext uri="{FF2B5EF4-FFF2-40B4-BE49-F238E27FC236}">
                <a16:creationId xmlns:a16="http://schemas.microsoft.com/office/drawing/2014/main" id="{D4489E07-6356-4A32-BBD0-55D5C1504EFB}"/>
              </a:ext>
            </a:extLst>
          </p:cNvPr>
          <p:cNvSpPr txBox="1"/>
          <p:nvPr/>
        </p:nvSpPr>
        <p:spPr>
          <a:xfrm>
            <a:off x="431640" y="1022400"/>
            <a:ext cx="9070169" cy="572464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buClrTx/>
              <a:buSzTx/>
              <a:buFontTx/>
              <a:buNone/>
              <a:tabLst/>
              <a:defRPr/>
            </a:pPr>
            <a:r>
              <a:rPr kumimoji="0" lang="en-GB" sz="1400" b="1" i="0" u="none"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rPr>
              <a:t>Description of event;</a:t>
            </a:r>
            <a:b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br>
            <a:r>
              <a:rPr lang="en-GB" sz="1400" dirty="0">
                <a:solidFill>
                  <a:srgbClr val="002768"/>
                </a:solidFill>
                <a:latin typeface="Arial" panose="020B0604020202020204" pitchFamily="34" charset="0"/>
                <a:cs typeface="Arial" panose="020B0604020202020204" pitchFamily="34" charset="0"/>
              </a:rPr>
              <a:t>Whilst carrying out track patrolling and points oiling duties, the Injured Person (IP) slipped on a wooden sleeper trapping their foot underneath a tubular stretcher bar and fell over the cess rail and onto the ground. The IP sustained a double leg fracture as a result of the incident and required several weeks to recover.</a:t>
            </a:r>
            <a:b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br>
            <a:endParaRPr kumimoji="0" lang="en-GB" sz="1400" b="1"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rPr>
              <a:t>Underlying Causes;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The wooden sleeper was wet due to rain and contaminated with oil and grease.</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IP unable to follow best practice guidelines to avoid walking on sleepers due to congested S&amp;C layout.</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Inadequate site lighting in place for carrying out track inspection activity.</a:t>
            </a:r>
          </a:p>
          <a:p>
            <a:pPr lvl="0">
              <a:spcAft>
                <a:spcPts val="600"/>
              </a:spcAft>
              <a:defRPr/>
            </a:pPr>
            <a:endParaRPr kumimoji="0" lang="en-GB" sz="140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rPr>
              <a:t>Discussion Points;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Are site conditions regularly considered when planning works / prior to entering site?</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1400" dirty="0">
                <a:solidFill>
                  <a:srgbClr val="002768"/>
                </a:solidFill>
                <a:latin typeface="Arial" panose="020B0604020202020204" pitchFamily="34" charset="0"/>
                <a:cs typeface="Arial" panose="020B0604020202020204" pitchFamily="34" charset="0"/>
              </a:rPr>
              <a:t>Do you know the standard requirement for lighting when carrying out this type of task?</a:t>
            </a:r>
            <a:endPar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lang="en-GB" sz="1400" dirty="0">
              <a:solidFill>
                <a:srgbClr val="002768"/>
              </a:solidFill>
              <a:latin typeface="Arial" panose="020B060402020202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600"/>
              </a:spcAft>
              <a:buClrTx/>
              <a:buSzTx/>
              <a:tabLst/>
              <a:defRPr/>
            </a:pPr>
            <a:r>
              <a:rPr kumimoji="0" lang="en-GB" sz="1400" b="1" i="0" u="none"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rPr>
              <a:t>Actions from Investigation</a:t>
            </a:r>
            <a:r>
              <a:rPr lang="en-GB" sz="1400" b="1" dirty="0">
                <a:solidFill>
                  <a:srgbClr val="44A0D0"/>
                </a:solidFill>
                <a:latin typeface="Arial" panose="020B0604020202020204" pitchFamily="34" charset="0"/>
                <a:cs typeface="Arial" panose="020B0604020202020204" pitchFamily="34" charset="0"/>
              </a:rPr>
              <a:t>;</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Consider feasibility of installing anti slip matting/coating on wooden sleepers within S&amp;C units.</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Standard requirement for lighting to be applied going forward (both head and hand held torch).</a:t>
            </a:r>
          </a:p>
          <a:p>
            <a:pPr marL="285750" lvl="0" indent="-285750">
              <a:spcAft>
                <a:spcPts val="600"/>
              </a:spcAft>
              <a:buFont typeface="Arial" panose="020B0604020202020204" pitchFamily="34" charset="0"/>
              <a:buChar char="•"/>
              <a:defRPr/>
            </a:pPr>
            <a:r>
              <a:rPr lang="en-GB" sz="1400" dirty="0">
                <a:solidFill>
                  <a:srgbClr val="002768"/>
                </a:solidFill>
                <a:latin typeface="Arial" panose="020B0604020202020204" pitchFamily="34" charset="0"/>
                <a:cs typeface="Arial" panose="020B0604020202020204" pitchFamily="34" charset="0"/>
              </a:rPr>
              <a:t>Apply the take 5 approach when planning routes across the asset. Briefing sessions also held. </a:t>
            </a:r>
          </a:p>
          <a:p>
            <a:pPr lvl="0">
              <a:spcAft>
                <a:spcPts val="600"/>
              </a:spcAft>
              <a:defRPr/>
            </a:pPr>
            <a:endParaRPr lang="en-GB" sz="1400" dirty="0">
              <a:solidFill>
                <a:srgbClr val="002768"/>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FAF0BE4-B92D-47BC-B0EC-018CA032618E}"/>
              </a:ext>
            </a:extLst>
          </p:cNvPr>
          <p:cNvPicPr>
            <a:picLocks noChangeAspect="1"/>
          </p:cNvPicPr>
          <p:nvPr/>
        </p:nvPicPr>
        <p:blipFill>
          <a:blip r:embed="rId3"/>
          <a:stretch>
            <a:fillRect/>
          </a:stretch>
        </p:blipFill>
        <p:spPr>
          <a:xfrm>
            <a:off x="9265804" y="3810899"/>
            <a:ext cx="2624098" cy="1409090"/>
          </a:xfrm>
          <a:prstGeom prst="rect">
            <a:avLst/>
          </a:prstGeom>
        </p:spPr>
      </p:pic>
      <p:pic>
        <p:nvPicPr>
          <p:cNvPr id="5" name="Picture 4">
            <a:extLst>
              <a:ext uri="{FF2B5EF4-FFF2-40B4-BE49-F238E27FC236}">
                <a16:creationId xmlns:a16="http://schemas.microsoft.com/office/drawing/2014/main" id="{EE908804-2E29-455F-89F8-4A83918A7364}"/>
              </a:ext>
            </a:extLst>
          </p:cNvPr>
          <p:cNvPicPr>
            <a:picLocks noChangeAspect="1"/>
          </p:cNvPicPr>
          <p:nvPr/>
        </p:nvPicPr>
        <p:blipFill>
          <a:blip r:embed="rId4"/>
          <a:stretch>
            <a:fillRect/>
          </a:stretch>
        </p:blipFill>
        <p:spPr>
          <a:xfrm>
            <a:off x="9580588" y="1458785"/>
            <a:ext cx="2309314" cy="1666116"/>
          </a:xfrm>
          <a:prstGeom prst="rect">
            <a:avLst/>
          </a:prstGeom>
        </p:spPr>
      </p:pic>
    </p:spTree>
    <p:extLst>
      <p:ext uri="{BB962C8B-B14F-4D97-AF65-F5344CB8AC3E}">
        <p14:creationId xmlns:p14="http://schemas.microsoft.com/office/powerpoint/2010/main" val="25927213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7769680" cy="579352"/>
          </a:xfrm>
          <a:noFill/>
          <a:ln>
            <a:noFill/>
            <a:bevel/>
          </a:ln>
        </p:spPr>
        <p:txBody>
          <a:bodyPr/>
          <a:lstStyle/>
          <a:p>
            <a:r>
              <a:rPr lang="en-US"/>
              <a:t>Learning from Events</a:t>
            </a:r>
          </a:p>
        </p:txBody>
      </p:sp>
      <p:sp>
        <p:nvSpPr>
          <p:cNvPr id="3" name="TextBox 2">
            <a:extLst>
              <a:ext uri="{FF2B5EF4-FFF2-40B4-BE49-F238E27FC236}">
                <a16:creationId xmlns:a16="http://schemas.microsoft.com/office/drawing/2014/main" id="{D4489E07-6356-4A32-BBD0-55D5C1504EFB}"/>
              </a:ext>
            </a:extLst>
          </p:cNvPr>
          <p:cNvSpPr txBox="1"/>
          <p:nvPr/>
        </p:nvSpPr>
        <p:spPr>
          <a:xfrm>
            <a:off x="431641" y="1022400"/>
            <a:ext cx="8269300" cy="567847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rPr>
              <a:t>Description of event;</a:t>
            </a:r>
            <a:b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b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During on tracking of Road Rail Vehicles (RRVs), the Machine Controller (MC) moved backwards in order to provide more space for an RRV movement and in doing so stepped onto an unsecured </a:t>
            </a:r>
            <a:r>
              <a:rPr lang="en-GB" sz="1400" dirty="0">
                <a:solidFill>
                  <a:srgbClr val="002768"/>
                </a:solidFill>
                <a:latin typeface="Arial" panose="020B0604020202020204" pitchFamily="34" charset="0"/>
                <a:cs typeface="Arial" panose="020B0604020202020204" pitchFamily="34" charset="0"/>
              </a:rPr>
              <a:t>manhole cover </a:t>
            </a: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causing a trip and fall onto the manhole. The IP sustained a fracture to their ankle as a result.</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rPr>
              <a:t>Underlying Causes;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The manhole frame and lid was obscured by a thin layer of type 1 stone.</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1400" dirty="0">
                <a:solidFill>
                  <a:srgbClr val="002768"/>
                </a:solidFill>
                <a:latin typeface="Arial" panose="020B0604020202020204" pitchFamily="34" charset="0"/>
                <a:cs typeface="Arial" panose="020B0604020202020204" pitchFamily="34" charset="0"/>
              </a:rPr>
              <a:t>The frame and lid had also become displaced and was not fixed to the walls of the chamber. </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Focus was on the RRV movement therefore potentially introducing a distraction </a:t>
            </a:r>
            <a:r>
              <a:rPr lang="en-GB" sz="1400" dirty="0">
                <a:solidFill>
                  <a:srgbClr val="002768"/>
                </a:solidFill>
                <a:latin typeface="Arial" panose="020B0604020202020204" pitchFamily="34" charset="0"/>
                <a:cs typeface="Arial" panose="020B0604020202020204" pitchFamily="34" charset="0"/>
              </a:rPr>
              <a:t>in terms of surroundings. </a:t>
            </a:r>
          </a:p>
          <a:p>
            <a:pPr marR="0" lvl="0" algn="l" defTabSz="914400" rtl="0" eaLnBrk="1" fontAlgn="auto" latinLnBrk="0" hangingPunct="1">
              <a:lnSpc>
                <a:spcPct val="100000"/>
              </a:lnSpc>
              <a:spcBef>
                <a:spcPts val="0"/>
              </a:spcBef>
              <a:spcAft>
                <a:spcPts val="600"/>
              </a:spcAft>
              <a:buClrTx/>
              <a:buSzTx/>
              <a:tabLst/>
              <a:defRPr/>
            </a:pPr>
            <a:endPar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rPr>
              <a:t>Discussion Points;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1400" dirty="0">
                <a:solidFill>
                  <a:srgbClr val="002768"/>
                </a:solidFill>
                <a:latin typeface="Arial" panose="020B0604020202020204" pitchFamily="34" charset="0"/>
                <a:cs typeface="Arial" panose="020B0604020202020204" pitchFamily="34" charset="0"/>
              </a:rPr>
              <a:t>Are site visits / scoping exercises carried prior to setting up a site?</a:t>
            </a:r>
            <a:endParaRPr kumimoji="0" lang="en-GB" sz="1400" i="0" u="none" strike="noStrike" kern="1200" cap="none" spc="0" normalizeH="0" baseline="0" noProof="0" dirty="0">
              <a:ln>
                <a:noFill/>
              </a:ln>
              <a:solidFill>
                <a:srgbClr val="002768"/>
              </a:solidFill>
              <a:effectLst/>
              <a:uLnTx/>
              <a:uFillTx/>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How do we better review and improve site conditions</a:t>
            </a:r>
            <a:r>
              <a:rPr lang="en-GB" sz="1400" dirty="0">
                <a:solidFill>
                  <a:srgbClr val="002768"/>
                </a:solidFill>
                <a:latin typeface="Arial" panose="020B0604020202020204" pitchFamily="34" charset="0"/>
                <a:cs typeface="Arial" panose="020B0604020202020204" pitchFamily="34" charset="0"/>
              </a:rPr>
              <a:t>? </a:t>
            </a:r>
            <a:endPar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dirty="0">
                <a:ln>
                  <a:noFill/>
                </a:ln>
                <a:solidFill>
                  <a:srgbClr val="44A0D0"/>
                </a:solidFill>
                <a:effectLst/>
                <a:uLnTx/>
                <a:uFillTx/>
                <a:latin typeface="Arial" panose="020B0604020202020204" pitchFamily="34" charset="0"/>
                <a:ea typeface="+mn-ea"/>
                <a:cs typeface="Arial" panose="020B0604020202020204" pitchFamily="34" charset="0"/>
              </a:rPr>
              <a:t>Actions from Investigation;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rPr>
              <a:t>Barriers erected in the short term and issue fault reported in order to arrange for repair.</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sz="1400" dirty="0">
                <a:solidFill>
                  <a:srgbClr val="002768"/>
                </a:solidFill>
                <a:latin typeface="Arial" panose="020B0604020202020204" pitchFamily="34" charset="0"/>
                <a:cs typeface="Arial" panose="020B0604020202020204" pitchFamily="34" charset="0"/>
              </a:rPr>
              <a:t>Information on event shared on site and to the wider teams. </a:t>
            </a:r>
            <a:endPar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endParaRPr>
          </a:p>
        </p:txBody>
      </p:sp>
      <p:pic>
        <p:nvPicPr>
          <p:cNvPr id="4" name="Picture 3">
            <a:extLst>
              <a:ext uri="{FF2B5EF4-FFF2-40B4-BE49-F238E27FC236}">
                <a16:creationId xmlns:a16="http://schemas.microsoft.com/office/drawing/2014/main" id="{9BDC605C-57C7-46BB-8CBC-B5B865175D75}"/>
              </a:ext>
            </a:extLst>
          </p:cNvPr>
          <p:cNvPicPr>
            <a:picLocks noChangeAspect="1"/>
          </p:cNvPicPr>
          <p:nvPr/>
        </p:nvPicPr>
        <p:blipFill>
          <a:blip r:embed="rId3"/>
          <a:stretch>
            <a:fillRect/>
          </a:stretch>
        </p:blipFill>
        <p:spPr>
          <a:xfrm>
            <a:off x="8782105" y="1458785"/>
            <a:ext cx="3078103" cy="2008867"/>
          </a:xfrm>
          <a:prstGeom prst="rect">
            <a:avLst/>
          </a:prstGeom>
        </p:spPr>
      </p:pic>
      <p:pic>
        <p:nvPicPr>
          <p:cNvPr id="5" name="Picture 4">
            <a:extLst>
              <a:ext uri="{FF2B5EF4-FFF2-40B4-BE49-F238E27FC236}">
                <a16:creationId xmlns:a16="http://schemas.microsoft.com/office/drawing/2014/main" id="{746603A1-0055-4D25-9846-0B8746F11C6A}"/>
              </a:ext>
            </a:extLst>
          </p:cNvPr>
          <p:cNvPicPr>
            <a:picLocks noChangeAspect="1"/>
          </p:cNvPicPr>
          <p:nvPr/>
        </p:nvPicPr>
        <p:blipFill>
          <a:blip r:embed="rId4"/>
          <a:stretch>
            <a:fillRect/>
          </a:stretch>
        </p:blipFill>
        <p:spPr>
          <a:xfrm>
            <a:off x="8782104" y="3661584"/>
            <a:ext cx="3078104" cy="2008867"/>
          </a:xfrm>
          <a:prstGeom prst="rect">
            <a:avLst/>
          </a:prstGeom>
        </p:spPr>
      </p:pic>
    </p:spTree>
    <p:extLst>
      <p:ext uri="{BB962C8B-B14F-4D97-AF65-F5344CB8AC3E}">
        <p14:creationId xmlns:p14="http://schemas.microsoft.com/office/powerpoint/2010/main" val="1856390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7769680" cy="579352"/>
          </a:xfrm>
          <a:noFill/>
          <a:ln>
            <a:noFill/>
            <a:bevel/>
          </a:ln>
        </p:spPr>
        <p:txBody>
          <a:bodyPr/>
          <a:lstStyle/>
          <a:p>
            <a:r>
              <a:rPr lang="en-US" dirty="0"/>
              <a:t>Previous Learning</a:t>
            </a:r>
          </a:p>
        </p:txBody>
      </p:sp>
      <p:sp>
        <p:nvSpPr>
          <p:cNvPr id="3" name="TextBox 2">
            <a:extLst>
              <a:ext uri="{FF2B5EF4-FFF2-40B4-BE49-F238E27FC236}">
                <a16:creationId xmlns:a16="http://schemas.microsoft.com/office/drawing/2014/main" id="{D4489E07-6356-4A32-BBD0-55D5C1504EFB}"/>
              </a:ext>
            </a:extLst>
          </p:cNvPr>
          <p:cNvSpPr txBox="1"/>
          <p:nvPr/>
        </p:nvSpPr>
        <p:spPr>
          <a:xfrm>
            <a:off x="431640" y="1022400"/>
            <a:ext cx="9697097" cy="2154436"/>
          </a:xfrm>
          <a:prstGeom prst="rect">
            <a:avLst/>
          </a:prstGeom>
          <a:noFill/>
        </p:spPr>
        <p:txBody>
          <a:bodyPr wrap="square" rtlCol="0">
            <a:spAutoFit/>
          </a:bodyPr>
          <a:lstStyle/>
          <a:p>
            <a:pPr lvl="0">
              <a:lnSpc>
                <a:spcPct val="150000"/>
              </a:lnSpc>
              <a:defRPr/>
            </a:pPr>
            <a:endParaRPr lang="en-GB" sz="1600" dirty="0">
              <a:solidFill>
                <a:srgbClr val="002768"/>
              </a:solidFill>
              <a:latin typeface="Arial" panose="020B0604020202020204" pitchFamily="34" charset="0"/>
              <a:cs typeface="Arial" panose="020B0604020202020204" pitchFamily="34" charset="0"/>
            </a:endParaRPr>
          </a:p>
          <a:p>
            <a:pPr lvl="0">
              <a:lnSpc>
                <a:spcPct val="150000"/>
              </a:lnSpc>
              <a:defRPr/>
            </a:pPr>
            <a:endParaRPr lang="en-GB" sz="1600" dirty="0">
              <a:solidFill>
                <a:srgbClr val="002768"/>
              </a:solidFill>
              <a:latin typeface="Arial" panose="020B0604020202020204" pitchFamily="34" charset="0"/>
              <a:cs typeface="Arial" panose="020B0604020202020204" pitchFamily="34" charset="0"/>
            </a:endParaRPr>
          </a:p>
          <a:p>
            <a:pPr lvl="0">
              <a:lnSpc>
                <a:spcPct val="150000"/>
              </a:lnSpc>
              <a:defRPr/>
            </a:pPr>
            <a:r>
              <a:rPr lang="en-GB" sz="1600" dirty="0">
                <a:solidFill>
                  <a:srgbClr val="002768"/>
                </a:solidFill>
                <a:latin typeface="Arial" panose="020B0604020202020204" pitchFamily="34" charset="0"/>
                <a:cs typeface="Arial" panose="020B0604020202020204" pitchFamily="34" charset="0"/>
              </a:rPr>
              <a:t>The next three events have previously featured in our periodic HSE cascade therefore a brief summary will be provided however if you would like to have a further discussion on any aspect of these, please let us know. </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srgbClr val="00276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82737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2C275E-F69D-4EDE-87CB-EE9E2BCD30C7}"/>
              </a:ext>
            </a:extLst>
          </p:cNvPr>
          <p:cNvSpPr txBox="1"/>
          <p:nvPr/>
        </p:nvSpPr>
        <p:spPr>
          <a:xfrm>
            <a:off x="512805" y="1089453"/>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Times New Roman"/>
            </a:endParaRPr>
          </a:p>
        </p:txBody>
      </p:sp>
      <p:sp>
        <p:nvSpPr>
          <p:cNvPr id="7" name="Title 6">
            <a:extLst>
              <a:ext uri="{FF2B5EF4-FFF2-40B4-BE49-F238E27FC236}">
                <a16:creationId xmlns:a16="http://schemas.microsoft.com/office/drawing/2014/main" id="{10D2E6FA-F23D-4EB5-8062-EE4ED19E294D}"/>
              </a:ext>
            </a:extLst>
          </p:cNvPr>
          <p:cNvSpPr>
            <a:spLocks noGrp="1"/>
          </p:cNvSpPr>
          <p:nvPr>
            <p:ph type="ctrTitle"/>
          </p:nvPr>
        </p:nvSpPr>
        <p:spPr>
          <a:xfrm>
            <a:off x="431640" y="323378"/>
            <a:ext cx="7769680" cy="579352"/>
          </a:xfrm>
          <a:noFill/>
          <a:ln>
            <a:noFill/>
            <a:bevel/>
          </a:ln>
        </p:spPr>
        <p:txBody>
          <a:bodyPr/>
          <a:lstStyle/>
          <a:p>
            <a:r>
              <a:rPr lang="en-US"/>
              <a:t>Learning from Events</a:t>
            </a:r>
          </a:p>
        </p:txBody>
      </p:sp>
      <p:sp>
        <p:nvSpPr>
          <p:cNvPr id="3" name="TextBox 2">
            <a:extLst>
              <a:ext uri="{FF2B5EF4-FFF2-40B4-BE49-F238E27FC236}">
                <a16:creationId xmlns:a16="http://schemas.microsoft.com/office/drawing/2014/main" id="{D4489E07-6356-4A32-BBD0-55D5C1504EFB}"/>
              </a:ext>
            </a:extLst>
          </p:cNvPr>
          <p:cNvSpPr txBox="1"/>
          <p:nvPr/>
        </p:nvSpPr>
        <p:spPr>
          <a:xfrm>
            <a:off x="431641" y="1022400"/>
            <a:ext cx="8269300" cy="4739759"/>
          </a:xfrm>
          <a:prstGeom prst="rect">
            <a:avLst/>
          </a:prstGeom>
          <a:noFill/>
        </p:spPr>
        <p:txBody>
          <a:bodyPr wrap="square" rtlCol="0">
            <a:spAutoFit/>
          </a:bodyPr>
          <a:lstStyle/>
          <a:p>
            <a:pPr lvl="0">
              <a:lnSpc>
                <a:spcPct val="150000"/>
              </a:lnSpc>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Description of event;</a:t>
            </a:r>
            <a:br>
              <a:rPr lang="en-GB" sz="1400">
                <a:solidFill>
                  <a:srgbClr val="002768"/>
                </a:solidFill>
                <a:latin typeface="Arial" panose="020B0604020202020204" pitchFamily="34" charset="0"/>
                <a:cs typeface="Arial" panose="020B0604020202020204" pitchFamily="34" charset="0"/>
              </a:rPr>
            </a:br>
            <a:r>
              <a:rPr lang="en-GB" sz="1400">
                <a:solidFill>
                  <a:srgbClr val="002768"/>
                </a:solidFill>
                <a:latin typeface="Arial" panose="020B0604020202020204" pitchFamily="34" charset="0"/>
                <a:cs typeface="Arial" panose="020B0604020202020204" pitchFamily="34" charset="0"/>
              </a:rPr>
              <a:t>Whilst entering the toilet facilities, the Injured Person (IP) caught their footing on a slightly raised piece of flooring which caused them to fall and sprain their wrist.</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Underlying Causes;</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a:rPr>
              <a:t>The flooring material was uneven with no threshold strips or joint to connect the flooring surfaces.</a:t>
            </a:r>
          </a:p>
          <a:p>
            <a:pPr marL="285750" lvl="0" indent="-285750">
              <a:spcAft>
                <a:spcPts val="600"/>
              </a:spcAft>
              <a:buFont typeface="Arial" panose="020B0604020202020204" pitchFamily="34" charset="0"/>
              <a:buChar char="•"/>
              <a:defRPr/>
            </a:pPr>
            <a:endPar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Discussion Points;</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a:rPr>
              <a:t>If you seen a floor in this condition would you raise this as a close call?</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a:rPr>
              <a:t>Who can you raise concerns to regarding the depot or office you work in or are visiting?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400" b="1" i="0" u="none" strike="noStrike" kern="1200" cap="none" spc="0" normalizeH="0" baseline="0" noProof="0">
                <a:ln>
                  <a:noFill/>
                </a:ln>
                <a:solidFill>
                  <a:srgbClr val="44A0D0"/>
                </a:solidFill>
                <a:effectLst/>
                <a:uLnTx/>
                <a:uFillTx/>
                <a:latin typeface="Arial" panose="020B0604020202020204" pitchFamily="34" charset="0"/>
                <a:ea typeface="+mn-ea"/>
                <a:cs typeface="Arial" panose="020B0604020202020204" pitchFamily="34" charset="0"/>
              </a:rPr>
              <a:t>Actions from Investigation;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rPr>
              <a:t>Repair arranged to flooring. </a:t>
            </a:r>
          </a:p>
          <a:p>
            <a:pPr marL="285750" lvl="0" indent="-285750">
              <a:spcAft>
                <a:spcPts val="600"/>
              </a:spcAft>
              <a:buFont typeface="Arial" panose="020B0604020202020204" pitchFamily="34" charset="0"/>
              <a:buChar char="•"/>
              <a:defRPr/>
            </a:pPr>
            <a:r>
              <a:rPr lang="en-GB" sz="1400">
                <a:solidFill>
                  <a:srgbClr val="002768"/>
                </a:solidFill>
                <a:latin typeface="Arial" panose="020B0604020202020204"/>
              </a:rPr>
              <a:t>Ensure walkways are kept free of hazards and obstacles.</a:t>
            </a:r>
          </a:p>
          <a:p>
            <a:pPr marL="285750" lvl="0" indent="-285750">
              <a:buFont typeface="Arial" panose="020B0604020202020204" pitchFamily="34" charset="0"/>
              <a:buChar char="•"/>
              <a:defRPr/>
            </a:pPr>
            <a:r>
              <a:rPr lang="en-GB" sz="1400">
                <a:solidFill>
                  <a:srgbClr val="002768"/>
                </a:solidFill>
                <a:latin typeface="Arial" panose="020B0604020202020204"/>
              </a:rPr>
              <a:t>Report all defects and hazards to the depot or facilities manager. </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400" b="0" i="0" u="none" strike="noStrike" kern="1200" cap="none" spc="0" normalizeH="0" baseline="0" noProof="0">
              <a:ln>
                <a:noFill/>
              </a:ln>
              <a:solidFill>
                <a:srgbClr val="002768"/>
              </a:solidFill>
              <a:effectLst/>
              <a:uLnTx/>
              <a:uFillTx/>
              <a:latin typeface="Arial" panose="020B0604020202020204" pitchFamily="34" charset="0"/>
              <a:ea typeface="+mn-ea"/>
              <a:cs typeface="Arial" panose="020B0604020202020204" pitchFamily="34" charset="0"/>
            </a:endParaRPr>
          </a:p>
        </p:txBody>
      </p:sp>
      <p:pic>
        <p:nvPicPr>
          <p:cNvPr id="8" name="Picture 7">
            <a:extLst>
              <a:ext uri="{FF2B5EF4-FFF2-40B4-BE49-F238E27FC236}">
                <a16:creationId xmlns:a16="http://schemas.microsoft.com/office/drawing/2014/main" id="{EA527A1C-3C6D-41F4-A04D-B466673FF1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8076" y="1808576"/>
            <a:ext cx="2868271" cy="2154881"/>
          </a:xfrm>
          <a:prstGeom prst="rect">
            <a:avLst/>
          </a:prstGeom>
        </p:spPr>
      </p:pic>
    </p:spTree>
    <p:extLst>
      <p:ext uri="{BB962C8B-B14F-4D97-AF65-F5344CB8AC3E}">
        <p14:creationId xmlns:p14="http://schemas.microsoft.com/office/powerpoint/2010/main" val="1765734888"/>
      </p:ext>
    </p:extLst>
  </p:cSld>
  <p:clrMapOvr>
    <a:masterClrMapping/>
  </p:clrMapOvr>
</p:sld>
</file>

<file path=ppt/theme/theme1.xml><?xml version="1.0" encoding="utf-8"?>
<a:theme xmlns:a="http://schemas.openxmlformats.org/drawingml/2006/main" name="COVER">
  <a:themeElements>
    <a:clrScheme name="Scotlands Railways">
      <a:dk1>
        <a:srgbClr val="000000"/>
      </a:dk1>
      <a:lt1>
        <a:srgbClr val="FFFFFF"/>
      </a:lt1>
      <a:dk2>
        <a:srgbClr val="44546A"/>
      </a:dk2>
      <a:lt2>
        <a:srgbClr val="E7E6E6"/>
      </a:lt2>
      <a:accent1>
        <a:srgbClr val="002667"/>
      </a:accent1>
      <a:accent2>
        <a:srgbClr val="00A2D4"/>
      </a:accent2>
      <a:accent3>
        <a:srgbClr val="7F807F"/>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4400" b="1" spc="250" dirty="0"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a:themeElements>
    <a:clrScheme name="Scotlands Railways">
      <a:dk1>
        <a:srgbClr val="000000"/>
      </a:dk1>
      <a:lt1>
        <a:srgbClr val="FFFFFF"/>
      </a:lt1>
      <a:dk2>
        <a:srgbClr val="44546A"/>
      </a:dk2>
      <a:lt2>
        <a:srgbClr val="E7E6E6"/>
      </a:lt2>
      <a:accent1>
        <a:srgbClr val="002667"/>
      </a:accent1>
      <a:accent2>
        <a:srgbClr val="00A2D4"/>
      </a:accent2>
      <a:accent3>
        <a:srgbClr val="7F807F"/>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4400" b="1" spc="250" dirty="0"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XT P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IVIDER PIER">
  <a:themeElements>
    <a:clrScheme name="Scotlands Railways">
      <a:dk1>
        <a:srgbClr val="000000"/>
      </a:dk1>
      <a:lt1>
        <a:srgbClr val="FFFFFF"/>
      </a:lt1>
      <a:dk2>
        <a:srgbClr val="44546A"/>
      </a:dk2>
      <a:lt2>
        <a:srgbClr val="E7E6E6"/>
      </a:lt2>
      <a:accent1>
        <a:srgbClr val="002667"/>
      </a:accent1>
      <a:accent2>
        <a:srgbClr val="00A2D4"/>
      </a:accent2>
      <a:accent3>
        <a:srgbClr val="7F807F"/>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4400" b="1" spc="250" dirty="0"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DIVIDER TRACK">
  <a:themeElements>
    <a:clrScheme name="Scotlands Railways">
      <a:dk1>
        <a:srgbClr val="000000"/>
      </a:dk1>
      <a:lt1>
        <a:srgbClr val="FFFFFF"/>
      </a:lt1>
      <a:dk2>
        <a:srgbClr val="44546A"/>
      </a:dk2>
      <a:lt2>
        <a:srgbClr val="E7E6E6"/>
      </a:lt2>
      <a:accent1>
        <a:srgbClr val="002667"/>
      </a:accent1>
      <a:accent2>
        <a:srgbClr val="00A2D4"/>
      </a:accent2>
      <a:accent3>
        <a:srgbClr val="7F807F"/>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4400" b="1" spc="250" dirty="0"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TEXT P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TEXT P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TEXT P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aca5d43d-42dd-464d-befd-f1dce1101da7">
      <UserInfo>
        <DisplayName>Baillie Shannon</DisplayName>
        <AccountId>34</AccountId>
        <AccountType/>
      </UserInfo>
      <UserInfo>
        <DisplayName>Cannon Charlotte</DisplayName>
        <AccountId>17</AccountId>
        <AccountType/>
      </UserInfo>
      <UserInfo>
        <DisplayName>Robertson Stuart</DisplayName>
        <AccountId>24</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C9D5CC960752A45BE7715783ADFF595" ma:contentTypeVersion="11" ma:contentTypeDescription="Create a new document." ma:contentTypeScope="" ma:versionID="557f0322b2898f752d6454427a76e3b6">
  <xsd:schema xmlns:xsd="http://www.w3.org/2001/XMLSchema" xmlns:xs="http://www.w3.org/2001/XMLSchema" xmlns:p="http://schemas.microsoft.com/office/2006/metadata/properties" xmlns:ns2="aca5d43d-42dd-464d-befd-f1dce1101da7" xmlns:ns3="8501dc0b-0745-4b08-b7bc-6a92dc432b0d" targetNamespace="http://schemas.microsoft.com/office/2006/metadata/properties" ma:root="true" ma:fieldsID="c2e3208652d9529ae40e09640a552c2f" ns2:_="" ns3:_="">
    <xsd:import namespace="aca5d43d-42dd-464d-befd-f1dce1101da7"/>
    <xsd:import namespace="8501dc0b-0745-4b08-b7bc-6a92dc432b0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a5d43d-42dd-464d-befd-f1dce1101da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501dc0b-0745-4b08-b7bc-6a92dc432b0d"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9DF976-E3EB-473A-9291-F1D988A66D56}">
  <ds:schemaRefs>
    <ds:schemaRef ds:uri="http://schemas.microsoft.com/sharepoint/v3/contenttype/forms"/>
  </ds:schemaRefs>
</ds:datastoreItem>
</file>

<file path=customXml/itemProps2.xml><?xml version="1.0" encoding="utf-8"?>
<ds:datastoreItem xmlns:ds="http://schemas.openxmlformats.org/officeDocument/2006/customXml" ds:itemID="{3660F578-7AAF-42E1-88BC-E79C15FC9942}">
  <ds:schemaRefs>
    <ds:schemaRef ds:uri="http://schemas.microsoft.com/office/2006/metadata/properties"/>
    <ds:schemaRef ds:uri="http://schemas.microsoft.com/office/infopath/2007/PartnerControls"/>
    <ds:schemaRef ds:uri="278b7c79-f9e8-48ea-97da-5b4da988d4ec"/>
  </ds:schemaRefs>
</ds:datastoreItem>
</file>

<file path=customXml/itemProps3.xml><?xml version="1.0" encoding="utf-8"?>
<ds:datastoreItem xmlns:ds="http://schemas.openxmlformats.org/officeDocument/2006/customXml" ds:itemID="{ED29B307-C8C9-46FE-AB70-84A84EFDCE4B}"/>
</file>

<file path=docProps/app.xml><?xml version="1.0" encoding="utf-8"?>
<Properties xmlns="http://schemas.openxmlformats.org/officeDocument/2006/extended-properties" xmlns:vt="http://schemas.openxmlformats.org/officeDocument/2006/docPropsVTypes">
  <Template>blank</Template>
  <TotalTime>374</TotalTime>
  <Words>2655</Words>
  <Application>Microsoft Office PowerPoint</Application>
  <PresentationFormat>Widescreen</PresentationFormat>
  <Paragraphs>236</Paragraphs>
  <Slides>19</Slides>
  <Notes>17</Notes>
  <HiddenSlides>0</HiddenSlides>
  <MMClips>1</MMClips>
  <ScaleCrop>false</ScaleCrop>
  <HeadingPairs>
    <vt:vector size="8" baseType="variant">
      <vt:variant>
        <vt:lpstr>Fonts Used</vt:lpstr>
      </vt:variant>
      <vt:variant>
        <vt:i4>6</vt:i4>
      </vt:variant>
      <vt:variant>
        <vt:lpstr>Theme</vt:lpstr>
      </vt:variant>
      <vt:variant>
        <vt:i4>8</vt:i4>
      </vt:variant>
      <vt:variant>
        <vt:lpstr>Embedded OLE Servers</vt:lpstr>
      </vt:variant>
      <vt:variant>
        <vt:i4>2</vt:i4>
      </vt:variant>
      <vt:variant>
        <vt:lpstr>Slide Titles</vt:lpstr>
      </vt:variant>
      <vt:variant>
        <vt:i4>19</vt:i4>
      </vt:variant>
    </vt:vector>
  </HeadingPairs>
  <TitlesOfParts>
    <vt:vector size="35" baseType="lpstr">
      <vt:lpstr>Arial</vt:lpstr>
      <vt:lpstr>Calibri</vt:lpstr>
      <vt:lpstr>Calibri,BoldItalic</vt:lpstr>
      <vt:lpstr>Network Rail Sans</vt:lpstr>
      <vt:lpstr>Times New Roman</vt:lpstr>
      <vt:lpstr>Wingdings</vt:lpstr>
      <vt:lpstr>COVER</vt:lpstr>
      <vt:lpstr>CONTENTS</vt:lpstr>
      <vt:lpstr>TEXT PAGE</vt:lpstr>
      <vt:lpstr>DIVIDER PIER</vt:lpstr>
      <vt:lpstr>DIVIDER TRACK</vt:lpstr>
      <vt:lpstr>1_TEXT PAGE</vt:lpstr>
      <vt:lpstr>2_TEXT PAGE</vt:lpstr>
      <vt:lpstr>3_TEXT PAGE</vt:lpstr>
      <vt:lpstr>Bitmap Image</vt:lpstr>
      <vt:lpstr>Adobe Acrobat Document</vt:lpstr>
      <vt:lpstr>Scotland’s Railway  Sure Footed Campaign </vt:lpstr>
      <vt:lpstr>Introduction</vt:lpstr>
      <vt:lpstr>Slips, Trips &amp; Falls in Numbers</vt:lpstr>
      <vt:lpstr>Learning from Events</vt:lpstr>
      <vt:lpstr>Learning from Events</vt:lpstr>
      <vt:lpstr>Learning from Events</vt:lpstr>
      <vt:lpstr>Learning from Events</vt:lpstr>
      <vt:lpstr>Previous Learning</vt:lpstr>
      <vt:lpstr>Learning from Events</vt:lpstr>
      <vt:lpstr>Learning from Events</vt:lpstr>
      <vt:lpstr>Learning from Events</vt:lpstr>
      <vt:lpstr>Considerations</vt:lpstr>
      <vt:lpstr>Actions for Improvement</vt:lpstr>
      <vt:lpstr>Safety Conversations</vt:lpstr>
      <vt:lpstr>PowerPoint Presentation</vt:lpstr>
      <vt:lpstr>Further Information &amp; Good Practice</vt:lpstr>
      <vt:lpstr>Scotland’s Railway Yammer</vt:lpstr>
      <vt:lpstr>Next Steps</vt:lpstr>
      <vt:lpstr>Thank You</vt:lpstr>
    </vt:vector>
  </TitlesOfParts>
  <Company>Interpublic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Muller Boudewijn</dc:creator>
  <cp:lastModifiedBy>Lyall Chris</cp:lastModifiedBy>
  <cp:revision>3</cp:revision>
  <cp:lastPrinted>2020-01-23T10:12:59Z</cp:lastPrinted>
  <dcterms:created xsi:type="dcterms:W3CDTF">2019-11-19T15:35:05Z</dcterms:created>
  <dcterms:modified xsi:type="dcterms:W3CDTF">2020-11-11T13:28:48Z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0x0101004C9D5CC960752A45BE7715783ADFF595</vt:lpwstr>
  </property>
  <property fmtid="{D5CDD505-2E9C-101B-9397-08002B2CF9AE}" pid="3" name="RelatedTags">
    <vt:lpwstr/>
  </property>
  <property fmtid="{D5CDD505-2E9C-101B-9397-08002B2CF9AE}" pid="4" name="MSIP_Label_8577031b-11bc-4db9-b655-7d79027ad570_Enabled">
    <vt:lpwstr>true</vt:lpwstr>
  </property>
  <property fmtid="{D5CDD505-2E9C-101B-9397-08002B2CF9AE}" pid="5" name="MSIP_Label_8577031b-11bc-4db9-b655-7d79027ad570_SetDate">
    <vt:lpwstr>2020-08-19T14:01:17Z</vt:lpwstr>
  </property>
  <property fmtid="{D5CDD505-2E9C-101B-9397-08002B2CF9AE}" pid="6" name="MSIP_Label_8577031b-11bc-4db9-b655-7d79027ad570_Method">
    <vt:lpwstr>Standard</vt:lpwstr>
  </property>
  <property fmtid="{D5CDD505-2E9C-101B-9397-08002B2CF9AE}" pid="7" name="MSIP_Label_8577031b-11bc-4db9-b655-7d79027ad570_Name">
    <vt:lpwstr>8577031b-11bc-4db9-b655-7d79027ad570</vt:lpwstr>
  </property>
  <property fmtid="{D5CDD505-2E9C-101B-9397-08002B2CF9AE}" pid="8" name="MSIP_Label_8577031b-11bc-4db9-b655-7d79027ad570_SiteId">
    <vt:lpwstr>c22cc3e1-5d7f-4f4d-be03-d5a158cc9409</vt:lpwstr>
  </property>
  <property fmtid="{D5CDD505-2E9C-101B-9397-08002B2CF9AE}" pid="9" name="MSIP_Label_8577031b-11bc-4db9-b655-7d79027ad570_ActionId">
    <vt:lpwstr>25d6131f-043a-4de5-81cc-c910ce9c662c</vt:lpwstr>
  </property>
  <property fmtid="{D5CDD505-2E9C-101B-9397-08002B2CF9AE}" pid="10" name="MSIP_Label_8577031b-11bc-4db9-b655-7d79027ad570_ContentBits">
    <vt:lpwstr>1</vt:lpwstr>
  </property>
</Properties>
</file>