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 id="2147483729" r:id="rId3"/>
    <p:sldMasterId id="2147483741" r:id="rId4"/>
    <p:sldMasterId id="2147483753" r:id="rId5"/>
    <p:sldMasterId id="2147483766" r:id="rId6"/>
  </p:sldMasterIdLst>
  <p:notesMasterIdLst>
    <p:notesMasterId r:id="rId22"/>
  </p:notesMasterIdLst>
  <p:handoutMasterIdLst>
    <p:handoutMasterId r:id="rId23"/>
  </p:handoutMasterIdLst>
  <p:sldIdLst>
    <p:sldId id="274" r:id="rId7"/>
    <p:sldId id="260" r:id="rId8"/>
    <p:sldId id="259" r:id="rId9"/>
    <p:sldId id="286" r:id="rId10"/>
    <p:sldId id="285" r:id="rId11"/>
    <p:sldId id="292" r:id="rId12"/>
    <p:sldId id="257" r:id="rId13"/>
    <p:sldId id="271" r:id="rId14"/>
    <p:sldId id="293" r:id="rId15"/>
    <p:sldId id="270" r:id="rId16"/>
    <p:sldId id="266" r:id="rId17"/>
    <p:sldId id="290" r:id="rId18"/>
    <p:sldId id="284" r:id="rId19"/>
    <p:sldId id="291" r:id="rId20"/>
    <p:sldId id="28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274"/>
            <p14:sldId id="260"/>
            <p14:sldId id="259"/>
            <p14:sldId id="286"/>
            <p14:sldId id="285"/>
            <p14:sldId id="292"/>
            <p14:sldId id="257"/>
            <p14:sldId id="271"/>
            <p14:sldId id="293"/>
            <p14:sldId id="270"/>
            <p14:sldId id="266"/>
            <p14:sldId id="290"/>
            <p14:sldId id="284"/>
            <p14:sldId id="291"/>
            <p14:sldId id="287"/>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pos="39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951B81"/>
    <a:srgbClr val="482683"/>
    <a:srgbClr val="007981"/>
    <a:srgbClr val="51ACB8"/>
    <a:srgbClr val="004D6F"/>
    <a:srgbClr val="70B397"/>
    <a:srgbClr val="8B60A0"/>
    <a:srgbClr val="8DC055"/>
    <a:srgbClr val="00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9" d="100"/>
          <a:sy n="119" d="100"/>
        </p:scale>
        <p:origin x="270" y="126"/>
      </p:cViewPr>
      <p:guideLst>
        <p:guide pos="3840"/>
        <p:guide orient="horz" pos="2160"/>
        <p:guide pos="39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47234-F741-423B-B336-1B8A9B2BAFB1}" type="datetimeFigureOut">
              <a:rPr lang="en-GB" smtClean="0"/>
              <a:t>03/07/2020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5424F-E449-4824-921F-55F0BB15E53D}" type="datetimeFigureOut">
              <a:rPr lang="en-GB" smtClean="0"/>
              <a:t>03/07/2020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226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0283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3770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555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55796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21785" y="4318001"/>
            <a:ext cx="4743449"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8434" y="4318001"/>
            <a:ext cx="474556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3-Jul-20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36577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3-Jul-20</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80777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3-Jul-20</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3655227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3-Jul-20</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717707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3-Jul-20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3359553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3-Jul-20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321003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3-Jul-20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4052946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8" y="2997201"/>
            <a:ext cx="2423583"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2997201"/>
            <a:ext cx="7067551"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3-Jul-20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783134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3-Jul-20</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838853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3-Jul-20</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367686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3-Jul-20</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225191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3-Jul-20</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4011368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3-Jul-20</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2110263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3-Jul-20</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27772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3-Jul-20</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100610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3-Jul-20</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334524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3-Jul-20</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950785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3-Jul-20</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1510204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3-Jul-20</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179936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36CC5C2-711D-4584-8283-4D9512C406FC}" type="datetime5">
              <a:rPr lang="en-GB" altLang="en-US"/>
              <a:pPr>
                <a:defRPr/>
              </a:pPr>
              <a:t>3-Jul-20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373613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A2E51F-A3A1-495A-9F32-93FD65C4E171}" type="datetime5">
              <a:rPr lang="en-GB" altLang="en-US"/>
              <a:pPr>
                <a:defRPr/>
              </a:pPr>
              <a:t>3-Jul-20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1821376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6D247-3BC3-4F51-BE2B-1AF33513C62F}" type="datetime5">
              <a:rPr lang="en-GB" altLang="en-US"/>
              <a:pPr>
                <a:defRPr/>
              </a:pPr>
              <a:t>3-Jul-20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2657389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2D7E9D4-7E9B-44B3-970E-1ACA7898BB17}" type="datetime5">
              <a:rPr lang="en-GB" altLang="en-US"/>
              <a:pPr>
                <a:defRPr/>
              </a:pPr>
              <a:t>3-Jul-20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2864149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558862C-69BC-4178-85A7-FDAA73F1F0CE}" type="datetime5">
              <a:rPr lang="en-GB" altLang="en-US"/>
              <a:pPr>
                <a:defRPr/>
              </a:pPr>
              <a:t>3-Jul-20</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3745373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8835FF5D-36B8-49AF-B3E7-4C341A040ECD}" type="datetime5">
              <a:rPr lang="en-GB" altLang="en-US"/>
              <a:pPr>
                <a:defRPr/>
              </a:pPr>
              <a:t>3-Jul-20</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2853099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16E7110-AA74-44DA-B186-B6742BE782FF}" type="datetime5">
              <a:rPr lang="en-GB" altLang="en-US"/>
              <a:pPr>
                <a:defRPr/>
              </a:pPr>
              <a:t>3-Jul-20</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442839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9C2235-8347-4560-98AA-3A5D6D9CECCB}" type="datetime5">
              <a:rPr lang="en-GB" altLang="en-US"/>
              <a:pPr>
                <a:defRPr/>
              </a:pPr>
              <a:t>3-Jul-20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3468254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7AEB0BB-394D-45BC-B175-BEDFB693F1CC}" type="datetime5">
              <a:rPr lang="en-GB" altLang="en-US"/>
              <a:pPr>
                <a:defRPr/>
              </a:pPr>
              <a:t>3-Jul-20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997917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2BC1239-647F-47D9-8F9F-D8B057BD9E74}" type="datetime5">
              <a:rPr lang="en-GB" altLang="en-US"/>
              <a:pPr>
                <a:defRPr/>
              </a:pPr>
              <a:t>3-Jul-20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4828696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0A8EA97-EC81-4C78-90BD-5FAF69C7D9D6}" type="datetime5">
              <a:rPr lang="en-GB" altLang="en-US"/>
              <a:pPr>
                <a:defRPr/>
              </a:pPr>
              <a:t>3-Jul-20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411823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1F62C65-39E1-4B27-BACA-4E439B28D2AC}" type="datetime5">
              <a:rPr lang="en-GB" altLang="en-US"/>
              <a:pPr>
                <a:defRPr/>
              </a:pPr>
              <a:t>3-Jul-20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2670149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4CE64D-B130-4269-8E89-1642E10BD61E}" type="datetime5">
              <a:rPr lang="en-GB" altLang="en-US"/>
              <a:pPr>
                <a:defRPr/>
              </a:pPr>
              <a:t>3-Jul-20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2538704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E611864-3D1F-4ACF-B341-E926F5DCCABE}" type="datetime5">
              <a:rPr lang="en-GB" altLang="en-US"/>
              <a:pPr>
                <a:defRPr/>
              </a:pPr>
              <a:t>3-Jul-20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1897349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8" y="1841501"/>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841501"/>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854ECB8A-B64D-405F-BD9E-54DFCDC0A62F}" type="datetime5">
              <a:rPr lang="en-GB" altLang="en-US"/>
              <a:pPr>
                <a:defRPr/>
              </a:pPr>
              <a:t>3-Jul-20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94935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519B21C7-90D4-4109-9D59-34CE8B53061D}" type="datetime5">
              <a:rPr lang="en-GB" altLang="en-US"/>
              <a:pPr>
                <a:defRPr/>
              </a:pPr>
              <a:t>3-Jul-20</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1108752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2507D62-2E0F-4659-9223-078400D8DB24}" type="datetime5">
              <a:rPr lang="en-GB" altLang="en-US"/>
              <a:pPr>
                <a:defRPr/>
              </a:pPr>
              <a:t>3-Jul-20</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2821781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16ACBF07-76A7-42DD-B419-0B89F19E17C6}" type="datetime5">
              <a:rPr lang="en-GB" altLang="en-US"/>
              <a:pPr>
                <a:defRPr/>
              </a:pPr>
              <a:t>3-Jul-20</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1837753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45722E38-8FAC-4D14-961C-4C066D372BA9}" type="datetime5">
              <a:rPr lang="en-GB" altLang="en-US"/>
              <a:pPr>
                <a:defRPr/>
              </a:pPr>
              <a:t>3-Jul-20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38780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69A62C-6728-4026-BF62-C3CF0E69D8F8}" type="datetime5">
              <a:rPr lang="en-GB" altLang="en-US"/>
              <a:pPr>
                <a:defRPr/>
              </a:pPr>
              <a:t>3-Jul-20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76915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623C61F-2824-4F4D-BDD4-86F82BFFC9EA}" type="datetime5">
              <a:rPr lang="en-GB" altLang="en-US"/>
              <a:pPr>
                <a:defRPr/>
              </a:pPr>
              <a:t>3-Jul-20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92011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2052" y="827089"/>
            <a:ext cx="2686049"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859184"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C383FD9-BE42-4524-BC44-43BA0B21D95C}" type="datetime5">
              <a:rPr lang="en-GB" altLang="en-US"/>
              <a:pPr>
                <a:defRPr/>
              </a:pPr>
              <a:t>3-Jul-20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1610950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68" y="827088"/>
            <a:ext cx="9692217"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668" y="1841501"/>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841501"/>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3-Jul-20</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479970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26BB37D1-B526-4A12-B522-9ACF850D66D3}" type="datetime5">
              <a:rPr lang="en-GB" altLang="en-US"/>
              <a:pPr>
                <a:defRPr/>
              </a:pPr>
              <a:t>3-Jul-20</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1347672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94E182-0736-4C90-B644-72F50D7AD7EA}" type="datetime5">
              <a:rPr lang="en-GB" altLang="en-US"/>
              <a:pPr>
                <a:defRPr/>
              </a:pPr>
              <a:t>3-Jul-20</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29858080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97E5E44-892B-4624-9162-AA4ABE1B5D45}" type="datetime5">
              <a:rPr lang="en-GB" altLang="en-US"/>
              <a:pPr>
                <a:defRPr/>
              </a:pPr>
              <a:t>3-Jul-20</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254841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4318001"/>
            <a:ext cx="4743451"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4318001"/>
            <a:ext cx="474556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14DED269-531F-46EF-ADF5-668B538D50ED}" type="datetime5">
              <a:rPr lang="en-GB" altLang="en-US"/>
              <a:pPr>
                <a:defRPr/>
              </a:pPr>
              <a:t>3-Jul-20</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42618049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39B6EC9-FFB2-4844-B405-8661D25A9B02}" type="datetime5">
              <a:rPr lang="en-GB" altLang="en-US"/>
              <a:pPr>
                <a:defRPr/>
              </a:pPr>
              <a:t>3-Jul-20</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46614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C412CDD2-7795-41F7-BED0-896539BC2D16}" type="datetime5">
              <a:rPr lang="en-GB" altLang="en-US"/>
              <a:pPr>
                <a:defRPr/>
              </a:pPr>
              <a:t>3-Jul-20</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4096335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85049B07-8CE6-4BB9-A676-AE2DFF8DFEB5}" type="datetime5">
              <a:rPr lang="en-GB" altLang="en-US"/>
              <a:pPr>
                <a:defRPr/>
              </a:pPr>
              <a:t>3-Jul-20</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7636297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DF0A53BC-E0BB-4024-B340-836D966FBE42}" type="datetime5">
              <a:rPr lang="en-GB" altLang="en-US"/>
              <a:pPr>
                <a:defRPr/>
              </a:pPr>
              <a:t>3-Jul-20</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1991814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3C52A133-B09F-47AC-ABA3-320928569CEE}" type="datetime5">
              <a:rPr lang="en-GB" altLang="en-US"/>
              <a:pPr>
                <a:defRPr/>
              </a:pPr>
              <a:t>3-Jul-20</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7013083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A3D9A31-1E3F-42E0-8958-0635136613F4}" type="datetime5">
              <a:rPr lang="en-GB" altLang="en-US"/>
              <a:pPr>
                <a:defRPr/>
              </a:pPr>
              <a:t>3-Jul-20</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8931922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2997201"/>
            <a:ext cx="242146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2997201"/>
            <a:ext cx="7067551"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0AD457B-D2F6-47D7-8146-3EBDE15E78A9}" type="datetime5">
              <a:rPr lang="en-GB" altLang="en-US"/>
              <a:pPr>
                <a:defRPr/>
              </a:pPr>
              <a:t>3-Jul-20</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312333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3-Jul-20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258176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3-Jul-20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188096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3-Jul-20</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269442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4.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719668" y="2997200"/>
            <a:ext cx="969221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721784" y="4318001"/>
            <a:ext cx="9692216"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3-Jul-20</a:t>
            </a:fld>
            <a:endParaRPr lang="en-GB" altLang="en-US"/>
          </a:p>
        </p:txBody>
      </p:sp>
      <p:sp>
        <p:nvSpPr>
          <p:cNvPr id="147465"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21619538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3-Jul-20</a:t>
            </a:fld>
            <a:endParaRPr lang="en-GB" altLang="en-US"/>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89542394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272"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D0AC29F-DC23-40A4-90C3-B79A2E2E468C}" type="datetime5">
              <a:rPr lang="en-GB" altLang="en-US"/>
              <a:pPr>
                <a:defRPr/>
              </a:pPr>
              <a:t>3-Jul-20</a:t>
            </a:fld>
            <a:endParaRPr lang="en-GB" altLang="en-US"/>
          </a:p>
        </p:txBody>
      </p:sp>
      <p:sp>
        <p:nvSpPr>
          <p:cNvPr id="11273"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340308982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719668" y="1841501"/>
            <a:ext cx="1074843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AFAC7BC-B357-488D-B8E0-02023C08D04B}" type="datetime5">
              <a:rPr lang="en-GB" altLang="en-US"/>
              <a:pPr>
                <a:defRPr/>
              </a:pPr>
              <a:t>3-Jul-20</a:t>
            </a:fld>
            <a:endParaRPr lang="en-GB" altLang="en-US"/>
          </a:p>
        </p:txBody>
      </p:sp>
      <p:sp>
        <p:nvSpPr>
          <p:cNvPr id="104457" name="Rectangle 9"/>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69726508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719668" y="2997200"/>
            <a:ext cx="969221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719668" y="4318001"/>
            <a:ext cx="9692217"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60C7A9B-FC7E-45EF-A686-1CFE27CFC76E}" type="datetime5">
              <a:rPr lang="en-GB" altLang="en-US"/>
              <a:pPr>
                <a:defRPr/>
              </a:pPr>
              <a:t>3-Jul-20</a:t>
            </a:fld>
            <a:endParaRPr lang="en-GB" altLang="en-US"/>
          </a:p>
        </p:txBody>
      </p:sp>
      <p:sp>
        <p:nvSpPr>
          <p:cNvPr id="161802" name="Rectangle 10"/>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10967868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collections/summaries-of-learnin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Helen.Whitton@networkrail.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40F2B-CF17-494F-BA14-0FCC6E9E0F73}"/>
              </a:ext>
            </a:extLst>
          </p:cNvPr>
          <p:cNvSpPr>
            <a:spLocks noGrp="1"/>
          </p:cNvSpPr>
          <p:nvPr>
            <p:ph type="sldNum" sz="quarter" idx="15"/>
          </p:nvPr>
        </p:nvSpPr>
        <p:spPr/>
        <p:txBody>
          <a:bodyPr/>
          <a:lstStyle/>
          <a:p>
            <a:fld id="{229EAAAC-928A-40C1-AC39-D34FD1799CA9}" type="slidenum">
              <a:rPr lang="en-GB" smtClean="0"/>
              <a:pPr/>
              <a:t>1</a:t>
            </a:fld>
            <a:endParaRPr lang="en-GB" dirty="0"/>
          </a:p>
        </p:txBody>
      </p:sp>
      <p:sp>
        <p:nvSpPr>
          <p:cNvPr id="3" name="Text Placeholder 2">
            <a:extLst>
              <a:ext uri="{FF2B5EF4-FFF2-40B4-BE49-F238E27FC236}">
                <a16:creationId xmlns:a16="http://schemas.microsoft.com/office/drawing/2014/main" id="{A5C4C2BE-9C68-41C1-A5DE-5A69F529213E}"/>
              </a:ext>
            </a:extLst>
          </p:cNvPr>
          <p:cNvSpPr>
            <a:spLocks noGrp="1"/>
          </p:cNvSpPr>
          <p:nvPr>
            <p:ph type="body" sz="quarter" idx="10"/>
          </p:nvPr>
        </p:nvSpPr>
        <p:spPr/>
        <p:txBody>
          <a:bodyPr/>
          <a:lstStyle/>
          <a:p>
            <a:endParaRPr lang="en-GB" sz="3600" b="1" i="1" dirty="0">
              <a:solidFill>
                <a:srgbClr val="054B6B"/>
              </a:solidFill>
              <a:latin typeface="Arial"/>
              <a:ea typeface="+mj-ea"/>
              <a:cs typeface="+mj-cs"/>
            </a:endParaRPr>
          </a:p>
          <a:p>
            <a:r>
              <a:rPr lang="en-GB" sz="3600" b="1" i="1" dirty="0">
                <a:solidFill>
                  <a:srgbClr val="054B6B"/>
                </a:solidFill>
                <a:latin typeface="Arial"/>
                <a:ea typeface="+mj-ea"/>
                <a:cs typeface="+mj-cs"/>
              </a:rPr>
              <a:t>Signalling Shared Learning 20/01</a:t>
            </a:r>
          </a:p>
          <a:p>
            <a:pPr lvl="0" fontAlgn="base">
              <a:lnSpc>
                <a:spcPct val="100000"/>
              </a:lnSpc>
              <a:spcBef>
                <a:spcPct val="20000"/>
              </a:spcBef>
              <a:spcAft>
                <a:spcPct val="0"/>
              </a:spcAft>
              <a:buClr>
                <a:srgbClr val="A5CDDC"/>
              </a:buClr>
              <a:buSzPct val="50000"/>
            </a:pPr>
            <a:r>
              <a:rPr lang="en-GB" sz="3600" dirty="0">
                <a:solidFill>
                  <a:srgbClr val="054B6B"/>
                </a:solidFill>
                <a:latin typeface="Arial"/>
                <a:cs typeface="+mn-cs"/>
              </a:rPr>
              <a:t>January 2020 </a:t>
            </a:r>
          </a:p>
          <a:p>
            <a:pPr lvl="0" fontAlgn="base">
              <a:lnSpc>
                <a:spcPct val="100000"/>
              </a:lnSpc>
              <a:spcBef>
                <a:spcPct val="20000"/>
              </a:spcBef>
              <a:spcAft>
                <a:spcPct val="0"/>
              </a:spcAft>
              <a:buClr>
                <a:srgbClr val="A5CDDC"/>
              </a:buClr>
              <a:buSzPct val="50000"/>
            </a:pPr>
            <a:r>
              <a:rPr lang="en-GB" sz="3600" dirty="0">
                <a:solidFill>
                  <a:srgbClr val="054B6B"/>
                </a:solidFill>
                <a:latin typeface="Arial"/>
                <a:cs typeface="+mn-cs"/>
              </a:rPr>
              <a:t>– June 2020</a:t>
            </a:r>
          </a:p>
          <a:p>
            <a:endParaRPr lang="en-GB" dirty="0"/>
          </a:p>
        </p:txBody>
      </p:sp>
    </p:spTree>
    <p:extLst>
      <p:ext uri="{BB962C8B-B14F-4D97-AF65-F5344CB8AC3E}">
        <p14:creationId xmlns:p14="http://schemas.microsoft.com/office/powerpoint/2010/main" val="148042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10</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3-Jul-20</a:t>
            </a:fld>
            <a:endParaRPr lang="en-GB" altLang="en-US" sz="800">
              <a:solidFill>
                <a:srgbClr val="054B6B"/>
              </a:solidFill>
            </a:endParaRPr>
          </a:p>
        </p:txBody>
      </p:sp>
      <p:sp>
        <p:nvSpPr>
          <p:cNvPr id="14341" name="Rectangle 2"/>
          <p:cNvSpPr>
            <a:spLocks noGrp="1" noChangeArrowheads="1"/>
          </p:cNvSpPr>
          <p:nvPr>
            <p:ph type="title" idx="4294967295"/>
          </p:nvPr>
        </p:nvSpPr>
        <p:spPr>
          <a:xfrm>
            <a:off x="899319" y="635163"/>
            <a:ext cx="9693275" cy="431800"/>
          </a:xfrm>
          <a:prstGeom prst="rect">
            <a:avLst/>
          </a:prstGeom>
        </p:spPr>
        <p:txBody>
          <a:bodyPr/>
          <a:lstStyle/>
          <a:p>
            <a:pPr eaLnBrk="1" hangingPunct="1"/>
            <a:r>
              <a:rPr lang="en-GB" altLang="en-US" sz="2800" b="1" i="1" dirty="0">
                <a:solidFill>
                  <a:srgbClr val="054B6B"/>
                </a:solidFill>
                <a:latin typeface="Arial"/>
              </a:rPr>
              <a:t>SSI telegram delay</a:t>
            </a:r>
          </a:p>
        </p:txBody>
      </p:sp>
      <p:sp>
        <p:nvSpPr>
          <p:cNvPr id="14342" name="Rectangle 3"/>
          <p:cNvSpPr>
            <a:spLocks noGrp="1" noChangeArrowheads="1"/>
          </p:cNvSpPr>
          <p:nvPr>
            <p:ph type="body" sz="half" idx="4294967295"/>
          </p:nvPr>
        </p:nvSpPr>
        <p:spPr>
          <a:xfrm>
            <a:off x="899318" y="1569099"/>
            <a:ext cx="5196682" cy="1936101"/>
          </a:xfrm>
          <a:prstGeom prst="rect">
            <a:avLst/>
          </a:prstGeom>
        </p:spPr>
        <p:txBody>
          <a:bodyPr/>
          <a:lstStyle/>
          <a:p>
            <a:pPr marL="0" indent="0" eaLnBrk="1" hangingPunct="1">
              <a:buNone/>
            </a:pPr>
            <a:r>
              <a:rPr lang="en-GB" altLang="en-US" sz="1200" b="1" dirty="0">
                <a:solidFill>
                  <a:schemeClr val="tx2"/>
                </a:solidFill>
              </a:rPr>
              <a:t>Background</a:t>
            </a:r>
          </a:p>
          <a:p>
            <a:pPr marL="0" indent="0" eaLnBrk="1" hangingPunct="1">
              <a:buNone/>
            </a:pPr>
            <a:r>
              <a:rPr lang="en-GB" altLang="en-US" sz="1200" dirty="0">
                <a:solidFill>
                  <a:srgbClr val="005172"/>
                </a:solidFill>
              </a:rPr>
              <a:t>An SSI and datalink system architecture revealed a potential issue with telegram transmission and time taken to be received, due to the cable diversity. The time taken for message packets to be sent and received was further affected by a protocol translation.</a:t>
            </a:r>
          </a:p>
          <a:p>
            <a:pPr marL="0" indent="0">
              <a:buNone/>
            </a:pPr>
            <a:r>
              <a:rPr lang="en-GB" altLang="en-US" sz="1200" dirty="0">
                <a:solidFill>
                  <a:srgbClr val="005172"/>
                </a:solidFill>
              </a:rPr>
              <a:t>After several options to correct this were discounted, the final solution utilised </a:t>
            </a:r>
            <a:r>
              <a:rPr lang="en-GB" altLang="en-US" sz="1200" dirty="0" err="1">
                <a:solidFill>
                  <a:srgbClr val="005172"/>
                </a:solidFill>
              </a:rPr>
              <a:t>Keymile</a:t>
            </a:r>
            <a:r>
              <a:rPr lang="en-GB" altLang="en-US" sz="1200" dirty="0">
                <a:solidFill>
                  <a:srgbClr val="005172"/>
                </a:solidFill>
              </a:rPr>
              <a:t> XMC20 Multiprotocol Label Switching (MPLS) apparatus, reducing transmission time to an acceptable level.</a:t>
            </a:r>
          </a:p>
          <a:p>
            <a:pPr marL="0" indent="0" eaLnBrk="1" hangingPunct="1">
              <a:buNone/>
            </a:pPr>
            <a:endParaRPr lang="en-GB" altLang="en-US" sz="1200" dirty="0">
              <a:solidFill>
                <a:srgbClr val="FF0000"/>
              </a:solidFill>
              <a:latin typeface="+mj-lt"/>
              <a:ea typeface="+mj-ea"/>
              <a:cs typeface="+mj-cs"/>
            </a:endParaRPr>
          </a:p>
          <a:p>
            <a:pPr eaLnBrk="1" hangingPunct="1"/>
            <a:endParaRPr lang="en-GB" altLang="en-US" sz="1200" dirty="0">
              <a:solidFill>
                <a:schemeClr val="tx2"/>
              </a:solidFill>
              <a:latin typeface="+mj-lt"/>
              <a:ea typeface="+mj-ea"/>
              <a:cs typeface="+mj-cs"/>
            </a:endParaRPr>
          </a:p>
        </p:txBody>
      </p:sp>
      <p:sp>
        <p:nvSpPr>
          <p:cNvPr id="3" name="Rectangle 2">
            <a:extLst>
              <a:ext uri="{FF2B5EF4-FFF2-40B4-BE49-F238E27FC236}">
                <a16:creationId xmlns:a16="http://schemas.microsoft.com/office/drawing/2014/main" id="{B27D6C0C-E61F-4B79-966F-E6E47770434C}"/>
              </a:ext>
            </a:extLst>
          </p:cNvPr>
          <p:cNvSpPr/>
          <p:nvPr/>
        </p:nvSpPr>
        <p:spPr>
          <a:xfrm>
            <a:off x="6782356" y="1569099"/>
            <a:ext cx="4687749" cy="2433487"/>
          </a:xfrm>
          <a:prstGeom prst="rect">
            <a:avLst/>
          </a:prstGeom>
        </p:spPr>
        <p:txBody>
          <a:bodyPr wrap="square">
            <a:spAutoFit/>
          </a:bodyPr>
          <a:lstStyle/>
          <a:p>
            <a:pPr lvl="0">
              <a:lnSpc>
                <a:spcPct val="90000"/>
              </a:lnSpc>
              <a:spcBef>
                <a:spcPts val="1000"/>
              </a:spcBef>
            </a:pPr>
            <a:r>
              <a:rPr lang="en-GB" altLang="en-US" sz="1200" b="1" dirty="0">
                <a:solidFill>
                  <a:srgbClr val="005172"/>
                </a:solidFill>
              </a:rPr>
              <a:t>Key Learning</a:t>
            </a:r>
          </a:p>
          <a:p>
            <a:pPr lvl="0">
              <a:lnSpc>
                <a:spcPct val="90000"/>
              </a:lnSpc>
              <a:spcBef>
                <a:spcPts val="1000"/>
              </a:spcBef>
            </a:pPr>
            <a:r>
              <a:rPr lang="en-GB" altLang="en-US" sz="1200" dirty="0">
                <a:solidFill>
                  <a:srgbClr val="005172"/>
                </a:solidFill>
              </a:rPr>
              <a:t>The basic architecture of a project should be understood at GRIP 3 by producing a high level system architecture drawing to understand the telecoms requirements.</a:t>
            </a:r>
          </a:p>
          <a:p>
            <a:pPr lvl="0">
              <a:lnSpc>
                <a:spcPct val="90000"/>
              </a:lnSpc>
              <a:spcBef>
                <a:spcPts val="1000"/>
              </a:spcBef>
            </a:pPr>
            <a:r>
              <a:rPr lang="en-GB" altLang="en-US" sz="1200" dirty="0">
                <a:solidFill>
                  <a:srgbClr val="005172"/>
                </a:solidFill>
              </a:rPr>
              <a:t>The telecoms provider should also investigate fibre diversity as part of the GRIP 3 National Safety Rules (NSR).</a:t>
            </a:r>
          </a:p>
          <a:p>
            <a:pPr lvl="0">
              <a:lnSpc>
                <a:spcPct val="90000"/>
              </a:lnSpc>
              <a:spcBef>
                <a:spcPts val="1000"/>
              </a:spcBef>
            </a:pPr>
            <a:r>
              <a:rPr lang="en-GB" altLang="en-US" sz="1200" dirty="0">
                <a:solidFill>
                  <a:srgbClr val="005172"/>
                </a:solidFill>
              </a:rPr>
              <a:t>A propagation delay calculation spreadsheet is available from NRT which can be populated for an estimation of delay across the transmission system.</a:t>
            </a:r>
          </a:p>
          <a:p>
            <a:pPr lvl="0">
              <a:lnSpc>
                <a:spcPct val="90000"/>
              </a:lnSpc>
              <a:spcBef>
                <a:spcPts val="1000"/>
              </a:spcBef>
            </a:pPr>
            <a:r>
              <a:rPr lang="en-GB" altLang="en-US" sz="1200" dirty="0">
                <a:solidFill>
                  <a:srgbClr val="005172"/>
                </a:solidFill>
              </a:rPr>
              <a:t>If diversity in FTN-X fibre is not currently available, this should be considered within the project GRIP 4/5-8 authority.</a:t>
            </a:r>
          </a:p>
        </p:txBody>
      </p:sp>
      <p:pic>
        <p:nvPicPr>
          <p:cNvPr id="1026" name="Picture 2" descr="How one company plumbed an ultra-fast internet route across the ...">
            <a:extLst>
              <a:ext uri="{FF2B5EF4-FFF2-40B4-BE49-F238E27FC236}">
                <a16:creationId xmlns:a16="http://schemas.microsoft.com/office/drawing/2014/main" id="{AC5B68BF-A10F-42D7-9261-6B9989BDD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18" y="3314149"/>
            <a:ext cx="5196682" cy="3214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08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11</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3-Jul-20</a:t>
            </a:fld>
            <a:endParaRPr lang="en-GB" altLang="en-US" sz="800">
              <a:solidFill>
                <a:srgbClr val="054B6B"/>
              </a:solidFill>
            </a:endParaRPr>
          </a:p>
        </p:txBody>
      </p:sp>
      <p:sp>
        <p:nvSpPr>
          <p:cNvPr id="14341" name="Rectangle 2"/>
          <p:cNvSpPr>
            <a:spLocks noGrp="1" noChangeArrowheads="1"/>
          </p:cNvSpPr>
          <p:nvPr>
            <p:ph type="title" idx="4294967295"/>
          </p:nvPr>
        </p:nvSpPr>
        <p:spPr>
          <a:xfrm>
            <a:off x="689675" y="746714"/>
            <a:ext cx="4881966" cy="431800"/>
          </a:xfrm>
          <a:prstGeom prst="rect">
            <a:avLst/>
          </a:prstGeom>
        </p:spPr>
        <p:txBody>
          <a:bodyPr/>
          <a:lstStyle/>
          <a:p>
            <a:pPr eaLnBrk="1" hangingPunct="1"/>
            <a:r>
              <a:rPr lang="en-GB" altLang="en-US" sz="2800" b="1" i="1" dirty="0">
                <a:solidFill>
                  <a:schemeClr val="tx2"/>
                </a:solidFill>
                <a:latin typeface="+mn-lt"/>
                <a:ea typeface="+mn-ea"/>
                <a:cs typeface="+mn-cs"/>
              </a:rPr>
              <a:t>Electric shock from ASR</a:t>
            </a:r>
          </a:p>
        </p:txBody>
      </p:sp>
      <p:sp>
        <p:nvSpPr>
          <p:cNvPr id="14342" name="Rectangle 3"/>
          <p:cNvSpPr>
            <a:spLocks noGrp="1" noChangeArrowheads="1"/>
          </p:cNvSpPr>
          <p:nvPr>
            <p:ph type="body" sz="half" idx="4294967295"/>
          </p:nvPr>
        </p:nvSpPr>
        <p:spPr>
          <a:xfrm>
            <a:off x="5893276" y="1733516"/>
            <a:ext cx="5077325" cy="2466219"/>
          </a:xfrm>
          <a:prstGeom prst="rect">
            <a:avLst/>
          </a:prstGeom>
        </p:spPr>
        <p:txBody>
          <a:bodyPr/>
          <a:lstStyle/>
          <a:p>
            <a:pPr marL="0" indent="0" eaLnBrk="1" hangingPunct="1">
              <a:buNone/>
            </a:pPr>
            <a:r>
              <a:rPr lang="en-GB" altLang="en-US" sz="1200" b="1" dirty="0">
                <a:solidFill>
                  <a:schemeClr val="tx2"/>
                </a:solidFill>
              </a:rPr>
              <a:t>Background</a:t>
            </a:r>
          </a:p>
          <a:p>
            <a:pPr marL="0" indent="0">
              <a:buNone/>
            </a:pPr>
            <a:r>
              <a:rPr lang="en-GB" altLang="en-US" sz="1200" dirty="0">
                <a:solidFill>
                  <a:srgbClr val="005172"/>
                </a:solidFill>
              </a:rPr>
              <a:t>An incident occurred where an E&amp;P technician carrying out an internal Automatic Supply Restoration (ASR) battery voltage check suffered an electric shock. Their exposed arm felt an electrical discharge between the metal framework of the ASR unit and the metalwork inside the FSP. The manufacturer was contacted and they confirmed that this was due to the design of the product and not a result of the site installation. They have recommended that should the external cover require to be opened, the FSP ASR unit be isolated completely from the 650V ac supply (all three isolation switches opened). A temporary earth connection should also be made and kept in place, between the metalwork within the ASR unit and FSP cabinet earth, whilst the works are in progress.</a:t>
            </a: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eaLnBrk="1" hangingPunct="1"/>
            <a:endParaRPr lang="en-GB" altLang="en-US" sz="1200" dirty="0">
              <a:solidFill>
                <a:schemeClr val="tx2"/>
              </a:solidFill>
              <a:latin typeface="+mj-lt"/>
              <a:ea typeface="+mj-ea"/>
              <a:cs typeface="+mj-cs"/>
            </a:endParaRPr>
          </a:p>
        </p:txBody>
      </p:sp>
      <p:sp>
        <p:nvSpPr>
          <p:cNvPr id="2" name="Rectangle 1">
            <a:extLst>
              <a:ext uri="{FF2B5EF4-FFF2-40B4-BE49-F238E27FC236}">
                <a16:creationId xmlns:a16="http://schemas.microsoft.com/office/drawing/2014/main" id="{5B0153A4-D82A-4CA2-AAFE-DAA735BF0382}"/>
              </a:ext>
            </a:extLst>
          </p:cNvPr>
          <p:cNvSpPr/>
          <p:nvPr/>
        </p:nvSpPr>
        <p:spPr>
          <a:xfrm>
            <a:off x="5893276" y="4537208"/>
            <a:ext cx="4675322" cy="1051570"/>
          </a:xfrm>
          <a:prstGeom prst="rect">
            <a:avLst/>
          </a:prstGeom>
        </p:spPr>
        <p:txBody>
          <a:bodyPr wrap="square">
            <a:spAutoFit/>
          </a:bodyPr>
          <a:lstStyle/>
          <a:p>
            <a:pPr lvl="0">
              <a:lnSpc>
                <a:spcPct val="90000"/>
              </a:lnSpc>
              <a:spcBef>
                <a:spcPts val="1000"/>
              </a:spcBef>
            </a:pPr>
            <a:r>
              <a:rPr lang="en-GB" altLang="en-US" sz="1200" b="1" dirty="0">
                <a:solidFill>
                  <a:srgbClr val="005172"/>
                </a:solidFill>
              </a:rPr>
              <a:t>Key Learning</a:t>
            </a:r>
          </a:p>
          <a:p>
            <a:pPr lvl="0">
              <a:lnSpc>
                <a:spcPct val="90000"/>
              </a:lnSpc>
              <a:spcBef>
                <a:spcPts val="1000"/>
              </a:spcBef>
            </a:pPr>
            <a:r>
              <a:rPr lang="en-GB" sz="1200" dirty="0">
                <a:solidFill>
                  <a:srgbClr val="005172"/>
                </a:solidFill>
              </a:rPr>
              <a:t>The manufacturer's advice and all Network Rail work instructions should be followed when working on similar installations, and care taken when working on this apparatus. E&amp;P Technical Advice Notice (EPTAN 091119) provides further detail.</a:t>
            </a:r>
          </a:p>
        </p:txBody>
      </p:sp>
      <p:pic>
        <p:nvPicPr>
          <p:cNvPr id="8" name="Picture 1" descr="image002">
            <a:extLst>
              <a:ext uri="{FF2B5EF4-FFF2-40B4-BE49-F238E27FC236}">
                <a16:creationId xmlns:a16="http://schemas.microsoft.com/office/drawing/2014/main" id="{4098EBED-2741-4C29-8CF2-0D4B4E284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75" y="1733516"/>
            <a:ext cx="3627562" cy="483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75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12</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3-Jul-20</a:t>
            </a:fld>
            <a:endParaRPr lang="en-GB" altLang="en-US" sz="800">
              <a:solidFill>
                <a:srgbClr val="054B6B"/>
              </a:solidFill>
            </a:endParaRPr>
          </a:p>
        </p:txBody>
      </p:sp>
      <p:sp>
        <p:nvSpPr>
          <p:cNvPr id="14341" name="Rectangle 2"/>
          <p:cNvSpPr>
            <a:spLocks noGrp="1" noChangeArrowheads="1"/>
          </p:cNvSpPr>
          <p:nvPr>
            <p:ph type="title" idx="4294967295"/>
          </p:nvPr>
        </p:nvSpPr>
        <p:spPr>
          <a:xfrm>
            <a:off x="689675" y="746714"/>
            <a:ext cx="4881966" cy="431800"/>
          </a:xfrm>
          <a:prstGeom prst="rect">
            <a:avLst/>
          </a:prstGeom>
        </p:spPr>
        <p:txBody>
          <a:bodyPr/>
          <a:lstStyle/>
          <a:p>
            <a:pPr eaLnBrk="1" hangingPunct="1"/>
            <a:r>
              <a:rPr lang="en-GB" altLang="en-US" sz="2800" b="1" i="1" dirty="0">
                <a:solidFill>
                  <a:srgbClr val="054B6B"/>
                </a:solidFill>
                <a:latin typeface="Arial"/>
              </a:rPr>
              <a:t>Acceptance plunger</a:t>
            </a:r>
          </a:p>
        </p:txBody>
      </p:sp>
      <p:sp>
        <p:nvSpPr>
          <p:cNvPr id="14342" name="Rectangle 3"/>
          <p:cNvSpPr>
            <a:spLocks noGrp="1" noChangeArrowheads="1"/>
          </p:cNvSpPr>
          <p:nvPr>
            <p:ph type="body" sz="half" idx="4294967295"/>
          </p:nvPr>
        </p:nvSpPr>
        <p:spPr>
          <a:xfrm>
            <a:off x="5350042" y="1606119"/>
            <a:ext cx="5742401" cy="3529960"/>
          </a:xfrm>
          <a:prstGeom prst="rect">
            <a:avLst/>
          </a:prstGeom>
        </p:spPr>
        <p:txBody>
          <a:bodyPr/>
          <a:lstStyle/>
          <a:p>
            <a:pPr marL="0" indent="0" eaLnBrk="1" hangingPunct="1">
              <a:buNone/>
            </a:pPr>
            <a:r>
              <a:rPr lang="en-GB" altLang="en-US" sz="1200" b="1" dirty="0">
                <a:solidFill>
                  <a:schemeClr val="tx2"/>
                </a:solidFill>
              </a:rPr>
              <a:t>Background</a:t>
            </a:r>
          </a:p>
          <a:p>
            <a:pPr marL="0" indent="0">
              <a:buNone/>
            </a:pPr>
            <a:r>
              <a:rPr lang="en-GB" altLang="en-US" sz="1200" dirty="0">
                <a:solidFill>
                  <a:schemeClr val="tx2"/>
                </a:solidFill>
                <a:ea typeface="+mj-ea"/>
                <a:cs typeface="+mj-cs"/>
              </a:rPr>
              <a:t>Shortly after a commissioning, Signallers raised a fault that they were not getting an indication on the panel when releasing an acceptance plunger into a local Depot. This was only an indication fault.</a:t>
            </a:r>
          </a:p>
          <a:p>
            <a:pPr marL="0" indent="0">
              <a:buNone/>
            </a:pPr>
            <a:r>
              <a:rPr lang="en-GB" altLang="en-US" sz="1200" dirty="0">
                <a:solidFill>
                  <a:schemeClr val="tx2"/>
                </a:solidFill>
                <a:ea typeface="+mj-ea"/>
                <a:cs typeface="+mj-cs"/>
              </a:rPr>
              <a:t>Upon investigation it was identified that positive looping that had been altered to remove some of the panel indications from a re-signalled branch line, had not been wired to design.</a:t>
            </a:r>
          </a:p>
          <a:p>
            <a:pPr marL="0" indent="0">
              <a:buNone/>
            </a:pPr>
            <a:r>
              <a:rPr lang="en-GB" altLang="en-US" sz="1200" dirty="0">
                <a:solidFill>
                  <a:schemeClr val="tx2"/>
                </a:solidFill>
                <a:ea typeface="+mj-ea"/>
                <a:cs typeface="+mj-cs"/>
              </a:rPr>
              <a:t>The positive looping was missing on the acceptance plunger circuit and as a result the system was entered into service with this fault. Additional issues discovered in the investigation were:</a:t>
            </a:r>
          </a:p>
          <a:p>
            <a:r>
              <a:rPr lang="en-GB" altLang="en-US" sz="1200" dirty="0">
                <a:solidFill>
                  <a:schemeClr val="tx2"/>
                </a:solidFill>
                <a:ea typeface="+mj-ea"/>
                <a:cs typeface="+mj-cs"/>
              </a:rPr>
              <a:t>The labels on twin relay bases were the wrong way round. This was not identified under the (partial) correlation</a:t>
            </a:r>
          </a:p>
          <a:p>
            <a:r>
              <a:rPr lang="en-GB" altLang="en-US" sz="1200" dirty="0">
                <a:solidFill>
                  <a:schemeClr val="tx2"/>
                </a:solidFill>
                <a:ea typeface="+mj-ea"/>
                <a:cs typeface="+mj-cs"/>
              </a:rPr>
              <a:t>The changeover was not completed to design</a:t>
            </a:r>
          </a:p>
          <a:p>
            <a:r>
              <a:rPr lang="en-GB" altLang="en-US" sz="1200" dirty="0">
                <a:solidFill>
                  <a:schemeClr val="tx2"/>
                </a:solidFill>
                <a:ea typeface="+mj-ea"/>
                <a:cs typeface="+mj-cs"/>
              </a:rPr>
              <a:t>The affected circuits were not functionally tested after the changeover. This was because these circuits were not identified in the testing certification and plan </a:t>
            </a: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eaLnBrk="1" hangingPunct="1"/>
            <a:endParaRPr lang="en-GB" altLang="en-US" sz="1200" b="1" dirty="0">
              <a:solidFill>
                <a:schemeClr val="tx2"/>
              </a:solidFill>
            </a:endParaRPr>
          </a:p>
          <a:p>
            <a:pPr eaLnBrk="1" hangingPunct="1"/>
            <a:endParaRPr lang="en-GB" altLang="en-US" sz="1200" dirty="0">
              <a:solidFill>
                <a:schemeClr val="tx2"/>
              </a:solidFill>
              <a:latin typeface="+mj-lt"/>
              <a:ea typeface="+mj-ea"/>
              <a:cs typeface="+mj-cs"/>
            </a:endParaRPr>
          </a:p>
        </p:txBody>
      </p:sp>
      <p:sp>
        <p:nvSpPr>
          <p:cNvPr id="2" name="Rectangle 1">
            <a:extLst>
              <a:ext uri="{FF2B5EF4-FFF2-40B4-BE49-F238E27FC236}">
                <a16:creationId xmlns:a16="http://schemas.microsoft.com/office/drawing/2014/main" id="{5B0153A4-D82A-4CA2-AAFE-DAA735BF0382}"/>
              </a:ext>
            </a:extLst>
          </p:cNvPr>
          <p:cNvSpPr/>
          <p:nvPr/>
        </p:nvSpPr>
        <p:spPr>
          <a:xfrm>
            <a:off x="5352888" y="5265275"/>
            <a:ext cx="5742401" cy="1383969"/>
          </a:xfrm>
          <a:prstGeom prst="rect">
            <a:avLst/>
          </a:prstGeom>
        </p:spPr>
        <p:txBody>
          <a:bodyPr wrap="square">
            <a:spAutoFit/>
          </a:bodyPr>
          <a:lstStyle/>
          <a:p>
            <a:pPr lvl="0">
              <a:lnSpc>
                <a:spcPct val="90000"/>
              </a:lnSpc>
              <a:spcBef>
                <a:spcPts val="1000"/>
              </a:spcBef>
            </a:pPr>
            <a:r>
              <a:rPr lang="en-GB" altLang="en-US" sz="1200" b="1" dirty="0">
                <a:solidFill>
                  <a:srgbClr val="005172"/>
                </a:solidFill>
              </a:rPr>
              <a:t>Key Learning</a:t>
            </a:r>
          </a:p>
          <a:p>
            <a:pPr lvl="0">
              <a:lnSpc>
                <a:spcPct val="90000"/>
              </a:lnSpc>
              <a:spcBef>
                <a:spcPts val="1000"/>
              </a:spcBef>
            </a:pPr>
            <a:r>
              <a:rPr lang="en-GB" sz="1200" dirty="0">
                <a:solidFill>
                  <a:schemeClr val="tx2"/>
                </a:solidFill>
                <a:ea typeface="+mj-ea"/>
                <a:cs typeface="+mj-cs"/>
              </a:rPr>
              <a:t>Recoveries could have been done at the IDF block and recovery of relays negating the need to alter the looping. Projects should give more consideration to correlation and having maintenance teams present to assist with more intrusive wire tracing. Testers should review whether the correct level of experience is used to prepare test plans and also if sufficient time is allowed in commissioning programmes for changeover.</a:t>
            </a:r>
          </a:p>
        </p:txBody>
      </p:sp>
      <p:pic>
        <p:nvPicPr>
          <p:cNvPr id="4" name="Picture 3">
            <a:extLst>
              <a:ext uri="{FF2B5EF4-FFF2-40B4-BE49-F238E27FC236}">
                <a16:creationId xmlns:a16="http://schemas.microsoft.com/office/drawing/2014/main" id="{0FD74B7A-440B-48AF-AC1E-E543D64F1AD6}"/>
              </a:ext>
            </a:extLst>
          </p:cNvPr>
          <p:cNvPicPr>
            <a:picLocks noChangeAspect="1"/>
          </p:cNvPicPr>
          <p:nvPr/>
        </p:nvPicPr>
        <p:blipFill>
          <a:blip r:embed="rId2"/>
          <a:stretch>
            <a:fillRect/>
          </a:stretch>
        </p:blipFill>
        <p:spPr>
          <a:xfrm>
            <a:off x="680097" y="1606119"/>
            <a:ext cx="3822523" cy="4145639"/>
          </a:xfrm>
          <a:prstGeom prst="rect">
            <a:avLst/>
          </a:prstGeom>
        </p:spPr>
      </p:pic>
    </p:spTree>
    <p:extLst>
      <p:ext uri="{BB962C8B-B14F-4D97-AF65-F5344CB8AC3E}">
        <p14:creationId xmlns:p14="http://schemas.microsoft.com/office/powerpoint/2010/main" val="3186030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13</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3-Jul-20</a:t>
            </a:fld>
            <a:endParaRPr lang="en-GB" altLang="en-US" sz="800">
              <a:solidFill>
                <a:srgbClr val="054B6B"/>
              </a:solidFill>
            </a:endParaRPr>
          </a:p>
        </p:txBody>
      </p:sp>
      <p:sp>
        <p:nvSpPr>
          <p:cNvPr id="14341" name="Rectangle 2"/>
          <p:cNvSpPr>
            <a:spLocks noGrp="1" noChangeArrowheads="1"/>
          </p:cNvSpPr>
          <p:nvPr>
            <p:ph type="title" idx="4294967295"/>
          </p:nvPr>
        </p:nvSpPr>
        <p:spPr>
          <a:xfrm>
            <a:off x="798163" y="487979"/>
            <a:ext cx="9693275" cy="431800"/>
          </a:xfrm>
          <a:prstGeom prst="rect">
            <a:avLst/>
          </a:prstGeom>
        </p:spPr>
        <p:txBody>
          <a:bodyPr/>
          <a:lstStyle/>
          <a:p>
            <a:pPr eaLnBrk="1" hangingPunct="1"/>
            <a:r>
              <a:rPr lang="en-GB" altLang="en-US" sz="2800" b="1" i="1" dirty="0">
                <a:solidFill>
                  <a:srgbClr val="054B6B"/>
                </a:solidFill>
                <a:latin typeface="Arial"/>
              </a:rPr>
              <a:t>RAIB Summaries of Learning</a:t>
            </a:r>
          </a:p>
        </p:txBody>
      </p:sp>
      <p:sp>
        <p:nvSpPr>
          <p:cNvPr id="14342" name="Rectangle 3"/>
          <p:cNvSpPr>
            <a:spLocks noGrp="1" noChangeArrowheads="1"/>
          </p:cNvSpPr>
          <p:nvPr>
            <p:ph type="body" sz="half" idx="4294967295"/>
          </p:nvPr>
        </p:nvSpPr>
        <p:spPr>
          <a:xfrm>
            <a:off x="809151" y="1023135"/>
            <a:ext cx="5400263" cy="5346886"/>
          </a:xfrm>
          <a:prstGeom prst="rect">
            <a:avLst/>
          </a:prstGeom>
        </p:spPr>
        <p:txBody>
          <a:bodyPr/>
          <a:lstStyle/>
          <a:p>
            <a:pPr marL="0" indent="0" eaLnBrk="1" hangingPunct="1">
              <a:buNone/>
            </a:pPr>
            <a:r>
              <a:rPr lang="en-GB" altLang="en-US" sz="1200" b="1" dirty="0">
                <a:solidFill>
                  <a:schemeClr val="tx2"/>
                </a:solidFill>
                <a:latin typeface="+mj-lt"/>
                <a:ea typeface="+mj-ea"/>
                <a:cs typeface="+mj-cs"/>
              </a:rPr>
              <a:t>Background</a:t>
            </a:r>
          </a:p>
          <a:p>
            <a:pPr marL="0" indent="0">
              <a:buNone/>
            </a:pPr>
            <a:r>
              <a:rPr lang="en-GB" altLang="en-US" sz="1200" dirty="0">
                <a:solidFill>
                  <a:schemeClr val="tx2"/>
                </a:solidFill>
                <a:ea typeface="+mj-ea"/>
                <a:cs typeface="+mj-cs"/>
              </a:rPr>
              <a:t>The Rail Accident Investigation Branch has produced a series of summaries of the learning that has come out of its investigations into accidents and incidents in six topic areas:</a:t>
            </a:r>
          </a:p>
          <a:p>
            <a:pPr marL="0" indent="0">
              <a:buNone/>
            </a:pPr>
            <a:endParaRPr lang="en-GB" altLang="en-US" sz="1200" dirty="0">
              <a:solidFill>
                <a:schemeClr val="tx2"/>
              </a:solidFill>
              <a:ea typeface="+mj-ea"/>
              <a:cs typeface="+mj-cs"/>
            </a:endParaRPr>
          </a:p>
          <a:p>
            <a:pPr lvl="1">
              <a:buFont typeface="+mj-lt"/>
              <a:buAutoNum type="arabicPeriod"/>
            </a:pPr>
            <a:r>
              <a:rPr lang="en-GB" altLang="en-US" sz="1200" dirty="0">
                <a:solidFill>
                  <a:schemeClr val="tx2"/>
                </a:solidFill>
                <a:ea typeface="+mj-ea"/>
                <a:cs typeface="+mj-cs"/>
              </a:rPr>
              <a:t>Design and operation of User Worked Crossings</a:t>
            </a:r>
          </a:p>
          <a:p>
            <a:pPr lvl="1">
              <a:buFont typeface="+mj-lt"/>
              <a:buAutoNum type="arabicPeriod"/>
            </a:pPr>
            <a:r>
              <a:rPr lang="en-GB" altLang="en-US" sz="1200" dirty="0">
                <a:solidFill>
                  <a:schemeClr val="tx2"/>
                </a:solidFill>
                <a:ea typeface="+mj-ea"/>
                <a:cs typeface="+mj-cs"/>
              </a:rPr>
              <a:t>Protection of track workers from moving trains</a:t>
            </a:r>
          </a:p>
          <a:p>
            <a:pPr lvl="1">
              <a:buFont typeface="+mj-lt"/>
              <a:buAutoNum type="arabicPeriod"/>
            </a:pPr>
            <a:r>
              <a:rPr lang="en-GB" altLang="en-US" sz="1200" dirty="0">
                <a:solidFill>
                  <a:schemeClr val="tx2"/>
                </a:solidFill>
                <a:ea typeface="+mj-ea"/>
                <a:cs typeface="+mj-cs"/>
              </a:rPr>
              <a:t>Managing risk of train platform interface</a:t>
            </a:r>
          </a:p>
          <a:p>
            <a:pPr lvl="1">
              <a:buFont typeface="+mj-lt"/>
              <a:buAutoNum type="arabicPeriod"/>
            </a:pPr>
            <a:r>
              <a:rPr lang="en-GB" altLang="en-US" sz="1200" dirty="0">
                <a:solidFill>
                  <a:schemeClr val="tx2"/>
                </a:solidFill>
                <a:ea typeface="+mj-ea"/>
                <a:cs typeface="+mj-cs"/>
              </a:rPr>
              <a:t>Safe management of abnormal train events</a:t>
            </a:r>
          </a:p>
          <a:p>
            <a:pPr lvl="1">
              <a:buFont typeface="+mj-lt"/>
              <a:buAutoNum type="arabicPeriod"/>
            </a:pPr>
            <a:r>
              <a:rPr lang="en-GB" altLang="en-US" sz="1200" dirty="0">
                <a:solidFill>
                  <a:schemeClr val="tx2"/>
                </a:solidFill>
                <a:ea typeface="+mj-ea"/>
                <a:cs typeface="+mj-cs"/>
              </a:rPr>
              <a:t>Freight train derailments</a:t>
            </a:r>
          </a:p>
          <a:p>
            <a:pPr lvl="1">
              <a:buFont typeface="+mj-lt"/>
              <a:buAutoNum type="arabicPeriod"/>
            </a:pPr>
            <a:r>
              <a:rPr lang="en-GB" altLang="en-US" sz="1200" dirty="0">
                <a:solidFill>
                  <a:schemeClr val="tx2"/>
                </a:solidFill>
                <a:ea typeface="+mj-ea"/>
                <a:cs typeface="+mj-cs"/>
              </a:rPr>
              <a:t>Safe design, operation and maintenance of on track plant and trolleys</a:t>
            </a:r>
          </a:p>
          <a:p>
            <a:pPr>
              <a:buFont typeface="+mj-lt"/>
              <a:buAutoNum type="arabicPeriod"/>
            </a:pPr>
            <a:endParaRPr lang="en-GB" altLang="en-US" sz="1200" dirty="0">
              <a:solidFill>
                <a:schemeClr val="tx2"/>
              </a:solidFill>
              <a:ea typeface="+mj-ea"/>
              <a:cs typeface="+mj-cs"/>
            </a:endParaRPr>
          </a:p>
          <a:p>
            <a:pPr marL="0" indent="0">
              <a:buNone/>
            </a:pPr>
            <a:r>
              <a:rPr lang="en-GB" altLang="en-US" sz="1200" dirty="0">
                <a:solidFill>
                  <a:schemeClr val="tx2"/>
                </a:solidFill>
                <a:ea typeface="+mj-ea"/>
                <a:cs typeface="+mj-cs"/>
              </a:rPr>
              <a:t>These are the most significant areas in which the RAIB have ongoing concerns about the control of risk in the railway industry. The summaries are intended to describe what the risks are and how they arise, what the investigations have found, and the important areas for safety learning. </a:t>
            </a:r>
          </a:p>
          <a:p>
            <a:pPr marL="0" indent="0">
              <a:buNone/>
            </a:pPr>
            <a:r>
              <a:rPr lang="en-GB" altLang="en-US" sz="1200" dirty="0">
                <a:solidFill>
                  <a:schemeClr val="tx2"/>
                </a:solidFill>
                <a:ea typeface="+mj-ea"/>
                <a:cs typeface="+mj-cs"/>
              </a:rPr>
              <a:t>They will be updated when they publish a new report or safety digest which deals with these topics.</a:t>
            </a:r>
          </a:p>
          <a:p>
            <a:pPr marL="0" indent="0">
              <a:buNone/>
            </a:pPr>
            <a:r>
              <a:rPr lang="en-GB" altLang="en-US" sz="1200" dirty="0">
                <a:solidFill>
                  <a:schemeClr val="tx2"/>
                </a:solidFill>
                <a:ea typeface="+mj-ea"/>
                <a:cs typeface="+mj-cs"/>
              </a:rPr>
              <a:t>The reports can be found at:</a:t>
            </a:r>
          </a:p>
          <a:p>
            <a:pPr marL="0" indent="0">
              <a:buNone/>
            </a:pPr>
            <a:r>
              <a:rPr lang="en-GB" altLang="en-US" sz="1200" dirty="0">
                <a:solidFill>
                  <a:schemeClr val="tx2"/>
                </a:solidFill>
                <a:ea typeface="+mj-ea"/>
                <a:cs typeface="+mj-cs"/>
              </a:rPr>
              <a:t> </a:t>
            </a:r>
            <a:r>
              <a:rPr lang="en-GB" altLang="en-US" sz="1200" dirty="0">
                <a:solidFill>
                  <a:schemeClr val="tx2"/>
                </a:solidFill>
                <a:ea typeface="+mj-ea"/>
                <a:cs typeface="+mj-cs"/>
                <a:hlinkClick r:id="rId3"/>
              </a:rPr>
              <a:t>https://www.gov.uk/government/collections/summaries-of-learning</a:t>
            </a:r>
            <a:endParaRPr lang="en-GB" altLang="en-US" sz="1200" dirty="0">
              <a:solidFill>
                <a:schemeClr val="tx2"/>
              </a:solidFill>
              <a:ea typeface="+mj-ea"/>
              <a:cs typeface="+mj-cs"/>
            </a:endParaRPr>
          </a:p>
          <a:p>
            <a:pPr marL="0" indent="0">
              <a:buNone/>
            </a:pPr>
            <a:endParaRPr lang="en-GB" altLang="en-US" sz="1200" dirty="0">
              <a:solidFill>
                <a:schemeClr val="tx2"/>
              </a:solidFill>
              <a:ea typeface="+mj-ea"/>
              <a:cs typeface="+mj-cs"/>
            </a:endParaRPr>
          </a:p>
          <a:p>
            <a:pPr>
              <a:buFont typeface="+mj-lt"/>
              <a:buAutoNum type="arabicPeriod"/>
            </a:pPr>
            <a:endParaRPr lang="en-GB" altLang="en-US" sz="1200" dirty="0">
              <a:solidFill>
                <a:schemeClr val="tx2"/>
              </a:solidFill>
              <a:ea typeface="+mj-ea"/>
              <a:cs typeface="+mj-cs"/>
            </a:endParaRPr>
          </a:p>
          <a:p>
            <a:pPr>
              <a:buFont typeface="+mj-lt"/>
              <a:buAutoNum type="arabicPeriod"/>
            </a:pPr>
            <a:endParaRPr lang="en-GB" altLang="en-US" sz="1200" dirty="0">
              <a:solidFill>
                <a:schemeClr val="tx2"/>
              </a:solidFill>
              <a:ea typeface="+mj-ea"/>
              <a:cs typeface="+mj-cs"/>
            </a:endParaRPr>
          </a:p>
          <a:p>
            <a:endParaRPr lang="en-GB" altLang="en-US" sz="1200" dirty="0">
              <a:solidFill>
                <a:schemeClr val="tx2"/>
              </a:solidFill>
              <a:ea typeface="+mj-ea"/>
              <a:cs typeface="+mj-cs"/>
            </a:endParaRPr>
          </a:p>
          <a:p>
            <a:pPr eaLnBrk="1" hangingPunct="1"/>
            <a:endParaRPr lang="en-GB" altLang="en-US" sz="1200" dirty="0">
              <a:solidFill>
                <a:schemeClr val="tx2"/>
              </a:solidFill>
              <a:latin typeface="+mj-lt"/>
              <a:ea typeface="+mj-ea"/>
              <a:cs typeface="+mj-cs"/>
            </a:endParaRPr>
          </a:p>
          <a:p>
            <a:pPr eaLnBrk="1" hangingPunct="1"/>
            <a:endParaRPr lang="en-GB" altLang="en-US" dirty="0"/>
          </a:p>
        </p:txBody>
      </p:sp>
      <p:pic>
        <p:nvPicPr>
          <p:cNvPr id="7" name="Picture 6">
            <a:extLst>
              <a:ext uri="{FF2B5EF4-FFF2-40B4-BE49-F238E27FC236}">
                <a16:creationId xmlns:a16="http://schemas.microsoft.com/office/drawing/2014/main" id="{E679F44C-8238-41A6-B4ED-03CC2455F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085" y="1023135"/>
            <a:ext cx="4256358" cy="2128179"/>
          </a:xfrm>
          <a:prstGeom prst="rect">
            <a:avLst/>
          </a:prstGeom>
        </p:spPr>
      </p:pic>
    </p:spTree>
    <p:extLst>
      <p:ext uri="{BB962C8B-B14F-4D97-AF65-F5344CB8AC3E}">
        <p14:creationId xmlns:p14="http://schemas.microsoft.com/office/powerpoint/2010/main" val="1019690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14</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3-Jul-20</a:t>
            </a:fld>
            <a:endParaRPr lang="en-GB" altLang="en-US" sz="800">
              <a:solidFill>
                <a:srgbClr val="054B6B"/>
              </a:solidFill>
            </a:endParaRPr>
          </a:p>
        </p:txBody>
      </p:sp>
      <p:sp>
        <p:nvSpPr>
          <p:cNvPr id="14341" name="Rectangle 2"/>
          <p:cNvSpPr>
            <a:spLocks noGrp="1" noChangeArrowheads="1"/>
          </p:cNvSpPr>
          <p:nvPr>
            <p:ph type="title" idx="4294967295"/>
          </p:nvPr>
        </p:nvSpPr>
        <p:spPr>
          <a:xfrm>
            <a:off x="1115878" y="563169"/>
            <a:ext cx="9976565" cy="431800"/>
          </a:xfrm>
          <a:prstGeom prst="rect">
            <a:avLst/>
          </a:prstGeom>
        </p:spPr>
        <p:txBody>
          <a:bodyPr/>
          <a:lstStyle/>
          <a:p>
            <a:pPr eaLnBrk="1" hangingPunct="1"/>
            <a:r>
              <a:rPr lang="en-GB" altLang="en-US" sz="2800" b="1" i="1" dirty="0">
                <a:solidFill>
                  <a:srgbClr val="054B6B"/>
                </a:solidFill>
                <a:latin typeface="Arial"/>
              </a:rPr>
              <a:t>Good practice identified</a:t>
            </a:r>
          </a:p>
        </p:txBody>
      </p:sp>
      <p:sp>
        <p:nvSpPr>
          <p:cNvPr id="14342" name="Rectangle 3"/>
          <p:cNvSpPr>
            <a:spLocks noGrp="1" noChangeArrowheads="1"/>
          </p:cNvSpPr>
          <p:nvPr>
            <p:ph type="body" sz="half" idx="4294967295"/>
          </p:nvPr>
        </p:nvSpPr>
        <p:spPr>
          <a:xfrm>
            <a:off x="1115879" y="1311328"/>
            <a:ext cx="4902150" cy="3716151"/>
          </a:xfrm>
          <a:prstGeom prst="rect">
            <a:avLst/>
          </a:prstGeom>
        </p:spPr>
        <p:txBody>
          <a:bodyPr/>
          <a:lstStyle/>
          <a:p>
            <a:pPr marL="0" indent="0" eaLnBrk="1" hangingPunct="1">
              <a:buNone/>
            </a:pPr>
            <a:r>
              <a:rPr lang="en-GB" altLang="en-US" sz="1200" b="1" dirty="0">
                <a:solidFill>
                  <a:schemeClr val="tx2"/>
                </a:solidFill>
                <a:latin typeface="+mj-lt"/>
                <a:ea typeface="+mj-ea"/>
                <a:cs typeface="+mj-cs"/>
              </a:rPr>
              <a:t>Background</a:t>
            </a:r>
          </a:p>
          <a:p>
            <a:pPr marL="0" indent="0">
              <a:buNone/>
            </a:pPr>
            <a:r>
              <a:rPr lang="en-GB" altLang="en-US" sz="1200" dirty="0">
                <a:solidFill>
                  <a:schemeClr val="tx2"/>
                </a:solidFill>
                <a:ea typeface="+mj-ea"/>
                <a:cs typeface="+mj-cs"/>
              </a:rPr>
              <a:t>Recent internal audits of Network Rail’s signalling project delivery organisation have identified some good practice. </a:t>
            </a:r>
          </a:p>
          <a:p>
            <a:pPr marL="0" indent="0">
              <a:buNone/>
            </a:pPr>
            <a:r>
              <a:rPr lang="en-GB" altLang="en-US" sz="1200" dirty="0">
                <a:solidFill>
                  <a:schemeClr val="tx2"/>
                </a:solidFill>
                <a:ea typeface="+mj-ea"/>
                <a:cs typeface="+mj-cs"/>
              </a:rPr>
              <a:t>These included:</a:t>
            </a:r>
          </a:p>
          <a:p>
            <a:r>
              <a:rPr lang="en-GB" altLang="en-US" sz="1200" dirty="0">
                <a:solidFill>
                  <a:schemeClr val="tx2"/>
                </a:solidFill>
                <a:ea typeface="+mj-ea"/>
                <a:cs typeface="+mj-cs"/>
              </a:rPr>
              <a:t>The use of a “DPE Register”, an MS Excel spreadsheet capturing a wide range of items a DPE is required, or may want to, keep track of </a:t>
            </a:r>
          </a:p>
          <a:p>
            <a:r>
              <a:rPr lang="en-GB" altLang="en-US" sz="1200" dirty="0">
                <a:solidFill>
                  <a:schemeClr val="tx2"/>
                </a:solidFill>
                <a:ea typeface="+mj-ea"/>
                <a:cs typeface="+mj-cs"/>
              </a:rPr>
              <a:t>An updated and improved version of PAN40 Dashboard, showing a timeline of progress</a:t>
            </a:r>
          </a:p>
          <a:p>
            <a:endParaRPr lang="en-GB" altLang="en-US" sz="1200" dirty="0">
              <a:solidFill>
                <a:schemeClr val="tx2"/>
              </a:solidFill>
              <a:ea typeface="+mj-ea"/>
              <a:cs typeface="+mj-cs"/>
            </a:endParaRPr>
          </a:p>
          <a:p>
            <a:pPr marL="0" indent="0">
              <a:buNone/>
            </a:pPr>
            <a:endParaRPr lang="en-GB" altLang="en-US" dirty="0"/>
          </a:p>
        </p:txBody>
      </p:sp>
      <p:sp>
        <p:nvSpPr>
          <p:cNvPr id="2" name="Rectangle 1">
            <a:extLst>
              <a:ext uri="{FF2B5EF4-FFF2-40B4-BE49-F238E27FC236}">
                <a16:creationId xmlns:a16="http://schemas.microsoft.com/office/drawing/2014/main" id="{864C15E8-0E44-4A88-8A9B-AD912C09B944}"/>
              </a:ext>
            </a:extLst>
          </p:cNvPr>
          <p:cNvSpPr/>
          <p:nvPr/>
        </p:nvSpPr>
        <p:spPr>
          <a:xfrm>
            <a:off x="1115878" y="4198202"/>
            <a:ext cx="4825766" cy="1015663"/>
          </a:xfrm>
          <a:prstGeom prst="rect">
            <a:avLst/>
          </a:prstGeom>
        </p:spPr>
        <p:txBody>
          <a:bodyPr wrap="square">
            <a:spAutoFit/>
          </a:bodyPr>
          <a:lstStyle/>
          <a:p>
            <a:pPr fontAlgn="base">
              <a:spcBef>
                <a:spcPct val="0"/>
              </a:spcBef>
              <a:spcAft>
                <a:spcPct val="0"/>
              </a:spcAft>
            </a:pPr>
            <a:r>
              <a:rPr lang="en-GB" altLang="en-US" sz="1200" b="1" dirty="0">
                <a:solidFill>
                  <a:srgbClr val="054B6B"/>
                </a:solidFill>
                <a:latin typeface="Arial" charset="0"/>
              </a:rPr>
              <a:t>Further learning</a:t>
            </a:r>
          </a:p>
          <a:p>
            <a:pPr fontAlgn="base">
              <a:spcBef>
                <a:spcPct val="0"/>
              </a:spcBef>
              <a:spcAft>
                <a:spcPct val="0"/>
              </a:spcAft>
            </a:pPr>
            <a:r>
              <a:rPr lang="en-GB" sz="1200" dirty="0">
                <a:solidFill>
                  <a:srgbClr val="054B6B"/>
                </a:solidFill>
              </a:rPr>
              <a:t>For full details of the good practice, please contact Chris Ruddy, Senior Project Engineer, Route Services – Engineering Services</a:t>
            </a:r>
          </a:p>
          <a:p>
            <a:pPr fontAlgn="base">
              <a:spcBef>
                <a:spcPct val="0"/>
              </a:spcBef>
              <a:spcAft>
                <a:spcPct val="0"/>
              </a:spcAft>
            </a:pPr>
            <a:endParaRPr lang="en-GB" sz="1200" dirty="0">
              <a:solidFill>
                <a:srgbClr val="054B6B"/>
              </a:solidFill>
            </a:endParaRPr>
          </a:p>
          <a:p>
            <a:pPr fontAlgn="base">
              <a:spcBef>
                <a:spcPct val="0"/>
              </a:spcBef>
              <a:spcAft>
                <a:spcPct val="0"/>
              </a:spcAft>
            </a:pPr>
            <a:r>
              <a:rPr lang="en-GB" sz="1200" dirty="0">
                <a:solidFill>
                  <a:srgbClr val="054B6B"/>
                </a:solidFill>
                <a:latin typeface="Arial" charset="0"/>
                <a:hlinkClick r:id="rId2"/>
              </a:rPr>
              <a:t>christopher.ruddy@networkrail.co.uk</a:t>
            </a:r>
            <a:r>
              <a:rPr lang="en-GB" sz="1200" dirty="0">
                <a:solidFill>
                  <a:srgbClr val="054B6B"/>
                </a:solidFill>
                <a:latin typeface="Arial" charset="0"/>
              </a:rPr>
              <a:t>  Mobile: 07799 336772.</a:t>
            </a:r>
            <a:endParaRPr lang="en-GB" altLang="en-US" sz="1200" dirty="0">
              <a:solidFill>
                <a:srgbClr val="054B6B"/>
              </a:solidFill>
              <a:latin typeface="Arial" charset="0"/>
            </a:endParaRPr>
          </a:p>
        </p:txBody>
      </p:sp>
      <p:pic>
        <p:nvPicPr>
          <p:cNvPr id="1026" name="Picture 2" descr="Image result for auditing">
            <a:extLst>
              <a:ext uri="{FF2B5EF4-FFF2-40B4-BE49-F238E27FC236}">
                <a16:creationId xmlns:a16="http://schemas.microsoft.com/office/drawing/2014/main" id="{11CC8C0B-8C61-44D6-80E8-37EED09D7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101" y="1313048"/>
            <a:ext cx="5571442" cy="371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108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DA54ED-3032-49CB-BD1C-30DF5AE8BA3B}"/>
              </a:ext>
            </a:extLst>
          </p:cNvPr>
          <p:cNvSpPr>
            <a:spLocks noGrp="1"/>
          </p:cNvSpPr>
          <p:nvPr>
            <p:ph type="sldNum" sz="quarter" idx="15"/>
          </p:nvPr>
        </p:nvSpPr>
        <p:spPr/>
        <p:txBody>
          <a:bodyPr/>
          <a:lstStyle/>
          <a:p>
            <a:fld id="{229EAAAC-928A-40C1-AC39-D34FD1799CA9}" type="slidenum">
              <a:rPr lang="en-GB" smtClean="0"/>
              <a:pPr/>
              <a:t>15</a:t>
            </a:fld>
            <a:endParaRPr lang="en-GB" dirty="0"/>
          </a:p>
        </p:txBody>
      </p:sp>
      <p:sp>
        <p:nvSpPr>
          <p:cNvPr id="3" name="Rectangle 2">
            <a:extLst>
              <a:ext uri="{FF2B5EF4-FFF2-40B4-BE49-F238E27FC236}">
                <a16:creationId xmlns:a16="http://schemas.microsoft.com/office/drawing/2014/main" id="{9F848C69-03E3-46EF-BB27-0CA347729C24}"/>
              </a:ext>
            </a:extLst>
          </p:cNvPr>
          <p:cNvSpPr txBox="1">
            <a:spLocks noChangeArrowheads="1"/>
          </p:cNvSpPr>
          <p:nvPr/>
        </p:nvSpPr>
        <p:spPr bwMode="auto">
          <a:xfrm>
            <a:off x="1925054" y="1206768"/>
            <a:ext cx="852421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600" b="1" i="1" u="none" strike="noStrike" kern="1200" cap="none" spc="0" normalizeH="0" baseline="0" noProof="0" dirty="0">
                <a:ln>
                  <a:noFill/>
                </a:ln>
                <a:solidFill>
                  <a:srgbClr val="054B6B"/>
                </a:solidFill>
                <a:effectLst/>
                <a:uLnTx/>
                <a:uFillTx/>
                <a:latin typeface="Arial"/>
                <a:ea typeface="+mj-ea"/>
                <a:cs typeface="+mj-cs"/>
              </a:rPr>
              <a:t>Further Information</a:t>
            </a:r>
            <a:br>
              <a:rPr kumimoji="0" lang="en-GB" altLang="en-US" sz="3600" b="1" i="0" u="none" strike="noStrike" kern="1200" cap="none" spc="0" normalizeH="0" baseline="0" noProof="0" dirty="0">
                <a:ln>
                  <a:noFill/>
                </a:ln>
                <a:solidFill>
                  <a:srgbClr val="054B6B"/>
                </a:solidFill>
                <a:effectLst/>
                <a:uLnTx/>
                <a:uFillTx/>
                <a:latin typeface="Arial"/>
                <a:ea typeface="+mj-ea"/>
                <a:cs typeface="+mj-cs"/>
              </a:rPr>
            </a:br>
            <a:br>
              <a:rPr kumimoji="0" lang="en-GB" altLang="en-US" sz="3600" b="1" i="0" u="none" strike="noStrike" kern="1200" cap="none" spc="0" normalizeH="0" baseline="0" noProof="0" dirty="0">
                <a:ln>
                  <a:noFill/>
                </a:ln>
                <a:solidFill>
                  <a:srgbClr val="054B6B"/>
                </a:solidFill>
                <a:effectLst/>
                <a:uLnTx/>
                <a:uFillTx/>
                <a:latin typeface="Arial"/>
                <a:ea typeface="+mj-ea"/>
                <a:cs typeface="+mj-cs"/>
              </a:rPr>
            </a:br>
            <a:br>
              <a:rPr kumimoji="0" lang="en-GB" sz="3600" b="0" i="0" u="none" strike="noStrike" kern="1200" cap="none" spc="0" normalizeH="0" baseline="0" noProof="0" dirty="0">
                <a:ln>
                  <a:noFill/>
                </a:ln>
                <a:solidFill>
                  <a:srgbClr val="054B6B"/>
                </a:solidFill>
                <a:effectLst/>
                <a:uLnTx/>
                <a:uFillTx/>
                <a:latin typeface="Arial"/>
                <a:ea typeface="+mj-ea"/>
                <a:cs typeface="+mj-cs"/>
              </a:rPr>
            </a:br>
            <a:r>
              <a:rPr kumimoji="0" lang="en-GB" sz="1800" b="0" i="0" u="none" strike="noStrike" kern="1200" cap="none" spc="0" normalizeH="0" baseline="0" noProof="0" dirty="0">
                <a:ln>
                  <a:noFill/>
                </a:ln>
                <a:solidFill>
                  <a:srgbClr val="054B6B"/>
                </a:solidFill>
                <a:effectLst/>
                <a:uLnTx/>
                <a:uFillTx/>
                <a:latin typeface="Arial"/>
                <a:ea typeface="+mj-ea"/>
                <a:cs typeface="+mj-cs"/>
              </a:rPr>
              <a:t>For any further details or information please contact:</a:t>
            </a:r>
            <a:br>
              <a:rPr kumimoji="0" lang="en-GB" sz="1800" b="0" i="0" u="none" strike="noStrike" kern="1200" cap="none" spc="0" normalizeH="0" baseline="0" noProof="0" dirty="0">
                <a:ln>
                  <a:noFill/>
                </a:ln>
                <a:solidFill>
                  <a:srgbClr val="054B6B"/>
                </a:solidFill>
                <a:effectLst/>
                <a:uLnTx/>
                <a:uFillTx/>
                <a:latin typeface="Arial"/>
                <a:ea typeface="+mj-ea"/>
                <a:cs typeface="+mj-cs"/>
              </a:rPr>
            </a:br>
            <a:r>
              <a:rPr kumimoji="0" lang="en-GB" sz="1800" b="0" i="0" u="none" strike="noStrike" kern="1200" cap="none" spc="0" normalizeH="0" baseline="0" noProof="0" dirty="0">
                <a:ln>
                  <a:noFill/>
                </a:ln>
                <a:solidFill>
                  <a:srgbClr val="054B6B"/>
                </a:solidFill>
                <a:effectLst/>
                <a:uLnTx/>
                <a:uFillTx/>
                <a:latin typeface="Arial"/>
                <a:ea typeface="+mj-ea"/>
                <a:cs typeface="+mj-cs"/>
              </a:rPr>
              <a:t> </a:t>
            </a:r>
            <a:br>
              <a:rPr kumimoji="0" lang="en-GB" sz="1800" b="0" i="0" u="none" strike="noStrike" kern="1200" cap="none" spc="0" normalizeH="0" baseline="0" noProof="0" dirty="0">
                <a:ln>
                  <a:noFill/>
                </a:ln>
                <a:solidFill>
                  <a:srgbClr val="054B6B"/>
                </a:solidFill>
                <a:effectLst/>
                <a:uLnTx/>
                <a:uFillTx/>
                <a:latin typeface="Arial"/>
                <a:ea typeface="+mj-ea"/>
                <a:cs typeface="+mj-cs"/>
              </a:rPr>
            </a:br>
            <a:r>
              <a:rPr kumimoji="0" lang="en-GB" sz="1800" b="0" i="0" u="none" strike="noStrike" kern="1200" cap="none" spc="0" normalizeH="0" baseline="0" noProof="0" dirty="0">
                <a:ln>
                  <a:noFill/>
                </a:ln>
                <a:solidFill>
                  <a:srgbClr val="054B6B"/>
                </a:solidFill>
                <a:effectLst/>
                <a:uLnTx/>
                <a:uFillTx/>
                <a:latin typeface="Arial"/>
                <a:ea typeface="+mj-ea"/>
                <a:cs typeface="+mj-cs"/>
              </a:rPr>
              <a:t>Chris Ruddy: 	Senior Project Engineer, Route Services – Engineering Services</a:t>
            </a:r>
            <a:br>
              <a:rPr kumimoji="0" lang="en-GB" sz="1800" b="0" i="0" u="none" strike="noStrike" kern="1200" cap="none" spc="0" normalizeH="0" baseline="0" noProof="0" dirty="0">
                <a:ln>
                  <a:noFill/>
                </a:ln>
                <a:solidFill>
                  <a:srgbClr val="054B6B"/>
                </a:solidFill>
                <a:effectLst/>
                <a:uLnTx/>
                <a:uFillTx/>
                <a:latin typeface="Arial"/>
                <a:ea typeface="+mj-ea"/>
                <a:cs typeface="+mj-cs"/>
              </a:rPr>
            </a:br>
            <a:r>
              <a:rPr kumimoji="0" lang="en-GB" sz="1800" b="0" i="0" u="none" strike="noStrike" kern="1200" cap="none" spc="0" normalizeH="0" baseline="0" noProof="0" dirty="0">
                <a:ln>
                  <a:noFill/>
                </a:ln>
                <a:solidFill>
                  <a:srgbClr val="054B6B"/>
                </a:solidFill>
                <a:effectLst/>
                <a:uLnTx/>
                <a:uFillTx/>
                <a:latin typeface="Arial"/>
                <a:ea typeface="+mj-ea"/>
                <a:cs typeface="+mj-cs"/>
              </a:rPr>
              <a:t>Tel: 		07799 336772 </a:t>
            </a:r>
            <a:br>
              <a:rPr kumimoji="0" lang="en-GB" sz="1800" b="0" i="0" u="none" strike="noStrike" kern="1200" cap="none" spc="0" normalizeH="0" baseline="0" noProof="0" dirty="0">
                <a:ln>
                  <a:noFill/>
                </a:ln>
                <a:solidFill>
                  <a:srgbClr val="054B6B"/>
                </a:solidFill>
                <a:effectLst/>
                <a:uLnTx/>
                <a:uFillTx/>
                <a:latin typeface="Arial"/>
                <a:ea typeface="+mj-ea"/>
                <a:cs typeface="+mj-cs"/>
              </a:rPr>
            </a:br>
            <a:r>
              <a:rPr lang="en-GB" sz="1800" b="0" i="0" dirty="0">
                <a:solidFill>
                  <a:srgbClr val="054B6B"/>
                </a:solidFill>
                <a:latin typeface="Arial"/>
              </a:rPr>
              <a:t>e</a:t>
            </a:r>
            <a:r>
              <a:rPr kumimoji="0" lang="en-GB" sz="1800" b="0" i="0" u="none" strike="noStrike" kern="1200" cap="none" spc="0" normalizeH="0" baseline="0" noProof="0" dirty="0">
                <a:ln>
                  <a:noFill/>
                </a:ln>
                <a:solidFill>
                  <a:srgbClr val="054B6B"/>
                </a:solidFill>
                <a:effectLst/>
                <a:uLnTx/>
                <a:uFillTx/>
                <a:latin typeface="Arial"/>
                <a:ea typeface="+mj-ea"/>
                <a:cs typeface="+mj-cs"/>
              </a:rPr>
              <a:t>mail: 		christopher.ruddy@networkrail.co.uk </a:t>
            </a:r>
            <a:endParaRPr kumimoji="0" lang="en-GB" altLang="en-US" sz="1800" b="1" i="0" u="none" strike="noStrike" kern="1200" cap="none" spc="0" normalizeH="0" baseline="0" noProof="0" dirty="0">
              <a:ln>
                <a:noFill/>
              </a:ln>
              <a:solidFill>
                <a:srgbClr val="054B6B"/>
              </a:solidFill>
              <a:effectLst/>
              <a:uLnTx/>
              <a:uFillTx/>
              <a:latin typeface="Arial"/>
              <a:ea typeface="+mj-ea"/>
              <a:cs typeface="+mj-cs"/>
            </a:endParaRPr>
          </a:p>
        </p:txBody>
      </p:sp>
    </p:spTree>
    <p:extLst>
      <p:ext uri="{BB962C8B-B14F-4D97-AF65-F5344CB8AC3E}">
        <p14:creationId xmlns:p14="http://schemas.microsoft.com/office/powerpoint/2010/main" val="3874039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5"/>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D4A4D62D-8754-4839-A298-1BE668B8ED85}" type="slidenum">
              <a:rPr lang="en-GB" altLang="en-US" sz="800" smtClean="0">
                <a:solidFill>
                  <a:srgbClr val="054B6B"/>
                </a:solidFill>
              </a:rPr>
              <a:pPr fontAlgn="base">
                <a:spcBef>
                  <a:spcPct val="0"/>
                </a:spcBef>
                <a:spcAft>
                  <a:spcPct val="0"/>
                </a:spcAft>
              </a:pPr>
              <a:t>2</a:t>
            </a:fld>
            <a:endParaRPr lang="en-GB" altLang="en-US" sz="800">
              <a:solidFill>
                <a:srgbClr val="054B6B"/>
              </a:solidFill>
            </a:endParaRPr>
          </a:p>
        </p:txBody>
      </p:sp>
      <p:sp>
        <p:nvSpPr>
          <p:cNvPr id="10243" name="Date Placeholder 4"/>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6BDB5B5B-223A-46BE-A6F1-4D43CFDEA1F9}" type="datetime5">
              <a:rPr lang="en-GB" altLang="en-US" sz="800">
                <a:solidFill>
                  <a:srgbClr val="054B6B"/>
                </a:solidFill>
              </a:rPr>
              <a:pPr fontAlgn="base">
                <a:spcAft>
                  <a:spcPct val="0"/>
                </a:spcAft>
              </a:pPr>
              <a:t>3-Jul-20</a:t>
            </a:fld>
            <a:endParaRPr lang="en-GB" altLang="en-US" sz="800">
              <a:solidFill>
                <a:srgbClr val="054B6B"/>
              </a:solidFill>
            </a:endParaRPr>
          </a:p>
        </p:txBody>
      </p:sp>
      <p:sp>
        <p:nvSpPr>
          <p:cNvPr id="10245" name="Rectangle 2"/>
          <p:cNvSpPr>
            <a:spLocks noGrp="1" noChangeArrowheads="1"/>
          </p:cNvSpPr>
          <p:nvPr>
            <p:ph type="title" idx="4294967295"/>
          </p:nvPr>
        </p:nvSpPr>
        <p:spPr>
          <a:xfrm>
            <a:off x="2078037" y="889781"/>
            <a:ext cx="7269163" cy="1079500"/>
          </a:xfrm>
          <a:prstGeom prst="rect">
            <a:avLst/>
          </a:prstGeom>
        </p:spPr>
        <p:txBody>
          <a:bodyPr/>
          <a:lstStyle/>
          <a:p>
            <a:pPr eaLnBrk="1" hangingPunct="1"/>
            <a:r>
              <a:rPr lang="en-GB" altLang="en-US" sz="3600" b="1" i="1" dirty="0">
                <a:solidFill>
                  <a:srgbClr val="054B6B"/>
                </a:solidFill>
                <a:latin typeface="Arial"/>
              </a:rPr>
              <a:t>Introduction</a:t>
            </a:r>
          </a:p>
        </p:txBody>
      </p:sp>
      <p:sp>
        <p:nvSpPr>
          <p:cNvPr id="2" name="Rectangle 1">
            <a:extLst>
              <a:ext uri="{FF2B5EF4-FFF2-40B4-BE49-F238E27FC236}">
                <a16:creationId xmlns:a16="http://schemas.microsoft.com/office/drawing/2014/main" id="{EF45677A-2DCC-4522-84AD-21CB2B2177F4}"/>
              </a:ext>
            </a:extLst>
          </p:cNvPr>
          <p:cNvSpPr/>
          <p:nvPr/>
        </p:nvSpPr>
        <p:spPr>
          <a:xfrm>
            <a:off x="1995690" y="1844825"/>
            <a:ext cx="8373860" cy="4216539"/>
          </a:xfrm>
          <a:prstGeom prst="rect">
            <a:avLst/>
          </a:prstGeom>
        </p:spPr>
        <p:txBody>
          <a:bodyPr wrap="square">
            <a:spAutoFit/>
          </a:bodyPr>
          <a:lstStyle/>
          <a:p>
            <a:pPr eaLnBrk="0" fontAlgn="base" hangingPunct="0">
              <a:spcBef>
                <a:spcPct val="0"/>
              </a:spcBef>
              <a:spcAft>
                <a:spcPct val="0"/>
              </a:spcAft>
            </a:pPr>
            <a:endParaRPr lang="en-GB" sz="800" dirty="0">
              <a:solidFill>
                <a:srgbClr val="000000"/>
              </a:solidFill>
              <a:latin typeface="Arial" panose="020B0604020202020204" pitchFamily="34" charset="0"/>
            </a:endParaRPr>
          </a:p>
          <a:p>
            <a:pPr eaLnBrk="0" fontAlgn="base" hangingPunct="0">
              <a:spcBef>
                <a:spcPct val="0"/>
              </a:spcBef>
              <a:spcAft>
                <a:spcPct val="0"/>
              </a:spcAft>
            </a:pPr>
            <a:r>
              <a:rPr lang="en-GB" sz="2600" dirty="0">
                <a:solidFill>
                  <a:srgbClr val="044A6B"/>
                </a:solidFill>
                <a:latin typeface="Arial" panose="020B0604020202020204" pitchFamily="34" charset="0"/>
              </a:rPr>
              <a:t>This Shared Learning document details key issues and incidents that have occurred on Signalling Projects between January 2020 and June 2020 and provides the key learning points associated with them. </a:t>
            </a:r>
          </a:p>
          <a:p>
            <a:pPr eaLnBrk="0" fontAlgn="base" hangingPunct="0">
              <a:spcBef>
                <a:spcPct val="0"/>
              </a:spcBef>
              <a:spcAft>
                <a:spcPct val="0"/>
              </a:spcAft>
            </a:pPr>
            <a:endParaRPr lang="en-GB" sz="2600" dirty="0">
              <a:solidFill>
                <a:srgbClr val="044A6B"/>
              </a:solidFill>
              <a:latin typeface="Arial" panose="020B0604020202020204" pitchFamily="34" charset="0"/>
            </a:endParaRPr>
          </a:p>
          <a:p>
            <a:pPr eaLnBrk="0" fontAlgn="base" hangingPunct="0">
              <a:spcBef>
                <a:spcPct val="0"/>
              </a:spcBef>
              <a:spcAft>
                <a:spcPct val="0"/>
              </a:spcAft>
            </a:pPr>
            <a:r>
              <a:rPr lang="en-GB" sz="2600" dirty="0">
                <a:solidFill>
                  <a:srgbClr val="044A6B"/>
                </a:solidFill>
                <a:latin typeface="Arial" panose="020B0604020202020204" pitchFamily="34" charset="0"/>
              </a:rPr>
              <a:t>It is intended for distribution within the Network Rail Signalling community and the Supply Chain in order to raise awareness of the learning points within, and to enable best practice to be applied throughout all of our signalling activities. </a:t>
            </a:r>
            <a:endParaRPr lang="en-GB" sz="2600" dirty="0">
              <a:solidFill>
                <a:srgbClr val="054B6B"/>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5"/>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52BE5915-8018-4421-845E-A41C94280015}" type="slidenum">
              <a:rPr lang="en-GB" altLang="en-US" sz="800">
                <a:solidFill>
                  <a:srgbClr val="054B6B"/>
                </a:solidFill>
              </a:rPr>
              <a:pPr fontAlgn="base">
                <a:spcBef>
                  <a:spcPct val="0"/>
                </a:spcBef>
                <a:spcAft>
                  <a:spcPct val="0"/>
                </a:spcAft>
              </a:pPr>
              <a:t>3</a:t>
            </a:fld>
            <a:endParaRPr lang="en-GB" altLang="en-US" sz="800">
              <a:solidFill>
                <a:srgbClr val="054B6B"/>
              </a:solidFill>
            </a:endParaRPr>
          </a:p>
        </p:txBody>
      </p:sp>
      <p:sp>
        <p:nvSpPr>
          <p:cNvPr id="11267" name="Date Placeholder 4"/>
          <p:cNvSpPr>
            <a:spLocks noGrp="1"/>
          </p:cNvSpPr>
          <p:nvPr>
            <p:ph type="dt" sz="quarter" idx="4294967295"/>
          </p:nvPr>
        </p:nvSpPr>
        <p:spPr>
          <a:xfrm>
            <a:off x="10058400" y="6559550"/>
            <a:ext cx="21336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1A69F6E7-6C68-4B3E-996F-D7FC29CFB942}" type="datetime5">
              <a:rPr lang="en-GB" altLang="en-US" sz="800">
                <a:solidFill>
                  <a:srgbClr val="054B6B"/>
                </a:solidFill>
              </a:rPr>
              <a:pPr fontAlgn="base">
                <a:spcAft>
                  <a:spcPct val="0"/>
                </a:spcAft>
              </a:pPr>
              <a:t>3-Jul-20</a:t>
            </a:fld>
            <a:endParaRPr lang="en-GB" altLang="en-US" sz="800">
              <a:solidFill>
                <a:srgbClr val="054B6B"/>
              </a:solidFill>
            </a:endParaRPr>
          </a:p>
        </p:txBody>
      </p:sp>
      <p:sp>
        <p:nvSpPr>
          <p:cNvPr id="11269" name="Rectangle 2"/>
          <p:cNvSpPr>
            <a:spLocks noGrp="1" noChangeArrowheads="1"/>
          </p:cNvSpPr>
          <p:nvPr>
            <p:ph type="title" idx="4294967295"/>
          </p:nvPr>
        </p:nvSpPr>
        <p:spPr>
          <a:xfrm>
            <a:off x="489174" y="525639"/>
            <a:ext cx="8644193" cy="431800"/>
          </a:xfrm>
          <a:prstGeom prst="rect">
            <a:avLst/>
          </a:prstGeom>
        </p:spPr>
        <p:txBody>
          <a:bodyPr/>
          <a:lstStyle/>
          <a:p>
            <a:pPr eaLnBrk="1" hangingPunct="1"/>
            <a:r>
              <a:rPr lang="en-GB" altLang="en-US" sz="2800" b="1" i="1" dirty="0">
                <a:solidFill>
                  <a:srgbClr val="054B6B"/>
                </a:solidFill>
                <a:latin typeface="Arial"/>
              </a:rPr>
              <a:t>Signal Group Replacement anomaly in ROC</a:t>
            </a:r>
          </a:p>
        </p:txBody>
      </p:sp>
      <p:sp>
        <p:nvSpPr>
          <p:cNvPr id="11270" name="Rectangle 3"/>
          <p:cNvSpPr>
            <a:spLocks noGrp="1" noChangeArrowheads="1"/>
          </p:cNvSpPr>
          <p:nvPr>
            <p:ph type="body" idx="4294967295"/>
          </p:nvPr>
        </p:nvSpPr>
        <p:spPr>
          <a:xfrm>
            <a:off x="489174" y="1379420"/>
            <a:ext cx="4872277" cy="3000075"/>
          </a:xfrm>
          <a:prstGeom prst="rect">
            <a:avLst/>
          </a:prstGeom>
        </p:spPr>
        <p:txBody>
          <a:bodyPr/>
          <a:lstStyle/>
          <a:p>
            <a:pPr marL="0" indent="0" eaLnBrk="1" hangingPunct="1">
              <a:buNone/>
            </a:pPr>
            <a:r>
              <a:rPr lang="en-GB" altLang="en-US" sz="1200" b="1" dirty="0">
                <a:solidFill>
                  <a:srgbClr val="054B6B"/>
                </a:solidFill>
                <a:latin typeface="Arial"/>
                <a:ea typeface="+mj-ea"/>
                <a:cs typeface="+mj-cs"/>
              </a:rPr>
              <a:t>Background</a:t>
            </a:r>
          </a:p>
          <a:p>
            <a:pPr marL="0" indent="0" eaLnBrk="1" hangingPunct="1">
              <a:buNone/>
            </a:pPr>
            <a:r>
              <a:rPr lang="en-GB" altLang="en-US" sz="1200" dirty="0">
                <a:solidFill>
                  <a:srgbClr val="054B6B"/>
                </a:solidFill>
                <a:latin typeface="Arial"/>
                <a:ea typeface="+mj-ea"/>
                <a:cs typeface="+mj-cs"/>
              </a:rPr>
              <a:t>During an unrelated regular maintenance test, a workstation controller reported a Signal Group Replacement operation. All signals had changed to red, however the signaller was able to clear the signals without removing the group replacement control.</a:t>
            </a:r>
          </a:p>
          <a:p>
            <a:pPr marL="0" indent="0">
              <a:buNone/>
            </a:pPr>
            <a:r>
              <a:rPr lang="en-GB" altLang="en-US" sz="1200" dirty="0">
                <a:solidFill>
                  <a:srgbClr val="054B6B"/>
                </a:solidFill>
                <a:latin typeface="Arial"/>
                <a:ea typeface="+mj-ea"/>
                <a:cs typeface="+mj-cs"/>
              </a:rPr>
              <a:t>Whilst the workstation operated both RRI and CBI, the issue was confined to the RRI area. Signallers had previously raised concerns re differing speeds of route setting between the RRI and the CBI. Some Signallers had resorted to sending multiple route requests to the RRI, believing that original requests had failed.</a:t>
            </a:r>
          </a:p>
          <a:p>
            <a:pPr marL="0" indent="0">
              <a:buNone/>
            </a:pPr>
            <a:r>
              <a:rPr lang="en-GB" altLang="en-US" sz="1200" dirty="0">
                <a:solidFill>
                  <a:srgbClr val="054B6B"/>
                </a:solidFill>
                <a:latin typeface="Arial"/>
                <a:ea typeface="+mj-ea"/>
                <a:cs typeface="+mj-cs"/>
              </a:rPr>
              <a:t>The Workstations were updated to include Interlocking Status Indications to overcome this, however during this change an error was introduced that rendered the prevention of Route Setting with the SGRC ineffective.</a:t>
            </a:r>
          </a:p>
          <a:p>
            <a:pPr marL="0" indent="0">
              <a:buNone/>
            </a:pPr>
            <a:endParaRPr lang="en-GB" altLang="en-US" sz="1200" dirty="0">
              <a:solidFill>
                <a:srgbClr val="FF0000"/>
              </a:solidFill>
              <a:latin typeface="Arial" charset="0"/>
            </a:endParaRPr>
          </a:p>
          <a:p>
            <a:pPr marL="0" indent="0">
              <a:buNone/>
            </a:pPr>
            <a:endParaRPr lang="en-GB" altLang="en-US" sz="1200" dirty="0">
              <a:solidFill>
                <a:srgbClr val="FF0000"/>
              </a:solidFill>
              <a:latin typeface="Arial" charset="0"/>
            </a:endParaRPr>
          </a:p>
          <a:p>
            <a:pPr eaLnBrk="1" hangingPunct="1"/>
            <a:endParaRPr lang="en-GB" altLang="en-US" sz="1200" dirty="0">
              <a:solidFill>
                <a:schemeClr val="tx2"/>
              </a:solidFill>
              <a:latin typeface="+mj-lt"/>
              <a:ea typeface="+mj-ea"/>
              <a:cs typeface="+mj-cs"/>
            </a:endParaRPr>
          </a:p>
        </p:txBody>
      </p:sp>
      <p:sp>
        <p:nvSpPr>
          <p:cNvPr id="2" name="Rectangle 1">
            <a:extLst>
              <a:ext uri="{FF2B5EF4-FFF2-40B4-BE49-F238E27FC236}">
                <a16:creationId xmlns:a16="http://schemas.microsoft.com/office/drawing/2014/main" id="{AF6CDFE9-5E85-4EC9-B050-D3AA95403644}"/>
              </a:ext>
            </a:extLst>
          </p:cNvPr>
          <p:cNvSpPr/>
          <p:nvPr/>
        </p:nvSpPr>
        <p:spPr>
          <a:xfrm>
            <a:off x="489174" y="4817461"/>
            <a:ext cx="10380522" cy="1715341"/>
          </a:xfrm>
          <a:prstGeom prst="rect">
            <a:avLst/>
          </a:prstGeom>
        </p:spPr>
        <p:txBody>
          <a:bodyPr wrap="square">
            <a:spAutoFit/>
          </a:bodyPr>
          <a:lstStyle/>
          <a:p>
            <a:pPr fontAlgn="base">
              <a:lnSpc>
                <a:spcPct val="90000"/>
              </a:lnSpc>
              <a:spcBef>
                <a:spcPts val="1000"/>
              </a:spcBef>
              <a:spcAft>
                <a:spcPct val="0"/>
              </a:spcAft>
            </a:pPr>
            <a:r>
              <a:rPr lang="en-GB" altLang="en-US" sz="1200" b="1" dirty="0">
                <a:solidFill>
                  <a:srgbClr val="054B6B"/>
                </a:solidFill>
                <a:latin typeface="Arial"/>
                <a:ea typeface="+mj-ea"/>
                <a:cs typeface="+mj-cs"/>
              </a:rPr>
              <a:t>Key learning</a:t>
            </a:r>
          </a:p>
          <a:p>
            <a:pPr fontAlgn="base">
              <a:lnSpc>
                <a:spcPct val="90000"/>
              </a:lnSpc>
              <a:spcBef>
                <a:spcPts val="1000"/>
              </a:spcBef>
              <a:spcAft>
                <a:spcPct val="0"/>
              </a:spcAft>
            </a:pPr>
            <a:r>
              <a:rPr lang="en-GB" altLang="en-US" sz="1200" dirty="0">
                <a:solidFill>
                  <a:srgbClr val="054B6B"/>
                </a:solidFill>
                <a:latin typeface="Arial"/>
                <a:ea typeface="+mj-ea"/>
                <a:cs typeface="+mj-cs"/>
              </a:rPr>
              <a:t>It later transpired the workstation “quick fix” that had been implemented did not address dormant data that had been copied in from a previous installation. Changes made to implement Route Setting Available and I/L busy indications interacted with this dormant data. These changes significantly deviated from the standard system configuration with no further assessment carried out, and the testing of SGRC not identified as being necessary. A risk assessment is required to be carried out if redundant data is planned to be left in an interlocking.</a:t>
            </a:r>
          </a:p>
          <a:p>
            <a:pPr fontAlgn="base">
              <a:lnSpc>
                <a:spcPct val="90000"/>
              </a:lnSpc>
              <a:spcBef>
                <a:spcPts val="1000"/>
              </a:spcBef>
              <a:spcAft>
                <a:spcPct val="0"/>
              </a:spcAft>
            </a:pPr>
            <a:r>
              <a:rPr lang="en-GB" altLang="en-US" sz="1200" dirty="0">
                <a:solidFill>
                  <a:srgbClr val="054B6B"/>
                </a:solidFill>
                <a:latin typeface="Arial"/>
                <a:ea typeface="+mj-ea"/>
                <a:cs typeface="+mj-cs"/>
              </a:rPr>
              <a:t>Control system data changes must be tested, and any known dormant data should be removed, before implementing changes.</a:t>
            </a:r>
          </a:p>
          <a:p>
            <a:pPr fontAlgn="base">
              <a:spcBef>
                <a:spcPct val="0"/>
              </a:spcBef>
              <a:spcAft>
                <a:spcPct val="0"/>
              </a:spcAft>
            </a:pPr>
            <a:endParaRPr lang="en-GB" altLang="en-US" sz="1200" dirty="0">
              <a:solidFill>
                <a:srgbClr val="FF0000"/>
              </a:solidFill>
              <a:latin typeface="Arial" panose="020B0604020202020204" pitchFamily="34" charset="0"/>
              <a:cs typeface="Arial" panose="020B0604020202020204" pitchFamily="34" charset="0"/>
            </a:endParaRPr>
          </a:p>
          <a:p>
            <a:pPr fontAlgn="base">
              <a:spcBef>
                <a:spcPct val="0"/>
              </a:spcBef>
              <a:spcAft>
                <a:spcPct val="0"/>
              </a:spcAft>
            </a:pPr>
            <a:endParaRPr lang="en-GB" altLang="en-US" sz="1200" dirty="0">
              <a:solidFill>
                <a:srgbClr val="FF0000"/>
              </a:solidFill>
              <a:latin typeface="Arial" panose="020B0604020202020204" pitchFamily="34" charset="0"/>
              <a:cs typeface="Arial" panose="020B0604020202020204" pitchFamily="34" charset="0"/>
            </a:endParaRPr>
          </a:p>
        </p:txBody>
      </p:sp>
      <p:pic>
        <p:nvPicPr>
          <p:cNvPr id="7" name="Picture 6" descr="Three Bridges rail operating centre (ROC)">
            <a:extLst>
              <a:ext uri="{FF2B5EF4-FFF2-40B4-BE49-F238E27FC236}">
                <a16:creationId xmlns:a16="http://schemas.microsoft.com/office/drawing/2014/main" id="{1AB87576-9491-48F2-915E-2DE92C3707FF}"/>
              </a:ext>
            </a:extLst>
          </p:cNvPr>
          <p:cNvPicPr/>
          <p:nvPr/>
        </p:nvPicPr>
        <p:blipFill rotWithShape="1">
          <a:blip r:embed="rId3">
            <a:extLst>
              <a:ext uri="{28A0092B-C50C-407E-A947-70E740481C1C}">
                <a14:useLocalDpi xmlns:a14="http://schemas.microsoft.com/office/drawing/2010/main" val="0"/>
              </a:ext>
            </a:extLst>
          </a:blip>
          <a:srcRect t="3001" r="34736"/>
          <a:stretch/>
        </p:blipFill>
        <p:spPr bwMode="auto">
          <a:xfrm>
            <a:off x="6954253" y="1379420"/>
            <a:ext cx="3915443" cy="3308041"/>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F56C3B-3AD3-4FED-ADED-3CCC2BEB11D0}"/>
              </a:ext>
            </a:extLst>
          </p:cNvPr>
          <p:cNvSpPr>
            <a:spLocks noGrp="1"/>
          </p:cNvSpPr>
          <p:nvPr>
            <p:ph type="sldNum" sz="quarter" idx="15"/>
          </p:nvPr>
        </p:nvSpPr>
        <p:spPr/>
        <p:txBody>
          <a:bodyPr/>
          <a:lstStyle/>
          <a:p>
            <a:fld id="{229EAAAC-928A-40C1-AC39-D34FD1799CA9}" type="slidenum">
              <a:rPr lang="en-GB" smtClean="0"/>
              <a:pPr/>
              <a:t>4</a:t>
            </a:fld>
            <a:endParaRPr lang="en-GB" dirty="0"/>
          </a:p>
        </p:txBody>
      </p:sp>
      <p:sp>
        <p:nvSpPr>
          <p:cNvPr id="3" name="Rectangle 2">
            <a:extLst>
              <a:ext uri="{FF2B5EF4-FFF2-40B4-BE49-F238E27FC236}">
                <a16:creationId xmlns:a16="http://schemas.microsoft.com/office/drawing/2014/main" id="{734F01D5-8C28-472A-BDF6-2D33B5625B18}"/>
              </a:ext>
            </a:extLst>
          </p:cNvPr>
          <p:cNvSpPr txBox="1">
            <a:spLocks noChangeArrowheads="1"/>
          </p:cNvSpPr>
          <p:nvPr/>
        </p:nvSpPr>
        <p:spPr bwMode="auto">
          <a:xfrm>
            <a:off x="759790" y="470807"/>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1" i="1" u="none" strike="noStrike" kern="1200" cap="none" spc="0" normalizeH="0" baseline="0" noProof="0" dirty="0">
                <a:ln>
                  <a:noFill/>
                </a:ln>
                <a:solidFill>
                  <a:srgbClr val="054B6B"/>
                </a:solidFill>
                <a:effectLst/>
                <a:uLnTx/>
                <a:uFillTx/>
                <a:latin typeface="Arial"/>
                <a:ea typeface="+mj-ea"/>
                <a:cs typeface="+mj-cs"/>
              </a:rPr>
              <a:t>Insecure cable on gantry</a:t>
            </a:r>
          </a:p>
        </p:txBody>
      </p:sp>
      <p:sp>
        <p:nvSpPr>
          <p:cNvPr id="5" name="Rectangle 3">
            <a:extLst>
              <a:ext uri="{FF2B5EF4-FFF2-40B4-BE49-F238E27FC236}">
                <a16:creationId xmlns:a16="http://schemas.microsoft.com/office/drawing/2014/main" id="{D9703BD6-9A9B-4F64-9ECC-A935B24274DA}"/>
              </a:ext>
            </a:extLst>
          </p:cNvPr>
          <p:cNvSpPr txBox="1">
            <a:spLocks noChangeArrowheads="1"/>
          </p:cNvSpPr>
          <p:nvPr/>
        </p:nvSpPr>
        <p:spPr bwMode="auto">
          <a:xfrm>
            <a:off x="4981074" y="1371565"/>
            <a:ext cx="6591037" cy="373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solidFill>
                  <a:srgbClr val="054B6B"/>
                </a:solidFill>
                <a:effectLst/>
                <a:uLnTx/>
                <a:uFillTx/>
                <a:latin typeface="Arial"/>
                <a:ea typeface="+mn-ea"/>
                <a:cs typeface="+mn-cs"/>
              </a:rPr>
              <a:t>Background</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lang="en-GB" altLang="en-US" sz="1200" kern="0" dirty="0">
                <a:solidFill>
                  <a:srgbClr val="054B6B"/>
                </a:solidFill>
              </a:rPr>
              <a:t>After a period of strong winds, a cable that had been secured to a signal gantry became loose, and arced from the 25kV OHLE causing extensive damage to the signalling apparatus. The equipment had been installed around 5 years previously.</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054B6B"/>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3533BEEE-5F40-4EF7-9A54-DB73E92E58D7}"/>
              </a:ext>
            </a:extLst>
          </p:cNvPr>
          <p:cNvSpPr/>
          <p:nvPr/>
        </p:nvSpPr>
        <p:spPr>
          <a:xfrm>
            <a:off x="4981074" y="2808779"/>
            <a:ext cx="6591037" cy="2677656"/>
          </a:xfrm>
          <a:prstGeom prst="rect">
            <a:avLst/>
          </a:prstGeom>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54B6B"/>
                </a:solidFill>
                <a:effectLst/>
                <a:uLnTx/>
                <a:uFillTx/>
              </a:rPr>
              <a:t>Key Learning</a:t>
            </a:r>
          </a:p>
          <a:p>
            <a:pPr lvl="0" eaLnBrk="0" fontAlgn="base" hangingPunct="0">
              <a:spcBef>
                <a:spcPct val="0"/>
              </a:spcBef>
              <a:spcAft>
                <a:spcPct val="0"/>
              </a:spcAft>
              <a:defRPr/>
            </a:pPr>
            <a:r>
              <a:rPr kumimoji="0" lang="en-GB" sz="1200" b="0" i="0" u="none" strike="noStrike" kern="0" cap="none" spc="0" normalizeH="0" baseline="0" noProof="0" dirty="0">
                <a:ln>
                  <a:noFill/>
                </a:ln>
                <a:solidFill>
                  <a:srgbClr val="054B6B"/>
                </a:solidFill>
                <a:effectLst/>
                <a:uLnTx/>
                <a:uFillTx/>
              </a:rPr>
              <a:t>Investigations highlighted standard nylon cables ties had been used to secure the cables to the gantry structure</a:t>
            </a:r>
            <a:r>
              <a:rPr lang="en-GB" sz="1200" kern="0" dirty="0">
                <a:solidFill>
                  <a:srgbClr val="054B6B"/>
                </a:solidFill>
              </a:rPr>
              <a:t>, contrary to NR/SP/SIG/19812 Cross Track Cable Management and NR/BS/LI/424 which states:</a:t>
            </a:r>
          </a:p>
          <a:p>
            <a:pPr lvl="0" eaLnBrk="0" fontAlgn="base" hangingPunct="0">
              <a:spcBef>
                <a:spcPct val="0"/>
              </a:spcBef>
              <a:spcAft>
                <a:spcPct val="0"/>
              </a:spcAft>
              <a:defRPr/>
            </a:pPr>
            <a:endParaRPr lang="en-GB" sz="1200" kern="0" dirty="0">
              <a:solidFill>
                <a:srgbClr val="054B6B"/>
              </a:solidFill>
            </a:endParaRPr>
          </a:p>
          <a:p>
            <a:pPr marL="628650" lvl="1" indent="-171450" eaLnBrk="0" fontAlgn="base" hangingPunct="0">
              <a:spcBef>
                <a:spcPct val="0"/>
              </a:spcBef>
              <a:spcAft>
                <a:spcPct val="0"/>
              </a:spcAft>
              <a:buFont typeface="Arial" panose="020B0604020202020204" pitchFamily="34" charset="0"/>
              <a:buChar char="•"/>
              <a:defRPr/>
            </a:pPr>
            <a:r>
              <a:rPr lang="en-GB" sz="1200" i="1" kern="0" dirty="0">
                <a:solidFill>
                  <a:srgbClr val="054B6B"/>
                </a:solidFill>
              </a:rPr>
              <a:t>“New cabling shall not be attached to… </a:t>
            </a:r>
          </a:p>
          <a:p>
            <a:pPr lvl="1" eaLnBrk="0" fontAlgn="base" hangingPunct="0">
              <a:spcBef>
                <a:spcPct val="0"/>
              </a:spcBef>
              <a:spcAft>
                <a:spcPct val="0"/>
              </a:spcAft>
              <a:defRPr/>
            </a:pPr>
            <a:r>
              <a:rPr lang="en-GB" sz="1200" i="1" kern="0" dirty="0">
                <a:solidFill>
                  <a:srgbClr val="054B6B"/>
                </a:solidFill>
              </a:rPr>
              <a:t>d) a cable tray or containment system using cable ties or fixings that are susceptible to degradation from heat, moisture and ultraviolet radiation within the design life of the system</a:t>
            </a:r>
            <a:r>
              <a:rPr lang="en-GB" sz="1200" kern="0" dirty="0">
                <a:solidFill>
                  <a:srgbClr val="054B6B"/>
                </a:solidFill>
              </a:rPr>
              <a:t>.” </a:t>
            </a:r>
          </a:p>
          <a:p>
            <a:pPr lvl="0" eaLnBrk="0" fontAlgn="base" hangingPunct="0">
              <a:spcBef>
                <a:spcPct val="0"/>
              </a:spcBef>
              <a:spcAft>
                <a:spcPct val="0"/>
              </a:spcAft>
              <a:defRPr/>
            </a:pPr>
            <a:endParaRPr kumimoji="0" lang="en-GB" sz="1200" b="0" i="0" u="none" strike="noStrike" kern="0" cap="none" spc="0" normalizeH="0" baseline="0" noProof="0" dirty="0">
              <a:ln>
                <a:noFill/>
              </a:ln>
              <a:solidFill>
                <a:srgbClr val="054B6B"/>
              </a:solidFill>
              <a:effectLst/>
              <a:uLnTx/>
              <a:uFillTx/>
            </a:endParaRPr>
          </a:p>
          <a:p>
            <a:pPr lvl="0" eaLnBrk="0" fontAlgn="base" hangingPunct="0">
              <a:spcBef>
                <a:spcPct val="0"/>
              </a:spcBef>
              <a:spcAft>
                <a:spcPct val="0"/>
              </a:spcAft>
              <a:defRPr/>
            </a:pPr>
            <a:r>
              <a:rPr kumimoji="0" lang="en-GB" sz="1200" b="0" i="0" u="none" strike="noStrike" kern="0" cap="none" spc="0" normalizeH="0" baseline="0" noProof="0" dirty="0">
                <a:ln>
                  <a:noFill/>
                </a:ln>
                <a:solidFill>
                  <a:srgbClr val="054B6B"/>
                </a:solidFill>
                <a:effectLst/>
                <a:uLnTx/>
                <a:uFillTx/>
              </a:rPr>
              <a:t>This is believed t</a:t>
            </a:r>
            <a:r>
              <a:rPr lang="en-GB" sz="1200" kern="0" dirty="0">
                <a:solidFill>
                  <a:srgbClr val="054B6B"/>
                </a:solidFill>
              </a:rPr>
              <a:t>o have caused the cables to come free.</a:t>
            </a:r>
          </a:p>
          <a:p>
            <a:pPr lvl="0" eaLnBrk="0" fontAlgn="base" hangingPunct="0">
              <a:spcBef>
                <a:spcPct val="0"/>
              </a:spcBef>
              <a:spcAft>
                <a:spcPct val="0"/>
              </a:spcAft>
              <a:defRPr/>
            </a:pPr>
            <a:endParaRPr lang="en-GB" sz="1200" kern="0" dirty="0">
              <a:solidFill>
                <a:srgbClr val="054B6B"/>
              </a:solidFill>
            </a:endParaRPr>
          </a:p>
          <a:p>
            <a:pPr lvl="0" eaLnBrk="0" fontAlgn="base" hangingPunct="0">
              <a:spcBef>
                <a:spcPct val="0"/>
              </a:spcBef>
              <a:spcAft>
                <a:spcPct val="0"/>
              </a:spcAft>
              <a:defRPr/>
            </a:pPr>
            <a:r>
              <a:rPr kumimoji="0" lang="en-GB" sz="1200" b="0" i="0" u="none" strike="noStrike" kern="0" cap="none" spc="0" normalizeH="0" baseline="0" noProof="0" dirty="0">
                <a:ln>
                  <a:noFill/>
                </a:ln>
                <a:solidFill>
                  <a:srgbClr val="054B6B"/>
                </a:solidFill>
                <a:effectLst/>
                <a:uLnTx/>
                <a:uFillTx/>
              </a:rPr>
              <a:t>Projects should ensure they install cable on gantries and other structures in line with this guidance, using an approved method of securing.</a:t>
            </a:r>
          </a:p>
        </p:txBody>
      </p:sp>
      <p:pic>
        <p:nvPicPr>
          <p:cNvPr id="7" name="Picture 6">
            <a:extLst>
              <a:ext uri="{FF2B5EF4-FFF2-40B4-BE49-F238E27FC236}">
                <a16:creationId xmlns:a16="http://schemas.microsoft.com/office/drawing/2014/main" id="{481EF74C-AF6F-437A-802A-C343ECAAA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90" y="1201444"/>
            <a:ext cx="3206154" cy="4274872"/>
          </a:xfrm>
          <a:prstGeom prst="rect">
            <a:avLst/>
          </a:prstGeom>
        </p:spPr>
      </p:pic>
    </p:spTree>
    <p:extLst>
      <p:ext uri="{BB962C8B-B14F-4D97-AF65-F5344CB8AC3E}">
        <p14:creationId xmlns:p14="http://schemas.microsoft.com/office/powerpoint/2010/main" val="124769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813F03-2057-4A3D-8E66-BFD7F0CB3F00}"/>
              </a:ext>
            </a:extLst>
          </p:cNvPr>
          <p:cNvSpPr>
            <a:spLocks noGrp="1"/>
          </p:cNvSpPr>
          <p:nvPr>
            <p:ph type="sldNum" sz="quarter" idx="15"/>
          </p:nvPr>
        </p:nvSpPr>
        <p:spPr/>
        <p:txBody>
          <a:bodyPr/>
          <a:lstStyle/>
          <a:p>
            <a:fld id="{229EAAAC-928A-40C1-AC39-D34FD1799CA9}" type="slidenum">
              <a:rPr lang="en-GB" smtClean="0"/>
              <a:pPr/>
              <a:t>5</a:t>
            </a:fld>
            <a:endParaRPr lang="en-GB" dirty="0"/>
          </a:p>
        </p:txBody>
      </p:sp>
      <p:sp>
        <p:nvSpPr>
          <p:cNvPr id="3" name="Rectangle 2">
            <a:extLst>
              <a:ext uri="{FF2B5EF4-FFF2-40B4-BE49-F238E27FC236}">
                <a16:creationId xmlns:a16="http://schemas.microsoft.com/office/drawing/2014/main" id="{C5093254-4C65-4BE9-B492-04281DAABA9B}"/>
              </a:ext>
            </a:extLst>
          </p:cNvPr>
          <p:cNvSpPr txBox="1">
            <a:spLocks noChangeArrowheads="1"/>
          </p:cNvSpPr>
          <p:nvPr/>
        </p:nvSpPr>
        <p:spPr bwMode="auto">
          <a:xfrm>
            <a:off x="539750" y="725171"/>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dirty="0">
                <a:solidFill>
                  <a:srgbClr val="054B6B"/>
                </a:solidFill>
                <a:latin typeface="Arial"/>
              </a:rPr>
              <a:t>GSM-R phone handsets</a:t>
            </a:r>
            <a:endParaRPr kumimoji="0" lang="en-GB" altLang="en-US" sz="2800" b="1" i="1" u="none" strike="noStrike" kern="1200" cap="none" spc="0" normalizeH="0" baseline="0" noProof="0" dirty="0">
              <a:ln>
                <a:noFill/>
              </a:ln>
              <a:solidFill>
                <a:srgbClr val="054B6B"/>
              </a:solidFill>
              <a:effectLst/>
              <a:uLnTx/>
              <a:uFillTx/>
              <a:latin typeface="Arial"/>
              <a:ea typeface="+mj-ea"/>
              <a:cs typeface="+mj-cs"/>
            </a:endParaRPr>
          </a:p>
        </p:txBody>
      </p:sp>
      <p:sp>
        <p:nvSpPr>
          <p:cNvPr id="4" name="Rectangle 3">
            <a:extLst>
              <a:ext uri="{FF2B5EF4-FFF2-40B4-BE49-F238E27FC236}">
                <a16:creationId xmlns:a16="http://schemas.microsoft.com/office/drawing/2014/main" id="{7BC94A49-558D-46EC-8322-D11BF2244872}"/>
              </a:ext>
            </a:extLst>
          </p:cNvPr>
          <p:cNvSpPr txBox="1">
            <a:spLocks noChangeArrowheads="1"/>
          </p:cNvSpPr>
          <p:nvPr/>
        </p:nvSpPr>
        <p:spPr bwMode="auto">
          <a:xfrm>
            <a:off x="539748" y="1309155"/>
            <a:ext cx="4144547" cy="315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solidFill>
                  <a:srgbClr val="054B6B"/>
                </a:solidFill>
                <a:effectLst/>
                <a:uLnTx/>
                <a:uFillTx/>
                <a:latin typeface="Arial"/>
                <a:ea typeface="+mn-ea"/>
                <a:cs typeface="+mn-cs"/>
              </a:rPr>
              <a:t>Background</a:t>
            </a:r>
          </a:p>
          <a:p>
            <a:pPr lvl="0" eaLnBrk="1" hangingPunct="1">
              <a:buClr>
                <a:srgbClr val="A5CDDC"/>
              </a:buClr>
              <a:defRPr/>
            </a:pPr>
            <a:r>
              <a:rPr lang="en-GB" altLang="en-US" sz="1200" kern="0" dirty="0">
                <a:solidFill>
                  <a:srgbClr val="054B6B"/>
                </a:solidFill>
              </a:rPr>
              <a:t>A project recently encountered issues with GSM-R phone handsets.</a:t>
            </a:r>
          </a:p>
          <a:p>
            <a:pPr lvl="0" eaLnBrk="1" hangingPunct="1">
              <a:buClr>
                <a:srgbClr val="A5CDDC"/>
              </a:buClr>
              <a:defRPr/>
            </a:pPr>
            <a:r>
              <a:rPr lang="en-GB" altLang="en-US" sz="1200" kern="0" dirty="0">
                <a:solidFill>
                  <a:srgbClr val="054B6B"/>
                </a:solidFill>
              </a:rPr>
              <a:t>Two separate faults were reported, relating to a common manufacturing fault:</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lang="en-GB" altLang="en-US" sz="1200" kern="0" dirty="0">
              <a:solidFill>
                <a:srgbClr val="054B6B"/>
              </a:solidFill>
            </a:endParaRPr>
          </a:p>
          <a:p>
            <a:pPr marL="531813" lvl="1" indent="-171450" eaLnBrk="1" hangingPunct="1">
              <a:buClr>
                <a:srgbClr val="A5CDDC"/>
              </a:buClr>
              <a:buFont typeface="Arial" panose="020B0604020202020204" pitchFamily="34" charset="0"/>
              <a:buChar char="•"/>
              <a:defRPr/>
            </a:pPr>
            <a:r>
              <a:rPr lang="en-GB" altLang="en-US" sz="1200" kern="0" dirty="0">
                <a:solidFill>
                  <a:srgbClr val="054B6B"/>
                </a:solidFill>
              </a:rPr>
              <a:t>The handset cradle was not releasing cleanly</a:t>
            </a:r>
          </a:p>
          <a:p>
            <a:pPr marL="531813" lvl="1" indent="-171450" eaLnBrk="1" hangingPunct="1">
              <a:buClr>
                <a:srgbClr val="A5CDDC"/>
              </a:buClr>
              <a:buFont typeface="Arial" panose="020B0604020202020204" pitchFamily="34" charset="0"/>
              <a:buChar char="•"/>
              <a:defRPr/>
            </a:pPr>
            <a:r>
              <a:rPr lang="en-GB" altLang="en-US" sz="1200" kern="0" dirty="0">
                <a:solidFill>
                  <a:srgbClr val="054B6B"/>
                </a:solidFill>
              </a:rPr>
              <a:t>Inconsistent cradle release issues</a:t>
            </a:r>
          </a:p>
          <a:p>
            <a:pPr marL="171450" marR="0" lvl="0" indent="-171450" algn="l" defTabSz="914400" rtl="0" eaLnBrk="1" fontAlgn="base" latinLnBrk="0" hangingPunct="1">
              <a:lnSpc>
                <a:spcPct val="100000"/>
              </a:lnSpc>
              <a:spcBef>
                <a:spcPct val="20000"/>
              </a:spcBef>
              <a:spcAft>
                <a:spcPct val="0"/>
              </a:spcAft>
              <a:buClr>
                <a:srgbClr val="A5CDDC"/>
              </a:buClr>
              <a:buSzPct val="50000"/>
              <a:buFont typeface="Arial" panose="020B0604020202020204" pitchFamily="34" charset="0"/>
              <a:buChar char="•"/>
              <a:tabLst/>
              <a:defRPr/>
            </a:pPr>
            <a:endParaRPr lang="en-GB" altLang="en-US" sz="1200" kern="0" dirty="0">
              <a:solidFill>
                <a:srgbClr val="054B6B"/>
              </a:solidFill>
            </a:endParaRPr>
          </a:p>
          <a:p>
            <a:pPr lvl="0" eaLnBrk="1" hangingPunct="1">
              <a:buClr>
                <a:srgbClr val="A5CDDC"/>
              </a:buClr>
              <a:defRPr/>
            </a:pPr>
            <a:r>
              <a:rPr lang="en-GB" altLang="en-US" sz="1200" kern="0" dirty="0">
                <a:solidFill>
                  <a:srgbClr val="054B6B"/>
                </a:solidFill>
              </a:rPr>
              <a:t>The phone handset normally sits on a cradle that activates a microswitch, however the required 2mm tolerance of the gap between the microswitch and the PCB was found to be incorrect.</a:t>
            </a:r>
          </a:p>
          <a:p>
            <a:pPr marR="0" lvl="0" algn="l" defTabSz="914400" rtl="0" eaLnBrk="1" fontAlgn="base" latinLnBrk="0" hangingPunct="1">
              <a:lnSpc>
                <a:spcPct val="100000"/>
              </a:lnSpc>
              <a:spcBef>
                <a:spcPct val="20000"/>
              </a:spcBef>
              <a:spcAft>
                <a:spcPct val="0"/>
              </a:spcAft>
              <a:buClr>
                <a:srgbClr val="A5CDDC"/>
              </a:buClr>
              <a:buSzPct val="50000"/>
              <a:tabLst/>
              <a:defRPr/>
            </a:pPr>
            <a:endParaRPr lang="en-GB" altLang="en-US" sz="1200" kern="0" dirty="0">
              <a:solidFill>
                <a:srgbClr val="054B6B"/>
              </a:solidFill>
            </a:endParaRPr>
          </a:p>
          <a:p>
            <a:pPr marR="0" lvl="0" algn="l" defTabSz="914400" rtl="0" eaLnBrk="1" fontAlgn="base" latinLnBrk="0" hangingPunct="1">
              <a:lnSpc>
                <a:spcPct val="100000"/>
              </a:lnSpc>
              <a:spcBef>
                <a:spcPct val="20000"/>
              </a:spcBef>
              <a:spcAft>
                <a:spcPct val="0"/>
              </a:spcAft>
              <a:buClr>
                <a:srgbClr val="A5CDDC"/>
              </a:buClr>
              <a:buSzPct val="50000"/>
              <a:tabLst/>
              <a:defRPr/>
            </a:pPr>
            <a:r>
              <a:rPr lang="en-GB" altLang="en-US" sz="1200" kern="0" dirty="0">
                <a:solidFill>
                  <a:srgbClr val="054B6B"/>
                </a:solidFill>
              </a:rPr>
              <a:t>Seventy six handsets on the project required to be replaced.</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EE70E4BC-1AF8-4FF9-B2A2-0408B544B87B}"/>
              </a:ext>
            </a:extLst>
          </p:cNvPr>
          <p:cNvSpPr/>
          <p:nvPr/>
        </p:nvSpPr>
        <p:spPr>
          <a:xfrm>
            <a:off x="464415" y="4604929"/>
            <a:ext cx="4219879" cy="830997"/>
          </a:xfrm>
          <a:prstGeom prst="rect">
            <a:avLst/>
          </a:prstGeom>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54B6B"/>
                </a:solidFill>
                <a:effectLst/>
                <a:uLnTx/>
                <a:uFillTx/>
              </a:rPr>
              <a:t>Key Learning</a:t>
            </a:r>
          </a:p>
          <a:p>
            <a:pPr marL="0" marR="0" lvl="0" indent="0" defTabSz="914400" eaLnBrk="0" fontAlgn="base" latinLnBrk="0" hangingPunct="0">
              <a:lnSpc>
                <a:spcPct val="100000"/>
              </a:lnSpc>
              <a:spcBef>
                <a:spcPct val="0"/>
              </a:spcBef>
              <a:spcAft>
                <a:spcPct val="0"/>
              </a:spcAft>
              <a:buClrTx/>
              <a:buSzTx/>
              <a:buFontTx/>
              <a:buNone/>
              <a:tabLst/>
              <a:defRPr/>
            </a:pPr>
            <a:r>
              <a:rPr lang="en-GB" sz="1200" kern="0" dirty="0">
                <a:solidFill>
                  <a:srgbClr val="054B6B"/>
                </a:solidFill>
              </a:rPr>
              <a:t>Projects</a:t>
            </a:r>
            <a:r>
              <a:rPr kumimoji="0" lang="en-GB" sz="1200" b="0" i="0" u="none" strike="noStrike" kern="0" cap="none" spc="0" normalizeH="0" baseline="0" noProof="0" dirty="0">
                <a:ln>
                  <a:noFill/>
                </a:ln>
                <a:solidFill>
                  <a:srgbClr val="054B6B"/>
                </a:solidFill>
                <a:effectLst/>
                <a:uLnTx/>
                <a:uFillTx/>
              </a:rPr>
              <a:t> should inspect their phone stocks to ensure the handset releases cleanly from the cradle, prior to installation.</a:t>
            </a:r>
          </a:p>
        </p:txBody>
      </p:sp>
      <p:pic>
        <p:nvPicPr>
          <p:cNvPr id="7" name="Picture 6">
            <a:extLst>
              <a:ext uri="{FF2B5EF4-FFF2-40B4-BE49-F238E27FC236}">
                <a16:creationId xmlns:a16="http://schemas.microsoft.com/office/drawing/2014/main" id="{397E86BB-A029-48C9-B6E8-B8301CE9B6F4}"/>
              </a:ext>
            </a:extLst>
          </p:cNvPr>
          <p:cNvPicPr>
            <a:picLocks noChangeAspect="1"/>
          </p:cNvPicPr>
          <p:nvPr/>
        </p:nvPicPr>
        <p:blipFill>
          <a:blip r:embed="rId2"/>
          <a:stretch>
            <a:fillRect/>
          </a:stretch>
        </p:blipFill>
        <p:spPr>
          <a:xfrm>
            <a:off x="5406189" y="1309155"/>
            <a:ext cx="5686254" cy="4070556"/>
          </a:xfrm>
          <a:prstGeom prst="rect">
            <a:avLst/>
          </a:prstGeom>
        </p:spPr>
      </p:pic>
    </p:spTree>
    <p:extLst>
      <p:ext uri="{BB962C8B-B14F-4D97-AF65-F5344CB8AC3E}">
        <p14:creationId xmlns:p14="http://schemas.microsoft.com/office/powerpoint/2010/main" val="32980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813F03-2057-4A3D-8E66-BFD7F0CB3F00}"/>
              </a:ext>
            </a:extLst>
          </p:cNvPr>
          <p:cNvSpPr>
            <a:spLocks noGrp="1"/>
          </p:cNvSpPr>
          <p:nvPr>
            <p:ph type="sldNum" sz="quarter" idx="15"/>
          </p:nvPr>
        </p:nvSpPr>
        <p:spPr/>
        <p:txBody>
          <a:bodyPr/>
          <a:lstStyle/>
          <a:p>
            <a:fld id="{229EAAAC-928A-40C1-AC39-D34FD1799CA9}" type="slidenum">
              <a:rPr lang="en-GB" smtClean="0"/>
              <a:pPr/>
              <a:t>6</a:t>
            </a:fld>
            <a:endParaRPr lang="en-GB" dirty="0"/>
          </a:p>
        </p:txBody>
      </p:sp>
      <p:sp>
        <p:nvSpPr>
          <p:cNvPr id="3" name="Rectangle 2">
            <a:extLst>
              <a:ext uri="{FF2B5EF4-FFF2-40B4-BE49-F238E27FC236}">
                <a16:creationId xmlns:a16="http://schemas.microsoft.com/office/drawing/2014/main" id="{C5093254-4C65-4BE9-B492-04281DAABA9B}"/>
              </a:ext>
            </a:extLst>
          </p:cNvPr>
          <p:cNvSpPr txBox="1">
            <a:spLocks noChangeArrowheads="1"/>
          </p:cNvSpPr>
          <p:nvPr/>
        </p:nvSpPr>
        <p:spPr bwMode="auto">
          <a:xfrm>
            <a:off x="539750" y="725171"/>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a:lstStyle>
          <a:p>
            <a:pPr lvl="0" eaLnBrk="1" hangingPunct="1">
              <a:defRPr/>
            </a:pPr>
            <a:r>
              <a:rPr lang="en-GB" dirty="0"/>
              <a:t>CCTV Camera Housing</a:t>
            </a:r>
            <a:endParaRPr kumimoji="0" lang="en-GB" altLang="en-US" sz="2800" b="1" i="1" u="none" strike="noStrike" kern="1200" cap="none" spc="0" normalizeH="0" baseline="0" noProof="0" dirty="0">
              <a:ln>
                <a:noFill/>
              </a:ln>
              <a:solidFill>
                <a:srgbClr val="054B6B"/>
              </a:solidFill>
              <a:effectLst/>
              <a:uLnTx/>
              <a:uFillTx/>
              <a:latin typeface="Arial"/>
              <a:ea typeface="+mj-ea"/>
              <a:cs typeface="+mj-cs"/>
            </a:endParaRPr>
          </a:p>
        </p:txBody>
      </p:sp>
      <p:sp>
        <p:nvSpPr>
          <p:cNvPr id="4" name="Rectangle 3">
            <a:extLst>
              <a:ext uri="{FF2B5EF4-FFF2-40B4-BE49-F238E27FC236}">
                <a16:creationId xmlns:a16="http://schemas.microsoft.com/office/drawing/2014/main" id="{7BC94A49-558D-46EC-8322-D11BF2244872}"/>
              </a:ext>
            </a:extLst>
          </p:cNvPr>
          <p:cNvSpPr txBox="1">
            <a:spLocks noChangeArrowheads="1"/>
          </p:cNvSpPr>
          <p:nvPr/>
        </p:nvSpPr>
        <p:spPr bwMode="auto">
          <a:xfrm>
            <a:off x="539749" y="1309155"/>
            <a:ext cx="4460529" cy="334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altLang="en-US" sz="1200" b="1" i="0" u="none" strike="noStrike" kern="1200" cap="none" spc="0" normalizeH="0" baseline="0" noProof="0" dirty="0">
                <a:ln>
                  <a:noFill/>
                </a:ln>
                <a:solidFill>
                  <a:srgbClr val="054B6B"/>
                </a:solidFill>
                <a:effectLst/>
                <a:uLnTx/>
                <a:uFillTx/>
                <a:latin typeface="Arial"/>
                <a:ea typeface="+mn-ea"/>
                <a:cs typeface="+mn-cs"/>
              </a:rPr>
              <a:t>Background</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lang="en-GB" altLang="en-US" sz="1200" kern="0" dirty="0">
                <a:solidFill>
                  <a:srgbClr val="054B6B"/>
                </a:solidFill>
              </a:rPr>
              <a:t>A recent project converted six level crossings to MCB-CCTV, using new camera housings under the product acceptance process. The cameras themselves were fully approved units.</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lang="en-GB" altLang="en-US" sz="1200" kern="0" dirty="0">
              <a:solidFill>
                <a:srgbClr val="054B6B"/>
              </a:solidFill>
            </a:endParaRPr>
          </a:p>
          <a:p>
            <a:pPr lvl="0" eaLnBrk="1" hangingPunct="1">
              <a:buClr>
                <a:srgbClr val="A5CDDC"/>
              </a:buClr>
              <a:defRPr/>
            </a:pPr>
            <a:r>
              <a:rPr lang="en-GB" altLang="en-US" sz="1200" kern="0" dirty="0">
                <a:solidFill>
                  <a:srgbClr val="054B6B"/>
                </a:solidFill>
              </a:rPr>
              <a:t>Upon viewing from the signal box after installation, two issues were experienced:</a:t>
            </a:r>
          </a:p>
          <a:p>
            <a:pPr lvl="0" eaLnBrk="1" hangingPunct="1">
              <a:buClr>
                <a:srgbClr val="A5CDDC"/>
              </a:buClr>
              <a:defRPr/>
            </a:pPr>
            <a:endParaRPr lang="en-GB" altLang="en-US" sz="1200" kern="0" dirty="0">
              <a:solidFill>
                <a:srgbClr val="054B6B"/>
              </a:solidFill>
            </a:endParaRPr>
          </a:p>
          <a:p>
            <a:pPr marL="531813" lvl="1" indent="-171450" eaLnBrk="1" hangingPunct="1">
              <a:buClr>
                <a:srgbClr val="A5CDDC"/>
              </a:buClr>
              <a:buFont typeface="Arial" panose="020B0604020202020204" pitchFamily="34" charset="0"/>
              <a:buChar char="•"/>
              <a:defRPr/>
            </a:pPr>
            <a:r>
              <a:rPr lang="en-GB" altLang="en-US" sz="1200" kern="0" dirty="0">
                <a:solidFill>
                  <a:srgbClr val="054B6B"/>
                </a:solidFill>
              </a:rPr>
              <a:t>Condensation on the housing glass</a:t>
            </a:r>
          </a:p>
          <a:p>
            <a:pPr marL="531813" lvl="1" indent="-171450" eaLnBrk="1" hangingPunct="1">
              <a:buClr>
                <a:srgbClr val="A5CDDC"/>
              </a:buClr>
              <a:buFont typeface="Arial" panose="020B0604020202020204" pitchFamily="34" charset="0"/>
              <a:buChar char="•"/>
              <a:defRPr/>
            </a:pPr>
            <a:r>
              <a:rPr lang="en-GB" altLang="en-US" sz="1200" kern="0" dirty="0">
                <a:solidFill>
                  <a:srgbClr val="054B6B"/>
                </a:solidFill>
              </a:rPr>
              <a:t>Partial obscuration due to the wiper blade</a:t>
            </a:r>
          </a:p>
          <a:p>
            <a:pPr marL="171450" lvl="0" indent="-171450" eaLnBrk="1" hangingPunct="1">
              <a:buClr>
                <a:srgbClr val="A5CDDC"/>
              </a:buClr>
              <a:buFont typeface="Arial" panose="020B0604020202020204" pitchFamily="34" charset="0"/>
              <a:buChar char="•"/>
              <a:defRPr/>
            </a:pPr>
            <a:endParaRPr lang="en-GB" altLang="en-US" sz="1200" kern="0" dirty="0">
              <a:solidFill>
                <a:srgbClr val="054B6B"/>
              </a:solidFill>
            </a:endParaRPr>
          </a:p>
          <a:p>
            <a:pPr lvl="0" eaLnBrk="1" hangingPunct="1">
              <a:buClr>
                <a:srgbClr val="A5CDDC"/>
              </a:buClr>
              <a:defRPr/>
            </a:pPr>
            <a:r>
              <a:rPr lang="en-GB" altLang="en-US" sz="1200" kern="0" dirty="0">
                <a:solidFill>
                  <a:srgbClr val="054B6B"/>
                </a:solidFill>
              </a:rPr>
              <a:t>Investigation revealed that a cable entry grommet requiring silicon seal had been omitted, and air vents omitted in the housing. Further, the manufacturer provided the housing with the wiper not set up to site conditions. The wiper is provided with course and fine adjustment to allow the wiper to reach its full limit.</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alt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EE70E4BC-1AF8-4FF9-B2A2-0408B544B87B}"/>
              </a:ext>
            </a:extLst>
          </p:cNvPr>
          <p:cNvSpPr/>
          <p:nvPr/>
        </p:nvSpPr>
        <p:spPr>
          <a:xfrm>
            <a:off x="487329" y="5021220"/>
            <a:ext cx="4512949" cy="830997"/>
          </a:xfrm>
          <a:prstGeom prst="rect">
            <a:avLst/>
          </a:prstGeom>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54B6B"/>
                </a:solidFill>
                <a:effectLst/>
                <a:uLnTx/>
                <a:uFillTx/>
              </a:rPr>
              <a:t>Key Learning</a:t>
            </a:r>
          </a:p>
          <a:p>
            <a:pPr marL="0" marR="0" lvl="0" indent="0"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rgbClr val="054B6B"/>
                </a:solidFill>
                <a:effectLst/>
                <a:uLnTx/>
                <a:uFillTx/>
              </a:rPr>
              <a:t>Installation of new camera housings should be fully inspected, sealed and tested prior to use, with wipers set up to site conditions where this function exists.</a:t>
            </a:r>
          </a:p>
        </p:txBody>
      </p:sp>
      <p:pic>
        <p:nvPicPr>
          <p:cNvPr id="8" name="Picture 7">
            <a:extLst>
              <a:ext uri="{FF2B5EF4-FFF2-40B4-BE49-F238E27FC236}">
                <a16:creationId xmlns:a16="http://schemas.microsoft.com/office/drawing/2014/main" id="{2DF409A6-0B60-4EB0-B99A-6EC9A41AB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784" y="1309154"/>
            <a:ext cx="3781111" cy="5041481"/>
          </a:xfrm>
          <a:prstGeom prst="rect">
            <a:avLst/>
          </a:prstGeom>
        </p:spPr>
      </p:pic>
    </p:spTree>
    <p:extLst>
      <p:ext uri="{BB962C8B-B14F-4D97-AF65-F5344CB8AC3E}">
        <p14:creationId xmlns:p14="http://schemas.microsoft.com/office/powerpoint/2010/main" val="3390618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9E2CE5FF-AE89-43D5-98B1-25BB1973ACB7}" type="slidenum">
              <a:rPr lang="en-GB" altLang="en-US" sz="800">
                <a:solidFill>
                  <a:srgbClr val="054B6B"/>
                </a:solidFill>
              </a:rPr>
              <a:pPr fontAlgn="base">
                <a:spcBef>
                  <a:spcPct val="0"/>
                </a:spcBef>
                <a:spcAft>
                  <a:spcPct val="0"/>
                </a:spcAft>
              </a:pPr>
              <a:t>7</a:t>
            </a:fld>
            <a:endParaRPr lang="en-GB" altLang="en-US" sz="800">
              <a:solidFill>
                <a:srgbClr val="054B6B"/>
              </a:solidFill>
            </a:endParaRPr>
          </a:p>
        </p:txBody>
      </p:sp>
      <p:sp>
        <p:nvSpPr>
          <p:cNvPr id="12291"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0FD87943-3824-4DF1-B8AD-9A54803D0CFF}" type="datetime5">
              <a:rPr lang="en-GB" altLang="en-US" sz="800">
                <a:solidFill>
                  <a:srgbClr val="054B6B"/>
                </a:solidFill>
              </a:rPr>
              <a:pPr fontAlgn="base">
                <a:spcAft>
                  <a:spcPct val="0"/>
                </a:spcAft>
              </a:pPr>
              <a:t>3-Jul-20</a:t>
            </a:fld>
            <a:endParaRPr lang="en-GB" altLang="en-US" sz="800">
              <a:solidFill>
                <a:srgbClr val="054B6B"/>
              </a:solidFill>
            </a:endParaRPr>
          </a:p>
        </p:txBody>
      </p:sp>
      <p:sp>
        <p:nvSpPr>
          <p:cNvPr id="12293" name="Rectangle 2"/>
          <p:cNvSpPr>
            <a:spLocks noGrp="1" noChangeArrowheads="1"/>
          </p:cNvSpPr>
          <p:nvPr>
            <p:ph type="title" idx="4294967295"/>
          </p:nvPr>
        </p:nvSpPr>
        <p:spPr>
          <a:xfrm>
            <a:off x="1170122" y="599270"/>
            <a:ext cx="7269163" cy="431800"/>
          </a:xfrm>
          <a:prstGeom prst="rect">
            <a:avLst/>
          </a:prstGeom>
        </p:spPr>
        <p:txBody>
          <a:bodyPr/>
          <a:lstStyle/>
          <a:p>
            <a:pPr eaLnBrk="1" hangingPunct="1"/>
            <a:r>
              <a:rPr lang="en-GB" altLang="en-US" sz="2800" b="1" i="1" dirty="0">
                <a:solidFill>
                  <a:srgbClr val="054B6B"/>
                </a:solidFill>
                <a:latin typeface="Arial"/>
              </a:rPr>
              <a:t>Cable cores diversions</a:t>
            </a:r>
          </a:p>
        </p:txBody>
      </p:sp>
      <p:sp>
        <p:nvSpPr>
          <p:cNvPr id="12294" name="Rectangle 6"/>
          <p:cNvSpPr>
            <a:spLocks noGrp="1" noChangeArrowheads="1"/>
          </p:cNvSpPr>
          <p:nvPr>
            <p:ph type="body" sz="half" idx="4294967295"/>
          </p:nvPr>
        </p:nvSpPr>
        <p:spPr>
          <a:xfrm>
            <a:off x="1170122" y="1648619"/>
            <a:ext cx="4051583" cy="4441281"/>
          </a:xfrm>
          <a:prstGeom prst="rect">
            <a:avLst/>
          </a:prstGeom>
        </p:spPr>
        <p:txBody>
          <a:bodyPr/>
          <a:lstStyle/>
          <a:p>
            <a:pPr marL="0" indent="0" eaLnBrk="1" hangingPunct="1">
              <a:buNone/>
            </a:pPr>
            <a:r>
              <a:rPr lang="en-GB" altLang="en-US" sz="1200" b="1" dirty="0">
                <a:solidFill>
                  <a:srgbClr val="054B6B"/>
                </a:solidFill>
                <a:latin typeface="Arial" charset="0"/>
              </a:rPr>
              <a:t>Background</a:t>
            </a:r>
          </a:p>
          <a:p>
            <a:pPr marL="0" indent="0" eaLnBrk="1" hangingPunct="1">
              <a:buNone/>
            </a:pPr>
            <a:r>
              <a:rPr lang="en-GB" altLang="en-US" sz="1200" dirty="0">
                <a:solidFill>
                  <a:srgbClr val="054B6B"/>
                </a:solidFill>
                <a:latin typeface="Arial" charset="0"/>
              </a:rPr>
              <a:t>Shortly before a project commissioning, spare cores were identified for use on an existing cable, and tested for suitability. Upon commissioning, the cores previously identified did not pass insulation tests. A test log was raised and it was decided to modify the design, to make use of further spare cores in the cable. Site copies of drawings were amended to show straps applied, however the maintainer was not informed of the change.</a:t>
            </a:r>
          </a:p>
          <a:p>
            <a:pPr marL="0" indent="0">
              <a:buNone/>
            </a:pPr>
            <a:r>
              <a:rPr lang="en-GB" altLang="en-US" sz="1200" dirty="0">
                <a:solidFill>
                  <a:srgbClr val="054B6B"/>
                </a:solidFill>
                <a:latin typeface="Arial" charset="0"/>
              </a:rPr>
              <a:t>Some months later, the maintainer was called to a fault. Commissioning copies were still on site, leading to further confusion regarding the marked up site copies and the straps that had been applied. The entire cable is now earmarked for complete renewal, requiring further drawing alterations to be made.</a:t>
            </a:r>
          </a:p>
          <a:p>
            <a:pPr marL="228600" indent="-228600" eaLnBrk="1" hangingPunct="1">
              <a:buFont typeface="Arial" panose="020B0604020202020204" pitchFamily="34" charset="0"/>
              <a:buChar char="•"/>
            </a:pPr>
            <a:endParaRPr lang="en-GB" altLang="en-US" sz="1200" dirty="0">
              <a:solidFill>
                <a:srgbClr val="054B6B"/>
              </a:solidFill>
              <a:latin typeface="Arial" charset="0"/>
            </a:endParaRPr>
          </a:p>
          <a:p>
            <a:pPr marL="0" indent="0" eaLnBrk="1" hangingPunct="1">
              <a:buNone/>
            </a:pPr>
            <a:endParaRPr lang="en-GB" altLang="en-US" sz="1200" dirty="0">
              <a:solidFill>
                <a:schemeClr val="tx2"/>
              </a:solidFill>
              <a:latin typeface="+mj-lt"/>
              <a:ea typeface="+mj-ea"/>
              <a:cs typeface="+mj-cs"/>
            </a:endParaRPr>
          </a:p>
        </p:txBody>
      </p:sp>
      <p:sp>
        <p:nvSpPr>
          <p:cNvPr id="2" name="Oval 1">
            <a:extLst>
              <a:ext uri="{FF2B5EF4-FFF2-40B4-BE49-F238E27FC236}">
                <a16:creationId xmlns:a16="http://schemas.microsoft.com/office/drawing/2014/main" id="{D9DCE4C5-8F5F-4A1B-9CDB-4D05CCA39EBA}"/>
              </a:ext>
            </a:extLst>
          </p:cNvPr>
          <p:cNvSpPr/>
          <p:nvPr/>
        </p:nvSpPr>
        <p:spPr bwMode="auto">
          <a:xfrm>
            <a:off x="7320136" y="4869161"/>
            <a:ext cx="144016" cy="24232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3" name="Oval 2">
            <a:extLst>
              <a:ext uri="{FF2B5EF4-FFF2-40B4-BE49-F238E27FC236}">
                <a16:creationId xmlns:a16="http://schemas.microsoft.com/office/drawing/2014/main" id="{8D9D0726-42F9-4A1C-9885-C1ABB3DEF851}"/>
              </a:ext>
            </a:extLst>
          </p:cNvPr>
          <p:cNvSpPr/>
          <p:nvPr/>
        </p:nvSpPr>
        <p:spPr bwMode="auto">
          <a:xfrm>
            <a:off x="6023993" y="5455905"/>
            <a:ext cx="575007" cy="2380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4" name="Oval 3">
            <a:extLst>
              <a:ext uri="{FF2B5EF4-FFF2-40B4-BE49-F238E27FC236}">
                <a16:creationId xmlns:a16="http://schemas.microsoft.com/office/drawing/2014/main" id="{24FC4668-E508-431C-8834-CE68F6BA39CE}"/>
              </a:ext>
            </a:extLst>
          </p:cNvPr>
          <p:cNvSpPr/>
          <p:nvPr/>
        </p:nvSpPr>
        <p:spPr bwMode="auto">
          <a:xfrm>
            <a:off x="4511824" y="1412776"/>
            <a:ext cx="1368152" cy="2380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5" name="Oval 4">
            <a:extLst>
              <a:ext uri="{FF2B5EF4-FFF2-40B4-BE49-F238E27FC236}">
                <a16:creationId xmlns:a16="http://schemas.microsoft.com/office/drawing/2014/main" id="{58844784-F9FD-4996-9093-176B3C25AB2F}"/>
              </a:ext>
            </a:extLst>
          </p:cNvPr>
          <p:cNvSpPr/>
          <p:nvPr/>
        </p:nvSpPr>
        <p:spPr bwMode="auto">
          <a:xfrm>
            <a:off x="2927648" y="260648"/>
            <a:ext cx="576064" cy="2380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fontAlgn="base">
              <a:spcBef>
                <a:spcPct val="50000"/>
              </a:spcBef>
              <a:spcAft>
                <a:spcPct val="0"/>
              </a:spcAft>
            </a:pPr>
            <a:endParaRPr lang="en-GB" sz="1100">
              <a:solidFill>
                <a:srgbClr val="054B6B"/>
              </a:solidFill>
              <a:latin typeface="Arial" panose="020B0604020202020204" pitchFamily="34" charset="0"/>
            </a:endParaRPr>
          </a:p>
        </p:txBody>
      </p:sp>
      <p:sp>
        <p:nvSpPr>
          <p:cNvPr id="6" name="Rectangle 5">
            <a:extLst>
              <a:ext uri="{FF2B5EF4-FFF2-40B4-BE49-F238E27FC236}">
                <a16:creationId xmlns:a16="http://schemas.microsoft.com/office/drawing/2014/main" id="{61E8F866-29A3-40E9-B7F0-A882D90342BD}"/>
              </a:ext>
            </a:extLst>
          </p:cNvPr>
          <p:cNvSpPr/>
          <p:nvPr/>
        </p:nvSpPr>
        <p:spPr>
          <a:xfrm>
            <a:off x="5760642" y="4701550"/>
            <a:ext cx="5805716" cy="1015663"/>
          </a:xfrm>
          <a:prstGeom prst="rect">
            <a:avLst/>
          </a:prstGeom>
        </p:spPr>
        <p:txBody>
          <a:bodyPr wrap="square">
            <a:spAutoFit/>
          </a:bodyPr>
          <a:lstStyle/>
          <a:p>
            <a:pPr fontAlgn="base">
              <a:spcBef>
                <a:spcPct val="0"/>
              </a:spcBef>
              <a:spcAft>
                <a:spcPct val="0"/>
              </a:spcAft>
            </a:pPr>
            <a:r>
              <a:rPr lang="en-GB" altLang="en-US" sz="1200" b="1" dirty="0">
                <a:solidFill>
                  <a:srgbClr val="054B6B"/>
                </a:solidFill>
                <a:latin typeface="Arial" charset="0"/>
              </a:rPr>
              <a:t>Key Learning</a:t>
            </a:r>
          </a:p>
          <a:p>
            <a:pPr fontAlgn="base">
              <a:spcBef>
                <a:spcPct val="0"/>
              </a:spcBef>
              <a:spcAft>
                <a:spcPct val="0"/>
              </a:spcAft>
            </a:pPr>
            <a:r>
              <a:rPr lang="en-GB" altLang="en-US" sz="1200" dirty="0">
                <a:solidFill>
                  <a:srgbClr val="054B6B"/>
                </a:solidFill>
                <a:latin typeface="Arial" charset="0"/>
              </a:rPr>
              <a:t>Where possible, the maintainer should be made aware of any changes to design left on site, and new copies of drawing made available. After commission, projects should leave “Maintenance Copy” drawings on site within the timescales mandated in Network Rail standards.</a:t>
            </a:r>
            <a:endParaRPr lang="en-GB" sz="1200" dirty="0">
              <a:solidFill>
                <a:srgbClr val="054B6B"/>
              </a:solidFill>
              <a:latin typeface="Arial" charset="0"/>
            </a:endParaRPr>
          </a:p>
        </p:txBody>
      </p:sp>
      <p:pic>
        <p:nvPicPr>
          <p:cNvPr id="10" name="Picture 9">
            <a:extLst>
              <a:ext uri="{FF2B5EF4-FFF2-40B4-BE49-F238E27FC236}">
                <a16:creationId xmlns:a16="http://schemas.microsoft.com/office/drawing/2014/main" id="{8338663C-CEC1-48DA-81DD-1E9A9633ADE4}"/>
              </a:ext>
            </a:extLst>
          </p:cNvPr>
          <p:cNvPicPr>
            <a:picLocks noChangeAspect="1"/>
          </p:cNvPicPr>
          <p:nvPr/>
        </p:nvPicPr>
        <p:blipFill>
          <a:blip r:embed="rId3"/>
          <a:stretch>
            <a:fillRect/>
          </a:stretch>
        </p:blipFill>
        <p:spPr>
          <a:xfrm rot="-10800000">
            <a:off x="5760642" y="1648619"/>
            <a:ext cx="6015326" cy="15005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8</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3-Jul-20</a:t>
            </a:fld>
            <a:endParaRPr lang="en-GB" altLang="en-US" sz="800">
              <a:solidFill>
                <a:srgbClr val="054B6B"/>
              </a:solidFill>
            </a:endParaRPr>
          </a:p>
        </p:txBody>
      </p:sp>
      <p:sp>
        <p:nvSpPr>
          <p:cNvPr id="14341" name="Rectangle 2"/>
          <p:cNvSpPr>
            <a:spLocks noGrp="1" noChangeArrowheads="1"/>
          </p:cNvSpPr>
          <p:nvPr>
            <p:ph type="title" idx="4294967295"/>
          </p:nvPr>
        </p:nvSpPr>
        <p:spPr>
          <a:xfrm>
            <a:off x="338138" y="626124"/>
            <a:ext cx="9693275" cy="431800"/>
          </a:xfrm>
          <a:prstGeom prst="rect">
            <a:avLst/>
          </a:prstGeom>
        </p:spPr>
        <p:txBody>
          <a:bodyPr/>
          <a:lstStyle/>
          <a:p>
            <a:r>
              <a:rPr lang="en-GB" altLang="en-US" sz="2800" b="1" i="1" dirty="0">
                <a:solidFill>
                  <a:srgbClr val="054B6B"/>
                </a:solidFill>
              </a:rPr>
              <a:t>CCF Indications – Data Error</a:t>
            </a:r>
            <a:endParaRPr lang="en-GB" altLang="en-US" sz="2800" b="1" i="1" dirty="0">
              <a:solidFill>
                <a:srgbClr val="054B6B"/>
              </a:solidFill>
              <a:latin typeface="Arial"/>
            </a:endParaRPr>
          </a:p>
        </p:txBody>
      </p:sp>
      <p:sp>
        <p:nvSpPr>
          <p:cNvPr id="14342" name="Rectangle 3"/>
          <p:cNvSpPr>
            <a:spLocks noGrp="1" noChangeArrowheads="1"/>
          </p:cNvSpPr>
          <p:nvPr>
            <p:ph type="body" sz="half" idx="4294967295"/>
          </p:nvPr>
        </p:nvSpPr>
        <p:spPr>
          <a:xfrm>
            <a:off x="338138" y="1393257"/>
            <a:ext cx="4763251" cy="2769669"/>
          </a:xfrm>
          <a:prstGeom prst="rect">
            <a:avLst/>
          </a:prstGeom>
        </p:spPr>
        <p:txBody>
          <a:bodyPr/>
          <a:lstStyle/>
          <a:p>
            <a:pPr marL="0" indent="0" eaLnBrk="1" hangingPunct="1">
              <a:buNone/>
            </a:pPr>
            <a:r>
              <a:rPr lang="en-GB" altLang="en-US" sz="1200" b="1" dirty="0">
                <a:solidFill>
                  <a:schemeClr val="tx2"/>
                </a:solidFill>
                <a:latin typeface="+mj-lt"/>
                <a:ea typeface="+mj-ea"/>
                <a:cs typeface="+mj-cs"/>
              </a:rPr>
              <a:t>Background</a:t>
            </a:r>
          </a:p>
          <a:p>
            <a:pPr marL="0" indent="0">
              <a:buNone/>
            </a:pPr>
            <a:r>
              <a:rPr lang="en-GB" altLang="en-US" sz="1200" dirty="0">
                <a:solidFill>
                  <a:schemeClr val="tx2"/>
                </a:solidFill>
                <a:latin typeface="+mj-lt"/>
                <a:ea typeface="+mj-ea"/>
                <a:cs typeface="+mj-cs"/>
              </a:rPr>
              <a:t>A project required to provide TD updates to the CCF system at a signalling centre.</a:t>
            </a:r>
          </a:p>
          <a:p>
            <a:pPr marL="0" indent="0">
              <a:buNone/>
            </a:pPr>
            <a:r>
              <a:rPr lang="en-GB" altLang="en-US" sz="1200" dirty="0">
                <a:solidFill>
                  <a:schemeClr val="tx2"/>
                </a:solidFill>
                <a:latin typeface="+mj-lt"/>
                <a:ea typeface="+mj-ea"/>
                <a:cs typeface="+mj-cs"/>
              </a:rPr>
              <a:t>On the release of CCF data (v.4.25) to the project, it was noticed that all signals were green on CCF, however this was not the case on the MCS.</a:t>
            </a:r>
          </a:p>
          <a:p>
            <a:pPr marL="0" indent="0">
              <a:buNone/>
            </a:pPr>
            <a:r>
              <a:rPr lang="en-GB" altLang="en-US" sz="1200" dirty="0">
                <a:solidFill>
                  <a:schemeClr val="tx2"/>
                </a:solidFill>
                <a:latin typeface="+mj-lt"/>
                <a:ea typeface="+mj-ea"/>
                <a:cs typeface="+mj-cs"/>
              </a:rPr>
              <a:t>The root cause was discovered to be the signalling status bits (S Class Signal) the MCS was sending to SMART and other downstream systems had its logic inverted. This needed to be corrected at the source (TD Data).</a:t>
            </a:r>
          </a:p>
          <a:p>
            <a:pPr marL="0" indent="0">
              <a:buNone/>
            </a:pPr>
            <a:r>
              <a:rPr lang="en-GB" altLang="en-US" sz="1200" dirty="0">
                <a:solidFill>
                  <a:schemeClr val="tx2"/>
                </a:solidFill>
                <a:latin typeface="+mj-lt"/>
                <a:ea typeface="+mj-ea"/>
                <a:cs typeface="+mj-cs"/>
              </a:rPr>
              <a:t>A temporary fix was carried out to install a CCF data release on the server that removes the signalling indications but leaves the route set indications.</a:t>
            </a:r>
          </a:p>
          <a:p>
            <a:pPr eaLnBrk="1" hangingPunct="1"/>
            <a:endParaRPr lang="en-GB" altLang="en-US" sz="1200" dirty="0">
              <a:solidFill>
                <a:schemeClr val="tx2"/>
              </a:solidFill>
              <a:latin typeface="+mj-lt"/>
              <a:ea typeface="+mj-ea"/>
              <a:cs typeface="+mj-cs"/>
            </a:endParaRPr>
          </a:p>
        </p:txBody>
      </p:sp>
      <p:sp>
        <p:nvSpPr>
          <p:cNvPr id="2" name="Rectangle 1">
            <a:extLst>
              <a:ext uri="{FF2B5EF4-FFF2-40B4-BE49-F238E27FC236}">
                <a16:creationId xmlns:a16="http://schemas.microsoft.com/office/drawing/2014/main" id="{45980803-CF47-4705-8AC9-1CE96706D5F2}"/>
              </a:ext>
            </a:extLst>
          </p:cNvPr>
          <p:cNvSpPr/>
          <p:nvPr/>
        </p:nvSpPr>
        <p:spPr>
          <a:xfrm>
            <a:off x="338138" y="4426605"/>
            <a:ext cx="4763251" cy="830997"/>
          </a:xfrm>
          <a:prstGeom prst="rect">
            <a:avLst/>
          </a:prstGeom>
        </p:spPr>
        <p:txBody>
          <a:bodyPr wrap="square">
            <a:spAutoFit/>
          </a:bodyPr>
          <a:lstStyle/>
          <a:p>
            <a:pPr fontAlgn="base">
              <a:spcBef>
                <a:spcPct val="0"/>
              </a:spcBef>
              <a:spcAft>
                <a:spcPct val="0"/>
              </a:spcAft>
            </a:pPr>
            <a:r>
              <a:rPr lang="en-GB" altLang="en-US" sz="1200" b="1" dirty="0">
                <a:solidFill>
                  <a:srgbClr val="054B6B"/>
                </a:solidFill>
                <a:latin typeface="Arial" charset="0"/>
              </a:rPr>
              <a:t>Key Learning</a:t>
            </a:r>
          </a:p>
          <a:p>
            <a:pPr fontAlgn="base">
              <a:spcBef>
                <a:spcPct val="0"/>
              </a:spcBef>
              <a:spcAft>
                <a:spcPct val="0"/>
              </a:spcAft>
            </a:pPr>
            <a:r>
              <a:rPr lang="en-GB" altLang="en-US" sz="1200" dirty="0">
                <a:solidFill>
                  <a:schemeClr val="tx2"/>
                </a:solidFill>
                <a:latin typeface="+mj-lt"/>
                <a:ea typeface="+mj-ea"/>
                <a:cs typeface="+mj-cs"/>
              </a:rPr>
              <a:t>Projects should implement a thorough testing regime prior to uploading live updates, and consider the knock on effects to other interconnected systems.</a:t>
            </a:r>
          </a:p>
        </p:txBody>
      </p:sp>
      <p:pic>
        <p:nvPicPr>
          <p:cNvPr id="3" name="Picture 2">
            <a:extLst>
              <a:ext uri="{FF2B5EF4-FFF2-40B4-BE49-F238E27FC236}">
                <a16:creationId xmlns:a16="http://schemas.microsoft.com/office/drawing/2014/main" id="{C674DC8A-12AE-4E4D-B8F9-F29C83E874A6}"/>
              </a:ext>
            </a:extLst>
          </p:cNvPr>
          <p:cNvPicPr>
            <a:picLocks noChangeAspect="1"/>
          </p:cNvPicPr>
          <p:nvPr/>
        </p:nvPicPr>
        <p:blipFill rotWithShape="1">
          <a:blip r:embed="rId3"/>
          <a:srcRect t="4038" r="496"/>
          <a:stretch/>
        </p:blipFill>
        <p:spPr>
          <a:xfrm>
            <a:off x="5510468" y="1393257"/>
            <a:ext cx="5581975" cy="3870095"/>
          </a:xfrm>
          <a:prstGeom prst="rect">
            <a:avLst/>
          </a:prstGeom>
        </p:spPr>
      </p:pic>
    </p:spTree>
    <p:extLst>
      <p:ext uri="{BB962C8B-B14F-4D97-AF65-F5344CB8AC3E}">
        <p14:creationId xmlns:p14="http://schemas.microsoft.com/office/powerpoint/2010/main" val="398690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6"/>
          <p:cNvSpPr>
            <a:spLocks noGrp="1"/>
          </p:cNvSpPr>
          <p:nvPr>
            <p:ph type="sldNum" sz="quarter" idx="15"/>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Bef>
                <a:spcPct val="0"/>
              </a:spcBef>
              <a:spcAft>
                <a:spcPct val="0"/>
              </a:spcAft>
            </a:pPr>
            <a:fld id="{1FC098CA-AC0E-4059-B4F8-AFA4EFDD5A09}" type="slidenum">
              <a:rPr lang="en-GB" altLang="en-US" sz="800">
                <a:solidFill>
                  <a:srgbClr val="054B6B"/>
                </a:solidFill>
              </a:rPr>
              <a:pPr fontAlgn="base">
                <a:spcBef>
                  <a:spcPct val="0"/>
                </a:spcBef>
                <a:spcAft>
                  <a:spcPct val="0"/>
                </a:spcAft>
              </a:pPr>
              <a:t>9</a:t>
            </a:fld>
            <a:endParaRPr lang="en-GB" altLang="en-US" sz="800">
              <a:solidFill>
                <a:srgbClr val="054B6B"/>
              </a:solidFill>
            </a:endParaRPr>
          </a:p>
        </p:txBody>
      </p:sp>
      <p:sp>
        <p:nvSpPr>
          <p:cNvPr id="14339" name="Date Placeholder 5"/>
          <p:cNvSpPr>
            <a:spLocks noGrp="1"/>
          </p:cNvSpPr>
          <p:nvPr>
            <p:ph type="dt" sz="quarter" idx="4294967295"/>
          </p:nvPr>
        </p:nvSpPr>
        <p:spPr>
          <a:xfrm>
            <a:off x="9347200" y="6559550"/>
            <a:ext cx="2844800" cy="179388"/>
          </a:xfrm>
          <a:prstGeom prst="rect">
            <a:avLst/>
          </a:prstGeom>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fontAlgn="base">
              <a:spcAft>
                <a:spcPct val="0"/>
              </a:spcAft>
            </a:pPr>
            <a:fld id="{795EF7E9-4AD1-4BFE-9FE1-B4BA3411A7EA}" type="datetime5">
              <a:rPr lang="en-GB" altLang="en-US" sz="800">
                <a:solidFill>
                  <a:srgbClr val="054B6B"/>
                </a:solidFill>
              </a:rPr>
              <a:pPr fontAlgn="base">
                <a:spcAft>
                  <a:spcPct val="0"/>
                </a:spcAft>
              </a:pPr>
              <a:t>3-Jul-20</a:t>
            </a:fld>
            <a:endParaRPr lang="en-GB" altLang="en-US" sz="800">
              <a:solidFill>
                <a:srgbClr val="054B6B"/>
              </a:solidFill>
            </a:endParaRPr>
          </a:p>
        </p:txBody>
      </p:sp>
      <p:sp>
        <p:nvSpPr>
          <p:cNvPr id="14341" name="Rectangle 2"/>
          <p:cNvSpPr>
            <a:spLocks noGrp="1" noChangeArrowheads="1"/>
          </p:cNvSpPr>
          <p:nvPr>
            <p:ph type="title" idx="4294967295"/>
          </p:nvPr>
        </p:nvSpPr>
        <p:spPr>
          <a:xfrm>
            <a:off x="338138" y="626124"/>
            <a:ext cx="9693275" cy="431800"/>
          </a:xfrm>
          <a:prstGeom prst="rect">
            <a:avLst/>
          </a:prstGeom>
        </p:spPr>
        <p:txBody>
          <a:bodyPr/>
          <a:lstStyle/>
          <a:p>
            <a:r>
              <a:rPr lang="en-GB" altLang="en-US" sz="2800" b="1" i="1" dirty="0">
                <a:solidFill>
                  <a:srgbClr val="054B6B"/>
                </a:solidFill>
              </a:rPr>
              <a:t>Loc Suite at UWC – Sighting Issue</a:t>
            </a:r>
            <a:endParaRPr lang="en-GB" altLang="en-US" sz="2800" b="1" i="1" dirty="0">
              <a:solidFill>
                <a:srgbClr val="054B6B"/>
              </a:solidFill>
              <a:latin typeface="Arial"/>
            </a:endParaRPr>
          </a:p>
        </p:txBody>
      </p:sp>
      <p:sp>
        <p:nvSpPr>
          <p:cNvPr id="14342" name="Rectangle 3"/>
          <p:cNvSpPr>
            <a:spLocks noGrp="1" noChangeArrowheads="1"/>
          </p:cNvSpPr>
          <p:nvPr>
            <p:ph type="body" sz="half" idx="4294967295"/>
          </p:nvPr>
        </p:nvSpPr>
        <p:spPr>
          <a:xfrm>
            <a:off x="737938" y="5228918"/>
            <a:ext cx="5044230" cy="1228964"/>
          </a:xfrm>
          <a:prstGeom prst="rect">
            <a:avLst/>
          </a:prstGeom>
        </p:spPr>
        <p:txBody>
          <a:bodyPr/>
          <a:lstStyle/>
          <a:p>
            <a:pPr marL="0" indent="0" eaLnBrk="1" hangingPunct="1">
              <a:buNone/>
            </a:pPr>
            <a:r>
              <a:rPr lang="en-GB" altLang="en-US" sz="1200" b="1" dirty="0">
                <a:solidFill>
                  <a:schemeClr val="tx2"/>
                </a:solidFill>
                <a:latin typeface="+mj-lt"/>
                <a:ea typeface="+mj-ea"/>
                <a:cs typeface="+mj-cs"/>
              </a:rPr>
              <a:t>Background</a:t>
            </a:r>
          </a:p>
          <a:p>
            <a:pPr marL="0" indent="0" eaLnBrk="1" hangingPunct="1">
              <a:buNone/>
            </a:pPr>
            <a:r>
              <a:rPr lang="en-GB" altLang="en-US" sz="1200" dirty="0">
                <a:solidFill>
                  <a:schemeClr val="tx2"/>
                </a:solidFill>
                <a:latin typeface="+mj-lt"/>
                <a:ea typeface="+mj-ea"/>
                <a:cs typeface="+mj-cs"/>
              </a:rPr>
              <a:t>A project recently upgraded some User Worked Crossings, requiring location case suites to be upgraded, or renewed. At two separate crossings, the location cases were installed on the inside curve on the approach to level crossing, adversely affecting the user’s sighting of the crossing and approaching trains.</a:t>
            </a:r>
          </a:p>
          <a:p>
            <a:pPr eaLnBrk="1" hangingPunct="1"/>
            <a:endParaRPr lang="en-GB" altLang="en-US" sz="1200" dirty="0">
              <a:solidFill>
                <a:schemeClr val="tx2"/>
              </a:solidFill>
              <a:latin typeface="+mj-lt"/>
              <a:ea typeface="+mj-ea"/>
              <a:cs typeface="+mj-cs"/>
            </a:endParaRPr>
          </a:p>
        </p:txBody>
      </p:sp>
      <p:sp>
        <p:nvSpPr>
          <p:cNvPr id="2" name="Rectangle 1">
            <a:extLst>
              <a:ext uri="{FF2B5EF4-FFF2-40B4-BE49-F238E27FC236}">
                <a16:creationId xmlns:a16="http://schemas.microsoft.com/office/drawing/2014/main" id="{45980803-CF47-4705-8AC9-1CE96706D5F2}"/>
              </a:ext>
            </a:extLst>
          </p:cNvPr>
          <p:cNvSpPr/>
          <p:nvPr/>
        </p:nvSpPr>
        <p:spPr>
          <a:xfrm>
            <a:off x="7001972" y="5104736"/>
            <a:ext cx="3683450" cy="1477328"/>
          </a:xfrm>
          <a:prstGeom prst="rect">
            <a:avLst/>
          </a:prstGeom>
        </p:spPr>
        <p:txBody>
          <a:bodyPr wrap="square">
            <a:spAutoFit/>
          </a:bodyPr>
          <a:lstStyle/>
          <a:p>
            <a:pPr fontAlgn="base">
              <a:lnSpc>
                <a:spcPct val="150000"/>
              </a:lnSpc>
              <a:spcBef>
                <a:spcPct val="0"/>
              </a:spcBef>
              <a:spcAft>
                <a:spcPct val="0"/>
              </a:spcAft>
            </a:pPr>
            <a:r>
              <a:rPr lang="en-GB" altLang="en-US" sz="1200" b="1" dirty="0">
                <a:solidFill>
                  <a:srgbClr val="054B6B"/>
                </a:solidFill>
                <a:latin typeface="Arial" charset="0"/>
              </a:rPr>
              <a:t>Key Learning</a:t>
            </a:r>
          </a:p>
          <a:p>
            <a:pPr fontAlgn="base">
              <a:spcBef>
                <a:spcPct val="0"/>
              </a:spcBef>
              <a:spcAft>
                <a:spcPct val="0"/>
              </a:spcAft>
            </a:pPr>
            <a:r>
              <a:rPr lang="en-GB" altLang="en-US" sz="1200" dirty="0">
                <a:solidFill>
                  <a:schemeClr val="tx2"/>
                </a:solidFill>
                <a:latin typeface="+mj-lt"/>
                <a:ea typeface="+mj-ea"/>
                <a:cs typeface="+mj-cs"/>
              </a:rPr>
              <a:t>Careful consideration should be given to the position of apparatus on the approach to level crossings, where this may obstruct the view of the user, lineside personnel or train drivers. Location siting forms can be used to detail these requirements, or included as part of IDC/IDR.</a:t>
            </a:r>
          </a:p>
        </p:txBody>
      </p:sp>
      <p:pic>
        <p:nvPicPr>
          <p:cNvPr id="8" name="Picture 7">
            <a:extLst>
              <a:ext uri="{FF2B5EF4-FFF2-40B4-BE49-F238E27FC236}">
                <a16:creationId xmlns:a16="http://schemas.microsoft.com/office/drawing/2014/main" id="{2030C411-A6EA-470F-B757-7406CCBCF783}"/>
              </a:ext>
            </a:extLst>
          </p:cNvPr>
          <p:cNvPicPr>
            <a:picLocks noChangeAspect="1"/>
          </p:cNvPicPr>
          <p:nvPr/>
        </p:nvPicPr>
        <p:blipFill rotWithShape="1">
          <a:blip r:embed="rId3">
            <a:extLst>
              <a:ext uri="{28A0092B-C50C-407E-A947-70E740481C1C}">
                <a14:useLocalDpi xmlns:a14="http://schemas.microsoft.com/office/drawing/2010/main" val="0"/>
              </a:ext>
            </a:extLst>
          </a:blip>
          <a:srcRect l="12126" t="12554" r="18737" b="31884"/>
          <a:stretch/>
        </p:blipFill>
        <p:spPr>
          <a:xfrm>
            <a:off x="7001972" y="1393259"/>
            <a:ext cx="3379882" cy="3515625"/>
          </a:xfrm>
          <a:prstGeom prst="rect">
            <a:avLst/>
          </a:prstGeom>
        </p:spPr>
      </p:pic>
      <p:pic>
        <p:nvPicPr>
          <p:cNvPr id="9" name="Picture 8">
            <a:extLst>
              <a:ext uri="{FF2B5EF4-FFF2-40B4-BE49-F238E27FC236}">
                <a16:creationId xmlns:a16="http://schemas.microsoft.com/office/drawing/2014/main" id="{5F7A3570-9365-485E-9964-61F3BBD7BFCD}"/>
              </a:ext>
            </a:extLst>
          </p:cNvPr>
          <p:cNvPicPr>
            <a:picLocks noChangeAspect="1"/>
          </p:cNvPicPr>
          <p:nvPr/>
        </p:nvPicPr>
        <p:blipFill rotWithShape="1">
          <a:blip r:embed="rId4">
            <a:extLst>
              <a:ext uri="{28A0092B-C50C-407E-A947-70E740481C1C}">
                <a14:useLocalDpi xmlns:a14="http://schemas.microsoft.com/office/drawing/2010/main" val="0"/>
              </a:ext>
            </a:extLst>
          </a:blip>
          <a:srcRect l="10606" t="17702" r="4770"/>
          <a:stretch/>
        </p:blipFill>
        <p:spPr>
          <a:xfrm>
            <a:off x="737938" y="1393258"/>
            <a:ext cx="4784260" cy="3515626"/>
          </a:xfrm>
          <a:prstGeom prst="rect">
            <a:avLst/>
          </a:prstGeom>
        </p:spPr>
      </p:pic>
    </p:spTree>
    <p:extLst>
      <p:ext uri="{BB962C8B-B14F-4D97-AF65-F5344CB8AC3E}">
        <p14:creationId xmlns:p14="http://schemas.microsoft.com/office/powerpoint/2010/main" val="3308624938"/>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2.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20850</TotalTime>
  <Words>2111</Words>
  <Application>Microsoft Office PowerPoint</Application>
  <PresentationFormat>Widescreen</PresentationFormat>
  <Paragraphs>167</Paragraphs>
  <Slides>15</Slides>
  <Notes>5</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15</vt:i4>
      </vt:variant>
    </vt:vector>
  </HeadingPairs>
  <TitlesOfParts>
    <vt:vector size="23" baseType="lpstr">
      <vt:lpstr>Arial</vt:lpstr>
      <vt:lpstr>Calibri</vt:lpstr>
      <vt:lpstr>1_Office Theme</vt:lpstr>
      <vt:lpstr>Divider Slide</vt:lpstr>
      <vt:lpstr>Default</vt:lpstr>
      <vt:lpstr>Single Column</vt:lpstr>
      <vt:lpstr>Chart Layout</vt:lpstr>
      <vt:lpstr>Closing Slide</vt:lpstr>
      <vt:lpstr>PowerPoint Presentation</vt:lpstr>
      <vt:lpstr>Introduction</vt:lpstr>
      <vt:lpstr>Signal Group Replacement anomaly in ROC</vt:lpstr>
      <vt:lpstr>PowerPoint Presentation</vt:lpstr>
      <vt:lpstr>PowerPoint Presentation</vt:lpstr>
      <vt:lpstr>PowerPoint Presentation</vt:lpstr>
      <vt:lpstr>Cable cores diversions</vt:lpstr>
      <vt:lpstr>CCF Indications – Data Error</vt:lpstr>
      <vt:lpstr>Loc Suite at UWC – Sighting Issue</vt:lpstr>
      <vt:lpstr>SSI telegram delay</vt:lpstr>
      <vt:lpstr>Electric shock from ASR</vt:lpstr>
      <vt:lpstr>Acceptance plunger</vt:lpstr>
      <vt:lpstr>RAIB Summaries of Learning</vt:lpstr>
      <vt:lpstr>Good practice identified</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Ruddy Christopher</dc:creator>
  <cp:lastModifiedBy>Ruddy Christopher</cp:lastModifiedBy>
  <cp:revision>114</cp:revision>
  <dcterms:created xsi:type="dcterms:W3CDTF">2019-05-31T10:08:27Z</dcterms:created>
  <dcterms:modified xsi:type="dcterms:W3CDTF">2020-07-03T12:09:19Z</dcterms:modified>
</cp:coreProperties>
</file>