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41" r:id="rId4"/>
    <p:sldMasterId id="2147483753" r:id="rId5"/>
    <p:sldMasterId id="2147483766" r:id="rId6"/>
  </p:sldMasterIdLst>
  <p:notesMasterIdLst>
    <p:notesMasterId r:id="rId24"/>
  </p:notesMasterIdLst>
  <p:handoutMasterIdLst>
    <p:handoutMasterId r:id="rId25"/>
  </p:handoutMasterIdLst>
  <p:sldIdLst>
    <p:sldId id="274" r:id="rId7"/>
    <p:sldId id="260" r:id="rId8"/>
    <p:sldId id="285" r:id="rId9"/>
    <p:sldId id="294" r:id="rId10"/>
    <p:sldId id="297" r:id="rId11"/>
    <p:sldId id="296" r:id="rId12"/>
    <p:sldId id="266" r:id="rId13"/>
    <p:sldId id="290" r:id="rId14"/>
    <p:sldId id="300" r:id="rId15"/>
    <p:sldId id="269" r:id="rId16"/>
    <p:sldId id="271" r:id="rId17"/>
    <p:sldId id="286" r:id="rId18"/>
    <p:sldId id="299" r:id="rId19"/>
    <p:sldId id="257" r:id="rId20"/>
    <p:sldId id="259" r:id="rId21"/>
    <p:sldId id="292"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60"/>
            <p14:sldId id="285"/>
            <p14:sldId id="294"/>
            <p14:sldId id="297"/>
            <p14:sldId id="296"/>
            <p14:sldId id="266"/>
            <p14:sldId id="290"/>
            <p14:sldId id="300"/>
            <p14:sldId id="269"/>
            <p14:sldId id="271"/>
            <p14:sldId id="286"/>
            <p14:sldId id="299"/>
            <p14:sldId id="257"/>
            <p14:sldId id="259"/>
            <p14:sldId id="292"/>
            <p14:sldId id="28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ddy Christopher" initials="RC" lastIdx="1" clrIdx="0">
    <p:extLst>
      <p:ext uri="{19B8F6BF-5375-455C-9EA6-DF929625EA0E}">
        <p15:presenceInfo xmlns:p15="http://schemas.microsoft.com/office/powerpoint/2012/main" userId="S::CRuddy@networkrail.co.uk::134fa01f-161d-4bd2-a6c8-bcfef467ed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67" autoAdjust="0"/>
    <p:restoredTop sz="94660"/>
  </p:normalViewPr>
  <p:slideViewPr>
    <p:cSldViewPr snapToGrid="0">
      <p:cViewPr varScale="1">
        <p:scale>
          <a:sx n="90" d="100"/>
          <a:sy n="90" d="100"/>
        </p:scale>
        <p:origin x="120" y="90"/>
      </p:cViewPr>
      <p:guideLst>
        <p:guide pos="3840"/>
        <p:guide orient="horz" pos="2160"/>
        <p:guide pos="39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10/01/2020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10/01/2020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77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83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2266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1785" y="4318001"/>
            <a:ext cx="4743449"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8434"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36577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10-Jan-20</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80777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10-Jan-20</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365522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10-Jan-20</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71770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33595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321003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405294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8" y="2997201"/>
            <a:ext cx="2423583"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8313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10-Jan-20</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83885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10-Jan-20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367686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10-Jan-20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225191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10-Jan-20</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401136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10-Jan-20</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2110263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10-Jan-20</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27772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10-Jan-20</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10061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10-Jan-20</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33452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10-Jan-20</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95078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10-Jan-20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1510204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10-Jan-20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179936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7361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1821376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2657389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2864149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10-Jan-20</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374537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10-Jan-20</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853099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10-Jan-20</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42839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3468254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997917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482869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182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267014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2538704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1897349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94935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10-Jan-20</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1108752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10-Jan-20</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2821781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10-Jan-20</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1837753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38780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76915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92011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2" y="827089"/>
            <a:ext cx="2686049"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859184"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1610950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10-Jan-20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479970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10-Jan-20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134767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10-Jan-20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2985808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10-Jan-20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25484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4318001"/>
            <a:ext cx="4743451"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10-Jan-20</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4261804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10-Jan-20</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4661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10-Jan-20</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4096335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10-Jan-20</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763629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10-Jan-20</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199181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10-Jan-20</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701308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10-Jan-20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89319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2997201"/>
            <a:ext cx="242146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10-Jan-20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312333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258176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188096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10-Jan-20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269442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4.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721784" y="4318001"/>
            <a:ext cx="9692216"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10-Jan-20</a:t>
            </a:fld>
            <a:endParaRPr lang="en-GB" altLang="en-US"/>
          </a:p>
        </p:txBody>
      </p:sp>
      <p:sp>
        <p:nvSpPr>
          <p:cNvPr id="147465"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1619538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10-Jan-20</a:t>
            </a:fld>
            <a:endParaRPr lang="en-GB" altLang="en-US"/>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8954239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10-Jan-20</a:t>
            </a:fld>
            <a:endParaRPr lang="en-GB" altLang="en-US"/>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34030898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719668" y="1841501"/>
            <a:ext cx="1074843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10-Jan-20</a:t>
            </a:fld>
            <a:endParaRPr lang="en-GB" altLang="en-US"/>
          </a:p>
        </p:txBody>
      </p:sp>
      <p:sp>
        <p:nvSpPr>
          <p:cNvPr id="104457"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6972650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719668" y="4318001"/>
            <a:ext cx="9692217"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10-Jan-20</a:t>
            </a:fld>
            <a:endParaRPr lang="en-GB" altLang="en-US"/>
          </a:p>
        </p:txBody>
      </p:sp>
      <p:sp>
        <p:nvSpPr>
          <p:cNvPr id="161802" name="Rectangle 10"/>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10967868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p:txBody>
          <a:bodyPr/>
          <a:lstStyle/>
          <a:p>
            <a:endParaRPr lang="en-GB" sz="3600" b="1" i="1" dirty="0">
              <a:solidFill>
                <a:srgbClr val="054B6B"/>
              </a:solidFill>
              <a:latin typeface="Arial"/>
              <a:ea typeface="+mj-ea"/>
              <a:cs typeface="+mj-cs"/>
            </a:endParaRPr>
          </a:p>
          <a:p>
            <a:r>
              <a:rPr lang="en-GB" sz="3600" b="1" i="1" dirty="0">
                <a:solidFill>
                  <a:srgbClr val="054B6B"/>
                </a:solidFill>
                <a:latin typeface="Arial"/>
                <a:ea typeface="+mj-ea"/>
                <a:cs typeface="+mj-cs"/>
              </a:rPr>
              <a:t>Infrastructure Projects Signalling - Shared Learning 20/01</a:t>
            </a:r>
          </a:p>
          <a:p>
            <a:pPr lvl="0" fontAlgn="base">
              <a:lnSpc>
                <a:spcPct val="100000"/>
              </a:lnSpc>
              <a:spcBef>
                <a:spcPct val="20000"/>
              </a:spcBef>
              <a:spcAft>
                <a:spcPct val="0"/>
              </a:spcAft>
              <a:buClr>
                <a:srgbClr val="A5CDDC"/>
              </a:buClr>
              <a:buSzPct val="50000"/>
            </a:pPr>
            <a:r>
              <a:rPr lang="en-GB" sz="3600" dirty="0">
                <a:solidFill>
                  <a:srgbClr val="054B6B"/>
                </a:solidFill>
                <a:latin typeface="Arial"/>
                <a:cs typeface="+mn-cs"/>
              </a:rPr>
              <a:t>July 2019 </a:t>
            </a:r>
          </a:p>
          <a:p>
            <a:pPr lvl="0" fontAlgn="base">
              <a:lnSpc>
                <a:spcPct val="100000"/>
              </a:lnSpc>
              <a:spcBef>
                <a:spcPct val="20000"/>
              </a:spcBef>
              <a:spcAft>
                <a:spcPct val="0"/>
              </a:spcAft>
              <a:buClr>
                <a:srgbClr val="A5CDDC"/>
              </a:buClr>
              <a:buSzPct val="50000"/>
            </a:pPr>
            <a:r>
              <a:rPr lang="en-GB" sz="3600" dirty="0">
                <a:solidFill>
                  <a:srgbClr val="054B6B"/>
                </a:solidFill>
                <a:latin typeface="Arial"/>
                <a:cs typeface="+mn-cs"/>
              </a:rPr>
              <a:t>– December 2019</a:t>
            </a:r>
          </a:p>
          <a:p>
            <a:endParaRPr lang="en-GB" dirty="0"/>
          </a:p>
        </p:txBody>
      </p:sp>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10</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1076325" y="539055"/>
            <a:ext cx="9693275" cy="431800"/>
          </a:xfrm>
          <a:prstGeom prst="rect">
            <a:avLst/>
          </a:prstGeom>
        </p:spPr>
        <p:txBody>
          <a:bodyPr/>
          <a:lstStyle/>
          <a:p>
            <a:pPr eaLnBrk="1" hangingPunct="1"/>
            <a:r>
              <a:rPr lang="en-GB" altLang="en-US" sz="2800" b="1" i="1" dirty="0">
                <a:solidFill>
                  <a:srgbClr val="054B6B"/>
                </a:solidFill>
                <a:latin typeface="Arial"/>
              </a:rPr>
              <a:t>Level Crossing Anomaly</a:t>
            </a:r>
          </a:p>
        </p:txBody>
      </p:sp>
      <p:sp>
        <p:nvSpPr>
          <p:cNvPr id="14342" name="Rectangle 3"/>
          <p:cNvSpPr>
            <a:spLocks noGrp="1" noChangeArrowheads="1"/>
          </p:cNvSpPr>
          <p:nvPr>
            <p:ph type="body" sz="half" idx="4294967295"/>
          </p:nvPr>
        </p:nvSpPr>
        <p:spPr>
          <a:xfrm>
            <a:off x="6096000" y="1467438"/>
            <a:ext cx="5388244" cy="3257952"/>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rgbClr val="054B6B"/>
                </a:solidFill>
              </a:rPr>
              <a:t>A newly installed “push and hold” level crossing, consistent with others in the project area, failed three times in short succession. </a:t>
            </a:r>
          </a:p>
          <a:p>
            <a:pPr marL="0" indent="0">
              <a:buNone/>
            </a:pPr>
            <a:r>
              <a:rPr lang="en-GB" altLang="en-US" sz="1200" dirty="0">
                <a:solidFill>
                  <a:srgbClr val="054B6B"/>
                </a:solidFill>
              </a:rPr>
              <a:t>A condition was discovered where if the Signaller releases the button early, before seeing down detection on both offside barriers, the barriers stop moving.</a:t>
            </a:r>
          </a:p>
          <a:p>
            <a:pPr marL="0" indent="0">
              <a:buNone/>
            </a:pPr>
            <a:r>
              <a:rPr lang="en-GB" altLang="en-US" sz="1200" dirty="0">
                <a:solidFill>
                  <a:srgbClr val="054B6B"/>
                </a:solidFill>
              </a:rPr>
              <a:t>The barrier had to be power cycled locally on site to reset and remove the condition.</a:t>
            </a:r>
          </a:p>
          <a:p>
            <a:pPr marL="0" indent="0">
              <a:buNone/>
            </a:pPr>
            <a:r>
              <a:rPr lang="en-GB" altLang="en-US" sz="1200" dirty="0">
                <a:solidFill>
                  <a:srgbClr val="054B6B"/>
                </a:solidFill>
              </a:rPr>
              <a:t>Signallers have been briefed on the issue, and it is seen less frequently. A software update was required to remedy the situation.</a:t>
            </a:r>
          </a:p>
        </p:txBody>
      </p:sp>
      <p:sp>
        <p:nvSpPr>
          <p:cNvPr id="2" name="Rectangle 1">
            <a:extLst>
              <a:ext uri="{FF2B5EF4-FFF2-40B4-BE49-F238E27FC236}">
                <a16:creationId xmlns:a16="http://schemas.microsoft.com/office/drawing/2014/main" id="{32EB43DF-B251-4A1D-9F1D-234E5293EAC0}"/>
              </a:ext>
            </a:extLst>
          </p:cNvPr>
          <p:cNvSpPr/>
          <p:nvPr/>
        </p:nvSpPr>
        <p:spPr>
          <a:xfrm>
            <a:off x="6096000" y="4031858"/>
            <a:ext cx="4534061" cy="646331"/>
          </a:xfrm>
          <a:prstGeom prst="rect">
            <a:avLst/>
          </a:prstGeom>
        </p:spPr>
        <p:txBody>
          <a:bodyPr wrap="square">
            <a:spAutoFit/>
          </a:bodyPr>
          <a:lstStyle/>
          <a:p>
            <a:pPr eaLnBrk="0" fontAlgn="base" hangingPunct="0">
              <a:spcBef>
                <a:spcPct val="0"/>
              </a:spcBef>
              <a:spcAft>
                <a:spcPct val="0"/>
              </a:spcAft>
            </a:pPr>
            <a:r>
              <a:rPr lang="en-GB" sz="1200" b="1" dirty="0">
                <a:solidFill>
                  <a:srgbClr val="054B6B"/>
                </a:solidFill>
                <a:latin typeface="Arial" charset="0"/>
              </a:rPr>
              <a:t>Key learning</a:t>
            </a:r>
          </a:p>
          <a:p>
            <a:pPr eaLnBrk="0" fontAlgn="base" hangingPunct="0">
              <a:spcBef>
                <a:spcPct val="0"/>
              </a:spcBef>
              <a:spcAft>
                <a:spcPct val="0"/>
              </a:spcAft>
            </a:pPr>
            <a:r>
              <a:rPr lang="en-GB" sz="1200" dirty="0">
                <a:solidFill>
                  <a:srgbClr val="054B6B"/>
                </a:solidFill>
              </a:rPr>
              <a:t>Full testing of apparatus should try to include real life operation, rather than test scenarios.</a:t>
            </a:r>
          </a:p>
        </p:txBody>
      </p:sp>
      <p:pic>
        <p:nvPicPr>
          <p:cNvPr id="3" name="Picture 2">
            <a:extLst>
              <a:ext uri="{FF2B5EF4-FFF2-40B4-BE49-F238E27FC236}">
                <a16:creationId xmlns:a16="http://schemas.microsoft.com/office/drawing/2014/main" id="{E489A48C-E164-4769-8069-71AB44AF2964}"/>
              </a:ext>
            </a:extLst>
          </p:cNvPr>
          <p:cNvPicPr>
            <a:picLocks noChangeAspect="1"/>
          </p:cNvPicPr>
          <p:nvPr/>
        </p:nvPicPr>
        <p:blipFill>
          <a:blip r:embed="rId2"/>
          <a:stretch>
            <a:fillRect/>
          </a:stretch>
        </p:blipFill>
        <p:spPr>
          <a:xfrm>
            <a:off x="1253257" y="1683231"/>
            <a:ext cx="4056212" cy="3042159"/>
          </a:xfrm>
          <a:prstGeom prst="rect">
            <a:avLst/>
          </a:prstGeom>
        </p:spPr>
      </p:pic>
    </p:spTree>
    <p:extLst>
      <p:ext uri="{BB962C8B-B14F-4D97-AF65-F5344CB8AC3E}">
        <p14:creationId xmlns:p14="http://schemas.microsoft.com/office/powerpoint/2010/main" val="221360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11</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338138" y="626124"/>
            <a:ext cx="9693275" cy="431800"/>
          </a:xfrm>
          <a:prstGeom prst="rect">
            <a:avLst/>
          </a:prstGeom>
        </p:spPr>
        <p:txBody>
          <a:bodyPr/>
          <a:lstStyle/>
          <a:p>
            <a:pPr eaLnBrk="1" hangingPunct="1"/>
            <a:r>
              <a:rPr lang="en-GB" altLang="en-US" sz="2800" b="1" i="1" dirty="0">
                <a:solidFill>
                  <a:srgbClr val="054B6B"/>
                </a:solidFill>
                <a:latin typeface="Arial"/>
              </a:rPr>
              <a:t>TRUST reporting points</a:t>
            </a:r>
          </a:p>
        </p:txBody>
      </p:sp>
      <p:sp>
        <p:nvSpPr>
          <p:cNvPr id="14342" name="Rectangle 3"/>
          <p:cNvSpPr>
            <a:spLocks noGrp="1" noChangeArrowheads="1"/>
          </p:cNvSpPr>
          <p:nvPr>
            <p:ph type="body" sz="half" idx="4294967295"/>
          </p:nvPr>
        </p:nvSpPr>
        <p:spPr>
          <a:xfrm>
            <a:off x="338138" y="1288754"/>
            <a:ext cx="4412093" cy="3126491"/>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eaLnBrk="1" hangingPunct="1">
              <a:buNone/>
            </a:pPr>
            <a:r>
              <a:rPr lang="en-GB" altLang="en-US" sz="1200" dirty="0">
                <a:solidFill>
                  <a:schemeClr val="tx2"/>
                </a:solidFill>
                <a:ea typeface="+mj-ea"/>
                <a:cs typeface="+mj-cs"/>
              </a:rPr>
              <a:t>TRUST gets train running information for ‘reporting points’, this is usually done automatically from the train describer but is sometimes manually entered. The system also contains the timetable comparing actual train running information to the timetable to determine how late (or early) a train is running. </a:t>
            </a:r>
          </a:p>
          <a:p>
            <a:pPr marL="0" indent="0">
              <a:buNone/>
            </a:pPr>
            <a:r>
              <a:rPr lang="en-GB" altLang="en-US" sz="1200" dirty="0">
                <a:solidFill>
                  <a:schemeClr val="tx2"/>
                </a:solidFill>
                <a:ea typeface="+mj-ea"/>
                <a:cs typeface="+mj-cs"/>
              </a:rPr>
              <a:t>TRUST works in half-minute increments rather than to the second. As the data is often derived from the TD, it is actually triggered by the train occupying the train detection section that triggers the TD step, rather then when it arrives at a particular station etc.</a:t>
            </a:r>
          </a:p>
          <a:p>
            <a:pPr marL="0" indent="0">
              <a:buNone/>
            </a:pPr>
            <a:r>
              <a:rPr lang="en-GB" altLang="en-US" sz="1200" dirty="0">
                <a:solidFill>
                  <a:schemeClr val="tx2"/>
                </a:solidFill>
                <a:ea typeface="+mj-ea"/>
                <a:cs typeface="+mj-cs"/>
              </a:rPr>
              <a:t>To overcome this, time is added to the recorded time to provide an approximate time of arrival.</a:t>
            </a: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45980803-CF47-4705-8AC9-1CE96706D5F2}"/>
              </a:ext>
            </a:extLst>
          </p:cNvPr>
          <p:cNvSpPr/>
          <p:nvPr/>
        </p:nvSpPr>
        <p:spPr>
          <a:xfrm>
            <a:off x="5604687" y="1288754"/>
            <a:ext cx="5250154" cy="1846659"/>
          </a:xfrm>
          <a:prstGeom prst="rect">
            <a:avLst/>
          </a:prstGeom>
        </p:spPr>
        <p:txBody>
          <a:bodyPr wrap="square">
            <a:spAutoFit/>
          </a:bodyPr>
          <a:lstStyle/>
          <a:p>
            <a:pPr fontAlgn="base">
              <a:spcBef>
                <a:spcPct val="0"/>
              </a:spcBef>
              <a:spcAft>
                <a:spcPct val="0"/>
              </a:spcAft>
            </a:pPr>
            <a:r>
              <a:rPr lang="en-GB" altLang="en-US" sz="1200" b="1" dirty="0">
                <a:solidFill>
                  <a:srgbClr val="054B6B"/>
                </a:solidFill>
                <a:latin typeface="Arial" charset="0"/>
              </a:rPr>
              <a:t>Key Learning</a:t>
            </a:r>
          </a:p>
          <a:p>
            <a:pPr fontAlgn="base">
              <a:lnSpc>
                <a:spcPct val="150000"/>
              </a:lnSpc>
              <a:spcBef>
                <a:spcPct val="0"/>
              </a:spcBef>
              <a:spcAft>
                <a:spcPct val="0"/>
              </a:spcAft>
            </a:pPr>
            <a:r>
              <a:rPr lang="en-GB" altLang="en-US" sz="1200" dirty="0">
                <a:solidFill>
                  <a:schemeClr val="tx2"/>
                </a:solidFill>
                <a:ea typeface="+mj-ea"/>
                <a:cs typeface="+mj-cs"/>
              </a:rPr>
              <a:t>Any significant change to train detection may affect a berth offset.</a:t>
            </a:r>
          </a:p>
          <a:p>
            <a:pPr fontAlgn="base">
              <a:spcBef>
                <a:spcPct val="0"/>
              </a:spcBef>
              <a:spcAft>
                <a:spcPct val="0"/>
              </a:spcAft>
            </a:pPr>
            <a:r>
              <a:rPr lang="en-GB" altLang="en-US" sz="1200" dirty="0">
                <a:solidFill>
                  <a:schemeClr val="tx2"/>
                </a:solidFill>
                <a:ea typeface="+mj-ea"/>
                <a:cs typeface="+mj-cs"/>
              </a:rPr>
              <a:t>This can have a significant effect on performance reporting if it isn’t corrected.</a:t>
            </a:r>
          </a:p>
          <a:p>
            <a:pPr fontAlgn="base">
              <a:spcBef>
                <a:spcPct val="0"/>
              </a:spcBef>
              <a:spcAft>
                <a:spcPct val="0"/>
              </a:spcAft>
            </a:pPr>
            <a:endParaRPr lang="en-GB" altLang="en-US" sz="1200" dirty="0">
              <a:solidFill>
                <a:schemeClr val="tx2"/>
              </a:solidFill>
              <a:ea typeface="+mj-ea"/>
              <a:cs typeface="+mj-cs"/>
            </a:endParaRPr>
          </a:p>
          <a:p>
            <a:pPr fontAlgn="base">
              <a:spcBef>
                <a:spcPct val="0"/>
              </a:spcBef>
              <a:spcAft>
                <a:spcPct val="0"/>
              </a:spcAft>
            </a:pPr>
            <a:r>
              <a:rPr lang="en-GB" altLang="en-US" sz="1200" dirty="0">
                <a:solidFill>
                  <a:schemeClr val="tx2"/>
                </a:solidFill>
                <a:ea typeface="+mj-ea"/>
                <a:cs typeface="+mj-cs"/>
              </a:rPr>
              <a:t>Similarly, a platform extension project may also affect the offset.</a:t>
            </a:r>
          </a:p>
          <a:p>
            <a:pPr fontAlgn="base">
              <a:spcBef>
                <a:spcPct val="0"/>
              </a:spcBef>
              <a:spcAft>
                <a:spcPct val="0"/>
              </a:spcAft>
            </a:pPr>
            <a:endParaRPr lang="en-GB" altLang="en-US" sz="1200" dirty="0">
              <a:solidFill>
                <a:schemeClr val="tx2"/>
              </a:solidFill>
              <a:ea typeface="+mj-ea"/>
              <a:cs typeface="+mj-cs"/>
            </a:endParaRPr>
          </a:p>
          <a:p>
            <a:pPr fontAlgn="base">
              <a:spcBef>
                <a:spcPct val="0"/>
              </a:spcBef>
              <a:spcAft>
                <a:spcPct val="0"/>
              </a:spcAft>
            </a:pPr>
            <a:r>
              <a:rPr lang="en-GB" altLang="en-US" sz="1200" dirty="0">
                <a:solidFill>
                  <a:schemeClr val="tx2"/>
                </a:solidFill>
                <a:ea typeface="+mj-ea"/>
                <a:cs typeface="+mj-cs"/>
              </a:rPr>
              <a:t>For major projects affecting TD stepping/signal IDs etc., this should be considered as part of the updates.</a:t>
            </a:r>
          </a:p>
        </p:txBody>
      </p:sp>
      <p:pic>
        <p:nvPicPr>
          <p:cNvPr id="11" name="Picture 10">
            <a:extLst>
              <a:ext uri="{FF2B5EF4-FFF2-40B4-BE49-F238E27FC236}">
                <a16:creationId xmlns:a16="http://schemas.microsoft.com/office/drawing/2014/main" id="{87364DD2-E6CB-4A2C-A300-082D612DFF74}"/>
              </a:ext>
            </a:extLst>
          </p:cNvPr>
          <p:cNvPicPr>
            <a:picLocks noChangeAspect="1"/>
          </p:cNvPicPr>
          <p:nvPr/>
        </p:nvPicPr>
        <p:blipFill>
          <a:blip r:embed="rId3"/>
          <a:stretch>
            <a:fillRect/>
          </a:stretch>
        </p:blipFill>
        <p:spPr>
          <a:xfrm>
            <a:off x="722114" y="4646075"/>
            <a:ext cx="9895063" cy="1886727"/>
          </a:xfrm>
          <a:prstGeom prst="rect">
            <a:avLst/>
          </a:prstGeom>
        </p:spPr>
      </p:pic>
    </p:spTree>
    <p:extLst>
      <p:ext uri="{BB962C8B-B14F-4D97-AF65-F5344CB8AC3E}">
        <p14:creationId xmlns:p14="http://schemas.microsoft.com/office/powerpoint/2010/main" val="398690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56C3B-3AD3-4FED-ADED-3CCC2BEB11D0}"/>
              </a:ext>
            </a:extLst>
          </p:cNvPr>
          <p:cNvSpPr>
            <a:spLocks noGrp="1"/>
          </p:cNvSpPr>
          <p:nvPr>
            <p:ph type="sldNum" sz="quarter" idx="15"/>
          </p:nvPr>
        </p:nvSpPr>
        <p:spPr/>
        <p:txBody>
          <a:bodyPr/>
          <a:lstStyle/>
          <a:p>
            <a:fld id="{229EAAAC-928A-40C1-AC39-D34FD1799CA9}" type="slidenum">
              <a:rPr lang="en-GB" smtClean="0"/>
              <a:pPr/>
              <a:t>12</a:t>
            </a:fld>
            <a:endParaRPr lang="en-GB" dirty="0"/>
          </a:p>
        </p:txBody>
      </p:sp>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1291418" y="55586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1" u="none" strike="noStrike" kern="1200" cap="none" spc="0" normalizeH="0" baseline="0" noProof="0" dirty="0">
                <a:ln>
                  <a:noFill/>
                </a:ln>
                <a:solidFill>
                  <a:srgbClr val="054B6B"/>
                </a:solidFill>
                <a:effectLst/>
                <a:uLnTx/>
                <a:uFillTx/>
                <a:latin typeface="Arial"/>
                <a:ea typeface="+mj-ea"/>
                <a:cs typeface="+mj-cs"/>
              </a:rPr>
              <a:t>CDM – Designer role</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4943960" y="1366191"/>
            <a:ext cx="6042399" cy="175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r>
              <a:rPr lang="en-GB" altLang="en-US" sz="1200" dirty="0">
                <a:solidFill>
                  <a:srgbClr val="054B6B"/>
                </a:solidFill>
              </a:rPr>
              <a:t>Staff in a Signalling Centre TD Room reported a very strong smell emanating from one of the Uninterruptible Power Supply (UPS) batteries present. Investigation found the room did not have any external air vents, they had been removed during a remodelling of the equipment room. The Dangerous Substance and Explosive Atmospheres Regulations (DSEAR) 2002 Risk Assessment failed to identify the risk of battery outgassing, as did any CDM assessment.</a:t>
            </a: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pic>
        <p:nvPicPr>
          <p:cNvPr id="1026" name="Picture 2" descr="Image result for cdm regulations">
            <a:extLst>
              <a:ext uri="{FF2B5EF4-FFF2-40B4-BE49-F238E27FC236}">
                <a16:creationId xmlns:a16="http://schemas.microsoft.com/office/drawing/2014/main" id="{010276CB-2B52-4EAE-9A06-71473DED6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641" y="1551121"/>
            <a:ext cx="2676683" cy="32020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1D93CB1F-C2EF-4A03-96D0-3F3B6DFF8441}"/>
              </a:ext>
            </a:extLst>
          </p:cNvPr>
          <p:cNvSpPr txBox="1">
            <a:spLocks noChangeArrowheads="1"/>
          </p:cNvSpPr>
          <p:nvPr/>
        </p:nvSpPr>
        <p:spPr bwMode="auto">
          <a:xfrm>
            <a:off x="4943960" y="3165468"/>
            <a:ext cx="6042399" cy="15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ct val="0"/>
              </a:spcBef>
              <a:buClrTx/>
              <a:buSzTx/>
              <a:defRPr/>
            </a:pPr>
            <a:r>
              <a:rPr lang="en-GB" sz="1200" b="1" kern="0" dirty="0">
                <a:solidFill>
                  <a:srgbClr val="054B6B"/>
                </a:solidFill>
              </a:rPr>
              <a:t>Key Learning</a:t>
            </a:r>
          </a:p>
          <a:p>
            <a:pPr lvl="0">
              <a:spcBef>
                <a:spcPct val="0"/>
              </a:spcBef>
              <a:defRPr/>
            </a:pPr>
            <a:r>
              <a:rPr lang="en-GB" sz="1200" kern="0" dirty="0">
                <a:solidFill>
                  <a:srgbClr val="054B6B"/>
                </a:solidFill>
              </a:rPr>
              <a:t>Anyone who is undertaking a change to the signalling infrastructure is considered a Designer under CDM. All project staff should be aware of their obligations under CDM so that risks associated with installation, maintenance and operation can be eliminated.</a:t>
            </a:r>
          </a:p>
          <a:p>
            <a:pPr lvl="0">
              <a:spcBef>
                <a:spcPct val="0"/>
              </a:spcBef>
              <a:defRPr/>
            </a:pPr>
            <a:r>
              <a:rPr lang="en-GB" sz="1200" kern="0" dirty="0">
                <a:solidFill>
                  <a:srgbClr val="054B6B"/>
                </a:solidFill>
              </a:rPr>
              <a:t>Where it is not possible to eliminate these risks, the designer must, so far as is reasonably practicable, take steps to reduce or control the risks through the design process.</a:t>
            </a: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124769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13</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539750" y="725171"/>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1" u="none" strike="noStrike" kern="1200" cap="none" spc="0" normalizeH="0" baseline="0" noProof="0" dirty="0">
                <a:ln>
                  <a:noFill/>
                </a:ln>
                <a:solidFill>
                  <a:srgbClr val="054B6B"/>
                </a:solidFill>
                <a:effectLst/>
                <a:uLnTx/>
                <a:uFillTx/>
                <a:latin typeface="Arial"/>
                <a:ea typeface="+mj-ea"/>
                <a:cs typeface="+mj-cs"/>
              </a:rPr>
              <a:t>AWS water ingress issue</a:t>
            </a: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539750" y="1696612"/>
            <a:ext cx="3892766" cy="159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lang="en-GB" altLang="en-US" sz="1200" dirty="0">
                <a:solidFill>
                  <a:srgbClr val="054B6B"/>
                </a:solidFill>
                <a:latin typeface="Arial"/>
              </a:rPr>
              <a:t>A</a:t>
            </a:r>
            <a:r>
              <a:rPr kumimoji="0" lang="en-GB" altLang="en-US" sz="1200" b="0" i="0" u="none" strike="noStrike" kern="1200" cap="none" spc="0" normalizeH="0" baseline="0" noProof="0" dirty="0">
                <a:ln>
                  <a:noFill/>
                </a:ln>
                <a:solidFill>
                  <a:srgbClr val="054B6B"/>
                </a:solidFill>
                <a:effectLst/>
                <a:uLnTx/>
                <a:uFillTx/>
                <a:latin typeface="Arial"/>
                <a:ea typeface="+mn-ea"/>
                <a:cs typeface="+mn-cs"/>
              </a:rPr>
              <a:t> project has discovered some 24V dc AWS suppressor magnets were susceptible</a:t>
            </a:r>
            <a:r>
              <a:rPr lang="en-GB" altLang="en-US" sz="1200" dirty="0">
                <a:solidFill>
                  <a:srgbClr val="054B6B"/>
                </a:solidFill>
                <a:latin typeface="Arial"/>
              </a:rPr>
              <a:t> to water ingress.</a:t>
            </a: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pic>
        <p:nvPicPr>
          <p:cNvPr id="5" name="Content Placeholder 3">
            <a:extLst>
              <a:ext uri="{FF2B5EF4-FFF2-40B4-BE49-F238E27FC236}">
                <a16:creationId xmlns:a16="http://schemas.microsoft.com/office/drawing/2014/main" id="{399DEA06-4E48-45AA-ACF8-2EA4B132E46D}"/>
              </a:ext>
            </a:extLst>
          </p:cNvPr>
          <p:cNvPicPr>
            <a:picLocks noChangeAspect="1"/>
          </p:cNvPicPr>
          <p:nvPr/>
        </p:nvPicPr>
        <p:blipFill>
          <a:blip r:embed="rId2"/>
          <a:stretch>
            <a:fillRect/>
          </a:stretch>
        </p:blipFill>
        <p:spPr bwMode="auto">
          <a:xfrm>
            <a:off x="5071673" y="1696612"/>
            <a:ext cx="5375625" cy="403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EE70E4BC-1AF8-4FF9-B2A2-0408B544B87B}"/>
              </a:ext>
            </a:extLst>
          </p:cNvPr>
          <p:cNvSpPr/>
          <p:nvPr/>
        </p:nvSpPr>
        <p:spPr>
          <a:xfrm>
            <a:off x="456332" y="3525633"/>
            <a:ext cx="3976184" cy="830997"/>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54B6B"/>
                </a:solidFill>
                <a:effectLst/>
                <a:uLnTx/>
                <a:uFillTx/>
              </a:rPr>
              <a:t>Visually inspect apparatus prior to installation. Alternative magnets should be used if you suspect water ingress in any AWS components.</a:t>
            </a:r>
          </a:p>
        </p:txBody>
      </p:sp>
    </p:spTree>
    <p:extLst>
      <p:ext uri="{BB962C8B-B14F-4D97-AF65-F5344CB8AC3E}">
        <p14:creationId xmlns:p14="http://schemas.microsoft.com/office/powerpoint/2010/main" val="2460013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9E2CE5FF-AE89-43D5-98B1-25BB1973ACB7}" type="slidenum">
              <a:rPr lang="en-GB" altLang="en-US" sz="800">
                <a:solidFill>
                  <a:srgbClr val="054B6B"/>
                </a:solidFill>
              </a:rPr>
              <a:pPr fontAlgn="base">
                <a:spcBef>
                  <a:spcPct val="0"/>
                </a:spcBef>
                <a:spcAft>
                  <a:spcPct val="0"/>
                </a:spcAft>
              </a:pPr>
              <a:t>14</a:t>
            </a:fld>
            <a:endParaRPr lang="en-GB" altLang="en-US" sz="800">
              <a:solidFill>
                <a:srgbClr val="054B6B"/>
              </a:solidFill>
            </a:endParaRPr>
          </a:p>
        </p:txBody>
      </p:sp>
      <p:sp>
        <p:nvSpPr>
          <p:cNvPr id="12291"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0FD87943-3824-4DF1-B8AD-9A54803D0CFF}"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2293" name="Rectangle 2"/>
          <p:cNvSpPr>
            <a:spLocks noGrp="1" noChangeArrowheads="1"/>
          </p:cNvSpPr>
          <p:nvPr>
            <p:ph type="title" idx="4294967295"/>
          </p:nvPr>
        </p:nvSpPr>
        <p:spPr>
          <a:xfrm>
            <a:off x="1170122" y="599270"/>
            <a:ext cx="7269163" cy="431800"/>
          </a:xfrm>
          <a:prstGeom prst="rect">
            <a:avLst/>
          </a:prstGeom>
        </p:spPr>
        <p:txBody>
          <a:bodyPr/>
          <a:lstStyle/>
          <a:p>
            <a:pPr eaLnBrk="1" hangingPunct="1"/>
            <a:r>
              <a:rPr lang="en-GB" altLang="en-US" sz="2800" b="1" i="1" dirty="0">
                <a:solidFill>
                  <a:srgbClr val="054B6B"/>
                </a:solidFill>
                <a:latin typeface="Arial"/>
              </a:rPr>
              <a:t>Relay issues - mechanical</a:t>
            </a:r>
          </a:p>
        </p:txBody>
      </p:sp>
      <p:sp>
        <p:nvSpPr>
          <p:cNvPr id="12294" name="Rectangle 6"/>
          <p:cNvSpPr>
            <a:spLocks noGrp="1" noChangeArrowheads="1"/>
          </p:cNvSpPr>
          <p:nvPr>
            <p:ph type="body" sz="half" idx="4294967295"/>
          </p:nvPr>
        </p:nvSpPr>
        <p:spPr>
          <a:xfrm>
            <a:off x="6324218" y="1517741"/>
            <a:ext cx="5377002" cy="2527317"/>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chemeClr val="tx2"/>
                </a:solidFill>
                <a:ea typeface="+mj-ea"/>
                <a:cs typeface="+mj-cs"/>
              </a:rPr>
              <a:t>A project discovered a manufacturing fault with new relays, inspection revealed the problem was mechanical and affected more than one relay.</a:t>
            </a:r>
          </a:p>
          <a:p>
            <a:pPr marL="0" indent="0">
              <a:buNone/>
            </a:pPr>
            <a:r>
              <a:rPr lang="en-GB" altLang="en-US" sz="1200" dirty="0">
                <a:solidFill>
                  <a:schemeClr val="tx2"/>
                </a:solidFill>
                <a:ea typeface="+mj-ea"/>
                <a:cs typeface="+mj-cs"/>
              </a:rPr>
              <a:t>The vertical contact carrier which lifts and drops the contacts in the “A” row was not engaging the slot in the carrier/chassis on the yoke of the relay, causing the front contacts to be permanently made irrespective of the relay being energised of de-energised.</a:t>
            </a:r>
          </a:p>
          <a:p>
            <a:pPr marL="0" indent="0">
              <a:buNone/>
            </a:pPr>
            <a:r>
              <a:rPr lang="en-GB" altLang="en-US" sz="1200" dirty="0">
                <a:solidFill>
                  <a:schemeClr val="tx2"/>
                </a:solidFill>
                <a:ea typeface="+mj-ea"/>
                <a:cs typeface="+mj-cs"/>
              </a:rPr>
              <a:t>The relays in question were both manufactured by the same supplier and were PC 022 arranged in 8F 8B configuration.</a:t>
            </a:r>
          </a:p>
          <a:p>
            <a:pPr marL="0" indent="0">
              <a:buNone/>
            </a:pPr>
            <a:r>
              <a:rPr lang="en-GB" altLang="en-US" sz="1200" dirty="0">
                <a:solidFill>
                  <a:schemeClr val="tx2"/>
                </a:solidFill>
                <a:ea typeface="+mj-ea"/>
                <a:cs typeface="+mj-cs"/>
              </a:rPr>
              <a:t>The relays showed no sign of transit or mishandling damage, and were returned for inspection/investigation.</a:t>
            </a:r>
            <a:endParaRPr lang="en-GB" altLang="en-US" sz="1200" dirty="0">
              <a:solidFill>
                <a:schemeClr val="tx2"/>
              </a:solidFill>
              <a:latin typeface="+mj-lt"/>
              <a:ea typeface="+mj-ea"/>
              <a:cs typeface="+mj-cs"/>
            </a:endParaRPr>
          </a:p>
        </p:txBody>
      </p:sp>
      <p:sp>
        <p:nvSpPr>
          <p:cNvPr id="2" name="Oval 1">
            <a:extLst>
              <a:ext uri="{FF2B5EF4-FFF2-40B4-BE49-F238E27FC236}">
                <a16:creationId xmlns:a16="http://schemas.microsoft.com/office/drawing/2014/main" id="{D9DCE4C5-8F5F-4A1B-9CDB-4D05CCA39EBA}"/>
              </a:ext>
            </a:extLst>
          </p:cNvPr>
          <p:cNvSpPr/>
          <p:nvPr/>
        </p:nvSpPr>
        <p:spPr bwMode="auto">
          <a:xfrm>
            <a:off x="7320136" y="4869161"/>
            <a:ext cx="144016" cy="2423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4" name="Oval 3">
            <a:extLst>
              <a:ext uri="{FF2B5EF4-FFF2-40B4-BE49-F238E27FC236}">
                <a16:creationId xmlns:a16="http://schemas.microsoft.com/office/drawing/2014/main" id="{24FC4668-E508-431C-8834-CE68F6BA39CE}"/>
              </a:ext>
            </a:extLst>
          </p:cNvPr>
          <p:cNvSpPr/>
          <p:nvPr/>
        </p:nvSpPr>
        <p:spPr bwMode="auto">
          <a:xfrm>
            <a:off x="4511824" y="1412776"/>
            <a:ext cx="1368152"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5" name="Oval 4">
            <a:extLst>
              <a:ext uri="{FF2B5EF4-FFF2-40B4-BE49-F238E27FC236}">
                <a16:creationId xmlns:a16="http://schemas.microsoft.com/office/drawing/2014/main" id="{58844784-F9FD-4996-9093-176B3C25AB2F}"/>
              </a:ext>
            </a:extLst>
          </p:cNvPr>
          <p:cNvSpPr/>
          <p:nvPr/>
        </p:nvSpPr>
        <p:spPr bwMode="auto">
          <a:xfrm>
            <a:off x="2927648" y="260648"/>
            <a:ext cx="576064"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6" name="Rectangle 5">
            <a:extLst>
              <a:ext uri="{FF2B5EF4-FFF2-40B4-BE49-F238E27FC236}">
                <a16:creationId xmlns:a16="http://schemas.microsoft.com/office/drawing/2014/main" id="{61E8F866-29A3-40E9-B7F0-A882D90342BD}"/>
              </a:ext>
            </a:extLst>
          </p:cNvPr>
          <p:cNvSpPr/>
          <p:nvPr/>
        </p:nvSpPr>
        <p:spPr>
          <a:xfrm>
            <a:off x="6324218" y="4491792"/>
            <a:ext cx="5377002" cy="646331"/>
          </a:xfrm>
          <a:prstGeom prst="rect">
            <a:avLst/>
          </a:prstGeom>
        </p:spPr>
        <p:txBody>
          <a:bodyPr wrap="square">
            <a:spAutoFit/>
          </a:bodyPr>
          <a:lstStyle/>
          <a:p>
            <a:pPr fontAlgn="base">
              <a:spcBef>
                <a:spcPct val="0"/>
              </a:spcBef>
              <a:spcAft>
                <a:spcPct val="0"/>
              </a:spcAft>
            </a:pPr>
            <a:r>
              <a:rPr lang="en-GB" altLang="en-US" sz="1200" b="1" dirty="0">
                <a:solidFill>
                  <a:srgbClr val="054B6B"/>
                </a:solidFill>
                <a:latin typeface="Arial" charset="0"/>
              </a:rPr>
              <a:t>Key Learning</a:t>
            </a:r>
          </a:p>
          <a:p>
            <a:pPr fontAlgn="base">
              <a:spcBef>
                <a:spcPct val="0"/>
              </a:spcBef>
              <a:spcAft>
                <a:spcPct val="0"/>
              </a:spcAft>
            </a:pPr>
            <a:r>
              <a:rPr lang="en-GB" altLang="en-US" sz="1200" dirty="0">
                <a:solidFill>
                  <a:schemeClr val="tx2"/>
                </a:solidFill>
                <a:ea typeface="+mj-ea"/>
                <a:cs typeface="+mj-cs"/>
              </a:rPr>
              <a:t>New relays should be visually inspected before use. Soak testing may help in identifying issues prior to commissioning.</a:t>
            </a:r>
            <a:endParaRPr lang="en-GB" sz="1200" dirty="0">
              <a:solidFill>
                <a:schemeClr val="tx2"/>
              </a:solidFill>
              <a:ea typeface="+mj-ea"/>
              <a:cs typeface="+mj-cs"/>
            </a:endParaRPr>
          </a:p>
        </p:txBody>
      </p:sp>
      <p:pic>
        <p:nvPicPr>
          <p:cNvPr id="9" name="Picture 8">
            <a:extLst>
              <a:ext uri="{FF2B5EF4-FFF2-40B4-BE49-F238E27FC236}">
                <a16:creationId xmlns:a16="http://schemas.microsoft.com/office/drawing/2014/main" id="{9FFAB0DA-876C-4343-8465-083654BE35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859"/>
          <a:stretch/>
        </p:blipFill>
        <p:spPr>
          <a:xfrm rot="5400000">
            <a:off x="1607554" y="1406604"/>
            <a:ext cx="3614167" cy="38645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52BE5915-8018-4421-845E-A41C94280015}" type="slidenum">
              <a:rPr lang="en-GB" altLang="en-US" sz="800">
                <a:solidFill>
                  <a:srgbClr val="054B6B"/>
                </a:solidFill>
              </a:rPr>
              <a:pPr fontAlgn="base">
                <a:spcBef>
                  <a:spcPct val="0"/>
                </a:spcBef>
                <a:spcAft>
                  <a:spcPct val="0"/>
                </a:spcAft>
              </a:pPr>
              <a:t>15</a:t>
            </a:fld>
            <a:endParaRPr lang="en-GB" altLang="en-US" sz="800">
              <a:solidFill>
                <a:srgbClr val="054B6B"/>
              </a:solidFill>
            </a:endParaRPr>
          </a:p>
        </p:txBody>
      </p:sp>
      <p:sp>
        <p:nvSpPr>
          <p:cNvPr id="11267" name="Date Placeholder 4"/>
          <p:cNvSpPr>
            <a:spLocks noGrp="1"/>
          </p:cNvSpPr>
          <p:nvPr>
            <p:ph type="dt" sz="quarter" idx="4294967295"/>
          </p:nvPr>
        </p:nvSpPr>
        <p:spPr>
          <a:xfrm>
            <a:off x="10058400" y="6559550"/>
            <a:ext cx="21336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1A69F6E7-6C68-4B3E-996F-D7FC29CFB942}"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1269" name="Rectangle 2"/>
          <p:cNvSpPr>
            <a:spLocks noGrp="1" noChangeArrowheads="1"/>
          </p:cNvSpPr>
          <p:nvPr>
            <p:ph type="title" idx="4294967295"/>
          </p:nvPr>
        </p:nvSpPr>
        <p:spPr>
          <a:xfrm>
            <a:off x="489174" y="525639"/>
            <a:ext cx="7269163" cy="431800"/>
          </a:xfrm>
          <a:prstGeom prst="rect">
            <a:avLst/>
          </a:prstGeom>
        </p:spPr>
        <p:txBody>
          <a:bodyPr/>
          <a:lstStyle/>
          <a:p>
            <a:pPr eaLnBrk="1" hangingPunct="1"/>
            <a:r>
              <a:rPr lang="en-GB" altLang="en-US" sz="2800" b="1" i="1" dirty="0">
                <a:solidFill>
                  <a:srgbClr val="054B6B"/>
                </a:solidFill>
                <a:latin typeface="Arial"/>
              </a:rPr>
              <a:t>Plug coupler failure</a:t>
            </a:r>
          </a:p>
        </p:txBody>
      </p:sp>
      <p:sp>
        <p:nvSpPr>
          <p:cNvPr id="11270" name="Rectangle 3"/>
          <p:cNvSpPr>
            <a:spLocks noGrp="1" noChangeArrowheads="1"/>
          </p:cNvSpPr>
          <p:nvPr>
            <p:ph type="body" idx="4294967295"/>
          </p:nvPr>
        </p:nvSpPr>
        <p:spPr>
          <a:xfrm>
            <a:off x="489174" y="1247581"/>
            <a:ext cx="4345335" cy="1387131"/>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a:buNone/>
            </a:pPr>
            <a:r>
              <a:rPr lang="en-GB" altLang="en-US" sz="1200" dirty="0">
                <a:solidFill>
                  <a:schemeClr val="tx2"/>
                </a:solidFill>
                <a:latin typeface="Arial" charset="0"/>
              </a:rPr>
              <a:t>Following some cable recovery activity, a signalling failure (AWS Code 2) fault was reported. Local investigation discovered a failed, loose plug coupler termination was the source of the fault.</a:t>
            </a:r>
          </a:p>
          <a:p>
            <a:pPr marL="0" indent="0" eaLnBrk="1" hangingPunct="1">
              <a:buNone/>
            </a:pPr>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AF6CDFE9-5E85-4EC9-B050-D3AA95403644}"/>
              </a:ext>
            </a:extLst>
          </p:cNvPr>
          <p:cNvSpPr/>
          <p:nvPr/>
        </p:nvSpPr>
        <p:spPr>
          <a:xfrm>
            <a:off x="5713065" y="1247581"/>
            <a:ext cx="5223891" cy="1754326"/>
          </a:xfrm>
          <a:prstGeom prst="rect">
            <a:avLst/>
          </a:prstGeom>
        </p:spPr>
        <p:txBody>
          <a:bodyPr wrap="square">
            <a:spAutoFit/>
          </a:bodyPr>
          <a:lstStyle/>
          <a:p>
            <a:pPr fontAlgn="base">
              <a:spcBef>
                <a:spcPct val="0"/>
              </a:spcBef>
              <a:spcAft>
                <a:spcPct val="0"/>
              </a:spcAft>
            </a:pPr>
            <a:r>
              <a:rPr lang="en-GB" altLang="en-US" sz="1200" b="1" dirty="0">
                <a:solidFill>
                  <a:srgbClr val="054B6B"/>
                </a:solidFill>
                <a:latin typeface="+mj-lt"/>
              </a:rPr>
              <a:t>Key learning</a:t>
            </a:r>
          </a:p>
          <a:p>
            <a:pPr fontAlgn="base">
              <a:spcBef>
                <a:spcPct val="0"/>
              </a:spcBef>
              <a:spcAft>
                <a:spcPct val="0"/>
              </a:spcAft>
            </a:pPr>
            <a:r>
              <a:rPr lang="en-GB" altLang="en-US" sz="1200" dirty="0">
                <a:solidFill>
                  <a:srgbClr val="054B6B"/>
                </a:solidFill>
                <a:latin typeface="Arial" panose="020B0604020202020204" pitchFamily="34" charset="0"/>
                <a:cs typeface="Arial" panose="020B0604020202020204" pitchFamily="34" charset="0"/>
              </a:rPr>
              <a:t>Although this occurred during cable recovery works, this cable was not directly affected or involved in the recovery, and should have been able to withstand some gentle tugging. </a:t>
            </a:r>
          </a:p>
          <a:p>
            <a:pPr fontAlgn="base">
              <a:spcBef>
                <a:spcPct val="0"/>
              </a:spcBef>
              <a:spcAft>
                <a:spcPct val="0"/>
              </a:spcAft>
            </a:pPr>
            <a:r>
              <a:rPr lang="en-GB" altLang="en-US" sz="1200" dirty="0">
                <a:solidFill>
                  <a:srgbClr val="054B6B"/>
                </a:solidFill>
                <a:latin typeface="Arial" panose="020B0604020202020204" pitchFamily="34" charset="0"/>
                <a:cs typeface="Arial" panose="020B0604020202020204" pitchFamily="34" charset="0"/>
              </a:rPr>
              <a:t>Newly terminated connections should be given a tug test, and care taken during cable recovery activities.</a:t>
            </a:r>
          </a:p>
          <a:p>
            <a:pPr fontAlgn="base">
              <a:spcBef>
                <a:spcPct val="0"/>
              </a:spcBef>
              <a:spcAft>
                <a:spcPct val="0"/>
              </a:spcAft>
            </a:pPr>
            <a:r>
              <a:rPr lang="en-GB" altLang="en-US" sz="1200" dirty="0">
                <a:solidFill>
                  <a:srgbClr val="054B6B"/>
                </a:solidFill>
                <a:latin typeface="Arial" panose="020B0604020202020204" pitchFamily="34" charset="0"/>
                <a:cs typeface="Arial" panose="020B0604020202020204" pitchFamily="34" charset="0"/>
              </a:rPr>
              <a:t>The cable and coupler has been sent back to the manufacturer for further investigation.</a:t>
            </a:r>
          </a:p>
          <a:p>
            <a:pPr fontAlgn="base">
              <a:spcBef>
                <a:spcPct val="0"/>
              </a:spcBef>
              <a:spcAft>
                <a:spcPct val="0"/>
              </a:spcAft>
            </a:pPr>
            <a:endParaRPr lang="en-GB" altLang="en-US" sz="1200" dirty="0">
              <a:solidFill>
                <a:srgbClr val="054B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FBF7A87-5643-45DD-9DD8-7F9BCE02CAC9}"/>
              </a:ext>
            </a:extLst>
          </p:cNvPr>
          <p:cNvSpPr txBox="1"/>
          <p:nvPr/>
        </p:nvSpPr>
        <p:spPr>
          <a:xfrm>
            <a:off x="7114526" y="6332361"/>
            <a:ext cx="1542410" cy="261610"/>
          </a:xfrm>
          <a:prstGeom prst="rect">
            <a:avLst/>
          </a:prstGeom>
          <a:noFill/>
        </p:spPr>
        <p:txBody>
          <a:bodyPr wrap="none" rtlCol="0">
            <a:spAutoFit/>
          </a:bodyPr>
          <a:lstStyle/>
          <a:p>
            <a:pPr eaLnBrk="0" fontAlgn="base" hangingPunct="0">
              <a:spcBef>
                <a:spcPct val="0"/>
              </a:spcBef>
              <a:spcAft>
                <a:spcPct val="0"/>
              </a:spcAft>
            </a:pPr>
            <a:r>
              <a:rPr lang="en-GB" sz="1100" dirty="0">
                <a:solidFill>
                  <a:srgbClr val="054B6B"/>
                </a:solidFill>
                <a:latin typeface="Arial" charset="0"/>
              </a:rPr>
              <a:t>Pins still in receptacle</a:t>
            </a:r>
          </a:p>
        </p:txBody>
      </p:sp>
      <p:sp>
        <p:nvSpPr>
          <p:cNvPr id="7" name="TextBox 6">
            <a:extLst>
              <a:ext uri="{FF2B5EF4-FFF2-40B4-BE49-F238E27FC236}">
                <a16:creationId xmlns:a16="http://schemas.microsoft.com/office/drawing/2014/main" id="{5DD5B062-4FF2-46C3-AFB0-75ECB91AE5D2}"/>
              </a:ext>
            </a:extLst>
          </p:cNvPr>
          <p:cNvSpPr txBox="1"/>
          <p:nvPr/>
        </p:nvSpPr>
        <p:spPr>
          <a:xfrm>
            <a:off x="1404627" y="6331840"/>
            <a:ext cx="2514426" cy="261610"/>
          </a:xfrm>
          <a:prstGeom prst="rect">
            <a:avLst/>
          </a:prstGeom>
          <a:noFill/>
        </p:spPr>
        <p:txBody>
          <a:bodyPr wrap="square" rtlCol="0">
            <a:spAutoFit/>
          </a:bodyPr>
          <a:lstStyle/>
          <a:p>
            <a:pPr eaLnBrk="0" fontAlgn="base" hangingPunct="0">
              <a:spcBef>
                <a:spcPct val="0"/>
              </a:spcBef>
              <a:spcAft>
                <a:spcPct val="0"/>
              </a:spcAft>
            </a:pPr>
            <a:r>
              <a:rPr lang="en-GB" sz="1100" dirty="0">
                <a:solidFill>
                  <a:srgbClr val="054B6B"/>
                </a:solidFill>
                <a:latin typeface="Arial" charset="0"/>
              </a:rPr>
              <a:t>Cable cores not correctly terminated</a:t>
            </a:r>
          </a:p>
        </p:txBody>
      </p:sp>
      <p:pic>
        <p:nvPicPr>
          <p:cNvPr id="11" name="Picture 10">
            <a:extLst>
              <a:ext uri="{FF2B5EF4-FFF2-40B4-BE49-F238E27FC236}">
                <a16:creationId xmlns:a16="http://schemas.microsoft.com/office/drawing/2014/main" id="{B21A66D1-D50E-48FF-8163-1F75C0F26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730" y="2885582"/>
            <a:ext cx="4345335" cy="3259000"/>
          </a:xfrm>
          <a:prstGeom prst="rect">
            <a:avLst/>
          </a:prstGeom>
        </p:spPr>
      </p:pic>
      <p:pic>
        <p:nvPicPr>
          <p:cNvPr id="12" name="Picture 11">
            <a:extLst>
              <a:ext uri="{FF2B5EF4-FFF2-40B4-BE49-F238E27FC236}">
                <a16:creationId xmlns:a16="http://schemas.microsoft.com/office/drawing/2014/main" id="{41257BE6-171F-4763-8292-B9267A849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9173" y="2919431"/>
            <a:ext cx="4345333" cy="325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16</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539750" y="725171"/>
            <a:ext cx="79875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1" u="none" strike="noStrike" kern="1200" cap="none" spc="0" normalizeH="0" baseline="0" noProof="0" dirty="0">
                <a:ln>
                  <a:noFill/>
                </a:ln>
                <a:solidFill>
                  <a:srgbClr val="054B6B"/>
                </a:solidFill>
                <a:effectLst/>
                <a:uLnTx/>
                <a:uFillTx/>
                <a:latin typeface="Arial"/>
                <a:ea typeface="+mj-ea"/>
                <a:cs typeface="+mj-cs"/>
              </a:rPr>
              <a:t>IP Signalling Engineering Close </a:t>
            </a:r>
            <a:r>
              <a:rPr lang="en-GB" altLang="en-US" dirty="0">
                <a:solidFill>
                  <a:srgbClr val="054B6B"/>
                </a:solidFill>
                <a:latin typeface="Arial"/>
              </a:rPr>
              <a:t>C</a:t>
            </a:r>
            <a:r>
              <a:rPr kumimoji="0" lang="en-GB" altLang="en-US" sz="2800" b="1" i="1" u="none" strike="noStrike" kern="1200" cap="none" spc="0" normalizeH="0" baseline="0" noProof="0" dirty="0">
                <a:ln>
                  <a:noFill/>
                </a:ln>
                <a:solidFill>
                  <a:srgbClr val="054B6B"/>
                </a:solidFill>
                <a:effectLst/>
                <a:uLnTx/>
                <a:uFillTx/>
                <a:latin typeface="Arial"/>
                <a:ea typeface="+mj-ea"/>
                <a:cs typeface="+mj-cs"/>
              </a:rPr>
              <a:t>all Trends</a:t>
            </a: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539749" y="1309155"/>
            <a:ext cx="4460529" cy="298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0" i="0" u="none" strike="noStrike" kern="1200" cap="none" spc="0" normalizeH="0" baseline="0" noProof="0" dirty="0">
                <a:ln>
                  <a:noFill/>
                </a:ln>
                <a:solidFill>
                  <a:srgbClr val="054B6B"/>
                </a:solidFill>
                <a:effectLst/>
                <a:uLnTx/>
                <a:uFillTx/>
                <a:latin typeface="Arial"/>
                <a:ea typeface="+mn-ea"/>
                <a:cs typeface="+mn-cs"/>
              </a:rPr>
              <a:t>After 12 months of data has been analysed, there have been some trends identified in engineering close calls. These are:</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228600" marR="0" lvl="0" indent="-228600" algn="l" defTabSz="914400" rtl="0" eaLnBrk="1" fontAlgn="base" latinLnBrk="0" hangingPunct="1">
              <a:lnSpc>
                <a:spcPct val="100000"/>
              </a:lnSpc>
              <a:spcBef>
                <a:spcPct val="20000"/>
              </a:spcBef>
              <a:spcAft>
                <a:spcPct val="0"/>
              </a:spcAft>
              <a:buClr>
                <a:srgbClr val="A5CDDC"/>
              </a:buClr>
              <a:buSzPct val="50000"/>
              <a:buFont typeface="+mj-lt"/>
              <a:buAutoNum type="arabicPeriod"/>
              <a:tabLst/>
              <a:defRPr/>
            </a:pPr>
            <a:r>
              <a:rPr lang="en-GB" altLang="en-US" sz="1200" dirty="0">
                <a:solidFill>
                  <a:srgbClr val="054B6B"/>
                </a:solidFill>
                <a:latin typeface="Arial"/>
              </a:rPr>
              <a:t>Construction not in accordance with design</a:t>
            </a:r>
          </a:p>
          <a:p>
            <a:pPr marL="228600" marR="0" lvl="0" indent="-228600" algn="l" defTabSz="914400" rtl="0" eaLnBrk="1" fontAlgn="base" latinLnBrk="0" hangingPunct="1">
              <a:lnSpc>
                <a:spcPct val="100000"/>
              </a:lnSpc>
              <a:spcBef>
                <a:spcPct val="20000"/>
              </a:spcBef>
              <a:spcAft>
                <a:spcPct val="0"/>
              </a:spcAft>
              <a:buClr>
                <a:srgbClr val="A5CDDC"/>
              </a:buClr>
              <a:buSzPct val="50000"/>
              <a:buFont typeface="+mj-lt"/>
              <a:buAutoNum type="arabicPeriod"/>
              <a:tabLst/>
              <a:defRPr/>
            </a:pPr>
            <a:r>
              <a:rPr kumimoji="0" lang="en-GB" altLang="en-US" sz="1200" b="0" i="0" u="none" strike="noStrike" kern="1200" cap="none" spc="0" normalizeH="0" baseline="0" noProof="0" dirty="0">
                <a:ln>
                  <a:noFill/>
                </a:ln>
                <a:solidFill>
                  <a:srgbClr val="054B6B"/>
                </a:solidFill>
                <a:effectLst/>
                <a:uLnTx/>
                <a:uFillTx/>
                <a:latin typeface="Arial"/>
                <a:ea typeface="+mn-ea"/>
                <a:cs typeface="+mn-cs"/>
              </a:rPr>
              <a:t>Lack of consideration of “safe by design” principles</a:t>
            </a:r>
          </a:p>
          <a:p>
            <a:pPr marL="228600" marR="0" lvl="0" indent="-228600" algn="l" defTabSz="914400" rtl="0" eaLnBrk="1" fontAlgn="base" latinLnBrk="0" hangingPunct="1">
              <a:lnSpc>
                <a:spcPct val="100000"/>
              </a:lnSpc>
              <a:spcBef>
                <a:spcPct val="20000"/>
              </a:spcBef>
              <a:spcAft>
                <a:spcPct val="0"/>
              </a:spcAft>
              <a:buClr>
                <a:srgbClr val="A5CDDC"/>
              </a:buClr>
              <a:buSzPct val="50000"/>
              <a:buFont typeface="+mj-lt"/>
              <a:buAutoNum type="arabicPeriod"/>
              <a:tabLst/>
              <a:defRPr/>
            </a:pPr>
            <a:r>
              <a:rPr lang="en-GB" altLang="en-US" sz="1200" dirty="0">
                <a:solidFill>
                  <a:srgbClr val="054B6B"/>
                </a:solidFill>
                <a:latin typeface="Arial"/>
              </a:rPr>
              <a:t>Lack of interface between design and construction</a:t>
            </a:r>
          </a:p>
          <a:p>
            <a:pPr marL="228600" marR="0" lvl="0" indent="-228600" algn="l" defTabSz="914400" rtl="0" eaLnBrk="1" fontAlgn="base" latinLnBrk="0" hangingPunct="1">
              <a:lnSpc>
                <a:spcPct val="100000"/>
              </a:lnSpc>
              <a:spcBef>
                <a:spcPct val="20000"/>
              </a:spcBef>
              <a:spcAft>
                <a:spcPct val="0"/>
              </a:spcAft>
              <a:buClr>
                <a:srgbClr val="A5CDDC"/>
              </a:buClr>
              <a:buSzPct val="50000"/>
              <a:buFont typeface="+mj-lt"/>
              <a:buAutoNum type="arabicPeriod"/>
              <a:tabLst/>
              <a:defRPr/>
            </a:pPr>
            <a:r>
              <a:rPr kumimoji="0" lang="en-GB" altLang="en-US" sz="1200" b="0" i="0" u="none" strike="noStrike" kern="1200" cap="none" spc="0" normalizeH="0" baseline="0" noProof="0" dirty="0">
                <a:ln>
                  <a:noFill/>
                </a:ln>
                <a:solidFill>
                  <a:srgbClr val="054B6B"/>
                </a:solidFill>
                <a:effectLst/>
                <a:uLnTx/>
                <a:uFillTx/>
                <a:latin typeface="Arial"/>
                <a:ea typeface="+mn-ea"/>
                <a:cs typeface="+mn-cs"/>
              </a:rPr>
              <a:t>Late submission of test plans and/or testing documentation</a:t>
            </a:r>
          </a:p>
          <a:p>
            <a:pPr marL="228600" marR="0" lvl="0" indent="-228600" algn="l" defTabSz="914400" rtl="0" eaLnBrk="1" fontAlgn="base" latinLnBrk="0" hangingPunct="1">
              <a:lnSpc>
                <a:spcPct val="100000"/>
              </a:lnSpc>
              <a:spcBef>
                <a:spcPct val="20000"/>
              </a:spcBef>
              <a:spcAft>
                <a:spcPct val="0"/>
              </a:spcAft>
              <a:buClr>
                <a:srgbClr val="A5CDDC"/>
              </a:buClr>
              <a:buSzPct val="50000"/>
              <a:buFont typeface="+mj-lt"/>
              <a:buAutoNum type="arabicPeriod"/>
              <a:tabLst/>
              <a:defRPr/>
            </a:pPr>
            <a:r>
              <a:rPr lang="en-GB" altLang="en-US" sz="1200" dirty="0">
                <a:solidFill>
                  <a:srgbClr val="054B6B"/>
                </a:solidFill>
                <a:latin typeface="Arial"/>
              </a:rPr>
              <a:t>Poor installation of trough route</a:t>
            </a:r>
          </a:p>
          <a:p>
            <a:pPr marL="228600" lvl="0" indent="-228600" eaLnBrk="1" hangingPunct="1">
              <a:buClr>
                <a:srgbClr val="A5CDDC"/>
              </a:buClr>
              <a:buFont typeface="+mj-lt"/>
              <a:buAutoNum type="arabicPeriod"/>
              <a:defRPr/>
            </a:pPr>
            <a:r>
              <a:rPr lang="en-GB" altLang="en-US" sz="1200" dirty="0">
                <a:solidFill>
                  <a:srgbClr val="054B6B"/>
                </a:solidFill>
              </a:rPr>
              <a:t>Installation of incorrect access point/lineside signage</a:t>
            </a:r>
          </a:p>
          <a:p>
            <a:pPr marL="228600" lvl="0" indent="-228600" eaLnBrk="1" hangingPunct="1">
              <a:buClr>
                <a:srgbClr val="A5CDDC"/>
              </a:buClr>
              <a:buFont typeface="+mj-lt"/>
              <a:buAutoNum type="arabicPeriod"/>
              <a:defRPr/>
            </a:pPr>
            <a:r>
              <a:rPr lang="en-GB" altLang="en-US" sz="1200" dirty="0">
                <a:solidFill>
                  <a:srgbClr val="054B6B"/>
                </a:solidFill>
              </a:rPr>
              <a:t>Signalling design process/technical acceptance process not followed</a:t>
            </a: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539749" y="5534744"/>
            <a:ext cx="10552694" cy="830997"/>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lvl="0" eaLnBrk="0" fontAlgn="base" hangingPunct="0">
              <a:spcBef>
                <a:spcPct val="0"/>
              </a:spcBef>
              <a:spcAft>
                <a:spcPct val="0"/>
              </a:spcAft>
              <a:defRPr/>
            </a:pPr>
            <a:r>
              <a:rPr lang="en-GB" sz="1200" kern="0" dirty="0">
                <a:solidFill>
                  <a:srgbClr val="054B6B"/>
                </a:solidFill>
              </a:rPr>
              <a:t>Identifying these trends allows us to choose associated controls to prevent re-occurrence, through briefings and sharing best practice. These trends can be reviewed at audit and assurance checks, and through supplier liaison and account meetings, to allow a review of the effectiveness of the controls applied</a:t>
            </a:r>
            <a:r>
              <a:rPr kumimoji="0" lang="en-GB" sz="1200" b="0" i="0" u="none" strike="noStrike" kern="0" cap="none" spc="0" normalizeH="0" baseline="0" noProof="0" dirty="0">
                <a:ln>
                  <a:noFill/>
                </a:ln>
                <a:solidFill>
                  <a:srgbClr val="054B6B"/>
                </a:solidFill>
                <a:effectLst/>
                <a:uLnTx/>
                <a:uFillTx/>
              </a:rPr>
              <a:t>.</a:t>
            </a:r>
          </a:p>
        </p:txBody>
      </p:sp>
      <p:pic>
        <p:nvPicPr>
          <p:cNvPr id="7" name="Picture 6">
            <a:extLst>
              <a:ext uri="{FF2B5EF4-FFF2-40B4-BE49-F238E27FC236}">
                <a16:creationId xmlns:a16="http://schemas.microsoft.com/office/drawing/2014/main" id="{03388343-17DD-4E7F-8BA5-F0BEBC740C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80" t="54382"/>
          <a:stretch/>
        </p:blipFill>
        <p:spPr bwMode="auto">
          <a:xfrm>
            <a:off x="5372106" y="1490316"/>
            <a:ext cx="5856727" cy="387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88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A54ED-3032-49CB-BD1C-30DF5AE8BA3B}"/>
              </a:ext>
            </a:extLst>
          </p:cNvPr>
          <p:cNvSpPr>
            <a:spLocks noGrp="1"/>
          </p:cNvSpPr>
          <p:nvPr>
            <p:ph type="sldNum" sz="quarter" idx="15"/>
          </p:nvPr>
        </p:nvSpPr>
        <p:spPr/>
        <p:txBody>
          <a:bodyPr/>
          <a:lstStyle/>
          <a:p>
            <a:fld id="{229EAAAC-928A-40C1-AC39-D34FD1799CA9}" type="slidenum">
              <a:rPr lang="en-GB" smtClean="0"/>
              <a:pPr/>
              <a:t>17</a:t>
            </a:fld>
            <a:endParaRPr lang="en-GB" dirty="0"/>
          </a:p>
        </p:txBody>
      </p:sp>
      <p:sp>
        <p:nvSpPr>
          <p:cNvPr id="3" name="Rectangle 2">
            <a:extLst>
              <a:ext uri="{FF2B5EF4-FFF2-40B4-BE49-F238E27FC236}">
                <a16:creationId xmlns:a16="http://schemas.microsoft.com/office/drawing/2014/main" id="{9F848C69-03E3-46EF-BB27-0CA347729C24}"/>
              </a:ext>
            </a:extLst>
          </p:cNvPr>
          <p:cNvSpPr txBox="1">
            <a:spLocks noChangeArrowheads="1"/>
          </p:cNvSpPr>
          <p:nvPr/>
        </p:nvSpPr>
        <p:spPr bwMode="auto">
          <a:xfrm>
            <a:off x="2367300" y="1206768"/>
            <a:ext cx="808196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1" i="1" u="none" strike="noStrike" kern="1200" cap="none" spc="0" normalizeH="0" baseline="0" noProof="0" dirty="0">
                <a:ln>
                  <a:noFill/>
                </a:ln>
                <a:solidFill>
                  <a:srgbClr val="054B6B"/>
                </a:solidFill>
                <a:effectLst/>
                <a:uLnTx/>
                <a:uFillTx/>
                <a:latin typeface="Arial"/>
                <a:ea typeface="+mj-ea"/>
                <a:cs typeface="+mj-cs"/>
              </a:rPr>
              <a:t>Further Information</a:t>
            </a:r>
            <a:br>
              <a:rPr kumimoji="0" lang="en-GB" altLang="en-US" sz="3600" b="1" i="0" u="none" strike="noStrike" kern="1200" cap="none" spc="0" normalizeH="0" baseline="0" noProof="0" dirty="0">
                <a:ln>
                  <a:noFill/>
                </a:ln>
                <a:solidFill>
                  <a:srgbClr val="054B6B"/>
                </a:solidFill>
                <a:effectLst/>
                <a:uLnTx/>
                <a:uFillTx/>
                <a:latin typeface="Arial"/>
                <a:ea typeface="+mj-ea"/>
                <a:cs typeface="+mj-cs"/>
              </a:rPr>
            </a:br>
            <a:br>
              <a:rPr kumimoji="0" lang="en-GB" altLang="en-US" sz="3600" b="1" i="0" u="none" strike="noStrike" kern="1200" cap="none" spc="0" normalizeH="0" baseline="0" noProof="0" dirty="0">
                <a:ln>
                  <a:noFill/>
                </a:ln>
                <a:solidFill>
                  <a:srgbClr val="054B6B"/>
                </a:solidFill>
                <a:effectLst/>
                <a:uLnTx/>
                <a:uFillTx/>
                <a:latin typeface="Arial"/>
                <a:ea typeface="+mj-ea"/>
                <a:cs typeface="+mj-cs"/>
              </a:rPr>
            </a:br>
            <a:br>
              <a:rPr kumimoji="0" lang="en-GB" sz="36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For any further details or information please contact:</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 </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Chris Ruddy: 	Senior Project Engineer - Process &amp; Capability</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Tel: 		07799 336772 </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lang="en-GB" sz="1800" b="0" i="0" dirty="0">
                <a:solidFill>
                  <a:srgbClr val="054B6B"/>
                </a:solidFill>
                <a:latin typeface="Arial"/>
              </a:rPr>
              <a:t>e</a:t>
            </a:r>
            <a:r>
              <a:rPr kumimoji="0" lang="en-GB" sz="1800" b="0" i="0" u="none" strike="noStrike" kern="1200" cap="none" spc="0" normalizeH="0" baseline="0" noProof="0" dirty="0">
                <a:ln>
                  <a:noFill/>
                </a:ln>
                <a:solidFill>
                  <a:srgbClr val="054B6B"/>
                </a:solidFill>
                <a:effectLst/>
                <a:uLnTx/>
                <a:uFillTx/>
                <a:latin typeface="Arial"/>
                <a:ea typeface="+mj-ea"/>
                <a:cs typeface="+mj-cs"/>
              </a:rPr>
              <a:t>mail: 		christopher.ruddy@networkrail.co.uk </a:t>
            </a:r>
            <a:endParaRPr kumimoji="0" lang="en-GB" altLang="en-US" sz="1800" b="1" i="0" u="none" strike="noStrike" kern="1200" cap="none" spc="0" normalizeH="0" baseline="0" noProof="0" dirty="0">
              <a:ln>
                <a:noFill/>
              </a:ln>
              <a:solidFill>
                <a:srgbClr val="054B6B"/>
              </a:solidFill>
              <a:effectLst/>
              <a:uLnTx/>
              <a:uFillTx/>
              <a:latin typeface="Arial"/>
              <a:ea typeface="+mj-ea"/>
              <a:cs typeface="+mj-cs"/>
            </a:endParaRPr>
          </a:p>
        </p:txBody>
      </p:sp>
    </p:spTree>
    <p:extLst>
      <p:ext uri="{BB962C8B-B14F-4D97-AF65-F5344CB8AC3E}">
        <p14:creationId xmlns:p14="http://schemas.microsoft.com/office/powerpoint/2010/main" val="387403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D4A4D62D-8754-4839-A298-1BE668B8ED85}" type="slidenum">
              <a:rPr lang="en-GB" altLang="en-US" sz="800" smtClean="0">
                <a:solidFill>
                  <a:srgbClr val="054B6B"/>
                </a:solidFill>
              </a:rPr>
              <a:pPr fontAlgn="base">
                <a:spcBef>
                  <a:spcPct val="0"/>
                </a:spcBef>
                <a:spcAft>
                  <a:spcPct val="0"/>
                </a:spcAft>
              </a:pPr>
              <a:t>2</a:t>
            </a:fld>
            <a:endParaRPr lang="en-GB" altLang="en-US" sz="800">
              <a:solidFill>
                <a:srgbClr val="054B6B"/>
              </a:solidFill>
            </a:endParaRPr>
          </a:p>
        </p:txBody>
      </p:sp>
      <p:sp>
        <p:nvSpPr>
          <p:cNvPr id="10243" name="Date Placeholder 4"/>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6BDB5B5B-223A-46BE-A6F1-4D43CFDEA1F9}"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0245" name="Rectangle 2"/>
          <p:cNvSpPr>
            <a:spLocks noGrp="1" noChangeArrowheads="1"/>
          </p:cNvSpPr>
          <p:nvPr>
            <p:ph type="title" idx="4294967295"/>
          </p:nvPr>
        </p:nvSpPr>
        <p:spPr>
          <a:xfrm>
            <a:off x="1392865" y="732621"/>
            <a:ext cx="7269163" cy="1079500"/>
          </a:xfrm>
          <a:prstGeom prst="rect">
            <a:avLst/>
          </a:prstGeom>
        </p:spPr>
        <p:txBody>
          <a:bodyPr/>
          <a:lstStyle/>
          <a:p>
            <a:pPr eaLnBrk="1" hangingPunct="1"/>
            <a:r>
              <a:rPr lang="en-GB" altLang="en-US" sz="3600" b="1" i="1" dirty="0">
                <a:solidFill>
                  <a:srgbClr val="054B6B"/>
                </a:solidFill>
                <a:latin typeface="Arial"/>
              </a:rPr>
              <a:t>Introduction</a:t>
            </a:r>
          </a:p>
        </p:txBody>
      </p:sp>
      <p:sp>
        <p:nvSpPr>
          <p:cNvPr id="2" name="Rectangle 1">
            <a:extLst>
              <a:ext uri="{FF2B5EF4-FFF2-40B4-BE49-F238E27FC236}">
                <a16:creationId xmlns:a16="http://schemas.microsoft.com/office/drawing/2014/main" id="{EF45677A-2DCC-4522-84AD-21CB2B2177F4}"/>
              </a:ext>
            </a:extLst>
          </p:cNvPr>
          <p:cNvSpPr/>
          <p:nvPr/>
        </p:nvSpPr>
        <p:spPr>
          <a:xfrm>
            <a:off x="1392865" y="1838869"/>
            <a:ext cx="8373860" cy="4216539"/>
          </a:xfrm>
          <a:prstGeom prst="rect">
            <a:avLst/>
          </a:prstGeom>
        </p:spPr>
        <p:txBody>
          <a:bodyPr wrap="square">
            <a:spAutoFit/>
          </a:bodyPr>
          <a:lstStyle/>
          <a:p>
            <a:pPr eaLnBrk="0" fontAlgn="base" hangingPunct="0">
              <a:spcBef>
                <a:spcPct val="0"/>
              </a:spcBef>
              <a:spcAft>
                <a:spcPct val="0"/>
              </a:spcAft>
            </a:pPr>
            <a:endParaRPr lang="en-GB" sz="800" dirty="0">
              <a:solidFill>
                <a:srgbClr val="000000"/>
              </a:solidFill>
              <a:latin typeface="Arial" panose="020B0604020202020204" pitchFamily="34" charset="0"/>
            </a:endParaRPr>
          </a:p>
          <a:p>
            <a:pPr eaLnBrk="0" fontAlgn="base" hangingPunct="0">
              <a:spcBef>
                <a:spcPct val="0"/>
              </a:spcBef>
              <a:spcAft>
                <a:spcPct val="0"/>
              </a:spcAft>
            </a:pPr>
            <a:r>
              <a:rPr lang="en-GB" sz="2600" dirty="0">
                <a:solidFill>
                  <a:srgbClr val="044A6B"/>
                </a:solidFill>
                <a:latin typeface="Arial" panose="020B0604020202020204" pitchFamily="34" charset="0"/>
              </a:rPr>
              <a:t>This Shared Learning document details key issues and incidents that have occurred on Signalling Projects between July 2019 and December 2019 and provides the key learning points associated with them. </a:t>
            </a:r>
          </a:p>
          <a:p>
            <a:pPr eaLnBrk="0" fontAlgn="base" hangingPunct="0">
              <a:spcBef>
                <a:spcPct val="0"/>
              </a:spcBef>
              <a:spcAft>
                <a:spcPct val="0"/>
              </a:spcAft>
            </a:pPr>
            <a:endParaRPr lang="en-GB" sz="2600" dirty="0">
              <a:solidFill>
                <a:srgbClr val="044A6B"/>
              </a:solidFill>
              <a:latin typeface="Arial" panose="020B0604020202020204" pitchFamily="34" charset="0"/>
            </a:endParaRPr>
          </a:p>
          <a:p>
            <a:pPr eaLnBrk="0" fontAlgn="base" hangingPunct="0">
              <a:spcBef>
                <a:spcPct val="0"/>
              </a:spcBef>
              <a:spcAft>
                <a:spcPct val="0"/>
              </a:spcAft>
            </a:pPr>
            <a:r>
              <a:rPr lang="en-GB" sz="2600" dirty="0">
                <a:solidFill>
                  <a:srgbClr val="044A6B"/>
                </a:solidFill>
                <a:latin typeface="Arial" panose="020B0604020202020204" pitchFamily="34" charset="0"/>
              </a:rPr>
              <a:t>It is intended for distribution within the Network Rail Signalling community and the Supply Chain in order to raise awareness of the learning points within, and to enable best practice to be applied throughout all of our signalling activities. </a:t>
            </a:r>
            <a:endParaRPr lang="en-GB" sz="2600" dirty="0">
              <a:solidFill>
                <a:srgbClr val="054B6B"/>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1004699" y="699355"/>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en-GB" altLang="en-US" dirty="0">
                <a:solidFill>
                  <a:srgbClr val="054B6B"/>
                </a:solidFill>
              </a:rPr>
              <a:t>Inadvertent TPWS energisation</a:t>
            </a: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1004699" y="1309155"/>
            <a:ext cx="5031892" cy="166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r>
              <a:rPr lang="en-GB" altLang="en-US" sz="1200" dirty="0">
                <a:solidFill>
                  <a:srgbClr val="054B6B"/>
                </a:solidFill>
              </a:rPr>
              <a:t>During some pre-commissioning testing activities, members of staff energised some TPWS (Train Protection and Warning System) apparatus, by inserting fuses and closing links.</a:t>
            </a:r>
          </a:p>
          <a:p>
            <a:pPr lvl="0" eaLnBrk="1" hangingPunct="1">
              <a:buClr>
                <a:srgbClr val="A5CDDC"/>
              </a:buClr>
              <a:defRPr/>
            </a:pPr>
            <a:r>
              <a:rPr lang="en-GB" altLang="en-US" sz="1200" dirty="0">
                <a:solidFill>
                  <a:srgbClr val="054B6B"/>
                </a:solidFill>
              </a:rPr>
              <a:t>When they had finished the work they inadvertently left the fuses and links in place, leaving the apparatus active and in full working order when the possession was given up. A passing train was subject to a unsolicited brake demand whilst running on green signals.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1004699" y="3660641"/>
            <a:ext cx="5031891" cy="1384995"/>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lvl="0" eaLnBrk="0" fontAlgn="base" hangingPunct="0">
              <a:spcBef>
                <a:spcPct val="0"/>
              </a:spcBef>
              <a:spcAft>
                <a:spcPct val="0"/>
              </a:spcAft>
              <a:defRPr/>
            </a:pPr>
            <a:r>
              <a:rPr lang="en-GB" sz="1200" kern="0" dirty="0">
                <a:solidFill>
                  <a:srgbClr val="054B6B"/>
                </a:solidFill>
              </a:rPr>
              <a:t>Utmost care must be taken when operating and testing non-commissioned apparatus, and checks made when leaving site at the end of the shift.</a:t>
            </a:r>
          </a:p>
          <a:p>
            <a:pPr lvl="0" eaLnBrk="0" fontAlgn="base" hangingPunct="0">
              <a:spcBef>
                <a:spcPct val="0"/>
              </a:spcBef>
              <a:spcAft>
                <a:spcPct val="0"/>
              </a:spcAft>
              <a:defRPr/>
            </a:pPr>
            <a:r>
              <a:rPr lang="en-GB" sz="1200" kern="0" dirty="0">
                <a:solidFill>
                  <a:srgbClr val="054B6B"/>
                </a:solidFill>
              </a:rPr>
              <a:t>When powering up apparatus temporarily for testing, consider using test straps and signing them out and back in, rather than using fuses and links.</a:t>
            </a:r>
          </a:p>
        </p:txBody>
      </p:sp>
      <p:pic>
        <p:nvPicPr>
          <p:cNvPr id="7" name="Picture 6">
            <a:extLst>
              <a:ext uri="{FF2B5EF4-FFF2-40B4-BE49-F238E27FC236}">
                <a16:creationId xmlns:a16="http://schemas.microsoft.com/office/drawing/2014/main" id="{48268707-CFE9-4760-81F8-0A35A82F53CD}"/>
              </a:ext>
            </a:extLst>
          </p:cNvPr>
          <p:cNvPicPr>
            <a:picLocks noChangeAspect="1"/>
          </p:cNvPicPr>
          <p:nvPr/>
        </p:nvPicPr>
        <p:blipFill>
          <a:blip r:embed="rId2"/>
          <a:stretch>
            <a:fillRect/>
          </a:stretch>
        </p:blipFill>
        <p:spPr>
          <a:xfrm>
            <a:off x="6839918" y="1309155"/>
            <a:ext cx="4974196" cy="3729193"/>
          </a:xfrm>
          <a:prstGeom prst="rect">
            <a:avLst/>
          </a:prstGeom>
        </p:spPr>
      </p:pic>
    </p:spTree>
    <p:extLst>
      <p:ext uri="{BB962C8B-B14F-4D97-AF65-F5344CB8AC3E}">
        <p14:creationId xmlns:p14="http://schemas.microsoft.com/office/powerpoint/2010/main" val="329806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1206178" y="680799"/>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en-GB" altLang="en-US" dirty="0">
                <a:solidFill>
                  <a:srgbClr val="054B6B"/>
                </a:solidFill>
              </a:rPr>
              <a:t>Incorrect fuse pulled </a:t>
            </a:r>
            <a:endParaRPr kumimoji="0" lang="en-GB" altLang="en-US" sz="2800" b="1" i="1" u="none" strike="noStrike" kern="1200" cap="none" spc="0" normalizeH="0" baseline="0" noProof="0" dirty="0">
              <a:ln>
                <a:noFill/>
              </a:ln>
              <a:solidFill>
                <a:srgbClr val="054B6B"/>
              </a:solidFill>
              <a:effectLst/>
              <a:uLnTx/>
              <a:uFillTx/>
              <a:latin typeface="Arial"/>
              <a:ea typeface="+mj-ea"/>
              <a:cs typeface="+mj-cs"/>
            </a:endParaRP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1206178" y="1301406"/>
            <a:ext cx="4460529" cy="334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endParaRPr lang="en-GB" altLang="en-US" sz="1200" dirty="0">
              <a:solidFill>
                <a:srgbClr val="054B6B"/>
              </a:solidFill>
            </a:endParaRPr>
          </a:p>
          <a:p>
            <a:pPr lvl="0" eaLnBrk="1" hangingPunct="1">
              <a:buClr>
                <a:srgbClr val="A5CDDC"/>
              </a:buClr>
              <a:defRPr/>
            </a:pPr>
            <a:r>
              <a:rPr lang="en-GB" altLang="en-US" sz="1200" dirty="0">
                <a:solidFill>
                  <a:srgbClr val="054B6B"/>
                </a:solidFill>
              </a:rPr>
              <a:t>Staff were changing over surge units on SSI data links. Datalink B isolation was confirmed and changeovers commenced. However, the isolation fuse for equipment on datalink A was also removed. The signaller contacted the staff to inform that A and B datalinks had been disconnected. A signal changed to red as a train was approaching, it was unable to stop in time and passed the signal at danger (</a:t>
            </a:r>
            <a:r>
              <a:rPr lang="en-GB" altLang="en-US" sz="1200" dirty="0" err="1">
                <a:solidFill>
                  <a:srgbClr val="054B6B"/>
                </a:solidFill>
              </a:rPr>
              <a:t>SPaD</a:t>
            </a:r>
            <a:r>
              <a:rPr lang="en-GB" altLang="en-US" sz="1200" dirty="0">
                <a:solidFill>
                  <a:srgbClr val="054B6B"/>
                </a:solidFill>
              </a:rPr>
              <a:t>).</a:t>
            </a:r>
          </a:p>
          <a:p>
            <a:pPr lvl="0" eaLnBrk="1" hangingPunct="1">
              <a:buClr>
                <a:srgbClr val="A5CDDC"/>
              </a:buClr>
              <a:defRPr/>
            </a:pPr>
            <a:endParaRPr lang="en-GB" altLang="en-US" sz="1200" dirty="0">
              <a:solidFill>
                <a:srgbClr val="054B6B"/>
              </a:solidFill>
            </a:endParaRPr>
          </a:p>
          <a:p>
            <a:pPr lvl="0" eaLnBrk="1" hangingPunct="1">
              <a:buClr>
                <a:srgbClr val="A5CDDC"/>
              </a:buClr>
              <a:defRPr/>
            </a:pPr>
            <a:r>
              <a:rPr lang="en-GB" altLang="en-US" sz="1200" dirty="0">
                <a:solidFill>
                  <a:srgbClr val="054B6B"/>
                </a:solidFill>
              </a:rPr>
              <a:t>A report has been produced and updates the methodology for undertaking FURSE unit changeover project works going forward. A number of actions were identified and carried out locally</a:t>
            </a:r>
            <a:r>
              <a:rPr kumimoji="0" lang="en-GB" altLang="en-US" sz="1200" b="0" i="0" u="none" strike="noStrike" kern="1200" cap="none" spc="0" normalizeH="0" baseline="0" noProof="0" dirty="0">
                <a:ln>
                  <a:noFill/>
                </a:ln>
                <a:solidFill>
                  <a:srgbClr val="054B6B"/>
                </a:solidFill>
                <a:effectLst/>
                <a:uLnTx/>
                <a:uFillTx/>
                <a:latin typeface="Arial"/>
                <a:ea typeface="+mn-ea"/>
                <a:cs typeface="+mn-cs"/>
              </a:rPr>
              <a:t>.</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1134859" y="4910263"/>
            <a:ext cx="9957584" cy="646331"/>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marL="0" marR="0" lvl="0" indent="0" defTabSz="914400" eaLnBrk="0" fontAlgn="base" latinLnBrk="0" hangingPunct="0">
              <a:lnSpc>
                <a:spcPct val="100000"/>
              </a:lnSpc>
              <a:spcBef>
                <a:spcPct val="0"/>
              </a:spcBef>
              <a:spcAft>
                <a:spcPct val="0"/>
              </a:spcAft>
              <a:buClrTx/>
              <a:buSzTx/>
              <a:buFontTx/>
              <a:buNone/>
              <a:tabLst/>
              <a:defRPr/>
            </a:pPr>
            <a:r>
              <a:rPr lang="en-GB" sz="1200" kern="0" dirty="0">
                <a:solidFill>
                  <a:srgbClr val="054B6B"/>
                </a:solidFill>
              </a:rPr>
              <a:t>Staff must</a:t>
            </a:r>
            <a:r>
              <a:rPr kumimoji="0" lang="en-GB" sz="1200" b="0" i="0" u="none" strike="noStrike" kern="0" cap="none" spc="0" normalizeH="0" baseline="0" noProof="0" dirty="0">
                <a:ln>
                  <a:noFill/>
                </a:ln>
                <a:solidFill>
                  <a:srgbClr val="054B6B"/>
                </a:solidFill>
                <a:effectLst/>
                <a:uLnTx/>
                <a:uFillTx/>
              </a:rPr>
              <a:t> ensure they understand the work they are carrying out and its effect on the signalling system, especially if during live train running. </a:t>
            </a:r>
            <a:r>
              <a:rPr lang="en-GB" sz="1200" kern="0" dirty="0">
                <a:solidFill>
                  <a:srgbClr val="054B6B"/>
                </a:solidFill>
              </a:rPr>
              <a:t>I</a:t>
            </a:r>
            <a:r>
              <a:rPr kumimoji="0" lang="en-GB" sz="1200" b="0" i="0" u="none" strike="noStrike" kern="0" cap="none" spc="0" normalizeH="0" baseline="0" noProof="0" dirty="0">
                <a:ln>
                  <a:noFill/>
                </a:ln>
                <a:solidFill>
                  <a:srgbClr val="054B6B"/>
                </a:solidFill>
                <a:effectLst/>
                <a:uLnTx/>
                <a:uFillTx/>
              </a:rPr>
              <a:t>f in doubt, ask for a second opinion or do not carry out the work.</a:t>
            </a:r>
          </a:p>
        </p:txBody>
      </p:sp>
      <p:pic>
        <p:nvPicPr>
          <p:cNvPr id="7" name="Picture 6">
            <a:extLst>
              <a:ext uri="{FF2B5EF4-FFF2-40B4-BE49-F238E27FC236}">
                <a16:creationId xmlns:a16="http://schemas.microsoft.com/office/drawing/2014/main" id="{C6520CB9-8B85-4E7A-BD37-48821A88D114}"/>
              </a:ext>
            </a:extLst>
          </p:cNvPr>
          <p:cNvPicPr>
            <a:picLocks noChangeAspect="1"/>
          </p:cNvPicPr>
          <p:nvPr/>
        </p:nvPicPr>
        <p:blipFill>
          <a:blip r:embed="rId2"/>
          <a:stretch>
            <a:fillRect/>
          </a:stretch>
        </p:blipFill>
        <p:spPr>
          <a:xfrm rot="726844">
            <a:off x="7431641" y="1059391"/>
            <a:ext cx="3565411" cy="3583237"/>
          </a:xfrm>
          <a:prstGeom prst="rect">
            <a:avLst/>
          </a:prstGeom>
        </p:spPr>
      </p:pic>
    </p:spTree>
    <p:extLst>
      <p:ext uri="{BB962C8B-B14F-4D97-AF65-F5344CB8AC3E}">
        <p14:creationId xmlns:p14="http://schemas.microsoft.com/office/powerpoint/2010/main" val="159174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1190679" y="632181"/>
            <a:ext cx="10177869"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fr-FR" altLang="en-US" dirty="0">
                <a:solidFill>
                  <a:srgbClr val="054B6B"/>
                </a:solidFill>
              </a:rPr>
              <a:t>Clamp Lock Point Failure post installation </a:t>
            </a:r>
            <a:endParaRPr kumimoji="0" lang="en-GB" altLang="en-US" sz="2800" b="1" i="1" u="none" strike="noStrike" kern="1200" cap="none" spc="0" normalizeH="0" baseline="0" noProof="0" dirty="0">
              <a:ln>
                <a:noFill/>
              </a:ln>
              <a:solidFill>
                <a:srgbClr val="054B6B"/>
              </a:solidFill>
              <a:effectLst/>
              <a:uLnTx/>
              <a:uFillTx/>
              <a:latin typeface="Arial"/>
              <a:ea typeface="+mj-ea"/>
              <a:cs typeface="+mj-cs"/>
            </a:endParaRP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1345661" y="1309155"/>
            <a:ext cx="4272476" cy="227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r>
              <a:rPr lang="en-GB" altLang="en-US" sz="1200" dirty="0">
                <a:solidFill>
                  <a:srgbClr val="054B6B"/>
                </a:solidFill>
              </a:rPr>
              <a:t>Shortly after installation, an alarm was raised by the RCM of a new set of RCPL points due to high current.</a:t>
            </a:r>
          </a:p>
          <a:p>
            <a:pPr lvl="0" eaLnBrk="1" hangingPunct="1">
              <a:buClr>
                <a:srgbClr val="A5CDDC"/>
              </a:buClr>
              <a:defRPr/>
            </a:pPr>
            <a:r>
              <a:rPr lang="en-GB" altLang="en-US" sz="1200" dirty="0">
                <a:solidFill>
                  <a:srgbClr val="054B6B"/>
                </a:solidFill>
              </a:rPr>
              <a:t>Investigation showed that the oil level was low within the pump unit. Further, the FPL required adjustment, as the lock was engaged when using a 3.5mm gauge. The points also required additional lubrication.</a:t>
            </a:r>
          </a:p>
          <a:p>
            <a:pPr lvl="0" eaLnBrk="1" hangingPunct="1">
              <a:buClr>
                <a:srgbClr val="A5CDDC"/>
              </a:buClr>
              <a:defRPr/>
            </a:pPr>
            <a:endParaRPr lang="en-GB" altLang="en-US" sz="1200" dirty="0">
              <a:solidFill>
                <a:srgbClr val="054B6B"/>
              </a:solidFill>
            </a:endParaRPr>
          </a:p>
          <a:p>
            <a:pPr lvl="0" eaLnBrk="1" hangingPunct="1">
              <a:buClr>
                <a:srgbClr val="A5CDDC"/>
              </a:buClr>
              <a:defRPr/>
            </a:pPr>
            <a:endParaRPr lang="en-GB" altLang="en-US" sz="120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1188751" y="3905342"/>
            <a:ext cx="4774346" cy="1015663"/>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54B6B"/>
                </a:solidFill>
                <a:effectLst/>
                <a:uLnTx/>
                <a:uFillTx/>
              </a:rPr>
              <a:t>New points must be installed, set up and commissioned by fully trained and competent staff, including checks for correct</a:t>
            </a:r>
            <a:r>
              <a:rPr lang="en-GB" sz="1200" kern="0" dirty="0">
                <a:solidFill>
                  <a:srgbClr val="054B6B"/>
                </a:solidFill>
              </a:rPr>
              <a:t> operation, including fluid levels, lubrication etc. after installation.</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54B6B"/>
                </a:solidFill>
                <a:effectLst/>
                <a:uLnTx/>
                <a:uFillTx/>
              </a:rPr>
              <a:t>Where fitted, RCM </a:t>
            </a:r>
            <a:r>
              <a:rPr lang="en-GB" sz="1200" kern="0" dirty="0">
                <a:solidFill>
                  <a:srgbClr val="054B6B"/>
                </a:solidFill>
              </a:rPr>
              <a:t>and/or II apparatus should also be interrogated.</a:t>
            </a:r>
            <a:endParaRPr kumimoji="0" lang="en-GB" sz="1200" b="0" i="0" u="none" strike="noStrike" kern="0" cap="none" spc="0" normalizeH="0" baseline="0" noProof="0" dirty="0">
              <a:ln>
                <a:noFill/>
              </a:ln>
              <a:solidFill>
                <a:srgbClr val="054B6B"/>
              </a:solidFill>
              <a:effectLst/>
              <a:uLnTx/>
              <a:uFillTx/>
            </a:endParaRPr>
          </a:p>
        </p:txBody>
      </p:sp>
      <p:pic>
        <p:nvPicPr>
          <p:cNvPr id="7" name="Picture 6">
            <a:extLst>
              <a:ext uri="{FF2B5EF4-FFF2-40B4-BE49-F238E27FC236}">
                <a16:creationId xmlns:a16="http://schemas.microsoft.com/office/drawing/2014/main" id="{B03A71D0-D705-4F35-9702-D66D6CA28DF2}"/>
              </a:ext>
            </a:extLst>
          </p:cNvPr>
          <p:cNvPicPr>
            <a:picLocks noChangeAspect="1"/>
          </p:cNvPicPr>
          <p:nvPr/>
        </p:nvPicPr>
        <p:blipFill rotWithShape="1">
          <a:blip r:embed="rId2"/>
          <a:srcRect l="23604" r="6408"/>
          <a:stretch/>
        </p:blipFill>
        <p:spPr>
          <a:xfrm>
            <a:off x="6152427" y="1309155"/>
            <a:ext cx="5499824" cy="3810000"/>
          </a:xfrm>
          <a:prstGeom prst="rect">
            <a:avLst/>
          </a:prstGeom>
        </p:spPr>
      </p:pic>
    </p:spTree>
    <p:extLst>
      <p:ext uri="{BB962C8B-B14F-4D97-AF65-F5344CB8AC3E}">
        <p14:creationId xmlns:p14="http://schemas.microsoft.com/office/powerpoint/2010/main" val="42179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539750" y="725171"/>
            <a:ext cx="10177869"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en-GB" altLang="en-US" dirty="0">
                <a:solidFill>
                  <a:srgbClr val="054B6B"/>
                </a:solidFill>
              </a:rPr>
              <a:t>Hollow Bearer Installation failed Track Circuit</a:t>
            </a:r>
            <a:endParaRPr kumimoji="0" lang="en-GB" altLang="en-US" sz="2800" b="1" i="1" u="none" strike="noStrike" kern="1200" cap="none" spc="0" normalizeH="0" baseline="0" noProof="0" dirty="0">
              <a:ln>
                <a:noFill/>
              </a:ln>
              <a:solidFill>
                <a:srgbClr val="054B6B"/>
              </a:solidFill>
              <a:effectLst/>
              <a:uLnTx/>
              <a:uFillTx/>
              <a:latin typeface="Arial"/>
              <a:ea typeface="+mj-ea"/>
              <a:cs typeface="+mj-cs"/>
            </a:endParaRP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539749" y="1309155"/>
            <a:ext cx="4460529" cy="334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r>
              <a:rPr lang="en-GB" altLang="en-US" sz="1200" dirty="0">
                <a:solidFill>
                  <a:srgbClr val="054B6B"/>
                </a:solidFill>
              </a:rPr>
              <a:t>A newly installed hollow bearer caused a track circuit failure.  Upon investigation, it transpired that the insulation pads were either missing or incorrectly installed.</a:t>
            </a:r>
          </a:p>
          <a:p>
            <a:pPr lvl="0" eaLnBrk="1" hangingPunct="1">
              <a:buClr>
                <a:srgbClr val="A5CDDC"/>
              </a:buClr>
              <a:defRPr/>
            </a:pPr>
            <a:endParaRPr lang="en-GB" altLang="en-US" sz="1200" dirty="0">
              <a:solidFill>
                <a:srgbClr val="054B6B"/>
              </a:solidFill>
            </a:endParaRPr>
          </a:p>
          <a:p>
            <a:pPr lvl="0" eaLnBrk="1" hangingPunct="1">
              <a:buClr>
                <a:srgbClr val="A5CDDC"/>
              </a:buClr>
              <a:defRPr/>
            </a:pPr>
            <a:endParaRPr lang="en-GB" altLang="en-US" sz="1200" dirty="0">
              <a:solidFill>
                <a:srgbClr val="054B6B"/>
              </a:solidFill>
            </a:endParaRPr>
          </a:p>
          <a:p>
            <a:pPr lvl="0" eaLnBrk="1" hangingPunct="1">
              <a:buClr>
                <a:srgbClr val="A5CDDC"/>
              </a:buClr>
              <a:defRPr/>
            </a:pPr>
            <a:endParaRPr lang="en-GB" altLang="en-US" sz="1200" dirty="0">
              <a:solidFill>
                <a:srgbClr val="054B6B"/>
              </a:solidFill>
            </a:endParaRPr>
          </a:p>
          <a:p>
            <a:pPr lvl="0" eaLnBrk="1" hangingPunct="1">
              <a:buClr>
                <a:srgbClr val="A5CDDC"/>
              </a:buClr>
              <a:defRPr/>
            </a:pPr>
            <a:endParaRPr lang="en-GB" altLang="en-US" sz="1200" dirty="0">
              <a:solidFill>
                <a:srgbClr val="054B6B"/>
              </a:solidFill>
            </a:endParaRPr>
          </a:p>
          <a:p>
            <a:pPr lvl="0">
              <a:spcBef>
                <a:spcPct val="0"/>
              </a:spcBef>
              <a:buClrTx/>
              <a:buSzTx/>
              <a:defRPr/>
            </a:pPr>
            <a:r>
              <a:rPr lang="en-GB" sz="1200" b="1" kern="0" dirty="0">
                <a:solidFill>
                  <a:srgbClr val="054B6B"/>
                </a:solidFill>
              </a:rPr>
              <a:t>Key Learning</a:t>
            </a:r>
          </a:p>
          <a:p>
            <a:pPr lvl="0">
              <a:spcBef>
                <a:spcPct val="0"/>
              </a:spcBef>
              <a:buClrTx/>
              <a:buSzTx/>
              <a:defRPr/>
            </a:pPr>
            <a:r>
              <a:rPr lang="en-GB" sz="1200" kern="0" dirty="0">
                <a:solidFill>
                  <a:srgbClr val="054B6B"/>
                </a:solidFill>
              </a:rPr>
              <a:t>Projects installing hollow bearers must ensure they are installed correctly, and confirm any affected track circuits are unoccupied following the installation.</a:t>
            </a:r>
          </a:p>
          <a:p>
            <a:pPr lvl="0" eaLnBrk="1" hangingPunct="1">
              <a:buClr>
                <a:srgbClr val="A5CDDC"/>
              </a:buClr>
              <a:defRPr/>
            </a:pPr>
            <a:endParaRPr lang="en-GB" altLang="en-US" sz="1200" dirty="0">
              <a:solidFill>
                <a:srgbClr val="054B6B"/>
              </a:solidFill>
            </a:endParaRPr>
          </a:p>
          <a:p>
            <a:pPr lvl="0" eaLnBrk="1" hangingPunct="1">
              <a:buClr>
                <a:srgbClr val="A5CDDC"/>
              </a:buClr>
              <a:defRPr/>
            </a:pPr>
            <a:endParaRPr lang="en-GB" altLang="en-US" sz="1200" dirty="0">
              <a:solidFill>
                <a:srgbClr val="054B6B"/>
              </a:solidFill>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42584F14-9C01-4237-AB50-5355ED56D9D1}"/>
              </a:ext>
            </a:extLst>
          </p:cNvPr>
          <p:cNvPicPr>
            <a:picLocks noChangeAspect="1"/>
          </p:cNvPicPr>
          <p:nvPr/>
        </p:nvPicPr>
        <p:blipFill>
          <a:blip r:embed="rId2"/>
          <a:stretch>
            <a:fillRect/>
          </a:stretch>
        </p:blipFill>
        <p:spPr>
          <a:xfrm>
            <a:off x="5486941" y="1402596"/>
            <a:ext cx="5403743" cy="4052807"/>
          </a:xfrm>
          <a:prstGeom prst="rect">
            <a:avLst/>
          </a:prstGeom>
        </p:spPr>
      </p:pic>
    </p:spTree>
    <p:extLst>
      <p:ext uri="{BB962C8B-B14F-4D97-AF65-F5344CB8AC3E}">
        <p14:creationId xmlns:p14="http://schemas.microsoft.com/office/powerpoint/2010/main" val="187409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7</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689675" y="746714"/>
            <a:ext cx="4881966" cy="431800"/>
          </a:xfrm>
          <a:prstGeom prst="rect">
            <a:avLst/>
          </a:prstGeom>
        </p:spPr>
        <p:txBody>
          <a:bodyPr/>
          <a:lstStyle/>
          <a:p>
            <a:pPr eaLnBrk="1" hangingPunct="1"/>
            <a:r>
              <a:rPr lang="en-GB" altLang="en-US" sz="2800" b="1" i="1" dirty="0">
                <a:solidFill>
                  <a:srgbClr val="054B6B"/>
                </a:solidFill>
                <a:latin typeface="Arial"/>
              </a:rPr>
              <a:t>LX line of sight obscured</a:t>
            </a:r>
          </a:p>
        </p:txBody>
      </p:sp>
      <p:sp>
        <p:nvSpPr>
          <p:cNvPr id="14342" name="Rectangle 3"/>
          <p:cNvSpPr>
            <a:spLocks noGrp="1" noChangeArrowheads="1"/>
          </p:cNvSpPr>
          <p:nvPr>
            <p:ph type="body" sz="half" idx="4294967295"/>
          </p:nvPr>
        </p:nvSpPr>
        <p:spPr>
          <a:xfrm>
            <a:off x="6015118" y="1639152"/>
            <a:ext cx="5077325" cy="2051480"/>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chemeClr val="tx2"/>
                </a:solidFill>
              </a:rPr>
              <a:t>A project recently installed a differential speed sign in the proximity of a footpath level crossing that obstructed the line of sight for users.</a:t>
            </a:r>
          </a:p>
          <a:p>
            <a:pPr marL="0" indent="0" eaLnBrk="1" hangingPunct="1">
              <a:buNone/>
            </a:pPr>
            <a:r>
              <a:rPr lang="en-GB" altLang="en-US" sz="1200" dirty="0">
                <a:solidFill>
                  <a:schemeClr val="tx2"/>
                </a:solidFill>
              </a:rPr>
              <a:t>The sign required to be repositioned.</a:t>
            </a:r>
          </a:p>
          <a:p>
            <a:pPr eaLnBrk="1" hangingPunct="1"/>
            <a:endParaRPr lang="en-GB" altLang="en-US" sz="1200" b="1" dirty="0">
              <a:solidFill>
                <a:srgbClr val="FF0000"/>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6015118" y="3591300"/>
            <a:ext cx="4675322" cy="1013611"/>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sz="1200" dirty="0">
                <a:solidFill>
                  <a:schemeClr val="tx2"/>
                </a:solidFill>
              </a:rPr>
              <a:t>Sign sighting forms should be used for all new or repositioned signs, and checked for obscuration. </a:t>
            </a:r>
          </a:p>
          <a:p>
            <a:pPr lvl="0">
              <a:lnSpc>
                <a:spcPct val="90000"/>
              </a:lnSpc>
              <a:spcBef>
                <a:spcPts val="1000"/>
              </a:spcBef>
            </a:pPr>
            <a:r>
              <a:rPr lang="en-GB" sz="1200" dirty="0">
                <a:solidFill>
                  <a:schemeClr val="tx2"/>
                </a:solidFill>
              </a:rPr>
              <a:t>Particular care should be taken in the vicinity of level crossings.</a:t>
            </a:r>
          </a:p>
        </p:txBody>
      </p:sp>
      <p:pic>
        <p:nvPicPr>
          <p:cNvPr id="8" name="Picture 7">
            <a:extLst>
              <a:ext uri="{FF2B5EF4-FFF2-40B4-BE49-F238E27FC236}">
                <a16:creationId xmlns:a16="http://schemas.microsoft.com/office/drawing/2014/main" id="{54C1E804-3731-4CC6-B3CE-B3ED17B88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8283" y="2224507"/>
            <a:ext cx="4682834" cy="3512126"/>
          </a:xfrm>
          <a:prstGeom prst="rect">
            <a:avLst/>
          </a:prstGeom>
        </p:spPr>
      </p:pic>
    </p:spTree>
    <p:extLst>
      <p:ext uri="{BB962C8B-B14F-4D97-AF65-F5344CB8AC3E}">
        <p14:creationId xmlns:p14="http://schemas.microsoft.com/office/powerpoint/2010/main" val="176075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8</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1270861" y="722878"/>
            <a:ext cx="4883150" cy="431800"/>
          </a:xfrm>
          <a:prstGeom prst="rect">
            <a:avLst/>
          </a:prstGeom>
        </p:spPr>
        <p:txBody>
          <a:bodyPr/>
          <a:lstStyle/>
          <a:p>
            <a:r>
              <a:rPr lang="en-GB" altLang="en-US" sz="2800" b="1" i="1" dirty="0">
                <a:solidFill>
                  <a:srgbClr val="054B6B"/>
                </a:solidFill>
              </a:rPr>
              <a:t>GSM-R Handset</a:t>
            </a:r>
          </a:p>
        </p:txBody>
      </p:sp>
      <p:sp>
        <p:nvSpPr>
          <p:cNvPr id="14342" name="Rectangle 3"/>
          <p:cNvSpPr>
            <a:spLocks noGrp="1" noChangeArrowheads="1"/>
          </p:cNvSpPr>
          <p:nvPr>
            <p:ph type="body" sz="half" idx="4294967295"/>
          </p:nvPr>
        </p:nvSpPr>
        <p:spPr>
          <a:xfrm>
            <a:off x="7196138" y="1606550"/>
            <a:ext cx="4520581" cy="2484438"/>
          </a:xfrm>
          <a:prstGeom prst="rect">
            <a:avLst/>
          </a:prstGeom>
        </p:spPr>
        <p:txBody>
          <a:bodyPr/>
          <a:lstStyle/>
          <a:p>
            <a:pPr marL="0" indent="0" eaLnBrk="1" hangingPunct="1">
              <a:buNone/>
            </a:pPr>
            <a:r>
              <a:rPr lang="en-GB" altLang="en-US" sz="1200" b="1" dirty="0">
                <a:solidFill>
                  <a:schemeClr val="tx2"/>
                </a:solidFill>
              </a:rPr>
              <a:t>Background</a:t>
            </a:r>
          </a:p>
          <a:p>
            <a:pPr marL="0" indent="0" eaLnBrk="1" hangingPunct="1">
              <a:buNone/>
            </a:pPr>
            <a:r>
              <a:rPr lang="en-GB" altLang="en-US" sz="1200" dirty="0">
                <a:solidFill>
                  <a:schemeClr val="tx2"/>
                </a:solidFill>
                <a:ea typeface="+mj-ea"/>
                <a:cs typeface="+mj-cs"/>
              </a:rPr>
              <a:t>Post commissioning, a resilience train identified an issue with a GSM-R handset.</a:t>
            </a:r>
          </a:p>
          <a:p>
            <a:pPr marL="0" indent="0">
              <a:buNone/>
            </a:pPr>
            <a:r>
              <a:rPr lang="en-GB" altLang="en-US" sz="1200" dirty="0">
                <a:solidFill>
                  <a:schemeClr val="tx2"/>
                </a:solidFill>
              </a:rPr>
              <a:t>The project had intended to re-use an existing handset, reconfigured to a new signaller workstation, but the changeover did not happen. As a result, the Signaller was unable to receive calls at the new workstation.</a:t>
            </a:r>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7196138" y="4225603"/>
            <a:ext cx="4520581" cy="1217769"/>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sz="1200" dirty="0">
                <a:solidFill>
                  <a:schemeClr val="tx2"/>
                </a:solidFill>
              </a:rPr>
              <a:t>It is important to ensure that requirements are clearly and unambiguously specified, and a clear understanding of the requirements is confirmed by all parties prior to implementation of the works. Thorough testing of all assets, including telecoms, should be completed.</a:t>
            </a:r>
          </a:p>
        </p:txBody>
      </p:sp>
      <p:pic>
        <p:nvPicPr>
          <p:cNvPr id="4" name="Picture 3">
            <a:extLst>
              <a:ext uri="{FF2B5EF4-FFF2-40B4-BE49-F238E27FC236}">
                <a16:creationId xmlns:a16="http://schemas.microsoft.com/office/drawing/2014/main" id="{0C690110-B77D-49D2-B829-1C7E998EF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861" y="1606550"/>
            <a:ext cx="5310752" cy="3983064"/>
          </a:xfrm>
          <a:prstGeom prst="rect">
            <a:avLst/>
          </a:prstGeom>
        </p:spPr>
      </p:pic>
    </p:spTree>
    <p:extLst>
      <p:ext uri="{BB962C8B-B14F-4D97-AF65-F5344CB8AC3E}">
        <p14:creationId xmlns:p14="http://schemas.microsoft.com/office/powerpoint/2010/main" val="318603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9</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10-Jan-20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689675" y="746714"/>
            <a:ext cx="4881966" cy="431800"/>
          </a:xfrm>
          <a:prstGeom prst="rect">
            <a:avLst/>
          </a:prstGeom>
        </p:spPr>
        <p:txBody>
          <a:bodyPr/>
          <a:lstStyle/>
          <a:p>
            <a:r>
              <a:rPr lang="en-GB" altLang="en-US" sz="2800" b="1" i="1" dirty="0">
                <a:solidFill>
                  <a:srgbClr val="054B6B"/>
                </a:solidFill>
              </a:rPr>
              <a:t>GSM-R Signage</a:t>
            </a:r>
          </a:p>
        </p:txBody>
      </p:sp>
      <p:sp>
        <p:nvSpPr>
          <p:cNvPr id="14342" name="Rectangle 3"/>
          <p:cNvSpPr>
            <a:spLocks noGrp="1" noChangeArrowheads="1"/>
          </p:cNvSpPr>
          <p:nvPr>
            <p:ph type="body" sz="half" idx="4294967295"/>
          </p:nvPr>
        </p:nvSpPr>
        <p:spPr>
          <a:xfrm>
            <a:off x="4943960" y="1606118"/>
            <a:ext cx="6148484" cy="2485435"/>
          </a:xfrm>
          <a:prstGeom prst="rect">
            <a:avLst/>
          </a:prstGeom>
        </p:spPr>
        <p:txBody>
          <a:bodyPr/>
          <a:lstStyle/>
          <a:p>
            <a:pPr marL="0" indent="0" eaLnBrk="1" hangingPunct="1">
              <a:buNone/>
            </a:pPr>
            <a:r>
              <a:rPr lang="en-GB" altLang="en-US" sz="1200" b="1" dirty="0">
                <a:solidFill>
                  <a:schemeClr val="tx2"/>
                </a:solidFill>
              </a:rPr>
              <a:t>Background</a:t>
            </a:r>
          </a:p>
          <a:p>
            <a:pPr marL="0" indent="0" eaLnBrk="1" hangingPunct="1">
              <a:buNone/>
            </a:pPr>
            <a:r>
              <a:rPr lang="en-GB" altLang="en-US" sz="1200" dirty="0">
                <a:solidFill>
                  <a:schemeClr val="tx2"/>
                </a:solidFill>
                <a:ea typeface="+mj-ea"/>
                <a:cs typeface="+mj-cs"/>
              </a:rPr>
              <a:t>The same resilience train also discovered the GSM-R signage hadn’t been changed at a terminal station on the project.</a:t>
            </a:r>
          </a:p>
          <a:p>
            <a:pPr marL="0" indent="0">
              <a:buNone/>
            </a:pPr>
            <a:r>
              <a:rPr lang="en-GB" altLang="en-US" sz="1200" dirty="0">
                <a:solidFill>
                  <a:schemeClr val="tx2"/>
                </a:solidFill>
                <a:ea typeface="+mj-ea"/>
                <a:cs typeface="+mj-cs"/>
              </a:rPr>
              <a:t>The PAN61 application hadn’t stated that signage changes were necessary.</a:t>
            </a:r>
          </a:p>
          <a:p>
            <a:pPr marL="0" indent="0">
              <a:buNone/>
            </a:pPr>
            <a:r>
              <a:rPr lang="en-GB" altLang="en-US" sz="1200" dirty="0">
                <a:solidFill>
                  <a:schemeClr val="tx2"/>
                </a:solidFill>
                <a:ea typeface="+mj-ea"/>
                <a:cs typeface="+mj-cs"/>
              </a:rPr>
              <a:t>The telecoms contractor did not challenge the fact no signage was being updated, despite the fact the GSM-R database was being updated to reflect changes to signal IDs and TD berths.</a:t>
            </a:r>
          </a:p>
          <a:p>
            <a:pPr marL="0" indent="0">
              <a:buNone/>
            </a:pPr>
            <a:r>
              <a:rPr lang="en-GB" altLang="en-US" sz="1200" dirty="0">
                <a:solidFill>
                  <a:schemeClr val="tx2"/>
                </a:solidFill>
                <a:ea typeface="+mj-ea"/>
                <a:cs typeface="+mj-cs"/>
              </a:rPr>
              <a:t>Temporary signage was installed prior to the first train running.</a:t>
            </a: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marL="0" indent="0" eaLnBrk="1" hangingPunct="1">
              <a:buNone/>
            </a:pPr>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4943960" y="4279847"/>
            <a:ext cx="6148484" cy="719171"/>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sz="1200" dirty="0">
                <a:solidFill>
                  <a:schemeClr val="tx2"/>
                </a:solidFill>
                <a:ea typeface="+mj-ea"/>
                <a:cs typeface="+mj-cs"/>
              </a:rPr>
              <a:t>Projects must consider all the implications of the changes they are making, to all affected asset types. A sign strategy should be considered for use.</a:t>
            </a:r>
          </a:p>
        </p:txBody>
      </p:sp>
      <p:pic>
        <p:nvPicPr>
          <p:cNvPr id="8" name="46266FB45E4F6E4BB8D81017EA23A321@Atkins.onmicrosoft.com" descr="image002">
            <a:extLst>
              <a:ext uri="{FF2B5EF4-FFF2-40B4-BE49-F238E27FC236}">
                <a16:creationId xmlns:a16="http://schemas.microsoft.com/office/drawing/2014/main" id="{DCDBA57E-E104-42F1-BC7C-6387ABCFD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614" y="2191179"/>
            <a:ext cx="4680488" cy="351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024973"/>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1697</TotalTime>
  <Words>1765</Words>
  <Application>Microsoft Office PowerPoint</Application>
  <PresentationFormat>Widescreen</PresentationFormat>
  <Paragraphs>164</Paragraphs>
  <Slides>17</Slides>
  <Notes>3</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17</vt:i4>
      </vt:variant>
    </vt:vector>
  </HeadingPairs>
  <TitlesOfParts>
    <vt:vector size="25" baseType="lpstr">
      <vt:lpstr>Arial</vt:lpstr>
      <vt:lpstr>Calibri</vt:lpstr>
      <vt:lpstr>1_Office Theme</vt:lpstr>
      <vt:lpstr>Divider Slide</vt:lpstr>
      <vt:lpstr>Default</vt:lpstr>
      <vt:lpstr>Single Column</vt:lpstr>
      <vt:lpstr>Chart Layout</vt:lpstr>
      <vt:lpstr>Closing Slide</vt:lpstr>
      <vt:lpstr>PowerPoint Presentation</vt:lpstr>
      <vt:lpstr>Introduction</vt:lpstr>
      <vt:lpstr>PowerPoint Presentation</vt:lpstr>
      <vt:lpstr>PowerPoint Presentation</vt:lpstr>
      <vt:lpstr>PowerPoint Presentation</vt:lpstr>
      <vt:lpstr>PowerPoint Presentation</vt:lpstr>
      <vt:lpstr>LX line of sight obscured</vt:lpstr>
      <vt:lpstr>GSM-R Handset</vt:lpstr>
      <vt:lpstr>GSM-R Signage</vt:lpstr>
      <vt:lpstr>Level Crossing Anomaly</vt:lpstr>
      <vt:lpstr>TRUST reporting points</vt:lpstr>
      <vt:lpstr>PowerPoint Presentation</vt:lpstr>
      <vt:lpstr>PowerPoint Presentation</vt:lpstr>
      <vt:lpstr>Relay issues - mechanical</vt:lpstr>
      <vt:lpstr>Plug coupler failure</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Ruddy Christopher</dc:creator>
  <cp:lastModifiedBy>Ruddy Christopher</cp:lastModifiedBy>
  <cp:revision>106</cp:revision>
  <dcterms:created xsi:type="dcterms:W3CDTF">2019-05-31T10:08:27Z</dcterms:created>
  <dcterms:modified xsi:type="dcterms:W3CDTF">2020-01-10T09:43:48Z</dcterms:modified>
</cp:coreProperties>
</file>