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Lst>
  <p:notesMasterIdLst>
    <p:notesMasterId r:id="rId18"/>
  </p:notesMasterIdLst>
  <p:handoutMasterIdLst>
    <p:handoutMasterId r:id="rId19"/>
  </p:handoutMasterIdLst>
  <p:sldIdLst>
    <p:sldId id="256" r:id="rId8"/>
    <p:sldId id="259" r:id="rId9"/>
    <p:sldId id="271" r:id="rId10"/>
    <p:sldId id="268" r:id="rId11"/>
    <p:sldId id="267" r:id="rId12"/>
    <p:sldId id="266" r:id="rId13"/>
    <p:sldId id="269" r:id="rId14"/>
    <p:sldId id="272" r:id="rId15"/>
    <p:sldId id="273" r:id="rId16"/>
    <p:sldId id="270" r:id="rId17"/>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1" autoAdjust="0"/>
    <p:restoredTop sz="94660"/>
  </p:normalViewPr>
  <p:slideViewPr>
    <p:cSldViewPr>
      <p:cViewPr varScale="1">
        <p:scale>
          <a:sx n="83" d="100"/>
          <a:sy n="83" d="100"/>
        </p:scale>
        <p:origin x="-1626"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smtClean="0"/>
              <a:t>Click to edit Master title style</a:t>
            </a:r>
            <a:endParaRPr lang="en-GB" altLang="en-US" noProof="0" smtClean="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smtClean="0"/>
              <a:t>Click to edit Master subtitle style</a:t>
            </a:r>
            <a:endParaRPr lang="en-GB" altLang="en-US" noProof="0" smtClean="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10-Oct-17</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10-Oct-17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10-Oct-17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10-Oct-17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10-Oct-17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10-Oct-17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10-Oct-17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57632ABC-4BC1-4674-85A6-FDB28F824C3F}" type="datetime5">
              <a:rPr lang="en-GB" altLang="en-US"/>
              <a:pPr>
                <a:defRPr/>
              </a:pPr>
              <a:t>10-Oct-17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51E934-10C1-4F71-9BAF-84438ECA8714}" type="datetime5">
              <a:rPr lang="en-GB" altLang="en-US"/>
              <a:pPr>
                <a:defRPr/>
              </a:pPr>
              <a:t>10-Oct-17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C9BDCA0E-34B7-4F96-BF25-3C5FF080C52E}" type="datetime5">
              <a:rPr lang="en-GB" altLang="en-US"/>
              <a:pPr>
                <a:defRPr/>
              </a:pPr>
              <a:t>10-Oct-17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6AB9715-6BE6-4934-A58E-ADD4ABB52029}" type="datetime5">
              <a:rPr lang="en-GB" altLang="en-US"/>
              <a:pPr>
                <a:defRPr/>
              </a:pPr>
              <a:t>10-Oct-17</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5EE293C4-7761-46FB-84ED-619FC1FA705F}" type="datetime5">
              <a:rPr lang="en-GB" altLang="en-US"/>
              <a:pPr>
                <a:defRPr/>
              </a:pPr>
              <a:t>10-Oct-17</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7184A0E-414A-4CF0-BB3B-CB5A71FF429A}" type="datetime5">
              <a:rPr lang="en-GB" altLang="en-US"/>
              <a:pPr>
                <a:defRPr/>
              </a:pPr>
              <a:t>10-Oct-17</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AD691D1D-B0F1-4008-A8C2-180FEA5169B1}" type="datetime5">
              <a:rPr lang="en-GB" altLang="en-US"/>
              <a:pPr>
                <a:defRPr/>
              </a:pPr>
              <a:t>10-Oct-17</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10-Oct-17</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219CE30-8124-474A-965C-B3E2A5290071}" type="datetime5">
              <a:rPr lang="en-GB" altLang="en-US"/>
              <a:pPr>
                <a:defRPr/>
              </a:pPr>
              <a:t>10-Oct-17</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A48B3558-8AED-400B-9825-51DA1B5BB9BF}" type="datetime5">
              <a:rPr lang="en-GB" altLang="en-US"/>
              <a:pPr>
                <a:defRPr/>
              </a:pPr>
              <a:t>10-Oct-17</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2477D1FE-5EB0-417E-B90C-0F8026FAB1CA}" type="datetime5">
              <a:rPr lang="en-GB" altLang="en-US"/>
              <a:pPr>
                <a:defRPr/>
              </a:pPr>
              <a:t>10-Oct-17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F7115C-7A33-4709-AB6F-D8E38FEC1606}" type="datetime5">
              <a:rPr lang="en-GB" altLang="en-US"/>
              <a:pPr>
                <a:defRPr/>
              </a:pPr>
              <a:t>10-Oct-17</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10-Oct-17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10-Oct-17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10-Oct-17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10-Oct-17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10-Oct-17</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10-Oct-17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10-Oct-17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10-Oct-17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10-Oct-17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10-Oct-17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10-Oct-17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10-Oct-17</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10-Oct-17</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10-Oct-17</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10-Oct-17</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10-Oct-17</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10-Oct-17</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10-Oct-17</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10-Oct-17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10-Oct-17</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10-Oct-17</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10-Oct-17</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10-Oct-17</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10-Oct-17</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10-Oct-17</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10-Oct-17</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10-Oct-17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10-Oct-17</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10-Oct-17</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10-Oct-17</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C6AFE03-16A8-4EF7-8B37-F7AE41C4B8B9}" type="datetime5">
              <a:rPr lang="en-GB" altLang="en-US"/>
              <a:pPr>
                <a:defRPr/>
              </a:pPr>
              <a:t>10-Oct-17</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10-Oct-17</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10-Oct-17</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10-Oct-17</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10-Oct-17</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networkrailstandards/bsi/StandardHeaderView.aspx?id=25837" TargetMode="External"/><Relationship Id="rId2" Type="http://schemas.openxmlformats.org/officeDocument/2006/relationships/hyperlink" Target="http://networkrailstandards/bsi/StandardHeaderView.aspx?id=25598" TargetMode="External"/><Relationship Id="rId1" Type="http://schemas.openxmlformats.org/officeDocument/2006/relationships/slideLayout" Target="../slideLayouts/slideLayout13.xml"/><Relationship Id="rId4" Type="http://schemas.openxmlformats.org/officeDocument/2006/relationships/hyperlink" Target="https://www.networkrail.co.uk/industry-commercial-partners/research-development-technology/product-acceptan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tropy2.bsigroup.com/networkrail/System/Common/Downloader.aspx?filename=51b8be8619bc435b8736fb966947e2dc.pdf" TargetMode="External"/><Relationship Id="rId2" Type="http://schemas.openxmlformats.org/officeDocument/2006/relationships/hyperlink" Target="http://networkrailstandards/bsi/StandardHeaderView.aspx?id=22992" TargetMode="External"/><Relationship Id="rId1" Type="http://schemas.openxmlformats.org/officeDocument/2006/relationships/slideLayout" Target="../slideLayouts/slideLayout13.xml"/><Relationship Id="rId5" Type="http://schemas.openxmlformats.org/officeDocument/2006/relationships/hyperlink" Target="http://oc.hiav.networkrail.co.uk/sites/prodm/Pages/Certificate-search.aspx" TargetMode="External"/><Relationship Id="rId4" Type="http://schemas.openxmlformats.org/officeDocument/2006/relationships/hyperlink" Target="http://www.padsnet.co.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networkrailstandards/BSI/StandardHeaderView.aspx?id=25837" TargetMode="External"/><Relationship Id="rId2" Type="http://schemas.openxmlformats.org/officeDocument/2006/relationships/hyperlink" Target="http://networkrailstandards/BSI/StandardHeaderView.aspx?id=25361" TargetMode="External"/><Relationship Id="rId1" Type="http://schemas.openxmlformats.org/officeDocument/2006/relationships/slideLayout" Target="../slideLayouts/slideLayout13.xml"/><Relationship Id="rId4" Type="http://schemas.openxmlformats.org/officeDocument/2006/relationships/hyperlink" Target="http://networkrailstandards/BSI/ViewDocument.aspx?type=standard&amp;id=25838&amp;docid=1&amp;refno=NR/L2/RSE/0005/BRIEF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SIG@NetworkRail.co.uk" TargetMode="External"/><Relationship Id="rId2" Type="http://schemas.openxmlformats.org/officeDocument/2006/relationships/hyperlink" Target="https://www.networkrail.co.uk/industry-commercial-partners/research-development-technology/product-acceptanc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10-Oct-17</a:t>
            </a:fld>
            <a:endParaRPr lang="en-GB" altLang="en-US" sz="800" smtClean="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a:p>
        </p:txBody>
      </p:sp>
      <p:sp>
        <p:nvSpPr>
          <p:cNvPr id="9221" name="Rectangle 2"/>
          <p:cNvSpPr>
            <a:spLocks noGrp="1" noChangeArrowheads="1"/>
          </p:cNvSpPr>
          <p:nvPr>
            <p:ph type="ctrTitle"/>
          </p:nvPr>
        </p:nvSpPr>
        <p:spPr>
          <a:xfrm>
            <a:off x="539552" y="2564904"/>
            <a:ext cx="7269163" cy="1042988"/>
          </a:xfrm>
        </p:spPr>
        <p:txBody>
          <a:bodyPr/>
          <a:lstStyle/>
          <a:p>
            <a:pPr eaLnBrk="1" hangingPunct="1"/>
            <a:r>
              <a:rPr lang="en-GB" altLang="en-US" i="0" dirty="0" smtClean="0"/>
              <a:t>Shared Learning</a:t>
            </a:r>
          </a:p>
        </p:txBody>
      </p:sp>
      <p:sp>
        <p:nvSpPr>
          <p:cNvPr id="9222" name="Rectangle 3"/>
          <p:cNvSpPr>
            <a:spLocks noGrp="1" noChangeArrowheads="1"/>
          </p:cNvSpPr>
          <p:nvPr>
            <p:ph type="subTitle" idx="1"/>
          </p:nvPr>
        </p:nvSpPr>
        <p:spPr/>
        <p:txBody>
          <a:bodyPr/>
          <a:lstStyle/>
          <a:p>
            <a:pPr eaLnBrk="1" hangingPunct="1"/>
            <a:r>
              <a:rPr lang="en-GB" altLang="en-US" dirty="0" smtClean="0"/>
              <a:t>SL026/17 – Product Acceptance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10-Oct-17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10</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Further Information</a:t>
            </a:r>
          </a:p>
        </p:txBody>
      </p:sp>
      <p:sp>
        <p:nvSpPr>
          <p:cNvPr id="11270" name="Rectangle 3"/>
          <p:cNvSpPr>
            <a:spLocks noGrp="1" noChangeArrowheads="1"/>
          </p:cNvSpPr>
          <p:nvPr>
            <p:ph type="body" idx="1"/>
          </p:nvPr>
        </p:nvSpPr>
        <p:spPr>
          <a:xfrm>
            <a:off x="467544" y="4005064"/>
            <a:ext cx="7776864" cy="2088232"/>
          </a:xfrm>
        </p:spPr>
        <p:txBody>
          <a:bodyPr/>
          <a:lstStyle/>
          <a:p>
            <a:pPr>
              <a:lnSpc>
                <a:spcPts val="2500"/>
              </a:lnSpc>
            </a:pPr>
            <a:r>
              <a:rPr lang="en-GB" altLang="en-US" dirty="0"/>
              <a:t>For any further details or information please contact:</a:t>
            </a:r>
          </a:p>
          <a:p>
            <a:pPr>
              <a:lnSpc>
                <a:spcPts val="2500"/>
              </a:lnSpc>
            </a:pPr>
            <a:r>
              <a:rPr lang="en-GB" altLang="en-US" dirty="0" smtClean="0"/>
              <a:t>Nicola Crocker, Programme Engineering Manager, Process &amp; Capability</a:t>
            </a:r>
            <a:endParaRPr lang="en-GB" altLang="en-US" dirty="0"/>
          </a:p>
          <a:p>
            <a:pPr>
              <a:lnSpc>
                <a:spcPts val="2500"/>
              </a:lnSpc>
            </a:pPr>
            <a:r>
              <a:rPr lang="en-GB" altLang="en-US" dirty="0" smtClean="0"/>
              <a:t>07733127167</a:t>
            </a:r>
            <a:endParaRPr lang="en-GB" altLang="en-US" dirty="0"/>
          </a:p>
          <a:p>
            <a:pPr>
              <a:lnSpc>
                <a:spcPts val="2500"/>
              </a:lnSpc>
            </a:pPr>
            <a:r>
              <a:rPr lang="en-GB" altLang="en-US" dirty="0" smtClean="0"/>
              <a:t>Nicola.Crocker@networkrail.co.uk</a:t>
            </a:r>
            <a:endParaRPr lang="en-GB" altLang="en-US" dirty="0"/>
          </a:p>
        </p:txBody>
      </p:sp>
    </p:spTree>
    <p:extLst>
      <p:ext uri="{BB962C8B-B14F-4D97-AF65-F5344CB8AC3E}">
        <p14:creationId xmlns:p14="http://schemas.microsoft.com/office/powerpoint/2010/main" val="394964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10-Oct-17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2</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Background</a:t>
            </a:r>
          </a:p>
        </p:txBody>
      </p:sp>
      <p:sp>
        <p:nvSpPr>
          <p:cNvPr id="11270" name="Rectangle 3"/>
          <p:cNvSpPr>
            <a:spLocks noGrp="1" noChangeArrowheads="1"/>
          </p:cNvSpPr>
          <p:nvPr>
            <p:ph type="body" idx="1"/>
          </p:nvPr>
        </p:nvSpPr>
        <p:spPr/>
        <p:txBody>
          <a:bodyPr/>
          <a:lstStyle/>
          <a:p>
            <a:pPr>
              <a:defRPr/>
            </a:pPr>
            <a:r>
              <a:rPr lang="en-GB" dirty="0"/>
              <a:t>Experience has taught us a number of key lessons to enable successful  </a:t>
            </a:r>
            <a:r>
              <a:rPr lang="en-GB" dirty="0" smtClean="0"/>
              <a:t>introduction of new products to the rail environment and on changing the application of existing products to meet new requirements. </a:t>
            </a:r>
          </a:p>
          <a:p>
            <a:pPr>
              <a:defRPr/>
            </a:pPr>
            <a:endParaRPr lang="en-GB" dirty="0" smtClean="0"/>
          </a:p>
          <a:p>
            <a:pPr>
              <a:defRPr/>
            </a:pPr>
            <a:r>
              <a:rPr lang="en-GB" dirty="0" smtClean="0"/>
              <a:t>The Product Approval Process (</a:t>
            </a:r>
            <a:r>
              <a:rPr lang="en-GB" dirty="0" smtClean="0">
                <a:hlinkClick r:id="rId2"/>
              </a:rPr>
              <a:t>NR/L2/RSE/100/05</a:t>
            </a:r>
            <a:r>
              <a:rPr lang="en-GB" dirty="0" smtClean="0"/>
              <a:t> ) and Design For Reliability </a:t>
            </a:r>
            <a:r>
              <a:rPr lang="en-GB" dirty="0" smtClean="0"/>
              <a:t>(</a:t>
            </a:r>
            <a:r>
              <a:rPr lang="en-GB" dirty="0" smtClean="0">
                <a:hlinkClick r:id="rId3"/>
              </a:rPr>
              <a:t>NR/L2/RSE/0005</a:t>
            </a:r>
            <a:r>
              <a:rPr lang="en-GB" dirty="0" smtClean="0"/>
              <a:t> </a:t>
            </a:r>
            <a:r>
              <a:rPr lang="en-GB" dirty="0" smtClean="0"/>
              <a:t>) are key processes in enabling projects to achieve this successfully.</a:t>
            </a:r>
          </a:p>
          <a:p>
            <a:pPr>
              <a:defRPr/>
            </a:pPr>
            <a:endParaRPr lang="en-GB" dirty="0"/>
          </a:p>
          <a:p>
            <a:pPr>
              <a:defRPr/>
            </a:pPr>
            <a:r>
              <a:rPr lang="en-GB" dirty="0" smtClean="0"/>
              <a:t>The </a:t>
            </a:r>
            <a:r>
              <a:rPr lang="en-GB" dirty="0"/>
              <a:t>intent of this </a:t>
            </a:r>
            <a:r>
              <a:rPr lang="en-GB" dirty="0" smtClean="0"/>
              <a:t>Shared Learning </a:t>
            </a:r>
            <a:r>
              <a:rPr lang="en-GB" dirty="0"/>
              <a:t>is to remind all our teams of the formal arrangements which lead to this </a:t>
            </a:r>
            <a:r>
              <a:rPr lang="en-GB" dirty="0" smtClean="0"/>
              <a:t>success and where support and resources can be found.</a:t>
            </a:r>
          </a:p>
          <a:p>
            <a:pPr>
              <a:defRPr/>
            </a:pPr>
            <a:endParaRPr lang="en-GB" dirty="0"/>
          </a:p>
          <a:p>
            <a:pPr>
              <a:defRPr/>
            </a:pPr>
            <a:r>
              <a:rPr lang="en-GB" dirty="0" smtClean="0"/>
              <a:t>Links to all relevant standards and processes can be found on the </a:t>
            </a:r>
            <a:r>
              <a:rPr lang="en-GB" u="sng" dirty="0" smtClean="0">
                <a:hlinkClick r:id="rId4"/>
              </a:rPr>
              <a:t>Product Acceptance Website</a:t>
            </a:r>
            <a:r>
              <a:rPr lang="en-GB" u="sng" dirty="0" smtClean="0"/>
              <a:t>.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10-Oct-17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3</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Background</a:t>
            </a:r>
          </a:p>
        </p:txBody>
      </p:sp>
      <p:sp>
        <p:nvSpPr>
          <p:cNvPr id="11270" name="Rectangle 3"/>
          <p:cNvSpPr>
            <a:spLocks noGrp="1" noChangeArrowheads="1"/>
          </p:cNvSpPr>
          <p:nvPr>
            <p:ph type="body" idx="1"/>
          </p:nvPr>
        </p:nvSpPr>
        <p:spPr>
          <a:xfrm>
            <a:off x="539552" y="1412776"/>
            <a:ext cx="7269163" cy="4752528"/>
          </a:xfrm>
        </p:spPr>
        <p:txBody>
          <a:bodyPr/>
          <a:lstStyle/>
          <a:p>
            <a:pPr marL="285750" indent="-285750">
              <a:buFont typeface="Arial" panose="020B0604020202020204" pitchFamily="34" charset="0"/>
              <a:buChar char="•"/>
            </a:pPr>
            <a:r>
              <a:rPr lang="en-GB" altLang="en-US" dirty="0" smtClean="0"/>
              <a:t>Projects </a:t>
            </a:r>
            <a:r>
              <a:rPr lang="en-GB" altLang="en-US" dirty="0"/>
              <a:t>need to consider the product acceptance status of all products to be utilised, during the development phases of the project. </a:t>
            </a:r>
            <a:r>
              <a:rPr lang="en-GB" altLang="en-US" dirty="0" smtClean="0">
                <a:hlinkClick r:id="rId2"/>
              </a:rPr>
              <a:t>NR/L2/RSE/100/06</a:t>
            </a:r>
            <a:r>
              <a:rPr lang="en-GB" altLang="en-US" dirty="0" smtClean="0"/>
              <a:t> ‘How to Decide What Needs Product Acceptance’ is a useful reference if you are introducing new products.</a:t>
            </a:r>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r>
              <a:rPr lang="en-GB" altLang="en-US" dirty="0" smtClean="0"/>
              <a:t>Plans shall be made to progress and monitor product acceptance of all unapproved products, or </a:t>
            </a:r>
            <a:r>
              <a:rPr lang="en-GB" altLang="en-US" b="1" dirty="0" smtClean="0"/>
              <a:t>new or novel applications </a:t>
            </a:r>
            <a:r>
              <a:rPr lang="en-GB" altLang="en-US" dirty="0" smtClean="0"/>
              <a:t>of approved products; to achieve full or trial certificates prior to commissioning.  </a:t>
            </a:r>
            <a:r>
              <a:rPr lang="en-GB" altLang="en-US" dirty="0"/>
              <a:t/>
            </a:r>
            <a:br>
              <a:rPr lang="en-GB" altLang="en-US" dirty="0"/>
            </a:br>
            <a:r>
              <a:rPr lang="en-GB" altLang="en-US" dirty="0" smtClean="0">
                <a:hlinkClick r:id="rId3"/>
              </a:rPr>
              <a:t>Equipment &amp; Materials Acceptance Status Monitoring</a:t>
            </a:r>
            <a:r>
              <a:rPr lang="en-GB" altLang="en-US" dirty="0" smtClean="0"/>
              <a:t> is a best practice process for this.  </a:t>
            </a:r>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r>
              <a:rPr lang="en-GB" altLang="en-US" dirty="0"/>
              <a:t>Product Acceptance (PA) Certificates contain much useful information about the application and restrictions on the use of a product. They can be accessed using your authorised </a:t>
            </a:r>
            <a:r>
              <a:rPr lang="en-GB" altLang="en-US" dirty="0" smtClean="0"/>
              <a:t>log-in </a:t>
            </a:r>
            <a:r>
              <a:rPr lang="en-GB" altLang="en-US" dirty="0"/>
              <a:t>to </a:t>
            </a:r>
            <a:r>
              <a:rPr lang="en-GB" altLang="en-US" dirty="0" smtClean="0">
                <a:hlinkClick r:id="rId4"/>
              </a:rPr>
              <a:t>www.padsnet.co.uk</a:t>
            </a:r>
            <a:r>
              <a:rPr lang="en-GB" altLang="en-US" dirty="0" smtClean="0"/>
              <a:t> or for Network </a:t>
            </a:r>
            <a:r>
              <a:rPr lang="en-GB" altLang="en-US" dirty="0"/>
              <a:t>Rail staff via </a:t>
            </a:r>
            <a:r>
              <a:rPr lang="en-GB" altLang="en-US" dirty="0" smtClean="0">
                <a:hlinkClick r:id="rId5"/>
              </a:rPr>
              <a:t>Certificate Search</a:t>
            </a:r>
            <a:r>
              <a:rPr lang="en-GB" altLang="en-US" dirty="0" smtClean="0"/>
              <a:t> .</a:t>
            </a:r>
            <a:endParaRPr lang="en-GB" altLang="en-US" dirty="0"/>
          </a:p>
        </p:txBody>
      </p:sp>
    </p:spTree>
    <p:extLst>
      <p:ext uri="{BB962C8B-B14F-4D97-AF65-F5344CB8AC3E}">
        <p14:creationId xmlns:p14="http://schemas.microsoft.com/office/powerpoint/2010/main" val="115440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10-Oct-17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4</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Process</a:t>
            </a:r>
          </a:p>
        </p:txBody>
      </p:sp>
      <p:sp>
        <p:nvSpPr>
          <p:cNvPr id="11270" name="Rectangle 3"/>
          <p:cNvSpPr>
            <a:spLocks noGrp="1" noChangeArrowheads="1"/>
          </p:cNvSpPr>
          <p:nvPr>
            <p:ph type="body" idx="1"/>
          </p:nvPr>
        </p:nvSpPr>
        <p:spPr/>
        <p:txBody>
          <a:bodyPr/>
          <a:lstStyle/>
          <a:p>
            <a:pPr marL="285750" indent="-285750">
              <a:buFont typeface="Arial" panose="020B0604020202020204" pitchFamily="34" charset="0"/>
              <a:buChar char="•"/>
            </a:pPr>
            <a:r>
              <a:rPr lang="en-GB" altLang="en-US" dirty="0"/>
              <a:t>Unless identified otherwise on the Engineering Compliance Certificate (</a:t>
            </a:r>
            <a:r>
              <a:rPr lang="en-GB" altLang="en-US" dirty="0">
                <a:hlinkClick r:id="rId2"/>
              </a:rPr>
              <a:t>ECC</a:t>
            </a:r>
            <a:r>
              <a:rPr lang="en-GB" altLang="en-US" dirty="0"/>
              <a:t>), the ‘Designer’ is confirming that all products referenced in the design have been used in accordance with the terms and restrictions on the Product Acceptance Certificate</a:t>
            </a:r>
            <a:r>
              <a:rPr lang="en-GB" altLang="en-US" dirty="0" smtClean="0"/>
              <a:t>.</a:t>
            </a:r>
          </a:p>
          <a:p>
            <a:pPr marL="285750" indent="-285750">
              <a:buFont typeface="Arial" panose="020B0604020202020204" pitchFamily="34" charset="0"/>
              <a:buChar char="•"/>
            </a:pPr>
            <a:r>
              <a:rPr lang="en-GB" altLang="en-US" dirty="0" smtClean="0"/>
              <a:t> </a:t>
            </a:r>
            <a:endParaRPr lang="en-GB" altLang="en-US" dirty="0"/>
          </a:p>
          <a:p>
            <a:pPr marL="285750" indent="-285750">
              <a:buFont typeface="Arial" panose="020B0604020202020204" pitchFamily="34" charset="0"/>
              <a:buChar char="•"/>
            </a:pPr>
            <a:r>
              <a:rPr lang="en-GB" altLang="en-US" dirty="0"/>
              <a:t>All new products being introduced must follow the ‘Product Design for Reliability’ process defined in </a:t>
            </a:r>
            <a:r>
              <a:rPr lang="en-GB" altLang="en-US" dirty="0">
                <a:hlinkClick r:id="rId3"/>
              </a:rPr>
              <a:t>NR/L2/RSE/0005</a:t>
            </a:r>
            <a:r>
              <a:rPr lang="en-GB" altLang="en-US" dirty="0"/>
              <a:t> (</a:t>
            </a:r>
            <a:r>
              <a:rPr lang="en-GB" altLang="en-US" dirty="0">
                <a:hlinkClick r:id="rId4"/>
              </a:rPr>
              <a:t>DFR Briefing</a:t>
            </a:r>
            <a:r>
              <a:rPr lang="en-GB" altLang="en-US" dirty="0"/>
              <a:t>). Sufficient time must be allowed in the programme to accommodate this process where new products are being used</a:t>
            </a:r>
            <a:r>
              <a:rPr lang="en-GB" altLang="en-US" dirty="0" smtClean="0"/>
              <a:t>.</a:t>
            </a:r>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r>
              <a:rPr lang="en-GB" altLang="en-US" dirty="0"/>
              <a:t>The introduction of new products now requires a Network Rail Sponsor who takes an active role in the PA process.</a:t>
            </a:r>
          </a:p>
        </p:txBody>
      </p:sp>
    </p:spTree>
    <p:extLst>
      <p:ext uri="{BB962C8B-B14F-4D97-AF65-F5344CB8AC3E}">
        <p14:creationId xmlns:p14="http://schemas.microsoft.com/office/powerpoint/2010/main" val="307334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10-Oct-17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5</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Details</a:t>
            </a:r>
          </a:p>
        </p:txBody>
      </p:sp>
      <p:sp>
        <p:nvSpPr>
          <p:cNvPr id="11270" name="Rectangle 3"/>
          <p:cNvSpPr>
            <a:spLocks noGrp="1" noChangeArrowheads="1"/>
          </p:cNvSpPr>
          <p:nvPr>
            <p:ph type="body" idx="1"/>
          </p:nvPr>
        </p:nvSpPr>
        <p:spPr>
          <a:xfrm>
            <a:off x="539751" y="1841500"/>
            <a:ext cx="3744218" cy="4391025"/>
          </a:xfrm>
        </p:spPr>
        <p:txBody>
          <a:bodyPr/>
          <a:lstStyle/>
          <a:p>
            <a:pPr marL="381000" indent="-381000">
              <a:buFontTx/>
              <a:buNone/>
            </a:pPr>
            <a:r>
              <a:rPr lang="en-GB" altLang="en-US" dirty="0" smtClean="0"/>
              <a:t>	The </a:t>
            </a:r>
            <a:r>
              <a:rPr lang="en-GB" altLang="en-US" dirty="0"/>
              <a:t>front cover of the PA Certificate contains overview information about the product, the scope of acceptance, the date the certificate is valid from and on trial certificates, an expiry date.</a:t>
            </a:r>
          </a:p>
          <a:p>
            <a:pPr marL="381000" indent="-381000">
              <a:buFontTx/>
              <a:buNone/>
            </a:pPr>
            <a:r>
              <a:rPr lang="en-GB" altLang="en-US" dirty="0"/>
              <a:t>	Subsequent pages contain specific conditions applying to the manufacturer and user, trial criteria (where applicable), list supporting manuals and training material, hardware and software configuration and the certificate history.</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32861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743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10-Oct-17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6</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Details</a:t>
            </a:r>
          </a:p>
        </p:txBody>
      </p:sp>
      <p:sp>
        <p:nvSpPr>
          <p:cNvPr id="11270" name="Rectangle 3"/>
          <p:cNvSpPr>
            <a:spLocks noGrp="1" noChangeArrowheads="1"/>
          </p:cNvSpPr>
          <p:nvPr>
            <p:ph type="body" idx="1"/>
          </p:nvPr>
        </p:nvSpPr>
        <p:spPr>
          <a:xfrm>
            <a:off x="539552" y="1556792"/>
            <a:ext cx="7056586" cy="4391025"/>
          </a:xfrm>
        </p:spPr>
        <p:txBody>
          <a:bodyPr/>
          <a:lstStyle/>
          <a:p>
            <a:pPr marL="285750" indent="-285750">
              <a:spcAft>
                <a:spcPts val="1200"/>
              </a:spcAft>
              <a:buFont typeface="Arial" panose="020B0604020202020204" pitchFamily="34" charset="0"/>
              <a:buChar char="•"/>
              <a:defRPr/>
            </a:pPr>
            <a:r>
              <a:rPr lang="en-GB" dirty="0"/>
              <a:t>The Modular Signalling concept and hence the </a:t>
            </a:r>
            <a:r>
              <a:rPr lang="en-GB" dirty="0" smtClean="0"/>
              <a:t>products, take </a:t>
            </a:r>
            <a:r>
              <a:rPr lang="en-GB" dirty="0"/>
              <a:t>advantage of a set of agreed deviations which may not be appropriate to other </a:t>
            </a:r>
            <a:r>
              <a:rPr lang="en-GB" dirty="0" smtClean="0"/>
              <a:t>applications </a:t>
            </a:r>
            <a:r>
              <a:rPr lang="en-GB" dirty="0"/>
              <a:t>e.g. reduced standby times, greater power supply variance etc</a:t>
            </a:r>
            <a:r>
              <a:rPr lang="en-GB" dirty="0" smtClean="0"/>
              <a:t>. </a:t>
            </a:r>
          </a:p>
          <a:p>
            <a:pPr marL="285750" indent="-285750">
              <a:spcAft>
                <a:spcPts val="1200"/>
              </a:spcAft>
              <a:buFont typeface="Arial" panose="020B0604020202020204" pitchFamily="34" charset="0"/>
              <a:buChar char="•"/>
              <a:defRPr/>
            </a:pPr>
            <a:r>
              <a:rPr lang="en-GB" dirty="0" smtClean="0"/>
              <a:t>Most </a:t>
            </a:r>
            <a:r>
              <a:rPr lang="en-GB" dirty="0"/>
              <a:t>PA </a:t>
            </a:r>
            <a:r>
              <a:rPr lang="en-GB" dirty="0" smtClean="0"/>
              <a:t>certificates </a:t>
            </a:r>
            <a:r>
              <a:rPr lang="en-GB" dirty="0"/>
              <a:t>for Modular Signalling products do not allow use on none Modular </a:t>
            </a:r>
            <a:r>
              <a:rPr lang="en-GB" dirty="0" smtClean="0"/>
              <a:t>projects. The product variance from standard signalling products </a:t>
            </a:r>
            <a:r>
              <a:rPr lang="en-GB" dirty="0"/>
              <a:t>needs to be clearly understood by projects if they plan to use modular products in a non-modular application</a:t>
            </a:r>
            <a:r>
              <a:rPr lang="en-GB" dirty="0" smtClean="0"/>
              <a:t>.</a:t>
            </a:r>
            <a:r>
              <a:rPr lang="en-GB" dirty="0"/>
              <a:t> </a:t>
            </a:r>
            <a:r>
              <a:rPr lang="en-GB" dirty="0" smtClean="0"/>
              <a:t>Under certain circumstances some </a:t>
            </a:r>
            <a:r>
              <a:rPr lang="en-GB" dirty="0"/>
              <a:t>such projects have been </a:t>
            </a:r>
            <a:r>
              <a:rPr lang="en-GB" dirty="0" smtClean="0"/>
              <a:t>added to the PA certificate, after following the PA process in </a:t>
            </a:r>
            <a:r>
              <a:rPr lang="en-GB" dirty="0" smtClean="0"/>
              <a:t>NR/L2/RSE/0005</a:t>
            </a:r>
            <a:r>
              <a:rPr lang="en-GB" dirty="0" smtClean="0"/>
              <a:t>. </a:t>
            </a:r>
          </a:p>
          <a:p>
            <a:pPr marL="285750" indent="-285750">
              <a:spcAft>
                <a:spcPts val="1200"/>
              </a:spcAft>
              <a:buFont typeface="Arial" panose="020B0604020202020204" pitchFamily="34" charset="0"/>
              <a:buChar char="•"/>
              <a:defRPr/>
            </a:pPr>
            <a:r>
              <a:rPr lang="en-GB" dirty="0" smtClean="0"/>
              <a:t>Guidance and support on this can be found on the </a:t>
            </a:r>
            <a:r>
              <a:rPr lang="en-GB" u="sng" dirty="0" smtClean="0">
                <a:hlinkClick r:id="rId2"/>
              </a:rPr>
              <a:t>Product Acceptance Website</a:t>
            </a:r>
            <a:r>
              <a:rPr lang="en-GB" u="sng" dirty="0" smtClean="0"/>
              <a:t> </a:t>
            </a:r>
            <a:r>
              <a:rPr lang="en-GB" dirty="0" smtClean="0"/>
              <a:t> or for some items by the Signalling Innovations Group (SIG) contact </a:t>
            </a:r>
            <a:r>
              <a:rPr lang="en-GB" dirty="0" smtClean="0">
                <a:hlinkClick r:id="rId3"/>
              </a:rPr>
              <a:t>SIG@NetworkRail.co.uk</a:t>
            </a:r>
            <a:r>
              <a:rPr lang="en-GB" dirty="0" smtClean="0"/>
              <a:t> </a:t>
            </a:r>
            <a:endParaRPr lang="en-GB" dirty="0"/>
          </a:p>
          <a:p>
            <a:pPr marL="285750" indent="-285750">
              <a:buFont typeface="Arial" panose="020B0604020202020204" pitchFamily="34" charset="0"/>
              <a:buChar char="•"/>
              <a:defRPr/>
            </a:pPr>
            <a:endParaRPr lang="en-GB" dirty="0"/>
          </a:p>
          <a:p>
            <a:endParaRPr lang="en-GB" altLang="en-US" dirty="0"/>
          </a:p>
        </p:txBody>
      </p:sp>
    </p:spTree>
    <p:extLst>
      <p:ext uri="{BB962C8B-B14F-4D97-AF65-F5344CB8AC3E}">
        <p14:creationId xmlns:p14="http://schemas.microsoft.com/office/powerpoint/2010/main" val="395465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10-Oct-17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7</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Examples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268760"/>
            <a:ext cx="521917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1556792"/>
            <a:ext cx="2880320" cy="3293209"/>
          </a:xfrm>
          <a:prstGeom prst="rect">
            <a:avLst/>
          </a:prstGeom>
          <a:noFill/>
        </p:spPr>
        <p:txBody>
          <a:bodyPr wrap="square" rtlCol="0">
            <a:spAutoFit/>
          </a:bodyPr>
          <a:lstStyle/>
          <a:p>
            <a:r>
              <a:rPr lang="en-GB" sz="1600" dirty="0" smtClean="0">
                <a:solidFill>
                  <a:srgbClr val="002060"/>
                </a:solidFill>
              </a:rPr>
              <a:t>The PA Certificate for the SSI Long Distance Terminal (LDT) Filter LF02 states that </a:t>
            </a:r>
          </a:p>
          <a:p>
            <a:r>
              <a:rPr lang="en-GB" sz="1600" dirty="0" smtClean="0">
                <a:solidFill>
                  <a:srgbClr val="002060"/>
                </a:solidFill>
              </a:rPr>
              <a:t>“LF02 LDT Filters shall be used for all new installations requiring only current loop 1. LF01 LDT Filters will be used for all new installations that require more than one current loop.”</a:t>
            </a:r>
          </a:p>
          <a:p>
            <a:r>
              <a:rPr lang="en-GB" sz="1600" dirty="0" smtClean="0">
                <a:solidFill>
                  <a:srgbClr val="002060"/>
                </a:solidFill>
              </a:rPr>
              <a:t>Many projects are still installing LF01 LDT Filters in all cases.</a:t>
            </a:r>
            <a:endParaRPr lang="en-GB" sz="1600" dirty="0">
              <a:solidFill>
                <a:srgbClr val="002060"/>
              </a:solidFill>
            </a:endParaRPr>
          </a:p>
        </p:txBody>
      </p:sp>
    </p:spTree>
    <p:extLst>
      <p:ext uri="{BB962C8B-B14F-4D97-AF65-F5344CB8AC3E}">
        <p14:creationId xmlns:p14="http://schemas.microsoft.com/office/powerpoint/2010/main" val="813496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10-Oct-17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8</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Examples</a:t>
            </a:r>
          </a:p>
        </p:txBody>
      </p:sp>
      <p:sp>
        <p:nvSpPr>
          <p:cNvPr id="11270" name="Rectangle 3"/>
          <p:cNvSpPr>
            <a:spLocks noGrp="1" noChangeArrowheads="1"/>
          </p:cNvSpPr>
          <p:nvPr>
            <p:ph type="body" idx="1"/>
          </p:nvPr>
        </p:nvSpPr>
        <p:spPr>
          <a:xfrm>
            <a:off x="539553" y="2420888"/>
            <a:ext cx="3168352" cy="3811637"/>
          </a:xfrm>
        </p:spPr>
        <p:txBody>
          <a:bodyPr/>
          <a:lstStyle/>
          <a:p>
            <a:r>
              <a:rPr lang="en-GB" dirty="0"/>
              <a:t>	</a:t>
            </a:r>
          </a:p>
        </p:txBody>
      </p:sp>
      <p:sp>
        <p:nvSpPr>
          <p:cNvPr id="2" name="TextBox 1"/>
          <p:cNvSpPr txBox="1"/>
          <p:nvPr/>
        </p:nvSpPr>
        <p:spPr>
          <a:xfrm>
            <a:off x="467544" y="1556792"/>
            <a:ext cx="2880320" cy="3785652"/>
          </a:xfrm>
          <a:prstGeom prst="rect">
            <a:avLst/>
          </a:prstGeom>
          <a:noFill/>
        </p:spPr>
        <p:txBody>
          <a:bodyPr wrap="square" rtlCol="0">
            <a:spAutoFit/>
          </a:bodyPr>
          <a:lstStyle/>
          <a:p>
            <a:r>
              <a:rPr lang="en-GB" sz="1600" dirty="0" smtClean="0">
                <a:solidFill>
                  <a:srgbClr val="002060"/>
                </a:solidFill>
              </a:rPr>
              <a:t>Clause 5 on the PA certificate for an Audible Warning Device for use at Level Crossings requiring Another Train Coming announcement, contains a requirements for designers to note. </a:t>
            </a:r>
          </a:p>
          <a:p>
            <a:endParaRPr lang="en-GB" sz="1600" dirty="0" smtClean="0">
              <a:solidFill>
                <a:srgbClr val="002060"/>
              </a:solidFill>
            </a:endParaRPr>
          </a:p>
          <a:p>
            <a:r>
              <a:rPr lang="en-GB" sz="1600" dirty="0" smtClean="0">
                <a:solidFill>
                  <a:srgbClr val="002060"/>
                </a:solidFill>
              </a:rPr>
              <a:t>“The A105 sounder must not be used on an unsmoothed full wave rectified 24V supply. The effect of adding the sounder to this supply will increase the voltage beyond it’s 30V maximum.</a:t>
            </a:r>
            <a:endParaRPr lang="en-GB" sz="16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692696"/>
            <a:ext cx="3888432" cy="5513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99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1A69F6E7-6C68-4B3E-996F-D7FC29CFB942}" type="datetime5">
              <a:rPr lang="en-GB" altLang="en-US" sz="800" smtClean="0"/>
              <a:pPr/>
              <a:t>10-Oct-17</a:t>
            </a:fld>
            <a:endParaRPr lang="en-GB" altLang="en-US" sz="800" smtClean="0"/>
          </a:p>
        </p:txBody>
      </p:sp>
      <p:sp>
        <p:nvSpPr>
          <p:cNvPr id="11268"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52BE5915-8018-4421-845E-A41C94280015}" type="slidenum">
              <a:rPr lang="en-GB" altLang="en-US" sz="800"/>
              <a:pPr/>
              <a:t>9</a:t>
            </a:fld>
            <a:endParaRPr lang="en-GB" altLang="en-US" sz="800"/>
          </a:p>
        </p:txBody>
      </p:sp>
      <p:sp>
        <p:nvSpPr>
          <p:cNvPr id="11269" name="Rectangle 2"/>
          <p:cNvSpPr>
            <a:spLocks noGrp="1" noChangeArrowheads="1"/>
          </p:cNvSpPr>
          <p:nvPr>
            <p:ph type="title"/>
          </p:nvPr>
        </p:nvSpPr>
        <p:spPr/>
        <p:txBody>
          <a:bodyPr/>
          <a:lstStyle/>
          <a:p>
            <a:pPr eaLnBrk="1" hangingPunct="1"/>
            <a:r>
              <a:rPr lang="en-GB" altLang="en-US" i="0" dirty="0" smtClean="0"/>
              <a:t>Examples</a:t>
            </a:r>
          </a:p>
        </p:txBody>
      </p:sp>
      <p:sp>
        <p:nvSpPr>
          <p:cNvPr id="11270" name="Rectangle 3"/>
          <p:cNvSpPr>
            <a:spLocks noGrp="1" noChangeArrowheads="1"/>
          </p:cNvSpPr>
          <p:nvPr>
            <p:ph type="body" idx="1"/>
          </p:nvPr>
        </p:nvSpPr>
        <p:spPr>
          <a:xfrm>
            <a:off x="539553" y="2420888"/>
            <a:ext cx="3168352" cy="3811637"/>
          </a:xfrm>
        </p:spPr>
        <p:txBody>
          <a:bodyPr/>
          <a:lstStyle/>
          <a:p>
            <a:r>
              <a:rPr lang="en-GB" dirty="0"/>
              <a:t>	</a:t>
            </a:r>
          </a:p>
        </p:txBody>
      </p:sp>
      <p:sp>
        <p:nvSpPr>
          <p:cNvPr id="2" name="TextBox 1"/>
          <p:cNvSpPr txBox="1"/>
          <p:nvPr/>
        </p:nvSpPr>
        <p:spPr>
          <a:xfrm>
            <a:off x="467544" y="1556792"/>
            <a:ext cx="2880320" cy="2800767"/>
          </a:xfrm>
          <a:prstGeom prst="rect">
            <a:avLst/>
          </a:prstGeom>
          <a:noFill/>
        </p:spPr>
        <p:txBody>
          <a:bodyPr wrap="square" rtlCol="0">
            <a:spAutoFit/>
          </a:bodyPr>
          <a:lstStyle/>
          <a:p>
            <a:r>
              <a:rPr lang="en-GB" sz="1600" dirty="0" smtClean="0">
                <a:solidFill>
                  <a:srgbClr val="002060"/>
                </a:solidFill>
              </a:rPr>
              <a:t>The PA Certificate for WAGO Terminal Blocks states that:</a:t>
            </a:r>
          </a:p>
          <a:p>
            <a:r>
              <a:rPr lang="en-GB" sz="1600" dirty="0">
                <a:solidFill>
                  <a:srgbClr val="002060"/>
                </a:solidFill>
              </a:rPr>
              <a:t>A 5mm intermediate plate or the 1mm by 3mm tall intermediate plate (086/043050 or 086/043051) must be used between terminal blocks. Where the 1mm intermediate plates are used a 5mm end plate is still required.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836712"/>
            <a:ext cx="3900090" cy="553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4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554</TotalTime>
  <Words>647</Words>
  <Application>Microsoft Office PowerPoint</Application>
  <PresentationFormat>On-screen Show (4:3)</PresentationFormat>
  <Paragraphs>67</Paragraphs>
  <Slides>10</Slides>
  <Notes>0</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Blank</vt:lpstr>
      <vt:lpstr>Single Column</vt:lpstr>
      <vt:lpstr>Partner Logo</vt:lpstr>
      <vt:lpstr>Chart Layout</vt:lpstr>
      <vt:lpstr>Divider Slide</vt:lpstr>
      <vt:lpstr>Closing Slide</vt:lpstr>
      <vt:lpstr>Image Slide</vt:lpstr>
      <vt:lpstr>Shared Learning</vt:lpstr>
      <vt:lpstr>Background</vt:lpstr>
      <vt:lpstr>Background</vt:lpstr>
      <vt:lpstr>Process</vt:lpstr>
      <vt:lpstr>Details</vt:lpstr>
      <vt:lpstr>Details</vt:lpstr>
      <vt:lpstr>Examples</vt:lpstr>
      <vt:lpstr>Examples</vt:lpstr>
      <vt:lpstr>Examples</vt:lpstr>
      <vt:lpstr>Further Information</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 with Pride</dc:title>
  <dc:creator>Nicola Crocker</dc:creator>
  <dc:description>built by www.mediasterling.com</dc:description>
  <cp:lastModifiedBy>Nicola Crocker</cp:lastModifiedBy>
  <cp:revision>31</cp:revision>
  <dcterms:created xsi:type="dcterms:W3CDTF">2017-03-13T08:49:06Z</dcterms:created>
  <dcterms:modified xsi:type="dcterms:W3CDTF">2017-10-10T10:20:09Z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