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2" r:id="rId3"/>
    <p:sldMasterId id="2147483658" r:id="rId4"/>
    <p:sldMasterId id="2147483660" r:id="rId5"/>
    <p:sldMasterId id="2147483661" r:id="rId6"/>
    <p:sldMasterId id="2147483659" r:id="rId7"/>
    <p:sldMasterId id="2147483977" r:id="rId8"/>
  </p:sldMasterIdLst>
  <p:notesMasterIdLst>
    <p:notesMasterId r:id="rId29"/>
  </p:notesMasterIdLst>
  <p:handoutMasterIdLst>
    <p:handoutMasterId r:id="rId30"/>
  </p:handoutMasterIdLst>
  <p:sldIdLst>
    <p:sldId id="256" r:id="rId9"/>
    <p:sldId id="328" r:id="rId10"/>
    <p:sldId id="259" r:id="rId11"/>
    <p:sldId id="267" r:id="rId12"/>
    <p:sldId id="268" r:id="rId13"/>
    <p:sldId id="336" r:id="rId14"/>
    <p:sldId id="258" r:id="rId15"/>
    <p:sldId id="337" r:id="rId16"/>
    <p:sldId id="269" r:id="rId17"/>
    <p:sldId id="338" r:id="rId18"/>
    <p:sldId id="335" r:id="rId19"/>
    <p:sldId id="260" r:id="rId20"/>
    <p:sldId id="270" r:id="rId21"/>
    <p:sldId id="262" r:id="rId22"/>
    <p:sldId id="323" r:id="rId23"/>
    <p:sldId id="331" r:id="rId24"/>
    <p:sldId id="325" r:id="rId25"/>
    <p:sldId id="263" r:id="rId26"/>
    <p:sldId id="339" r:id="rId27"/>
    <p:sldId id="334" r:id="rId2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0" d="100"/>
          <a:sy n="90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497DC9-7F23-4C9F-9312-F610CE6491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9331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2A1433-23A6-45BE-BD22-9DD5141FC5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6960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0509B-EF9A-475B-BF78-89C182F490B7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37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/>
              <a:t>/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565400"/>
            <a:ext cx="7269163" cy="104298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644900"/>
            <a:ext cx="7269163" cy="71913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96D24-A426-49D3-B1AF-A483B7F1ECF4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96F280-9B32-4034-8303-F88EB52764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959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B8F1E-7378-4ACC-81D1-BAE3B70766D1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DECF-A4B8-4159-82EE-467E865423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877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6192-CDC8-4398-8E50-39C3FEC3000B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13DF-8778-4CEC-9B71-17CBB790E7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226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C5C2-711D-4584-8283-4D9512C406FC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161E1-5481-40C7-BC98-0F62A5EE94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99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2E51F-A3A1-495A-9F32-93FD65C4E171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21B38-16D4-401D-A844-7AEEF02E13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410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D247-3BC3-4F51-BE2B-1AF33513C62F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3B90-0B96-42B8-AA58-6EFA474C1A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3093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557588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1841500"/>
            <a:ext cx="3559175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E9D4-7E9B-44B3-970E-1ACA7898BB17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3652-46E1-4FDA-8E4E-735E6A0FC7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1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8862C-69BC-4178-85A7-FDAA73F1F0CE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AE7DF-5AA6-4285-A7BA-E2DD1093DC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197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5FF5D-36B8-49AF-B3E7-4C341A040ECD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60757-191A-40DB-958B-EE193E66FC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6103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7110-AA74-44DA-B186-B6742BE782FF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355C8-947F-4542-A26D-82D1483339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245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C2235-8347-4560-98AA-3A5D6D9CECCB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CC7BC-24AB-4D7C-96D0-A778832250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733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394B0-5BC6-49DB-80EF-4D4A3E51364A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94ACB-FD81-436E-AF07-CE2BDF1368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1334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EB0BB-394D-45BC-B175-BEDFB693F1CC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13DF-07FD-41E5-91DD-58163E0D2B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7555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1239-647F-47D9-8F9F-D8B057BD9E74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991AC-C46B-4D69-B679-B8F8DF6084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255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8EA97-EC81-4C78-90BD-5FAF69C7D9D6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CB5D6-900C-467D-9494-2C6EF2DB11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482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32ABC-4BC1-4674-85A6-FDB28F824C3F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0DF9-B095-4C16-980C-E9DA62D699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665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1E934-10C1-4F71-9BAF-84438ECA8714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873A-6BE3-405C-9460-B0C1D52120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094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DCA0E-34B7-4F96-BF25-3C5FF080C52E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6119-02B7-4809-BC04-42A0C06119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7324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127375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9525" y="1841500"/>
            <a:ext cx="312896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9715-6BE6-4934-A58E-ADD4ABB52029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E2BF1-CED9-4F4E-9750-FF71340F2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82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93C4-7761-46FB-84ED-619FC1FA705F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59D7-98D3-415C-9C69-3A859E4675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8007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84A0E-414A-4CF0-BB3B-CB5A71FF429A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DE0F-04A6-4042-895C-538390474D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841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91D1D-B0F1-4008-A8C2-180FEA5169B1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3E47-A47F-424E-AE91-5F48D46406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987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9AAB4-909D-4E84-AD71-EB2A3EBAFF9A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9780F-0A0E-481F-A30D-B9E89A4F93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4121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9CE30-8124-474A-965C-B3E2A5290071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95322-CDF1-4CB4-940B-CA4E6CCE9C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645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B3558-8AED-400B-9825-51DA1B5BB9BF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64CA-4395-475F-BB02-0AB06F5271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608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7D1FE-5EB0-417E-B90C-0F8026FAB1CA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E4FF4-107E-440D-B6BB-B31D6ECB5B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400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7115C-7A33-4709-AB6F-D8E38FEC1606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C30A-9262-407B-A721-B1914684E9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2686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62C65-39E1-4B27-BACA-4E439B28D2AC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2663E-6468-4715-B1B2-4E1F9F40CC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3967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CE64D-B130-4269-8E89-1642E10BD61E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8AE0-6E7F-4A34-BEF8-FB262245CC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924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11864-3D1F-4ACF-B341-E926F5DCCABE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5FE0-C564-4C64-86CC-3E244CB59D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366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95446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1500"/>
            <a:ext cx="3954462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CB8A-B64D-405F-BD9E-54DFCDC0A62F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3F83-EE5F-46DC-9569-A3E0B38C38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4911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21C7-90D4-4109-9D59-34CE8B53061D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690A-30A9-40CD-972B-FAD40D8469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6452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07D62-2E0F-4659-9223-078400D8DB24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0EE9-6B88-4E34-88DE-B9B20BBF59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929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557588" cy="439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1841500"/>
            <a:ext cx="3559175" cy="439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0406B-C2AE-4243-B308-D9E9BD51AE8E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D86DA-34AB-477A-A514-65F95FA395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49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CBF07-76A7-42DD-B419-0B89F19E17C6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DAB1A-97F7-4041-A0D7-63B864020A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3129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22E38-8FAC-4D14-961C-4C066D372BA9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116BB-F9F0-43DD-B96F-6430E1ABA2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8608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A62C-6728-4026-BF62-C3CF0E69D8F8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4C5EE-F944-45E3-AE44-D940CB5C73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8427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3C61F-2824-4F4D-BDD4-86F82BFFC9EA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F0553-2E37-453A-9E50-F90B466FCB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7596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827088"/>
            <a:ext cx="2014537" cy="5405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894388" cy="5405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83FD9-BE42-4524-BC44-43BA0B21D95C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C77C-BDCF-42E1-96B8-5362686039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0201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827088"/>
            <a:ext cx="7269163" cy="431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841500"/>
            <a:ext cx="395446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1500"/>
            <a:ext cx="3954462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D03FF-270B-45C8-93BF-38F005306BFA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E14D-65E4-4EF4-9958-2B9E5A40BA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046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40541-D64B-429A-A2D7-51DC9C937265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EDCB-444A-4873-811B-B607EF5FA6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1425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7AFF-F9C4-4C94-A334-5E84EC60E1EA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DF47B-D057-4F29-9445-3FAD54A28D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943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C26D0-617D-4637-8F99-8720245A9979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BC2B5-2B13-485C-B45C-FD335C28A7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8675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4318000"/>
            <a:ext cx="3557587" cy="143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1325" y="4318000"/>
            <a:ext cx="3559175" cy="143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84B5B-BEB2-43E3-8888-F5838227050E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8F0A-525C-4D9A-B5E9-F568F28F0C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636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FE1BF-30AF-40D8-9ED2-949B1E82E6D7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E4085-ACED-4763-9792-A125F031DB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9161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57D01-9593-41DB-8839-4B46CB8B5653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1769-AE9C-4A7F-86FC-6B6FE63A71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6775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E4F34-0A71-47D3-A00C-34B9CA317EFD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A90B-B286-422E-9862-BA87D98055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5864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8064B-8430-4BD5-8631-719A2BE7EDA6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730F6-157D-4544-8971-5FE50F6F85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7830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680DF-782E-4E0D-9C2A-2C4D04A0F416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E2A3D-22F9-4962-87DB-5E9D513F65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8525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406B0-4301-4271-8CBA-3E8B5C0F02A2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AE9B4-BBF9-440E-9440-E2F67D110F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580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0B6CF-95CC-493E-9767-635AA34C5A68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30A4-0035-4C6C-B44D-33384A48A7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676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2997200"/>
            <a:ext cx="1817687" cy="2760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997200"/>
            <a:ext cx="5300663" cy="27606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6178-B2C4-46A8-B012-1FF90291DCB6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77C0-4C2F-4676-8D52-580A208407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20001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B37D1-B526-4A12-B522-9ACF850D66D3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C167-7FFE-4F44-A8D7-9F4B01FAD4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61492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4E182-0736-4C90-B644-72F50D7AD7EA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C5A7D-3FD6-48AB-9EA1-2620497A31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5324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E5E44-892B-4624-9162-AA4ABE1B5D45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E655-BD39-4C9D-804F-E4CFABA123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111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22AF9-5BA0-41D7-BEA7-2573FC502734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6E903-73B4-4D28-AD15-971C8F5958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4563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4318000"/>
            <a:ext cx="3557588" cy="143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4318000"/>
            <a:ext cx="3559175" cy="143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ED269-531F-46EF-ADF5-668B538D50ED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066BB-E1B6-4D6A-8219-D5F0029322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96187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B6EC9-FFB2-4844-B405-8661D25A9B02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4F2E6-4DA9-4B81-87C0-6CFE1B3E77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0963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2CDD2-7795-41F7-BED0-896539BC2D16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EC915-3581-4E6C-9FEF-412F7F5F05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37808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49B07-8CE6-4BB9-A676-AE2DFF8DFEB5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9FAB-2793-47B6-AED6-0BBED39DB0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12326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A53BC-E0BB-4024-B340-836D966FBE42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CEF5-9C56-429C-BD03-F3EEC52B50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5049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2A133-B09F-47AC-ABA3-320928569CEE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28C68-700B-40D8-961F-CE2497BFC2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1855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D9A31-1E3F-42E0-8958-0635136613F4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CF69-E1FC-49CB-B0BB-932CE0E723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0875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2997200"/>
            <a:ext cx="1816100" cy="2760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997200"/>
            <a:ext cx="5300663" cy="27606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D457B-D2F6-47D7-8146-3EBDE15E78A9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86DF0-7A67-4A91-85D6-0A2A95F129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6036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42BF9-EF45-4F94-80D8-337D733C46F1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7D24-AD2C-4824-8260-52629B296B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56778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38CDC-5F08-4FF4-B498-F31AA3D07ADE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77B97-E6AC-423A-BE00-125CAE8439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637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56673-0412-4A51-9388-CA2F101A8CF1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A995-AE52-4C81-87C3-5576BD4103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761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21067-4549-434A-A978-B278FE3B256D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811B3-8EA7-448F-AD12-0E917CDBF3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06746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100" y="2057400"/>
            <a:ext cx="2551113" cy="349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057400"/>
            <a:ext cx="2551112" cy="349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64593-0A44-46C6-9A30-3D47A0A38224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EC26-1A98-4FFE-8C28-99A572129E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5716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30170-6813-463D-B465-75206392DE68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BC58C-0D29-499A-BCED-F21BE88E68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87089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3AAD-838C-4A9E-83B2-E8FF4C6B63E0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C96DB-610E-412F-90C5-8A6673F892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0899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763B6-5D2F-46F3-8E57-A1029057BE43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3A14-8399-4E19-B73A-AECA849BE1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13053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6C83E-DA52-4F1C-99FC-DE7C46BB09E5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9E62F-B62B-4018-80CF-FB3A1E17DD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86456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CE0D-E926-4AA4-9777-D08FE153E80F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676EE-4A47-471A-B405-168A730616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25233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7ECC5-0AAD-47C0-B574-40BA8D8FAF3F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89F1A-D99E-4224-931B-D701798D77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5573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4721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4721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138AB-641C-4941-B617-37AA1106D9A6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8F11-EAFE-40BA-A61A-4C4D335251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5160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3034-CFE1-49D2-A02B-2D026E6C286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19FA-0DB2-4441-81DB-6F76DCDCC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90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596B4-413C-4D42-861B-4EF11F69D2E3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C0E19-6EF6-4E70-8A7F-E8AC727FF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71054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3034-CFE1-49D2-A02B-2D026E6C286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19FA-0DB2-4441-81DB-6F76DCDCC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9377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3034-CFE1-49D2-A02B-2D026E6C286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19FA-0DB2-4441-81DB-6F76DCDCC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9885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3034-CFE1-49D2-A02B-2D026E6C286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19FA-0DB2-4441-81DB-6F76DCDCC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1268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3034-CFE1-49D2-A02B-2D026E6C286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19FA-0DB2-4441-81DB-6F76DCDCC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8986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3034-CFE1-49D2-A02B-2D026E6C286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19FA-0DB2-4441-81DB-6F76DCDCC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6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3034-CFE1-49D2-A02B-2D026E6C286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19FA-0DB2-4441-81DB-6F76DCDCC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125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3034-CFE1-49D2-A02B-2D026E6C286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19FA-0DB2-4441-81DB-6F76DCDCC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9516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3034-CFE1-49D2-A02B-2D026E6C286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19FA-0DB2-4441-81DB-6F76DCDCC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077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3034-CFE1-49D2-A02B-2D026E6C286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19FA-0DB2-4441-81DB-6F76DCDCC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502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3034-CFE1-49D2-A02B-2D026E6C286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19FA-0DB2-4441-81DB-6F76DCDCC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74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1883C-DE0D-4B90-90B5-DE25D2EABF2C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BBCD-52B5-4906-9844-5F2C2A815D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395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7269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4ABE2D-DA44-40D6-B0D8-65644769090D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DCDC8A0F-7C7B-4207-93A6-07D6CD475C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1809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793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7269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0AC29F-DC23-40A4-90C3-B79A2E2E468C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A52176FC-3097-4065-ABE4-7E9C5A3F33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6408738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710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6AFE03-16A8-4EF7-8B37-F7AE41C4B8B9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171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259CCB0D-91DD-4E81-A949-18D0264AF7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80613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FAC7BC-B357-488D-B8E0-02023C08D04B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7290BCF5-E4B1-482C-93D3-7263EF202A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97200"/>
            <a:ext cx="7269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4318000"/>
            <a:ext cx="7269162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47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0975E3-B947-4D4C-8767-63CB4AF6B413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147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61E72EE5-439A-42E4-960F-547DC707AB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97200"/>
            <a:ext cx="7269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4318000"/>
            <a:ext cx="726916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618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0C7A9B-FC7E-45EF-A686-1CFE27CFC76E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1618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D546C526-E12A-4C63-A52D-3CF97691BA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057400"/>
            <a:ext cx="5254625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167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510023-8EB6-443B-9411-515B4B37CB65}" type="datetime5">
              <a:rPr lang="en-GB" altLang="en-US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56923F04-6AF8-4746-B5A4-FDFBC3E4FA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C3034-CFE1-49D2-A02B-2D026E6C286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E19FA-0DB2-4441-81DB-6F76DCDCC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43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7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FD179F84-FB6E-499B-814D-C990EBDB1B8C}" type="datetime5">
              <a:rPr lang="en-GB" altLang="en-US" sz="800" smtClean="0"/>
              <a:pPr/>
              <a:t>1-Oct-19</a:t>
            </a:fld>
            <a:endParaRPr lang="en-GB" altLang="en-US" sz="800"/>
          </a:p>
        </p:txBody>
      </p:sp>
      <p:sp>
        <p:nvSpPr>
          <p:cNvPr id="922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35F32109-7BE5-4098-8320-7DA8E0C32D8F}" type="slidenum">
              <a:rPr lang="en-GB" altLang="en-US" sz="800"/>
              <a:pPr/>
              <a:t>1</a:t>
            </a:fld>
            <a:endParaRPr lang="en-GB" altLang="en-US" sz="80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036824"/>
            <a:ext cx="7269163" cy="1042988"/>
          </a:xfrm>
        </p:spPr>
        <p:txBody>
          <a:bodyPr/>
          <a:lstStyle/>
          <a:p>
            <a:pPr algn="ctr" eaLnBrk="1" hangingPunct="1"/>
            <a:r>
              <a:rPr lang="en-GB" altLang="en-US" i="0" dirty="0"/>
              <a:t>Ladbroke Grove Rail Accident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0877" y="3429000"/>
            <a:ext cx="7269163" cy="719138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solidFill>
                  <a:schemeClr val="tx2"/>
                </a:solidFill>
              </a:rPr>
              <a:t>20 years 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6C97-1A08-4E5E-8EB9-7488EF93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On that 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33BF4-7769-4E8A-8150-E29320967B1C}"/>
              </a:ext>
            </a:extLst>
          </p:cNvPr>
          <p:cNvSpPr txBox="1"/>
          <p:nvPr/>
        </p:nvSpPr>
        <p:spPr>
          <a:xfrm>
            <a:off x="1619672" y="2479873"/>
            <a:ext cx="5684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… the </a:t>
            </a:r>
            <a:r>
              <a:rPr lang="en-GB" sz="2400" dirty="0" err="1">
                <a:solidFill>
                  <a:prstClr val="white"/>
                </a:solidFill>
                <a:latin typeface="Calibri" panose="020F0502020204030204"/>
              </a:rPr>
              <a:t>Bedwyn</a:t>
            </a:r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 165 Turbo service passed  through signal SN109 correctly showing Red… </a:t>
            </a:r>
          </a:p>
        </p:txBody>
      </p:sp>
    </p:spTree>
    <p:extLst>
      <p:ext uri="{BB962C8B-B14F-4D97-AF65-F5344CB8AC3E}">
        <p14:creationId xmlns:p14="http://schemas.microsoft.com/office/powerpoint/2010/main" val="30294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DB302-A0BD-4D80-9819-2E0686052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476672"/>
            <a:ext cx="6048672" cy="1214017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…and collided head-on with the Paddington HST service at near line speed…</a:t>
            </a:r>
          </a:p>
        </p:txBody>
      </p:sp>
      <p:pic>
        <p:nvPicPr>
          <p:cNvPr id="2050" name="Picture 2" descr="Image result for ladbroke grove rail">
            <a:extLst>
              <a:ext uri="{FF2B5EF4-FFF2-40B4-BE49-F238E27FC236}">
                <a16:creationId xmlns:a16="http://schemas.microsoft.com/office/drawing/2014/main" id="{B4A032A8-A457-4105-91F6-3CDE65BD60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7" y="2330586"/>
            <a:ext cx="3661378" cy="219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ladbroke grove rail">
            <a:extLst>
              <a:ext uri="{FF2B5EF4-FFF2-40B4-BE49-F238E27FC236}">
                <a16:creationId xmlns:a16="http://schemas.microsoft.com/office/drawing/2014/main" id="{09119D49-37D0-4CC3-9436-CD9BD43196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Image result for ladbroke grove rail">
            <a:extLst>
              <a:ext uri="{FF2B5EF4-FFF2-40B4-BE49-F238E27FC236}">
                <a16:creationId xmlns:a16="http://schemas.microsoft.com/office/drawing/2014/main" id="{31C78985-F772-4F83-BC10-689905424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26" y="2276872"/>
            <a:ext cx="3271360" cy="219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C4019F-A7CC-43E8-8090-62B0F4506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649343"/>
            <a:ext cx="78867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n-lt"/>
              </a:rPr>
              <a:t>The resultant wreckage was then engulfed in a blaze when spilt fuel from the 165 Turbo ignited..</a:t>
            </a:r>
            <a:r>
              <a:rPr lang="en-GB" altLang="en-US" sz="2400" dirty="0">
                <a:latin typeface="+mn-lt"/>
              </a:rPr>
              <a:t>.</a:t>
            </a:r>
            <a:endParaRPr lang="en-GB" sz="2400" dirty="0">
              <a:latin typeface="+mn-lt"/>
            </a:endParaRPr>
          </a:p>
        </p:txBody>
      </p:sp>
      <p:pic>
        <p:nvPicPr>
          <p:cNvPr id="3074" name="Picture 2" descr="Image result for ladbroke grove rail">
            <a:extLst>
              <a:ext uri="{FF2B5EF4-FFF2-40B4-BE49-F238E27FC236}">
                <a16:creationId xmlns:a16="http://schemas.microsoft.com/office/drawing/2014/main" id="{9C9B718A-8D73-4FEE-8BF4-71FDD1A029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5346898" cy="354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5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D9F3D-E30C-480B-93EF-A861169B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On that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524D5-F275-4E47-995E-528FFF9AB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02" y="1734514"/>
            <a:ext cx="7886700" cy="1338992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/>
              <a:t>258 people were injured</a:t>
            </a:r>
          </a:p>
          <a:p>
            <a:pPr marL="0" indent="0" algn="ctr">
              <a:buNone/>
            </a:pPr>
            <a:r>
              <a:rPr lang="en-GB" sz="3200" dirty="0"/>
              <a:t>31 people died </a:t>
            </a:r>
          </a:p>
          <a:p>
            <a:pPr marL="0" indent="0" algn="ctr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Image result for ladbroke grove memorial">
            <a:extLst>
              <a:ext uri="{FF2B5EF4-FFF2-40B4-BE49-F238E27FC236}">
                <a16:creationId xmlns:a16="http://schemas.microsoft.com/office/drawing/2014/main" id="{F8A5E844-8956-41B2-9A63-20C098C03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17331"/>
            <a:ext cx="5072537" cy="337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4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4301F5B8-21AF-4CB8-9BAE-D3417719F567}" type="datetime5">
              <a:rPr lang="en-GB" altLang="en-US" sz="800" smtClean="0"/>
              <a:pPr/>
              <a:t>1-Oct-19</a:t>
            </a:fld>
            <a:endParaRPr lang="en-GB" altLang="en-US" sz="80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0B327620-8C9A-47C9-90E4-97D4F8CBD1FD}" type="slidenum">
              <a:rPr lang="en-GB" altLang="en-US" sz="800"/>
              <a:pPr/>
              <a:t>14</a:t>
            </a:fld>
            <a:endParaRPr lang="en-GB" altLang="en-US" sz="800"/>
          </a:p>
        </p:txBody>
      </p:sp>
      <p:sp>
        <p:nvSpPr>
          <p:cNvPr id="15366" name="Rectangle 5"/>
          <p:cNvSpPr>
            <a:spLocks noGrp="1" noChangeArrowheads="1"/>
          </p:cNvSpPr>
          <p:nvPr>
            <p:ph idx="1"/>
          </p:nvPr>
        </p:nvSpPr>
        <p:spPr>
          <a:xfrm>
            <a:off x="539750" y="1383650"/>
            <a:ext cx="7632650" cy="2981453"/>
          </a:xfrm>
        </p:spPr>
        <p:txBody>
          <a:bodyPr/>
          <a:lstStyle/>
          <a:p>
            <a:r>
              <a:rPr lang="en-GB" dirty="0">
                <a:solidFill>
                  <a:srgbClr val="054663"/>
                </a:solidFill>
                <a:cs typeface="Open Sans"/>
              </a:rPr>
              <a:t>The accident was caused by the Paddington to Bedwyn Turbo service passing a signal showing a Red aspect, a Signal Passed at Danger (</a:t>
            </a:r>
            <a:r>
              <a:rPr lang="en-GB" dirty="0" err="1">
                <a:solidFill>
                  <a:srgbClr val="054663"/>
                </a:solidFill>
                <a:cs typeface="Open Sans"/>
              </a:rPr>
              <a:t>SPaD</a:t>
            </a:r>
            <a:r>
              <a:rPr lang="en-GB" dirty="0">
                <a:solidFill>
                  <a:srgbClr val="054663"/>
                </a:solidFill>
                <a:cs typeface="Open Sans"/>
              </a:rPr>
              <a:t>).</a:t>
            </a:r>
          </a:p>
          <a:p>
            <a:r>
              <a:rPr lang="en-GB" dirty="0">
                <a:solidFill>
                  <a:srgbClr val="054663"/>
                </a:solidFill>
                <a:cs typeface="Open Sans"/>
              </a:rPr>
              <a:t>This train then collided head on with the Cheltenham to Paddington service at near line speed, with an estimated combined speed of 130mph. </a:t>
            </a:r>
          </a:p>
          <a:p>
            <a:endParaRPr lang="en-GB" dirty="0">
              <a:solidFill>
                <a:srgbClr val="054663"/>
              </a:solidFill>
              <a:cs typeface="Open Sans"/>
            </a:endParaRPr>
          </a:p>
          <a:p>
            <a:endParaRPr lang="en-GB" dirty="0">
              <a:solidFill>
                <a:srgbClr val="054663"/>
              </a:solidFill>
              <a:cs typeface="Open Sans"/>
            </a:endParaRPr>
          </a:p>
          <a:p>
            <a:endParaRPr lang="en-GB" altLang="en-US" b="1" dirty="0">
              <a:solidFill>
                <a:srgbClr val="054663"/>
              </a:solidFill>
            </a:endParaRPr>
          </a:p>
          <a:p>
            <a:endParaRPr lang="en-GB" altLang="en-US" b="1" dirty="0"/>
          </a:p>
          <a:p>
            <a:pPr eaLnBrk="1" hangingPunct="1"/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3075EF-6AD2-40EA-80AF-809B97DA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did it happen?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DD7C54-7861-4867-B48B-7A721D814FFA}"/>
              </a:ext>
            </a:extLst>
          </p:cNvPr>
          <p:cNvSpPr/>
          <p:nvPr/>
        </p:nvSpPr>
        <p:spPr>
          <a:xfrm>
            <a:off x="536105" y="3096572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altLang="en-US" sz="1800" b="1" dirty="0"/>
              <a:t>Why it happened ‘Immediate causes’: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/>
              <a:t>Poor sighting of SN109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/>
              <a:t>Questions over driver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/>
              <a:t>Ineffective </a:t>
            </a:r>
            <a:r>
              <a:rPr lang="en-GB" altLang="en-US" sz="1800" dirty="0" err="1"/>
              <a:t>SPaD</a:t>
            </a:r>
            <a:r>
              <a:rPr lang="en-GB" altLang="en-US" sz="1800" dirty="0"/>
              <a:t> mitigation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5A7789-B3EF-486F-8573-8EE7FF3AA3CE}"/>
              </a:ext>
            </a:extLst>
          </p:cNvPr>
          <p:cNvSpPr txBox="1"/>
          <p:nvPr/>
        </p:nvSpPr>
        <p:spPr>
          <a:xfrm>
            <a:off x="536105" y="4811642"/>
            <a:ext cx="727280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Whilst these were determined to be the immediate causes, as in all accidents, near misses and Close Calls there were other / contributing factors. What could these have been?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19C6-863A-43B1-8A57-B152C2487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 Other factors</a:t>
            </a:r>
            <a:br>
              <a:rPr lang="en-GB" altLang="en-US" dirty="0"/>
            </a:b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DD231-69B2-417C-9FFD-3CC5F077A9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4038CDC-5F08-4FF4-B498-F31AA3D07ADE}" type="datetime5">
              <a:rPr lang="en-GB" altLang="en-US" smtClean="0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B5FA9-F2C7-4AFF-BFF7-5A2660AB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77B97-E6AC-423A-BE00-125CAE84394A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2C1E73-B2A1-4225-8696-E3D25DD499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5576" y="1628800"/>
            <a:ext cx="7416824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solidFill>
                  <a:schemeClr val="tx2"/>
                </a:solidFill>
              </a:rPr>
              <a:t>SN109 signal had been passed at danger 8 times over the previous 6 years: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Poor line of sight to signal SN109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Obscuration by OLE apparatus – considered cost prohibitive to        re-align OLE masts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Curvature of the track affected sighting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The new track layout was approved with an assumption it could be safely signalled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SN109 was 1 of 6 signals on a single overhead gantry spanning multiple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Low sunlight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Inexperienced driver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Driver was unaware of SN109 </a:t>
            </a:r>
            <a:r>
              <a:rPr lang="en-GB" altLang="en-US" dirty="0" err="1">
                <a:solidFill>
                  <a:schemeClr val="tx2"/>
                </a:solidFill>
              </a:rPr>
              <a:t>SPaD</a:t>
            </a:r>
            <a:r>
              <a:rPr lang="en-GB" altLang="en-US" dirty="0">
                <a:solidFill>
                  <a:schemeClr val="tx2"/>
                </a:solidFill>
              </a:rPr>
              <a:t>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1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BB57-33A6-41E8-B9F4-5C6C62DB07CE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Cullen report –Recommendations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sz="2000" dirty="0"/>
              <a:t>Lord William Cullen QC was brought in to chair the subsequent inquiry.</a:t>
            </a:r>
            <a:br>
              <a:rPr lang="en-GB" altLang="en-US" sz="2000" dirty="0"/>
            </a:br>
            <a:br>
              <a:rPr lang="en-GB" altLang="en-US" sz="2000" dirty="0"/>
            </a:br>
            <a:br>
              <a:rPr lang="en-GB" altLang="en-US" dirty="0"/>
            </a:br>
            <a:endParaRPr lang="en-GB" alt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208" y="2602383"/>
            <a:ext cx="7969232" cy="3490913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>
                <a:solidFill>
                  <a:schemeClr val="tx2"/>
                </a:solidFill>
              </a:rPr>
              <a:t>The report made a total of 74 recommendations,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Recommendations to address safety leadership</a:t>
            </a:r>
            <a:endParaRPr lang="en-GB" altLang="en-US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Recommendations to increase the use of risk assessment</a:t>
            </a:r>
            <a:endParaRPr lang="en-GB" altLang="en-US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Recommendations to improve the signal sighting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Recommendations to introduce a formal accident investigation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Recommendations to introduce an independent rail safety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2"/>
              </a:solidFill>
            </a:endParaRPr>
          </a:p>
          <a:p>
            <a:r>
              <a:rPr lang="en-GB" altLang="en-US" dirty="0">
                <a:solidFill>
                  <a:schemeClr val="tx2"/>
                </a:solidFill>
              </a:rPr>
              <a:t>Some of these were to be in a similar format to that used by the aviation 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5DBF9-EF69-4CE5-B2D7-D9B71A204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27088"/>
            <a:ext cx="7269163" cy="431800"/>
          </a:xfrm>
        </p:spPr>
        <p:txBody>
          <a:bodyPr/>
          <a:lstStyle/>
          <a:p>
            <a:r>
              <a:rPr lang="en-GB" dirty="0"/>
              <a:t>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6CD8C-B8B5-4388-BE32-73BDFC061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10" y="1453356"/>
            <a:ext cx="4459521" cy="4546128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Ladbroke Grove was a major event in the evolution of signalling safety standards. This accident, together with the one at Southall, heralded the accelerated introduction of Train Protection and Warning System (TPWS) and a more robust Signal Sighting process adopted. </a:t>
            </a: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Many recommendations from Lord Cullen's report were made and improvements have followed. </a:t>
            </a: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The Cullen report was followed by a joint enquiry into Train Protection Systems report in 2001, after the Southall accident in 1997 and Ladbroke Grove in 1999.</a:t>
            </a:r>
          </a:p>
          <a:p>
            <a:pPr eaLnBrk="1" hangingPunct="1"/>
            <a:endParaRPr lang="en-US" dirty="0">
              <a:solidFill>
                <a:schemeClr val="tx2"/>
              </a:solidFill>
            </a:endParaRPr>
          </a:p>
          <a:p>
            <a:pPr eaLnBrk="1" hangingPunct="1"/>
            <a:endParaRPr lang="en-GB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3DCD6-E155-45E1-8716-B4F67EFA397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A2E51F-A3A1-495A-9F32-93FD65C4E171}" type="datetime5">
              <a:rPr lang="en-GB" altLang="en-US" smtClean="0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C2052-7C73-4DA3-8ABE-17CF1225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21B38-16D4-401D-A844-7AEEF02E13A3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DE96B4-8982-4B8B-8846-B9936D79E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3" y="1448479"/>
            <a:ext cx="3184811" cy="45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66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D966CC8B-9EFC-4C06-AC76-82A69A098325}" type="datetime5">
              <a:rPr lang="en-GB" altLang="en-US" sz="800" smtClean="0"/>
              <a:pPr/>
              <a:t>1-Oct-19</a:t>
            </a:fld>
            <a:endParaRPr lang="en-GB" altLang="en-US" sz="80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87EC8E1C-2B24-4C6A-9740-5D3E8CDDBB10}" type="slidenum">
              <a:rPr lang="en-GB" altLang="en-US" sz="800"/>
              <a:pPr/>
              <a:t>18</a:t>
            </a:fld>
            <a:endParaRPr lang="en-GB" altLang="en-US" sz="800"/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Do we learn lessons?</a:t>
            </a:r>
          </a:p>
        </p:txBody>
      </p:sp>
      <p:sp>
        <p:nvSpPr>
          <p:cNvPr id="16390" name="Rectangle 5"/>
          <p:cNvSpPr>
            <a:spLocks noGrp="1" noChangeArrowheads="1"/>
          </p:cNvSpPr>
          <p:nvPr>
            <p:ph idx="1"/>
          </p:nvPr>
        </p:nvSpPr>
        <p:spPr>
          <a:xfrm>
            <a:off x="539750" y="1729730"/>
            <a:ext cx="7269163" cy="43910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Ladbroke Grove followed on shortly from another major accident, at Southall, just two years before. This was another Signal Passed at Danger accident where 7 people died and 139 were injured.</a:t>
            </a:r>
          </a:p>
          <a:p>
            <a:pPr eaLnBrk="1" hangingPunct="1"/>
            <a:endParaRPr lang="en-US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We must not forget these incidents, we must learn and we must follow the rules, standards and procedures that are in place as a result of the learning from these events.</a:t>
            </a:r>
          </a:p>
          <a:p>
            <a:pPr eaLnBrk="1" hangingPunct="1"/>
            <a:endParaRPr lang="en-US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SPaD risks are thought to be increasing, with the RSSB showing a keen interest. Despite all the mitigations put in place the risk still remains.</a:t>
            </a:r>
          </a:p>
          <a:p>
            <a:pPr eaLnBrk="1" hangingPunct="1"/>
            <a:endParaRPr lang="en-US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RSSB is keen to avoid any sense of complacency, and has asked whether enough is being done to address </a:t>
            </a:r>
            <a:r>
              <a:rPr lang="en-GB" altLang="en-US" dirty="0" err="1">
                <a:solidFill>
                  <a:schemeClr val="tx2"/>
                </a:solidFill>
              </a:rPr>
              <a:t>SPaDs</a:t>
            </a:r>
            <a:r>
              <a:rPr lang="en-GB" altLang="en-US" dirty="0">
                <a:solidFill>
                  <a:schemeClr val="tx2"/>
                </a:solidFill>
              </a:rPr>
              <a:t>.</a:t>
            </a:r>
            <a:endParaRPr lang="en-US" altLang="en-US" dirty="0">
              <a:solidFill>
                <a:schemeClr val="tx2"/>
              </a:solidFill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D966CC8B-9EFC-4C06-AC76-82A69A098325}" type="datetime5">
              <a:rPr lang="en-GB" altLang="en-US" sz="800" smtClean="0"/>
              <a:pPr/>
              <a:t>1-Oct-19</a:t>
            </a:fld>
            <a:endParaRPr lang="en-GB" altLang="en-US" sz="80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87EC8E1C-2B24-4C6A-9740-5D3E8CDDBB10}" type="slidenum">
              <a:rPr lang="en-GB" altLang="en-US" sz="800"/>
              <a:pPr/>
              <a:t>19</a:t>
            </a:fld>
            <a:endParaRPr lang="en-GB" altLang="en-US" sz="800"/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Do we learn lessons?</a:t>
            </a:r>
          </a:p>
        </p:txBody>
      </p:sp>
      <p:sp>
        <p:nvSpPr>
          <p:cNvPr id="16390" name="Rectangle 5"/>
          <p:cNvSpPr>
            <a:spLocks noGrp="1" noChangeArrowheads="1"/>
          </p:cNvSpPr>
          <p:nvPr>
            <p:ph idx="1"/>
          </p:nvPr>
        </p:nvSpPr>
        <p:spPr>
          <a:xfrm>
            <a:off x="539750" y="1729730"/>
            <a:ext cx="7269163" cy="439102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In the last 20 years, the industry has reduced the risk from </a:t>
            </a:r>
            <a:r>
              <a:rPr lang="en-GB" altLang="en-US" dirty="0" err="1">
                <a:solidFill>
                  <a:schemeClr val="tx2"/>
                </a:solidFill>
              </a:rPr>
              <a:t>SPaDs</a:t>
            </a:r>
            <a:r>
              <a:rPr lang="en-GB" altLang="en-US" dirty="0">
                <a:solidFill>
                  <a:schemeClr val="tx2"/>
                </a:solidFill>
              </a:rPr>
              <a:t> by more than 90%. It has been over 12 years since the last train accident involving fatalities, and Britain has one of the safest railway networks in Europe.</a:t>
            </a:r>
          </a:p>
          <a:p>
            <a:pPr eaLnBrk="1" hangingPunct="1"/>
            <a:endParaRPr lang="en-GB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However….</a:t>
            </a:r>
          </a:p>
          <a:p>
            <a:pPr eaLnBrk="1" hangingPunct="1"/>
            <a:endParaRPr lang="en-US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July 2019 saw 41 trains pass red signals, the highest number in a single calendar month since October 2007.</a:t>
            </a:r>
          </a:p>
          <a:p>
            <a:pPr eaLnBrk="1" hangingPunct="1"/>
            <a:endParaRPr lang="en-GB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In the last 12 months, 10 trains have passed red signals and reached the ‘conflict point’, the position along the track at which a collision could take place.</a:t>
            </a:r>
            <a:endParaRPr lang="en-US" altLang="en-US" dirty="0">
              <a:solidFill>
                <a:schemeClr val="tx2"/>
              </a:solidFill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86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51AB-132F-415B-8C01-DDBE1F43C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0688"/>
            <a:ext cx="7269163" cy="431800"/>
          </a:xfrm>
        </p:spPr>
        <p:txBody>
          <a:bodyPr/>
          <a:lstStyle/>
          <a:p>
            <a:r>
              <a:rPr lang="en-GB" dirty="0"/>
              <a:t>Great Britain's Railway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8080D-7D42-4E2D-A08D-600BBA16A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59" y="1268760"/>
            <a:ext cx="7920682" cy="4968552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>
                <a:solidFill>
                  <a:schemeClr val="tx2"/>
                </a:solidFill>
              </a:rPr>
              <a:t>1.7 billion passenger journeys - </a:t>
            </a:r>
            <a:r>
              <a:rPr lang="en-GB" altLang="en-US" b="1" dirty="0">
                <a:solidFill>
                  <a:schemeClr val="tx2"/>
                </a:solidFill>
              </a:rPr>
              <a:t>every year. </a:t>
            </a:r>
          </a:p>
          <a:p>
            <a:pPr marL="0" indent="0">
              <a:buNone/>
            </a:pPr>
            <a:r>
              <a:rPr lang="en-GB" altLang="en-US" dirty="0">
                <a:solidFill>
                  <a:schemeClr val="tx2"/>
                </a:solidFill>
              </a:rPr>
              <a:t>22,500 train movements - </a:t>
            </a:r>
            <a:r>
              <a:rPr lang="en-GB" altLang="en-US" b="1" dirty="0">
                <a:solidFill>
                  <a:schemeClr val="tx2"/>
                </a:solidFill>
              </a:rPr>
              <a:t>every day.</a:t>
            </a:r>
          </a:p>
          <a:p>
            <a:endParaRPr lang="en-GB" altLang="en-US" sz="1400" dirty="0">
              <a:solidFill>
                <a:schemeClr val="tx2"/>
              </a:solidFill>
            </a:endParaRPr>
          </a:p>
          <a:p>
            <a:r>
              <a:rPr lang="en-GB" altLang="en-US" dirty="0">
                <a:solidFill>
                  <a:schemeClr val="tx2"/>
                </a:solidFill>
              </a:rPr>
              <a:t>In fact, Britain's railway is currently the safest in Europe for its passengers. Our railway had its last passenger accident fatality nearly 12 years ago.</a:t>
            </a:r>
          </a:p>
          <a:p>
            <a:r>
              <a:rPr lang="en-GB" dirty="0">
                <a:solidFill>
                  <a:schemeClr val="tx2"/>
                </a:solidFill>
              </a:rPr>
              <a:t>We now have a generation of railway employees without that experience.</a:t>
            </a:r>
          </a:p>
          <a:p>
            <a:r>
              <a:rPr lang="en-GB" dirty="0">
                <a:solidFill>
                  <a:schemeClr val="tx2"/>
                </a:solidFill>
              </a:rPr>
              <a:t>And for those with the memories, time can erode the lessons learned from major accidents.</a:t>
            </a:r>
            <a:endParaRPr lang="en-GB" altLang="en-US" dirty="0">
              <a:solidFill>
                <a:schemeClr val="tx2"/>
              </a:solidFill>
            </a:endParaRPr>
          </a:p>
          <a:p>
            <a:endParaRPr lang="en-GB" altLang="en-US" sz="1400" dirty="0">
              <a:solidFill>
                <a:schemeClr val="tx2"/>
              </a:solidFill>
            </a:endParaRPr>
          </a:p>
          <a:p>
            <a:r>
              <a:rPr lang="en-GB" altLang="en-US" dirty="0">
                <a:solidFill>
                  <a:schemeClr val="tx2"/>
                </a:solidFill>
              </a:rPr>
              <a:t>5th October 2019 marks 20 years since one of the worst railway accident in recent memory: 	 </a:t>
            </a:r>
            <a:r>
              <a:rPr lang="en-GB" altLang="en-US" b="1" dirty="0"/>
              <a:t>Ladbroke Grove</a:t>
            </a:r>
          </a:p>
          <a:p>
            <a:endParaRPr lang="en-GB" sz="1400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Todays session: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Remembrance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Reflect on the accident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Changes</a:t>
            </a:r>
          </a:p>
          <a:p>
            <a:pPr marL="0" indent="0">
              <a:buNone/>
            </a:pPr>
            <a:endParaRPr lang="en-GB" altLang="en-US" b="1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DFCC6-3268-44EC-93F5-CE37CC27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394B0-5BC6-49DB-80EF-4D4A3E51364A}" type="datetime5">
              <a:rPr lang="en-GB" altLang="en-US" smtClean="0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9932C-4359-45AB-8A74-4B29EF78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94ACB-FD81-436E-AF07-CE2BDF1368F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0170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FE00D-2D25-4C68-B11C-5BA10F702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83543"/>
            <a:ext cx="7630046" cy="3490913"/>
          </a:xfrm>
        </p:spPr>
        <p:txBody>
          <a:bodyPr/>
          <a:lstStyle/>
          <a:p>
            <a:endParaRPr lang="en-GB" sz="2400" dirty="0"/>
          </a:p>
          <a:p>
            <a:r>
              <a:rPr lang="en-GB" sz="2400" dirty="0">
                <a:solidFill>
                  <a:schemeClr val="tx2"/>
                </a:solidFill>
              </a:rPr>
              <a:t>What can you contribute in keeping the railway safe (for passengers, workforce and yourself) ?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What can you contribute to reduce </a:t>
            </a:r>
            <a:r>
              <a:rPr lang="en-GB" sz="2400" dirty="0" err="1">
                <a:solidFill>
                  <a:schemeClr val="tx2"/>
                </a:solidFill>
              </a:rPr>
              <a:t>SPaDs</a:t>
            </a:r>
            <a:r>
              <a:rPr lang="en-GB" sz="2400" dirty="0">
                <a:solidFill>
                  <a:schemeClr val="tx2"/>
                </a:solidFill>
              </a:rPr>
              <a:t> and their consequences 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0F02E-5EDA-4F36-B237-5DFDA0516F9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4038CDC-5F08-4FF4-B498-F31AA3D07ADE}" type="datetime5">
              <a:rPr lang="en-GB" altLang="en-US" smtClean="0"/>
              <a:pPr>
                <a:defRPr/>
              </a:pPr>
              <a:t>1-Oct-19</a:t>
            </a:fld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D39DE-782F-4C5F-A945-4E619265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77B97-E6AC-423A-BE00-125CAE84394A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61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1A69F6E7-6C68-4B3E-996F-D7FC29CFB942}" type="datetime5">
              <a:rPr lang="en-GB" altLang="en-US" sz="800" smtClean="0"/>
              <a:pPr/>
              <a:t>1-Oct-19</a:t>
            </a:fld>
            <a:endParaRPr lang="en-GB" altLang="en-US" sz="80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59" y="727868"/>
            <a:ext cx="7269163" cy="431800"/>
          </a:xfrm>
        </p:spPr>
        <p:txBody>
          <a:bodyPr/>
          <a:lstStyle/>
          <a:p>
            <a:pPr eaLnBrk="1" hangingPunct="1"/>
            <a:r>
              <a:rPr lang="en-GB" altLang="en-US" i="0" dirty="0"/>
              <a:t>Key Points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39887"/>
            <a:ext cx="7269163" cy="439102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20 years since Ladbroke Grove.</a:t>
            </a: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Over a decade since our last passenger fatality due to an train accident,</a:t>
            </a: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a fantastic record.</a:t>
            </a: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But there is also a risk of complacency and to </a:t>
            </a:r>
            <a:r>
              <a:rPr lang="en-GB" altLang="en-US">
                <a:solidFill>
                  <a:schemeClr val="tx2"/>
                </a:solidFill>
              </a:rPr>
              <a:t>lose sight </a:t>
            </a:r>
            <a:r>
              <a:rPr lang="en-GB" altLang="en-US" dirty="0">
                <a:solidFill>
                  <a:schemeClr val="tx2"/>
                </a:solidFill>
              </a:rPr>
              <a:t>of day to day risks.</a:t>
            </a: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Take this opportunity to remember Ladbroke Grove and what we learned from it, and consider the changes made since.</a:t>
            </a: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The recent workforce fatalities have given us all a jolt.</a:t>
            </a: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This gives us a chance to reflect, remember and continue to learn</a:t>
            </a:r>
            <a:r>
              <a:rPr lang="en-GB" altLang="en-US" dirty="0"/>
              <a:t>.</a:t>
            </a:r>
          </a:p>
          <a:p>
            <a:pPr algn="ctr" eaLnBrk="1" hangingPunct="1"/>
            <a:endParaRPr lang="en-GB" altLang="en-US" b="1" dirty="0"/>
          </a:p>
          <a:p>
            <a:pPr algn="ctr" eaLnBrk="1" hangingPunct="1"/>
            <a:r>
              <a:rPr lang="en-GB" altLang="en-US" b="1" dirty="0"/>
              <a:t>Ladbroke Grove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88F09-ED45-4D7D-B5F7-B96B51B999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Ladbroke Grove accident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3FB96-978D-484A-9BCB-25BE53E3D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05 October 1999</a:t>
            </a:r>
          </a:p>
        </p:txBody>
      </p:sp>
    </p:spTree>
    <p:extLst>
      <p:ext uri="{BB962C8B-B14F-4D97-AF65-F5344CB8AC3E}">
        <p14:creationId xmlns:p14="http://schemas.microsoft.com/office/powerpoint/2010/main" val="58893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65572-A795-4A3D-874F-4C179BF18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3459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/>
              <a:t>20 years ago at approximately 08:11 on 5th October 1999, 258 people were injured, </a:t>
            </a:r>
          </a:p>
          <a:p>
            <a:pPr marL="0" indent="0">
              <a:buNone/>
            </a:pPr>
            <a:r>
              <a:rPr lang="en-GB" sz="3200" dirty="0"/>
              <a:t>31 people lost their lives…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14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5B0B20-5E49-42C6-9C43-EF372272948C}"/>
              </a:ext>
            </a:extLst>
          </p:cNvPr>
          <p:cNvSpPr txBox="1"/>
          <p:nvPr/>
        </p:nvSpPr>
        <p:spPr>
          <a:xfrm>
            <a:off x="2175199" y="2226469"/>
            <a:ext cx="479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prstClr val="white"/>
                </a:solidFill>
                <a:latin typeface="Calibri" panose="020F0502020204030204"/>
              </a:rPr>
              <a:t>The Ladbroke Grove Rail Accident shocked the rail industry and the country…</a:t>
            </a:r>
          </a:p>
        </p:txBody>
      </p:sp>
    </p:spTree>
    <p:extLst>
      <p:ext uri="{BB962C8B-B14F-4D97-AF65-F5344CB8AC3E}">
        <p14:creationId xmlns:p14="http://schemas.microsoft.com/office/powerpoint/2010/main" val="56889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7E492E-E580-421F-9A8C-35AE25B02AEF}"/>
              </a:ext>
            </a:extLst>
          </p:cNvPr>
          <p:cNvSpPr txBox="1"/>
          <p:nvPr/>
        </p:nvSpPr>
        <p:spPr>
          <a:xfrm>
            <a:off x="2411760" y="1690801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2 train services:</a:t>
            </a:r>
          </a:p>
          <a:p>
            <a:pPr marL="342900" indent="-342900" defTabSz="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London Paddington - Bedwyn</a:t>
            </a:r>
          </a:p>
          <a:p>
            <a:pPr marL="342900" indent="-342900" defTabSz="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Cheltenham - London Paddington</a:t>
            </a:r>
          </a:p>
          <a:p>
            <a:pPr marL="342900" indent="-342900" defTabSz="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6A3FD0-6B1F-4685-8D0C-4AA5C9B0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On that day</a:t>
            </a:r>
          </a:p>
        </p:txBody>
      </p:sp>
    </p:spTree>
    <p:extLst>
      <p:ext uri="{BB962C8B-B14F-4D97-AF65-F5344CB8AC3E}">
        <p14:creationId xmlns:p14="http://schemas.microsoft.com/office/powerpoint/2010/main" val="305732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6C97-1A08-4E5E-8EB9-7488EF93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On that 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89204-4D2C-44B9-BE4A-0475C1A7258D}"/>
              </a:ext>
            </a:extLst>
          </p:cNvPr>
          <p:cNvSpPr txBox="1"/>
          <p:nvPr/>
        </p:nvSpPr>
        <p:spPr>
          <a:xfrm>
            <a:off x="687181" y="2149013"/>
            <a:ext cx="3212063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The 08:06 Paddington to </a:t>
            </a:r>
            <a:r>
              <a:rPr lang="en-GB" sz="2400" dirty="0" err="1">
                <a:solidFill>
                  <a:prstClr val="white"/>
                </a:solidFill>
                <a:latin typeface="Calibri" panose="020F0502020204030204"/>
              </a:rPr>
              <a:t>Bedwyn</a:t>
            </a:r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 165 Turbo diesel service left Paddington station…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126" name="Picture 6" descr="https://upload.wikimedia.org/wikipedia/commons/thumb/4/48/165119_at_Didcot_Parkway.JPG/1024px-165119_at_Didcot_Parkway.JPG">
            <a:extLst>
              <a:ext uri="{FF2B5EF4-FFF2-40B4-BE49-F238E27FC236}">
                <a16:creationId xmlns:a16="http://schemas.microsoft.com/office/drawing/2014/main" id="{362262AE-D115-4F32-872D-B78B9C2300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3337176" cy="222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DB302-A0BD-4D80-9819-2E0686052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13818"/>
            <a:ext cx="4168080" cy="132556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…as the 06:03 Cheltenham to Paddington HST approached Paddington Station…</a:t>
            </a:r>
          </a:p>
        </p:txBody>
      </p:sp>
      <p:sp>
        <p:nvSpPr>
          <p:cNvPr id="5" name="AutoShape 6" descr="Image result for ladbroke grove rail">
            <a:extLst>
              <a:ext uri="{FF2B5EF4-FFF2-40B4-BE49-F238E27FC236}">
                <a16:creationId xmlns:a16="http://schemas.microsoft.com/office/drawing/2014/main" id="{09119D49-37D0-4CC3-9436-CD9BD43196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0" name="Picture 12" descr="https://upload.wikimedia.org/wikipedia/commons/thumb/c/cd/09_014_Bf_London_Paddington%2C_43_186_Great_Western.jpg/220px-09_014_Bf_London_Paddington%2C_43_186_Great_Western.jpg">
            <a:extLst>
              <a:ext uri="{FF2B5EF4-FFF2-40B4-BE49-F238E27FC236}">
                <a16:creationId xmlns:a16="http://schemas.microsoft.com/office/drawing/2014/main" id="{D192557A-03B3-475C-BEC2-6E3E56A484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096344" cy="20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D3E070-FB46-4757-B542-259487924071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/>
              <a:t>On that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52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">
  <a:themeElements>
    <a:clrScheme name="Default 14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gle Column">
  <a:themeElements>
    <a:clrScheme name="Single Column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Single Colum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ingle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rtner Logo">
  <a:themeElements>
    <a:clrScheme name="Partner Logo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Partner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artner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art Layout">
  <a:themeElements>
    <a:clrScheme name="Chart Layout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Chart Lay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hart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vider Slide">
  <a:themeElements>
    <a:clrScheme name="Divider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vid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losing Slide">
  <a:themeElements>
    <a:clrScheme name="Closing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Closing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losing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mage Slide">
  <a:themeElements>
    <a:clrScheme name="Image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Imag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Imag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1386</TotalTime>
  <Words>965</Words>
  <Application>Microsoft Office PowerPoint</Application>
  <PresentationFormat>On-screen Show (4:3)</PresentationFormat>
  <Paragraphs>122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Default</vt:lpstr>
      <vt:lpstr>Single Column</vt:lpstr>
      <vt:lpstr>Partner Logo</vt:lpstr>
      <vt:lpstr>Chart Layout</vt:lpstr>
      <vt:lpstr>Divider Slide</vt:lpstr>
      <vt:lpstr>Closing Slide</vt:lpstr>
      <vt:lpstr>Image Slide</vt:lpstr>
      <vt:lpstr>Office Theme</vt:lpstr>
      <vt:lpstr>Ladbroke Grove Rail Accident</vt:lpstr>
      <vt:lpstr>Great Britain's Railway</vt:lpstr>
      <vt:lpstr>Key Points</vt:lpstr>
      <vt:lpstr>Ladbroke Grove accident</vt:lpstr>
      <vt:lpstr>PowerPoint Presentation</vt:lpstr>
      <vt:lpstr>PowerPoint Presentation</vt:lpstr>
      <vt:lpstr>On that day</vt:lpstr>
      <vt:lpstr>On that day</vt:lpstr>
      <vt:lpstr>…as the 06:03 Cheltenham to Paddington HST approached Paddington Station…</vt:lpstr>
      <vt:lpstr>On that day</vt:lpstr>
      <vt:lpstr>…and collided head-on with the Paddington HST service at near line speed…</vt:lpstr>
      <vt:lpstr>The resultant wreckage was then engulfed in a blaze when spilt fuel from the 165 Turbo ignited...</vt:lpstr>
      <vt:lpstr>On that day</vt:lpstr>
      <vt:lpstr>Why did it happen?</vt:lpstr>
      <vt:lpstr> Other factors </vt:lpstr>
      <vt:lpstr>Cullen report –Recommendations  Lord William Cullen QC was brought in to chair the subsequent inquiry.   </vt:lpstr>
      <vt:lpstr>Learning</vt:lpstr>
      <vt:lpstr>Do we learn lessons?</vt:lpstr>
      <vt:lpstr>Do we learn lessons?</vt:lpstr>
      <vt:lpstr>PowerPoint Presentation</vt:lpstr>
    </vt:vector>
  </TitlesOfParts>
  <Company>Network Rail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Pheby Andy</dc:creator>
  <dc:description>built by www.mediasterling.com</dc:description>
  <cp:lastModifiedBy>Ruddy Christopher</cp:lastModifiedBy>
  <cp:revision>112</cp:revision>
  <dcterms:created xsi:type="dcterms:W3CDTF">2018-10-09T08:34:29Z</dcterms:created>
  <dcterms:modified xsi:type="dcterms:W3CDTF">2019-10-01T12:34:19Z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1.0.1</vt:lpwstr>
  </property>
</Properties>
</file>