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56" r:id="rId2"/>
    <p:sldId id="258" r:id="rId3"/>
    <p:sldId id="257" r:id="rId4"/>
  </p:sldIdLst>
  <p:sldSz cx="6858000" cy="9906000" type="A4"/>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07">
          <p15:clr>
            <a:srgbClr val="A4A3A4"/>
          </p15:clr>
        </p15:guide>
        <p15:guide id="2" orient="horz" pos="5675">
          <p15:clr>
            <a:srgbClr val="A4A3A4"/>
          </p15:clr>
        </p15:guide>
        <p15:guide id="3" pos="4065">
          <p15:clr>
            <a:srgbClr val="A4A3A4"/>
          </p15:clr>
        </p15:guide>
        <p15:guide id="4" pos="255">
          <p15:clr>
            <a:srgbClr val="A4A3A4"/>
          </p15:clr>
        </p15:guide>
        <p15:guide id="5" pos="2160">
          <p15:clr>
            <a:srgbClr val="A4A3A4"/>
          </p15:clr>
        </p15:guide>
        <p15:guide id="6" pos="2058">
          <p15:clr>
            <a:srgbClr val="A4A3A4"/>
          </p15:clr>
        </p15:guide>
        <p15:guide id="7" pos="2262">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2AEB6"/>
    <a:srgbClr val="4F99BB"/>
    <a:srgbClr val="E35100"/>
    <a:srgbClr val="939393"/>
    <a:srgbClr val="BB0034"/>
    <a:srgbClr val="EACC1D"/>
    <a:srgbClr val="C94578"/>
    <a:srgbClr val="8DC0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100" d="100"/>
          <a:sy n="100" d="100"/>
        </p:scale>
        <p:origin x="1824" y="-2376"/>
      </p:cViewPr>
      <p:guideLst>
        <p:guide orient="horz" pos="807"/>
        <p:guide orient="horz" pos="5675"/>
        <p:guide pos="4065"/>
        <p:guide pos="255"/>
        <p:guide pos="2160"/>
        <p:guide pos="2058"/>
        <p:guide pos="2262"/>
      </p:guideLst>
    </p:cSldViewPr>
  </p:slideViewPr>
  <p:notesTextViewPr>
    <p:cViewPr>
      <p:scale>
        <a:sx n="1" d="1"/>
        <a:sy n="1" d="1"/>
      </p:scale>
      <p:origin x="0" y="0"/>
    </p:cViewPr>
  </p:notesTextViewPr>
  <p:notesViewPr>
    <p:cSldViewPr showGuides="1">
      <p:cViewPr varScale="1">
        <p:scale>
          <a:sx n="53" d="100"/>
          <a:sy n="53" d="100"/>
        </p:scale>
        <p:origin x="-2868"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21764C20-82F1-4E90-B292-19F335FB47FC}" type="datetimeFigureOut">
              <a:rPr lang="en-GB" smtClean="0"/>
              <a:t>24/02/2019</a:t>
            </a:fld>
            <a:endParaRPr lang="en-GB"/>
          </a:p>
        </p:txBody>
      </p:sp>
      <p:sp>
        <p:nvSpPr>
          <p:cNvPr id="4" name="Footer Placehold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3270E649-A16A-4D8F-9517-C556DB4C4CA7}" type="slidenum">
              <a:rPr lang="en-GB" smtClean="0"/>
              <a:t>‹#›</a:t>
            </a:fld>
            <a:endParaRPr lang="en-GB"/>
          </a:p>
        </p:txBody>
      </p:sp>
    </p:spTree>
    <p:extLst>
      <p:ext uri="{BB962C8B-B14F-4D97-AF65-F5344CB8AC3E}">
        <p14:creationId xmlns:p14="http://schemas.microsoft.com/office/powerpoint/2010/main" val="27599998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CF243D50-7DA1-4164-B43A-805C63FA2A76}" type="datetimeFigureOut">
              <a:rPr lang="en-GB" smtClean="0"/>
              <a:t>24/02/2019</a:t>
            </a:fld>
            <a:endParaRPr lang="en-GB"/>
          </a:p>
        </p:txBody>
      </p:sp>
      <p:sp>
        <p:nvSpPr>
          <p:cNvPr id="4" name="Slide Image Placeholder 3"/>
          <p:cNvSpPr>
            <a:spLocks noGrp="1" noRot="1" noChangeAspect="1"/>
          </p:cNvSpPr>
          <p:nvPr>
            <p:ph type="sldImg" idx="2"/>
          </p:nvPr>
        </p:nvSpPr>
        <p:spPr>
          <a:xfrm>
            <a:off x="2111375" y="744538"/>
            <a:ext cx="25749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1D5D830B-5209-452E-81F4-2A2696952053}" type="slidenum">
              <a:rPr lang="en-GB" smtClean="0"/>
              <a:t>‹#›</a:t>
            </a:fld>
            <a:endParaRPr lang="en-GB"/>
          </a:p>
        </p:txBody>
      </p:sp>
    </p:spTree>
    <p:extLst>
      <p:ext uri="{BB962C8B-B14F-4D97-AF65-F5344CB8AC3E}">
        <p14:creationId xmlns:p14="http://schemas.microsoft.com/office/powerpoint/2010/main" val="26679410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p:cNvSpPr/>
          <p:nvPr userDrawn="1"/>
        </p:nvSpPr>
        <p:spPr>
          <a:xfrm>
            <a:off x="6165304" y="9345488"/>
            <a:ext cx="504056"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76482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Slide">
    <p:spTree>
      <p:nvGrpSpPr>
        <p:cNvPr id="1" name=""/>
        <p:cNvGrpSpPr/>
        <p:nvPr/>
      </p:nvGrpSpPr>
      <p:grpSpPr>
        <a:xfrm>
          <a:off x="0" y="0"/>
          <a:ext cx="0" cy="0"/>
          <a:chOff x="0" y="0"/>
          <a:chExt cx="0" cy="0"/>
        </a:xfrm>
      </p:grpSpPr>
      <p:sp>
        <p:nvSpPr>
          <p:cNvPr id="9" name="Title 1"/>
          <p:cNvSpPr>
            <a:spLocks noGrp="1"/>
          </p:cNvSpPr>
          <p:nvPr>
            <p:ph type="ctrTitle"/>
          </p:nvPr>
        </p:nvSpPr>
        <p:spPr>
          <a:xfrm>
            <a:off x="404813" y="4160000"/>
            <a:ext cx="5454000" cy="1560000"/>
          </a:xfrm>
        </p:spPr>
        <p:txBody>
          <a:bodyPr/>
          <a:lstStyle>
            <a:lvl1pPr>
              <a:defRPr sz="3600" b="1" i="1" baseline="0"/>
            </a:lvl1pPr>
          </a:lstStyle>
          <a:p>
            <a:r>
              <a:rPr lang="en-US"/>
              <a:t>Click to edit Master title style</a:t>
            </a:r>
            <a:endParaRPr lang="en-GB" dirty="0"/>
          </a:p>
        </p:txBody>
      </p:sp>
      <p:sp>
        <p:nvSpPr>
          <p:cNvPr id="8" name="Date Placeholder 7"/>
          <p:cNvSpPr>
            <a:spLocks noGrp="1"/>
          </p:cNvSpPr>
          <p:nvPr>
            <p:ph type="dt" sz="half" idx="10"/>
          </p:nvPr>
        </p:nvSpPr>
        <p:spPr/>
        <p:txBody>
          <a:bodyPr/>
          <a:lstStyle/>
          <a:p>
            <a:fld id="{7C518F66-E96E-4209-808B-BDACF4AAE74C}" type="datetime5">
              <a:rPr lang="en-GB" smtClean="0"/>
              <a:t>24-Feb-19</a:t>
            </a:fld>
            <a:endParaRPr lang="en-GB" dirty="0"/>
          </a:p>
        </p:txBody>
      </p:sp>
      <p:sp>
        <p:nvSpPr>
          <p:cNvPr id="10" name="Footer Placeholder 9"/>
          <p:cNvSpPr>
            <a:spLocks noGrp="1"/>
          </p:cNvSpPr>
          <p:nvPr>
            <p:ph type="ftr" sz="quarter" idx="11"/>
          </p:nvPr>
        </p:nvSpPr>
        <p:spPr/>
        <p:txBody>
          <a:bodyPr/>
          <a:lstStyle/>
          <a:p>
            <a:r>
              <a:rPr lang="en-GB"/>
              <a:t>Presentation Title: Insert &gt; Header &amp; Footer</a:t>
            </a:r>
            <a:endParaRPr lang="en-GB" dirty="0"/>
          </a:p>
        </p:txBody>
      </p:sp>
      <p:sp>
        <p:nvSpPr>
          <p:cNvPr id="11" name="Slide Number Placeholder 10"/>
          <p:cNvSpPr>
            <a:spLocks noGrp="1"/>
          </p:cNvSpPr>
          <p:nvPr>
            <p:ph type="sldNum" sz="quarter" idx="12"/>
          </p:nvPr>
        </p:nvSpPr>
        <p:spPr/>
        <p:txBody>
          <a:bodyPr/>
          <a:lstStyle/>
          <a:p>
            <a:fld id="{72B4E084-70D5-4C53-8A39-B95869D3D307}" type="slidenum">
              <a:rPr lang="en-GB" smtClean="0"/>
              <a:pPr/>
              <a:t>‹#›</a:t>
            </a:fld>
            <a:endParaRPr lang="en-GB" dirty="0"/>
          </a:p>
        </p:txBody>
      </p:sp>
    </p:spTree>
    <p:extLst>
      <p:ext uri="{BB962C8B-B14F-4D97-AF65-F5344CB8AC3E}">
        <p14:creationId xmlns:p14="http://schemas.microsoft.com/office/powerpoint/2010/main" val="907137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ingle Column">
    <p:spTree>
      <p:nvGrpSpPr>
        <p:cNvPr id="1" name=""/>
        <p:cNvGrpSpPr/>
        <p:nvPr/>
      </p:nvGrpSpPr>
      <p:grpSpPr>
        <a:xfrm>
          <a:off x="0" y="0"/>
          <a:ext cx="0" cy="0"/>
          <a:chOff x="0" y="0"/>
          <a:chExt cx="0" cy="0"/>
        </a:xfrm>
      </p:grpSpPr>
      <p:sp>
        <p:nvSpPr>
          <p:cNvPr id="2" name="Title 1"/>
          <p:cNvSpPr>
            <a:spLocks noGrp="1"/>
          </p:cNvSpPr>
          <p:nvPr>
            <p:ph type="title"/>
          </p:nvPr>
        </p:nvSpPr>
        <p:spPr>
          <a:xfrm>
            <a:off x="405000" y="1196000"/>
            <a:ext cx="5454000" cy="624000"/>
          </a:xfrm>
        </p:spPr>
        <p:txBody>
          <a:bodyPr/>
          <a:lstStyle/>
          <a:p>
            <a:r>
              <a:rPr lang="en-US"/>
              <a:t>Click to edit Master title style</a:t>
            </a:r>
            <a:endParaRPr lang="en-GB" dirty="0"/>
          </a:p>
        </p:txBody>
      </p:sp>
      <p:sp>
        <p:nvSpPr>
          <p:cNvPr id="5" name="Footer Placeholder 4"/>
          <p:cNvSpPr>
            <a:spLocks noGrp="1"/>
          </p:cNvSpPr>
          <p:nvPr>
            <p:ph type="ftr" sz="quarter" idx="11"/>
          </p:nvPr>
        </p:nvSpPr>
        <p:spPr/>
        <p:txBody>
          <a:bodyPr/>
          <a:lstStyle/>
          <a:p>
            <a:r>
              <a:rPr lang="en-GB"/>
              <a:t>Presentation Title: Insert &gt; Header &amp; Footer</a:t>
            </a:r>
          </a:p>
        </p:txBody>
      </p:sp>
      <p:sp>
        <p:nvSpPr>
          <p:cNvPr id="9" name="Content Placeholder 7"/>
          <p:cNvSpPr>
            <a:spLocks noGrp="1"/>
          </p:cNvSpPr>
          <p:nvPr>
            <p:ph sz="quarter" idx="14"/>
          </p:nvPr>
        </p:nvSpPr>
        <p:spPr>
          <a:xfrm>
            <a:off x="405000" y="2667600"/>
            <a:ext cx="5454000" cy="6344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 name="Date Placeholder 2"/>
          <p:cNvSpPr>
            <a:spLocks noGrp="1"/>
          </p:cNvSpPr>
          <p:nvPr>
            <p:ph type="dt" sz="half" idx="15"/>
          </p:nvPr>
        </p:nvSpPr>
        <p:spPr/>
        <p:txBody>
          <a:bodyPr/>
          <a:lstStyle/>
          <a:p>
            <a:fld id="{4A25B8F5-B5A1-44E2-88F6-02F1F9298B7D}" type="datetime5">
              <a:rPr lang="en-GB" smtClean="0"/>
              <a:t>24-Feb-19</a:t>
            </a:fld>
            <a:endParaRPr lang="en-GB" dirty="0"/>
          </a:p>
        </p:txBody>
      </p:sp>
      <p:sp>
        <p:nvSpPr>
          <p:cNvPr id="8" name="Slide Number Placeholder 7"/>
          <p:cNvSpPr>
            <a:spLocks noGrp="1"/>
          </p:cNvSpPr>
          <p:nvPr>
            <p:ph type="sldNum" sz="quarter" idx="16"/>
          </p:nvPr>
        </p:nvSpPr>
        <p:spPr/>
        <p:txBody>
          <a:bodyPr/>
          <a:lstStyle/>
          <a:p>
            <a:fld id="{72B4E084-70D5-4C53-8A39-B95869D3D307}" type="slidenum">
              <a:rPr lang="en-GB" smtClean="0"/>
              <a:pPr/>
              <a:t>‹#›</a:t>
            </a:fld>
            <a:endParaRPr lang="en-GB" dirty="0"/>
          </a:p>
        </p:txBody>
      </p:sp>
    </p:spTree>
    <p:extLst>
      <p:ext uri="{BB962C8B-B14F-4D97-AF65-F5344CB8AC3E}">
        <p14:creationId xmlns:p14="http://schemas.microsoft.com/office/powerpoint/2010/main" val="200837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 Char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sz="quarter" idx="11"/>
          </p:nvPr>
        </p:nvSpPr>
        <p:spPr/>
        <p:txBody>
          <a:bodyPr/>
          <a:lstStyle/>
          <a:p>
            <a:r>
              <a:rPr lang="en-GB"/>
              <a:t>Presentation Title: Insert &gt; Header &amp; Footer</a:t>
            </a:r>
            <a:endParaRPr lang="en-GB" dirty="0"/>
          </a:p>
        </p:txBody>
      </p:sp>
      <p:sp>
        <p:nvSpPr>
          <p:cNvPr id="8" name="Content Placeholder 7"/>
          <p:cNvSpPr>
            <a:spLocks noGrp="1"/>
          </p:cNvSpPr>
          <p:nvPr>
            <p:ph sz="quarter" idx="14"/>
          </p:nvPr>
        </p:nvSpPr>
        <p:spPr>
          <a:xfrm>
            <a:off x="405000" y="2667600"/>
            <a:ext cx="2862000" cy="6344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2" name="Content Placeholder 7"/>
          <p:cNvSpPr>
            <a:spLocks noGrp="1"/>
          </p:cNvSpPr>
          <p:nvPr>
            <p:ph sz="quarter" idx="15"/>
          </p:nvPr>
        </p:nvSpPr>
        <p:spPr>
          <a:xfrm>
            <a:off x="3591000" y="2667600"/>
            <a:ext cx="2862000" cy="6344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Date Placeholder 5"/>
          <p:cNvSpPr>
            <a:spLocks noGrp="1"/>
          </p:cNvSpPr>
          <p:nvPr>
            <p:ph type="dt" sz="half" idx="16"/>
          </p:nvPr>
        </p:nvSpPr>
        <p:spPr/>
        <p:txBody>
          <a:bodyPr/>
          <a:lstStyle/>
          <a:p>
            <a:fld id="{57E4302D-025F-46B3-854A-51330D15EA3F}" type="datetime5">
              <a:rPr lang="en-GB" smtClean="0"/>
              <a:t>24-Feb-19</a:t>
            </a:fld>
            <a:endParaRPr lang="en-GB" dirty="0"/>
          </a:p>
        </p:txBody>
      </p:sp>
      <p:sp>
        <p:nvSpPr>
          <p:cNvPr id="7" name="Slide Number Placeholder 6"/>
          <p:cNvSpPr>
            <a:spLocks noGrp="1"/>
          </p:cNvSpPr>
          <p:nvPr>
            <p:ph type="sldNum" sz="quarter" idx="17"/>
          </p:nvPr>
        </p:nvSpPr>
        <p:spPr/>
        <p:txBody>
          <a:bodyPr/>
          <a:lstStyle/>
          <a:p>
            <a:fld id="{72B4E084-70D5-4C53-8A39-B95869D3D307}" type="slidenum">
              <a:rPr lang="en-GB" smtClean="0"/>
              <a:pPr/>
              <a:t>‹#›</a:t>
            </a:fld>
            <a:endParaRPr lang="en-GB" dirty="0"/>
          </a:p>
        </p:txBody>
      </p:sp>
    </p:spTree>
    <p:extLst>
      <p:ext uri="{BB962C8B-B14F-4D97-AF65-F5344CB8AC3E}">
        <p14:creationId xmlns:p14="http://schemas.microsoft.com/office/powerpoint/2010/main" val="3730074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sp>
        <p:nvSpPr>
          <p:cNvPr id="2" name="Title 1"/>
          <p:cNvSpPr>
            <a:spLocks noGrp="1"/>
          </p:cNvSpPr>
          <p:nvPr>
            <p:ph type="title"/>
          </p:nvPr>
        </p:nvSpPr>
        <p:spPr>
          <a:xfrm>
            <a:off x="405000" y="1196000"/>
            <a:ext cx="5454000" cy="624000"/>
          </a:xfrm>
        </p:spPr>
        <p:txBody>
          <a:bodyPr/>
          <a:lstStyle/>
          <a:p>
            <a:r>
              <a:rPr lang="en-US"/>
              <a:t>Click to edit Master title style</a:t>
            </a:r>
            <a:endParaRPr lang="en-GB" dirty="0"/>
          </a:p>
        </p:txBody>
      </p:sp>
      <p:sp>
        <p:nvSpPr>
          <p:cNvPr id="5" name="Footer Placeholder 4"/>
          <p:cNvSpPr>
            <a:spLocks noGrp="1"/>
          </p:cNvSpPr>
          <p:nvPr>
            <p:ph type="ftr" sz="quarter" idx="11"/>
          </p:nvPr>
        </p:nvSpPr>
        <p:spPr/>
        <p:txBody>
          <a:bodyPr/>
          <a:lstStyle/>
          <a:p>
            <a:r>
              <a:rPr lang="en-GB"/>
              <a:t>Presentation Title: Insert &gt; Header &amp; Footer</a:t>
            </a:r>
          </a:p>
        </p:txBody>
      </p:sp>
      <p:sp>
        <p:nvSpPr>
          <p:cNvPr id="10" name="Picture Placeholder 8"/>
          <p:cNvSpPr>
            <a:spLocks noGrp="1"/>
          </p:cNvSpPr>
          <p:nvPr>
            <p:ph type="pic" sz="quarter" idx="13" hasCustomPrompt="1"/>
          </p:nvPr>
        </p:nvSpPr>
        <p:spPr>
          <a:xfrm>
            <a:off x="1458516" y="2971800"/>
            <a:ext cx="3940969" cy="5044000"/>
          </a:xfrm>
        </p:spPr>
        <p:txBody>
          <a:bodyPr anchor="t"/>
          <a:lstStyle>
            <a:lvl1pPr marL="0" indent="0">
              <a:buNone/>
              <a:defRPr baseline="0"/>
            </a:lvl1pPr>
          </a:lstStyle>
          <a:p>
            <a:r>
              <a:rPr lang="en-GB" dirty="0"/>
              <a:t>Click icon to insert picture</a:t>
            </a:r>
          </a:p>
        </p:txBody>
      </p:sp>
      <p:sp>
        <p:nvSpPr>
          <p:cNvPr id="3" name="Date Placeholder 2"/>
          <p:cNvSpPr>
            <a:spLocks noGrp="1"/>
          </p:cNvSpPr>
          <p:nvPr>
            <p:ph type="dt" sz="half" idx="14"/>
          </p:nvPr>
        </p:nvSpPr>
        <p:spPr/>
        <p:txBody>
          <a:bodyPr/>
          <a:lstStyle/>
          <a:p>
            <a:fld id="{DD390AB9-CDE9-4847-AD3F-6A54FB27E295}" type="datetime5">
              <a:rPr lang="en-GB" smtClean="0"/>
              <a:t>24-Feb-19</a:t>
            </a:fld>
            <a:endParaRPr lang="en-GB" dirty="0"/>
          </a:p>
        </p:txBody>
      </p:sp>
      <p:sp>
        <p:nvSpPr>
          <p:cNvPr id="8" name="Slide Number Placeholder 7"/>
          <p:cNvSpPr>
            <a:spLocks noGrp="1"/>
          </p:cNvSpPr>
          <p:nvPr>
            <p:ph type="sldNum" sz="quarter" idx="15"/>
          </p:nvPr>
        </p:nvSpPr>
        <p:spPr/>
        <p:txBody>
          <a:bodyPr/>
          <a:lstStyle/>
          <a:p>
            <a:fld id="{72B4E084-70D5-4C53-8A39-B95869D3D307}" type="slidenum">
              <a:rPr lang="en-GB" smtClean="0"/>
              <a:pPr/>
              <a:t>‹#›</a:t>
            </a:fld>
            <a:endParaRPr lang="en-GB" dirty="0"/>
          </a:p>
        </p:txBody>
      </p:sp>
    </p:spTree>
    <p:extLst>
      <p:ext uri="{BB962C8B-B14F-4D97-AF65-F5344CB8AC3E}">
        <p14:creationId xmlns:p14="http://schemas.microsoft.com/office/powerpoint/2010/main" val="2194279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Joint Branding Slide">
    <p:spTree>
      <p:nvGrpSpPr>
        <p:cNvPr id="1" name=""/>
        <p:cNvGrpSpPr/>
        <p:nvPr/>
      </p:nvGrpSpPr>
      <p:grpSpPr>
        <a:xfrm>
          <a:off x="0" y="0"/>
          <a:ext cx="0" cy="0"/>
          <a:chOff x="0" y="0"/>
          <a:chExt cx="0" cy="0"/>
        </a:xfrm>
      </p:grpSpPr>
      <p:sp>
        <p:nvSpPr>
          <p:cNvPr id="2" name="Title 1"/>
          <p:cNvSpPr>
            <a:spLocks noGrp="1"/>
          </p:cNvSpPr>
          <p:nvPr>
            <p:ph type="title"/>
          </p:nvPr>
        </p:nvSpPr>
        <p:spPr>
          <a:xfrm>
            <a:off x="405000" y="1196000"/>
            <a:ext cx="5454000" cy="624000"/>
          </a:xfrm>
        </p:spPr>
        <p:txBody>
          <a:bodyPr/>
          <a:lstStyle/>
          <a:p>
            <a:r>
              <a:rPr lang="en-US"/>
              <a:t>Click to edit Master title style</a:t>
            </a:r>
            <a:endParaRPr lang="en-GB" dirty="0"/>
          </a:p>
        </p:txBody>
      </p:sp>
      <p:sp>
        <p:nvSpPr>
          <p:cNvPr id="5" name="Footer Placeholder 4"/>
          <p:cNvSpPr>
            <a:spLocks noGrp="1"/>
          </p:cNvSpPr>
          <p:nvPr>
            <p:ph type="ftr" sz="quarter" idx="11"/>
          </p:nvPr>
        </p:nvSpPr>
        <p:spPr/>
        <p:txBody>
          <a:bodyPr/>
          <a:lstStyle/>
          <a:p>
            <a:r>
              <a:rPr lang="en-GB"/>
              <a:t>Presentation Title: Insert &gt; Header &amp; Footer</a:t>
            </a:r>
          </a:p>
        </p:txBody>
      </p:sp>
      <p:sp>
        <p:nvSpPr>
          <p:cNvPr id="9" name="Picture Placeholder 7"/>
          <p:cNvSpPr>
            <a:spLocks noGrp="1"/>
          </p:cNvSpPr>
          <p:nvPr>
            <p:ph type="pic" sz="quarter" idx="14" hasCustomPrompt="1"/>
          </p:nvPr>
        </p:nvSpPr>
        <p:spPr>
          <a:xfrm>
            <a:off x="405000" y="2667600"/>
            <a:ext cx="5454000" cy="6344000"/>
          </a:xfrm>
        </p:spPr>
        <p:txBody>
          <a:bodyPr anchor="t"/>
          <a:lstStyle>
            <a:lvl1pPr marL="0" indent="0">
              <a:buNone/>
              <a:defRPr/>
            </a:lvl1pPr>
          </a:lstStyle>
          <a:p>
            <a:r>
              <a:rPr lang="en-GB" dirty="0"/>
              <a:t>Click Icon to insert picture </a:t>
            </a:r>
          </a:p>
        </p:txBody>
      </p:sp>
      <p:sp>
        <p:nvSpPr>
          <p:cNvPr id="3" name="Date Placeholder 2"/>
          <p:cNvSpPr>
            <a:spLocks noGrp="1"/>
          </p:cNvSpPr>
          <p:nvPr>
            <p:ph type="dt" sz="half" idx="15"/>
          </p:nvPr>
        </p:nvSpPr>
        <p:spPr/>
        <p:txBody>
          <a:bodyPr/>
          <a:lstStyle/>
          <a:p>
            <a:fld id="{29D48ABD-9A59-4705-BE5D-6C62FFDF98F4}" type="datetime5">
              <a:rPr lang="en-GB" smtClean="0"/>
              <a:t>24-Feb-19</a:t>
            </a:fld>
            <a:endParaRPr lang="en-GB" dirty="0"/>
          </a:p>
        </p:txBody>
      </p:sp>
      <p:sp>
        <p:nvSpPr>
          <p:cNvPr id="8" name="Slide Number Placeholder 7"/>
          <p:cNvSpPr>
            <a:spLocks noGrp="1"/>
          </p:cNvSpPr>
          <p:nvPr>
            <p:ph type="sldNum" sz="quarter" idx="16"/>
          </p:nvPr>
        </p:nvSpPr>
        <p:spPr/>
        <p:txBody>
          <a:bodyPr/>
          <a:lstStyle/>
          <a:p>
            <a:fld id="{72B4E084-70D5-4C53-8A39-B95869D3D307}" type="slidenum">
              <a:rPr lang="en-GB" smtClean="0"/>
              <a:pPr/>
              <a:t>‹#›</a:t>
            </a:fld>
            <a:endParaRPr lang="en-GB" dirty="0"/>
          </a:p>
        </p:txBody>
      </p:sp>
    </p:spTree>
    <p:extLst>
      <p:ext uri="{BB962C8B-B14F-4D97-AF65-F5344CB8AC3E}">
        <p14:creationId xmlns:p14="http://schemas.microsoft.com/office/powerpoint/2010/main" val="3277078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GB"/>
              <a:t>Presentation Title: Insert &gt; Header &amp; Footer</a:t>
            </a:r>
            <a:endParaRPr lang="en-GB" dirty="0"/>
          </a:p>
        </p:txBody>
      </p:sp>
      <p:sp>
        <p:nvSpPr>
          <p:cNvPr id="10" name="Title 1"/>
          <p:cNvSpPr>
            <a:spLocks noGrp="1"/>
          </p:cNvSpPr>
          <p:nvPr>
            <p:ph type="ctrTitle"/>
          </p:nvPr>
        </p:nvSpPr>
        <p:spPr>
          <a:xfrm>
            <a:off x="404813" y="4160000"/>
            <a:ext cx="5454000" cy="1560000"/>
          </a:xfrm>
        </p:spPr>
        <p:txBody>
          <a:bodyPr/>
          <a:lstStyle>
            <a:lvl1pPr>
              <a:defRPr sz="3600" b="1" i="1" baseline="0"/>
            </a:lvl1pPr>
          </a:lstStyle>
          <a:p>
            <a:r>
              <a:rPr lang="en-US"/>
              <a:t>Click to edit Master title style</a:t>
            </a:r>
            <a:endParaRPr lang="en-GB" dirty="0"/>
          </a:p>
        </p:txBody>
      </p:sp>
      <p:sp>
        <p:nvSpPr>
          <p:cNvPr id="2" name="Date Placeholder 1"/>
          <p:cNvSpPr>
            <a:spLocks noGrp="1"/>
          </p:cNvSpPr>
          <p:nvPr>
            <p:ph type="dt" sz="half" idx="12"/>
          </p:nvPr>
        </p:nvSpPr>
        <p:spPr/>
        <p:txBody>
          <a:bodyPr/>
          <a:lstStyle/>
          <a:p>
            <a:fld id="{8A9F4D47-155E-4C7F-8F5F-4AE051981999}" type="datetime5">
              <a:rPr lang="en-GB" smtClean="0"/>
              <a:t>24-Feb-19</a:t>
            </a:fld>
            <a:endParaRPr lang="en-GB" dirty="0"/>
          </a:p>
        </p:txBody>
      </p:sp>
      <p:sp>
        <p:nvSpPr>
          <p:cNvPr id="3" name="Slide Number Placeholder 2"/>
          <p:cNvSpPr>
            <a:spLocks noGrp="1"/>
          </p:cNvSpPr>
          <p:nvPr>
            <p:ph type="sldNum" sz="quarter" idx="13"/>
          </p:nvPr>
        </p:nvSpPr>
        <p:spPr/>
        <p:txBody>
          <a:bodyPr/>
          <a:lstStyle/>
          <a:p>
            <a:fld id="{72B4E084-70D5-4C53-8A39-B95869D3D307}" type="slidenum">
              <a:rPr lang="en-GB" smtClean="0"/>
              <a:pPr/>
              <a:t>‹#›</a:t>
            </a:fld>
            <a:endParaRPr lang="en-GB" dirty="0"/>
          </a:p>
        </p:txBody>
      </p:sp>
    </p:spTree>
    <p:extLst>
      <p:ext uri="{BB962C8B-B14F-4D97-AF65-F5344CB8AC3E}">
        <p14:creationId xmlns:p14="http://schemas.microsoft.com/office/powerpoint/2010/main" val="213943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5000" y="1196000"/>
            <a:ext cx="5454000" cy="624000"/>
          </a:xfrm>
          <a:prstGeom prst="rect">
            <a:avLst/>
          </a:prstGeom>
        </p:spPr>
        <p:txBody>
          <a:bodyPr vert="horz" lIns="0" tIns="0" rIns="0" bIns="0" rtlCol="0" anchor="t" anchorCtr="0">
            <a:noAutofit/>
          </a:bodyPr>
          <a:lstStyle/>
          <a:p>
            <a:r>
              <a:rPr lang="en-US"/>
              <a:t>Click to edit Master title style</a:t>
            </a:r>
            <a:endParaRPr lang="en-GB" dirty="0"/>
          </a:p>
        </p:txBody>
      </p:sp>
      <p:sp>
        <p:nvSpPr>
          <p:cNvPr id="3" name="Text Placeholder 2"/>
          <p:cNvSpPr>
            <a:spLocks noGrp="1"/>
          </p:cNvSpPr>
          <p:nvPr>
            <p:ph type="body" idx="1"/>
          </p:nvPr>
        </p:nvSpPr>
        <p:spPr>
          <a:xfrm>
            <a:off x="404813" y="2664531"/>
            <a:ext cx="5454000" cy="6344000"/>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3"/>
          </p:nvPr>
        </p:nvSpPr>
        <p:spPr>
          <a:xfrm>
            <a:off x="404812" y="338000"/>
            <a:ext cx="3240000" cy="260000"/>
          </a:xfrm>
          <a:prstGeom prst="rect">
            <a:avLst/>
          </a:prstGeom>
        </p:spPr>
        <p:txBody>
          <a:bodyPr vert="horz" lIns="0" tIns="0" rIns="0" bIns="0" rtlCol="0" anchor="ctr" anchorCtr="0"/>
          <a:lstStyle>
            <a:lvl1pPr algn="l">
              <a:defRPr sz="800">
                <a:solidFill>
                  <a:schemeClr val="tx2"/>
                </a:solidFill>
              </a:defRPr>
            </a:lvl1pPr>
          </a:lstStyle>
          <a:p>
            <a:r>
              <a:rPr lang="en-GB"/>
              <a:t>Presentation Title: Insert &gt; Header &amp; Footer</a:t>
            </a:r>
            <a:endParaRPr lang="en-GB" dirty="0"/>
          </a:p>
        </p:txBody>
      </p:sp>
      <p:sp>
        <p:nvSpPr>
          <p:cNvPr id="6" name="Slide Number Placeholder 5"/>
          <p:cNvSpPr>
            <a:spLocks noGrp="1"/>
          </p:cNvSpPr>
          <p:nvPr>
            <p:ph type="sldNum" sz="quarter" idx="4"/>
          </p:nvPr>
        </p:nvSpPr>
        <p:spPr>
          <a:xfrm>
            <a:off x="6529387" y="9477532"/>
            <a:ext cx="128681" cy="260000"/>
          </a:xfrm>
          <a:prstGeom prst="rect">
            <a:avLst/>
          </a:prstGeom>
        </p:spPr>
        <p:txBody>
          <a:bodyPr vert="horz" lIns="0" tIns="0" rIns="0" bIns="0" rtlCol="0" anchor="ctr"/>
          <a:lstStyle>
            <a:lvl1pPr algn="r">
              <a:defRPr sz="800">
                <a:solidFill>
                  <a:schemeClr val="tx2"/>
                </a:solidFill>
              </a:defRPr>
            </a:lvl1pPr>
          </a:lstStyle>
          <a:p>
            <a:fld id="{72B4E084-70D5-4C53-8A39-B95869D3D307}" type="slidenum">
              <a:rPr lang="en-GB" smtClean="0"/>
              <a:pPr/>
              <a:t>‹#›</a:t>
            </a:fld>
            <a:endParaRPr lang="en-GB" dirty="0"/>
          </a:p>
        </p:txBody>
      </p:sp>
      <p:sp>
        <p:nvSpPr>
          <p:cNvPr id="12" name="Date Placeholder 11"/>
          <p:cNvSpPr>
            <a:spLocks noGrp="1"/>
          </p:cNvSpPr>
          <p:nvPr>
            <p:ph type="dt" sz="half" idx="2"/>
          </p:nvPr>
        </p:nvSpPr>
        <p:spPr>
          <a:xfrm>
            <a:off x="4866652" y="9479600"/>
            <a:ext cx="1600200" cy="260000"/>
          </a:xfrm>
          <a:prstGeom prst="rect">
            <a:avLst/>
          </a:prstGeom>
        </p:spPr>
        <p:txBody>
          <a:bodyPr vert="horz" lIns="91440" tIns="45720" rIns="0" bIns="45720" rtlCol="0" anchor="ctr"/>
          <a:lstStyle>
            <a:lvl1pPr algn="r">
              <a:defRPr sz="800" baseline="0">
                <a:solidFill>
                  <a:schemeClr val="tx2"/>
                </a:solidFill>
              </a:defRPr>
            </a:lvl1pPr>
          </a:lstStyle>
          <a:p>
            <a:fld id="{FC0EEFF9-CBB0-4630-87E3-B66F1FC5A272}" type="datetime5">
              <a:rPr lang="en-GB" smtClean="0"/>
              <a:t>24-Feb-19</a:t>
            </a:fld>
            <a:endParaRPr lang="en-GB" dirty="0"/>
          </a:p>
        </p:txBody>
      </p:sp>
      <p:sp>
        <p:nvSpPr>
          <p:cNvPr id="13" name="TextBox 12"/>
          <p:cNvSpPr txBox="1"/>
          <p:nvPr/>
        </p:nvSpPr>
        <p:spPr>
          <a:xfrm>
            <a:off x="6497981" y="9522631"/>
            <a:ext cx="43607" cy="123111"/>
          </a:xfrm>
          <a:prstGeom prst="rect">
            <a:avLst/>
          </a:prstGeom>
          <a:noFill/>
        </p:spPr>
        <p:txBody>
          <a:bodyPr wrap="square" lIns="0" tIns="0" rIns="0" bIns="0" rtlCol="0">
            <a:spAutoFit/>
          </a:bodyPr>
          <a:lstStyle/>
          <a:p>
            <a:pPr algn="r">
              <a:spcBef>
                <a:spcPts val="1500"/>
              </a:spcBef>
            </a:pPr>
            <a:r>
              <a:rPr lang="en-GB" sz="800" dirty="0">
                <a:solidFill>
                  <a:schemeClr val="tx2"/>
                </a:solidFill>
              </a:rPr>
              <a:t>/</a:t>
            </a:r>
          </a:p>
        </p:txBody>
      </p:sp>
    </p:spTree>
    <p:extLst>
      <p:ext uri="{BB962C8B-B14F-4D97-AF65-F5344CB8AC3E}">
        <p14:creationId xmlns:p14="http://schemas.microsoft.com/office/powerpoint/2010/main" val="32448455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7" r:id="rId3"/>
    <p:sldLayoutId id="2147483660" r:id="rId4"/>
    <p:sldLayoutId id="2147483662" r:id="rId5"/>
    <p:sldLayoutId id="2147483663" r:id="rId6"/>
    <p:sldLayoutId id="2147483661" r:id="rId7"/>
  </p:sldLayoutIdLst>
  <p:hf hdr="0"/>
  <p:txStyles>
    <p:titleStyle>
      <a:lvl1pPr algn="l" defTabSz="914400" rtl="0" eaLnBrk="1" latinLnBrk="0" hangingPunct="1">
        <a:spcBef>
          <a:spcPct val="0"/>
        </a:spcBef>
        <a:buNone/>
        <a:defRPr sz="2800" b="1" i="1" kern="1200">
          <a:solidFill>
            <a:schemeClr val="tx2"/>
          </a:solidFill>
          <a:latin typeface="+mj-lt"/>
          <a:ea typeface="+mj-ea"/>
          <a:cs typeface="+mj-cs"/>
        </a:defRPr>
      </a:lvl1pPr>
    </p:titleStyle>
    <p:bodyStyle>
      <a:lvl1pPr marL="0" indent="0" algn="l" defTabSz="914400" rtl="0" eaLnBrk="1" latinLnBrk="0" hangingPunct="1">
        <a:spcBef>
          <a:spcPct val="20000"/>
        </a:spcBef>
        <a:buClr>
          <a:schemeClr val="accent4"/>
        </a:buClr>
        <a:buSzPct val="50000"/>
        <a:buFont typeface="Arial" panose="020B0604020202020204" pitchFamily="34" charset="0"/>
        <a:buNone/>
        <a:defRPr sz="1800" kern="1200">
          <a:solidFill>
            <a:schemeClr val="tx1"/>
          </a:solidFill>
          <a:latin typeface="+mn-lt"/>
          <a:ea typeface="+mn-ea"/>
          <a:cs typeface="+mn-cs"/>
        </a:defRPr>
      </a:lvl1pPr>
      <a:lvl2pPr marL="180000" indent="-180000" algn="l" defTabSz="914400" rtl="0" eaLnBrk="1" latinLnBrk="0" hangingPunct="1">
        <a:spcBef>
          <a:spcPct val="20000"/>
        </a:spcBef>
        <a:buClr>
          <a:schemeClr val="accent4"/>
        </a:buClr>
        <a:buSzPct val="50000"/>
        <a:buFont typeface="Arial" panose="020B0604020202020204" pitchFamily="34" charset="0"/>
        <a:buChar char="►"/>
        <a:defRPr sz="1800" kern="1200">
          <a:solidFill>
            <a:schemeClr val="tx1"/>
          </a:solidFill>
          <a:latin typeface="+mn-lt"/>
          <a:ea typeface="+mn-ea"/>
          <a:cs typeface="+mn-cs"/>
        </a:defRPr>
      </a:lvl2pPr>
      <a:lvl3pPr marL="630000" indent="-180000" algn="l" defTabSz="914400" rtl="0" eaLnBrk="1" latinLnBrk="0" hangingPunct="1">
        <a:spcBef>
          <a:spcPct val="20000"/>
        </a:spcBef>
        <a:buClr>
          <a:schemeClr val="accent4"/>
        </a:buClr>
        <a:buFont typeface="Arial" panose="020B0604020202020204" pitchFamily="34" charset="0"/>
        <a:buChar char="•"/>
        <a:defRPr sz="1800" kern="1200">
          <a:solidFill>
            <a:schemeClr val="tx1"/>
          </a:solidFill>
          <a:latin typeface="+mn-lt"/>
          <a:ea typeface="+mn-ea"/>
          <a:cs typeface="+mn-cs"/>
        </a:defRPr>
      </a:lvl3pPr>
      <a:lvl4pPr marL="1080000" indent="-180000" algn="l" defTabSz="901700" rtl="0" eaLnBrk="1" latinLnBrk="0" hangingPunct="1">
        <a:spcBef>
          <a:spcPts val="336"/>
        </a:spcBef>
        <a:buClr>
          <a:schemeClr val="accent4"/>
        </a:buClr>
        <a:buFont typeface="Arial" panose="020B0604020202020204" pitchFamily="34" charset="0"/>
        <a:buChar char="-"/>
        <a:tabLst/>
        <a:defRPr sz="1800" kern="1200">
          <a:solidFill>
            <a:schemeClr val="tx1"/>
          </a:solidFill>
          <a:latin typeface="+mn-lt"/>
          <a:ea typeface="+mn-ea"/>
          <a:cs typeface="+mn-cs"/>
        </a:defRPr>
      </a:lvl4pPr>
      <a:lvl5pPr marL="1080000" indent="-180000" algn="l" defTabSz="901700" rtl="0" eaLnBrk="1" latinLnBrk="0" hangingPunct="1">
        <a:spcBef>
          <a:spcPts val="500"/>
        </a:spcBef>
        <a:buClr>
          <a:schemeClr val="accent4"/>
        </a:buClr>
        <a:buFont typeface="Arial" panose="020B0604020202020204" pitchFamily="34" charset="0"/>
        <a:buChar char="-"/>
        <a:tabLst/>
        <a:defRPr sz="1800" kern="1200">
          <a:solidFill>
            <a:schemeClr val="tx1"/>
          </a:solidFill>
          <a:latin typeface="+mn-lt"/>
          <a:ea typeface="+mn-ea"/>
          <a:cs typeface="+mn-cs"/>
        </a:defRPr>
      </a:lvl5pPr>
      <a:lvl6pPr marL="1080000" indent="-180000" algn="l" defTabSz="901700" rtl="0" eaLnBrk="1" latinLnBrk="0" hangingPunct="1">
        <a:spcBef>
          <a:spcPts val="500"/>
        </a:spcBef>
        <a:buClr>
          <a:schemeClr val="accent4"/>
        </a:buClr>
        <a:buFont typeface="Arial" panose="020B0604020202020204" pitchFamily="34" charset="0"/>
        <a:buChar char="-"/>
        <a:tabLst/>
        <a:defRPr sz="1800" kern="1200">
          <a:solidFill>
            <a:schemeClr val="tx1"/>
          </a:solidFill>
          <a:latin typeface="+mn-lt"/>
          <a:ea typeface="+mn-ea"/>
          <a:cs typeface="+mn-cs"/>
        </a:defRPr>
      </a:lvl6pPr>
      <a:lvl7pPr marL="1080000" indent="-180000" algn="l" defTabSz="901700" rtl="0" eaLnBrk="1" latinLnBrk="0" hangingPunct="1">
        <a:spcBef>
          <a:spcPts val="500"/>
        </a:spcBef>
        <a:buClr>
          <a:schemeClr val="accent4"/>
        </a:buClr>
        <a:buFont typeface="Arial" panose="020B0604020202020204" pitchFamily="34" charset="0"/>
        <a:buChar char="-"/>
        <a:tabLst/>
        <a:defRPr sz="1800" kern="1200">
          <a:solidFill>
            <a:schemeClr val="tx1"/>
          </a:solidFill>
          <a:latin typeface="+mn-lt"/>
          <a:ea typeface="+mn-ea"/>
          <a:cs typeface="+mn-cs"/>
        </a:defRPr>
      </a:lvl7pPr>
      <a:lvl8pPr marL="1080000" indent="-180000" algn="l" defTabSz="901700" rtl="0" eaLnBrk="1" latinLnBrk="0" hangingPunct="1">
        <a:spcBef>
          <a:spcPts val="500"/>
        </a:spcBef>
        <a:buClr>
          <a:schemeClr val="accent4"/>
        </a:buClr>
        <a:buFont typeface="Arial" panose="020B0604020202020204" pitchFamily="34" charset="0"/>
        <a:buChar char="-"/>
        <a:tabLst/>
        <a:defRPr sz="1800" kern="1200">
          <a:solidFill>
            <a:schemeClr val="tx1"/>
          </a:solidFill>
          <a:latin typeface="+mn-lt"/>
          <a:ea typeface="+mn-ea"/>
          <a:cs typeface="+mn-cs"/>
        </a:defRPr>
      </a:lvl8pPr>
      <a:lvl9pPr marL="1080000" indent="-180000" algn="l" defTabSz="901700" rtl="0" eaLnBrk="1" latinLnBrk="0" hangingPunct="1">
        <a:spcBef>
          <a:spcPts val="500"/>
        </a:spcBef>
        <a:buClr>
          <a:schemeClr val="accent4"/>
        </a:buClr>
        <a:buFont typeface="Arial" panose="020B0604020202020204" pitchFamily="34" charset="0"/>
        <a:buChar char="-"/>
        <a:tabLst/>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hyperlink" Target="https://safety.networkrail.co.uk/" TargetMode="External"/><Relationship Id="rId7"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mailto:ThinkRISK@networkrail.co.uk" TargetMode="External"/><Relationship Id="rId4" Type="http://schemas.openxmlformats.org/officeDocument/2006/relationships/hyperlink" Target="https://www.yammer.com/networkrail.co.uk/#/threads/inGroup?type=in_group&amp;feedId=16013504&amp;view=al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D778BAC8-8075-474B-9B76-9471FA6EFFD8}"/>
              </a:ext>
            </a:extLst>
          </p:cNvPr>
          <p:cNvGrpSpPr/>
          <p:nvPr/>
        </p:nvGrpSpPr>
        <p:grpSpPr>
          <a:xfrm>
            <a:off x="201166" y="128464"/>
            <a:ext cx="6468193" cy="1296144"/>
            <a:chOff x="201166" y="106666"/>
            <a:chExt cx="6468193" cy="1173926"/>
          </a:xfrm>
        </p:grpSpPr>
        <p:pic>
          <p:nvPicPr>
            <p:cNvPr id="13" name="Picture 12">
              <a:extLst>
                <a:ext uri="{FF2B5EF4-FFF2-40B4-BE49-F238E27FC236}">
                  <a16:creationId xmlns:a16="http://schemas.microsoft.com/office/drawing/2014/main" id="{350B1E8B-1D0F-4754-80F0-194FBF506BDF}"/>
                </a:ext>
              </a:extLst>
            </p:cNvPr>
            <p:cNvPicPr>
              <a:picLocks noChangeAspect="1"/>
            </p:cNvPicPr>
            <p:nvPr/>
          </p:nvPicPr>
          <p:blipFill>
            <a:blip r:embed="rId2"/>
            <a:stretch>
              <a:fillRect/>
            </a:stretch>
          </p:blipFill>
          <p:spPr>
            <a:xfrm>
              <a:off x="201166" y="106666"/>
              <a:ext cx="6468193" cy="1173926"/>
            </a:xfrm>
            <a:prstGeom prst="rect">
              <a:avLst/>
            </a:prstGeom>
          </p:spPr>
        </p:pic>
        <p:pic>
          <p:nvPicPr>
            <p:cNvPr id="19" name="Picture 18">
              <a:extLst>
                <a:ext uri="{FF2B5EF4-FFF2-40B4-BE49-F238E27FC236}">
                  <a16:creationId xmlns:a16="http://schemas.microsoft.com/office/drawing/2014/main" id="{0DCFCDB6-CC3F-40C6-8BB7-E6EEC4C4FA4A}"/>
                </a:ext>
              </a:extLst>
            </p:cNvPr>
            <p:cNvPicPr>
              <a:picLocks noChangeAspect="1"/>
            </p:cNvPicPr>
            <p:nvPr/>
          </p:nvPicPr>
          <p:blipFill rotWithShape="1">
            <a:blip r:embed="rId3"/>
            <a:srcRect t="9600" r="6464"/>
            <a:stretch/>
          </p:blipFill>
          <p:spPr>
            <a:xfrm>
              <a:off x="304327" y="425714"/>
              <a:ext cx="4492825" cy="782870"/>
            </a:xfrm>
            <a:prstGeom prst="rect">
              <a:avLst/>
            </a:prstGeom>
          </p:spPr>
        </p:pic>
      </p:gr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9107501"/>
            <a:ext cx="6858000" cy="814051"/>
          </a:xfrm>
          <a:prstGeom prst="rect">
            <a:avLst/>
          </a:prstGeom>
        </p:spPr>
      </p:pic>
      <p:graphicFrame>
        <p:nvGraphicFramePr>
          <p:cNvPr id="11" name="Table 10">
            <a:extLst>
              <a:ext uri="{FF2B5EF4-FFF2-40B4-BE49-F238E27FC236}">
                <a16:creationId xmlns:a16="http://schemas.microsoft.com/office/drawing/2014/main" id="{EC814F12-FBEE-40E0-906B-6717B6540191}"/>
              </a:ext>
            </a:extLst>
          </p:cNvPr>
          <p:cNvGraphicFramePr>
            <a:graphicFrameLocks noGrp="1"/>
          </p:cNvGraphicFramePr>
          <p:nvPr>
            <p:extLst>
              <p:ext uri="{D42A27DB-BD31-4B8C-83A1-F6EECF244321}">
                <p14:modId xmlns:p14="http://schemas.microsoft.com/office/powerpoint/2010/main" val="4199446135"/>
              </p:ext>
            </p:extLst>
          </p:nvPr>
        </p:nvGraphicFramePr>
        <p:xfrm>
          <a:off x="201166" y="3525257"/>
          <a:ext cx="6441172" cy="5558054"/>
        </p:xfrm>
        <a:graphic>
          <a:graphicData uri="http://schemas.openxmlformats.org/drawingml/2006/table">
            <a:tbl>
              <a:tblPr firstRow="1" firstCol="1" bandRow="1">
                <a:tableStyleId>{5C22544A-7EE6-4342-B048-85BDC9FD1C3A}</a:tableStyleId>
              </a:tblPr>
              <a:tblGrid>
                <a:gridCol w="2194819">
                  <a:extLst>
                    <a:ext uri="{9D8B030D-6E8A-4147-A177-3AD203B41FA5}">
                      <a16:colId xmlns:a16="http://schemas.microsoft.com/office/drawing/2014/main" val="3005341559"/>
                    </a:ext>
                  </a:extLst>
                </a:gridCol>
                <a:gridCol w="684764">
                  <a:extLst>
                    <a:ext uri="{9D8B030D-6E8A-4147-A177-3AD203B41FA5}">
                      <a16:colId xmlns:a16="http://schemas.microsoft.com/office/drawing/2014/main" val="1667114678"/>
                    </a:ext>
                  </a:extLst>
                </a:gridCol>
                <a:gridCol w="3561589">
                  <a:extLst>
                    <a:ext uri="{9D8B030D-6E8A-4147-A177-3AD203B41FA5}">
                      <a16:colId xmlns:a16="http://schemas.microsoft.com/office/drawing/2014/main" val="398048798"/>
                    </a:ext>
                  </a:extLst>
                </a:gridCol>
              </a:tblGrid>
              <a:tr h="194481">
                <a:tc>
                  <a:txBody>
                    <a:bodyPr/>
                    <a:lstStyle/>
                    <a:p>
                      <a:pPr>
                        <a:lnSpc>
                          <a:spcPct val="107000"/>
                        </a:lnSpc>
                        <a:spcAft>
                          <a:spcPts val="0"/>
                        </a:spcAft>
                      </a:pPr>
                      <a:r>
                        <a:rPr lang="en-GB" sz="1050" dirty="0">
                          <a:effectLst/>
                          <a:latin typeface="+mn-lt"/>
                        </a:rPr>
                        <a:t>Content</a:t>
                      </a:r>
                      <a:endParaRPr lang="en-GB" sz="1050" dirty="0">
                        <a:effectLst/>
                        <a:latin typeface="+mn-lt"/>
                        <a:ea typeface="Calibri" panose="020F0502020204030204" pitchFamily="34" charset="0"/>
                        <a:cs typeface="Times New Roman" panose="02020603050405020304" pitchFamily="18" charset="0"/>
                      </a:endParaRPr>
                    </a:p>
                  </a:txBody>
                  <a:tcPr marL="65340" marR="6534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7000"/>
                        </a:lnSpc>
                        <a:spcAft>
                          <a:spcPts val="0"/>
                        </a:spcAft>
                      </a:pPr>
                      <a:r>
                        <a:rPr lang="en-GB" sz="1050" dirty="0">
                          <a:effectLst/>
                          <a:latin typeface="+mn-lt"/>
                        </a:rPr>
                        <a:t>Time</a:t>
                      </a:r>
                      <a:endParaRPr lang="en-GB" sz="1050" dirty="0">
                        <a:effectLst/>
                        <a:latin typeface="+mn-lt"/>
                        <a:ea typeface="Calibri" panose="020F0502020204030204" pitchFamily="34" charset="0"/>
                        <a:cs typeface="Times New Roman" panose="02020603050405020304" pitchFamily="18" charset="0"/>
                      </a:endParaRPr>
                    </a:p>
                  </a:txBody>
                  <a:tcPr marL="65340" marR="6534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7000"/>
                        </a:lnSpc>
                        <a:spcAft>
                          <a:spcPts val="0"/>
                        </a:spcAft>
                      </a:pPr>
                      <a:r>
                        <a:rPr lang="en-GB" sz="1050" dirty="0">
                          <a:effectLst/>
                          <a:latin typeface="+mn-lt"/>
                        </a:rPr>
                        <a:t>Questions</a:t>
                      </a:r>
                      <a:endParaRPr lang="en-GB" sz="1050" dirty="0">
                        <a:effectLst/>
                        <a:latin typeface="+mn-lt"/>
                        <a:ea typeface="Calibri" panose="020F0502020204030204" pitchFamily="34" charset="0"/>
                        <a:cs typeface="Times New Roman" panose="02020603050405020304" pitchFamily="18" charset="0"/>
                      </a:endParaRPr>
                    </a:p>
                  </a:txBody>
                  <a:tcPr marL="65340" marR="6534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06128824"/>
                  </a:ext>
                </a:extLst>
              </a:tr>
              <a:tr h="428134">
                <a:tc>
                  <a:txBody>
                    <a:bodyPr/>
                    <a:lstStyle/>
                    <a:p>
                      <a:pPr marL="0" lvl="0" indent="0">
                        <a:buFont typeface="Symbol" panose="05050102010706020507" pitchFamily="18" charset="2"/>
                        <a:buNone/>
                      </a:pPr>
                      <a:r>
                        <a:rPr lang="en-GB" sz="1050" dirty="0">
                          <a:effectLst/>
                          <a:latin typeface="+mn-lt"/>
                        </a:rPr>
                        <a:t>Slide 1</a:t>
                      </a:r>
                      <a:endParaRPr lang="en-GB" sz="1050" dirty="0">
                        <a:effectLst/>
                        <a:latin typeface="+mn-lt"/>
                        <a:ea typeface="Times New Roman" panose="02020603050405020304" pitchFamily="18" charset="0"/>
                      </a:endParaRPr>
                    </a:p>
                  </a:txBody>
                  <a:tcPr marL="65340" marR="6534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7000"/>
                        </a:lnSpc>
                        <a:spcAft>
                          <a:spcPts val="0"/>
                        </a:spcAft>
                      </a:pPr>
                      <a:endParaRPr lang="en-GB" sz="1050" dirty="0">
                        <a:effectLst/>
                        <a:latin typeface="+mn-lt"/>
                        <a:ea typeface="Calibri" panose="020F0502020204030204" pitchFamily="34" charset="0"/>
                        <a:cs typeface="Times New Roman" panose="02020603050405020304" pitchFamily="18" charset="0"/>
                      </a:endParaRPr>
                    </a:p>
                  </a:txBody>
                  <a:tcPr marL="65340" marR="6534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7000"/>
                        </a:lnSpc>
                        <a:spcAft>
                          <a:spcPts val="0"/>
                        </a:spcAft>
                      </a:pPr>
                      <a:r>
                        <a:rPr lang="en-GB" sz="1050" dirty="0">
                          <a:effectLst/>
                          <a:latin typeface="+mn-lt"/>
                        </a:rPr>
                        <a:t>Opening slide</a:t>
                      </a:r>
                    </a:p>
                  </a:txBody>
                  <a:tcPr marL="65340" marR="6534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77400425"/>
                  </a:ext>
                </a:extLst>
              </a:tr>
              <a:tr h="1194019">
                <a:tc>
                  <a:txBody>
                    <a:bodyPr/>
                    <a:lstStyle/>
                    <a:p>
                      <a:pPr>
                        <a:lnSpc>
                          <a:spcPct val="107000"/>
                        </a:lnSpc>
                        <a:spcAft>
                          <a:spcPts val="0"/>
                        </a:spcAft>
                      </a:pPr>
                      <a:r>
                        <a:rPr lang="en-GB" sz="1050" dirty="0">
                          <a:effectLst/>
                          <a:latin typeface="+mn-lt"/>
                        </a:rPr>
                        <a:t>Slide 2 contains an overview of  a near miss that happened on LNE Route back in the Autumn.</a:t>
                      </a:r>
                      <a:br>
                        <a:rPr lang="en-GB" sz="1050" dirty="0">
                          <a:effectLst/>
                          <a:latin typeface="+mn-lt"/>
                        </a:rPr>
                      </a:br>
                      <a:endParaRPr lang="en-GB" sz="1050" dirty="0">
                        <a:effectLst/>
                        <a:latin typeface="+mn-lt"/>
                      </a:endParaRPr>
                    </a:p>
                  </a:txBody>
                  <a:tcPr marL="65340" marR="6534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7000"/>
                        </a:lnSpc>
                        <a:spcAft>
                          <a:spcPts val="0"/>
                        </a:spcAft>
                      </a:pPr>
                      <a:r>
                        <a:rPr lang="en-GB" sz="1050" dirty="0">
                          <a:effectLst/>
                          <a:latin typeface="+mn-lt"/>
                        </a:rPr>
                        <a:t>5 mins</a:t>
                      </a:r>
                      <a:endParaRPr lang="en-GB" sz="1050" dirty="0">
                        <a:effectLst/>
                        <a:latin typeface="+mn-lt"/>
                        <a:ea typeface="Calibri" panose="020F0502020204030204" pitchFamily="34" charset="0"/>
                        <a:cs typeface="Times New Roman" panose="02020603050405020304" pitchFamily="18" charset="0"/>
                      </a:endParaRPr>
                    </a:p>
                  </a:txBody>
                  <a:tcPr marL="65340" marR="6534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7000"/>
                        </a:lnSpc>
                        <a:spcAft>
                          <a:spcPts val="0"/>
                        </a:spcAft>
                      </a:pPr>
                      <a:br>
                        <a:rPr lang="en-GB" sz="1050" dirty="0">
                          <a:effectLst/>
                          <a:latin typeface="+mn-lt"/>
                        </a:rPr>
                      </a:br>
                      <a:endParaRPr lang="en-GB" sz="1050" dirty="0">
                        <a:effectLst/>
                        <a:latin typeface="+mn-lt"/>
                      </a:endParaRPr>
                    </a:p>
                    <a:p>
                      <a:pPr>
                        <a:lnSpc>
                          <a:spcPct val="107000"/>
                        </a:lnSpc>
                        <a:spcAft>
                          <a:spcPts val="0"/>
                        </a:spcAft>
                      </a:pPr>
                      <a:r>
                        <a:rPr lang="en-GB" sz="1050" dirty="0">
                          <a:effectLst/>
                          <a:latin typeface="+mn-lt"/>
                        </a:rPr>
                        <a:t>Do you think that could happen to us?</a:t>
                      </a:r>
                    </a:p>
                    <a:p>
                      <a:pPr>
                        <a:lnSpc>
                          <a:spcPct val="107000"/>
                        </a:lnSpc>
                        <a:spcAft>
                          <a:spcPts val="0"/>
                        </a:spcAft>
                      </a:pPr>
                      <a:endParaRPr lang="en-GB" sz="1050" dirty="0">
                        <a:effectLst/>
                        <a:latin typeface="+mn-lt"/>
                      </a:endParaRPr>
                    </a:p>
                    <a:p>
                      <a:pPr>
                        <a:lnSpc>
                          <a:spcPct val="107000"/>
                        </a:lnSpc>
                        <a:spcAft>
                          <a:spcPts val="0"/>
                        </a:spcAft>
                      </a:pPr>
                      <a:r>
                        <a:rPr lang="en-GB" sz="1050" dirty="0">
                          <a:effectLst/>
                          <a:latin typeface="+mn-lt"/>
                        </a:rPr>
                        <a:t>Are we confident we don’t put ourselves as a team in that situation?</a:t>
                      </a:r>
                    </a:p>
                    <a:p>
                      <a:pPr algn="ctr">
                        <a:lnSpc>
                          <a:spcPct val="107000"/>
                        </a:lnSpc>
                        <a:spcAft>
                          <a:spcPts val="0"/>
                        </a:spcAft>
                      </a:pPr>
                      <a:r>
                        <a:rPr lang="en-GB" sz="1050" dirty="0">
                          <a:effectLst/>
                          <a:latin typeface="+mn-lt"/>
                        </a:rPr>
                        <a:t> </a:t>
                      </a:r>
                    </a:p>
                  </a:txBody>
                  <a:tcPr marL="65340" marR="6534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80162119"/>
                  </a:ext>
                </a:extLst>
              </a:tr>
              <a:tr h="386232">
                <a:tc>
                  <a:txBody>
                    <a:bodyPr/>
                    <a:lstStyle/>
                    <a:p>
                      <a:pPr>
                        <a:lnSpc>
                          <a:spcPct val="107000"/>
                        </a:lnSpc>
                        <a:spcAft>
                          <a:spcPts val="0"/>
                        </a:spcAft>
                      </a:pPr>
                      <a:endParaRPr lang="en-GB" sz="1050" dirty="0">
                        <a:effectLst/>
                        <a:latin typeface="+mn-lt"/>
                      </a:endParaRPr>
                    </a:p>
                    <a:p>
                      <a:pPr>
                        <a:lnSpc>
                          <a:spcPct val="107000"/>
                        </a:lnSpc>
                        <a:spcAft>
                          <a:spcPts val="0"/>
                        </a:spcAft>
                      </a:pPr>
                      <a:endParaRPr lang="en-GB" sz="1050" dirty="0">
                        <a:effectLst/>
                        <a:latin typeface="+mn-lt"/>
                      </a:endParaRPr>
                    </a:p>
                    <a:p>
                      <a:pPr>
                        <a:lnSpc>
                          <a:spcPct val="107000"/>
                        </a:lnSpc>
                        <a:spcAft>
                          <a:spcPts val="0"/>
                        </a:spcAft>
                      </a:pPr>
                      <a:r>
                        <a:rPr lang="en-GB" sz="1050" dirty="0">
                          <a:effectLst/>
                          <a:latin typeface="+mn-lt"/>
                        </a:rPr>
                        <a:t>Slide 3 &amp; 4 – the clip should play. If it doesn’t move your cursor / mouse onto the slide and you should see the ‘start’ arrow of the video. Click on it to make it play</a:t>
                      </a:r>
                    </a:p>
                    <a:p>
                      <a:pPr>
                        <a:lnSpc>
                          <a:spcPct val="107000"/>
                        </a:lnSpc>
                        <a:spcAft>
                          <a:spcPts val="0"/>
                        </a:spcAft>
                      </a:pPr>
                      <a:endParaRPr lang="en-GB" sz="1050" dirty="0">
                        <a:effectLst/>
                        <a:latin typeface="+mn-lt"/>
                      </a:endParaRPr>
                    </a:p>
                    <a:p>
                      <a:pPr>
                        <a:lnSpc>
                          <a:spcPct val="107000"/>
                        </a:lnSpc>
                        <a:spcAft>
                          <a:spcPts val="0"/>
                        </a:spcAft>
                      </a:pPr>
                      <a:endParaRPr lang="en-GB" sz="1050" dirty="0">
                        <a:effectLst/>
                        <a:latin typeface="+mn-lt"/>
                      </a:endParaRPr>
                    </a:p>
                    <a:p>
                      <a:pPr>
                        <a:lnSpc>
                          <a:spcPct val="107000"/>
                        </a:lnSpc>
                        <a:spcAft>
                          <a:spcPts val="0"/>
                        </a:spcAft>
                      </a:pPr>
                      <a:endParaRPr lang="en-GB" sz="1050" dirty="0">
                        <a:effectLst/>
                        <a:latin typeface="+mn-lt"/>
                      </a:endParaRPr>
                    </a:p>
                    <a:p>
                      <a:pPr>
                        <a:lnSpc>
                          <a:spcPct val="107000"/>
                        </a:lnSpc>
                        <a:spcAft>
                          <a:spcPts val="0"/>
                        </a:spcAft>
                      </a:pPr>
                      <a:endParaRPr lang="en-GB" sz="1050" dirty="0">
                        <a:effectLst/>
                        <a:latin typeface="+mn-lt"/>
                      </a:endParaRPr>
                    </a:p>
                    <a:p>
                      <a:pPr>
                        <a:lnSpc>
                          <a:spcPct val="107000"/>
                        </a:lnSpc>
                        <a:spcAft>
                          <a:spcPts val="0"/>
                        </a:spcAft>
                      </a:pPr>
                      <a:endParaRPr lang="en-GB" sz="1050" dirty="0">
                        <a:effectLst/>
                        <a:latin typeface="+mn-lt"/>
                        <a:ea typeface="Calibri" panose="020F0502020204030204" pitchFamily="34" charset="0"/>
                        <a:cs typeface="Times New Roman" panose="02020603050405020304" pitchFamily="18" charset="0"/>
                      </a:endParaRPr>
                    </a:p>
                  </a:txBody>
                  <a:tcPr marL="65340" marR="65340" marT="0" marB="0">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7000"/>
                        </a:lnSpc>
                        <a:spcAft>
                          <a:spcPts val="0"/>
                        </a:spcAft>
                      </a:pPr>
                      <a:r>
                        <a:rPr lang="en-GB" sz="1050" dirty="0">
                          <a:effectLst/>
                          <a:latin typeface="+mn-lt"/>
                          <a:ea typeface="Calibri" panose="020F0502020204030204" pitchFamily="34" charset="0"/>
                          <a:cs typeface="Times New Roman" panose="02020603050405020304" pitchFamily="18" charset="0"/>
                        </a:rPr>
                        <a:t>7 mins</a:t>
                      </a:r>
                    </a:p>
                  </a:txBody>
                  <a:tcPr marL="65340" marR="6534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7000"/>
                        </a:lnSpc>
                        <a:spcAft>
                          <a:spcPts val="0"/>
                        </a:spcAft>
                      </a:pPr>
                      <a:br>
                        <a:rPr lang="en-GB" sz="1050" dirty="0">
                          <a:effectLst/>
                          <a:latin typeface="+mn-lt"/>
                        </a:rPr>
                      </a:br>
                      <a:r>
                        <a:rPr lang="en-GB" sz="1050" dirty="0">
                          <a:effectLst/>
                          <a:latin typeface="+mn-lt"/>
                        </a:rPr>
                        <a:t>Exercise one: What did you pick up on from the film?</a:t>
                      </a:r>
                    </a:p>
                    <a:p>
                      <a:pPr>
                        <a:lnSpc>
                          <a:spcPct val="107000"/>
                        </a:lnSpc>
                        <a:spcAft>
                          <a:spcPts val="0"/>
                        </a:spcAft>
                      </a:pPr>
                      <a:endParaRPr lang="en-GB" sz="1050" dirty="0">
                        <a:effectLst/>
                        <a:latin typeface="+mn-lt"/>
                      </a:endParaRPr>
                    </a:p>
                    <a:p>
                      <a:pPr marL="0" indent="0">
                        <a:lnSpc>
                          <a:spcPct val="100000"/>
                        </a:lnSpc>
                        <a:buFont typeface="Arial" panose="020B0604020202020204" pitchFamily="34" charset="0"/>
                        <a:buNone/>
                      </a:pPr>
                      <a:r>
                        <a:rPr lang="en-GB" sz="1050" dirty="0">
                          <a:latin typeface="+mn-lt"/>
                        </a:rPr>
                        <a:t>Encourage people to think about not only why the person had to jump out of the way, but also what led them to be in an unsafe situation in the first place</a:t>
                      </a:r>
                      <a:br>
                        <a:rPr lang="en-GB" sz="1050" dirty="0">
                          <a:latin typeface="+mn-lt"/>
                        </a:rPr>
                      </a:br>
                      <a:endParaRPr lang="en-GB" sz="1050" dirty="0">
                        <a:latin typeface="+mn-lt"/>
                      </a:endParaRPr>
                    </a:p>
                  </a:txBody>
                  <a:tcPr marL="65340" marR="6534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33854911"/>
                  </a:ext>
                </a:extLst>
              </a:tr>
              <a:tr h="0">
                <a:tc>
                  <a:txBody>
                    <a:bodyPr/>
                    <a:lstStyle/>
                    <a:p>
                      <a:pPr>
                        <a:lnSpc>
                          <a:spcPct val="107000"/>
                        </a:lnSpc>
                        <a:spcAft>
                          <a:spcPts val="0"/>
                        </a:spcAft>
                      </a:pPr>
                      <a:r>
                        <a:rPr lang="en-GB" sz="1050" dirty="0">
                          <a:effectLst/>
                          <a:latin typeface="+mn-lt"/>
                        </a:rPr>
                        <a:t>Slide 4</a:t>
                      </a:r>
                    </a:p>
                    <a:p>
                      <a:pPr>
                        <a:lnSpc>
                          <a:spcPct val="107000"/>
                        </a:lnSpc>
                        <a:spcAft>
                          <a:spcPts val="0"/>
                        </a:spcAft>
                      </a:pPr>
                      <a:endParaRPr lang="en-GB" sz="1050" dirty="0">
                        <a:effectLst/>
                        <a:latin typeface="+mn-lt"/>
                        <a:ea typeface="Calibri" panose="020F0502020204030204" pitchFamily="34" charset="0"/>
                        <a:cs typeface="Times New Roman" panose="02020603050405020304" pitchFamily="18" charset="0"/>
                      </a:endParaRPr>
                    </a:p>
                    <a:p>
                      <a:pPr>
                        <a:lnSpc>
                          <a:spcPct val="107000"/>
                        </a:lnSpc>
                        <a:spcAft>
                          <a:spcPts val="0"/>
                        </a:spcAft>
                      </a:pPr>
                      <a:endParaRPr lang="en-GB" sz="1050" dirty="0">
                        <a:effectLst/>
                        <a:latin typeface="+mn-lt"/>
                        <a:ea typeface="Calibri" panose="020F0502020204030204" pitchFamily="34" charset="0"/>
                        <a:cs typeface="Times New Roman" panose="02020603050405020304" pitchFamily="18" charset="0"/>
                      </a:endParaRPr>
                    </a:p>
                    <a:p>
                      <a:pPr>
                        <a:lnSpc>
                          <a:spcPct val="107000"/>
                        </a:lnSpc>
                        <a:spcAft>
                          <a:spcPts val="0"/>
                        </a:spcAft>
                      </a:pPr>
                      <a:endParaRPr lang="en-GB" sz="1050" dirty="0">
                        <a:effectLst/>
                        <a:latin typeface="+mn-lt"/>
                        <a:ea typeface="Calibri" panose="020F0502020204030204" pitchFamily="34" charset="0"/>
                        <a:cs typeface="Times New Roman" panose="02020603050405020304" pitchFamily="18" charset="0"/>
                      </a:endParaRPr>
                    </a:p>
                    <a:p>
                      <a:pPr>
                        <a:lnSpc>
                          <a:spcPct val="107000"/>
                        </a:lnSpc>
                        <a:spcAft>
                          <a:spcPts val="0"/>
                        </a:spcAft>
                      </a:pPr>
                      <a:endParaRPr lang="en-GB" sz="1050" dirty="0">
                        <a:effectLst/>
                        <a:latin typeface="+mn-lt"/>
                        <a:ea typeface="Calibri" panose="020F0502020204030204" pitchFamily="34" charset="0"/>
                        <a:cs typeface="Times New Roman" panose="02020603050405020304" pitchFamily="18" charset="0"/>
                      </a:endParaRPr>
                    </a:p>
                    <a:p>
                      <a:pPr>
                        <a:lnSpc>
                          <a:spcPct val="107000"/>
                        </a:lnSpc>
                        <a:spcAft>
                          <a:spcPts val="0"/>
                        </a:spcAft>
                      </a:pPr>
                      <a:endParaRPr lang="en-GB" sz="1050" dirty="0">
                        <a:effectLst/>
                        <a:latin typeface="+mn-lt"/>
                        <a:ea typeface="Calibri" panose="020F0502020204030204" pitchFamily="34" charset="0"/>
                        <a:cs typeface="Times New Roman" panose="02020603050405020304" pitchFamily="18" charset="0"/>
                      </a:endParaRPr>
                    </a:p>
                    <a:p>
                      <a:pPr>
                        <a:lnSpc>
                          <a:spcPct val="107000"/>
                        </a:lnSpc>
                        <a:spcAft>
                          <a:spcPts val="0"/>
                        </a:spcAft>
                      </a:pPr>
                      <a:endParaRPr lang="en-GB" sz="1050" dirty="0">
                        <a:effectLst/>
                        <a:latin typeface="+mn-lt"/>
                        <a:ea typeface="Calibri" panose="020F0502020204030204" pitchFamily="34" charset="0"/>
                        <a:cs typeface="Times New Roman" panose="02020603050405020304" pitchFamily="18" charset="0"/>
                      </a:endParaRPr>
                    </a:p>
                    <a:p>
                      <a:pPr>
                        <a:lnSpc>
                          <a:spcPct val="107000"/>
                        </a:lnSpc>
                        <a:spcAft>
                          <a:spcPts val="0"/>
                        </a:spcAft>
                      </a:pPr>
                      <a:endParaRPr lang="en-GB" sz="1050" dirty="0">
                        <a:effectLst/>
                        <a:latin typeface="+mn-lt"/>
                        <a:ea typeface="Calibri" panose="020F0502020204030204" pitchFamily="34" charset="0"/>
                        <a:cs typeface="Times New Roman" panose="02020603050405020304" pitchFamily="18" charset="0"/>
                      </a:endParaRPr>
                    </a:p>
                    <a:p>
                      <a:pPr>
                        <a:lnSpc>
                          <a:spcPct val="107000"/>
                        </a:lnSpc>
                        <a:spcAft>
                          <a:spcPts val="0"/>
                        </a:spcAft>
                      </a:pPr>
                      <a:endParaRPr lang="en-GB" sz="1050" dirty="0">
                        <a:effectLst/>
                        <a:latin typeface="+mn-lt"/>
                        <a:ea typeface="Calibri" panose="020F0502020204030204" pitchFamily="34" charset="0"/>
                        <a:cs typeface="Times New Roman" panose="02020603050405020304" pitchFamily="18" charset="0"/>
                      </a:endParaRPr>
                    </a:p>
                  </a:txBody>
                  <a:tcPr marL="65340" marR="65340" marT="0" marB="0">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7000"/>
                        </a:lnSpc>
                        <a:spcAft>
                          <a:spcPts val="0"/>
                        </a:spcAft>
                      </a:pPr>
                      <a:r>
                        <a:rPr lang="en-GB" sz="1050" dirty="0">
                          <a:effectLst/>
                          <a:latin typeface="+mn-lt"/>
                          <a:ea typeface="Calibri" panose="020F0502020204030204" pitchFamily="34" charset="0"/>
                          <a:cs typeface="Times New Roman" panose="02020603050405020304" pitchFamily="18" charset="0"/>
                        </a:rPr>
                        <a:t>5 mins</a:t>
                      </a:r>
                    </a:p>
                  </a:txBody>
                  <a:tcPr marL="65340" marR="6534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7000"/>
                        </a:lnSpc>
                        <a:spcAft>
                          <a:spcPts val="0"/>
                        </a:spcAft>
                      </a:pPr>
                      <a:r>
                        <a:rPr lang="en-GB" sz="1050" dirty="0">
                          <a:effectLst/>
                          <a:latin typeface="+mn-lt"/>
                        </a:rPr>
                        <a:t>What do these number represent?</a:t>
                      </a:r>
                    </a:p>
                    <a:p>
                      <a:pPr>
                        <a:lnSpc>
                          <a:spcPct val="107000"/>
                        </a:lnSpc>
                        <a:spcAft>
                          <a:spcPts val="0"/>
                        </a:spcAft>
                      </a:pPr>
                      <a:endParaRPr lang="en-GB" sz="1050" dirty="0">
                        <a:effectLst/>
                        <a:latin typeface="+mn-lt"/>
                      </a:endParaRPr>
                    </a:p>
                    <a:p>
                      <a:pPr>
                        <a:lnSpc>
                          <a:spcPct val="107000"/>
                        </a:lnSpc>
                        <a:spcAft>
                          <a:spcPts val="0"/>
                        </a:spcAft>
                      </a:pPr>
                      <a:r>
                        <a:rPr lang="en-GB" sz="1050" dirty="0">
                          <a:effectLst/>
                          <a:latin typeface="+mn-lt"/>
                        </a:rPr>
                        <a:t>In January 2014, John Wright was hit by a train at Newark Northgate station. Until November 2018 we had not lost any other colleagues on track</a:t>
                      </a:r>
                    </a:p>
                    <a:p>
                      <a:pPr>
                        <a:lnSpc>
                          <a:spcPct val="107000"/>
                        </a:lnSpc>
                        <a:spcAft>
                          <a:spcPts val="0"/>
                        </a:spcAft>
                      </a:pPr>
                      <a:r>
                        <a:rPr lang="en-GB" sz="1050" dirty="0">
                          <a:effectLst/>
                          <a:latin typeface="+mn-lt"/>
                        </a:rPr>
                        <a:t>But it has been close – many times, as the films show.  </a:t>
                      </a:r>
                    </a:p>
                    <a:p>
                      <a:pPr>
                        <a:lnSpc>
                          <a:spcPct val="107000"/>
                        </a:lnSpc>
                        <a:spcAft>
                          <a:spcPts val="0"/>
                        </a:spcAft>
                      </a:pPr>
                      <a:r>
                        <a:rPr lang="en-GB" sz="1050" dirty="0">
                          <a:effectLst/>
                          <a:latin typeface="+mn-lt"/>
                        </a:rPr>
                        <a:t>Have an open discussion re any incidents they’ve been involved in.</a:t>
                      </a:r>
                    </a:p>
                  </a:txBody>
                  <a:tcPr marL="65340" marR="6534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05686409"/>
                  </a:ext>
                </a:extLst>
              </a:tr>
            </a:tbl>
          </a:graphicData>
        </a:graphic>
      </p:graphicFrame>
      <p:sp>
        <p:nvSpPr>
          <p:cNvPr id="15" name="TextBox 14">
            <a:extLst>
              <a:ext uri="{FF2B5EF4-FFF2-40B4-BE49-F238E27FC236}">
                <a16:creationId xmlns:a16="http://schemas.microsoft.com/office/drawing/2014/main" id="{E7931C87-35F4-4DAA-A282-394E416351F3}"/>
              </a:ext>
            </a:extLst>
          </p:cNvPr>
          <p:cNvSpPr txBox="1"/>
          <p:nvPr/>
        </p:nvSpPr>
        <p:spPr>
          <a:xfrm>
            <a:off x="303014" y="92386"/>
            <a:ext cx="3193182" cy="276999"/>
          </a:xfrm>
          <a:prstGeom prst="rect">
            <a:avLst/>
          </a:prstGeom>
          <a:noFill/>
        </p:spPr>
        <p:txBody>
          <a:bodyPr wrap="none" lIns="0" tIns="0" rIns="0" bIns="0" rtlCol="0">
            <a:spAutoFit/>
          </a:bodyPr>
          <a:lstStyle/>
          <a:p>
            <a:pPr>
              <a:spcBef>
                <a:spcPts val="1500"/>
              </a:spcBef>
            </a:pPr>
            <a:r>
              <a:rPr lang="en-GB" b="1" dirty="0">
                <a:solidFill>
                  <a:schemeClr val="tx2"/>
                </a:solidFill>
                <a:latin typeface="+mj-lt"/>
              </a:rPr>
              <a:t>Safety Hour Discussion Pack</a:t>
            </a:r>
          </a:p>
        </p:txBody>
      </p:sp>
      <p:sp>
        <p:nvSpPr>
          <p:cNvPr id="16" name="TextBox 15">
            <a:extLst>
              <a:ext uri="{FF2B5EF4-FFF2-40B4-BE49-F238E27FC236}">
                <a16:creationId xmlns:a16="http://schemas.microsoft.com/office/drawing/2014/main" id="{CB22BCC3-AABF-4471-882C-F3F36F5DC506}"/>
              </a:ext>
            </a:extLst>
          </p:cNvPr>
          <p:cNvSpPr txBox="1"/>
          <p:nvPr/>
        </p:nvSpPr>
        <p:spPr>
          <a:xfrm>
            <a:off x="228189" y="1394010"/>
            <a:ext cx="6441170" cy="1692771"/>
          </a:xfrm>
          <a:prstGeom prst="rect">
            <a:avLst/>
          </a:prstGeom>
          <a:noFill/>
        </p:spPr>
        <p:txBody>
          <a:bodyPr wrap="square" lIns="0" tIns="0" rIns="0" bIns="0" rtlCol="0">
            <a:spAutoFit/>
          </a:bodyPr>
          <a:lstStyle/>
          <a:p>
            <a:r>
              <a:rPr lang="en-GB" sz="1200" b="1" dirty="0">
                <a:solidFill>
                  <a:schemeClr val="tx2"/>
                </a:solidFill>
              </a:rPr>
              <a:t>Purpose of the discussion: </a:t>
            </a:r>
          </a:p>
          <a:p>
            <a:r>
              <a:rPr lang="en-GB" sz="1200" b="1" dirty="0">
                <a:solidFill>
                  <a:srgbClr val="51ACB8"/>
                </a:solidFill>
              </a:rPr>
              <a:t>It won’t happen here? </a:t>
            </a:r>
            <a:r>
              <a:rPr lang="en-GB" sz="1200" dirty="0"/>
              <a:t>We need to challenge the belief that it’s only others that are unsafe and these near misses would never happen to us.</a:t>
            </a:r>
          </a:p>
          <a:p>
            <a:r>
              <a:rPr lang="en-GB" sz="1200" b="1" dirty="0">
                <a:solidFill>
                  <a:srgbClr val="51ACB8"/>
                </a:solidFill>
              </a:rPr>
              <a:t>It won’t happen here. </a:t>
            </a:r>
            <a:r>
              <a:rPr lang="en-GB" sz="1200" dirty="0"/>
              <a:t>We need to discuss with each other what actions we will take to make sure near misses stop.</a:t>
            </a:r>
          </a:p>
          <a:p>
            <a:r>
              <a:rPr lang="en-GB" sz="1200" b="1" dirty="0"/>
              <a:t>Definition of a near miss</a:t>
            </a:r>
            <a:r>
              <a:rPr lang="en-GB" sz="1200" dirty="0"/>
              <a:t>: When a train or On Track Machine ( OTM ) driver has had to apply the emergency brakes or that trackworkers have not reached a position of safety and remained there for 10 seconds prior to the train or OTM passing</a:t>
            </a:r>
            <a:br>
              <a:rPr lang="en-GB" sz="1400" dirty="0"/>
            </a:br>
            <a:endParaRPr lang="en-GB" sz="1400" dirty="0"/>
          </a:p>
        </p:txBody>
      </p:sp>
      <p:sp>
        <p:nvSpPr>
          <p:cNvPr id="17" name="Rectangle 16">
            <a:extLst>
              <a:ext uri="{FF2B5EF4-FFF2-40B4-BE49-F238E27FC236}">
                <a16:creationId xmlns:a16="http://schemas.microsoft.com/office/drawing/2014/main" id="{BE9CF537-173A-437A-966E-CA85B2282ADB}"/>
              </a:ext>
            </a:extLst>
          </p:cNvPr>
          <p:cNvSpPr/>
          <p:nvPr/>
        </p:nvSpPr>
        <p:spPr>
          <a:xfrm>
            <a:off x="170006" y="2932172"/>
            <a:ext cx="6441171" cy="491049"/>
          </a:xfrm>
          <a:prstGeom prst="rect">
            <a:avLst/>
          </a:prstGeom>
          <a:solidFill>
            <a:srgbClr val="51AC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dirty="0">
                <a:latin typeface="Arial" panose="020B0604020202020204" pitchFamily="34" charset="0"/>
                <a:cs typeface="Arial" panose="020B0604020202020204" pitchFamily="34" charset="0"/>
              </a:rPr>
              <a:t>Discussion points: Use the below to plan your facilitated discussion. Remember, you don’t have to have all the answers – the role of the facilitator is to create an engaging discussion where everyone identifies and commits to solutions.</a:t>
            </a:r>
          </a:p>
        </p:txBody>
      </p:sp>
      <p:pic>
        <p:nvPicPr>
          <p:cNvPr id="3" name="Picture 2">
            <a:extLst>
              <a:ext uri="{FF2B5EF4-FFF2-40B4-BE49-F238E27FC236}">
                <a16:creationId xmlns:a16="http://schemas.microsoft.com/office/drawing/2014/main" id="{62093751-1DB0-44A4-BF7F-61203ABC2BDC}"/>
              </a:ext>
            </a:extLst>
          </p:cNvPr>
          <p:cNvPicPr>
            <a:picLocks noChangeAspect="1"/>
          </p:cNvPicPr>
          <p:nvPr/>
        </p:nvPicPr>
        <p:blipFill>
          <a:blip r:embed="rId5"/>
          <a:stretch>
            <a:fillRect/>
          </a:stretch>
        </p:blipFill>
        <p:spPr>
          <a:xfrm>
            <a:off x="288406" y="7836652"/>
            <a:ext cx="1958400" cy="1101600"/>
          </a:xfrm>
          <a:prstGeom prst="rect">
            <a:avLst/>
          </a:prstGeom>
          <a:ln w="3175">
            <a:solidFill>
              <a:schemeClr val="tx1"/>
            </a:solidFill>
          </a:ln>
        </p:spPr>
      </p:pic>
    </p:spTree>
    <p:extLst>
      <p:ext uri="{BB962C8B-B14F-4D97-AF65-F5344CB8AC3E}">
        <p14:creationId xmlns:p14="http://schemas.microsoft.com/office/powerpoint/2010/main" val="181455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2EE21503-A0F3-4765-8B54-FDDEEEB70E9B}"/>
              </a:ext>
            </a:extLst>
          </p:cNvPr>
          <p:cNvSpPr>
            <a:spLocks noGrp="1"/>
          </p:cNvSpPr>
          <p:nvPr>
            <p:ph type="dt" sz="half" idx="10"/>
          </p:nvPr>
        </p:nvSpPr>
        <p:spPr/>
        <p:txBody>
          <a:bodyPr/>
          <a:lstStyle/>
          <a:p>
            <a:fld id="{7C518F66-E96E-4209-808B-BDACF4AAE74C}" type="datetime5">
              <a:rPr lang="en-GB" smtClean="0"/>
              <a:t>24-Feb-19</a:t>
            </a:fld>
            <a:endParaRPr lang="en-GB" dirty="0"/>
          </a:p>
        </p:txBody>
      </p:sp>
      <p:sp>
        <p:nvSpPr>
          <p:cNvPr id="5" name="Slide Number Placeholder 4">
            <a:extLst>
              <a:ext uri="{FF2B5EF4-FFF2-40B4-BE49-F238E27FC236}">
                <a16:creationId xmlns:a16="http://schemas.microsoft.com/office/drawing/2014/main" id="{CEB44407-149A-43E0-A75C-C497D39E59FD}"/>
              </a:ext>
            </a:extLst>
          </p:cNvPr>
          <p:cNvSpPr>
            <a:spLocks noGrp="1"/>
          </p:cNvSpPr>
          <p:nvPr>
            <p:ph type="sldNum" sz="quarter" idx="12"/>
          </p:nvPr>
        </p:nvSpPr>
        <p:spPr/>
        <p:txBody>
          <a:bodyPr/>
          <a:lstStyle/>
          <a:p>
            <a:fld id="{72B4E084-70D5-4C53-8A39-B95869D3D307}" type="slidenum">
              <a:rPr lang="en-GB" smtClean="0"/>
              <a:pPr/>
              <a:t>2</a:t>
            </a:fld>
            <a:endParaRPr lang="en-GB" dirty="0"/>
          </a:p>
        </p:txBody>
      </p:sp>
      <p:pic>
        <p:nvPicPr>
          <p:cNvPr id="6" name="Picture 5">
            <a:extLst>
              <a:ext uri="{FF2B5EF4-FFF2-40B4-BE49-F238E27FC236}">
                <a16:creationId xmlns:a16="http://schemas.microsoft.com/office/drawing/2014/main" id="{4007F512-A012-4F69-BC26-8DFF2FA33B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107501"/>
            <a:ext cx="6858000" cy="814051"/>
          </a:xfrm>
          <a:prstGeom prst="rect">
            <a:avLst/>
          </a:prstGeom>
        </p:spPr>
      </p:pic>
      <p:graphicFrame>
        <p:nvGraphicFramePr>
          <p:cNvPr id="7" name="Table 6">
            <a:extLst>
              <a:ext uri="{FF2B5EF4-FFF2-40B4-BE49-F238E27FC236}">
                <a16:creationId xmlns:a16="http://schemas.microsoft.com/office/drawing/2014/main" id="{454526DD-5848-4B4F-8DED-B6694757F24A}"/>
              </a:ext>
            </a:extLst>
          </p:cNvPr>
          <p:cNvGraphicFramePr>
            <a:graphicFrameLocks noGrp="1"/>
          </p:cNvGraphicFramePr>
          <p:nvPr>
            <p:extLst>
              <p:ext uri="{D42A27DB-BD31-4B8C-83A1-F6EECF244321}">
                <p14:modId xmlns:p14="http://schemas.microsoft.com/office/powerpoint/2010/main" val="3579895314"/>
              </p:ext>
            </p:extLst>
          </p:nvPr>
        </p:nvGraphicFramePr>
        <p:xfrm>
          <a:off x="194286" y="166400"/>
          <a:ext cx="6469428" cy="9268588"/>
        </p:xfrm>
        <a:graphic>
          <a:graphicData uri="http://schemas.openxmlformats.org/drawingml/2006/table">
            <a:tbl>
              <a:tblPr firstRow="1" firstCol="1" bandRow="1">
                <a:tableStyleId>{5C22544A-7EE6-4342-B048-85BDC9FD1C3A}</a:tableStyleId>
              </a:tblPr>
              <a:tblGrid>
                <a:gridCol w="2209041">
                  <a:extLst>
                    <a:ext uri="{9D8B030D-6E8A-4147-A177-3AD203B41FA5}">
                      <a16:colId xmlns:a16="http://schemas.microsoft.com/office/drawing/2014/main" val="3005341559"/>
                    </a:ext>
                  </a:extLst>
                </a:gridCol>
                <a:gridCol w="599271">
                  <a:extLst>
                    <a:ext uri="{9D8B030D-6E8A-4147-A177-3AD203B41FA5}">
                      <a16:colId xmlns:a16="http://schemas.microsoft.com/office/drawing/2014/main" val="1667114678"/>
                    </a:ext>
                  </a:extLst>
                </a:gridCol>
                <a:gridCol w="3661116">
                  <a:extLst>
                    <a:ext uri="{9D8B030D-6E8A-4147-A177-3AD203B41FA5}">
                      <a16:colId xmlns:a16="http://schemas.microsoft.com/office/drawing/2014/main" val="398048798"/>
                    </a:ext>
                  </a:extLst>
                </a:gridCol>
              </a:tblGrid>
              <a:tr h="448280">
                <a:tc>
                  <a:txBody>
                    <a:bodyPr/>
                    <a:lstStyle/>
                    <a:p>
                      <a:pPr>
                        <a:lnSpc>
                          <a:spcPct val="107000"/>
                        </a:lnSpc>
                        <a:spcAft>
                          <a:spcPts val="0"/>
                        </a:spcAft>
                      </a:pPr>
                      <a:r>
                        <a:rPr lang="en-GB" sz="1000" dirty="0">
                          <a:effectLst/>
                          <a:latin typeface="+mn-lt"/>
                        </a:rPr>
                        <a:t>Content</a:t>
                      </a:r>
                      <a:endParaRPr lang="en-GB" sz="1000" dirty="0">
                        <a:effectLst/>
                        <a:latin typeface="+mn-lt"/>
                        <a:ea typeface="+mn-ea"/>
                        <a:cs typeface="Times New Roman" panose="02020603050405020304" pitchFamily="18" charset="0"/>
                      </a:endParaRPr>
                    </a:p>
                  </a:txBody>
                  <a:tcPr marL="65340" marR="6534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tc>
                  <a:txBody>
                    <a:bodyPr/>
                    <a:lstStyle/>
                    <a:p>
                      <a:pPr>
                        <a:lnSpc>
                          <a:spcPct val="107000"/>
                        </a:lnSpc>
                        <a:spcAft>
                          <a:spcPts val="0"/>
                        </a:spcAft>
                      </a:pPr>
                      <a:r>
                        <a:rPr lang="en-GB" sz="1000" dirty="0">
                          <a:effectLst/>
                          <a:latin typeface="+mn-lt"/>
                        </a:rPr>
                        <a:t>Time</a:t>
                      </a:r>
                      <a:endParaRPr lang="en-GB" sz="1000" dirty="0">
                        <a:effectLst/>
                        <a:latin typeface="+mn-lt"/>
                        <a:ea typeface="+mn-ea"/>
                        <a:cs typeface="Times New Roman" panose="02020603050405020304" pitchFamily="18" charset="0"/>
                      </a:endParaRPr>
                    </a:p>
                  </a:txBody>
                  <a:tcPr marL="65340" marR="6534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tc>
                  <a:txBody>
                    <a:bodyPr/>
                    <a:lstStyle/>
                    <a:p>
                      <a:pPr>
                        <a:lnSpc>
                          <a:spcPct val="107000"/>
                        </a:lnSpc>
                        <a:spcAft>
                          <a:spcPts val="0"/>
                        </a:spcAft>
                      </a:pPr>
                      <a:r>
                        <a:rPr lang="en-GB" sz="1000" dirty="0">
                          <a:effectLst/>
                          <a:latin typeface="+mn-lt"/>
                        </a:rPr>
                        <a:t>Questions</a:t>
                      </a:r>
                      <a:endParaRPr lang="en-GB" sz="1000" dirty="0">
                        <a:effectLst/>
                        <a:latin typeface="+mn-lt"/>
                        <a:ea typeface="+mn-ea"/>
                        <a:cs typeface="Times New Roman" panose="02020603050405020304" pitchFamily="18" charset="0"/>
                      </a:endParaRPr>
                    </a:p>
                  </a:txBody>
                  <a:tcPr marL="65340" marR="6534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extLst>
                  <a:ext uri="{0D108BD9-81ED-4DB2-BD59-A6C34878D82A}">
                    <a16:rowId xmlns:a16="http://schemas.microsoft.com/office/drawing/2014/main" val="3506128824"/>
                  </a:ext>
                </a:extLst>
              </a:tr>
              <a:tr h="1498930">
                <a:tc>
                  <a:txBody>
                    <a:bodyPr/>
                    <a:lstStyle/>
                    <a:p>
                      <a:pPr>
                        <a:lnSpc>
                          <a:spcPct val="107000"/>
                        </a:lnSpc>
                        <a:spcAft>
                          <a:spcPts val="0"/>
                        </a:spcAft>
                      </a:pPr>
                      <a:r>
                        <a:rPr lang="en-GB" sz="1000" dirty="0">
                          <a:effectLst/>
                          <a:latin typeface="+mn-lt"/>
                        </a:rPr>
                        <a:t>Slide 6</a:t>
                      </a:r>
                      <a:endParaRPr lang="en-GB" sz="1000" dirty="0">
                        <a:effectLst/>
                        <a:latin typeface="+mn-lt"/>
                        <a:ea typeface="+mn-ea"/>
                        <a:cs typeface="Times New Roman" panose="02020603050405020304" pitchFamily="18" charset="0"/>
                      </a:endParaRPr>
                    </a:p>
                  </a:txBody>
                  <a:tcPr marL="65340" marR="65340" marT="0" marB="0">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tc>
                  <a:txBody>
                    <a:bodyPr/>
                    <a:lstStyle/>
                    <a:p>
                      <a:pPr>
                        <a:lnSpc>
                          <a:spcPct val="107000"/>
                        </a:lnSpc>
                        <a:spcAft>
                          <a:spcPts val="0"/>
                        </a:spcAft>
                      </a:pPr>
                      <a:r>
                        <a:rPr lang="en-GB" sz="1000" dirty="0">
                          <a:effectLst/>
                          <a:latin typeface="+mn-lt"/>
                        </a:rPr>
                        <a:t>10 mins</a:t>
                      </a:r>
                      <a:endParaRPr lang="en-GB" sz="1000" dirty="0">
                        <a:effectLst/>
                        <a:latin typeface="+mn-lt"/>
                        <a:ea typeface="+mn-ea"/>
                        <a:cs typeface="Times New Roman" panose="02020603050405020304" pitchFamily="18" charset="0"/>
                      </a:endParaRPr>
                    </a:p>
                  </a:txBody>
                  <a:tcPr marL="65340" marR="6534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tc>
                  <a:txBody>
                    <a:bodyPr/>
                    <a:lstStyle/>
                    <a:p>
                      <a:pPr>
                        <a:lnSpc>
                          <a:spcPct val="107000"/>
                        </a:lnSpc>
                        <a:spcAft>
                          <a:spcPts val="0"/>
                        </a:spcAft>
                      </a:pPr>
                      <a:r>
                        <a:rPr lang="en-GB" sz="1000" dirty="0">
                          <a:effectLst/>
                          <a:latin typeface="+mn-lt"/>
                        </a:rPr>
                        <a:t>Exercise two: what are the key causes for trackworker events?</a:t>
                      </a:r>
                    </a:p>
                    <a:p>
                      <a:pPr>
                        <a:lnSpc>
                          <a:spcPct val="107000"/>
                        </a:lnSpc>
                        <a:spcAft>
                          <a:spcPts val="0"/>
                        </a:spcAft>
                      </a:pPr>
                      <a:endParaRPr lang="en-GB" sz="1000" dirty="0">
                        <a:effectLst/>
                        <a:latin typeface="+mn-lt"/>
                      </a:endParaRPr>
                    </a:p>
                    <a:p>
                      <a:pPr>
                        <a:lnSpc>
                          <a:spcPct val="107000"/>
                        </a:lnSpc>
                        <a:spcAft>
                          <a:spcPts val="0"/>
                        </a:spcAft>
                      </a:pPr>
                      <a:r>
                        <a:rPr lang="en-GB" sz="1000" dirty="0">
                          <a:effectLst/>
                          <a:latin typeface="+mn-lt"/>
                          <a:ea typeface="+mn-ea"/>
                          <a:cs typeface="Times New Roman" panose="02020603050405020304" pitchFamily="18" charset="0"/>
                        </a:rPr>
                        <a:t>You may want to use smaller groups</a:t>
                      </a:r>
                    </a:p>
                    <a:p>
                      <a:pPr>
                        <a:lnSpc>
                          <a:spcPct val="107000"/>
                        </a:lnSpc>
                        <a:spcAft>
                          <a:spcPts val="0"/>
                        </a:spcAft>
                      </a:pPr>
                      <a:r>
                        <a:rPr lang="en-GB" sz="1000" dirty="0">
                          <a:effectLst/>
                          <a:latin typeface="+mn-lt"/>
                          <a:ea typeface="+mn-ea"/>
                          <a:cs typeface="Times New Roman" panose="02020603050405020304" pitchFamily="18" charset="0"/>
                        </a:rPr>
                        <a:t>Discuss each of the topics - what is it about each of these areas that helps manage risk and what can make it worse? For example: What is the impact of staff being regularly trained in using new kit compared to them trying to work out ‘what to do on the job?’</a:t>
                      </a:r>
                    </a:p>
                  </a:txBody>
                  <a:tcPr marL="65340" marR="6534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extLst>
                  <a:ext uri="{0D108BD9-81ED-4DB2-BD59-A6C34878D82A}">
                    <a16:rowId xmlns:a16="http://schemas.microsoft.com/office/drawing/2014/main" val="2780162119"/>
                  </a:ext>
                </a:extLst>
              </a:tr>
              <a:tr h="1543246">
                <a:tc>
                  <a:txBody>
                    <a:bodyPr/>
                    <a:lstStyle/>
                    <a:p>
                      <a:pPr>
                        <a:lnSpc>
                          <a:spcPct val="107000"/>
                        </a:lnSpc>
                        <a:spcAft>
                          <a:spcPts val="0"/>
                        </a:spcAft>
                      </a:pPr>
                      <a:r>
                        <a:rPr lang="en-GB" sz="1000" dirty="0">
                          <a:effectLst/>
                          <a:latin typeface="+mn-lt"/>
                        </a:rPr>
                        <a:t>Slide 7</a:t>
                      </a:r>
                      <a:endParaRPr lang="en-GB" sz="1000" dirty="0">
                        <a:effectLst/>
                        <a:latin typeface="+mn-lt"/>
                        <a:ea typeface="+mn-ea"/>
                        <a:cs typeface="Times New Roman" panose="02020603050405020304" pitchFamily="18" charset="0"/>
                      </a:endParaRPr>
                    </a:p>
                  </a:txBody>
                  <a:tcPr marL="65340" marR="65340" marT="0" marB="0">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tc>
                  <a:txBody>
                    <a:bodyPr/>
                    <a:lstStyle/>
                    <a:p>
                      <a:pPr>
                        <a:lnSpc>
                          <a:spcPct val="107000"/>
                        </a:lnSpc>
                        <a:spcAft>
                          <a:spcPts val="0"/>
                        </a:spcAft>
                      </a:pPr>
                      <a:r>
                        <a:rPr lang="en-GB" sz="1000" dirty="0">
                          <a:effectLst/>
                          <a:latin typeface="+mn-lt"/>
                        </a:rPr>
                        <a:t>10 mins</a:t>
                      </a:r>
                      <a:endParaRPr lang="en-GB" sz="1000" dirty="0">
                        <a:effectLst/>
                        <a:latin typeface="+mn-lt"/>
                        <a:ea typeface="+mn-ea"/>
                        <a:cs typeface="Times New Roman" panose="02020603050405020304" pitchFamily="18" charset="0"/>
                      </a:endParaRPr>
                    </a:p>
                  </a:txBody>
                  <a:tcPr marL="65340" marR="6534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tc>
                  <a:txBody>
                    <a:bodyPr/>
                    <a:lstStyle/>
                    <a:p>
                      <a:pPr>
                        <a:lnSpc>
                          <a:spcPct val="107000"/>
                        </a:lnSpc>
                        <a:spcAft>
                          <a:spcPts val="0"/>
                        </a:spcAft>
                      </a:pPr>
                      <a:r>
                        <a:rPr lang="en-GB" sz="1000" dirty="0">
                          <a:effectLst/>
                          <a:latin typeface="+mn-lt"/>
                        </a:rPr>
                        <a:t>Exercise three: risk tolerance </a:t>
                      </a:r>
                    </a:p>
                    <a:p>
                      <a:pPr>
                        <a:lnSpc>
                          <a:spcPct val="107000"/>
                        </a:lnSpc>
                        <a:spcAft>
                          <a:spcPts val="0"/>
                        </a:spcAft>
                      </a:pPr>
                      <a:r>
                        <a:rPr lang="en-GB" sz="1000" dirty="0">
                          <a:effectLst/>
                          <a:latin typeface="+mn-lt"/>
                          <a:ea typeface="+mn-ea"/>
                          <a:cs typeface="Times New Roman" panose="02020603050405020304" pitchFamily="18" charset="0"/>
                        </a:rPr>
                        <a:t>Encourage the group to think what people would be doing that shows they are too tolerant to risk - do people question each other, do they intervene if they see something risky, do people check and assure that jobs are completed safely as well as to time? It is easy to become accustomed to the risks around you- tuning out- becoming complacent.</a:t>
                      </a:r>
                    </a:p>
                    <a:p>
                      <a:pPr>
                        <a:lnSpc>
                          <a:spcPct val="107000"/>
                        </a:lnSpc>
                        <a:spcAft>
                          <a:spcPts val="0"/>
                        </a:spcAft>
                      </a:pPr>
                      <a:r>
                        <a:rPr lang="en-GB" sz="1000" dirty="0">
                          <a:effectLst/>
                          <a:latin typeface="+mn-lt"/>
                          <a:ea typeface="+mn-ea"/>
                          <a:cs typeface="Times New Roman" panose="02020603050405020304" pitchFamily="18" charset="0"/>
                        </a:rPr>
                        <a:t>Help the group explore what they will do to improve these situations in the future.</a:t>
                      </a:r>
                    </a:p>
                  </a:txBody>
                  <a:tcPr marL="65340" marR="6534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extLst>
                  <a:ext uri="{0D108BD9-81ED-4DB2-BD59-A6C34878D82A}">
                    <a16:rowId xmlns:a16="http://schemas.microsoft.com/office/drawing/2014/main" val="1799100024"/>
                  </a:ext>
                </a:extLst>
              </a:tr>
              <a:tr h="1331024">
                <a:tc>
                  <a:txBody>
                    <a:bodyPr/>
                    <a:lstStyle/>
                    <a:p>
                      <a:pPr>
                        <a:lnSpc>
                          <a:spcPct val="107000"/>
                        </a:lnSpc>
                        <a:spcAft>
                          <a:spcPts val="0"/>
                        </a:spcAft>
                      </a:pPr>
                      <a:r>
                        <a:rPr lang="en-GB" sz="1000" dirty="0">
                          <a:effectLst/>
                          <a:latin typeface="+mn-lt"/>
                          <a:ea typeface="Calibri" panose="020F0502020204030204" pitchFamily="34" charset="0"/>
                          <a:cs typeface="Times New Roman" panose="02020603050405020304" pitchFamily="18" charset="0"/>
                        </a:rPr>
                        <a:t>Slide 8</a:t>
                      </a:r>
                    </a:p>
                    <a:p>
                      <a:pPr>
                        <a:lnSpc>
                          <a:spcPct val="107000"/>
                        </a:lnSpc>
                        <a:spcAft>
                          <a:spcPts val="0"/>
                        </a:spcAft>
                      </a:pPr>
                      <a:endParaRPr lang="en-GB" sz="1000" dirty="0">
                        <a:effectLst/>
                        <a:latin typeface="+mn-lt"/>
                        <a:ea typeface="Calibri" panose="020F0502020204030204" pitchFamily="34" charset="0"/>
                        <a:cs typeface="Times New Roman" panose="02020603050405020304" pitchFamily="18" charset="0"/>
                      </a:endParaRPr>
                    </a:p>
                    <a:p>
                      <a:pPr>
                        <a:lnSpc>
                          <a:spcPct val="107000"/>
                        </a:lnSpc>
                        <a:spcAft>
                          <a:spcPts val="0"/>
                        </a:spcAft>
                      </a:pPr>
                      <a:endParaRPr lang="en-GB" sz="1000" dirty="0">
                        <a:effectLst/>
                        <a:latin typeface="+mn-lt"/>
                        <a:ea typeface="Calibri" panose="020F0502020204030204" pitchFamily="34" charset="0"/>
                        <a:cs typeface="Times New Roman" panose="02020603050405020304" pitchFamily="18" charset="0"/>
                      </a:endParaRPr>
                    </a:p>
                    <a:p>
                      <a:pPr>
                        <a:lnSpc>
                          <a:spcPct val="107000"/>
                        </a:lnSpc>
                        <a:spcAft>
                          <a:spcPts val="0"/>
                        </a:spcAft>
                      </a:pPr>
                      <a:endParaRPr lang="en-GB" sz="1000" dirty="0">
                        <a:effectLst/>
                        <a:latin typeface="+mn-lt"/>
                        <a:ea typeface="Calibri" panose="020F0502020204030204" pitchFamily="34" charset="0"/>
                        <a:cs typeface="Times New Roman" panose="02020603050405020304" pitchFamily="18" charset="0"/>
                      </a:endParaRPr>
                    </a:p>
                    <a:p>
                      <a:pPr>
                        <a:lnSpc>
                          <a:spcPct val="107000"/>
                        </a:lnSpc>
                        <a:spcAft>
                          <a:spcPts val="0"/>
                        </a:spcAft>
                      </a:pPr>
                      <a:endParaRPr lang="en-GB" sz="1000" dirty="0">
                        <a:effectLst/>
                        <a:latin typeface="+mn-lt"/>
                        <a:ea typeface="Calibri" panose="020F0502020204030204" pitchFamily="34" charset="0"/>
                        <a:cs typeface="Times New Roman" panose="02020603050405020304" pitchFamily="18" charset="0"/>
                      </a:endParaRPr>
                    </a:p>
                    <a:p>
                      <a:pPr>
                        <a:lnSpc>
                          <a:spcPct val="107000"/>
                        </a:lnSpc>
                        <a:spcAft>
                          <a:spcPts val="0"/>
                        </a:spcAft>
                      </a:pPr>
                      <a:endParaRPr lang="en-GB" sz="1000" dirty="0">
                        <a:effectLst/>
                        <a:latin typeface="+mn-lt"/>
                        <a:ea typeface="Calibri" panose="020F0502020204030204" pitchFamily="34" charset="0"/>
                        <a:cs typeface="Times New Roman" panose="02020603050405020304" pitchFamily="18" charset="0"/>
                      </a:endParaRPr>
                    </a:p>
                    <a:p>
                      <a:pPr>
                        <a:lnSpc>
                          <a:spcPct val="107000"/>
                        </a:lnSpc>
                        <a:spcAft>
                          <a:spcPts val="0"/>
                        </a:spcAft>
                      </a:pPr>
                      <a:endParaRPr lang="en-GB" sz="1000" dirty="0">
                        <a:effectLst/>
                        <a:latin typeface="+mn-lt"/>
                        <a:ea typeface="Calibri" panose="020F0502020204030204" pitchFamily="34" charset="0"/>
                        <a:cs typeface="Times New Roman" panose="02020603050405020304" pitchFamily="18" charset="0"/>
                      </a:endParaRPr>
                    </a:p>
                    <a:p>
                      <a:pPr>
                        <a:lnSpc>
                          <a:spcPct val="107000"/>
                        </a:lnSpc>
                        <a:spcAft>
                          <a:spcPts val="0"/>
                        </a:spcAft>
                      </a:pPr>
                      <a:endParaRPr lang="en-GB" sz="1000" dirty="0">
                        <a:effectLst/>
                        <a:latin typeface="+mn-lt"/>
                        <a:ea typeface="Calibri" panose="020F0502020204030204" pitchFamily="34" charset="0"/>
                        <a:cs typeface="Times New Roman" panose="02020603050405020304" pitchFamily="18" charset="0"/>
                      </a:endParaRPr>
                    </a:p>
                  </a:txBody>
                  <a:tcPr marL="65340" marR="65340" marT="0" marB="0">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tc>
                  <a:txBody>
                    <a:bodyPr/>
                    <a:lstStyle/>
                    <a:p>
                      <a:pPr>
                        <a:lnSpc>
                          <a:spcPct val="107000"/>
                        </a:lnSpc>
                        <a:spcAft>
                          <a:spcPts val="0"/>
                        </a:spcAft>
                      </a:pPr>
                      <a:r>
                        <a:rPr lang="en-GB" sz="1000" dirty="0">
                          <a:effectLst/>
                          <a:latin typeface="+mn-lt"/>
                          <a:ea typeface="Calibri" panose="020F0502020204030204" pitchFamily="34" charset="0"/>
                          <a:cs typeface="Times New Roman" panose="02020603050405020304" pitchFamily="18" charset="0"/>
                        </a:rPr>
                        <a:t>5 mins</a:t>
                      </a:r>
                    </a:p>
                  </a:txBody>
                  <a:tcPr marL="65340" marR="6534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tc>
                  <a:txBody>
                    <a:bodyPr/>
                    <a:lstStyle/>
                    <a:p>
                      <a:pPr algn="l">
                        <a:lnSpc>
                          <a:spcPct val="107000"/>
                        </a:lnSpc>
                        <a:spcAft>
                          <a:spcPts val="0"/>
                        </a:spcAft>
                      </a:pPr>
                      <a:r>
                        <a:rPr lang="en-GB" sz="1000" kern="1200" dirty="0">
                          <a:solidFill>
                            <a:schemeClr val="dk1"/>
                          </a:solidFill>
                          <a:effectLst/>
                          <a:latin typeface="+mn-lt"/>
                          <a:ea typeface="+mn-ea"/>
                          <a:cs typeface="+mn-cs"/>
                        </a:rPr>
                        <a:t>Stop, speak up and fix it if you can</a:t>
                      </a:r>
                    </a:p>
                    <a:p>
                      <a:pPr algn="l">
                        <a:lnSpc>
                          <a:spcPct val="107000"/>
                        </a:lnSpc>
                        <a:spcAft>
                          <a:spcPts val="0"/>
                        </a:spcAft>
                      </a:pPr>
                      <a:endParaRPr lang="en-GB" sz="1000" kern="1200" dirty="0">
                        <a:solidFill>
                          <a:schemeClr val="dk1"/>
                        </a:solidFill>
                        <a:effectLst/>
                        <a:latin typeface="+mn-lt"/>
                        <a:ea typeface="+mn-ea"/>
                        <a:cs typeface="+mn-cs"/>
                      </a:endParaRPr>
                    </a:p>
                    <a:p>
                      <a:pPr marL="0" algn="l" defTabSz="914400" rtl="0" eaLnBrk="1" latinLnBrk="0" hangingPunct="1">
                        <a:lnSpc>
                          <a:spcPct val="107000"/>
                        </a:lnSpc>
                        <a:spcAft>
                          <a:spcPts val="0"/>
                        </a:spcAft>
                      </a:pPr>
                      <a:r>
                        <a:rPr lang="en-GB" sz="1000" kern="1200" dirty="0">
                          <a:solidFill>
                            <a:schemeClr val="dk1"/>
                          </a:solidFill>
                          <a:effectLst/>
                          <a:latin typeface="+mn-lt"/>
                          <a:ea typeface="+mn-ea"/>
                          <a:cs typeface="Times New Roman" panose="02020603050405020304" pitchFamily="18" charset="0"/>
                        </a:rPr>
                        <a:t>Read out these statements</a:t>
                      </a:r>
                    </a:p>
                    <a:p>
                      <a:pPr marL="0" algn="l" defTabSz="914400" rtl="0" eaLnBrk="1" latinLnBrk="0" hangingPunct="1">
                        <a:lnSpc>
                          <a:spcPct val="107000"/>
                        </a:lnSpc>
                        <a:spcAft>
                          <a:spcPts val="0"/>
                        </a:spcAft>
                      </a:pPr>
                      <a:r>
                        <a:rPr lang="en-GB" sz="1000" kern="1200" dirty="0">
                          <a:solidFill>
                            <a:schemeClr val="dk1"/>
                          </a:solidFill>
                          <a:effectLst/>
                          <a:latin typeface="+mn-lt"/>
                          <a:ea typeface="+mn-ea"/>
                          <a:cs typeface="Times New Roman" panose="02020603050405020304" pitchFamily="18" charset="0"/>
                        </a:rPr>
                        <a:t>If people start talking about why it is hard to do any of them, make a note of what they say and use it as part of the discussion after the next film.</a:t>
                      </a:r>
                    </a:p>
                  </a:txBody>
                  <a:tcPr marL="65340" marR="6534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extLst>
                  <a:ext uri="{0D108BD9-81ED-4DB2-BD59-A6C34878D82A}">
                    <a16:rowId xmlns:a16="http://schemas.microsoft.com/office/drawing/2014/main" val="3832612574"/>
                  </a:ext>
                </a:extLst>
              </a:tr>
              <a:tr h="491493">
                <a:tc>
                  <a:txBody>
                    <a:bodyPr/>
                    <a:lstStyle/>
                    <a:p>
                      <a:pPr>
                        <a:lnSpc>
                          <a:spcPct val="107000"/>
                        </a:lnSpc>
                        <a:spcAft>
                          <a:spcPts val="0"/>
                        </a:spcAft>
                      </a:pPr>
                      <a:r>
                        <a:rPr lang="en-GB" sz="1000" dirty="0">
                          <a:effectLst/>
                          <a:latin typeface="+mn-lt"/>
                        </a:rPr>
                        <a:t>Slide 9 &amp; 10</a:t>
                      </a:r>
                    </a:p>
                    <a:p>
                      <a:pPr>
                        <a:lnSpc>
                          <a:spcPct val="107000"/>
                        </a:lnSpc>
                        <a:spcAft>
                          <a:spcPts val="0"/>
                        </a:spcAft>
                      </a:pPr>
                      <a:r>
                        <a:rPr lang="en-GB" sz="1000" dirty="0">
                          <a:effectLst/>
                          <a:latin typeface="+mn-lt"/>
                          <a:ea typeface="Calibri" panose="020F0502020204030204" pitchFamily="34" charset="0"/>
                          <a:cs typeface="Times New Roman" panose="02020603050405020304" pitchFamily="18" charset="0"/>
                        </a:rPr>
                        <a:t>This is an interview with a Great Anglia Driver who thought he struck two track workers.</a:t>
                      </a:r>
                    </a:p>
                    <a:p>
                      <a:pPr>
                        <a:lnSpc>
                          <a:spcPct val="107000"/>
                        </a:lnSpc>
                        <a:spcAft>
                          <a:spcPts val="0"/>
                        </a:spcAft>
                      </a:pPr>
                      <a:endParaRPr lang="en-GB" sz="1000" dirty="0">
                        <a:effectLst/>
                        <a:latin typeface="+mn-lt"/>
                        <a:ea typeface="Calibri" panose="020F0502020204030204" pitchFamily="34" charset="0"/>
                        <a:cs typeface="Times New Roman" panose="02020603050405020304" pitchFamily="18" charset="0"/>
                      </a:endParaRPr>
                    </a:p>
                  </a:txBody>
                  <a:tcPr marL="65340" marR="65340" marT="0" marB="0">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GB" sz="1000" dirty="0">
                          <a:effectLst/>
                          <a:latin typeface="+mn-lt"/>
                        </a:rPr>
                        <a:t>8 mins</a:t>
                      </a:r>
                      <a:endParaRPr lang="en-GB" sz="1000" dirty="0">
                        <a:effectLst/>
                        <a:latin typeface="+mn-lt"/>
                        <a:ea typeface="Calibri" panose="020F0502020204030204" pitchFamily="34" charset="0"/>
                        <a:cs typeface="Times New Roman" panose="02020603050405020304" pitchFamily="18" charset="0"/>
                      </a:endParaRPr>
                    </a:p>
                  </a:txBody>
                  <a:tcPr marL="65340" marR="6534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tc>
                  <a:txBody>
                    <a:bodyPr/>
                    <a:lstStyle/>
                    <a:p>
                      <a:pPr>
                        <a:lnSpc>
                          <a:spcPct val="107000"/>
                        </a:lnSpc>
                        <a:spcAft>
                          <a:spcPts val="0"/>
                        </a:spcAft>
                      </a:pPr>
                      <a:r>
                        <a:rPr lang="en-GB" sz="1000" dirty="0">
                          <a:effectLst/>
                          <a:latin typeface="+mn-lt"/>
                        </a:rPr>
                        <a:t>The video should run. If it doesn’t roll the mouse / cursor onto the slide and you will see the play arrow.</a:t>
                      </a:r>
                      <a:endParaRPr lang="en-GB" sz="1000" dirty="0">
                        <a:effectLst/>
                        <a:latin typeface="+mn-lt"/>
                        <a:ea typeface="Calibri" panose="020F0502020204030204" pitchFamily="34" charset="0"/>
                        <a:cs typeface="Times New Roman" panose="02020603050405020304" pitchFamily="18" charset="0"/>
                      </a:endParaRPr>
                    </a:p>
                  </a:txBody>
                  <a:tcPr marL="65340" marR="6534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extLst>
                  <a:ext uri="{0D108BD9-81ED-4DB2-BD59-A6C34878D82A}">
                    <a16:rowId xmlns:a16="http://schemas.microsoft.com/office/drawing/2014/main" val="1261455701"/>
                  </a:ext>
                </a:extLst>
              </a:tr>
              <a:tr h="1834743">
                <a:tc>
                  <a:txBody>
                    <a:bodyPr/>
                    <a:lstStyle/>
                    <a:p>
                      <a:pPr>
                        <a:lnSpc>
                          <a:spcPct val="107000"/>
                        </a:lnSpc>
                        <a:spcAft>
                          <a:spcPts val="0"/>
                        </a:spcAft>
                      </a:pPr>
                      <a:r>
                        <a:rPr lang="en-GB" sz="1000" dirty="0">
                          <a:effectLst/>
                          <a:latin typeface="+mn-lt"/>
                          <a:ea typeface="Calibri" panose="020F0502020204030204" pitchFamily="34" charset="0"/>
                          <a:cs typeface="Times New Roman" panose="02020603050405020304" pitchFamily="18" charset="0"/>
                        </a:rPr>
                        <a:t>Slide 11</a:t>
                      </a:r>
                    </a:p>
                  </a:txBody>
                  <a:tcPr marL="65340" marR="65340" marT="0" marB="0">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tc>
                  <a:txBody>
                    <a:bodyPr/>
                    <a:lstStyle/>
                    <a:p>
                      <a:pPr>
                        <a:lnSpc>
                          <a:spcPct val="107000"/>
                        </a:lnSpc>
                        <a:spcAft>
                          <a:spcPts val="0"/>
                        </a:spcAft>
                      </a:pPr>
                      <a:r>
                        <a:rPr lang="en-GB" sz="1000" dirty="0">
                          <a:effectLst/>
                          <a:latin typeface="+mn-lt"/>
                        </a:rPr>
                        <a:t>8 mins</a:t>
                      </a:r>
                      <a:endParaRPr lang="en-GB" sz="1000" dirty="0">
                        <a:effectLst/>
                        <a:latin typeface="+mn-lt"/>
                        <a:ea typeface="Calibri" panose="020F0502020204030204" pitchFamily="34" charset="0"/>
                        <a:cs typeface="Times New Roman" panose="02020603050405020304" pitchFamily="18" charset="0"/>
                      </a:endParaRPr>
                    </a:p>
                  </a:txBody>
                  <a:tcPr marL="65340" marR="6534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tc>
                  <a:txBody>
                    <a:bodyPr/>
                    <a:lstStyle/>
                    <a:p>
                      <a:pPr>
                        <a:lnSpc>
                          <a:spcPct val="107000"/>
                        </a:lnSpc>
                        <a:spcAft>
                          <a:spcPts val="0"/>
                        </a:spcAft>
                      </a:pPr>
                      <a:r>
                        <a:rPr lang="en-GB" sz="1000" dirty="0">
                          <a:effectLst/>
                          <a:latin typeface="+mn-lt"/>
                        </a:rPr>
                        <a:t>Exercise 4: Think RISK: People</a:t>
                      </a:r>
                    </a:p>
                    <a:p>
                      <a:pPr marL="0" algn="l" defTabSz="914400" rtl="0" eaLnBrk="1" latinLnBrk="0" hangingPunct="1">
                        <a:lnSpc>
                          <a:spcPct val="107000"/>
                        </a:lnSpc>
                        <a:spcAft>
                          <a:spcPts val="0"/>
                        </a:spcAft>
                      </a:pPr>
                      <a:r>
                        <a:rPr lang="en-GB" sz="1000" kern="1200" dirty="0">
                          <a:solidFill>
                            <a:schemeClr val="dk1"/>
                          </a:solidFill>
                          <a:effectLst/>
                          <a:latin typeface="+mn-lt"/>
                          <a:ea typeface="+mn-ea"/>
                          <a:cs typeface="Times New Roman" panose="02020603050405020304" pitchFamily="18" charset="0"/>
                        </a:rPr>
                        <a:t>Make sure when people are working they stop to think – ‘are we doing this safely?’  Are we safe from the trains, moving equipment, in the tasks we are doing, with the tools and people we have…?</a:t>
                      </a:r>
                    </a:p>
                    <a:p>
                      <a:pPr marL="0" algn="l" defTabSz="914400" rtl="0" eaLnBrk="1" latinLnBrk="0" hangingPunct="1">
                        <a:lnSpc>
                          <a:spcPct val="107000"/>
                        </a:lnSpc>
                        <a:spcAft>
                          <a:spcPts val="0"/>
                        </a:spcAft>
                      </a:pPr>
                      <a:r>
                        <a:rPr lang="en-GB" sz="1000" kern="1200" dirty="0">
                          <a:solidFill>
                            <a:schemeClr val="dk1"/>
                          </a:solidFill>
                          <a:effectLst/>
                          <a:latin typeface="+mn-lt"/>
                          <a:ea typeface="+mn-ea"/>
                          <a:cs typeface="Times New Roman" panose="02020603050405020304" pitchFamily="18" charset="0"/>
                        </a:rPr>
                        <a:t>Encourage people to raise issues with their line managers</a:t>
                      </a:r>
                    </a:p>
                    <a:p>
                      <a:pPr marL="0" algn="l" defTabSz="914400" rtl="0" eaLnBrk="1" latinLnBrk="0" hangingPunct="1">
                        <a:lnSpc>
                          <a:spcPct val="107000"/>
                        </a:lnSpc>
                        <a:spcAft>
                          <a:spcPts val="0"/>
                        </a:spcAft>
                      </a:pPr>
                      <a:r>
                        <a:rPr lang="en-GB" sz="1000" kern="1200" dirty="0">
                          <a:solidFill>
                            <a:schemeClr val="dk1"/>
                          </a:solidFill>
                          <a:effectLst/>
                          <a:latin typeface="+mn-lt"/>
                          <a:ea typeface="+mn-ea"/>
                          <a:cs typeface="Times New Roman" panose="02020603050405020304" pitchFamily="18" charset="0"/>
                        </a:rPr>
                        <a:t>Make sure people know how to use close call, speak up, work safe.</a:t>
                      </a:r>
                    </a:p>
                    <a:p>
                      <a:pPr marL="0" algn="l" defTabSz="914400" rtl="0" eaLnBrk="1" latinLnBrk="0" hangingPunct="1">
                        <a:lnSpc>
                          <a:spcPct val="107000"/>
                        </a:lnSpc>
                        <a:spcAft>
                          <a:spcPts val="0"/>
                        </a:spcAft>
                      </a:pPr>
                      <a:r>
                        <a:rPr lang="en-GB" sz="1000" kern="1200" dirty="0">
                          <a:solidFill>
                            <a:schemeClr val="dk1"/>
                          </a:solidFill>
                          <a:effectLst/>
                          <a:latin typeface="+mn-lt"/>
                          <a:ea typeface="+mn-ea"/>
                          <a:cs typeface="Times New Roman" panose="02020603050405020304" pitchFamily="18" charset="0"/>
                        </a:rPr>
                        <a:t>Reinforce ideas and examples where people are doing the right things for safety.</a:t>
                      </a:r>
                    </a:p>
                    <a:p>
                      <a:pPr marL="0" algn="l" defTabSz="914400" rtl="0" eaLnBrk="1" latinLnBrk="0" hangingPunct="1">
                        <a:lnSpc>
                          <a:spcPct val="107000"/>
                        </a:lnSpc>
                        <a:spcAft>
                          <a:spcPts val="0"/>
                        </a:spcAft>
                      </a:pPr>
                      <a:endParaRPr lang="en-GB" sz="1000" dirty="0">
                        <a:effectLst/>
                        <a:latin typeface="+mn-lt"/>
                        <a:ea typeface="Calibri" panose="020F0502020204030204" pitchFamily="34" charset="0"/>
                        <a:cs typeface="Times New Roman" panose="02020603050405020304" pitchFamily="18" charset="0"/>
                      </a:endParaRPr>
                    </a:p>
                  </a:txBody>
                  <a:tcPr marL="65340" marR="6534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extLst>
                  <a:ext uri="{0D108BD9-81ED-4DB2-BD59-A6C34878D82A}">
                    <a16:rowId xmlns:a16="http://schemas.microsoft.com/office/drawing/2014/main" val="3273245299"/>
                  </a:ext>
                </a:extLst>
              </a:tr>
              <a:tr h="1808899">
                <a:tc>
                  <a:txBody>
                    <a:bodyPr/>
                    <a:lstStyle/>
                    <a:p>
                      <a:pPr>
                        <a:lnSpc>
                          <a:spcPct val="107000"/>
                        </a:lnSpc>
                        <a:spcAft>
                          <a:spcPts val="0"/>
                        </a:spcAft>
                      </a:pPr>
                      <a:r>
                        <a:rPr lang="en-GB" sz="1000" dirty="0">
                          <a:effectLst/>
                          <a:latin typeface="+mn-lt"/>
                          <a:ea typeface="Calibri" panose="020F0502020204030204" pitchFamily="34" charset="0"/>
                          <a:cs typeface="Times New Roman" panose="02020603050405020304" pitchFamily="18" charset="0"/>
                        </a:rPr>
                        <a:t>Slide 12</a:t>
                      </a:r>
                    </a:p>
                  </a:txBody>
                  <a:tcPr marL="65340" marR="65340" marT="0" marB="0">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tc>
                  <a:txBody>
                    <a:bodyPr/>
                    <a:lstStyle/>
                    <a:p>
                      <a:pPr>
                        <a:lnSpc>
                          <a:spcPct val="107000"/>
                        </a:lnSpc>
                        <a:spcAft>
                          <a:spcPts val="0"/>
                        </a:spcAft>
                      </a:pPr>
                      <a:r>
                        <a:rPr lang="en-GB" sz="1000" dirty="0">
                          <a:effectLst/>
                          <a:latin typeface="+mn-lt"/>
                          <a:ea typeface="Calibri" panose="020F0502020204030204" pitchFamily="34" charset="0"/>
                          <a:cs typeface="Times New Roman" panose="02020603050405020304" pitchFamily="18" charset="0"/>
                        </a:rPr>
                        <a:t>5 mins</a:t>
                      </a:r>
                    </a:p>
                  </a:txBody>
                  <a:tcPr marL="65340" marR="6534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tc>
                  <a:txBody>
                    <a:bodyPr/>
                    <a:lstStyle/>
                    <a:p>
                      <a:pPr>
                        <a:lnSpc>
                          <a:spcPct val="107000"/>
                        </a:lnSpc>
                        <a:spcAft>
                          <a:spcPts val="0"/>
                        </a:spcAft>
                      </a:pPr>
                      <a:endParaRPr lang="en-GB" sz="1000" dirty="0">
                        <a:effectLst/>
                        <a:latin typeface="+mn-lt"/>
                      </a:endParaRPr>
                    </a:p>
                    <a:p>
                      <a:pPr>
                        <a:lnSpc>
                          <a:spcPct val="107000"/>
                        </a:lnSpc>
                        <a:spcAft>
                          <a:spcPts val="0"/>
                        </a:spcAft>
                      </a:pPr>
                      <a:r>
                        <a:rPr lang="en-GB" sz="1000" dirty="0">
                          <a:solidFill>
                            <a:schemeClr val="accent3">
                              <a:lumMod val="75000"/>
                            </a:schemeClr>
                          </a:solidFill>
                          <a:effectLst/>
                          <a:latin typeface="+mn-lt"/>
                        </a:rPr>
                        <a:t>It won’t happen here</a:t>
                      </a:r>
                    </a:p>
                    <a:p>
                      <a:pPr>
                        <a:lnSpc>
                          <a:spcPct val="107000"/>
                        </a:lnSpc>
                        <a:spcAft>
                          <a:spcPts val="0"/>
                        </a:spcAft>
                      </a:pPr>
                      <a:r>
                        <a:rPr lang="en-GB" sz="1000" dirty="0">
                          <a:effectLst/>
                          <a:latin typeface="+mn-lt"/>
                        </a:rPr>
                        <a:t>Encourage participants to go away with practical solutions - how can they feedback issues?</a:t>
                      </a:r>
                    </a:p>
                    <a:p>
                      <a:pPr>
                        <a:lnSpc>
                          <a:spcPct val="107000"/>
                        </a:lnSpc>
                        <a:spcAft>
                          <a:spcPts val="0"/>
                        </a:spcAft>
                      </a:pPr>
                      <a:r>
                        <a:rPr lang="en-GB" sz="1000" dirty="0">
                          <a:effectLst/>
                          <a:latin typeface="+mn-lt"/>
                        </a:rPr>
                        <a:t>How can they speak up when things are wrong?</a:t>
                      </a:r>
                    </a:p>
                    <a:p>
                      <a:pPr>
                        <a:lnSpc>
                          <a:spcPct val="107000"/>
                        </a:lnSpc>
                        <a:spcAft>
                          <a:spcPts val="0"/>
                        </a:spcAft>
                      </a:pPr>
                      <a:r>
                        <a:rPr lang="en-GB" sz="1000" dirty="0">
                          <a:effectLst/>
                          <a:latin typeface="+mn-lt"/>
                        </a:rPr>
                        <a:t>Challenge each other to be safer every day.</a:t>
                      </a:r>
                    </a:p>
                    <a:p>
                      <a:pPr>
                        <a:lnSpc>
                          <a:spcPct val="107000"/>
                        </a:lnSpc>
                        <a:spcAft>
                          <a:spcPts val="0"/>
                        </a:spcAft>
                      </a:pPr>
                      <a:r>
                        <a:rPr lang="en-GB" sz="1000" dirty="0">
                          <a:effectLst/>
                          <a:latin typeface="+mn-lt"/>
                        </a:rPr>
                        <a:t> </a:t>
                      </a:r>
                    </a:p>
                    <a:p>
                      <a:pPr>
                        <a:lnSpc>
                          <a:spcPct val="107000"/>
                        </a:lnSpc>
                        <a:spcAft>
                          <a:spcPts val="0"/>
                        </a:spcAft>
                      </a:pPr>
                      <a:r>
                        <a:rPr lang="en-GB" sz="1000" dirty="0">
                          <a:effectLst/>
                          <a:latin typeface="+mn-lt"/>
                        </a:rPr>
                        <a:t>And contact via the details below if they have any further ideas.</a:t>
                      </a:r>
                      <a:endParaRPr lang="en-GB" sz="1000" dirty="0">
                        <a:effectLst/>
                        <a:latin typeface="+mn-lt"/>
                        <a:ea typeface="Calibri" panose="020F0502020204030204" pitchFamily="34" charset="0"/>
                        <a:cs typeface="Times New Roman" panose="02020603050405020304" pitchFamily="18" charset="0"/>
                      </a:endParaRPr>
                    </a:p>
                  </a:txBody>
                  <a:tcPr marL="65340" marR="65340" marT="0"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extLst>
                  <a:ext uri="{0D108BD9-81ED-4DB2-BD59-A6C34878D82A}">
                    <a16:rowId xmlns:a16="http://schemas.microsoft.com/office/drawing/2014/main" val="954381680"/>
                  </a:ext>
                </a:extLst>
              </a:tr>
            </a:tbl>
          </a:graphicData>
        </a:graphic>
      </p:graphicFrame>
      <p:pic>
        <p:nvPicPr>
          <p:cNvPr id="15" name="Picture 14">
            <a:extLst>
              <a:ext uri="{FF2B5EF4-FFF2-40B4-BE49-F238E27FC236}">
                <a16:creationId xmlns:a16="http://schemas.microsoft.com/office/drawing/2014/main" id="{933946AC-0DD0-43BA-9944-BE9E57CB2FD2}"/>
              </a:ext>
            </a:extLst>
          </p:cNvPr>
          <p:cNvPicPr>
            <a:picLocks noChangeAspect="1"/>
          </p:cNvPicPr>
          <p:nvPr/>
        </p:nvPicPr>
        <p:blipFill>
          <a:blip r:embed="rId3"/>
          <a:stretch>
            <a:fillRect/>
          </a:stretch>
        </p:blipFill>
        <p:spPr>
          <a:xfrm>
            <a:off x="312613" y="7803860"/>
            <a:ext cx="1958400" cy="1101600"/>
          </a:xfrm>
          <a:prstGeom prst="rect">
            <a:avLst/>
          </a:prstGeom>
          <a:ln w="3175">
            <a:solidFill>
              <a:schemeClr val="tx1"/>
            </a:solidFill>
          </a:ln>
        </p:spPr>
      </p:pic>
      <p:pic>
        <p:nvPicPr>
          <p:cNvPr id="8" name="Picture 7">
            <a:extLst>
              <a:ext uri="{FF2B5EF4-FFF2-40B4-BE49-F238E27FC236}">
                <a16:creationId xmlns:a16="http://schemas.microsoft.com/office/drawing/2014/main" id="{8BEE0905-F562-4B3F-BB74-41D15CF7E098}"/>
              </a:ext>
            </a:extLst>
          </p:cNvPr>
          <p:cNvPicPr>
            <a:picLocks noChangeAspect="1"/>
          </p:cNvPicPr>
          <p:nvPr/>
        </p:nvPicPr>
        <p:blipFill>
          <a:blip r:embed="rId4"/>
          <a:stretch>
            <a:fillRect/>
          </a:stretch>
        </p:blipFill>
        <p:spPr>
          <a:xfrm>
            <a:off x="312615" y="857344"/>
            <a:ext cx="1958400" cy="1101600"/>
          </a:xfrm>
          <a:prstGeom prst="rect">
            <a:avLst/>
          </a:prstGeom>
          <a:ln w="3175">
            <a:solidFill>
              <a:schemeClr val="tx1"/>
            </a:solidFill>
          </a:ln>
        </p:spPr>
      </p:pic>
      <p:pic>
        <p:nvPicPr>
          <p:cNvPr id="9" name="Picture 8">
            <a:extLst>
              <a:ext uri="{FF2B5EF4-FFF2-40B4-BE49-F238E27FC236}">
                <a16:creationId xmlns:a16="http://schemas.microsoft.com/office/drawing/2014/main" id="{3BC7ECA7-15AB-413C-995A-A30C5E17081E}"/>
              </a:ext>
            </a:extLst>
          </p:cNvPr>
          <p:cNvPicPr>
            <a:picLocks noChangeAspect="1"/>
          </p:cNvPicPr>
          <p:nvPr/>
        </p:nvPicPr>
        <p:blipFill>
          <a:blip r:embed="rId5"/>
          <a:stretch>
            <a:fillRect/>
          </a:stretch>
        </p:blipFill>
        <p:spPr>
          <a:xfrm>
            <a:off x="312613" y="2345020"/>
            <a:ext cx="1958402" cy="1101601"/>
          </a:xfrm>
          <a:prstGeom prst="rect">
            <a:avLst/>
          </a:prstGeom>
          <a:ln w="3175">
            <a:solidFill>
              <a:schemeClr val="tx1"/>
            </a:solidFill>
          </a:ln>
        </p:spPr>
      </p:pic>
      <p:pic>
        <p:nvPicPr>
          <p:cNvPr id="10" name="Picture 9">
            <a:extLst>
              <a:ext uri="{FF2B5EF4-FFF2-40B4-BE49-F238E27FC236}">
                <a16:creationId xmlns:a16="http://schemas.microsoft.com/office/drawing/2014/main" id="{80055ACA-5C97-4BCE-95DF-9114E6FD6F15}"/>
              </a:ext>
            </a:extLst>
          </p:cNvPr>
          <p:cNvPicPr>
            <a:picLocks noChangeAspect="1"/>
          </p:cNvPicPr>
          <p:nvPr/>
        </p:nvPicPr>
        <p:blipFill>
          <a:blip r:embed="rId6"/>
          <a:stretch>
            <a:fillRect/>
          </a:stretch>
        </p:blipFill>
        <p:spPr>
          <a:xfrm>
            <a:off x="312613" y="3832697"/>
            <a:ext cx="1958402" cy="1101601"/>
          </a:xfrm>
          <a:prstGeom prst="rect">
            <a:avLst/>
          </a:prstGeom>
          <a:ln w="3175">
            <a:solidFill>
              <a:schemeClr val="tx1"/>
            </a:solidFill>
          </a:ln>
        </p:spPr>
      </p:pic>
      <p:pic>
        <p:nvPicPr>
          <p:cNvPr id="11" name="Picture 10">
            <a:extLst>
              <a:ext uri="{FF2B5EF4-FFF2-40B4-BE49-F238E27FC236}">
                <a16:creationId xmlns:a16="http://schemas.microsoft.com/office/drawing/2014/main" id="{A4C045A0-3536-4218-9271-E915886784EB}"/>
              </a:ext>
            </a:extLst>
          </p:cNvPr>
          <p:cNvPicPr>
            <a:picLocks noChangeAspect="1"/>
          </p:cNvPicPr>
          <p:nvPr/>
        </p:nvPicPr>
        <p:blipFill>
          <a:blip r:embed="rId7"/>
          <a:stretch>
            <a:fillRect/>
          </a:stretch>
        </p:blipFill>
        <p:spPr>
          <a:xfrm>
            <a:off x="312613" y="6066198"/>
            <a:ext cx="1958402" cy="1101601"/>
          </a:xfrm>
          <a:prstGeom prst="rect">
            <a:avLst/>
          </a:prstGeom>
          <a:ln w="3175">
            <a:solidFill>
              <a:schemeClr val="tx1"/>
            </a:solidFill>
          </a:ln>
        </p:spPr>
      </p:pic>
    </p:spTree>
    <p:extLst>
      <p:ext uri="{BB962C8B-B14F-4D97-AF65-F5344CB8AC3E}">
        <p14:creationId xmlns:p14="http://schemas.microsoft.com/office/powerpoint/2010/main" val="4105660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8913440"/>
            <a:ext cx="6858000" cy="814051"/>
          </a:xfrm>
          <a:prstGeom prst="rect">
            <a:avLst/>
          </a:prstGeom>
        </p:spPr>
      </p:pic>
      <p:graphicFrame>
        <p:nvGraphicFramePr>
          <p:cNvPr id="5" name="Table 4"/>
          <p:cNvGraphicFramePr>
            <a:graphicFrameLocks noGrp="1"/>
          </p:cNvGraphicFramePr>
          <p:nvPr>
            <p:extLst>
              <p:ext uri="{D42A27DB-BD31-4B8C-83A1-F6EECF244321}">
                <p14:modId xmlns:p14="http://schemas.microsoft.com/office/powerpoint/2010/main" val="2178620366"/>
              </p:ext>
            </p:extLst>
          </p:nvPr>
        </p:nvGraphicFramePr>
        <p:xfrm>
          <a:off x="230356" y="1373209"/>
          <a:ext cx="6397288" cy="5873580"/>
        </p:xfrm>
        <a:graphic>
          <a:graphicData uri="http://schemas.openxmlformats.org/drawingml/2006/table">
            <a:tbl>
              <a:tblPr firstRow="1" bandRow="1">
                <a:tableStyleId>{5C22544A-7EE6-4342-B048-85BDC9FD1C3A}</a:tableStyleId>
              </a:tblPr>
              <a:tblGrid>
                <a:gridCol w="1911832">
                  <a:extLst>
                    <a:ext uri="{9D8B030D-6E8A-4147-A177-3AD203B41FA5}">
                      <a16:colId xmlns:a16="http://schemas.microsoft.com/office/drawing/2014/main" val="20000"/>
                    </a:ext>
                  </a:extLst>
                </a:gridCol>
                <a:gridCol w="4485456">
                  <a:extLst>
                    <a:ext uri="{9D8B030D-6E8A-4147-A177-3AD203B41FA5}">
                      <a16:colId xmlns:a16="http://schemas.microsoft.com/office/drawing/2014/main" val="20001"/>
                    </a:ext>
                  </a:extLst>
                </a:gridCol>
              </a:tblGrid>
              <a:tr h="682620">
                <a:tc>
                  <a:txBody>
                    <a:bodyPr/>
                    <a:lstStyle/>
                    <a:p>
                      <a:pPr algn="ctr"/>
                      <a:r>
                        <a:rPr lang="en-GB" sz="1100" dirty="0">
                          <a:latin typeface="+mn-lt"/>
                        </a:rPr>
                        <a:t>Discussion</a:t>
                      </a:r>
                      <a:r>
                        <a:rPr lang="en-GB" sz="1100" baseline="0" dirty="0">
                          <a:latin typeface="+mn-lt"/>
                        </a:rPr>
                        <a:t> points</a:t>
                      </a:r>
                      <a:endParaRPr lang="en-GB" sz="1100" dirty="0">
                        <a:latin typeface="+mn-lt"/>
                      </a:endParaRPr>
                    </a:p>
                  </a:txBody>
                  <a:tcPr/>
                </a:tc>
                <a:tc>
                  <a:txBody>
                    <a:bodyPr/>
                    <a:lstStyle/>
                    <a:p>
                      <a:pPr algn="ctr"/>
                      <a:r>
                        <a:rPr lang="en-GB" sz="1100" dirty="0">
                          <a:latin typeface="+mn-lt"/>
                        </a:rPr>
                        <a:t>Supporting notes</a:t>
                      </a:r>
                    </a:p>
                  </a:txBody>
                  <a:tcPr/>
                </a:tc>
                <a:extLst>
                  <a:ext uri="{0D108BD9-81ED-4DB2-BD59-A6C34878D82A}">
                    <a16:rowId xmlns:a16="http://schemas.microsoft.com/office/drawing/2014/main" val="10000"/>
                  </a:ext>
                </a:extLst>
              </a:tr>
              <a:tr h="5190960">
                <a:tc>
                  <a:txBody>
                    <a:bodyPr/>
                    <a:lstStyle/>
                    <a:p>
                      <a:r>
                        <a:rPr lang="en-GB" sz="1100" i="0" dirty="0">
                          <a:solidFill>
                            <a:schemeClr val="accent2">
                              <a:lumMod val="75000"/>
                            </a:schemeClr>
                          </a:solidFill>
                          <a:latin typeface="+mn-lt"/>
                        </a:rPr>
                        <a:t>Call to action</a:t>
                      </a:r>
                    </a:p>
                  </a:txBody>
                  <a:tcPr/>
                </a:tc>
                <a:tc>
                  <a:txBody>
                    <a:bodyPr/>
                    <a:lstStyle/>
                    <a:p>
                      <a:r>
                        <a:rPr lang="en-GB" sz="1100" dirty="0">
                          <a:latin typeface="+mn-lt"/>
                        </a:rPr>
                        <a:t>Take notes of:</a:t>
                      </a:r>
                    </a:p>
                    <a:p>
                      <a:endParaRPr lang="en-GB" sz="1100" dirty="0">
                        <a:latin typeface="+mn-lt"/>
                      </a:endParaRPr>
                    </a:p>
                    <a:p>
                      <a:r>
                        <a:rPr lang="en-GB" sz="1100" dirty="0">
                          <a:latin typeface="+mn-lt"/>
                        </a:rPr>
                        <a:t>The ideas of what people are going to do to change</a:t>
                      </a:r>
                    </a:p>
                    <a:p>
                      <a:endParaRPr lang="en-GB" sz="1100" dirty="0">
                        <a:latin typeface="+mn-lt"/>
                      </a:endParaRPr>
                    </a:p>
                    <a:p>
                      <a:endParaRPr lang="en-GB" sz="1100" dirty="0">
                        <a:latin typeface="+mn-lt"/>
                      </a:endParaRPr>
                    </a:p>
                    <a:p>
                      <a:endParaRPr lang="en-GB" sz="1100" dirty="0">
                        <a:latin typeface="+mn-lt"/>
                      </a:endParaRPr>
                    </a:p>
                    <a:p>
                      <a:endParaRPr lang="en-GB" sz="1100" dirty="0">
                        <a:latin typeface="+mn-lt"/>
                      </a:endParaRPr>
                    </a:p>
                    <a:p>
                      <a:endParaRPr lang="en-GB" sz="1100" dirty="0">
                        <a:latin typeface="+mn-lt"/>
                      </a:endParaRPr>
                    </a:p>
                    <a:p>
                      <a:endParaRPr lang="en-GB" sz="1100" dirty="0">
                        <a:latin typeface="+mn-lt"/>
                      </a:endParaRPr>
                    </a:p>
                    <a:p>
                      <a:endParaRPr lang="en-GB" sz="1100" dirty="0">
                        <a:latin typeface="+mn-lt"/>
                      </a:endParaRPr>
                    </a:p>
                    <a:p>
                      <a:r>
                        <a:rPr lang="en-GB" sz="1100" dirty="0">
                          <a:latin typeface="+mn-lt"/>
                        </a:rPr>
                        <a:t>What they think needs to change</a:t>
                      </a:r>
                    </a:p>
                    <a:p>
                      <a:endParaRPr lang="en-GB" sz="1100" dirty="0">
                        <a:latin typeface="+mn-lt"/>
                      </a:endParaRPr>
                    </a:p>
                    <a:p>
                      <a:br>
                        <a:rPr lang="en-GB" sz="1100" dirty="0">
                          <a:latin typeface="+mn-lt"/>
                        </a:rPr>
                      </a:br>
                      <a:endParaRPr lang="en-GB" sz="1100" dirty="0">
                        <a:latin typeface="+mn-lt"/>
                      </a:endParaRPr>
                    </a:p>
                    <a:p>
                      <a:endParaRPr lang="en-GB" sz="1100" dirty="0">
                        <a:latin typeface="+mn-lt"/>
                      </a:endParaRPr>
                    </a:p>
                    <a:p>
                      <a:endParaRPr lang="en-GB" sz="1100" dirty="0">
                        <a:latin typeface="+mn-lt"/>
                      </a:endParaRPr>
                    </a:p>
                    <a:p>
                      <a:endParaRPr lang="en-GB" sz="1100" dirty="0">
                        <a:latin typeface="+mn-lt"/>
                      </a:endParaRPr>
                    </a:p>
                    <a:p>
                      <a:endParaRPr lang="en-GB" sz="1100" dirty="0">
                        <a:latin typeface="+mn-lt"/>
                      </a:endParaRPr>
                    </a:p>
                    <a:p>
                      <a:r>
                        <a:rPr lang="en-GB" sz="1100" dirty="0">
                          <a:latin typeface="+mn-lt"/>
                        </a:rPr>
                        <a:t>Any ideas they would like to share with the safety team</a:t>
                      </a:r>
                    </a:p>
                    <a:p>
                      <a:endParaRPr lang="en-GB" sz="1100" dirty="0">
                        <a:latin typeface="+mn-lt"/>
                      </a:endParaRPr>
                    </a:p>
                  </a:txBody>
                  <a:tcPr/>
                </a:tc>
                <a:extLst>
                  <a:ext uri="{0D108BD9-81ED-4DB2-BD59-A6C34878D82A}">
                    <a16:rowId xmlns:a16="http://schemas.microsoft.com/office/drawing/2014/main" val="3602169940"/>
                  </a:ext>
                </a:extLst>
              </a:tr>
            </a:tbl>
          </a:graphicData>
        </a:graphic>
      </p:graphicFrame>
      <p:sp>
        <p:nvSpPr>
          <p:cNvPr id="8" name="Rectangle 7"/>
          <p:cNvSpPr/>
          <p:nvPr/>
        </p:nvSpPr>
        <p:spPr>
          <a:xfrm>
            <a:off x="260650" y="7990536"/>
            <a:ext cx="6366994" cy="864096"/>
          </a:xfrm>
          <a:prstGeom prst="rect">
            <a:avLst/>
          </a:prstGeom>
          <a:solidFill>
            <a:srgbClr val="52AE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t>For further information: </a:t>
            </a:r>
            <a:r>
              <a:rPr lang="en-GB" sz="1200" dirty="0">
                <a:hlinkClick r:id="rId3"/>
              </a:rPr>
              <a:t>https://safety.networkrail.co.uk/</a:t>
            </a:r>
            <a:endParaRPr lang="en-GB" sz="1200" dirty="0"/>
          </a:p>
          <a:p>
            <a:r>
              <a:rPr lang="en-GB" sz="1200" dirty="0"/>
              <a:t>Feedback, ideas and suggestions can be submitted by either the </a:t>
            </a:r>
            <a:r>
              <a:rPr lang="en-GB" sz="1200" dirty="0">
                <a:hlinkClick r:id="rId4"/>
              </a:rPr>
              <a:t>Think RISK Yammer page</a:t>
            </a:r>
            <a:r>
              <a:rPr lang="en-GB" sz="1200" dirty="0"/>
              <a:t> or via email to</a:t>
            </a:r>
            <a:r>
              <a:rPr lang="en-GB" sz="1200" dirty="0">
                <a:solidFill>
                  <a:schemeClr val="accent2">
                    <a:lumMod val="60000"/>
                    <a:lumOff val="40000"/>
                  </a:schemeClr>
                </a:solidFill>
              </a:rPr>
              <a:t> </a:t>
            </a:r>
            <a:r>
              <a:rPr lang="en-GB" sz="1200" dirty="0">
                <a:solidFill>
                  <a:schemeClr val="accent2">
                    <a:lumMod val="60000"/>
                    <a:lumOff val="40000"/>
                  </a:schemeClr>
                </a:solidFill>
                <a:hlinkClick r:id="rId5"/>
              </a:rPr>
              <a:t>ThinkRISK@networkrail.co.uk</a:t>
            </a:r>
            <a:r>
              <a:rPr lang="en-GB" sz="1200" dirty="0">
                <a:solidFill>
                  <a:schemeClr val="accent2">
                    <a:lumMod val="60000"/>
                    <a:lumOff val="40000"/>
                  </a:schemeClr>
                </a:solidFill>
              </a:rPr>
              <a:t> </a:t>
            </a:r>
          </a:p>
        </p:txBody>
      </p:sp>
      <p:sp>
        <p:nvSpPr>
          <p:cNvPr id="2" name="TextBox 1">
            <a:extLst>
              <a:ext uri="{FF2B5EF4-FFF2-40B4-BE49-F238E27FC236}">
                <a16:creationId xmlns:a16="http://schemas.microsoft.com/office/drawing/2014/main" id="{55BBEB4D-CD99-4A16-94E3-BB6B5E9EE5B7}"/>
              </a:ext>
            </a:extLst>
          </p:cNvPr>
          <p:cNvSpPr txBox="1"/>
          <p:nvPr/>
        </p:nvSpPr>
        <p:spPr>
          <a:xfrm>
            <a:off x="230356" y="7376227"/>
            <a:ext cx="6192688" cy="553998"/>
          </a:xfrm>
          <a:prstGeom prst="rect">
            <a:avLst/>
          </a:prstGeom>
          <a:noFill/>
        </p:spPr>
        <p:txBody>
          <a:bodyPr wrap="square" lIns="0" tIns="0" rIns="0" bIns="0" rtlCol="0">
            <a:spAutoFit/>
          </a:bodyPr>
          <a:lstStyle/>
          <a:p>
            <a:pPr algn="ctr">
              <a:spcBef>
                <a:spcPts val="1500"/>
              </a:spcBef>
            </a:pPr>
            <a:r>
              <a:rPr lang="en-GB" sz="1200" dirty="0">
                <a:solidFill>
                  <a:srgbClr val="FF0000"/>
                </a:solidFill>
              </a:rPr>
              <a:t>Each route and function will be determining how they roll this out. Please find out what the local arrangements are for collating feedback and attendance. STE communications will request feedback regularly from routes/functions</a:t>
            </a:r>
          </a:p>
        </p:txBody>
      </p:sp>
      <p:grpSp>
        <p:nvGrpSpPr>
          <p:cNvPr id="14" name="Group 13">
            <a:extLst>
              <a:ext uri="{FF2B5EF4-FFF2-40B4-BE49-F238E27FC236}">
                <a16:creationId xmlns:a16="http://schemas.microsoft.com/office/drawing/2014/main" id="{9B1BA105-1220-4692-A1B4-2CBDF7AEC494}"/>
              </a:ext>
            </a:extLst>
          </p:cNvPr>
          <p:cNvGrpSpPr/>
          <p:nvPr/>
        </p:nvGrpSpPr>
        <p:grpSpPr>
          <a:xfrm>
            <a:off x="201166" y="178674"/>
            <a:ext cx="6468193" cy="1173926"/>
            <a:chOff x="201166" y="106666"/>
            <a:chExt cx="6468193" cy="1173926"/>
          </a:xfrm>
        </p:grpSpPr>
        <p:pic>
          <p:nvPicPr>
            <p:cNvPr id="15" name="Picture 14">
              <a:extLst>
                <a:ext uri="{FF2B5EF4-FFF2-40B4-BE49-F238E27FC236}">
                  <a16:creationId xmlns:a16="http://schemas.microsoft.com/office/drawing/2014/main" id="{B1D98410-9AE6-4C03-A99F-D747A350A5ED}"/>
                </a:ext>
              </a:extLst>
            </p:cNvPr>
            <p:cNvPicPr>
              <a:picLocks noChangeAspect="1"/>
            </p:cNvPicPr>
            <p:nvPr/>
          </p:nvPicPr>
          <p:blipFill>
            <a:blip r:embed="rId6"/>
            <a:stretch>
              <a:fillRect/>
            </a:stretch>
          </p:blipFill>
          <p:spPr>
            <a:xfrm>
              <a:off x="201166" y="106666"/>
              <a:ext cx="6468193" cy="1173926"/>
            </a:xfrm>
            <a:prstGeom prst="rect">
              <a:avLst/>
            </a:prstGeom>
          </p:spPr>
        </p:pic>
        <p:pic>
          <p:nvPicPr>
            <p:cNvPr id="16" name="Picture 15">
              <a:extLst>
                <a:ext uri="{FF2B5EF4-FFF2-40B4-BE49-F238E27FC236}">
                  <a16:creationId xmlns:a16="http://schemas.microsoft.com/office/drawing/2014/main" id="{D50859F5-2965-4E7B-AE26-A2B1CEBC6389}"/>
                </a:ext>
              </a:extLst>
            </p:cNvPr>
            <p:cNvPicPr>
              <a:picLocks noChangeAspect="1"/>
            </p:cNvPicPr>
            <p:nvPr/>
          </p:nvPicPr>
          <p:blipFill rotWithShape="1">
            <a:blip r:embed="rId7"/>
            <a:srcRect t="9600" r="6464"/>
            <a:stretch/>
          </p:blipFill>
          <p:spPr>
            <a:xfrm>
              <a:off x="304327" y="425714"/>
              <a:ext cx="4492825" cy="782870"/>
            </a:xfrm>
            <a:prstGeom prst="rect">
              <a:avLst/>
            </a:prstGeom>
          </p:spPr>
        </p:pic>
      </p:grpSp>
      <p:sp>
        <p:nvSpPr>
          <p:cNvPr id="17" name="TextBox 16">
            <a:extLst>
              <a:ext uri="{FF2B5EF4-FFF2-40B4-BE49-F238E27FC236}">
                <a16:creationId xmlns:a16="http://schemas.microsoft.com/office/drawing/2014/main" id="{E259A391-2822-44CC-B82A-FE6F9CA56F86}"/>
              </a:ext>
            </a:extLst>
          </p:cNvPr>
          <p:cNvSpPr txBox="1"/>
          <p:nvPr/>
        </p:nvSpPr>
        <p:spPr>
          <a:xfrm>
            <a:off x="303014" y="92386"/>
            <a:ext cx="3193182" cy="276999"/>
          </a:xfrm>
          <a:prstGeom prst="rect">
            <a:avLst/>
          </a:prstGeom>
          <a:noFill/>
        </p:spPr>
        <p:txBody>
          <a:bodyPr wrap="none" lIns="0" tIns="0" rIns="0" bIns="0" rtlCol="0">
            <a:spAutoFit/>
          </a:bodyPr>
          <a:lstStyle/>
          <a:p>
            <a:pPr>
              <a:spcBef>
                <a:spcPts val="1500"/>
              </a:spcBef>
            </a:pPr>
            <a:r>
              <a:rPr lang="en-GB" b="1" dirty="0">
                <a:solidFill>
                  <a:schemeClr val="tx2"/>
                </a:solidFill>
                <a:latin typeface="+mj-lt"/>
              </a:rPr>
              <a:t>Safety Hour Discussion Pack</a:t>
            </a:r>
          </a:p>
        </p:txBody>
      </p:sp>
    </p:spTree>
    <p:extLst>
      <p:ext uri="{BB962C8B-B14F-4D97-AF65-F5344CB8AC3E}">
        <p14:creationId xmlns:p14="http://schemas.microsoft.com/office/powerpoint/2010/main" val="1843029024"/>
      </p:ext>
    </p:extLst>
  </p:cSld>
  <p:clrMapOvr>
    <a:masterClrMapping/>
  </p:clrMapOvr>
</p:sld>
</file>

<file path=ppt/theme/theme1.xml><?xml version="1.0" encoding="utf-8"?>
<a:theme xmlns:a="http://schemas.openxmlformats.org/drawingml/2006/main" name="Blank">
  <a:themeElements>
    <a:clrScheme name="Custom 4">
      <a:dk1>
        <a:sysClr val="windowText" lastClr="000000"/>
      </a:dk1>
      <a:lt1>
        <a:sysClr val="window" lastClr="FFFFFF"/>
      </a:lt1>
      <a:dk2>
        <a:srgbClr val="17406D"/>
      </a:dk2>
      <a:lt2>
        <a:srgbClr val="DBEFF9"/>
      </a:lt2>
      <a:accent1>
        <a:srgbClr val="3B878D"/>
      </a:accent1>
      <a:accent2>
        <a:srgbClr val="009DD9"/>
      </a:accent2>
      <a:accent3>
        <a:srgbClr val="0BD0D9"/>
      </a:accent3>
      <a:accent4>
        <a:srgbClr val="10CF9B"/>
      </a:accent4>
      <a:accent5>
        <a:srgbClr val="7CCA62"/>
      </a:accent5>
      <a:accent6>
        <a:srgbClr val="A5C249"/>
      </a:accent6>
      <a:hlink>
        <a:srgbClr val="113051"/>
      </a:hlink>
      <a:folHlink>
        <a:srgbClr val="85DFD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lIns="0" tIns="0" rIns="0" bIns="0" rtlCol="0">
        <a:spAutoFit/>
      </a:bodyPr>
      <a:lstStyle>
        <a:defPPr>
          <a:spcBef>
            <a:spcPts val="1500"/>
          </a:spcBef>
          <a:defRPr sz="1200" dirty="0" smtClean="0">
            <a:solidFill>
              <a:schemeClr val="tx2"/>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664</TotalTime>
  <Words>818</Words>
  <Application>Microsoft Office PowerPoint</Application>
  <PresentationFormat>A4 Paper (210x297 mm)</PresentationFormat>
  <Paragraphs>113</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Symbol</vt:lpstr>
      <vt:lpstr>Times New Roman</vt:lpstr>
      <vt:lpstr>Blank</vt:lpstr>
      <vt:lpstr>PowerPoint Presentation</vt:lpstr>
      <vt:lpstr>PowerPoint Presentation</vt:lpstr>
      <vt:lpstr>PowerPoint Presentation</vt:lpstr>
    </vt:vector>
  </TitlesOfParts>
  <Company>Network Rail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Young Kieran</dc:creator>
  <dc:description>built by www.mediasterling.com</dc:description>
  <cp:lastModifiedBy>Lown Rupert</cp:lastModifiedBy>
  <cp:revision>60</cp:revision>
  <cp:lastPrinted>2016-11-15T16:45:47Z</cp:lastPrinted>
  <dcterms:created xsi:type="dcterms:W3CDTF">2015-03-12T14:55:23Z</dcterms:created>
  <dcterms:modified xsi:type="dcterms:W3CDTF">2019-02-24T17:40:48Z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_Version">
    <vt:lpwstr>1.0.1</vt:lpwstr>
  </property>
</Properties>
</file>