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65" r:id="rId2"/>
    <p:sldId id="428" r:id="rId3"/>
    <p:sldId id="256" r:id="rId4"/>
    <p:sldId id="421" r:id="rId5"/>
    <p:sldId id="267" r:id="rId6"/>
    <p:sldId id="420" r:id="rId7"/>
    <p:sldId id="423" r:id="rId8"/>
    <p:sldId id="424" r:id="rId9"/>
    <p:sldId id="425" r:id="rId10"/>
    <p:sldId id="429" r:id="rId11"/>
    <p:sldId id="426"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ACB8"/>
    <a:srgbClr val="00B0B9"/>
    <a:srgbClr val="00BA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06" autoAdjust="0"/>
    <p:restoredTop sz="94660"/>
  </p:normalViewPr>
  <p:slideViewPr>
    <p:cSldViewPr snapToGrid="0">
      <p:cViewPr varScale="1">
        <p:scale>
          <a:sx n="90" d="100"/>
          <a:sy n="90" d="100"/>
        </p:scale>
        <p:origin x="58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B87D3-9936-416C-98BF-EBE6C843237E}" type="datetimeFigureOut">
              <a:rPr lang="en-GB" smtClean="0"/>
              <a:t>24/02/2019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FD793-F896-407D-AA52-24FC2171EF3B}" type="slidenum">
              <a:rPr lang="en-GB" smtClean="0"/>
              <a:t>‹#›</a:t>
            </a:fld>
            <a:endParaRPr lang="en-GB" dirty="0"/>
          </a:p>
        </p:txBody>
      </p:sp>
    </p:spTree>
    <p:extLst>
      <p:ext uri="{BB962C8B-B14F-4D97-AF65-F5344CB8AC3E}">
        <p14:creationId xmlns:p14="http://schemas.microsoft.com/office/powerpoint/2010/main" val="320416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19100" y="1241425"/>
            <a:ext cx="5959475" cy="3352800"/>
          </a:xfrm>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852">
              <a:spcBef>
                <a:spcPct val="30000"/>
              </a:spcBef>
              <a:defRPr sz="1300">
                <a:solidFill>
                  <a:schemeClr val="tx1"/>
                </a:solidFill>
                <a:latin typeface="Arial" charset="0"/>
              </a:defRPr>
            </a:lvl1pPr>
            <a:lvl2pPr marL="776516" indent="-298660" defTabSz="998852">
              <a:spcBef>
                <a:spcPct val="30000"/>
              </a:spcBef>
              <a:defRPr sz="1300">
                <a:solidFill>
                  <a:schemeClr val="tx1"/>
                </a:solidFill>
                <a:latin typeface="Arial" charset="0"/>
              </a:defRPr>
            </a:lvl2pPr>
            <a:lvl3pPr marL="1194641" indent="-238929" defTabSz="998852">
              <a:spcBef>
                <a:spcPct val="30000"/>
              </a:spcBef>
              <a:defRPr sz="1300">
                <a:solidFill>
                  <a:schemeClr val="tx1"/>
                </a:solidFill>
                <a:latin typeface="Arial" charset="0"/>
              </a:defRPr>
            </a:lvl3pPr>
            <a:lvl4pPr marL="1672497" indent="-238929" defTabSz="998852">
              <a:spcBef>
                <a:spcPct val="30000"/>
              </a:spcBef>
              <a:defRPr sz="1300">
                <a:solidFill>
                  <a:schemeClr val="tx1"/>
                </a:solidFill>
                <a:latin typeface="Arial" charset="0"/>
              </a:defRPr>
            </a:lvl4pPr>
            <a:lvl5pPr marL="2150353" indent="-238929" defTabSz="998852">
              <a:spcBef>
                <a:spcPct val="30000"/>
              </a:spcBef>
              <a:defRPr sz="1300">
                <a:solidFill>
                  <a:schemeClr val="tx1"/>
                </a:solidFill>
                <a:latin typeface="Arial" charset="0"/>
              </a:defRPr>
            </a:lvl5pPr>
            <a:lvl6pPr marL="2628209" indent="-238929" defTabSz="998852" eaLnBrk="0" fontAlgn="base" hangingPunct="0">
              <a:spcBef>
                <a:spcPct val="30000"/>
              </a:spcBef>
              <a:spcAft>
                <a:spcPct val="0"/>
              </a:spcAft>
              <a:defRPr sz="1300">
                <a:solidFill>
                  <a:schemeClr val="tx1"/>
                </a:solidFill>
                <a:latin typeface="Arial" charset="0"/>
              </a:defRPr>
            </a:lvl6pPr>
            <a:lvl7pPr marL="3106065" indent="-238929" defTabSz="998852" eaLnBrk="0" fontAlgn="base" hangingPunct="0">
              <a:spcBef>
                <a:spcPct val="30000"/>
              </a:spcBef>
              <a:spcAft>
                <a:spcPct val="0"/>
              </a:spcAft>
              <a:defRPr sz="1300">
                <a:solidFill>
                  <a:schemeClr val="tx1"/>
                </a:solidFill>
                <a:latin typeface="Arial" charset="0"/>
              </a:defRPr>
            </a:lvl7pPr>
            <a:lvl8pPr marL="3583921" indent="-238929" defTabSz="998852" eaLnBrk="0" fontAlgn="base" hangingPunct="0">
              <a:spcBef>
                <a:spcPct val="30000"/>
              </a:spcBef>
              <a:spcAft>
                <a:spcPct val="0"/>
              </a:spcAft>
              <a:defRPr sz="1300">
                <a:solidFill>
                  <a:schemeClr val="tx1"/>
                </a:solidFill>
                <a:latin typeface="Arial" charset="0"/>
              </a:defRPr>
            </a:lvl8pPr>
            <a:lvl9pPr marL="4061777" indent="-238929" defTabSz="998852" eaLnBrk="0" fontAlgn="base" hangingPunct="0">
              <a:spcBef>
                <a:spcPct val="30000"/>
              </a:spcBef>
              <a:spcAft>
                <a:spcPct val="0"/>
              </a:spcAft>
              <a:defRPr sz="1300">
                <a:solidFill>
                  <a:schemeClr val="tx1"/>
                </a:solidFill>
                <a:latin typeface="Arial" charset="0"/>
              </a:defRPr>
            </a:lvl9pPr>
          </a:lstStyle>
          <a:p>
            <a:pPr>
              <a:spcBef>
                <a:spcPct val="0"/>
              </a:spcBef>
            </a:pPr>
            <a:fld id="{FE104609-B29C-48D8-BA14-6DEA34422CEB}" type="slidenum">
              <a:rPr lang="en-GB" altLang="en-US" sz="1400"/>
              <a:pPr>
                <a:spcBef>
                  <a:spcPct val="0"/>
                </a:spcBef>
              </a:pPr>
              <a:t>4</a:t>
            </a:fld>
            <a:endParaRPr lang="en-GB" altLang="en-US" sz="1400"/>
          </a:p>
        </p:txBody>
      </p:sp>
    </p:spTree>
    <p:extLst>
      <p:ext uri="{BB962C8B-B14F-4D97-AF65-F5344CB8AC3E}">
        <p14:creationId xmlns:p14="http://schemas.microsoft.com/office/powerpoint/2010/main" val="15167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19100" y="1241425"/>
            <a:ext cx="5959475" cy="3352800"/>
          </a:xfrm>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852">
              <a:spcBef>
                <a:spcPct val="30000"/>
              </a:spcBef>
              <a:defRPr sz="1300">
                <a:solidFill>
                  <a:schemeClr val="tx1"/>
                </a:solidFill>
                <a:latin typeface="Arial" charset="0"/>
              </a:defRPr>
            </a:lvl1pPr>
            <a:lvl2pPr marL="776516" indent="-298660" defTabSz="998852">
              <a:spcBef>
                <a:spcPct val="30000"/>
              </a:spcBef>
              <a:defRPr sz="1300">
                <a:solidFill>
                  <a:schemeClr val="tx1"/>
                </a:solidFill>
                <a:latin typeface="Arial" charset="0"/>
              </a:defRPr>
            </a:lvl2pPr>
            <a:lvl3pPr marL="1194641" indent="-238929" defTabSz="998852">
              <a:spcBef>
                <a:spcPct val="30000"/>
              </a:spcBef>
              <a:defRPr sz="1300">
                <a:solidFill>
                  <a:schemeClr val="tx1"/>
                </a:solidFill>
                <a:latin typeface="Arial" charset="0"/>
              </a:defRPr>
            </a:lvl3pPr>
            <a:lvl4pPr marL="1672497" indent="-238929" defTabSz="998852">
              <a:spcBef>
                <a:spcPct val="30000"/>
              </a:spcBef>
              <a:defRPr sz="1300">
                <a:solidFill>
                  <a:schemeClr val="tx1"/>
                </a:solidFill>
                <a:latin typeface="Arial" charset="0"/>
              </a:defRPr>
            </a:lvl4pPr>
            <a:lvl5pPr marL="2150353" indent="-238929" defTabSz="998852">
              <a:spcBef>
                <a:spcPct val="30000"/>
              </a:spcBef>
              <a:defRPr sz="1300">
                <a:solidFill>
                  <a:schemeClr val="tx1"/>
                </a:solidFill>
                <a:latin typeface="Arial" charset="0"/>
              </a:defRPr>
            </a:lvl5pPr>
            <a:lvl6pPr marL="2628209" indent="-238929" defTabSz="998852" eaLnBrk="0" fontAlgn="base" hangingPunct="0">
              <a:spcBef>
                <a:spcPct val="30000"/>
              </a:spcBef>
              <a:spcAft>
                <a:spcPct val="0"/>
              </a:spcAft>
              <a:defRPr sz="1300">
                <a:solidFill>
                  <a:schemeClr val="tx1"/>
                </a:solidFill>
                <a:latin typeface="Arial" charset="0"/>
              </a:defRPr>
            </a:lvl6pPr>
            <a:lvl7pPr marL="3106065" indent="-238929" defTabSz="998852" eaLnBrk="0" fontAlgn="base" hangingPunct="0">
              <a:spcBef>
                <a:spcPct val="30000"/>
              </a:spcBef>
              <a:spcAft>
                <a:spcPct val="0"/>
              </a:spcAft>
              <a:defRPr sz="1300">
                <a:solidFill>
                  <a:schemeClr val="tx1"/>
                </a:solidFill>
                <a:latin typeface="Arial" charset="0"/>
              </a:defRPr>
            </a:lvl7pPr>
            <a:lvl8pPr marL="3583921" indent="-238929" defTabSz="998852" eaLnBrk="0" fontAlgn="base" hangingPunct="0">
              <a:spcBef>
                <a:spcPct val="30000"/>
              </a:spcBef>
              <a:spcAft>
                <a:spcPct val="0"/>
              </a:spcAft>
              <a:defRPr sz="1300">
                <a:solidFill>
                  <a:schemeClr val="tx1"/>
                </a:solidFill>
                <a:latin typeface="Arial" charset="0"/>
              </a:defRPr>
            </a:lvl8pPr>
            <a:lvl9pPr marL="4061777" indent="-238929" defTabSz="998852" eaLnBrk="0" fontAlgn="base" hangingPunct="0">
              <a:spcBef>
                <a:spcPct val="30000"/>
              </a:spcBef>
              <a:spcAft>
                <a:spcPct val="0"/>
              </a:spcAft>
              <a:defRPr sz="1300">
                <a:solidFill>
                  <a:schemeClr val="tx1"/>
                </a:solidFill>
                <a:latin typeface="Arial" charset="0"/>
              </a:defRPr>
            </a:lvl9pPr>
          </a:lstStyle>
          <a:p>
            <a:pPr>
              <a:spcBef>
                <a:spcPct val="0"/>
              </a:spcBef>
            </a:pPr>
            <a:fld id="{FE104609-B29C-48D8-BA14-6DEA34422CEB}" type="slidenum">
              <a:rPr lang="en-GB" altLang="en-US" sz="1400"/>
              <a:pPr>
                <a:spcBef>
                  <a:spcPct val="0"/>
                </a:spcBef>
              </a:pPr>
              <a:t>6</a:t>
            </a:fld>
            <a:endParaRPr lang="en-GB" altLang="en-US" sz="1400" dirty="0"/>
          </a:p>
        </p:txBody>
      </p:sp>
    </p:spTree>
    <p:extLst>
      <p:ext uri="{BB962C8B-B14F-4D97-AF65-F5344CB8AC3E}">
        <p14:creationId xmlns:p14="http://schemas.microsoft.com/office/powerpoint/2010/main" val="371237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19100" y="1241425"/>
            <a:ext cx="5959475" cy="3352800"/>
          </a:xfrm>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852">
              <a:spcBef>
                <a:spcPct val="30000"/>
              </a:spcBef>
              <a:defRPr sz="1300">
                <a:solidFill>
                  <a:schemeClr val="tx1"/>
                </a:solidFill>
                <a:latin typeface="Arial" charset="0"/>
              </a:defRPr>
            </a:lvl1pPr>
            <a:lvl2pPr marL="776516" indent="-298660" defTabSz="998852">
              <a:spcBef>
                <a:spcPct val="30000"/>
              </a:spcBef>
              <a:defRPr sz="1300">
                <a:solidFill>
                  <a:schemeClr val="tx1"/>
                </a:solidFill>
                <a:latin typeface="Arial" charset="0"/>
              </a:defRPr>
            </a:lvl2pPr>
            <a:lvl3pPr marL="1194641" indent="-238929" defTabSz="998852">
              <a:spcBef>
                <a:spcPct val="30000"/>
              </a:spcBef>
              <a:defRPr sz="1300">
                <a:solidFill>
                  <a:schemeClr val="tx1"/>
                </a:solidFill>
                <a:latin typeface="Arial" charset="0"/>
              </a:defRPr>
            </a:lvl3pPr>
            <a:lvl4pPr marL="1672497" indent="-238929" defTabSz="998852">
              <a:spcBef>
                <a:spcPct val="30000"/>
              </a:spcBef>
              <a:defRPr sz="1300">
                <a:solidFill>
                  <a:schemeClr val="tx1"/>
                </a:solidFill>
                <a:latin typeface="Arial" charset="0"/>
              </a:defRPr>
            </a:lvl4pPr>
            <a:lvl5pPr marL="2150353" indent="-238929" defTabSz="998852">
              <a:spcBef>
                <a:spcPct val="30000"/>
              </a:spcBef>
              <a:defRPr sz="1300">
                <a:solidFill>
                  <a:schemeClr val="tx1"/>
                </a:solidFill>
                <a:latin typeface="Arial" charset="0"/>
              </a:defRPr>
            </a:lvl5pPr>
            <a:lvl6pPr marL="2628209" indent="-238929" defTabSz="998852" eaLnBrk="0" fontAlgn="base" hangingPunct="0">
              <a:spcBef>
                <a:spcPct val="30000"/>
              </a:spcBef>
              <a:spcAft>
                <a:spcPct val="0"/>
              </a:spcAft>
              <a:defRPr sz="1300">
                <a:solidFill>
                  <a:schemeClr val="tx1"/>
                </a:solidFill>
                <a:latin typeface="Arial" charset="0"/>
              </a:defRPr>
            </a:lvl6pPr>
            <a:lvl7pPr marL="3106065" indent="-238929" defTabSz="998852" eaLnBrk="0" fontAlgn="base" hangingPunct="0">
              <a:spcBef>
                <a:spcPct val="30000"/>
              </a:spcBef>
              <a:spcAft>
                <a:spcPct val="0"/>
              </a:spcAft>
              <a:defRPr sz="1300">
                <a:solidFill>
                  <a:schemeClr val="tx1"/>
                </a:solidFill>
                <a:latin typeface="Arial" charset="0"/>
              </a:defRPr>
            </a:lvl7pPr>
            <a:lvl8pPr marL="3583921" indent="-238929" defTabSz="998852" eaLnBrk="0" fontAlgn="base" hangingPunct="0">
              <a:spcBef>
                <a:spcPct val="30000"/>
              </a:spcBef>
              <a:spcAft>
                <a:spcPct val="0"/>
              </a:spcAft>
              <a:defRPr sz="1300">
                <a:solidFill>
                  <a:schemeClr val="tx1"/>
                </a:solidFill>
                <a:latin typeface="Arial" charset="0"/>
              </a:defRPr>
            </a:lvl8pPr>
            <a:lvl9pPr marL="4061777" indent="-238929" defTabSz="998852" eaLnBrk="0" fontAlgn="base" hangingPunct="0">
              <a:spcBef>
                <a:spcPct val="30000"/>
              </a:spcBef>
              <a:spcAft>
                <a:spcPct val="0"/>
              </a:spcAft>
              <a:defRPr sz="1300">
                <a:solidFill>
                  <a:schemeClr val="tx1"/>
                </a:solidFill>
                <a:latin typeface="Arial" charset="0"/>
              </a:defRPr>
            </a:lvl9pPr>
          </a:lstStyle>
          <a:p>
            <a:pPr>
              <a:spcBef>
                <a:spcPct val="0"/>
              </a:spcBef>
            </a:pPr>
            <a:fld id="{FE104609-B29C-48D8-BA14-6DEA34422CEB}" type="slidenum">
              <a:rPr lang="en-GB" altLang="en-US" sz="1400"/>
              <a:pPr>
                <a:spcBef>
                  <a:spcPct val="0"/>
                </a:spcBef>
              </a:pPr>
              <a:t>7</a:t>
            </a:fld>
            <a:endParaRPr lang="en-GB" altLang="en-US" sz="1400" dirty="0"/>
          </a:p>
        </p:txBody>
      </p:sp>
    </p:spTree>
    <p:extLst>
      <p:ext uri="{BB962C8B-B14F-4D97-AF65-F5344CB8AC3E}">
        <p14:creationId xmlns:p14="http://schemas.microsoft.com/office/powerpoint/2010/main" val="1325764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19100" y="1241425"/>
            <a:ext cx="5959475" cy="3352800"/>
          </a:xfrm>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852">
              <a:spcBef>
                <a:spcPct val="30000"/>
              </a:spcBef>
              <a:defRPr sz="1300">
                <a:solidFill>
                  <a:schemeClr val="tx1"/>
                </a:solidFill>
                <a:latin typeface="Arial" charset="0"/>
              </a:defRPr>
            </a:lvl1pPr>
            <a:lvl2pPr marL="776516" indent="-298660" defTabSz="998852">
              <a:spcBef>
                <a:spcPct val="30000"/>
              </a:spcBef>
              <a:defRPr sz="1300">
                <a:solidFill>
                  <a:schemeClr val="tx1"/>
                </a:solidFill>
                <a:latin typeface="Arial" charset="0"/>
              </a:defRPr>
            </a:lvl2pPr>
            <a:lvl3pPr marL="1194641" indent="-238929" defTabSz="998852">
              <a:spcBef>
                <a:spcPct val="30000"/>
              </a:spcBef>
              <a:defRPr sz="1300">
                <a:solidFill>
                  <a:schemeClr val="tx1"/>
                </a:solidFill>
                <a:latin typeface="Arial" charset="0"/>
              </a:defRPr>
            </a:lvl3pPr>
            <a:lvl4pPr marL="1672497" indent="-238929" defTabSz="998852">
              <a:spcBef>
                <a:spcPct val="30000"/>
              </a:spcBef>
              <a:defRPr sz="1300">
                <a:solidFill>
                  <a:schemeClr val="tx1"/>
                </a:solidFill>
                <a:latin typeface="Arial" charset="0"/>
              </a:defRPr>
            </a:lvl4pPr>
            <a:lvl5pPr marL="2150353" indent="-238929" defTabSz="998852">
              <a:spcBef>
                <a:spcPct val="30000"/>
              </a:spcBef>
              <a:defRPr sz="1300">
                <a:solidFill>
                  <a:schemeClr val="tx1"/>
                </a:solidFill>
                <a:latin typeface="Arial" charset="0"/>
              </a:defRPr>
            </a:lvl5pPr>
            <a:lvl6pPr marL="2628209" indent="-238929" defTabSz="998852" eaLnBrk="0" fontAlgn="base" hangingPunct="0">
              <a:spcBef>
                <a:spcPct val="30000"/>
              </a:spcBef>
              <a:spcAft>
                <a:spcPct val="0"/>
              </a:spcAft>
              <a:defRPr sz="1300">
                <a:solidFill>
                  <a:schemeClr val="tx1"/>
                </a:solidFill>
                <a:latin typeface="Arial" charset="0"/>
              </a:defRPr>
            </a:lvl6pPr>
            <a:lvl7pPr marL="3106065" indent="-238929" defTabSz="998852" eaLnBrk="0" fontAlgn="base" hangingPunct="0">
              <a:spcBef>
                <a:spcPct val="30000"/>
              </a:spcBef>
              <a:spcAft>
                <a:spcPct val="0"/>
              </a:spcAft>
              <a:defRPr sz="1300">
                <a:solidFill>
                  <a:schemeClr val="tx1"/>
                </a:solidFill>
                <a:latin typeface="Arial" charset="0"/>
              </a:defRPr>
            </a:lvl7pPr>
            <a:lvl8pPr marL="3583921" indent="-238929" defTabSz="998852" eaLnBrk="0" fontAlgn="base" hangingPunct="0">
              <a:spcBef>
                <a:spcPct val="30000"/>
              </a:spcBef>
              <a:spcAft>
                <a:spcPct val="0"/>
              </a:spcAft>
              <a:defRPr sz="1300">
                <a:solidFill>
                  <a:schemeClr val="tx1"/>
                </a:solidFill>
                <a:latin typeface="Arial" charset="0"/>
              </a:defRPr>
            </a:lvl8pPr>
            <a:lvl9pPr marL="4061777" indent="-238929" defTabSz="998852" eaLnBrk="0" fontAlgn="base" hangingPunct="0">
              <a:spcBef>
                <a:spcPct val="30000"/>
              </a:spcBef>
              <a:spcAft>
                <a:spcPct val="0"/>
              </a:spcAft>
              <a:defRPr sz="1300">
                <a:solidFill>
                  <a:schemeClr val="tx1"/>
                </a:solidFill>
                <a:latin typeface="Arial" charset="0"/>
              </a:defRPr>
            </a:lvl9pPr>
          </a:lstStyle>
          <a:p>
            <a:pPr>
              <a:spcBef>
                <a:spcPct val="0"/>
              </a:spcBef>
            </a:pPr>
            <a:fld id="{FE104609-B29C-48D8-BA14-6DEA34422CEB}" type="slidenum">
              <a:rPr lang="en-GB" altLang="en-US" sz="1400"/>
              <a:pPr>
                <a:spcBef>
                  <a:spcPct val="0"/>
                </a:spcBef>
              </a:pPr>
              <a:t>8</a:t>
            </a:fld>
            <a:endParaRPr lang="en-GB" altLang="en-US" sz="1400" dirty="0"/>
          </a:p>
        </p:txBody>
      </p:sp>
    </p:spTree>
    <p:extLst>
      <p:ext uri="{BB962C8B-B14F-4D97-AF65-F5344CB8AC3E}">
        <p14:creationId xmlns:p14="http://schemas.microsoft.com/office/powerpoint/2010/main" val="18367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19100" y="1241425"/>
            <a:ext cx="5959475" cy="3352800"/>
          </a:xfrm>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852">
              <a:spcBef>
                <a:spcPct val="30000"/>
              </a:spcBef>
              <a:defRPr sz="1300">
                <a:solidFill>
                  <a:schemeClr val="tx1"/>
                </a:solidFill>
                <a:latin typeface="Arial" charset="0"/>
              </a:defRPr>
            </a:lvl1pPr>
            <a:lvl2pPr marL="776516" indent="-298660" defTabSz="998852">
              <a:spcBef>
                <a:spcPct val="30000"/>
              </a:spcBef>
              <a:defRPr sz="1300">
                <a:solidFill>
                  <a:schemeClr val="tx1"/>
                </a:solidFill>
                <a:latin typeface="Arial" charset="0"/>
              </a:defRPr>
            </a:lvl2pPr>
            <a:lvl3pPr marL="1194641" indent="-238929" defTabSz="998852">
              <a:spcBef>
                <a:spcPct val="30000"/>
              </a:spcBef>
              <a:defRPr sz="1300">
                <a:solidFill>
                  <a:schemeClr val="tx1"/>
                </a:solidFill>
                <a:latin typeface="Arial" charset="0"/>
              </a:defRPr>
            </a:lvl3pPr>
            <a:lvl4pPr marL="1672497" indent="-238929" defTabSz="998852">
              <a:spcBef>
                <a:spcPct val="30000"/>
              </a:spcBef>
              <a:defRPr sz="1300">
                <a:solidFill>
                  <a:schemeClr val="tx1"/>
                </a:solidFill>
                <a:latin typeface="Arial" charset="0"/>
              </a:defRPr>
            </a:lvl4pPr>
            <a:lvl5pPr marL="2150353" indent="-238929" defTabSz="998852">
              <a:spcBef>
                <a:spcPct val="30000"/>
              </a:spcBef>
              <a:defRPr sz="1300">
                <a:solidFill>
                  <a:schemeClr val="tx1"/>
                </a:solidFill>
                <a:latin typeface="Arial" charset="0"/>
              </a:defRPr>
            </a:lvl5pPr>
            <a:lvl6pPr marL="2628209" indent="-238929" defTabSz="998852" eaLnBrk="0" fontAlgn="base" hangingPunct="0">
              <a:spcBef>
                <a:spcPct val="30000"/>
              </a:spcBef>
              <a:spcAft>
                <a:spcPct val="0"/>
              </a:spcAft>
              <a:defRPr sz="1300">
                <a:solidFill>
                  <a:schemeClr val="tx1"/>
                </a:solidFill>
                <a:latin typeface="Arial" charset="0"/>
              </a:defRPr>
            </a:lvl6pPr>
            <a:lvl7pPr marL="3106065" indent="-238929" defTabSz="998852" eaLnBrk="0" fontAlgn="base" hangingPunct="0">
              <a:spcBef>
                <a:spcPct val="30000"/>
              </a:spcBef>
              <a:spcAft>
                <a:spcPct val="0"/>
              </a:spcAft>
              <a:defRPr sz="1300">
                <a:solidFill>
                  <a:schemeClr val="tx1"/>
                </a:solidFill>
                <a:latin typeface="Arial" charset="0"/>
              </a:defRPr>
            </a:lvl7pPr>
            <a:lvl8pPr marL="3583921" indent="-238929" defTabSz="998852" eaLnBrk="0" fontAlgn="base" hangingPunct="0">
              <a:spcBef>
                <a:spcPct val="30000"/>
              </a:spcBef>
              <a:spcAft>
                <a:spcPct val="0"/>
              </a:spcAft>
              <a:defRPr sz="1300">
                <a:solidFill>
                  <a:schemeClr val="tx1"/>
                </a:solidFill>
                <a:latin typeface="Arial" charset="0"/>
              </a:defRPr>
            </a:lvl8pPr>
            <a:lvl9pPr marL="4061777" indent="-238929" defTabSz="998852" eaLnBrk="0" fontAlgn="base" hangingPunct="0">
              <a:spcBef>
                <a:spcPct val="30000"/>
              </a:spcBef>
              <a:spcAft>
                <a:spcPct val="0"/>
              </a:spcAft>
              <a:defRPr sz="1300">
                <a:solidFill>
                  <a:schemeClr val="tx1"/>
                </a:solidFill>
                <a:latin typeface="Arial" charset="0"/>
              </a:defRPr>
            </a:lvl9pPr>
          </a:lstStyle>
          <a:p>
            <a:pPr marL="0" marR="0" lvl="0" indent="0" algn="r" defTabSz="998852" rtl="0" eaLnBrk="1" fontAlgn="auto" latinLnBrk="0" hangingPunct="1">
              <a:lnSpc>
                <a:spcPct val="100000"/>
              </a:lnSpc>
              <a:spcBef>
                <a:spcPct val="0"/>
              </a:spcBef>
              <a:spcAft>
                <a:spcPts val="0"/>
              </a:spcAft>
              <a:buClrTx/>
              <a:buSzTx/>
              <a:buFontTx/>
              <a:buNone/>
              <a:tabLst/>
              <a:defRPr/>
            </a:pPr>
            <a:fld id="{FE104609-B29C-48D8-BA14-6DEA34422CEB}" type="slidenum">
              <a:rPr kumimoji="0" lang="en-GB" altLang="en-US" sz="14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98852" rtl="0" eaLnBrk="1" fontAlgn="auto" latinLnBrk="0" hangingPunct="1">
                <a:lnSpc>
                  <a:spcPct val="100000"/>
                </a:lnSpc>
                <a:spcBef>
                  <a:spcPct val="0"/>
                </a:spcBef>
                <a:spcAft>
                  <a:spcPts val="0"/>
                </a:spcAft>
                <a:buClrTx/>
                <a:buSzTx/>
                <a:buFontTx/>
                <a:buNone/>
                <a:tabLst/>
                <a:defRPr/>
              </a:pPr>
              <a:t>10</a:t>
            </a:fld>
            <a:endParaRPr kumimoji="0" lang="en-GB" alt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457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19100" y="1241425"/>
            <a:ext cx="5959475" cy="3352800"/>
          </a:xfrm>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852">
              <a:spcBef>
                <a:spcPct val="30000"/>
              </a:spcBef>
              <a:defRPr sz="1300">
                <a:solidFill>
                  <a:schemeClr val="tx1"/>
                </a:solidFill>
                <a:latin typeface="Arial" charset="0"/>
              </a:defRPr>
            </a:lvl1pPr>
            <a:lvl2pPr marL="776516" indent="-298660" defTabSz="998852">
              <a:spcBef>
                <a:spcPct val="30000"/>
              </a:spcBef>
              <a:defRPr sz="1300">
                <a:solidFill>
                  <a:schemeClr val="tx1"/>
                </a:solidFill>
                <a:latin typeface="Arial" charset="0"/>
              </a:defRPr>
            </a:lvl2pPr>
            <a:lvl3pPr marL="1194641" indent="-238929" defTabSz="998852">
              <a:spcBef>
                <a:spcPct val="30000"/>
              </a:spcBef>
              <a:defRPr sz="1300">
                <a:solidFill>
                  <a:schemeClr val="tx1"/>
                </a:solidFill>
                <a:latin typeface="Arial" charset="0"/>
              </a:defRPr>
            </a:lvl3pPr>
            <a:lvl4pPr marL="1672497" indent="-238929" defTabSz="998852">
              <a:spcBef>
                <a:spcPct val="30000"/>
              </a:spcBef>
              <a:defRPr sz="1300">
                <a:solidFill>
                  <a:schemeClr val="tx1"/>
                </a:solidFill>
                <a:latin typeface="Arial" charset="0"/>
              </a:defRPr>
            </a:lvl4pPr>
            <a:lvl5pPr marL="2150353" indent="-238929" defTabSz="998852">
              <a:spcBef>
                <a:spcPct val="30000"/>
              </a:spcBef>
              <a:defRPr sz="1300">
                <a:solidFill>
                  <a:schemeClr val="tx1"/>
                </a:solidFill>
                <a:latin typeface="Arial" charset="0"/>
              </a:defRPr>
            </a:lvl5pPr>
            <a:lvl6pPr marL="2628209" indent="-238929" defTabSz="998852" eaLnBrk="0" fontAlgn="base" hangingPunct="0">
              <a:spcBef>
                <a:spcPct val="30000"/>
              </a:spcBef>
              <a:spcAft>
                <a:spcPct val="0"/>
              </a:spcAft>
              <a:defRPr sz="1300">
                <a:solidFill>
                  <a:schemeClr val="tx1"/>
                </a:solidFill>
                <a:latin typeface="Arial" charset="0"/>
              </a:defRPr>
            </a:lvl6pPr>
            <a:lvl7pPr marL="3106065" indent="-238929" defTabSz="998852" eaLnBrk="0" fontAlgn="base" hangingPunct="0">
              <a:spcBef>
                <a:spcPct val="30000"/>
              </a:spcBef>
              <a:spcAft>
                <a:spcPct val="0"/>
              </a:spcAft>
              <a:defRPr sz="1300">
                <a:solidFill>
                  <a:schemeClr val="tx1"/>
                </a:solidFill>
                <a:latin typeface="Arial" charset="0"/>
              </a:defRPr>
            </a:lvl7pPr>
            <a:lvl8pPr marL="3583921" indent="-238929" defTabSz="998852" eaLnBrk="0" fontAlgn="base" hangingPunct="0">
              <a:spcBef>
                <a:spcPct val="30000"/>
              </a:spcBef>
              <a:spcAft>
                <a:spcPct val="0"/>
              </a:spcAft>
              <a:defRPr sz="1300">
                <a:solidFill>
                  <a:schemeClr val="tx1"/>
                </a:solidFill>
                <a:latin typeface="Arial" charset="0"/>
              </a:defRPr>
            </a:lvl8pPr>
            <a:lvl9pPr marL="4061777" indent="-238929" defTabSz="998852" eaLnBrk="0" fontAlgn="base" hangingPunct="0">
              <a:spcBef>
                <a:spcPct val="30000"/>
              </a:spcBef>
              <a:spcAft>
                <a:spcPct val="0"/>
              </a:spcAft>
              <a:defRPr sz="1300">
                <a:solidFill>
                  <a:schemeClr val="tx1"/>
                </a:solidFill>
                <a:latin typeface="Arial" charset="0"/>
              </a:defRPr>
            </a:lvl9pPr>
          </a:lstStyle>
          <a:p>
            <a:pPr>
              <a:spcBef>
                <a:spcPct val="0"/>
              </a:spcBef>
            </a:pPr>
            <a:fld id="{FE104609-B29C-48D8-BA14-6DEA34422CEB}" type="slidenum">
              <a:rPr lang="en-GB" altLang="en-US" sz="1400"/>
              <a:pPr>
                <a:spcBef>
                  <a:spcPct val="0"/>
                </a:spcBef>
              </a:pPr>
              <a:t>11</a:t>
            </a:fld>
            <a:endParaRPr lang="en-GB" altLang="en-US" sz="1400" dirty="0"/>
          </a:p>
        </p:txBody>
      </p:sp>
    </p:spTree>
    <p:extLst>
      <p:ext uri="{BB962C8B-B14F-4D97-AF65-F5344CB8AC3E}">
        <p14:creationId xmlns:p14="http://schemas.microsoft.com/office/powerpoint/2010/main" val="161067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F141B7D3-6A0A-4E12-B875-DFA7BD5820BE}" type="datetimeFigureOut">
              <a:rPr lang="en-GB" smtClean="0"/>
              <a:t>24/02/2019</a:t>
            </a:fld>
            <a:endParaRPr lang="en-GB"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AA4A128-997B-4116-927F-55C5BBB861D4}" type="slidenum">
              <a:rPr lang="en-GB" smtClean="0"/>
              <a:t>‹#›</a:t>
            </a:fld>
            <a:endParaRPr lang="en-GB" dirty="0"/>
          </a:p>
        </p:txBody>
      </p:sp>
    </p:spTree>
    <p:extLst>
      <p:ext uri="{BB962C8B-B14F-4D97-AF65-F5344CB8AC3E}">
        <p14:creationId xmlns:p14="http://schemas.microsoft.com/office/powerpoint/2010/main" val="55746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343557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361900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720000" y="828000"/>
            <a:ext cx="9696000" cy="432000"/>
          </a:xfrm>
        </p:spPr>
        <p:txBody>
          <a:bodyPr/>
          <a:lstStyle/>
          <a:p>
            <a:r>
              <a:rPr lang="en-US"/>
              <a:t>Click to edit Master title style</a:t>
            </a:r>
            <a:endParaRPr lang="en-GB" dirty="0"/>
          </a:p>
        </p:txBody>
      </p:sp>
      <p:sp>
        <p:nvSpPr>
          <p:cNvPr id="5" name="Footer Placeholder 4"/>
          <p:cNvSpPr>
            <a:spLocks noGrp="1"/>
          </p:cNvSpPr>
          <p:nvPr>
            <p:ph type="ftr" sz="quarter" idx="11"/>
          </p:nvPr>
        </p:nvSpPr>
        <p:spPr>
          <a:xfrm>
            <a:off x="719667" y="234000"/>
            <a:ext cx="5760000" cy="180000"/>
          </a:xfrm>
          <a:prstGeom prst="rect">
            <a:avLst/>
          </a:prstGeom>
        </p:spPr>
        <p:txBody>
          <a:bodyPr/>
          <a:lstStyle/>
          <a:p>
            <a:r>
              <a:rPr lang="en-GB" dirty="0"/>
              <a:t>Presentation Title: Insert &gt; Header &amp; Footer</a:t>
            </a:r>
          </a:p>
        </p:txBody>
      </p:sp>
      <p:sp>
        <p:nvSpPr>
          <p:cNvPr id="9" name="Content Placeholder 7"/>
          <p:cNvSpPr>
            <a:spLocks noGrp="1"/>
          </p:cNvSpPr>
          <p:nvPr>
            <p:ph sz="quarter" idx="14"/>
          </p:nvPr>
        </p:nvSpPr>
        <p:spPr>
          <a:xfrm>
            <a:off x="720000" y="1846800"/>
            <a:ext cx="9696000" cy="43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p:cNvSpPr>
            <a:spLocks noGrp="1"/>
          </p:cNvSpPr>
          <p:nvPr>
            <p:ph type="dt" sz="half" idx="15"/>
          </p:nvPr>
        </p:nvSpPr>
        <p:spPr/>
        <p:txBody>
          <a:bodyPr/>
          <a:lstStyle/>
          <a:p>
            <a:fld id="{4A25B8F5-B5A1-44E2-88F6-02F1F9298B7D}" type="datetime5">
              <a:rPr lang="en-GB" smtClean="0"/>
              <a:t>24-Feb-19</a:t>
            </a:fld>
            <a:endParaRPr lang="en-GB" dirty="0"/>
          </a:p>
        </p:txBody>
      </p:sp>
      <p:sp>
        <p:nvSpPr>
          <p:cNvPr id="8" name="Slide Number Placeholder 7"/>
          <p:cNvSpPr>
            <a:spLocks noGrp="1"/>
          </p:cNvSpPr>
          <p:nvPr>
            <p:ph type="sldNum" sz="quarter" idx="16"/>
          </p:nvPr>
        </p:nvSpPr>
        <p:spPr/>
        <p:txBody>
          <a:bodyPr/>
          <a:lstStyle/>
          <a:p>
            <a:fld id="{72B4E084-70D5-4C53-8A39-B95869D3D307}" type="slidenum">
              <a:rPr lang="en-GB" smtClean="0"/>
              <a:pPr/>
              <a:t>‹#›</a:t>
            </a:fld>
            <a:endParaRPr lang="en-GB" dirty="0"/>
          </a:p>
        </p:txBody>
      </p:sp>
    </p:spTree>
    <p:extLst>
      <p:ext uri="{BB962C8B-B14F-4D97-AF65-F5344CB8AC3E}">
        <p14:creationId xmlns:p14="http://schemas.microsoft.com/office/powerpoint/2010/main" val="283799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35106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30912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108505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51202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59905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AA4A128-997B-4116-927F-55C5BBB861D4}" type="slidenum">
              <a:rPr lang="en-GB" smtClean="0"/>
              <a:t>‹#›</a:t>
            </a:fld>
            <a:endParaRPr lang="en-GB" dirty="0"/>
          </a:p>
        </p:txBody>
      </p:sp>
    </p:spTree>
    <p:extLst>
      <p:ext uri="{BB962C8B-B14F-4D97-AF65-F5344CB8AC3E}">
        <p14:creationId xmlns:p14="http://schemas.microsoft.com/office/powerpoint/2010/main" val="364485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F141B7D3-6A0A-4E12-B875-DFA7BD5820BE}" type="datetimeFigureOut">
              <a:rPr lang="en-GB" smtClean="0"/>
              <a:t>24/02/2019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AA4A128-997B-4116-927F-55C5BBB861D4}" type="slidenum">
              <a:rPr lang="en-GB" smtClean="0"/>
              <a:t>‹#›</a:t>
            </a:fld>
            <a:endParaRPr lang="en-GB" dirty="0"/>
          </a:p>
        </p:txBody>
      </p:sp>
    </p:spTree>
    <p:extLst>
      <p:ext uri="{BB962C8B-B14F-4D97-AF65-F5344CB8AC3E}">
        <p14:creationId xmlns:p14="http://schemas.microsoft.com/office/powerpoint/2010/main" val="42723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F141B7D3-6A0A-4E12-B875-DFA7BD5820BE}" type="datetimeFigureOut">
              <a:rPr lang="en-GB" smtClean="0"/>
              <a:t>24/02/2019</a:t>
            </a:fld>
            <a:endParaRPr lang="en-GB"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AA4A128-997B-4116-927F-55C5BBB861D4}" type="slidenum">
              <a:rPr lang="en-GB" smtClean="0"/>
              <a:t>‹#›</a:t>
            </a:fld>
            <a:endParaRPr lang="en-GB" dirty="0"/>
          </a:p>
        </p:txBody>
      </p:sp>
    </p:spTree>
    <p:extLst>
      <p:ext uri="{BB962C8B-B14F-4D97-AF65-F5344CB8AC3E}">
        <p14:creationId xmlns:p14="http://schemas.microsoft.com/office/powerpoint/2010/main" val="358906646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141B7D3-6A0A-4E12-B875-DFA7BD5820BE}" type="datetimeFigureOut">
              <a:rPr lang="en-GB" smtClean="0"/>
              <a:t>24/02/2019</a:t>
            </a:fld>
            <a:endParaRPr lang="en-GB"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AA4A128-997B-4116-927F-55C5BBB861D4}" type="slidenum">
              <a:rPr lang="en-GB" smtClean="0"/>
              <a:t>‹#›</a:t>
            </a:fld>
            <a:endParaRPr lang="en-GB" dirty="0"/>
          </a:p>
        </p:txBody>
      </p:sp>
    </p:spTree>
    <p:extLst>
      <p:ext uri="{BB962C8B-B14F-4D97-AF65-F5344CB8AC3E}">
        <p14:creationId xmlns:p14="http://schemas.microsoft.com/office/powerpoint/2010/main" val="6468154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angliasafety@networkrail.co.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A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24CE-A5FC-40E0-A977-00FDB6CBDB79}"/>
              </a:ext>
            </a:extLst>
          </p:cNvPr>
          <p:cNvSpPr>
            <a:spLocks noGrp="1"/>
          </p:cNvSpPr>
          <p:nvPr>
            <p:ph type="ctrTitle"/>
          </p:nvPr>
        </p:nvSpPr>
        <p:spPr>
          <a:xfrm>
            <a:off x="1280962" y="3000029"/>
            <a:ext cx="9630077" cy="857943"/>
          </a:xfrm>
        </p:spPr>
        <p:txBody>
          <a:bodyPr>
            <a:noAutofit/>
          </a:bodyPr>
          <a:lstStyle/>
          <a:p>
            <a:pPr algn="ctr"/>
            <a:r>
              <a:rPr lang="en-GB" sz="5400" dirty="0">
                <a:latin typeface="Network Rail Sans" panose="02000000040000020004" pitchFamily="50" charset="0"/>
              </a:rPr>
              <a:t>Near misses: It won’t happen here</a:t>
            </a:r>
          </a:p>
        </p:txBody>
      </p:sp>
      <p:pic>
        <p:nvPicPr>
          <p:cNvPr id="4" name="Picture 3">
            <a:extLst>
              <a:ext uri="{FF2B5EF4-FFF2-40B4-BE49-F238E27FC236}">
                <a16:creationId xmlns:a16="http://schemas.microsoft.com/office/drawing/2014/main" id="{CDBE7D9B-3AC7-4617-A33F-C8255F536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5" name="Straight Connector 4">
            <a:extLst>
              <a:ext uri="{FF2B5EF4-FFF2-40B4-BE49-F238E27FC236}">
                <a16:creationId xmlns:a16="http://schemas.microsoft.com/office/drawing/2014/main" id="{9C15CF5A-A8AB-4174-A7AA-C0A64333E3A5}"/>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CB6417-A213-4153-B0EC-95530363E2F2}"/>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18733B8-209C-49FC-BA53-5D0F10C17697}"/>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1A75E43-668C-4AAD-946E-25FDB2A541C9}"/>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7B0116D-93AB-4F56-95E9-206DBFD0ED59}"/>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E93C2AF-040D-455B-BA8B-2A21F33DB01B}"/>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D54C4D9-00C0-4A8C-A88C-BD7A9F035C9E}"/>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EDCCECA-D167-48F3-AC1D-ABFBB6FEB411}"/>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F1BC2E-4367-415D-9010-43E15A25BFDF}"/>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123AF81-C17E-436B-8C9A-1ED905351C45}"/>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38B1ACF-436E-4424-A7D7-AABE24F1B7D6}"/>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26A699D-60F8-479B-95EC-1FA82FC36D41}"/>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07CBD8F-7FB2-4668-8E84-6661B9078C16}"/>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181F8EE-44B0-4CF2-9088-C2579391045E}"/>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444A73-8F7D-4F83-BFA6-9B31DEAAF7EC}"/>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C2DEF2C-B2BA-4B04-A94B-011EDB886221}"/>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C24B75-227D-45BF-9863-D781FFE50118}"/>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6315023-5B6B-41B6-A5FF-73EFA9A831E3}"/>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0707073-1CBE-436A-A143-DAADFC1E6805}"/>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316751D-FBA3-4478-89B2-71F23680A7F1}"/>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9D542CA-ED96-4780-951E-C9F7EF21261E}"/>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23D937A-301D-4124-AD78-5FFF6DE9B228}"/>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E394EF9-7DC1-4E62-B0C6-049387E63FE3}"/>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0D512B3-9210-4836-BECC-F246FAB0826F}"/>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4E3BE35-871A-4CE2-9362-9CC69D59ABA1}"/>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BBBDC8F-0584-4EDB-8CEA-EE2D8E09AFB3}"/>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8500205-1365-41B7-ACE0-FD3E9AB3CA0F}"/>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61EB3C7-0B28-4A8B-9172-EF7CBB63C886}"/>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ACD4FF2-775E-4AC2-B1E7-8D8361BDD50F}"/>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B1DC617-E51A-4407-9FC7-8F5C7511D533}"/>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076394F-198A-42D7-A850-4036542DDA49}"/>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525E72D-6020-43EF-B057-98396F1D251F}"/>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F36FEC8-E85C-42BB-B9B2-B60B5A42226F}"/>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0DC4941-3ABD-470D-81D8-BE2CA5FAAA40}"/>
              </a:ext>
            </a:extLst>
          </p:cNvPr>
          <p:cNvCxnSpPr>
            <a:cxnSpLocks/>
          </p:cNvCxnSpPr>
          <p:nvPr/>
        </p:nvCxnSpPr>
        <p:spPr>
          <a:xfrm flipH="1">
            <a:off x="6502914"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14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AB59B39-8897-4C83-9404-EFCB327BB189}"/>
              </a:ext>
            </a:extLst>
          </p:cNvPr>
          <p:cNvSpPr txBox="1"/>
          <p:nvPr/>
        </p:nvSpPr>
        <p:spPr>
          <a:xfrm>
            <a:off x="482875" y="801120"/>
            <a:ext cx="11083799" cy="53860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400" spc="-120" dirty="0">
                <a:solidFill>
                  <a:srgbClr val="51ACB8"/>
                </a:solidFill>
                <a:latin typeface="Network Rail Sans" panose="02000000040000020004" pitchFamily="50" charset="0"/>
              </a:rPr>
              <a:t>Overview of event </a:t>
            </a:r>
            <a:endParaRPr kumimoji="0" lang="en-GB" sz="4400" b="0" i="0" u="none" strike="noStrike" kern="1200" cap="none" spc="-120" normalizeH="0" baseline="0" noProof="0" dirty="0">
              <a:ln>
                <a:noFill/>
              </a:ln>
              <a:solidFill>
                <a:srgbClr val="51ACB8"/>
              </a:solidFill>
              <a:effectLst/>
              <a:uLnTx/>
              <a:uFillTx/>
              <a:latin typeface="Network Rail Sans" panose="02000000040000020004" pitchFamily="50" charset="0"/>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Although the driver states they were P-way, we do not now to this day who they were or who they worked for.</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Two people on track were doing something they weren’t supposed to.</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prstClr val="black"/>
                </a:solidFill>
                <a:latin typeface="Network Rail Sans" panose="02000000040000020004" pitchFamily="50" charset="0"/>
              </a:rPr>
              <a:t>The driver was clearly upset by events, we need to think about how our actions have an effect on others.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No one ever came forward to say</a:t>
            </a:r>
            <a:r>
              <a:rPr lang="en-GB" sz="2000" dirty="0">
                <a:solidFill>
                  <a:prstClr val="black"/>
                </a:solidFill>
                <a:latin typeface="Network Rail Sans" panose="02000000040000020004" pitchFamily="50" charset="0"/>
              </a:rPr>
              <a:t> it was them.</a:t>
            </a:r>
            <a:endParaRPr kumimoji="0" lang="en-GB" sz="20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prstClr val="black"/>
                </a:solidFill>
                <a:latin typeface="Network Rail Sans" panose="02000000040000020004" pitchFamily="50" charset="0"/>
              </a:rPr>
              <a:t>Coming forward is not about being disciplined but more about understanding what went wrong and fixing it so others don’t do the same. </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000" dirty="0">
                <a:solidFill>
                  <a:prstClr val="black"/>
                </a:solidFill>
                <a:latin typeface="Network Rail Sans" panose="02000000040000020004" pitchFamily="50" charset="0"/>
              </a:rPr>
              <a:t>Not highlighting a mistake and learning from it puts others at risk. </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endParaRPr>
          </a:p>
        </p:txBody>
      </p:sp>
      <p:sp>
        <p:nvSpPr>
          <p:cNvPr id="15" name="Content Placeholder 2">
            <a:extLst>
              <a:ext uri="{FF2B5EF4-FFF2-40B4-BE49-F238E27FC236}">
                <a16:creationId xmlns:a16="http://schemas.microsoft.com/office/drawing/2014/main" id="{8C89FE50-0A8A-41FE-B4BD-3B8680B7A16E}"/>
              </a:ext>
            </a:extLst>
          </p:cNvPr>
          <p:cNvSpPr txBox="1">
            <a:spLocks/>
          </p:cNvSpPr>
          <p:nvPr/>
        </p:nvSpPr>
        <p:spPr>
          <a:xfrm>
            <a:off x="725091" y="1184796"/>
            <a:ext cx="10972800" cy="49791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7" name="Picture 16">
            <a:extLst>
              <a:ext uri="{FF2B5EF4-FFF2-40B4-BE49-F238E27FC236}">
                <a16:creationId xmlns:a16="http://schemas.microsoft.com/office/drawing/2014/main" id="{08315187-834C-449D-9C79-4CD3824BB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18" name="Straight Connector 17">
            <a:extLst>
              <a:ext uri="{FF2B5EF4-FFF2-40B4-BE49-F238E27FC236}">
                <a16:creationId xmlns:a16="http://schemas.microsoft.com/office/drawing/2014/main" id="{A3E86C72-6EC0-4091-8180-2D18D3BD58F1}"/>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BFF37F-4A85-4B27-B4A1-6A5885B97AA9}"/>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85089B-C453-4848-920A-8B2D0A65B24F}"/>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F6B3FA-0860-45B8-8CFE-613063E15BA9}"/>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D47F47-C6A6-4857-8880-CA3FF4E5472D}"/>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938867-D64E-472C-A513-F34F7F01FF86}"/>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49A9ED-2F4E-4B96-850C-B21A6A54A54F}"/>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9DAD-A505-498A-B6BB-D58AE5FEBE3F}"/>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8668B7-A445-408D-9FB1-BE1EA8C472A3}"/>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01FA4C-17F8-40E6-A5D0-73BFF663C0CD}"/>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826FBD4-8C69-42F5-9124-96200A083707}"/>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26A524-C24E-4B16-BB15-125A55E74886}"/>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6E0FB1-737E-4CCD-9FE2-4F78216327B0}"/>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350755-C11C-461E-B186-C8EDD6FA960B}"/>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E2F520-44EE-4FA3-90BF-3F319546577B}"/>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9ABE5A-5426-44A6-8461-6F058ACE1141}"/>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F52D72-2DEE-42CC-8DC6-818E555E9C93}"/>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CAA4F8-8D7C-4B46-BA5B-55EFE1CD7019}"/>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F4D010-A7B2-4BE2-9C0F-6F11FEDAE910}"/>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78B057-F19B-4815-8E78-3737CEAA78A6}"/>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59AB29-A8BF-437A-A5BF-876A31B00A99}"/>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5579F14-6812-48A4-971E-1775C6DB2D45}"/>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5E0D26-8663-44CD-8D4B-1634661FA90A}"/>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7DA5E-3F06-47B7-9B90-B7365CFA0299}"/>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53C64E-E739-4518-8909-BCFAA6735519}"/>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76099A-6E88-46C7-A41B-894FD8974622}"/>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C0087FB-8861-44A3-814B-CE32277B441E}"/>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963841-C182-44F9-9CC8-504939068AFD}"/>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5F0B55-76C8-4D5C-9B3B-673E944E7F07}"/>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D2F7C1-78F4-4D65-95F6-F7E295A6834F}"/>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01BD430-88FB-4FD6-B4CE-6F1E75710A2F}"/>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557934-8ECA-4F83-A100-9488F9F06234}"/>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02CE2C-C3F7-45BA-9062-C56EF1B3A154}"/>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C1AE183-C6A2-4F14-A293-FCC6201675F3}"/>
              </a:ext>
            </a:extLst>
          </p:cNvPr>
          <p:cNvCxnSpPr>
            <a:cxnSpLocks/>
          </p:cNvCxnSpPr>
          <p:nvPr/>
        </p:nvCxnSpPr>
        <p:spPr>
          <a:xfrm flipH="1">
            <a:off x="6502525"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033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AB59B39-8897-4C83-9404-EFCB327BB189}"/>
              </a:ext>
            </a:extLst>
          </p:cNvPr>
          <p:cNvSpPr txBox="1"/>
          <p:nvPr/>
        </p:nvSpPr>
        <p:spPr>
          <a:xfrm>
            <a:off x="482875" y="801120"/>
            <a:ext cx="11083799" cy="4308872"/>
          </a:xfrm>
          <a:prstGeom prst="rect">
            <a:avLst/>
          </a:prstGeom>
          <a:noFill/>
        </p:spPr>
        <p:txBody>
          <a:bodyPr wrap="square" rtlCol="0">
            <a:spAutoFit/>
          </a:bodyPr>
          <a:lstStyle/>
          <a:p>
            <a:r>
              <a:rPr lang="en-GB" sz="2000" spc="-120" dirty="0">
                <a:solidFill>
                  <a:schemeClr val="accent1"/>
                </a:solidFill>
                <a:latin typeface="Network Rail Sans" panose="02000000040000020004" pitchFamily="50" charset="0"/>
                <a:ea typeface="+mj-ea"/>
                <a:cs typeface="+mj-cs"/>
              </a:rPr>
              <a:t>Exercise four:</a:t>
            </a:r>
            <a:br>
              <a:rPr lang="en-GB" sz="2000" spc="-120" dirty="0">
                <a:solidFill>
                  <a:schemeClr val="accent1"/>
                </a:solidFill>
                <a:latin typeface="Network Rail Sans" panose="02000000040000020004" pitchFamily="50" charset="0"/>
                <a:ea typeface="+mj-ea"/>
                <a:cs typeface="+mj-cs"/>
              </a:rPr>
            </a:br>
            <a:r>
              <a:rPr lang="en-GB" sz="4400" spc="-120" dirty="0">
                <a:solidFill>
                  <a:schemeClr val="accent1"/>
                </a:solidFill>
                <a:latin typeface="Network Rail Sans" panose="02000000040000020004" pitchFamily="50" charset="0"/>
                <a:ea typeface="+mj-ea"/>
                <a:cs typeface="+mj-cs"/>
              </a:rPr>
              <a:t>Think RISK: People</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How many opportunities to prevent near misses do you feel there are?</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What opportunities are they?</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What risks develop under time pressures?</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Do you think about the risks for each job?</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Do you raise any concerns in real time?</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Do you know what support is available in the event of an incident?</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What are you going to do differently as a result of this session?</a:t>
            </a:r>
          </a:p>
        </p:txBody>
      </p:sp>
      <p:sp>
        <p:nvSpPr>
          <p:cNvPr id="15" name="Content Placeholder 2">
            <a:extLst>
              <a:ext uri="{FF2B5EF4-FFF2-40B4-BE49-F238E27FC236}">
                <a16:creationId xmlns:a16="http://schemas.microsoft.com/office/drawing/2014/main" id="{8C89FE50-0A8A-41FE-B4BD-3B8680B7A16E}"/>
              </a:ext>
            </a:extLst>
          </p:cNvPr>
          <p:cNvSpPr txBox="1">
            <a:spLocks/>
          </p:cNvSpPr>
          <p:nvPr/>
        </p:nvSpPr>
        <p:spPr>
          <a:xfrm>
            <a:off x="725091" y="1184796"/>
            <a:ext cx="10972800" cy="49791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dirty="0"/>
          </a:p>
        </p:txBody>
      </p:sp>
      <p:pic>
        <p:nvPicPr>
          <p:cNvPr id="17" name="Picture 16">
            <a:extLst>
              <a:ext uri="{FF2B5EF4-FFF2-40B4-BE49-F238E27FC236}">
                <a16:creationId xmlns:a16="http://schemas.microsoft.com/office/drawing/2014/main" id="{08315187-834C-449D-9C79-4CD3824BB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18" name="Straight Connector 17">
            <a:extLst>
              <a:ext uri="{FF2B5EF4-FFF2-40B4-BE49-F238E27FC236}">
                <a16:creationId xmlns:a16="http://schemas.microsoft.com/office/drawing/2014/main" id="{A3E86C72-6EC0-4091-8180-2D18D3BD58F1}"/>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BFF37F-4A85-4B27-B4A1-6A5885B97AA9}"/>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85089B-C453-4848-920A-8B2D0A65B24F}"/>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F6B3FA-0860-45B8-8CFE-613063E15BA9}"/>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D47F47-C6A6-4857-8880-CA3FF4E5472D}"/>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938867-D64E-472C-A513-F34F7F01FF86}"/>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49A9ED-2F4E-4B96-850C-B21A6A54A54F}"/>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9DAD-A505-498A-B6BB-D58AE5FEBE3F}"/>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8668B7-A445-408D-9FB1-BE1EA8C472A3}"/>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01FA4C-17F8-40E6-A5D0-73BFF663C0CD}"/>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826FBD4-8C69-42F5-9124-96200A083707}"/>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26A524-C24E-4B16-BB15-125A55E74886}"/>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6E0FB1-737E-4CCD-9FE2-4F78216327B0}"/>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350755-C11C-461E-B186-C8EDD6FA960B}"/>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E2F520-44EE-4FA3-90BF-3F319546577B}"/>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9ABE5A-5426-44A6-8461-6F058ACE1141}"/>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F52D72-2DEE-42CC-8DC6-818E555E9C93}"/>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CAA4F8-8D7C-4B46-BA5B-55EFE1CD7019}"/>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F4D010-A7B2-4BE2-9C0F-6F11FEDAE910}"/>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78B057-F19B-4815-8E78-3737CEAA78A6}"/>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59AB29-A8BF-437A-A5BF-876A31B00A99}"/>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5579F14-6812-48A4-971E-1775C6DB2D45}"/>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5E0D26-8663-44CD-8D4B-1634661FA90A}"/>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7DA5E-3F06-47B7-9B90-B7365CFA0299}"/>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53C64E-E739-4518-8909-BCFAA6735519}"/>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76099A-6E88-46C7-A41B-894FD8974622}"/>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C0087FB-8861-44A3-814B-CE32277B441E}"/>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963841-C182-44F9-9CC8-504939068AFD}"/>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5F0B55-76C8-4D5C-9B3B-673E944E7F07}"/>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D2F7C1-78F4-4D65-95F6-F7E295A6834F}"/>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01BD430-88FB-4FD6-B4CE-6F1E75710A2F}"/>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557934-8ECA-4F83-A100-9488F9F06234}"/>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02CE2C-C3F7-45BA-9062-C56EF1B3A154}"/>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C1AE183-C6A2-4F14-A293-FCC6201675F3}"/>
              </a:ext>
            </a:extLst>
          </p:cNvPr>
          <p:cNvCxnSpPr>
            <a:cxnSpLocks/>
          </p:cNvCxnSpPr>
          <p:nvPr/>
        </p:nvCxnSpPr>
        <p:spPr>
          <a:xfrm flipH="1">
            <a:off x="6502525"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154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A8FD-85DB-4078-8EE0-34993CFD34B8}"/>
              </a:ext>
            </a:extLst>
          </p:cNvPr>
          <p:cNvSpPr>
            <a:spLocks noGrp="1"/>
          </p:cNvSpPr>
          <p:nvPr>
            <p:ph type="title"/>
          </p:nvPr>
        </p:nvSpPr>
        <p:spPr>
          <a:xfrm>
            <a:off x="582174" y="-54150"/>
            <a:ext cx="10515600" cy="2705835"/>
          </a:xfrm>
        </p:spPr>
        <p:txBody>
          <a:bodyPr>
            <a:normAutofit/>
          </a:bodyPr>
          <a:lstStyle/>
          <a:p>
            <a:r>
              <a:rPr lang="en-GB" sz="4400" dirty="0">
                <a:latin typeface="Network Rail Sans" panose="02000000040000020004" pitchFamily="50" charset="0"/>
              </a:rPr>
              <a:t>What will you do differently so you and your colleagues keep each other safe, every day?</a:t>
            </a:r>
          </a:p>
        </p:txBody>
      </p:sp>
      <p:pic>
        <p:nvPicPr>
          <p:cNvPr id="4" name="Picture 3">
            <a:extLst>
              <a:ext uri="{FF2B5EF4-FFF2-40B4-BE49-F238E27FC236}">
                <a16:creationId xmlns:a16="http://schemas.microsoft.com/office/drawing/2014/main" id="{B6D0F326-769E-4FA0-BD05-53DE0FBD0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73" name="Straight Connector 72">
            <a:extLst>
              <a:ext uri="{FF2B5EF4-FFF2-40B4-BE49-F238E27FC236}">
                <a16:creationId xmlns:a16="http://schemas.microsoft.com/office/drawing/2014/main" id="{46611AB9-4F42-47FE-99C6-41521600DB4A}"/>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4B81C40-E9BE-4CC2-A3CF-D59FEEEC66AB}"/>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49946F8-0D79-4DBD-A03B-2091CF8EF253}"/>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21AA00-FDDA-4ED1-AF4F-EF0DAC607DAE}"/>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8DDC54E-21D5-4832-951F-B19B60477A9F}"/>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FE65DE6-C759-411C-B4D2-B29E7C0587CA}"/>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1F76B76-F8DC-44CB-8DD9-1D91A187F2E2}"/>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7C14DD1-7758-4F12-824B-7AB76C097127}"/>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D852EB1-17FC-4D0F-B78E-0282BE13BB39}"/>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8CC96B7-2571-4278-98B2-8EC9BEB491CC}"/>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0926F77-DAA9-4D57-84FC-F0B8D088F760}"/>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400E0F5-7F52-4A33-83ED-FF0BBFC020BD}"/>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F6EB02E-CE03-403F-9A0D-13E7E01DEB9A}"/>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CF86A2A-E444-4A02-84F7-60370C07DEE8}"/>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0D0CBDC-43BA-48DA-82AC-804810153D09}"/>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21F8C0F-77C9-4760-BFCE-72CE96CF5880}"/>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AB34A8F-B380-40AC-A23E-F3CDDFDF9DC9}"/>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0EC28A2-B516-435E-8DD6-12DD00B88814}"/>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C79BFA6-A3DD-4376-89E3-ADCF4A7C4AC7}"/>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5D1E6B4-E4B4-48A8-8FA6-FD7D3C334F89}"/>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9B1F52-A324-42B1-8918-1BCF4D936A72}"/>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7D9150F-F2F4-4E5C-AC94-0A61621068F1}"/>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B445E56-C734-4BFA-BF86-CC3DD1E27549}"/>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4B7694A-1C95-494F-AEF8-65B3EAAE5C18}"/>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90880CF-F648-4F14-904F-02117954B801}"/>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EAC5D09-30E6-4FDA-BF45-639438EA9D0A}"/>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8941C44-9756-4E02-BD04-B834E92D3A45}"/>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3D444B8-570A-4E40-BB6E-BBE1606B391C}"/>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5DEAF29-5DD0-45F7-8D84-7A61BF46028A}"/>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9911CCA-70E5-472A-AB74-EA0BE5B19D01}"/>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3450E18-271E-49ED-986B-D33EBD5B125A}"/>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14F2554-8249-460D-8566-BBEF4405BD28}"/>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CB9D774-8C7A-45D2-B48D-4E7AD7933043}"/>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5416E2C-6C07-4442-9391-72A5345F3660}"/>
              </a:ext>
            </a:extLst>
          </p:cNvPr>
          <p:cNvCxnSpPr>
            <a:cxnSpLocks/>
          </p:cNvCxnSpPr>
          <p:nvPr/>
        </p:nvCxnSpPr>
        <p:spPr>
          <a:xfrm flipH="1">
            <a:off x="6502914"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10" name="Content Placeholder 2">
            <a:extLst>
              <a:ext uri="{FF2B5EF4-FFF2-40B4-BE49-F238E27FC236}">
                <a16:creationId xmlns:a16="http://schemas.microsoft.com/office/drawing/2014/main" id="{A1D580FA-99E3-41D2-8BD5-50CBEF36D6CF}"/>
              </a:ext>
            </a:extLst>
          </p:cNvPr>
          <p:cNvSpPr>
            <a:spLocks noGrp="1"/>
          </p:cNvSpPr>
          <p:nvPr>
            <p:ph idx="1"/>
          </p:nvPr>
        </p:nvSpPr>
        <p:spPr>
          <a:xfrm>
            <a:off x="590662" y="2043558"/>
            <a:ext cx="10753725" cy="675782"/>
          </a:xfrm>
        </p:spPr>
        <p:txBody>
          <a:bodyPr>
            <a:normAutofit/>
          </a:bodyPr>
          <a:lstStyle/>
          <a:p>
            <a:pPr marL="0" indent="0">
              <a:buNone/>
            </a:pPr>
            <a:r>
              <a:rPr lang="en-GB" dirty="0">
                <a:latin typeface="Network Rail Sans" panose="02000000040000020004" pitchFamily="50" charset="0"/>
              </a:rPr>
              <a:t>Make certain: </a:t>
            </a:r>
          </a:p>
        </p:txBody>
      </p:sp>
      <p:grpSp>
        <p:nvGrpSpPr>
          <p:cNvPr id="10" name="Group 9">
            <a:extLst>
              <a:ext uri="{FF2B5EF4-FFF2-40B4-BE49-F238E27FC236}">
                <a16:creationId xmlns:a16="http://schemas.microsoft.com/office/drawing/2014/main" id="{12C48960-1C03-4C85-91F0-C1B7C4FACAD3}"/>
              </a:ext>
            </a:extLst>
          </p:cNvPr>
          <p:cNvGrpSpPr/>
          <p:nvPr/>
        </p:nvGrpSpPr>
        <p:grpSpPr>
          <a:xfrm>
            <a:off x="2631842" y="2530407"/>
            <a:ext cx="6509972" cy="1595390"/>
            <a:chOff x="2711549" y="3103721"/>
            <a:chExt cx="6509972" cy="1595390"/>
          </a:xfrm>
        </p:grpSpPr>
        <p:sp>
          <p:nvSpPr>
            <p:cNvPr id="3" name="Rectangle: Rounded Corners 2">
              <a:extLst>
                <a:ext uri="{FF2B5EF4-FFF2-40B4-BE49-F238E27FC236}">
                  <a16:creationId xmlns:a16="http://schemas.microsoft.com/office/drawing/2014/main" id="{C5E0E0BA-4833-422E-8C51-3A1EBCF9F835}"/>
                </a:ext>
              </a:extLst>
            </p:cNvPr>
            <p:cNvSpPr/>
            <p:nvPr/>
          </p:nvSpPr>
          <p:spPr>
            <a:xfrm rot="20976299">
              <a:off x="3264101" y="3179694"/>
              <a:ext cx="5566262" cy="954175"/>
            </a:xfrm>
            <a:prstGeom prst="roundRect">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FF0000"/>
                  </a:solidFill>
                  <a:latin typeface="Network Rail Sans" panose="02000000040000020004" pitchFamily="50" charset="0"/>
                </a:rPr>
                <a:t>It won’t happen here</a:t>
              </a:r>
            </a:p>
          </p:txBody>
        </p:sp>
        <p:pic>
          <p:nvPicPr>
            <p:cNvPr id="6" name="Picture 5">
              <a:extLst>
                <a:ext uri="{FF2B5EF4-FFF2-40B4-BE49-F238E27FC236}">
                  <a16:creationId xmlns:a16="http://schemas.microsoft.com/office/drawing/2014/main" id="{E75B5677-5BFA-4D09-B8F3-E13ACD2B7D13}"/>
                </a:ext>
              </a:extLst>
            </p:cNvPr>
            <p:cNvPicPr>
              <a:picLocks noChangeAspect="1"/>
            </p:cNvPicPr>
            <p:nvPr/>
          </p:nvPicPr>
          <p:blipFill rotWithShape="1">
            <a:blip r:embed="rId3">
              <a:extLst>
                <a:ext uri="{28A0092B-C50C-407E-A947-70E740481C1C}">
                  <a14:useLocalDpi xmlns:a14="http://schemas.microsoft.com/office/drawing/2010/main" val="0"/>
                </a:ext>
              </a:extLst>
            </a:blip>
            <a:srcRect t="35487" b="47944"/>
            <a:stretch/>
          </p:blipFill>
          <p:spPr>
            <a:xfrm rot="20976299">
              <a:off x="2711549" y="3103721"/>
              <a:ext cx="6509972" cy="1595390"/>
            </a:xfrm>
            <a:prstGeom prst="rect">
              <a:avLst/>
            </a:prstGeom>
          </p:spPr>
        </p:pic>
      </p:grpSp>
      <p:sp>
        <p:nvSpPr>
          <p:cNvPr id="46" name="Content Placeholder 2">
            <a:extLst>
              <a:ext uri="{FF2B5EF4-FFF2-40B4-BE49-F238E27FC236}">
                <a16:creationId xmlns:a16="http://schemas.microsoft.com/office/drawing/2014/main" id="{D1459DDF-26B3-45B3-B8FD-AC03EC9A0CF0}"/>
              </a:ext>
            </a:extLst>
          </p:cNvPr>
          <p:cNvSpPr txBox="1">
            <a:spLocks/>
          </p:cNvSpPr>
          <p:nvPr/>
        </p:nvSpPr>
        <p:spPr>
          <a:xfrm>
            <a:off x="582174" y="4447618"/>
            <a:ext cx="11227620" cy="1484226"/>
          </a:xfrm>
          <a:prstGeom prst="rect">
            <a:avLst/>
          </a:prstGeom>
        </p:spPr>
        <p:txBody>
          <a:bodyPr vert="horz" lIns="91440" tIns="45720" rIns="91440" bIns="45720" rtlCol="0">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lnSpc>
                <a:spcPct val="100000"/>
              </a:lnSpc>
              <a:buNone/>
            </a:pPr>
            <a:r>
              <a:rPr lang="en-GB" dirty="0">
                <a:latin typeface="Network Rail Sans" panose="02000000040000020004" pitchFamily="50" charset="0"/>
              </a:rPr>
              <a:t>Throughout this session you have been asked to discuss what you feel needs to change. We would like to hear your feedback so please either email us on: </a:t>
            </a:r>
            <a:r>
              <a:rPr lang="en-GB" dirty="0">
                <a:latin typeface="Network Rail Sans" panose="02000000040000020004" pitchFamily="50" charset="0"/>
                <a:hlinkClick r:id="rId4"/>
              </a:rPr>
              <a:t>angliasafety@networkrail.co.uk</a:t>
            </a:r>
            <a:r>
              <a:rPr lang="en-GB" dirty="0">
                <a:latin typeface="Network Rail Sans" panose="02000000040000020004" pitchFamily="50" charset="0"/>
              </a:rPr>
              <a:t> , Via your Line Manager, Workforce Safety Advisor, todays facilitator.</a:t>
            </a:r>
          </a:p>
        </p:txBody>
      </p:sp>
    </p:spTree>
    <p:extLst>
      <p:ext uri="{BB962C8B-B14F-4D97-AF65-F5344CB8AC3E}">
        <p14:creationId xmlns:p14="http://schemas.microsoft.com/office/powerpoint/2010/main" val="378432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A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24CE-A5FC-40E0-A977-00FDB6CBDB79}"/>
              </a:ext>
            </a:extLst>
          </p:cNvPr>
          <p:cNvSpPr>
            <a:spLocks noGrp="1"/>
          </p:cNvSpPr>
          <p:nvPr>
            <p:ph type="ctrTitle"/>
          </p:nvPr>
        </p:nvSpPr>
        <p:spPr>
          <a:xfrm>
            <a:off x="989128" y="1366006"/>
            <a:ext cx="9630077" cy="4639927"/>
          </a:xfrm>
        </p:spPr>
        <p:txBody>
          <a:bodyPr>
            <a:noAutofit/>
          </a:bodyPr>
          <a:lstStyle/>
          <a:p>
            <a:r>
              <a:rPr lang="en-GB" sz="3600" dirty="0">
                <a:latin typeface="Network Rail Sans" panose="02000000040000020004" pitchFamily="50" charset="0"/>
              </a:rPr>
              <a:t>The following CCTV footage was a real event.</a:t>
            </a:r>
            <a:br>
              <a:rPr lang="en-GB" sz="3600" dirty="0">
                <a:latin typeface="Network Rail Sans" panose="02000000040000020004" pitchFamily="50" charset="0"/>
              </a:rPr>
            </a:br>
            <a:br>
              <a:rPr lang="en-GB" sz="3600" dirty="0">
                <a:latin typeface="Network Rail Sans" panose="02000000040000020004" pitchFamily="50" charset="0"/>
              </a:rPr>
            </a:br>
            <a:r>
              <a:rPr lang="en-GB" sz="3600" dirty="0">
                <a:latin typeface="Network Rail Sans" panose="02000000040000020004" pitchFamily="50" charset="0"/>
              </a:rPr>
              <a:t>Two track workers from the Overhead Line group in </a:t>
            </a:r>
            <a:r>
              <a:rPr lang="en-GB" sz="3600" dirty="0">
                <a:solidFill>
                  <a:schemeClr val="bg1"/>
                </a:solidFill>
                <a:latin typeface="Network Rail Sans" panose="02000000040000020004" pitchFamily="50" charset="0"/>
              </a:rPr>
              <a:t>LNE </a:t>
            </a:r>
            <a:r>
              <a:rPr lang="en-GB" sz="3600" dirty="0">
                <a:latin typeface="Network Rail Sans" panose="02000000040000020004" pitchFamily="50" charset="0"/>
              </a:rPr>
              <a:t>route were going to place some earths to the overhead line.</a:t>
            </a:r>
            <a:br>
              <a:rPr lang="en-GB" sz="3600" dirty="0">
                <a:latin typeface="Network Rail Sans" panose="02000000040000020004" pitchFamily="50" charset="0"/>
              </a:rPr>
            </a:br>
            <a:br>
              <a:rPr lang="en-GB" sz="3600" dirty="0">
                <a:latin typeface="Network Rail Sans" panose="02000000040000020004" pitchFamily="50" charset="0"/>
              </a:rPr>
            </a:br>
            <a:r>
              <a:rPr lang="en-GB" sz="3600" dirty="0">
                <a:latin typeface="Network Rail Sans" panose="02000000040000020004" pitchFamily="50" charset="0"/>
              </a:rPr>
              <a:t>They believed the road they were walking on to site was blocked, it was not.</a:t>
            </a:r>
            <a:br>
              <a:rPr lang="en-GB" sz="3600" dirty="0">
                <a:latin typeface="Network Rail Sans" panose="02000000040000020004" pitchFamily="50" charset="0"/>
              </a:rPr>
            </a:br>
            <a:br>
              <a:rPr lang="en-GB" sz="3600" dirty="0">
                <a:latin typeface="Network Rail Sans" panose="02000000040000020004" pitchFamily="50" charset="0"/>
              </a:rPr>
            </a:br>
            <a:r>
              <a:rPr lang="en-GB" sz="3600" dirty="0">
                <a:latin typeface="Network Rail Sans" panose="02000000040000020004" pitchFamily="50" charset="0"/>
              </a:rPr>
              <a:t>The train was travelling at line speed which was 125mph at the time.</a:t>
            </a:r>
            <a:br>
              <a:rPr lang="en-GB" sz="4000" dirty="0">
                <a:latin typeface="Network Rail Sans" panose="02000000040000020004" pitchFamily="50" charset="0"/>
              </a:rPr>
            </a:br>
            <a:r>
              <a:rPr lang="en-GB" sz="4000" dirty="0">
                <a:latin typeface="Network Rail Sans" panose="02000000040000020004" pitchFamily="50" charset="0"/>
              </a:rPr>
              <a:t>  </a:t>
            </a:r>
          </a:p>
        </p:txBody>
      </p:sp>
      <p:pic>
        <p:nvPicPr>
          <p:cNvPr id="4" name="Picture 3">
            <a:extLst>
              <a:ext uri="{FF2B5EF4-FFF2-40B4-BE49-F238E27FC236}">
                <a16:creationId xmlns:a16="http://schemas.microsoft.com/office/drawing/2014/main" id="{CDBE7D9B-3AC7-4617-A33F-C8255F536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5" name="Straight Connector 4">
            <a:extLst>
              <a:ext uri="{FF2B5EF4-FFF2-40B4-BE49-F238E27FC236}">
                <a16:creationId xmlns:a16="http://schemas.microsoft.com/office/drawing/2014/main" id="{9C15CF5A-A8AB-4174-A7AA-C0A64333E3A5}"/>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CB6417-A213-4153-B0EC-95530363E2F2}"/>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18733B8-209C-49FC-BA53-5D0F10C17697}"/>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1A75E43-668C-4AAD-946E-25FDB2A541C9}"/>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7B0116D-93AB-4F56-95E9-206DBFD0ED59}"/>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E93C2AF-040D-455B-BA8B-2A21F33DB01B}"/>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D54C4D9-00C0-4A8C-A88C-BD7A9F035C9E}"/>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EDCCECA-D167-48F3-AC1D-ABFBB6FEB411}"/>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F1BC2E-4367-415D-9010-43E15A25BFDF}"/>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123AF81-C17E-436B-8C9A-1ED905351C45}"/>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38B1ACF-436E-4424-A7D7-AABE24F1B7D6}"/>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26A699D-60F8-479B-95EC-1FA82FC36D41}"/>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07CBD8F-7FB2-4668-8E84-6661B9078C16}"/>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181F8EE-44B0-4CF2-9088-C2579391045E}"/>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444A73-8F7D-4F83-BFA6-9B31DEAAF7EC}"/>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C2DEF2C-B2BA-4B04-A94B-011EDB886221}"/>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C24B75-227D-45BF-9863-D781FFE50118}"/>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6315023-5B6B-41B6-A5FF-73EFA9A831E3}"/>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0707073-1CBE-436A-A143-DAADFC1E6805}"/>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316751D-FBA3-4478-89B2-71F23680A7F1}"/>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9D542CA-ED96-4780-951E-C9F7EF21261E}"/>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23D937A-301D-4124-AD78-5FFF6DE9B228}"/>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E394EF9-7DC1-4E62-B0C6-049387E63FE3}"/>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0D512B3-9210-4836-BECC-F246FAB0826F}"/>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4E3BE35-871A-4CE2-9362-9CC69D59ABA1}"/>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BBBDC8F-0584-4EDB-8CEA-EE2D8E09AFB3}"/>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8500205-1365-41B7-ACE0-FD3E9AB3CA0F}"/>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61EB3C7-0B28-4A8B-9172-EF7CBB63C886}"/>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ACD4FF2-775E-4AC2-B1E7-8D8361BDD50F}"/>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B1DC617-E51A-4407-9FC7-8F5C7511D533}"/>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076394F-198A-42D7-A850-4036542DDA49}"/>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525E72D-6020-43EF-B057-98396F1D251F}"/>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F36FEC8-E85C-42BB-B9B2-B60B5A42226F}"/>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0DC4941-3ABD-470D-81D8-BE2CA5FAAA40}"/>
              </a:ext>
            </a:extLst>
          </p:cNvPr>
          <p:cNvCxnSpPr>
            <a:cxnSpLocks/>
          </p:cNvCxnSpPr>
          <p:nvPr/>
        </p:nvCxnSpPr>
        <p:spPr>
          <a:xfrm flipH="1">
            <a:off x="6502914"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606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2602E-D9F2-4954-84D7-030DF0F72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73" name="Straight Connector 72">
            <a:extLst>
              <a:ext uri="{FF2B5EF4-FFF2-40B4-BE49-F238E27FC236}">
                <a16:creationId xmlns:a16="http://schemas.microsoft.com/office/drawing/2014/main" id="{30688674-BE98-411C-87D8-4D96EA95CD55}"/>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445E32-C8AA-48D7-8D7D-ED123685C31E}"/>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955AB31-5D75-402E-9046-9E59F3B9B86C}"/>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0322280-E039-48A8-ABFD-D78CC3D77486}"/>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D8E898F-F871-4486-B9E0-0F6C4DBF0CCD}"/>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199F479-342F-4CB4-9D4E-265E726FFF2B}"/>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6787E14-388A-4FF5-917A-30443587FA98}"/>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6FE8510-FBCB-4A84-A856-DB11C72EBA2A}"/>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9E018BD-F6F0-44D1-BDE5-0B09A35D407D}"/>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61267E-0377-47B8-8DE1-95994F3D2D0C}"/>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7113D9-2B9A-47C4-A9A4-93132A66A6D7}"/>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992DC4C-911D-464A-B499-A6CC2C3BDB6D}"/>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05653B7-4E8C-4FFD-B89C-8194FF18773B}"/>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E7407A2-47D2-41B5-A0CA-A95E3BB3C10A}"/>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57A945E-83E3-43BF-A560-93E220D886B9}"/>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B68BF76-DEE2-4D56-969A-222997C4AB3D}"/>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B537FC-61BF-435D-823A-747D849BD27F}"/>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2995F05-9613-4A6E-A913-E33C377BC260}"/>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D72EE04-DE09-41E7-895F-F77225C73FB3}"/>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0CDBD72-A3EC-4FAB-9377-EDC77127BD4F}"/>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1B3E1F7-B1FB-41AE-A8A0-63EA9832D412}"/>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7E5EA0A-87E1-4FB5-9822-975740E8180A}"/>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02C6222-3348-47EC-9DAB-A24DF551E31B}"/>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B4F5790-6B44-48BE-8684-DC7E90825079}"/>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659457A-D3CD-4E2C-91C9-FD60E7E333FB}"/>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1752B80-8525-4935-AE35-7DF70F998320}"/>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B071BDF-4096-4C12-85FF-BFFD4A78EAD7}"/>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372523B-78D1-43B4-8708-A5939EF9A7AA}"/>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BF4188E-1E68-432C-B3A3-0A12422F4AC7}"/>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1C21307-F42E-4172-B3BF-3DCFCBBE1627}"/>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430F6D-A742-449C-80FB-92EE66570289}"/>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78EEA7-195A-46DF-9DF2-5CC183267588}"/>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1585A8A-89C5-42AE-BE4A-4E992525B4B6}"/>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5BECF41-B503-4343-883C-FE3C4E34F24C}"/>
              </a:ext>
            </a:extLst>
          </p:cNvPr>
          <p:cNvCxnSpPr>
            <a:cxnSpLocks/>
          </p:cNvCxnSpPr>
          <p:nvPr/>
        </p:nvCxnSpPr>
        <p:spPr>
          <a:xfrm flipH="1">
            <a:off x="6502914"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F8C7C0F-BF6C-42A4-A6DA-51107CA87FEC}"/>
              </a:ext>
            </a:extLst>
          </p:cNvPr>
          <p:cNvSpPr/>
          <p:nvPr/>
        </p:nvSpPr>
        <p:spPr>
          <a:xfrm>
            <a:off x="3796351" y="3218934"/>
            <a:ext cx="4180953" cy="369332"/>
          </a:xfrm>
          <a:prstGeom prst="rect">
            <a:avLst/>
          </a:prstGeom>
        </p:spPr>
        <p:txBody>
          <a:bodyPr wrap="none">
            <a:spAutoFit/>
          </a:bodyPr>
          <a:lstStyle/>
          <a:p>
            <a:r>
              <a:rPr lang="en-GB" dirty="0">
                <a:latin typeface="Network Rail Sans" panose="02000000040000020004" pitchFamily="50" charset="0"/>
              </a:rPr>
              <a:t>Insert / play film one: Near miss montage</a:t>
            </a:r>
            <a:endParaRPr lang="en-GB" dirty="0"/>
          </a:p>
        </p:txBody>
      </p:sp>
      <p:pic>
        <p:nvPicPr>
          <p:cNvPr id="3" name="LNE Sandon near miss Dec 18">
            <a:hlinkClick r:id="" action="ppaction://media"/>
            <a:extLst>
              <a:ext uri="{FF2B5EF4-FFF2-40B4-BE49-F238E27FC236}">
                <a16:creationId xmlns:a16="http://schemas.microsoft.com/office/drawing/2014/main" id="{C68DD5DB-10C8-43EB-8958-B82F54F517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2174" y="645157"/>
            <a:ext cx="8907958" cy="5018567"/>
          </a:xfrm>
          <a:prstGeom prst="rect">
            <a:avLst/>
          </a:prstGeom>
        </p:spPr>
      </p:pic>
    </p:spTree>
    <p:extLst>
      <p:ext uri="{BB962C8B-B14F-4D97-AF65-F5344CB8AC3E}">
        <p14:creationId xmlns:p14="http://schemas.microsoft.com/office/powerpoint/2010/main" val="250966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97957" y="414690"/>
            <a:ext cx="11388466" cy="5989460"/>
          </a:xfrm>
          <a:prstGeom prst="rect">
            <a:avLst/>
          </a:prstGeom>
          <a:noFill/>
        </p:spPr>
        <p:txBody>
          <a:bodyPr wrap="square" rtlCol="0">
            <a:spAutoFit/>
          </a:bodyPr>
          <a:lstStyle/>
          <a:p>
            <a:endParaRPr lang="en-GB" sz="2000" spc="-120" dirty="0">
              <a:solidFill>
                <a:schemeClr val="accent1"/>
              </a:solidFill>
              <a:latin typeface="Network Rail Sans" panose="02000000040000020004" pitchFamily="50" charset="0"/>
              <a:ea typeface="+mj-ea"/>
              <a:cs typeface="+mj-cs"/>
            </a:endParaRPr>
          </a:p>
          <a:p>
            <a:r>
              <a:rPr lang="en-GB" sz="2000" spc="-120" dirty="0">
                <a:solidFill>
                  <a:schemeClr val="accent1"/>
                </a:solidFill>
                <a:latin typeface="Network Rail Sans" panose="02000000040000020004" pitchFamily="50" charset="0"/>
                <a:ea typeface="+mj-ea"/>
                <a:cs typeface="+mj-cs"/>
              </a:rPr>
              <a:t>Exercise one:</a:t>
            </a:r>
            <a:br>
              <a:rPr lang="en-GB" sz="5400" spc="-120" dirty="0">
                <a:solidFill>
                  <a:schemeClr val="accent1"/>
                </a:solidFill>
                <a:latin typeface="Network Rail Sans" panose="02000000040000020004" pitchFamily="50" charset="0"/>
                <a:ea typeface="+mj-ea"/>
                <a:cs typeface="+mj-cs"/>
              </a:rPr>
            </a:br>
            <a:r>
              <a:rPr lang="en-GB" sz="4400" spc="-120" dirty="0">
                <a:solidFill>
                  <a:schemeClr val="accent1"/>
                </a:solidFill>
                <a:latin typeface="Network Rail Sans" panose="02000000040000020004" pitchFamily="50" charset="0"/>
                <a:ea typeface="+mj-ea"/>
                <a:cs typeface="+mj-cs"/>
              </a:rPr>
              <a:t>What did you pick up from the film?</a:t>
            </a:r>
          </a:p>
          <a:p>
            <a:r>
              <a:rPr lang="en-GB" sz="2137" dirty="0">
                <a:latin typeface="Network Rail Sans" panose="02000000040000020004" pitchFamily="50" charset="0"/>
              </a:rPr>
              <a:t>In your groups discuss:</a:t>
            </a:r>
          </a:p>
          <a:p>
            <a:pPr marL="342900" indent="-342900">
              <a:lnSpc>
                <a:spcPct val="150000"/>
              </a:lnSpc>
              <a:buFont typeface="Arial" panose="020B0604020202020204" pitchFamily="34" charset="0"/>
              <a:buChar char="•"/>
            </a:pPr>
            <a:r>
              <a:rPr lang="en-GB" sz="2137" dirty="0">
                <a:latin typeface="Network Rail Sans" panose="02000000040000020004" pitchFamily="50" charset="0"/>
              </a:rPr>
              <a:t>Could this even happed to you? Prior to this event these people would have also said “Not us”</a:t>
            </a:r>
          </a:p>
          <a:p>
            <a:pPr marL="342900" indent="-342900">
              <a:lnSpc>
                <a:spcPct val="150000"/>
              </a:lnSpc>
              <a:buFont typeface="Arial" panose="020B0604020202020204" pitchFamily="34" charset="0"/>
              <a:buChar char="•"/>
            </a:pPr>
            <a:r>
              <a:rPr lang="en-GB" sz="2137" dirty="0">
                <a:latin typeface="Network Rail Sans" panose="02000000040000020004" pitchFamily="50" charset="0"/>
              </a:rPr>
              <a:t>How do you think this could have happened?</a:t>
            </a:r>
          </a:p>
          <a:p>
            <a:pPr marL="342900" indent="-342900">
              <a:lnSpc>
                <a:spcPct val="150000"/>
              </a:lnSpc>
              <a:buFont typeface="Arial" panose="020B0604020202020204" pitchFamily="34" charset="0"/>
              <a:buChar char="•"/>
            </a:pPr>
            <a:r>
              <a:rPr lang="en-GB" sz="2137" dirty="0">
                <a:latin typeface="Network Rail Sans" panose="02000000040000020004" pitchFamily="50" charset="0"/>
              </a:rPr>
              <a:t>Have you ever found yourself in a high risk situation, and how does this relate to the people in the film?</a:t>
            </a:r>
          </a:p>
          <a:p>
            <a:pPr marL="342900" indent="-342900">
              <a:lnSpc>
                <a:spcPct val="150000"/>
              </a:lnSpc>
              <a:buFont typeface="Arial" panose="020B0604020202020204" pitchFamily="34" charset="0"/>
              <a:buChar char="•"/>
            </a:pPr>
            <a:r>
              <a:rPr lang="en-GB" sz="2137" dirty="0">
                <a:latin typeface="Network Rail Sans" panose="02000000040000020004" pitchFamily="50" charset="0"/>
              </a:rPr>
              <a:t>How might your decisions or actions put others’ lives at risk?</a:t>
            </a:r>
          </a:p>
          <a:p>
            <a:pPr marL="342900" indent="-342900">
              <a:lnSpc>
                <a:spcPct val="150000"/>
              </a:lnSpc>
              <a:buFont typeface="Arial" panose="020B0604020202020204" pitchFamily="34" charset="0"/>
              <a:buChar char="•"/>
            </a:pPr>
            <a:r>
              <a:rPr lang="en-GB" sz="2137" dirty="0">
                <a:latin typeface="Network Rail Sans" panose="02000000040000020004" pitchFamily="50" charset="0"/>
              </a:rPr>
              <a:t>Would you, having seen this film, feel comfortable if your friends &amp; family worked on track?</a:t>
            </a:r>
          </a:p>
          <a:p>
            <a:pPr marL="342900" indent="-342900">
              <a:lnSpc>
                <a:spcPct val="150000"/>
              </a:lnSpc>
              <a:buFont typeface="Arial" panose="020B0604020202020204" pitchFamily="34" charset="0"/>
              <a:buChar char="•"/>
            </a:pPr>
            <a:r>
              <a:rPr lang="en-GB" sz="2137" dirty="0">
                <a:latin typeface="Network Rail Sans" panose="02000000040000020004" pitchFamily="50" charset="0"/>
              </a:rPr>
              <a:t>What do we all need to change to make us feel, and act safer?</a:t>
            </a:r>
          </a:p>
          <a:p>
            <a:pPr marL="342900" indent="-342900">
              <a:lnSpc>
                <a:spcPct val="150000"/>
              </a:lnSpc>
              <a:buFont typeface="Arial" panose="020B0604020202020204" pitchFamily="34" charset="0"/>
              <a:buChar char="•"/>
            </a:pPr>
            <a:r>
              <a:rPr lang="en-GB" sz="2137" dirty="0">
                <a:latin typeface="Network Rail Sans" panose="02000000040000020004" pitchFamily="50" charset="0"/>
              </a:rPr>
              <a:t>What is your role in making sure everyone is safe?</a:t>
            </a:r>
          </a:p>
          <a:p>
            <a:endParaRPr lang="en-GB" sz="2137" dirty="0">
              <a:solidFill>
                <a:srgbClr val="005581"/>
              </a:solidFill>
              <a:latin typeface="Network Rail Sans" panose="02000000040000020004" pitchFamily="50" charset="0"/>
            </a:endParaRPr>
          </a:p>
        </p:txBody>
      </p:sp>
      <p:sp>
        <p:nvSpPr>
          <p:cNvPr id="15" name="Content Placeholder 2">
            <a:extLst>
              <a:ext uri="{FF2B5EF4-FFF2-40B4-BE49-F238E27FC236}">
                <a16:creationId xmlns:a16="http://schemas.microsoft.com/office/drawing/2014/main" id="{8C89FE50-0A8A-41FE-B4BD-3B8680B7A16E}"/>
              </a:ext>
            </a:extLst>
          </p:cNvPr>
          <p:cNvSpPr txBox="1">
            <a:spLocks/>
          </p:cNvSpPr>
          <p:nvPr/>
        </p:nvSpPr>
        <p:spPr>
          <a:xfrm>
            <a:off x="725091" y="1184796"/>
            <a:ext cx="10972800" cy="49791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dirty="0"/>
          </a:p>
        </p:txBody>
      </p:sp>
      <p:pic>
        <p:nvPicPr>
          <p:cNvPr id="19" name="Picture 18">
            <a:extLst>
              <a:ext uri="{FF2B5EF4-FFF2-40B4-BE49-F238E27FC236}">
                <a16:creationId xmlns:a16="http://schemas.microsoft.com/office/drawing/2014/main" id="{FEEF0CE3-596A-4097-9A9E-FB339FEA0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8" name="Straight Connector 7">
            <a:extLst>
              <a:ext uri="{FF2B5EF4-FFF2-40B4-BE49-F238E27FC236}">
                <a16:creationId xmlns:a16="http://schemas.microsoft.com/office/drawing/2014/main" id="{6786EFD8-5B2C-4AF1-BB4C-311A4792A394}"/>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0EA065-127B-4CBD-83A8-894508FDFFCB}"/>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31889C-0C2D-460F-B6B5-99BECDACDE95}"/>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119D65-8537-4C86-9781-6E1CB97CF768}"/>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73F065-B50E-483B-96A8-5E8191571BF7}"/>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98C668-3DED-453D-A2F4-48048F0E9B76}"/>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BD32A2-96BE-44E2-8AF6-25C697C74AD9}"/>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771903-5896-469E-A3B7-DF22B54E857E}"/>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D3C45B-A0A0-4715-8150-2EB87ED8FBBA}"/>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6AC54BB-40C0-4E4E-AE3B-452772C0DEF0}"/>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547BE5-455B-48C2-B65C-17FB04AD4A09}"/>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9D2350-BCF0-4872-A407-6303F7A2792D}"/>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3DFB6C7-7922-41A9-BA10-64FA2DA3EC1B}"/>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339E6CA-E786-48D7-AC6C-C8FA7FC5322C}"/>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22E8A90-F8F5-4E0A-A730-EC73ED2955A8}"/>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8134B9-2D49-4836-8A01-7458C769A69D}"/>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3AD881-887A-4C66-BACB-66C94FBC585D}"/>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E20954-DF50-4420-97F0-51A697E6BE36}"/>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DAED3-CCFE-4ABD-A1D1-77D026A1C678}"/>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BA085E5-1F4B-4376-AA93-846AD0FFBF90}"/>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55046C0-7EEE-4707-A0EF-892E58B0ACDD}"/>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102AD8-11AC-4D55-845A-3343913542B8}"/>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7DA509-21DE-4919-BAB5-7BB8456CC291}"/>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D7A69D-2C95-46A6-BA06-D68D618ABE1E}"/>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8DC3D86-C954-4B0F-A0D2-08196DF29196}"/>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21BFD77-0AA9-43B8-9169-908CF407BEFD}"/>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8D41C7-1D6D-4436-B02C-E6E148F4331E}"/>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A07EC0-AEF2-48D7-88EF-FECFCF492BCF}"/>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DCC9C55-7BBC-4838-BD25-7D75A7C98052}"/>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FAF13C1-7176-4EF8-A77C-4BBE1DC8B28E}"/>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5C4B167-A72E-4470-871A-50E65E793D1E}"/>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367A04D-1F2D-45BA-AFB7-2F94F83CF98E}"/>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8441D0C-67E0-4833-B4E0-F4A04203F0AA}"/>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D481A4-8B19-43FD-9C6F-0687A451706E}"/>
              </a:ext>
            </a:extLst>
          </p:cNvPr>
          <p:cNvCxnSpPr>
            <a:cxnSpLocks/>
          </p:cNvCxnSpPr>
          <p:nvPr/>
        </p:nvCxnSpPr>
        <p:spPr>
          <a:xfrm flipH="1">
            <a:off x="6502914"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89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FA141CF-41A7-45F3-9F3B-7B995BC23032}"/>
              </a:ext>
            </a:extLst>
          </p:cNvPr>
          <p:cNvSpPr txBox="1"/>
          <p:nvPr/>
        </p:nvSpPr>
        <p:spPr>
          <a:xfrm>
            <a:off x="-1254791" y="764705"/>
            <a:ext cx="1350041" cy="923330"/>
          </a:xfrm>
          <a:prstGeom prst="rect">
            <a:avLst/>
          </a:prstGeom>
          <a:noFill/>
        </p:spPr>
        <p:txBody>
          <a:bodyPr wrap="square" rtlCol="0">
            <a:spAutoFit/>
          </a:bodyPr>
          <a:lstStyle/>
          <a:p>
            <a:r>
              <a:rPr lang="en-GB" sz="5400" b="1" dirty="0">
                <a:latin typeface="Network Rail Sans" panose="02000000040000020004" pitchFamily="50" charset="0"/>
              </a:rPr>
              <a:t>305</a:t>
            </a:r>
          </a:p>
        </p:txBody>
      </p:sp>
      <p:sp>
        <p:nvSpPr>
          <p:cNvPr id="8" name="TextBox 7">
            <a:extLst>
              <a:ext uri="{FF2B5EF4-FFF2-40B4-BE49-F238E27FC236}">
                <a16:creationId xmlns:a16="http://schemas.microsoft.com/office/drawing/2014/main" id="{78DEDBC0-2809-4051-ACBF-DB51371F0B04}"/>
              </a:ext>
            </a:extLst>
          </p:cNvPr>
          <p:cNvSpPr txBox="1"/>
          <p:nvPr/>
        </p:nvSpPr>
        <p:spPr>
          <a:xfrm>
            <a:off x="12588552" y="1916833"/>
            <a:ext cx="1546548" cy="923330"/>
          </a:xfrm>
          <a:prstGeom prst="rect">
            <a:avLst/>
          </a:prstGeom>
          <a:noFill/>
        </p:spPr>
        <p:txBody>
          <a:bodyPr wrap="square" rtlCol="0">
            <a:spAutoFit/>
          </a:bodyPr>
          <a:lstStyle/>
          <a:p>
            <a:r>
              <a:rPr lang="en-GB" sz="5400" b="1" dirty="0">
                <a:latin typeface="Network Rail Sans" panose="02000000040000020004" pitchFamily="50" charset="0"/>
              </a:rPr>
              <a:t>320</a:t>
            </a:r>
          </a:p>
        </p:txBody>
      </p:sp>
      <p:sp>
        <p:nvSpPr>
          <p:cNvPr id="9" name="TextBox 8">
            <a:extLst>
              <a:ext uri="{FF2B5EF4-FFF2-40B4-BE49-F238E27FC236}">
                <a16:creationId xmlns:a16="http://schemas.microsoft.com/office/drawing/2014/main" id="{78DCA1FC-F15C-4786-8473-0092710A8BCF}"/>
              </a:ext>
            </a:extLst>
          </p:cNvPr>
          <p:cNvSpPr txBox="1"/>
          <p:nvPr/>
        </p:nvSpPr>
        <p:spPr>
          <a:xfrm>
            <a:off x="-1178590" y="2344689"/>
            <a:ext cx="1080120" cy="923330"/>
          </a:xfrm>
          <a:prstGeom prst="rect">
            <a:avLst/>
          </a:prstGeom>
          <a:noFill/>
        </p:spPr>
        <p:txBody>
          <a:bodyPr wrap="square" rtlCol="0">
            <a:spAutoFit/>
          </a:bodyPr>
          <a:lstStyle/>
          <a:p>
            <a:r>
              <a:rPr lang="en-GB" sz="5400" b="1" dirty="0">
                <a:latin typeface="Network Rail Sans" panose="02000000040000020004" pitchFamily="50" charset="0"/>
              </a:rPr>
              <a:t>29</a:t>
            </a:r>
          </a:p>
        </p:txBody>
      </p:sp>
      <p:sp>
        <p:nvSpPr>
          <p:cNvPr id="15" name="TextBox 14">
            <a:extLst>
              <a:ext uri="{FF2B5EF4-FFF2-40B4-BE49-F238E27FC236}">
                <a16:creationId xmlns:a16="http://schemas.microsoft.com/office/drawing/2014/main" id="{903FFFFD-A747-452E-A7F2-06F0A21B5160}"/>
              </a:ext>
            </a:extLst>
          </p:cNvPr>
          <p:cNvSpPr txBox="1"/>
          <p:nvPr/>
        </p:nvSpPr>
        <p:spPr>
          <a:xfrm>
            <a:off x="4007768" y="6839175"/>
            <a:ext cx="1080120" cy="923330"/>
          </a:xfrm>
          <a:prstGeom prst="rect">
            <a:avLst/>
          </a:prstGeom>
          <a:noFill/>
        </p:spPr>
        <p:txBody>
          <a:bodyPr wrap="square" rtlCol="0">
            <a:spAutoFit/>
          </a:bodyPr>
          <a:lstStyle/>
          <a:p>
            <a:r>
              <a:rPr lang="en-GB" sz="5400" b="1" dirty="0">
                <a:latin typeface="Network Rail Sans" panose="02000000040000020004" pitchFamily="50" charset="0"/>
              </a:rPr>
              <a:t>41</a:t>
            </a:r>
          </a:p>
        </p:txBody>
      </p:sp>
      <p:sp>
        <p:nvSpPr>
          <p:cNvPr id="16" name="TextBox 15">
            <a:extLst>
              <a:ext uri="{FF2B5EF4-FFF2-40B4-BE49-F238E27FC236}">
                <a16:creationId xmlns:a16="http://schemas.microsoft.com/office/drawing/2014/main" id="{987EDD1D-299D-46F5-B0E6-045BAB343ABC}"/>
              </a:ext>
            </a:extLst>
          </p:cNvPr>
          <p:cNvSpPr txBox="1"/>
          <p:nvPr/>
        </p:nvSpPr>
        <p:spPr>
          <a:xfrm>
            <a:off x="12628627" y="4869161"/>
            <a:ext cx="1080120" cy="1569660"/>
          </a:xfrm>
          <a:prstGeom prst="rect">
            <a:avLst/>
          </a:prstGeom>
          <a:noFill/>
        </p:spPr>
        <p:txBody>
          <a:bodyPr wrap="square" rtlCol="0">
            <a:spAutoFit/>
          </a:bodyPr>
          <a:lstStyle/>
          <a:p>
            <a:r>
              <a:rPr lang="en-GB" sz="9600" b="1" dirty="0">
                <a:latin typeface="Network Rail Sans" panose="02000000040000020004" pitchFamily="50" charset="0"/>
              </a:rPr>
              <a:t>?</a:t>
            </a:r>
          </a:p>
        </p:txBody>
      </p:sp>
      <p:pic>
        <p:nvPicPr>
          <p:cNvPr id="10" name="Picture 9">
            <a:extLst>
              <a:ext uri="{FF2B5EF4-FFF2-40B4-BE49-F238E27FC236}">
                <a16:creationId xmlns:a16="http://schemas.microsoft.com/office/drawing/2014/main" id="{47650D44-E3B0-4A10-9383-5A205DD49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11" name="Straight Connector 10">
            <a:extLst>
              <a:ext uri="{FF2B5EF4-FFF2-40B4-BE49-F238E27FC236}">
                <a16:creationId xmlns:a16="http://schemas.microsoft.com/office/drawing/2014/main" id="{0C0D1B7D-1D72-48CE-A717-B12D85E0EB4E}"/>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314415-6203-42D6-839E-3509A884FB5F}"/>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F795AE-7E43-4133-AA68-77C0859C90F7}"/>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6C5C1B-AF1B-4B7E-9498-950A118BAC5A}"/>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0D6441-CA77-4007-8AD2-D6350988B61C}"/>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7FDBB7-7AA6-4F26-AEDA-8B258709D174}"/>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402DAA-CFC1-440C-B637-4B3570DCC346}"/>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4BC9A0-44BF-43AD-B98A-6832BC77E27F}"/>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D2F4E1-557F-4C3D-A11D-4BD88D083013}"/>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847B34-2EFE-4859-B119-11D423936C2A}"/>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B7060D-29A1-4946-935F-B658B8333D19}"/>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F094FC-2411-4FF4-9BA4-7FF348B5E793}"/>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221444-E672-4E71-BE98-6CDC89468E05}"/>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4E7D1EB-2AE7-40AF-BE37-5DE095E7517E}"/>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1FB8FF-1751-4345-B617-ADFF80618338}"/>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BB1D74-E22B-4168-8496-5E4B25573FFD}"/>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3B73C1-ADED-418C-ACC5-C5D7EFA85565}"/>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853DCFF-1E6E-41EC-BEEB-8F9AADA26EE5}"/>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42784B-D45B-45C0-A3F5-70F9A2DBD8A3}"/>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0E0D2A8-48A8-444C-AD73-747940587501}"/>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0AAC401-E297-4973-A403-2F48B1D5A75E}"/>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B7862E2-5A73-4838-BE9C-92183B7BBB1F}"/>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CFF26F-F0D8-453D-8666-98C25C4F14B2}"/>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384D9A-C2A6-4B2C-B57C-AFC761531DC6}"/>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E688A0-A183-43F6-B69A-A53F5ABE60A7}"/>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1AF229-B5EB-41AB-8AAA-4AB1EA0DB80A}"/>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6ABB2E3-4CEA-443A-8466-D100EEFDEAFF}"/>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FFAE91-7026-4E75-9D7E-499F36DB215F}"/>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EEAEF39-EA03-4F8C-9F45-0C7B0D49F238}"/>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3A48BB-54F7-4A97-9CB6-59FAAB13040A}"/>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717F239-C3CE-444C-9047-9B7F7D0725C8}"/>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BB12786-8690-4F0D-944B-732EF052CDCC}"/>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3BD8A31-BBD4-4AB4-AA76-AB6AAD7C3DB4}"/>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7AE4139-DC2C-4A6F-8C7F-02AF3D0B5456}"/>
              </a:ext>
            </a:extLst>
          </p:cNvPr>
          <p:cNvCxnSpPr>
            <a:cxnSpLocks/>
          </p:cNvCxnSpPr>
          <p:nvPr/>
        </p:nvCxnSpPr>
        <p:spPr>
          <a:xfrm flipH="1">
            <a:off x="6502525"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7" name="TextBox 12">
            <a:extLst>
              <a:ext uri="{FF2B5EF4-FFF2-40B4-BE49-F238E27FC236}">
                <a16:creationId xmlns:a16="http://schemas.microsoft.com/office/drawing/2014/main" id="{F02787EE-8DEF-4E3A-A4D3-0C7FD2C72B0D}"/>
              </a:ext>
            </a:extLst>
          </p:cNvPr>
          <p:cNvSpPr txBox="1"/>
          <p:nvPr/>
        </p:nvSpPr>
        <p:spPr>
          <a:xfrm>
            <a:off x="3952333" y="5232019"/>
            <a:ext cx="3743960" cy="400110"/>
          </a:xfrm>
          <a:prstGeom prst="rect">
            <a:avLst/>
          </a:prstGeom>
          <a:noFill/>
          <a:ln>
            <a:noFill/>
          </a:ln>
        </p:spPr>
        <p:txBody>
          <a:bodyPr wrap="square" rtlCol="0">
            <a:spAutoFit/>
          </a:bodyPr>
          <a:lstStyle/>
          <a:p>
            <a:pPr>
              <a:spcAft>
                <a:spcPts val="0"/>
              </a:spcAft>
            </a:pPr>
            <a:r>
              <a:rPr lang="en-GB" sz="2000" kern="1200" dirty="0">
                <a:solidFill>
                  <a:srgbClr val="000000"/>
                </a:solidFill>
                <a:effectLst/>
                <a:latin typeface="Network Rail Sans" panose="02000000040000020004" pitchFamily="50" charset="0"/>
                <a:ea typeface="Times New Roman" panose="02020603050405020304" pitchFamily="18" charset="0"/>
                <a:cs typeface="Times New Roman" panose="02020603050405020304" pitchFamily="18" charset="0"/>
              </a:rPr>
              <a:t>Number of near misses in CP5</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535D50C0-3FE7-43EA-A04A-F5BA292E40D4}"/>
              </a:ext>
            </a:extLst>
          </p:cNvPr>
          <p:cNvSpPr/>
          <p:nvPr/>
        </p:nvSpPr>
        <p:spPr>
          <a:xfrm>
            <a:off x="5503488" y="1222643"/>
            <a:ext cx="4488111" cy="707886"/>
          </a:xfrm>
          <a:prstGeom prst="rect">
            <a:avLst/>
          </a:prstGeom>
        </p:spPr>
        <p:txBody>
          <a:bodyPr wrap="square">
            <a:spAutoFit/>
          </a:bodyPr>
          <a:lstStyle/>
          <a:p>
            <a:pPr algn="ctr">
              <a:spcAft>
                <a:spcPts val="0"/>
              </a:spcAft>
            </a:pPr>
            <a:r>
              <a:rPr lang="en-GB" sz="2000" dirty="0">
                <a:solidFill>
                  <a:srgbClr val="000000"/>
                </a:solidFill>
                <a:latin typeface="Network Rail Sans" panose="02000000040000020004" pitchFamily="50" charset="0"/>
                <a:ea typeface="Times New Roman" panose="02020603050405020304" pitchFamily="18" charset="0"/>
                <a:cs typeface="Times New Roman" panose="02020603050405020304" pitchFamily="18" charset="0"/>
              </a:rPr>
              <a:t>Number of near misses since the January 2014 Newark fatality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2C936270-2488-4868-B4B2-1AD419B5EA6F}"/>
              </a:ext>
            </a:extLst>
          </p:cNvPr>
          <p:cNvSpPr/>
          <p:nvPr/>
        </p:nvSpPr>
        <p:spPr>
          <a:xfrm>
            <a:off x="8171986" y="3151180"/>
            <a:ext cx="4020014" cy="707886"/>
          </a:xfrm>
          <a:prstGeom prst="rect">
            <a:avLst/>
          </a:prstGeom>
        </p:spPr>
        <p:txBody>
          <a:bodyPr wrap="square">
            <a:spAutoFit/>
          </a:bodyPr>
          <a:lstStyle/>
          <a:p>
            <a:pPr algn="ctr">
              <a:spcAft>
                <a:spcPts val="0"/>
              </a:spcAft>
            </a:pPr>
            <a:r>
              <a:rPr lang="en-GB" sz="2000" dirty="0">
                <a:solidFill>
                  <a:srgbClr val="000000"/>
                </a:solidFill>
                <a:latin typeface="Network Rail Sans" panose="02000000040000020004" pitchFamily="50" charset="0"/>
                <a:ea typeface="Times New Roman" panose="02020603050405020304" pitchFamily="18" charset="0"/>
                <a:cs typeface="Times New Roman" panose="02020603050405020304" pitchFamily="18" charset="0"/>
              </a:rPr>
              <a:t>Number of incidents in 2018 where protection was incorrectly located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8" name="TextBox 25">
            <a:extLst>
              <a:ext uri="{FF2B5EF4-FFF2-40B4-BE49-F238E27FC236}">
                <a16:creationId xmlns:a16="http://schemas.microsoft.com/office/drawing/2014/main" id="{8549B008-D018-4EBC-88A4-25E138122DAE}"/>
              </a:ext>
            </a:extLst>
          </p:cNvPr>
          <p:cNvSpPr txBox="1"/>
          <p:nvPr/>
        </p:nvSpPr>
        <p:spPr>
          <a:xfrm>
            <a:off x="241727" y="1874433"/>
            <a:ext cx="4488111" cy="1015663"/>
          </a:xfrm>
          <a:prstGeom prst="rect">
            <a:avLst/>
          </a:prstGeom>
          <a:noFill/>
          <a:ln>
            <a:noFill/>
          </a:ln>
        </p:spPr>
        <p:txBody>
          <a:bodyPr wrap="square" rtlCol="0">
            <a:spAutoFit/>
          </a:bodyPr>
          <a:lstStyle/>
          <a:p>
            <a:pPr algn="ctr">
              <a:spcAft>
                <a:spcPts val="0"/>
              </a:spcAft>
            </a:pPr>
            <a:r>
              <a:rPr lang="en-GB" sz="2000" kern="1200" dirty="0">
                <a:solidFill>
                  <a:srgbClr val="000000"/>
                </a:solidFill>
                <a:effectLst/>
                <a:latin typeface="Network Rail Sans" panose="02000000040000020004" pitchFamily="50" charset="0"/>
                <a:ea typeface="Times New Roman" panose="02020603050405020304" pitchFamily="18" charset="0"/>
                <a:cs typeface="Times New Roman" panose="02020603050405020304" pitchFamily="18" charset="0"/>
              </a:rPr>
              <a:t>Number of incidents where a train was signalled into a line blockage/possession in 2018/19</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9" name="TextBox 27">
            <a:extLst>
              <a:ext uri="{FF2B5EF4-FFF2-40B4-BE49-F238E27FC236}">
                <a16:creationId xmlns:a16="http://schemas.microsoft.com/office/drawing/2014/main" id="{DCC9AB90-E455-4C74-B60B-6F4E00C50FF1}"/>
              </a:ext>
            </a:extLst>
          </p:cNvPr>
          <p:cNvSpPr txBox="1"/>
          <p:nvPr/>
        </p:nvSpPr>
        <p:spPr>
          <a:xfrm>
            <a:off x="3271837" y="3952984"/>
            <a:ext cx="5869305" cy="400110"/>
          </a:xfrm>
          <a:prstGeom prst="rect">
            <a:avLst/>
          </a:prstGeom>
          <a:noFill/>
          <a:ln>
            <a:noFill/>
          </a:ln>
        </p:spPr>
        <p:txBody>
          <a:bodyPr wrap="square" rtlCol="0">
            <a:spAutoFit/>
          </a:bodyPr>
          <a:lstStyle/>
          <a:p>
            <a:pPr>
              <a:spcAft>
                <a:spcPts val="0"/>
              </a:spcAft>
            </a:pPr>
            <a:r>
              <a:rPr lang="en-GB" sz="2000" kern="1200" dirty="0">
                <a:solidFill>
                  <a:srgbClr val="000000"/>
                </a:solidFill>
                <a:effectLst/>
                <a:latin typeface="Network Rail Sans" panose="02000000040000020004" pitchFamily="50" charset="0"/>
                <a:ea typeface="Times New Roman" panose="02020603050405020304" pitchFamily="18" charset="0"/>
                <a:cs typeface="Times New Roman" panose="02020603050405020304" pitchFamily="18" charset="0"/>
              </a:rPr>
              <a:t>Number of near misses you have been involved with?</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9668541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95833E-6 -3.7037E-6 L 0.13177 -3.7037E-6 C 0.2181 -3.7037E-6 0.32513 0.18172 0.32513 0.3294 L 0.32513 0.60834 " pathEditMode="relative" rAng="0" ptsTypes="AAAA">
                                      <p:cBhvr>
                                        <p:cTn id="6" dur="6000" fill="hold"/>
                                        <p:tgtEl>
                                          <p:spTgt spid="7"/>
                                        </p:tgtEl>
                                        <p:attrNameLst>
                                          <p:attrName>ppt_x</p:attrName>
                                          <p:attrName>ppt_y</p:attrName>
                                        </p:attrNameLst>
                                      </p:cBhvr>
                                      <p:rCtr x="16250" y="30417"/>
                                    </p:animMotion>
                                  </p:childTnLst>
                                </p:cTn>
                              </p:par>
                            </p:childTnLst>
                          </p:cTn>
                        </p:par>
                        <p:par>
                          <p:cTn id="7" fill="hold">
                            <p:stCondLst>
                              <p:cond delay="6000"/>
                            </p:stCondLst>
                            <p:childTnLst>
                              <p:par>
                                <p:cTn id="8" presetID="10" presetClass="entr" presetSubtype="0" fill="hold" grpId="0" nodeType="after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2000"/>
                                        <p:tgtEl>
                                          <p:spTgt spid="47"/>
                                        </p:tgtEl>
                                      </p:cBhvr>
                                    </p:animEffect>
                                  </p:childTnLst>
                                </p:cTn>
                              </p:par>
                              <p:par>
                                <p:cTn id="11" presetID="50" presetClass="path" presetSubtype="0" accel="50000" decel="50000" fill="hold" nodeType="withEffect">
                                  <p:stCondLst>
                                    <p:cond delay="2100"/>
                                  </p:stCondLst>
                                  <p:childTnLst>
                                    <p:animMotion origin="layout" path="M 0.01484 0.26968 C -0.12878 0.2595 -0.34974 0.32778 -0.4056 0.2595 C -0.46133 0.19121 -0.42213 -0.20439 -0.44622 -0.23518 " pathEditMode="relative" rAng="10800000" ptsTypes="AAA">
                                      <p:cBhvr>
                                        <p:cTn id="12" dur="7000" fill="hold"/>
                                        <p:tgtEl>
                                          <p:spTgt spid="8">
                                            <p:txEl>
                                              <p:pRg st="0" end="0"/>
                                            </p:txEl>
                                          </p:spTgt>
                                        </p:tgtEl>
                                        <p:attrNameLst>
                                          <p:attrName>ppt_x</p:attrName>
                                          <p:attrName>ppt_y</p:attrName>
                                        </p:attrNameLst>
                                      </p:cBhvr>
                                      <p:rCtr x="-23047" y="-24213"/>
                                    </p:animMotion>
                                  </p:childTnLst>
                                </p:cTn>
                              </p:par>
                            </p:childTnLst>
                          </p:cTn>
                        </p:par>
                        <p:par>
                          <p:cTn id="13" fill="hold">
                            <p:stCondLst>
                              <p:cond delay="151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par>
                                <p:cTn id="17" presetID="42" presetClass="path" presetSubtype="0" accel="50000" decel="50000" fill="hold" nodeType="withEffect">
                                  <p:stCondLst>
                                    <p:cond delay="2000"/>
                                  </p:stCondLst>
                                  <p:childTnLst>
                                    <p:animMotion origin="layout" path="M -2.08333E-6 3.33333E-6 L 0.89805 0.00811 " pathEditMode="relative" rAng="0" ptsTypes="AA">
                                      <p:cBhvr>
                                        <p:cTn id="18" dur="7000" fill="hold"/>
                                        <p:tgtEl>
                                          <p:spTgt spid="9">
                                            <p:txEl>
                                              <p:pRg st="0" end="0"/>
                                            </p:txEl>
                                          </p:spTgt>
                                        </p:tgtEl>
                                        <p:attrNameLst>
                                          <p:attrName>ppt_x</p:attrName>
                                          <p:attrName>ppt_y</p:attrName>
                                        </p:attrNameLst>
                                      </p:cBhvr>
                                      <p:rCtr x="44805" y="301"/>
                                    </p:animMotion>
                                  </p:childTnLst>
                                </p:cTn>
                              </p:par>
                            </p:childTnLst>
                          </p:cTn>
                        </p:par>
                        <p:par>
                          <p:cTn id="19" fill="hold">
                            <p:stCondLst>
                              <p:cond delay="241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par>
                                <p:cTn id="23" presetID="50" presetClass="path" presetSubtype="0" accel="50000" decel="50000" fill="hold" nodeType="withEffect">
                                  <p:stCondLst>
                                    <p:cond delay="2300"/>
                                  </p:stCondLst>
                                  <p:childTnLst>
                                    <p:animMotion origin="layout" path="M -0.1655 0.00694 C -0.1655 -0.09167 -0.01888 -0.32315 -0.01523 -0.49074 C -0.01797 -0.6375 -0.13906 -0.76574 -0.18099 -0.87616 " pathEditMode="relative" rAng="16200000" ptsTypes="AAA">
                                      <p:cBhvr>
                                        <p:cTn id="24" dur="7000" fill="hold"/>
                                        <p:tgtEl>
                                          <p:spTgt spid="15">
                                            <p:txEl>
                                              <p:pRg st="0" end="0"/>
                                            </p:txEl>
                                          </p:spTgt>
                                        </p:tgtEl>
                                        <p:attrNameLst>
                                          <p:attrName>ppt_x</p:attrName>
                                          <p:attrName>ppt_y</p:attrName>
                                        </p:attrNameLst>
                                      </p:cBhvr>
                                      <p:rCtr x="6732" y="-44144"/>
                                    </p:animMotion>
                                  </p:childTnLst>
                                </p:cTn>
                              </p:par>
                            </p:childTnLst>
                          </p:cTn>
                        </p:par>
                        <p:par>
                          <p:cTn id="25" fill="hold">
                            <p:stCondLst>
                              <p:cond delay="33400"/>
                            </p:stCondLst>
                            <p:childTnLst>
                              <p:par>
                                <p:cTn id="26" presetID="10"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2000"/>
                                        <p:tgtEl>
                                          <p:spTgt spid="48"/>
                                        </p:tgtEl>
                                      </p:cBhvr>
                                    </p:animEffect>
                                  </p:childTnLst>
                                </p:cTn>
                              </p:par>
                              <p:par>
                                <p:cTn id="29" presetID="50" presetClass="path" presetSubtype="0" accel="50000" decel="50000" fill="hold" nodeType="withEffect">
                                  <p:stCondLst>
                                    <p:cond delay="2000"/>
                                  </p:stCondLst>
                                  <p:childTnLst>
                                    <p:animMotion origin="layout" path="M -0.02955 0.13958 C -0.20416 0.08287 -0.36809 0.16944 -0.43567 0.04421 C -0.50312 -0.08102 -0.57317 -0.33357 -0.57252 -0.33241 " pathEditMode="relative" rAng="10800000" ptsTypes="AAA">
                                      <p:cBhvr>
                                        <p:cTn id="30" dur="7000" fill="hold"/>
                                        <p:tgtEl>
                                          <p:spTgt spid="16">
                                            <p:txEl>
                                              <p:pRg st="0" end="0"/>
                                            </p:txEl>
                                          </p:spTgt>
                                        </p:tgtEl>
                                        <p:attrNameLst>
                                          <p:attrName>ppt_x</p:attrName>
                                          <p:attrName>ppt_y</p:attrName>
                                        </p:attrNameLst>
                                      </p:cBhvr>
                                      <p:rCtr x="-27148" y="-23588"/>
                                    </p:animMotion>
                                  </p:childTnLst>
                                </p:cTn>
                              </p:par>
                            </p:childTnLst>
                          </p:cTn>
                        </p:par>
                        <p:par>
                          <p:cTn id="31" fill="hold">
                            <p:stCondLst>
                              <p:cond delay="42400"/>
                            </p:stCondLst>
                            <p:childTnLst>
                              <p:par>
                                <p:cTn id="32" presetID="10" presetClass="entr" presetSubtype="0"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7" grpId="0"/>
      <p:bldP spid="2" grpId="0"/>
      <p:bldP spid="3"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82875" y="801120"/>
            <a:ext cx="9390233" cy="4832092"/>
          </a:xfrm>
          <a:prstGeom prst="rect">
            <a:avLst/>
          </a:prstGeom>
          <a:noFill/>
        </p:spPr>
        <p:txBody>
          <a:bodyPr wrap="square" rtlCol="0">
            <a:spAutoFit/>
          </a:bodyPr>
          <a:lstStyle/>
          <a:p>
            <a:r>
              <a:rPr lang="en-GB" sz="2000" spc="-120" dirty="0">
                <a:solidFill>
                  <a:schemeClr val="accent1"/>
                </a:solidFill>
                <a:latin typeface="Network Rail Sans" panose="02000000040000020004" pitchFamily="50" charset="0"/>
                <a:ea typeface="+mj-ea"/>
                <a:cs typeface="+mj-cs"/>
              </a:rPr>
              <a:t>Exercise two:</a:t>
            </a:r>
            <a:br>
              <a:rPr lang="en-GB" sz="2000" spc="-120" dirty="0">
                <a:solidFill>
                  <a:schemeClr val="accent1"/>
                </a:solidFill>
                <a:latin typeface="Network Rail Sans" panose="02000000040000020004" pitchFamily="50" charset="0"/>
                <a:ea typeface="+mj-ea"/>
                <a:cs typeface="+mj-cs"/>
              </a:rPr>
            </a:br>
            <a:r>
              <a:rPr lang="en-GB" sz="4400" spc="-120" dirty="0">
                <a:solidFill>
                  <a:schemeClr val="accent1"/>
                </a:solidFill>
                <a:latin typeface="Network Rail Sans" panose="02000000040000020004" pitchFamily="50" charset="0"/>
                <a:ea typeface="+mj-ea"/>
                <a:cs typeface="+mj-cs"/>
              </a:rPr>
              <a:t>What are the key causes for trackworker events?</a:t>
            </a:r>
          </a:p>
          <a:p>
            <a:endParaRPr lang="en-GB" sz="2000" spc="-120" dirty="0">
              <a:solidFill>
                <a:schemeClr val="accent1"/>
              </a:solidFill>
              <a:latin typeface="Network Rail Sans" panose="02000000040000020004" pitchFamily="50" charset="0"/>
              <a:ea typeface="+mj-ea"/>
              <a:cs typeface="+mj-cs"/>
            </a:endParaRPr>
          </a:p>
          <a:p>
            <a:endParaRPr lang="en-GB" sz="2000" spc="-120" dirty="0">
              <a:solidFill>
                <a:schemeClr val="accent1"/>
              </a:solidFill>
              <a:latin typeface="Network Rail Sans" panose="02000000040000020004" pitchFamily="50" charset="0"/>
              <a:ea typeface="+mj-ea"/>
              <a:cs typeface="+mj-cs"/>
            </a:endParaRPr>
          </a:p>
          <a:p>
            <a:endParaRPr lang="en-GB" sz="3200" b="1" dirty="0">
              <a:solidFill>
                <a:schemeClr val="accent3"/>
              </a:solidFill>
            </a:endParaRPr>
          </a:p>
          <a:p>
            <a:endParaRPr lang="en-GB" sz="3200" b="1" dirty="0">
              <a:solidFill>
                <a:schemeClr val="accent3"/>
              </a:solidFill>
            </a:endParaRPr>
          </a:p>
          <a:p>
            <a:endParaRPr lang="en-GB" sz="3200" b="1" dirty="0">
              <a:solidFill>
                <a:schemeClr val="accent3"/>
              </a:solidFill>
            </a:endParaRPr>
          </a:p>
          <a:p>
            <a:endParaRPr lang="en-GB" sz="3200" b="1" dirty="0">
              <a:solidFill>
                <a:schemeClr val="accent3"/>
              </a:solidFill>
            </a:endParaRPr>
          </a:p>
          <a:p>
            <a:endParaRPr lang="en-GB" sz="3200" b="1" dirty="0">
              <a:solidFill>
                <a:schemeClr val="accent3"/>
              </a:solidFill>
            </a:endParaRPr>
          </a:p>
        </p:txBody>
      </p:sp>
      <p:sp>
        <p:nvSpPr>
          <p:cNvPr id="15" name="Content Placeholder 2">
            <a:extLst>
              <a:ext uri="{FF2B5EF4-FFF2-40B4-BE49-F238E27FC236}">
                <a16:creationId xmlns:a16="http://schemas.microsoft.com/office/drawing/2014/main" id="{8C89FE50-0A8A-41FE-B4BD-3B8680B7A16E}"/>
              </a:ext>
            </a:extLst>
          </p:cNvPr>
          <p:cNvSpPr txBox="1">
            <a:spLocks/>
          </p:cNvSpPr>
          <p:nvPr/>
        </p:nvSpPr>
        <p:spPr>
          <a:xfrm>
            <a:off x="725091" y="1184796"/>
            <a:ext cx="10972800" cy="49791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dirty="0"/>
          </a:p>
        </p:txBody>
      </p:sp>
      <p:sp>
        <p:nvSpPr>
          <p:cNvPr id="2" name="Oval 1">
            <a:extLst>
              <a:ext uri="{FF2B5EF4-FFF2-40B4-BE49-F238E27FC236}">
                <a16:creationId xmlns:a16="http://schemas.microsoft.com/office/drawing/2014/main" id="{2EAE49EE-D392-4A00-BB02-83D06B78375D}"/>
              </a:ext>
            </a:extLst>
          </p:cNvPr>
          <p:cNvSpPr/>
          <p:nvPr/>
        </p:nvSpPr>
        <p:spPr>
          <a:xfrm>
            <a:off x="2392048" y="3830636"/>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550" dirty="0">
                <a:solidFill>
                  <a:schemeClr val="bg1"/>
                </a:solidFill>
                <a:latin typeface="Network Rail Sans" panose="02000000040000020004" pitchFamily="50" charset="0"/>
              </a:rPr>
              <a:t>Behaviours</a:t>
            </a:r>
          </a:p>
        </p:txBody>
      </p:sp>
      <p:sp>
        <p:nvSpPr>
          <p:cNvPr id="16" name="Oval 15">
            <a:extLst>
              <a:ext uri="{FF2B5EF4-FFF2-40B4-BE49-F238E27FC236}">
                <a16:creationId xmlns:a16="http://schemas.microsoft.com/office/drawing/2014/main" id="{2521A0B0-5EDF-404B-A87B-B04CF35D272B}"/>
              </a:ext>
            </a:extLst>
          </p:cNvPr>
          <p:cNvSpPr/>
          <p:nvPr/>
        </p:nvSpPr>
        <p:spPr>
          <a:xfrm>
            <a:off x="2384024" y="2073989"/>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600" dirty="0">
                <a:solidFill>
                  <a:schemeClr val="bg1"/>
                </a:solidFill>
                <a:latin typeface="Network Rail Sans" panose="02000000040000020004" pitchFamily="50" charset="0"/>
              </a:rPr>
              <a:t>Leadership</a:t>
            </a:r>
          </a:p>
        </p:txBody>
      </p:sp>
      <p:sp>
        <p:nvSpPr>
          <p:cNvPr id="17" name="Oval 16">
            <a:extLst>
              <a:ext uri="{FF2B5EF4-FFF2-40B4-BE49-F238E27FC236}">
                <a16:creationId xmlns:a16="http://schemas.microsoft.com/office/drawing/2014/main" id="{F888D81A-42BB-4AFF-8B2F-8CD9B66278B4}"/>
              </a:ext>
            </a:extLst>
          </p:cNvPr>
          <p:cNvSpPr/>
          <p:nvPr/>
        </p:nvSpPr>
        <p:spPr>
          <a:xfrm>
            <a:off x="4260307" y="3839051"/>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600" dirty="0">
                <a:solidFill>
                  <a:schemeClr val="bg1"/>
                </a:solidFill>
                <a:latin typeface="Network Rail Sans" panose="02000000040000020004" pitchFamily="50" charset="0"/>
              </a:rPr>
              <a:t>Resources</a:t>
            </a:r>
          </a:p>
        </p:txBody>
      </p:sp>
      <p:sp>
        <p:nvSpPr>
          <p:cNvPr id="18" name="Oval 17">
            <a:extLst>
              <a:ext uri="{FF2B5EF4-FFF2-40B4-BE49-F238E27FC236}">
                <a16:creationId xmlns:a16="http://schemas.microsoft.com/office/drawing/2014/main" id="{65F78763-47D8-45A0-9CCB-56C031B71023}"/>
              </a:ext>
            </a:extLst>
          </p:cNvPr>
          <p:cNvSpPr/>
          <p:nvPr/>
        </p:nvSpPr>
        <p:spPr>
          <a:xfrm>
            <a:off x="4251950" y="2073989"/>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600" dirty="0">
                <a:solidFill>
                  <a:schemeClr val="bg1"/>
                </a:solidFill>
                <a:latin typeface="Network Rail Sans" panose="02000000040000020004" pitchFamily="50" charset="0"/>
              </a:rPr>
              <a:t>Systems and Processes</a:t>
            </a:r>
          </a:p>
        </p:txBody>
      </p:sp>
      <p:sp>
        <p:nvSpPr>
          <p:cNvPr id="19" name="Oval 18">
            <a:extLst>
              <a:ext uri="{FF2B5EF4-FFF2-40B4-BE49-F238E27FC236}">
                <a16:creationId xmlns:a16="http://schemas.microsoft.com/office/drawing/2014/main" id="{CFC12E0F-E5F9-45A5-A1C1-26F026879AB0}"/>
              </a:ext>
            </a:extLst>
          </p:cNvPr>
          <p:cNvSpPr/>
          <p:nvPr/>
        </p:nvSpPr>
        <p:spPr>
          <a:xfrm>
            <a:off x="6128566" y="2079786"/>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400" dirty="0">
                <a:solidFill>
                  <a:schemeClr val="bg1"/>
                </a:solidFill>
                <a:latin typeface="Network Rail Sans" panose="02000000040000020004" pitchFamily="50" charset="0"/>
              </a:rPr>
              <a:t>Competence</a:t>
            </a:r>
          </a:p>
        </p:txBody>
      </p:sp>
      <p:sp>
        <p:nvSpPr>
          <p:cNvPr id="20" name="Oval 19">
            <a:extLst>
              <a:ext uri="{FF2B5EF4-FFF2-40B4-BE49-F238E27FC236}">
                <a16:creationId xmlns:a16="http://schemas.microsoft.com/office/drawing/2014/main" id="{838E593A-AA4A-49A4-9088-4F428AD97FA9}"/>
              </a:ext>
            </a:extLst>
          </p:cNvPr>
          <p:cNvSpPr/>
          <p:nvPr/>
        </p:nvSpPr>
        <p:spPr>
          <a:xfrm>
            <a:off x="6128566" y="3846161"/>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600" dirty="0">
                <a:solidFill>
                  <a:schemeClr val="bg1"/>
                </a:solidFill>
                <a:latin typeface="Network Rail Sans" panose="02000000040000020004" pitchFamily="50" charset="0"/>
              </a:rPr>
              <a:t>Location</a:t>
            </a:r>
          </a:p>
        </p:txBody>
      </p:sp>
      <p:sp>
        <p:nvSpPr>
          <p:cNvPr id="21" name="Oval 20">
            <a:extLst>
              <a:ext uri="{FF2B5EF4-FFF2-40B4-BE49-F238E27FC236}">
                <a16:creationId xmlns:a16="http://schemas.microsoft.com/office/drawing/2014/main" id="{94255CD0-8E69-449E-85AA-DCC4923E375B}"/>
              </a:ext>
            </a:extLst>
          </p:cNvPr>
          <p:cNvSpPr/>
          <p:nvPr/>
        </p:nvSpPr>
        <p:spPr>
          <a:xfrm>
            <a:off x="8000837" y="2073989"/>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600" dirty="0">
                <a:solidFill>
                  <a:schemeClr val="bg1"/>
                </a:solidFill>
                <a:latin typeface="Network Rail Sans" panose="02000000040000020004" pitchFamily="50" charset="0"/>
              </a:rPr>
              <a:t>Objectives</a:t>
            </a:r>
          </a:p>
        </p:txBody>
      </p:sp>
      <p:sp>
        <p:nvSpPr>
          <p:cNvPr id="22" name="Oval 21">
            <a:extLst>
              <a:ext uri="{FF2B5EF4-FFF2-40B4-BE49-F238E27FC236}">
                <a16:creationId xmlns:a16="http://schemas.microsoft.com/office/drawing/2014/main" id="{CD2B977B-BFEC-4A09-A0F7-F806BB68F9CA}"/>
              </a:ext>
            </a:extLst>
          </p:cNvPr>
          <p:cNvSpPr/>
          <p:nvPr/>
        </p:nvSpPr>
        <p:spPr>
          <a:xfrm>
            <a:off x="8000837" y="3839051"/>
            <a:ext cx="1634400" cy="163561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n-GB" sz="1600" dirty="0">
                <a:solidFill>
                  <a:schemeClr val="bg1"/>
                </a:solidFill>
                <a:latin typeface="Network Rail Sans" panose="02000000040000020004" pitchFamily="50" charset="0"/>
              </a:rPr>
              <a:t>Time pressure</a:t>
            </a:r>
          </a:p>
        </p:txBody>
      </p:sp>
      <p:cxnSp>
        <p:nvCxnSpPr>
          <p:cNvPr id="26" name="Straight Connector 25">
            <a:extLst>
              <a:ext uri="{FF2B5EF4-FFF2-40B4-BE49-F238E27FC236}">
                <a16:creationId xmlns:a16="http://schemas.microsoft.com/office/drawing/2014/main" id="{8C42B041-018D-4FCA-95B7-47A5AD43548F}"/>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4C4398-89C7-4E26-82FC-02F455C83E90}"/>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B8A9E9-31E4-49FF-BD1E-4155A8B26991}"/>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E79914-6B67-4EE3-82E9-FF36FF98ACC0}"/>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2C258E-8E9C-4223-AFA4-0BB3374BD13A}"/>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EC94AD-32F5-4392-B04C-7587480D48E5}"/>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A960A8E-DB6C-44BC-82D9-782511539ACC}"/>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F321D7-46B4-4D35-A478-1F12139096CB}"/>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A6DDA5-42D7-44AB-B924-973432C0F49B}"/>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4EF8348-92A3-459B-BBF3-35F8AADBB9AB}"/>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150396-0C44-4728-AE78-C9B17DFA7034}"/>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994D78-0951-4962-9000-7EE815E934F4}"/>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338D5E7-7917-41FD-9E89-0E757A66013D}"/>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5D8CC2-12C1-430B-8F30-F339CFB03F8C}"/>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41FA013-906A-4FC4-8852-D77CA329A1E9}"/>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0FC337-59E7-4687-B529-C5E310F36B0D}"/>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6E5B5FD-5ACE-42C5-B324-653820496487}"/>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EE64656-A28B-4D46-860C-30626F76083C}"/>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3D7688B-910A-4671-9009-E0A3C6CD11E1}"/>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0927BB-4956-41B0-8281-FCC72BEC0F25}"/>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48ECF0D-A3C0-4D35-99FF-53478D433503}"/>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F1C71D5-BEC9-477C-B257-1FF4A4003F9E}"/>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FA5AF4-5F3D-47C4-B557-643F5D0FB09A}"/>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08E672-8E35-4B6C-95DC-D7849CD0BBCD}"/>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314A462-D34B-4611-8585-F30DB57A76BA}"/>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568C9D9-4143-4DED-AFB7-5F682F1C74FD}"/>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346D9E6-ADD0-4E79-832E-F0ECE9D75719}"/>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468085C-297B-4096-AAC2-FEDB93DCE019}"/>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E84A597-56BB-4A5C-8BB3-6B684623C7E7}"/>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DC81A8D-09BF-4579-81D6-34C0D8A2DB55}"/>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C2F7C38-C500-41C3-9DE3-30ED4E877E47}"/>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19FDB10-F8CA-48DB-A7FE-9ECEBBA7E290}"/>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B338A22-B971-4418-B381-1359ABFC3479}"/>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21F0B2-4973-4D74-B2E1-8543E3AF4A58}"/>
              </a:ext>
            </a:extLst>
          </p:cNvPr>
          <p:cNvCxnSpPr>
            <a:cxnSpLocks/>
          </p:cNvCxnSpPr>
          <p:nvPr/>
        </p:nvCxnSpPr>
        <p:spPr>
          <a:xfrm flipH="1">
            <a:off x="6502525"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F6596CA-1D2F-4E60-9CBB-9C6AFEE4AE2E}"/>
              </a:ext>
            </a:extLst>
          </p:cNvPr>
          <p:cNvSpPr/>
          <p:nvPr/>
        </p:nvSpPr>
        <p:spPr>
          <a:xfrm>
            <a:off x="668504" y="5519666"/>
            <a:ext cx="7321544" cy="369332"/>
          </a:xfrm>
          <a:prstGeom prst="rect">
            <a:avLst/>
          </a:prstGeom>
        </p:spPr>
        <p:txBody>
          <a:bodyPr wrap="square">
            <a:spAutoFit/>
          </a:bodyPr>
          <a:lstStyle/>
          <a:p>
            <a:pPr>
              <a:spcAft>
                <a:spcPts val="0"/>
              </a:spcAft>
            </a:pPr>
            <a:r>
              <a:rPr lang="en-GB" dirty="0">
                <a:latin typeface="Network Rail Sans" panose="02000000040000020004" pitchFamily="50" charset="0"/>
                <a:ea typeface="Calibri" panose="020F0502020204030204" pitchFamily="34" charset="0"/>
                <a:cs typeface="Times New Roman" panose="02020603050405020304" pitchFamily="18" charset="0"/>
              </a:rPr>
              <a:t>Discuss these areas and any other causes that may not be listed here</a:t>
            </a:r>
          </a:p>
        </p:txBody>
      </p:sp>
      <p:pic>
        <p:nvPicPr>
          <p:cNvPr id="60" name="Picture 59">
            <a:extLst>
              <a:ext uri="{FF2B5EF4-FFF2-40B4-BE49-F238E27FC236}">
                <a16:creationId xmlns:a16="http://schemas.microsoft.com/office/drawing/2014/main" id="{EF8B4310-659D-4BDC-B2EF-7AF26717D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spTree>
    <p:extLst>
      <p:ext uri="{BB962C8B-B14F-4D97-AF65-F5344CB8AC3E}">
        <p14:creationId xmlns:p14="http://schemas.microsoft.com/office/powerpoint/2010/main" val="2454300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AB59B39-8897-4C83-9404-EFCB327BB189}"/>
              </a:ext>
            </a:extLst>
          </p:cNvPr>
          <p:cNvSpPr txBox="1"/>
          <p:nvPr/>
        </p:nvSpPr>
        <p:spPr>
          <a:xfrm>
            <a:off x="482875" y="801120"/>
            <a:ext cx="11083799" cy="4924425"/>
          </a:xfrm>
          <a:prstGeom prst="rect">
            <a:avLst/>
          </a:prstGeom>
          <a:noFill/>
        </p:spPr>
        <p:txBody>
          <a:bodyPr wrap="square" rtlCol="0">
            <a:spAutoFit/>
          </a:bodyPr>
          <a:lstStyle/>
          <a:p>
            <a:r>
              <a:rPr lang="en-GB" sz="2000" spc="-120" dirty="0">
                <a:solidFill>
                  <a:schemeClr val="accent1"/>
                </a:solidFill>
                <a:latin typeface="Network Rail Sans" panose="02000000040000020004" pitchFamily="50" charset="0"/>
                <a:ea typeface="+mj-ea"/>
                <a:cs typeface="+mj-cs"/>
              </a:rPr>
              <a:t>Exercise three:</a:t>
            </a:r>
            <a:br>
              <a:rPr lang="en-GB" sz="2000" spc="-120" dirty="0">
                <a:solidFill>
                  <a:schemeClr val="accent1"/>
                </a:solidFill>
                <a:latin typeface="Network Rail Sans" panose="02000000040000020004" pitchFamily="50" charset="0"/>
                <a:ea typeface="+mj-ea"/>
                <a:cs typeface="+mj-cs"/>
              </a:rPr>
            </a:br>
            <a:r>
              <a:rPr lang="en-GB" sz="4400" spc="-120" dirty="0">
                <a:solidFill>
                  <a:schemeClr val="accent1"/>
                </a:solidFill>
                <a:latin typeface="Network Rail Sans" panose="02000000040000020004" pitchFamily="50" charset="0"/>
                <a:ea typeface="+mj-ea"/>
                <a:cs typeface="+mj-cs"/>
              </a:rPr>
              <a:t>Risk tolerance</a:t>
            </a:r>
            <a:br>
              <a:rPr lang="en-GB" sz="4400" spc="-120" dirty="0">
                <a:solidFill>
                  <a:schemeClr val="accent1"/>
                </a:solidFill>
                <a:latin typeface="Network Rail Sans" panose="02000000040000020004" pitchFamily="50" charset="0"/>
                <a:ea typeface="+mj-ea"/>
                <a:cs typeface="+mj-cs"/>
              </a:rPr>
            </a:br>
            <a:r>
              <a:rPr lang="en-GB" sz="2000" dirty="0">
                <a:latin typeface="Network Rail Sans" panose="02000000040000020004" pitchFamily="50" charset="0"/>
              </a:rPr>
              <a:t>When we do things repeatedly and nothing bad happens, we believe and feel we are safe… But are we?</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Are</a:t>
            </a:r>
            <a:r>
              <a:rPr lang="en-GB" sz="2000" dirty="0">
                <a:solidFill>
                  <a:srgbClr val="FF0000"/>
                </a:solidFill>
                <a:latin typeface="Network Rail Sans" panose="02000000040000020004" pitchFamily="50" charset="0"/>
              </a:rPr>
              <a:t> </a:t>
            </a:r>
            <a:r>
              <a:rPr lang="en-GB" sz="2000" dirty="0">
                <a:latin typeface="Network Rail Sans" panose="02000000040000020004" pitchFamily="50" charset="0"/>
              </a:rPr>
              <a:t>our people too tolerant to risk?</a:t>
            </a:r>
          </a:p>
          <a:p>
            <a:pPr marL="342900" indent="-342900">
              <a:lnSpc>
                <a:spcPct val="150000"/>
              </a:lnSpc>
              <a:buFont typeface="Arial" panose="020B0604020202020204" pitchFamily="34" charset="0"/>
              <a:buChar char="•"/>
            </a:pPr>
            <a:r>
              <a:rPr lang="en-GB" sz="2000" dirty="0">
                <a:latin typeface="Network Rail Sans" panose="02000000040000020004" pitchFamily="50" charset="0"/>
              </a:rPr>
              <a:t>Have leaders in Network Rail become too tolerant to risk? </a:t>
            </a:r>
          </a:p>
          <a:p>
            <a:pPr marL="342900" lvl="1" indent="-342900">
              <a:lnSpc>
                <a:spcPct val="150000"/>
              </a:lnSpc>
              <a:buFont typeface="Arial" panose="020B0604020202020204" pitchFamily="34" charset="0"/>
              <a:buChar char="•"/>
            </a:pPr>
            <a:r>
              <a:rPr lang="en-GB" sz="2000" dirty="0">
                <a:latin typeface="Network Rail Sans" panose="02000000040000020004" pitchFamily="50" charset="0"/>
              </a:rPr>
              <a:t>What would make you raise a Work Safe Procedure. How does this apply within your work?</a:t>
            </a:r>
          </a:p>
          <a:p>
            <a:pPr marL="342900" lvl="1" indent="-342900">
              <a:lnSpc>
                <a:spcPct val="150000"/>
              </a:lnSpc>
              <a:buFont typeface="Arial" panose="020B0604020202020204" pitchFamily="34" charset="0"/>
              <a:buChar char="•"/>
            </a:pPr>
            <a:r>
              <a:rPr lang="en-GB" sz="2000" dirty="0">
                <a:latin typeface="Network Rail Sans" panose="02000000040000020004" pitchFamily="50" charset="0"/>
              </a:rPr>
              <a:t>You have been doing something that you know is risky, you have gotten away with it so far. What would make you stop doing it? </a:t>
            </a:r>
            <a:r>
              <a:rPr lang="en-GB" sz="2000" dirty="0">
                <a:solidFill>
                  <a:srgbClr val="51ACB8"/>
                </a:solidFill>
                <a:latin typeface="Network Rail Sans" panose="02000000040000020004" pitchFamily="50" charset="0"/>
              </a:rPr>
              <a:t>Why do you do it?</a:t>
            </a:r>
          </a:p>
          <a:p>
            <a:pPr marL="342900" lvl="1" indent="-342900">
              <a:lnSpc>
                <a:spcPct val="150000"/>
              </a:lnSpc>
              <a:buFont typeface="Arial" panose="020B0604020202020204" pitchFamily="34" charset="0"/>
              <a:buChar char="•"/>
            </a:pPr>
            <a:r>
              <a:rPr lang="en-GB" sz="2000" dirty="0">
                <a:latin typeface="Network Rail Sans" panose="02000000040000020004" pitchFamily="50" charset="0"/>
              </a:rPr>
              <a:t>How could you help your colleagues and friends stay safe?</a:t>
            </a:r>
            <a:endParaRPr lang="en-GB" sz="2000" spc="-120" dirty="0">
              <a:solidFill>
                <a:schemeClr val="accent1"/>
              </a:solidFill>
              <a:latin typeface="Network Rail Sans" panose="02000000040000020004" pitchFamily="50" charset="0"/>
              <a:ea typeface="+mj-ea"/>
              <a:cs typeface="+mj-cs"/>
            </a:endParaRPr>
          </a:p>
          <a:p>
            <a:pPr marL="342900" lvl="1" indent="-342900">
              <a:lnSpc>
                <a:spcPct val="150000"/>
              </a:lnSpc>
              <a:buFont typeface="Arial" panose="020B0604020202020204" pitchFamily="34" charset="0"/>
              <a:buChar char="•"/>
            </a:pPr>
            <a:r>
              <a:rPr lang="en-GB" sz="2000" spc="-120" dirty="0">
                <a:latin typeface="Network Rail Sans" panose="02000000040000020004" pitchFamily="50" charset="0"/>
                <a:ea typeface="+mj-ea"/>
                <a:cs typeface="+mj-cs"/>
              </a:rPr>
              <a:t>Thinking about all of the above, what needs to change?</a:t>
            </a:r>
            <a:endParaRPr lang="en-GB" sz="2000" dirty="0">
              <a:latin typeface="Network Rail Sans" panose="02000000040000020004" pitchFamily="50" charset="0"/>
            </a:endParaRPr>
          </a:p>
        </p:txBody>
      </p:sp>
      <p:sp>
        <p:nvSpPr>
          <p:cNvPr id="15" name="Content Placeholder 2">
            <a:extLst>
              <a:ext uri="{FF2B5EF4-FFF2-40B4-BE49-F238E27FC236}">
                <a16:creationId xmlns:a16="http://schemas.microsoft.com/office/drawing/2014/main" id="{8C89FE50-0A8A-41FE-B4BD-3B8680B7A16E}"/>
              </a:ext>
            </a:extLst>
          </p:cNvPr>
          <p:cNvSpPr txBox="1">
            <a:spLocks/>
          </p:cNvSpPr>
          <p:nvPr/>
        </p:nvSpPr>
        <p:spPr>
          <a:xfrm>
            <a:off x="725091" y="1184796"/>
            <a:ext cx="10972800" cy="49791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dirty="0"/>
          </a:p>
        </p:txBody>
      </p:sp>
      <p:pic>
        <p:nvPicPr>
          <p:cNvPr id="17" name="Picture 16">
            <a:extLst>
              <a:ext uri="{FF2B5EF4-FFF2-40B4-BE49-F238E27FC236}">
                <a16:creationId xmlns:a16="http://schemas.microsoft.com/office/drawing/2014/main" id="{08315187-834C-449D-9C79-4CD3824BB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18" name="Straight Connector 17">
            <a:extLst>
              <a:ext uri="{FF2B5EF4-FFF2-40B4-BE49-F238E27FC236}">
                <a16:creationId xmlns:a16="http://schemas.microsoft.com/office/drawing/2014/main" id="{A3E86C72-6EC0-4091-8180-2D18D3BD58F1}"/>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BFF37F-4A85-4B27-B4A1-6A5885B97AA9}"/>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85089B-C453-4848-920A-8B2D0A65B24F}"/>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F6B3FA-0860-45B8-8CFE-613063E15BA9}"/>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D47F47-C6A6-4857-8880-CA3FF4E5472D}"/>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938867-D64E-472C-A513-F34F7F01FF86}"/>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49A9ED-2F4E-4B96-850C-B21A6A54A54F}"/>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9DAD-A505-498A-B6BB-D58AE5FEBE3F}"/>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8668B7-A445-408D-9FB1-BE1EA8C472A3}"/>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01FA4C-17F8-40E6-A5D0-73BFF663C0CD}"/>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826FBD4-8C69-42F5-9124-96200A083707}"/>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26A524-C24E-4B16-BB15-125A55E74886}"/>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26E0FB1-737E-4CCD-9FE2-4F78216327B0}"/>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350755-C11C-461E-B186-C8EDD6FA960B}"/>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E2F520-44EE-4FA3-90BF-3F319546577B}"/>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9ABE5A-5426-44A6-8461-6F058ACE1141}"/>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F52D72-2DEE-42CC-8DC6-818E555E9C93}"/>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CAA4F8-8D7C-4B46-BA5B-55EFE1CD7019}"/>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9F4D010-A7B2-4BE2-9C0F-6F11FEDAE910}"/>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778B057-F19B-4815-8E78-3737CEAA78A6}"/>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459AB29-A8BF-437A-A5BF-876A31B00A99}"/>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5579F14-6812-48A4-971E-1775C6DB2D45}"/>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E5E0D26-8663-44CD-8D4B-1634661FA90A}"/>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7DA5E-3F06-47B7-9B90-B7365CFA0299}"/>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453C64E-E739-4518-8909-BCFAA6735519}"/>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76099A-6E88-46C7-A41B-894FD8974622}"/>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C0087FB-8861-44A3-814B-CE32277B441E}"/>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963841-C182-44F9-9CC8-504939068AFD}"/>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B5F0B55-76C8-4D5C-9B3B-673E944E7F07}"/>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D2F7C1-78F4-4D65-95F6-F7E295A6834F}"/>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01BD430-88FB-4FD6-B4CE-6F1E75710A2F}"/>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557934-8ECA-4F83-A100-9488F9F06234}"/>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202CE2C-C3F7-45BA-9062-C56EF1B3A154}"/>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C1AE183-C6A2-4F14-A293-FCC6201675F3}"/>
              </a:ext>
            </a:extLst>
          </p:cNvPr>
          <p:cNvCxnSpPr>
            <a:cxnSpLocks/>
          </p:cNvCxnSpPr>
          <p:nvPr/>
        </p:nvCxnSpPr>
        <p:spPr>
          <a:xfrm flipH="1">
            <a:off x="6502525"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24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8C89FE50-0A8A-41FE-B4BD-3B8680B7A16E}"/>
              </a:ext>
            </a:extLst>
          </p:cNvPr>
          <p:cNvSpPr txBox="1">
            <a:spLocks/>
          </p:cNvSpPr>
          <p:nvPr/>
        </p:nvSpPr>
        <p:spPr>
          <a:xfrm>
            <a:off x="725091" y="1184796"/>
            <a:ext cx="10972800" cy="49791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GB" dirty="0"/>
          </a:p>
        </p:txBody>
      </p:sp>
      <p:sp>
        <p:nvSpPr>
          <p:cNvPr id="16" name="Content Placeholder 2">
            <a:extLst>
              <a:ext uri="{FF2B5EF4-FFF2-40B4-BE49-F238E27FC236}">
                <a16:creationId xmlns:a16="http://schemas.microsoft.com/office/drawing/2014/main" id="{05412E73-D90C-4D43-A9C7-CA6363535BAF}"/>
              </a:ext>
            </a:extLst>
          </p:cNvPr>
          <p:cNvSpPr txBox="1">
            <a:spLocks/>
          </p:cNvSpPr>
          <p:nvPr/>
        </p:nvSpPr>
        <p:spPr>
          <a:xfrm>
            <a:off x="1030804" y="1311944"/>
            <a:ext cx="10804610" cy="427672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68307">
              <a:lnSpc>
                <a:spcPts val="2155"/>
              </a:lnSpc>
              <a:spcBef>
                <a:spcPts val="539"/>
              </a:spcBef>
              <a:spcAft>
                <a:spcPts val="539"/>
              </a:spcAft>
              <a:buSzPct val="130000"/>
              <a:buNone/>
            </a:pPr>
            <a:r>
              <a:rPr lang="en-GB" sz="2000" dirty="0">
                <a:latin typeface="Network Rail Sans" panose="02000000040000020004" pitchFamily="50" charset="0"/>
              </a:rPr>
              <a:t>Always stop, speak up and fix if you can, </a:t>
            </a:r>
            <a:r>
              <a:rPr lang="en-GB" sz="2000" dirty="0">
                <a:solidFill>
                  <a:schemeClr val="accent1"/>
                </a:solidFill>
                <a:latin typeface="Network Rail Sans" panose="02000000040000020004" pitchFamily="50" charset="0"/>
              </a:rPr>
              <a:t>when</a:t>
            </a:r>
            <a:r>
              <a:rPr lang="en-GB" sz="2000" dirty="0">
                <a:latin typeface="Network Rail Sans" panose="02000000040000020004" pitchFamily="50" charset="0"/>
              </a:rPr>
              <a:t>:</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do not feel safe</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see an unsafe act or situation</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have not fully risk assessed the job you are about to do</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do not have the right documents at hand for the job you are about to carry out</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are not trained to do the job</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do not have time or resources to do the job safely</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do not have the correct tools or PPE to carry out a job</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are not fit to do the job you are about to do</a:t>
            </a:r>
          </a:p>
          <a:p>
            <a:pPr marL="342900" indent="-342900" defTabSz="457200">
              <a:lnSpc>
                <a:spcPts val="2155"/>
              </a:lnSpc>
              <a:spcBef>
                <a:spcPts val="539"/>
              </a:spcBef>
              <a:spcAft>
                <a:spcPts val="539"/>
              </a:spcAft>
              <a:buSzPct val="130000"/>
              <a:buFont typeface="Arial" panose="020B0604020202020204" pitchFamily="34" charset="0"/>
              <a:buChar char="•"/>
            </a:pPr>
            <a:r>
              <a:rPr lang="en-GB" sz="2000" dirty="0">
                <a:latin typeface="Network Rail Sans" panose="02000000040000020004" pitchFamily="50" charset="0"/>
              </a:rPr>
              <a:t>you have not received an appropriate briefing.</a:t>
            </a:r>
          </a:p>
          <a:p>
            <a:pPr marL="0" indent="0" defTabSz="468307">
              <a:lnSpc>
                <a:spcPts val="2155"/>
              </a:lnSpc>
              <a:spcBef>
                <a:spcPts val="539"/>
              </a:spcBef>
              <a:spcAft>
                <a:spcPts val="539"/>
              </a:spcAft>
              <a:buSzPct val="130000"/>
              <a:buNone/>
            </a:pPr>
            <a:endParaRPr lang="en-GB" sz="2000" dirty="0">
              <a:latin typeface="Network Rail Sans" panose="02000000040000020004" pitchFamily="50" charset="0"/>
            </a:endParaRPr>
          </a:p>
          <a:p>
            <a:pPr marL="0" indent="0" defTabSz="468307">
              <a:lnSpc>
                <a:spcPts val="2155"/>
              </a:lnSpc>
              <a:spcBef>
                <a:spcPts val="539"/>
              </a:spcBef>
              <a:spcAft>
                <a:spcPts val="539"/>
              </a:spcAft>
              <a:buSzPct val="130000"/>
              <a:buNone/>
            </a:pPr>
            <a:endParaRPr lang="en-GB" sz="2137" dirty="0">
              <a:solidFill>
                <a:srgbClr val="005581"/>
              </a:solidFill>
            </a:endParaRPr>
          </a:p>
        </p:txBody>
      </p:sp>
      <p:sp>
        <p:nvSpPr>
          <p:cNvPr id="17" name="TextBox 16">
            <a:extLst>
              <a:ext uri="{FF2B5EF4-FFF2-40B4-BE49-F238E27FC236}">
                <a16:creationId xmlns:a16="http://schemas.microsoft.com/office/drawing/2014/main" id="{068A77CC-77DD-4A08-A3C6-09792748724D}"/>
              </a:ext>
            </a:extLst>
          </p:cNvPr>
          <p:cNvSpPr txBox="1"/>
          <p:nvPr/>
        </p:nvSpPr>
        <p:spPr>
          <a:xfrm>
            <a:off x="482875" y="381114"/>
            <a:ext cx="11083799" cy="769441"/>
          </a:xfrm>
          <a:prstGeom prst="rect">
            <a:avLst/>
          </a:prstGeom>
          <a:noFill/>
        </p:spPr>
        <p:txBody>
          <a:bodyPr wrap="square" rtlCol="0">
            <a:spAutoFit/>
          </a:bodyPr>
          <a:lstStyle/>
          <a:p>
            <a:r>
              <a:rPr lang="en-GB" sz="4400" spc="-120" dirty="0">
                <a:solidFill>
                  <a:schemeClr val="accent1"/>
                </a:solidFill>
                <a:latin typeface="Network Rail Sans" panose="02000000040000020004" pitchFamily="50" charset="0"/>
                <a:ea typeface="+mj-ea"/>
                <a:cs typeface="+mj-cs"/>
              </a:rPr>
              <a:t>Stop, speak up and fix if you can</a:t>
            </a:r>
            <a:endParaRPr lang="en-GB" sz="4400" dirty="0">
              <a:latin typeface="Network Rail Sans" panose="02000000040000020004" pitchFamily="50" charset="0"/>
            </a:endParaRPr>
          </a:p>
        </p:txBody>
      </p:sp>
      <p:cxnSp>
        <p:nvCxnSpPr>
          <p:cNvPr id="18" name="Straight Connector 17">
            <a:extLst>
              <a:ext uri="{FF2B5EF4-FFF2-40B4-BE49-F238E27FC236}">
                <a16:creationId xmlns:a16="http://schemas.microsoft.com/office/drawing/2014/main" id="{F1A5AC96-DA4E-4CCF-8CD4-65B68FF5B8C0}"/>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9807D2-B6F0-42DF-BA7C-6954FE11AAAA}"/>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88C751-D244-4643-9494-F13992D72D9F}"/>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B2525D-E736-4C7D-931E-DA8DD093F09A}"/>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BAD761-7283-4944-A559-913A850B80A8}"/>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8AAAB7-5165-4B19-8088-B803E10A1135}"/>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9787F5-24D8-4001-9BAB-AD0464401D22}"/>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85E339A-2135-460F-8F33-3BD0BE1EBA08}"/>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CFB51C-0CE4-42C0-AEC3-97CCE695C609}"/>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E2D5D5B-C0E6-4838-9AE1-41724574A91F}"/>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53D82D9-C0AF-4EEB-AAA1-D1A6A397B95E}"/>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6EADD4-0078-4AB0-873F-88417287E666}"/>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400D17-82C4-4553-9F2D-751E2273B992}"/>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256F1E-9DA2-490C-9447-46F558534690}"/>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9E9B2CD-4726-4341-A117-428591841601}"/>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8BF383-F227-49DC-8A57-4049A2965B4E}"/>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1A335B-6C46-4759-9031-EA7D64223384}"/>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73E5E4-04A2-4660-9BD5-0DCBC1E2B66D}"/>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EC41A3F-8469-41C8-BF5E-75635359B9D9}"/>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DBA520-9F14-4159-94DE-1406738E8E16}"/>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57298F-6676-43A7-AD2D-65C017071B67}"/>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0AA11E-59FB-4B56-8F4D-FE1CFB66CB64}"/>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39D4F42-B0F8-4098-AE85-B77D3A001F9A}"/>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5F3694F-45DE-43D3-8F50-37BEB3192932}"/>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67F5EF6-D290-4342-BC97-371EFDA39BC4}"/>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1CB729F-18CA-4A68-B37F-BF6D13C32E79}"/>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DD1ACA1-8897-4572-A3CF-F99AD92D2B43}"/>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74A551F-B2BA-4EE5-8E48-D405A2CE6186}"/>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4F9BEBA-01B9-4537-88B4-FFEA9F05824B}"/>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565F16F-BD7C-4DB3-B384-61E3ABC9DA73}"/>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9941826-1002-4FC6-B046-EF4E9F9ECE9F}"/>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EAA5183-BB22-41F6-8899-40C75B0DE19B}"/>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1533790-18F5-4A0F-AF98-443F9D01DE53}"/>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8B6A37-1618-4EEB-911B-937EF2A09A84}"/>
              </a:ext>
            </a:extLst>
          </p:cNvPr>
          <p:cNvCxnSpPr>
            <a:cxnSpLocks/>
          </p:cNvCxnSpPr>
          <p:nvPr/>
        </p:nvCxnSpPr>
        <p:spPr>
          <a:xfrm flipH="1">
            <a:off x="6502525"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B41EE7C0-9D9C-424D-831D-F4B6E7542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spTree>
    <p:extLst>
      <p:ext uri="{BB962C8B-B14F-4D97-AF65-F5344CB8AC3E}">
        <p14:creationId xmlns:p14="http://schemas.microsoft.com/office/powerpoint/2010/main" val="2463505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2602E-D9F2-4954-84D7-030DF0F72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2815" y="123645"/>
            <a:ext cx="2597551" cy="976246"/>
          </a:xfrm>
          <a:prstGeom prst="rect">
            <a:avLst/>
          </a:prstGeom>
        </p:spPr>
      </p:pic>
      <p:cxnSp>
        <p:nvCxnSpPr>
          <p:cNvPr id="73" name="Straight Connector 72">
            <a:extLst>
              <a:ext uri="{FF2B5EF4-FFF2-40B4-BE49-F238E27FC236}">
                <a16:creationId xmlns:a16="http://schemas.microsoft.com/office/drawing/2014/main" id="{30688674-BE98-411C-87D8-4D96EA95CD55}"/>
              </a:ext>
            </a:extLst>
          </p:cNvPr>
          <p:cNvCxnSpPr>
            <a:cxnSpLocks/>
          </p:cNvCxnSpPr>
          <p:nvPr/>
        </p:nvCxnSpPr>
        <p:spPr>
          <a:xfrm>
            <a:off x="-33924" y="6404150"/>
            <a:ext cx="6729116"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445E32-C8AA-48D7-8D7D-ED123685C31E}"/>
              </a:ext>
            </a:extLst>
          </p:cNvPr>
          <p:cNvCxnSpPr>
            <a:cxnSpLocks/>
          </p:cNvCxnSpPr>
          <p:nvPr/>
        </p:nvCxnSpPr>
        <p:spPr>
          <a:xfrm>
            <a:off x="-33912" y="6067153"/>
            <a:ext cx="6729104" cy="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955AB31-5D75-402E-9046-9E59F3B9B86C}"/>
              </a:ext>
            </a:extLst>
          </p:cNvPr>
          <p:cNvCxnSpPr>
            <a:cxnSpLocks/>
          </p:cNvCxnSpPr>
          <p:nvPr/>
        </p:nvCxnSpPr>
        <p:spPr>
          <a:xfrm flipH="1">
            <a:off x="171450"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0322280-E039-48A8-ABFD-D78CC3D77486}"/>
              </a:ext>
            </a:extLst>
          </p:cNvPr>
          <p:cNvCxnSpPr>
            <a:cxnSpLocks/>
          </p:cNvCxnSpPr>
          <p:nvPr/>
        </p:nvCxnSpPr>
        <p:spPr>
          <a:xfrm flipH="1">
            <a:off x="376812"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D8E898F-F871-4486-B9E0-0F6C4DBF0CCD}"/>
              </a:ext>
            </a:extLst>
          </p:cNvPr>
          <p:cNvCxnSpPr>
            <a:cxnSpLocks/>
          </p:cNvCxnSpPr>
          <p:nvPr/>
        </p:nvCxnSpPr>
        <p:spPr>
          <a:xfrm flipH="1">
            <a:off x="582174"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199F479-342F-4CB4-9D4E-265E726FFF2B}"/>
              </a:ext>
            </a:extLst>
          </p:cNvPr>
          <p:cNvCxnSpPr>
            <a:cxnSpLocks/>
          </p:cNvCxnSpPr>
          <p:nvPr/>
        </p:nvCxnSpPr>
        <p:spPr>
          <a:xfrm flipH="1">
            <a:off x="787536"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6787E14-388A-4FF5-917A-30443587FA98}"/>
              </a:ext>
            </a:extLst>
          </p:cNvPr>
          <p:cNvCxnSpPr>
            <a:cxnSpLocks/>
          </p:cNvCxnSpPr>
          <p:nvPr/>
        </p:nvCxnSpPr>
        <p:spPr>
          <a:xfrm flipH="1">
            <a:off x="989128" y="594930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6FE8510-FBCB-4A84-A856-DB11C72EBA2A}"/>
              </a:ext>
            </a:extLst>
          </p:cNvPr>
          <p:cNvCxnSpPr>
            <a:cxnSpLocks/>
          </p:cNvCxnSpPr>
          <p:nvPr/>
        </p:nvCxnSpPr>
        <p:spPr>
          <a:xfrm flipH="1">
            <a:off x="1194490"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9E018BD-F6F0-44D1-BDE5-0B09A35D407D}"/>
              </a:ext>
            </a:extLst>
          </p:cNvPr>
          <p:cNvCxnSpPr>
            <a:cxnSpLocks/>
          </p:cNvCxnSpPr>
          <p:nvPr/>
        </p:nvCxnSpPr>
        <p:spPr>
          <a:xfrm flipH="1">
            <a:off x="1399852" y="594830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61267E-0377-47B8-8DE1-95994F3D2D0C}"/>
              </a:ext>
            </a:extLst>
          </p:cNvPr>
          <p:cNvCxnSpPr>
            <a:cxnSpLocks/>
          </p:cNvCxnSpPr>
          <p:nvPr/>
        </p:nvCxnSpPr>
        <p:spPr>
          <a:xfrm flipH="1">
            <a:off x="1605214" y="594576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7113D9-2B9A-47C4-A9A4-93132A66A6D7}"/>
              </a:ext>
            </a:extLst>
          </p:cNvPr>
          <p:cNvCxnSpPr>
            <a:cxnSpLocks/>
          </p:cNvCxnSpPr>
          <p:nvPr/>
        </p:nvCxnSpPr>
        <p:spPr>
          <a:xfrm flipH="1">
            <a:off x="1803365" y="594824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992DC4C-911D-464A-B499-A6CC2C3BDB6D}"/>
              </a:ext>
            </a:extLst>
          </p:cNvPr>
          <p:cNvCxnSpPr>
            <a:cxnSpLocks/>
          </p:cNvCxnSpPr>
          <p:nvPr/>
        </p:nvCxnSpPr>
        <p:spPr>
          <a:xfrm flipH="1">
            <a:off x="2008727"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05653B7-4E8C-4FFD-B89C-8194FF18773B}"/>
              </a:ext>
            </a:extLst>
          </p:cNvPr>
          <p:cNvCxnSpPr>
            <a:cxnSpLocks/>
          </p:cNvCxnSpPr>
          <p:nvPr/>
        </p:nvCxnSpPr>
        <p:spPr>
          <a:xfrm flipH="1">
            <a:off x="2214089" y="594725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E7407A2-47D2-41B5-A0CA-A95E3BB3C10A}"/>
              </a:ext>
            </a:extLst>
          </p:cNvPr>
          <p:cNvCxnSpPr>
            <a:cxnSpLocks/>
          </p:cNvCxnSpPr>
          <p:nvPr/>
        </p:nvCxnSpPr>
        <p:spPr>
          <a:xfrm flipH="1">
            <a:off x="2419451" y="594471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57A945E-83E3-43BF-A560-93E220D886B9}"/>
              </a:ext>
            </a:extLst>
          </p:cNvPr>
          <p:cNvCxnSpPr>
            <a:cxnSpLocks/>
          </p:cNvCxnSpPr>
          <p:nvPr/>
        </p:nvCxnSpPr>
        <p:spPr>
          <a:xfrm flipH="1">
            <a:off x="2621043" y="594877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B68BF76-DEE2-4D56-969A-222997C4AB3D}"/>
              </a:ext>
            </a:extLst>
          </p:cNvPr>
          <p:cNvCxnSpPr>
            <a:cxnSpLocks/>
          </p:cNvCxnSpPr>
          <p:nvPr/>
        </p:nvCxnSpPr>
        <p:spPr>
          <a:xfrm flipH="1">
            <a:off x="2826405"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B537FC-61BF-435D-823A-747D849BD27F}"/>
              </a:ext>
            </a:extLst>
          </p:cNvPr>
          <p:cNvCxnSpPr>
            <a:cxnSpLocks/>
          </p:cNvCxnSpPr>
          <p:nvPr/>
        </p:nvCxnSpPr>
        <p:spPr>
          <a:xfrm flipH="1">
            <a:off x="3031767" y="594778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2995F05-9613-4A6E-A913-E33C377BC260}"/>
              </a:ext>
            </a:extLst>
          </p:cNvPr>
          <p:cNvCxnSpPr>
            <a:cxnSpLocks/>
          </p:cNvCxnSpPr>
          <p:nvPr/>
        </p:nvCxnSpPr>
        <p:spPr>
          <a:xfrm flipH="1">
            <a:off x="3237129" y="594524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D72EE04-DE09-41E7-895F-F77225C73FB3}"/>
              </a:ext>
            </a:extLst>
          </p:cNvPr>
          <p:cNvCxnSpPr>
            <a:cxnSpLocks/>
          </p:cNvCxnSpPr>
          <p:nvPr/>
        </p:nvCxnSpPr>
        <p:spPr>
          <a:xfrm flipH="1">
            <a:off x="3437235"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0CDBD72-A3EC-4FAB-9377-EDC77127BD4F}"/>
              </a:ext>
            </a:extLst>
          </p:cNvPr>
          <p:cNvCxnSpPr>
            <a:cxnSpLocks/>
          </p:cNvCxnSpPr>
          <p:nvPr/>
        </p:nvCxnSpPr>
        <p:spPr>
          <a:xfrm flipH="1">
            <a:off x="3642597"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1B3E1F7-B1FB-41AE-A8A0-63EA9832D412}"/>
              </a:ext>
            </a:extLst>
          </p:cNvPr>
          <p:cNvCxnSpPr>
            <a:cxnSpLocks/>
          </p:cNvCxnSpPr>
          <p:nvPr/>
        </p:nvCxnSpPr>
        <p:spPr>
          <a:xfrm flipH="1">
            <a:off x="3847959"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7E5EA0A-87E1-4FB5-9822-975740E8180A}"/>
              </a:ext>
            </a:extLst>
          </p:cNvPr>
          <p:cNvCxnSpPr>
            <a:cxnSpLocks/>
          </p:cNvCxnSpPr>
          <p:nvPr/>
        </p:nvCxnSpPr>
        <p:spPr>
          <a:xfrm flipH="1">
            <a:off x="4053321"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02C6222-3348-47EC-9DAB-A24DF551E31B}"/>
              </a:ext>
            </a:extLst>
          </p:cNvPr>
          <p:cNvCxnSpPr>
            <a:cxnSpLocks/>
          </p:cNvCxnSpPr>
          <p:nvPr/>
        </p:nvCxnSpPr>
        <p:spPr>
          <a:xfrm flipH="1">
            <a:off x="4254913" y="5936430"/>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B4F5790-6B44-48BE-8684-DC7E90825079}"/>
              </a:ext>
            </a:extLst>
          </p:cNvPr>
          <p:cNvCxnSpPr>
            <a:cxnSpLocks/>
          </p:cNvCxnSpPr>
          <p:nvPr/>
        </p:nvCxnSpPr>
        <p:spPr>
          <a:xfrm flipH="1">
            <a:off x="4460275"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659457A-D3CD-4E2C-91C9-FD60E7E333FB}"/>
              </a:ext>
            </a:extLst>
          </p:cNvPr>
          <p:cNvCxnSpPr>
            <a:cxnSpLocks/>
          </p:cNvCxnSpPr>
          <p:nvPr/>
        </p:nvCxnSpPr>
        <p:spPr>
          <a:xfrm flipH="1">
            <a:off x="4665637" y="593543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1752B80-8525-4935-AE35-7DF70F998320}"/>
              </a:ext>
            </a:extLst>
          </p:cNvPr>
          <p:cNvCxnSpPr>
            <a:cxnSpLocks/>
          </p:cNvCxnSpPr>
          <p:nvPr/>
        </p:nvCxnSpPr>
        <p:spPr>
          <a:xfrm flipH="1">
            <a:off x="4870999" y="5932898"/>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B071BDF-4096-4C12-85FF-BFFD4A78EAD7}"/>
              </a:ext>
            </a:extLst>
          </p:cNvPr>
          <p:cNvCxnSpPr>
            <a:cxnSpLocks/>
          </p:cNvCxnSpPr>
          <p:nvPr/>
        </p:nvCxnSpPr>
        <p:spPr>
          <a:xfrm flipH="1">
            <a:off x="5069150" y="5935376"/>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372523B-78D1-43B4-8708-A5939EF9A7AA}"/>
              </a:ext>
            </a:extLst>
          </p:cNvPr>
          <p:cNvCxnSpPr>
            <a:cxnSpLocks/>
          </p:cNvCxnSpPr>
          <p:nvPr/>
        </p:nvCxnSpPr>
        <p:spPr>
          <a:xfrm flipH="1">
            <a:off x="5274512"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BF4188E-1E68-432C-B3A3-0A12422F4AC7}"/>
              </a:ext>
            </a:extLst>
          </p:cNvPr>
          <p:cNvCxnSpPr>
            <a:cxnSpLocks/>
          </p:cNvCxnSpPr>
          <p:nvPr/>
        </p:nvCxnSpPr>
        <p:spPr>
          <a:xfrm flipH="1">
            <a:off x="5479874" y="593438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1C21307-F42E-4172-B3BF-3DCFCBBE1627}"/>
              </a:ext>
            </a:extLst>
          </p:cNvPr>
          <p:cNvCxnSpPr>
            <a:cxnSpLocks/>
          </p:cNvCxnSpPr>
          <p:nvPr/>
        </p:nvCxnSpPr>
        <p:spPr>
          <a:xfrm flipH="1">
            <a:off x="5685236" y="5931844"/>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430F6D-A742-449C-80FB-92EE66570289}"/>
              </a:ext>
            </a:extLst>
          </p:cNvPr>
          <p:cNvCxnSpPr>
            <a:cxnSpLocks/>
          </p:cNvCxnSpPr>
          <p:nvPr/>
        </p:nvCxnSpPr>
        <p:spPr>
          <a:xfrm flipH="1">
            <a:off x="5886828" y="5935903"/>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78EEA7-195A-46DF-9DF2-5CC183267588}"/>
              </a:ext>
            </a:extLst>
          </p:cNvPr>
          <p:cNvCxnSpPr>
            <a:cxnSpLocks/>
          </p:cNvCxnSpPr>
          <p:nvPr/>
        </p:nvCxnSpPr>
        <p:spPr>
          <a:xfrm flipH="1">
            <a:off x="6092190"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1585A8A-89C5-42AE-BE4A-4E992525B4B6}"/>
              </a:ext>
            </a:extLst>
          </p:cNvPr>
          <p:cNvCxnSpPr>
            <a:cxnSpLocks/>
          </p:cNvCxnSpPr>
          <p:nvPr/>
        </p:nvCxnSpPr>
        <p:spPr>
          <a:xfrm flipH="1">
            <a:off x="6297552" y="593491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5BECF41-B503-4343-883C-FE3C4E34F24C}"/>
              </a:ext>
            </a:extLst>
          </p:cNvPr>
          <p:cNvCxnSpPr>
            <a:cxnSpLocks/>
          </p:cNvCxnSpPr>
          <p:nvPr/>
        </p:nvCxnSpPr>
        <p:spPr>
          <a:xfrm flipH="1">
            <a:off x="6502914" y="5932371"/>
            <a:ext cx="5394" cy="576000"/>
          </a:xfrm>
          <a:prstGeom prst="line">
            <a:avLst/>
          </a:prstGeom>
          <a:ln w="4127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F8C7C0F-BF6C-42A4-A6DA-51107CA87FEC}"/>
              </a:ext>
            </a:extLst>
          </p:cNvPr>
          <p:cNvSpPr/>
          <p:nvPr/>
        </p:nvSpPr>
        <p:spPr>
          <a:xfrm>
            <a:off x="4217495" y="3244334"/>
            <a:ext cx="4160113" cy="369332"/>
          </a:xfrm>
          <a:prstGeom prst="rect">
            <a:avLst/>
          </a:prstGeom>
        </p:spPr>
        <p:txBody>
          <a:bodyPr wrap="none">
            <a:spAutoFit/>
          </a:bodyPr>
          <a:lstStyle/>
          <a:p>
            <a:r>
              <a:rPr lang="en-GB" dirty="0">
                <a:latin typeface="Network Rail Sans" panose="02000000040000020004" pitchFamily="50" charset="0"/>
              </a:rPr>
              <a:t>Insert / play film two: Think RISK - People</a:t>
            </a:r>
            <a:endParaRPr lang="en-GB" dirty="0"/>
          </a:p>
        </p:txBody>
      </p:sp>
      <p:pic>
        <p:nvPicPr>
          <p:cNvPr id="5" name="GA Driver - Near miss - subtitled">
            <a:hlinkClick r:id="" action="ppaction://media"/>
            <a:extLst>
              <a:ext uri="{FF2B5EF4-FFF2-40B4-BE49-F238E27FC236}">
                <a16:creationId xmlns:a16="http://schemas.microsoft.com/office/drawing/2014/main" id="{3A18D157-D168-4E41-850A-EA5F4A56CC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8221" y="931985"/>
            <a:ext cx="9655641" cy="4748195"/>
          </a:xfrm>
          <a:prstGeom prst="rect">
            <a:avLst/>
          </a:prstGeom>
        </p:spPr>
      </p:pic>
    </p:spTree>
    <p:extLst>
      <p:ext uri="{BB962C8B-B14F-4D97-AF65-F5344CB8AC3E}">
        <p14:creationId xmlns:p14="http://schemas.microsoft.com/office/powerpoint/2010/main" val="953690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Metropolitan">
  <a:themeElements>
    <a:clrScheme name="Custom 1">
      <a:dk1>
        <a:sysClr val="windowText" lastClr="000000"/>
      </a:dk1>
      <a:lt1>
        <a:sysClr val="window" lastClr="FFFFFF"/>
      </a:lt1>
      <a:dk2>
        <a:srgbClr val="162F33"/>
      </a:dk2>
      <a:lt2>
        <a:srgbClr val="EAF0E0"/>
      </a:lt2>
      <a:accent1>
        <a:srgbClr val="51ACB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2927</TotalTime>
  <Words>438</Words>
  <Application>Microsoft Office PowerPoint</Application>
  <PresentationFormat>Widescreen</PresentationFormat>
  <Paragraphs>82</Paragraphs>
  <Slides>12</Slides>
  <Notes>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Network Rail Sans</vt:lpstr>
      <vt:lpstr>Times New Roman</vt:lpstr>
      <vt:lpstr>Metropolitan</vt:lpstr>
      <vt:lpstr>Near misses: It won’t happen here</vt:lpstr>
      <vt:lpstr>The following CCTV footage was a real event.  Two track workers from the Overhead Line group in LNE route were going to place some earths to the overhead line.  They believed the road they were walking on to site was blocked, it was not.  The train was travelling at line speed which was 125mph at the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you do differently so you and your colleagues keep each other safe, every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Chamberlain-Clark Lynn</dc:creator>
  <cp:lastModifiedBy>Lown Rupert</cp:lastModifiedBy>
  <cp:revision>74</cp:revision>
  <dcterms:created xsi:type="dcterms:W3CDTF">2019-01-24T10:03:04Z</dcterms:created>
  <dcterms:modified xsi:type="dcterms:W3CDTF">2019-02-24T17:11:20Z</dcterms:modified>
</cp:coreProperties>
</file>