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 id="2147483717" r:id="rId5"/>
    <p:sldMasterId id="2147483729" r:id="rId6"/>
  </p:sldMasterIdLst>
  <p:notesMasterIdLst>
    <p:notesMasterId r:id="rId31"/>
  </p:notesMasterIdLst>
  <p:handoutMasterIdLst>
    <p:handoutMasterId r:id="rId32"/>
  </p:handoutMasterIdLst>
  <p:sldIdLst>
    <p:sldId id="274" r:id="rId7"/>
    <p:sldId id="308" r:id="rId8"/>
    <p:sldId id="338" r:id="rId9"/>
    <p:sldId id="339" r:id="rId10"/>
    <p:sldId id="323" r:id="rId11"/>
    <p:sldId id="366" r:id="rId12"/>
    <p:sldId id="367" r:id="rId13"/>
    <p:sldId id="368" r:id="rId14"/>
    <p:sldId id="375" r:id="rId15"/>
    <p:sldId id="376" r:id="rId16"/>
    <p:sldId id="377" r:id="rId17"/>
    <p:sldId id="379" r:id="rId18"/>
    <p:sldId id="378" r:id="rId19"/>
    <p:sldId id="380" r:id="rId20"/>
    <p:sldId id="382" r:id="rId21"/>
    <p:sldId id="381" r:id="rId22"/>
    <p:sldId id="384" r:id="rId23"/>
    <p:sldId id="383" r:id="rId24"/>
    <p:sldId id="385" r:id="rId25"/>
    <p:sldId id="386" r:id="rId26"/>
    <p:sldId id="373" r:id="rId27"/>
    <p:sldId id="388" r:id="rId28"/>
    <p:sldId id="389" r:id="rId29"/>
    <p:sldId id="387" r:id="rId30"/>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 Text Boxes" id="{C5BB9270-E2E1-474E-8C4E-470F069B7877}">
          <p14:sldIdLst>
            <p14:sldId id="274"/>
            <p14:sldId id="308"/>
            <p14:sldId id="338"/>
            <p14:sldId id="339"/>
            <p14:sldId id="323"/>
            <p14:sldId id="366"/>
            <p14:sldId id="367"/>
            <p14:sldId id="368"/>
            <p14:sldId id="375"/>
            <p14:sldId id="376"/>
            <p14:sldId id="377"/>
            <p14:sldId id="379"/>
            <p14:sldId id="378"/>
            <p14:sldId id="380"/>
            <p14:sldId id="382"/>
            <p14:sldId id="381"/>
            <p14:sldId id="384"/>
            <p14:sldId id="383"/>
            <p14:sldId id="385"/>
            <p14:sldId id="386"/>
            <p14:sldId id="373"/>
            <p14:sldId id="388"/>
            <p14:sldId id="389"/>
            <p14:sldId id="3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sor Kyle" initials="WK" lastIdx="4" clrIdx="0">
    <p:extLst>
      <p:ext uri="{19B8F6BF-5375-455C-9EA6-DF929625EA0E}">
        <p15:presenceInfo xmlns:p15="http://schemas.microsoft.com/office/powerpoint/2012/main" userId="S-1-5-21-902708941-4082285366-676173334-9126" providerId="AD"/>
      </p:ext>
    </p:extLst>
  </p:cmAuthor>
  <p:cmAuthor id="2" name="Palmer James" initials="PJ" lastIdx="13" clrIdx="1">
    <p:extLst>
      <p:ext uri="{19B8F6BF-5375-455C-9EA6-DF929625EA0E}">
        <p15:presenceInfo xmlns:p15="http://schemas.microsoft.com/office/powerpoint/2012/main" userId="S::JPalmer5@networkrail.co.uk::919774cc-d49e-4770-99b3-0234eb35a2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898989"/>
    <a:srgbClr val="951B81"/>
    <a:srgbClr val="482683"/>
    <a:srgbClr val="007981"/>
    <a:srgbClr val="51ACB8"/>
    <a:srgbClr val="004D6F"/>
    <a:srgbClr val="70B397"/>
    <a:srgbClr val="8B60A0"/>
    <a:srgbClr val="8DC055"/>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5ADCD3-76F0-426A-A203-9922674B5C9A}" v="1" dt="2020-01-22T21:27:00.0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616" y="6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ndsor Kyle" userId="e221e952-a516-4087-ba68-3994464d72bb" providerId="ADAL" clId="{2796917B-EED3-4E28-AFBD-6288134C6681}"/>
    <pc:docChg chg="modSld">
      <pc:chgData name="Windsor Kyle" userId="e221e952-a516-4087-ba68-3994464d72bb" providerId="ADAL" clId="{2796917B-EED3-4E28-AFBD-6288134C6681}" dt="2020-01-22T21:27:00.048" v="0" actId="20577"/>
      <pc:docMkLst>
        <pc:docMk/>
      </pc:docMkLst>
      <pc:sldChg chg="modSp">
        <pc:chgData name="Windsor Kyle" userId="e221e952-a516-4087-ba68-3994464d72bb" providerId="ADAL" clId="{2796917B-EED3-4E28-AFBD-6288134C6681}" dt="2020-01-22T21:27:00.048" v="0" actId="20577"/>
        <pc:sldMkLst>
          <pc:docMk/>
          <pc:sldMk cId="4232389800" sldId="308"/>
        </pc:sldMkLst>
        <pc:spChg chg="mod">
          <ac:chgData name="Windsor Kyle" userId="e221e952-a516-4087-ba68-3994464d72bb" providerId="ADAL" clId="{2796917B-EED3-4E28-AFBD-6288134C6681}" dt="2020-01-22T21:27:00.048" v="0" actId="20577"/>
          <ac:spMkLst>
            <pc:docMk/>
            <pc:sldMk cId="4232389800" sldId="308"/>
            <ac:spMk id="10" creationId="{6AAF541E-29C2-4C25-B929-948A45B8CC95}"/>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2080" tIns="46040" rIns="92080" bIns="4604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135"/>
          </a:xfrm>
          <a:prstGeom prst="rect">
            <a:avLst/>
          </a:prstGeom>
        </p:spPr>
        <p:txBody>
          <a:bodyPr vert="horz" lIns="92080" tIns="46040" rIns="92080" bIns="46040" rtlCol="0"/>
          <a:lstStyle>
            <a:lvl1pPr algn="r">
              <a:defRPr sz="1200"/>
            </a:lvl1pPr>
          </a:lstStyle>
          <a:p>
            <a:fld id="{A0747234-F741-423B-B336-1B8A9B2BAFB1}" type="datetimeFigureOut">
              <a:rPr lang="en-GB" smtClean="0"/>
              <a:t>22/01/2020</a:t>
            </a:fld>
            <a:endParaRPr lang="en-GB" dirty="0"/>
          </a:p>
        </p:txBody>
      </p:sp>
      <p:sp>
        <p:nvSpPr>
          <p:cNvPr id="4" name="Footer Placeholder 3"/>
          <p:cNvSpPr>
            <a:spLocks noGrp="1"/>
          </p:cNvSpPr>
          <p:nvPr>
            <p:ph type="ftr" sz="quarter" idx="2"/>
          </p:nvPr>
        </p:nvSpPr>
        <p:spPr>
          <a:xfrm>
            <a:off x="0" y="9430091"/>
            <a:ext cx="2945659" cy="498134"/>
          </a:xfrm>
          <a:prstGeom prst="rect">
            <a:avLst/>
          </a:prstGeom>
        </p:spPr>
        <p:txBody>
          <a:bodyPr vert="horz" lIns="92080" tIns="46040" rIns="92080" bIns="4604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2080" tIns="46040" rIns="92080" bIns="46040" rtlCol="0" anchor="b"/>
          <a:lstStyle>
            <a:lvl1pPr algn="r">
              <a:defRPr sz="1200"/>
            </a:lvl1pPr>
          </a:lstStyle>
          <a:p>
            <a:fld id="{D903AEB3-B81B-4ED9-B214-8605DB9A6A2D}" type="slidenum">
              <a:rPr lang="en-GB" smtClean="0"/>
              <a:t>‹#›</a:t>
            </a:fld>
            <a:endParaRPr lang="en-GB" dirty="0"/>
          </a:p>
        </p:txBody>
      </p:sp>
    </p:spTree>
    <p:extLst>
      <p:ext uri="{BB962C8B-B14F-4D97-AF65-F5344CB8AC3E}">
        <p14:creationId xmlns:p14="http://schemas.microsoft.com/office/powerpoint/2010/main" val="359788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2080" tIns="46040" rIns="92080" bIns="4604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2080" tIns="46040" rIns="92080" bIns="46040" rtlCol="0"/>
          <a:lstStyle>
            <a:lvl1pPr algn="r">
              <a:defRPr sz="1200"/>
            </a:lvl1pPr>
          </a:lstStyle>
          <a:p>
            <a:fld id="{2B15424F-E449-4824-921F-55F0BB15E53D}" type="datetimeFigureOut">
              <a:rPr lang="en-GB" smtClean="0"/>
              <a:t>22/01/2020</a:t>
            </a:fld>
            <a:endParaRPr lang="en-GB" dirty="0"/>
          </a:p>
        </p:txBody>
      </p:sp>
      <p:sp>
        <p:nvSpPr>
          <p:cNvPr id="4" name="Slide Image Placeholder 3"/>
          <p:cNvSpPr>
            <a:spLocks noGrp="1" noRot="1" noChangeAspect="1"/>
          </p:cNvSpPr>
          <p:nvPr>
            <p:ph type="sldImg" idx="2"/>
          </p:nvPr>
        </p:nvSpPr>
        <p:spPr>
          <a:xfrm>
            <a:off x="422275" y="1241425"/>
            <a:ext cx="5954713" cy="3349625"/>
          </a:xfrm>
          <a:prstGeom prst="rect">
            <a:avLst/>
          </a:prstGeom>
          <a:noFill/>
          <a:ln w="12700">
            <a:solidFill>
              <a:prstClr val="black"/>
            </a:solidFill>
          </a:ln>
        </p:spPr>
        <p:txBody>
          <a:bodyPr vert="horz" lIns="92080" tIns="46040" rIns="92080" bIns="46040" rtlCol="0" anchor="ctr"/>
          <a:lstStyle/>
          <a:p>
            <a:endParaRPr lang="en-GB" dirty="0"/>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92080" tIns="46040" rIns="92080" bIns="4604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2080" tIns="46040" rIns="92080" bIns="4604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2080" tIns="46040" rIns="92080" bIns="46040" rtlCol="0" anchor="b"/>
          <a:lstStyle>
            <a:lvl1pPr algn="r">
              <a:defRPr sz="1200"/>
            </a:lvl1pPr>
          </a:lstStyle>
          <a:p>
            <a:fld id="{E6605F73-A141-4BC2-903A-E12D05ECF9E0}" type="slidenum">
              <a:rPr lang="en-GB" smtClean="0"/>
              <a:t>‹#›</a:t>
            </a:fld>
            <a:endParaRPr lang="en-GB" dirty="0"/>
          </a:p>
        </p:txBody>
      </p:sp>
    </p:spTree>
    <p:extLst>
      <p:ext uri="{BB962C8B-B14F-4D97-AF65-F5344CB8AC3E}">
        <p14:creationId xmlns:p14="http://schemas.microsoft.com/office/powerpoint/2010/main" val="375207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245669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1"/>
            <a:ext cx="4743451" cy="439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18" y="1841501"/>
            <a:ext cx="4745567" cy="439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B7975705-F994-433F-BC86-CB643518E704}" type="datetime5">
              <a:rPr lang="en-GB" altLang="en-US" smtClean="0"/>
              <a:t>22-Jan-20</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SE Route Stand Down Brief – Accessing Distribution Locations – Issue 1 – 11 Jan ‘19</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dirty="0"/>
          </a:p>
        </p:txBody>
      </p:sp>
    </p:spTree>
    <p:extLst>
      <p:ext uri="{BB962C8B-B14F-4D97-AF65-F5344CB8AC3E}">
        <p14:creationId xmlns:p14="http://schemas.microsoft.com/office/powerpoint/2010/main" val="2126491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F4A6906B-EB8F-4CEF-9C53-C93CE119ACAF}" type="datetime5">
              <a:rPr lang="en-GB" altLang="en-US" smtClean="0"/>
              <a:t>22-Jan-20</a:t>
            </a:fld>
            <a:endParaRPr lang="en-GB" alt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dirty="0"/>
              <a:t>SE Route Stand Down Brief – Accessing Distribution Locations – Issue 1 – 11 Jan ‘19</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dirty="0"/>
          </a:p>
        </p:txBody>
      </p:sp>
    </p:spTree>
    <p:extLst>
      <p:ext uri="{BB962C8B-B14F-4D97-AF65-F5344CB8AC3E}">
        <p14:creationId xmlns:p14="http://schemas.microsoft.com/office/powerpoint/2010/main" val="322950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1A92D434-5C28-4EFC-A6C6-C8ABFFE929F1}" type="datetime5">
              <a:rPr lang="en-GB" altLang="en-US" smtClean="0"/>
              <a:t>22-Jan-20</a:t>
            </a:fld>
            <a:endParaRPr lang="en-GB" alt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dirty="0"/>
              <a:t>SE Route Stand Down Brief – Accessing Distribution Locations – Issue 1 – 11 Jan ‘19</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dirty="0"/>
          </a:p>
        </p:txBody>
      </p:sp>
    </p:spTree>
    <p:extLst>
      <p:ext uri="{BB962C8B-B14F-4D97-AF65-F5344CB8AC3E}">
        <p14:creationId xmlns:p14="http://schemas.microsoft.com/office/powerpoint/2010/main" val="244380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160974C-B02F-4D43-82F0-F3CC4D7A33E7}" type="datetime5">
              <a:rPr lang="en-GB" altLang="en-US" smtClean="0"/>
              <a:t>22-Jan-20</a:t>
            </a:fld>
            <a:endParaRPr lang="en-GB" alt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dirty="0"/>
              <a:t>SE Route Stand Down Brief – Accessing Distribution Locations – Issue 1 – 11 Jan ‘19</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dirty="0"/>
          </a:p>
        </p:txBody>
      </p:sp>
    </p:spTree>
    <p:extLst>
      <p:ext uri="{BB962C8B-B14F-4D97-AF65-F5344CB8AC3E}">
        <p14:creationId xmlns:p14="http://schemas.microsoft.com/office/powerpoint/2010/main" val="3172882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4CD90B3-3345-4A43-AAF7-EF3B681B2AF7}" type="datetime5">
              <a:rPr lang="en-GB" altLang="en-US" smtClean="0"/>
              <a:t>22-Jan-20</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SE Route Stand Down Brief – Accessing Distribution Locations – Issue 1 – 11 Jan ‘19</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dirty="0"/>
          </a:p>
        </p:txBody>
      </p:sp>
    </p:spTree>
    <p:extLst>
      <p:ext uri="{BB962C8B-B14F-4D97-AF65-F5344CB8AC3E}">
        <p14:creationId xmlns:p14="http://schemas.microsoft.com/office/powerpoint/2010/main" val="2865575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16223A9-0CA7-4A30-B029-FF5A47B33279}" type="datetime5">
              <a:rPr lang="en-GB" altLang="en-US" smtClean="0"/>
              <a:t>22-Jan-20</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SE Route Stand Down Brief – Accessing Distribution Locations – Issue 1 – 11 Jan ‘19</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dirty="0"/>
          </a:p>
        </p:txBody>
      </p:sp>
    </p:spTree>
    <p:extLst>
      <p:ext uri="{BB962C8B-B14F-4D97-AF65-F5344CB8AC3E}">
        <p14:creationId xmlns:p14="http://schemas.microsoft.com/office/powerpoint/2010/main" val="3626450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626311-D2CC-47EA-8B87-6941091F9462}" type="datetime5">
              <a:rPr lang="en-GB" altLang="en-US" smtClean="0"/>
              <a:t>22-Jan-20</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SE Route Stand Down Brief – Accessing Distribution Locations – Issue 1 – 11 Jan ‘19</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dirty="0"/>
          </a:p>
        </p:txBody>
      </p:sp>
    </p:spTree>
    <p:extLst>
      <p:ext uri="{BB962C8B-B14F-4D97-AF65-F5344CB8AC3E}">
        <p14:creationId xmlns:p14="http://schemas.microsoft.com/office/powerpoint/2010/main" val="782897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827089"/>
            <a:ext cx="7067551" cy="54054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6395CE1-BDAD-487A-880B-C6A439B1BEA7}" type="datetime5">
              <a:rPr lang="en-GB" altLang="en-US" smtClean="0"/>
              <a:t>22-Jan-20</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SE Route Stand Down Brief – Accessing Distribution Locations – Issue 1 – 11 Jan ‘19</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dirty="0"/>
          </a:p>
        </p:txBody>
      </p:sp>
    </p:spTree>
    <p:extLst>
      <p:ext uri="{BB962C8B-B14F-4D97-AF65-F5344CB8AC3E}">
        <p14:creationId xmlns:p14="http://schemas.microsoft.com/office/powerpoint/2010/main" val="553086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SE Route Stand Down Brief – Accessing Distribution Locations – Issue 1 – 11 Jan ‘19</a:t>
            </a:r>
          </a:p>
        </p:txBody>
      </p:sp>
      <p:sp>
        <p:nvSpPr>
          <p:cNvPr id="5" name="Rectangle 8"/>
          <p:cNvSpPr>
            <a:spLocks noGrp="1" noChangeArrowheads="1"/>
          </p:cNvSpPr>
          <p:nvPr>
            <p:ph type="dt" sz="half" idx="11"/>
          </p:nvPr>
        </p:nvSpPr>
        <p:spPr>
          <a:ln/>
        </p:spPr>
        <p:txBody>
          <a:bodyPr/>
          <a:lstStyle>
            <a:lvl1pPr>
              <a:defRPr/>
            </a:lvl1pPr>
          </a:lstStyle>
          <a:p>
            <a:pPr>
              <a:defRPr/>
            </a:pPr>
            <a:fld id="{53153844-F781-4D1A-BB31-9E141FE2939D}" type="datetime5">
              <a:rPr lang="en-GB" altLang="en-US" smtClean="0"/>
              <a:t>22-Jan-20</a:t>
            </a:fld>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81F161E1-5481-40C7-BC98-0F62A5EE9484}" type="slidenum">
              <a:rPr lang="en-GB" altLang="en-US"/>
              <a:pPr>
                <a:defRPr/>
              </a:pPr>
              <a:t>‹#›</a:t>
            </a:fld>
            <a:endParaRPr lang="en-GB" altLang="en-US" dirty="0"/>
          </a:p>
        </p:txBody>
      </p:sp>
    </p:spTree>
    <p:extLst>
      <p:ext uri="{BB962C8B-B14F-4D97-AF65-F5344CB8AC3E}">
        <p14:creationId xmlns:p14="http://schemas.microsoft.com/office/powerpoint/2010/main" val="1423140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SE Route Stand Down Brief – Accessing Distribution Locations – Issue 1 – 11 Jan ‘19</a:t>
            </a:r>
          </a:p>
        </p:txBody>
      </p:sp>
      <p:sp>
        <p:nvSpPr>
          <p:cNvPr id="5" name="Rectangle 8"/>
          <p:cNvSpPr>
            <a:spLocks noGrp="1" noChangeArrowheads="1"/>
          </p:cNvSpPr>
          <p:nvPr>
            <p:ph type="dt" sz="half" idx="11"/>
          </p:nvPr>
        </p:nvSpPr>
        <p:spPr>
          <a:ln/>
        </p:spPr>
        <p:txBody>
          <a:bodyPr/>
          <a:lstStyle>
            <a:lvl1pPr>
              <a:defRPr/>
            </a:lvl1pPr>
          </a:lstStyle>
          <a:p>
            <a:pPr>
              <a:defRPr/>
            </a:pPr>
            <a:fld id="{963BCECB-71C3-4866-8D0F-D7E2470717C3}" type="datetime5">
              <a:rPr lang="en-GB" altLang="en-US" smtClean="0"/>
              <a:t>22-Jan-20</a:t>
            </a:fld>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C8021B38-16D4-401D-A844-7AEEF02E13A3}" type="slidenum">
              <a:rPr lang="en-GB" altLang="en-US"/>
              <a:pPr>
                <a:defRPr/>
              </a:pPr>
              <a:t>‹#›</a:t>
            </a:fld>
            <a:endParaRPr lang="en-GB" altLang="en-US" dirty="0"/>
          </a:p>
        </p:txBody>
      </p:sp>
    </p:spTree>
    <p:extLst>
      <p:ext uri="{BB962C8B-B14F-4D97-AF65-F5344CB8AC3E}">
        <p14:creationId xmlns:p14="http://schemas.microsoft.com/office/powerpoint/2010/main" val="1764242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93994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SE Route Stand Down Brief – Accessing Distribution Locations – Issue 1 – 11 Jan ‘19</a:t>
            </a:r>
          </a:p>
        </p:txBody>
      </p:sp>
      <p:sp>
        <p:nvSpPr>
          <p:cNvPr id="5" name="Rectangle 8"/>
          <p:cNvSpPr>
            <a:spLocks noGrp="1" noChangeArrowheads="1"/>
          </p:cNvSpPr>
          <p:nvPr>
            <p:ph type="dt" sz="half" idx="11"/>
          </p:nvPr>
        </p:nvSpPr>
        <p:spPr>
          <a:ln/>
        </p:spPr>
        <p:txBody>
          <a:bodyPr/>
          <a:lstStyle>
            <a:lvl1pPr>
              <a:defRPr/>
            </a:lvl1pPr>
          </a:lstStyle>
          <a:p>
            <a:pPr>
              <a:defRPr/>
            </a:pPr>
            <a:fld id="{8AD9495C-865E-434D-829D-290D998CA817}" type="datetime5">
              <a:rPr lang="en-GB" altLang="en-US" smtClean="0"/>
              <a:t>22-Jan-20</a:t>
            </a:fld>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E3653B90-0B96-42B8-AA58-6EFA474C1A0B}" type="slidenum">
              <a:rPr lang="en-GB" altLang="en-US"/>
              <a:pPr>
                <a:defRPr/>
              </a:pPr>
              <a:t>‹#›</a:t>
            </a:fld>
            <a:endParaRPr lang="en-GB" altLang="en-US" dirty="0"/>
          </a:p>
        </p:txBody>
      </p:sp>
    </p:spTree>
    <p:extLst>
      <p:ext uri="{BB962C8B-B14F-4D97-AF65-F5344CB8AC3E}">
        <p14:creationId xmlns:p14="http://schemas.microsoft.com/office/powerpoint/2010/main" val="2860947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1"/>
            <a:ext cx="4743451"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18" y="1841501"/>
            <a:ext cx="474556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t>SE Route Stand Down Brief – Accessing Distribution Locations – Issue 1 – 11 Jan ‘19</a:t>
            </a:r>
          </a:p>
        </p:txBody>
      </p:sp>
      <p:sp>
        <p:nvSpPr>
          <p:cNvPr id="6" name="Rectangle 8"/>
          <p:cNvSpPr>
            <a:spLocks noGrp="1" noChangeArrowheads="1"/>
          </p:cNvSpPr>
          <p:nvPr>
            <p:ph type="dt" sz="half" idx="11"/>
          </p:nvPr>
        </p:nvSpPr>
        <p:spPr>
          <a:ln/>
        </p:spPr>
        <p:txBody>
          <a:bodyPr/>
          <a:lstStyle>
            <a:lvl1pPr>
              <a:defRPr/>
            </a:lvl1pPr>
          </a:lstStyle>
          <a:p>
            <a:pPr>
              <a:defRPr/>
            </a:pPr>
            <a:fld id="{9C191527-F9CB-41C0-89B9-0F9F18D78BC6}" type="datetime5">
              <a:rPr lang="en-GB" altLang="en-US" smtClean="0"/>
              <a:t>22-Jan-20</a:t>
            </a:fld>
            <a:endParaRPr lang="en-GB" alt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E9283652-46E1-4FDA-8E4E-735E6A0FC7B1}" type="slidenum">
              <a:rPr lang="en-GB" altLang="en-US"/>
              <a:pPr>
                <a:defRPr/>
              </a:pPr>
              <a:t>‹#›</a:t>
            </a:fld>
            <a:endParaRPr lang="en-GB" altLang="en-US" dirty="0"/>
          </a:p>
        </p:txBody>
      </p:sp>
    </p:spTree>
    <p:extLst>
      <p:ext uri="{BB962C8B-B14F-4D97-AF65-F5344CB8AC3E}">
        <p14:creationId xmlns:p14="http://schemas.microsoft.com/office/powerpoint/2010/main" val="2805126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dirty="0"/>
              <a:t>SE Route Stand Down Brief – Accessing Distribution Locations – Issue 1 – 11 Jan ‘19</a:t>
            </a:r>
          </a:p>
        </p:txBody>
      </p:sp>
      <p:sp>
        <p:nvSpPr>
          <p:cNvPr id="8" name="Rectangle 8"/>
          <p:cNvSpPr>
            <a:spLocks noGrp="1" noChangeArrowheads="1"/>
          </p:cNvSpPr>
          <p:nvPr>
            <p:ph type="dt" sz="half" idx="11"/>
          </p:nvPr>
        </p:nvSpPr>
        <p:spPr>
          <a:ln/>
        </p:spPr>
        <p:txBody>
          <a:bodyPr/>
          <a:lstStyle>
            <a:lvl1pPr>
              <a:defRPr/>
            </a:lvl1pPr>
          </a:lstStyle>
          <a:p>
            <a:pPr>
              <a:defRPr/>
            </a:pPr>
            <a:fld id="{2B617F32-25ED-47D4-AD21-A9233A0B9187}" type="datetime5">
              <a:rPr lang="en-GB" altLang="en-US" smtClean="0"/>
              <a:t>22-Jan-20</a:t>
            </a:fld>
            <a:endParaRPr lang="en-GB" altLang="en-US" dirty="0"/>
          </a:p>
        </p:txBody>
      </p:sp>
      <p:sp>
        <p:nvSpPr>
          <p:cNvPr id="9" name="Rectangle 9"/>
          <p:cNvSpPr>
            <a:spLocks noGrp="1" noChangeArrowheads="1"/>
          </p:cNvSpPr>
          <p:nvPr>
            <p:ph type="sldNum" sz="quarter" idx="12"/>
          </p:nvPr>
        </p:nvSpPr>
        <p:spPr>
          <a:ln/>
        </p:spPr>
        <p:txBody>
          <a:bodyPr/>
          <a:lstStyle>
            <a:lvl1pPr>
              <a:defRPr/>
            </a:lvl1pPr>
          </a:lstStyle>
          <a:p>
            <a:pPr>
              <a:defRPr/>
            </a:pPr>
            <a:fld id="{D9AAE7DF-5AA6-4285-A7BA-E2DD1093DC2F}" type="slidenum">
              <a:rPr lang="en-GB" altLang="en-US"/>
              <a:pPr>
                <a:defRPr/>
              </a:pPr>
              <a:t>‹#›</a:t>
            </a:fld>
            <a:endParaRPr lang="en-GB" altLang="en-US" dirty="0"/>
          </a:p>
        </p:txBody>
      </p:sp>
    </p:spTree>
    <p:extLst>
      <p:ext uri="{BB962C8B-B14F-4D97-AF65-F5344CB8AC3E}">
        <p14:creationId xmlns:p14="http://schemas.microsoft.com/office/powerpoint/2010/main" val="4143163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dirty="0"/>
              <a:t>SE Route Stand Down Brief – Accessing Distribution Locations – Issue 1 – 11 Jan ‘19</a:t>
            </a:r>
          </a:p>
        </p:txBody>
      </p:sp>
      <p:sp>
        <p:nvSpPr>
          <p:cNvPr id="4" name="Rectangle 8"/>
          <p:cNvSpPr>
            <a:spLocks noGrp="1" noChangeArrowheads="1"/>
          </p:cNvSpPr>
          <p:nvPr>
            <p:ph type="dt" sz="half" idx="11"/>
          </p:nvPr>
        </p:nvSpPr>
        <p:spPr>
          <a:ln/>
        </p:spPr>
        <p:txBody>
          <a:bodyPr/>
          <a:lstStyle>
            <a:lvl1pPr>
              <a:defRPr/>
            </a:lvl1pPr>
          </a:lstStyle>
          <a:p>
            <a:pPr>
              <a:defRPr/>
            </a:pPr>
            <a:fld id="{3A7BAC2C-0CBE-4807-B8C6-E43A871436D7}" type="datetime5">
              <a:rPr lang="en-GB" altLang="en-US" smtClean="0"/>
              <a:t>22-Jan-20</a:t>
            </a:fld>
            <a:endParaRPr lang="en-GB" altLang="en-US" dirty="0"/>
          </a:p>
        </p:txBody>
      </p:sp>
      <p:sp>
        <p:nvSpPr>
          <p:cNvPr id="5" name="Rectangle 9"/>
          <p:cNvSpPr>
            <a:spLocks noGrp="1" noChangeArrowheads="1"/>
          </p:cNvSpPr>
          <p:nvPr>
            <p:ph type="sldNum" sz="quarter" idx="12"/>
          </p:nvPr>
        </p:nvSpPr>
        <p:spPr>
          <a:ln/>
        </p:spPr>
        <p:txBody>
          <a:bodyPr/>
          <a:lstStyle>
            <a:lvl1pPr>
              <a:defRPr/>
            </a:lvl1pPr>
          </a:lstStyle>
          <a:p>
            <a:pPr>
              <a:defRPr/>
            </a:pPr>
            <a:fld id="{A4160757-191A-40DB-958B-EE193E66FCC1}" type="slidenum">
              <a:rPr lang="en-GB" altLang="en-US"/>
              <a:pPr>
                <a:defRPr/>
              </a:pPr>
              <a:t>‹#›</a:t>
            </a:fld>
            <a:endParaRPr lang="en-GB" altLang="en-US" dirty="0"/>
          </a:p>
        </p:txBody>
      </p:sp>
    </p:spTree>
    <p:extLst>
      <p:ext uri="{BB962C8B-B14F-4D97-AF65-F5344CB8AC3E}">
        <p14:creationId xmlns:p14="http://schemas.microsoft.com/office/powerpoint/2010/main" val="899999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dirty="0"/>
              <a:t>SE Route Stand Down Brief – Accessing Distribution Locations – Issue 1 – 11 Jan ‘19</a:t>
            </a:r>
          </a:p>
        </p:txBody>
      </p:sp>
      <p:sp>
        <p:nvSpPr>
          <p:cNvPr id="3" name="Rectangle 8"/>
          <p:cNvSpPr>
            <a:spLocks noGrp="1" noChangeArrowheads="1"/>
          </p:cNvSpPr>
          <p:nvPr>
            <p:ph type="dt" sz="half" idx="11"/>
          </p:nvPr>
        </p:nvSpPr>
        <p:spPr>
          <a:ln/>
        </p:spPr>
        <p:txBody>
          <a:bodyPr/>
          <a:lstStyle>
            <a:lvl1pPr>
              <a:defRPr/>
            </a:lvl1pPr>
          </a:lstStyle>
          <a:p>
            <a:pPr>
              <a:defRPr/>
            </a:pPr>
            <a:fld id="{FF0AE361-67DE-49DB-8E87-22A8A2BE7C9C}" type="datetime5">
              <a:rPr lang="en-GB" altLang="en-US" smtClean="0"/>
              <a:t>22-Jan-20</a:t>
            </a:fld>
            <a:endParaRPr lang="en-GB" altLang="en-US" dirty="0"/>
          </a:p>
        </p:txBody>
      </p:sp>
      <p:sp>
        <p:nvSpPr>
          <p:cNvPr id="4" name="Rectangle 9"/>
          <p:cNvSpPr>
            <a:spLocks noGrp="1" noChangeArrowheads="1"/>
          </p:cNvSpPr>
          <p:nvPr>
            <p:ph type="sldNum" sz="quarter" idx="12"/>
          </p:nvPr>
        </p:nvSpPr>
        <p:spPr>
          <a:ln/>
        </p:spPr>
        <p:txBody>
          <a:bodyPr/>
          <a:lstStyle>
            <a:lvl1pPr>
              <a:defRPr/>
            </a:lvl1pPr>
          </a:lstStyle>
          <a:p>
            <a:pPr>
              <a:defRPr/>
            </a:pPr>
            <a:fld id="{487355C8-947F-4542-A26D-82D1483339D9}" type="slidenum">
              <a:rPr lang="en-GB" altLang="en-US"/>
              <a:pPr>
                <a:defRPr/>
              </a:pPr>
              <a:t>‹#›</a:t>
            </a:fld>
            <a:endParaRPr lang="en-GB" altLang="en-US" dirty="0"/>
          </a:p>
        </p:txBody>
      </p:sp>
    </p:spTree>
    <p:extLst>
      <p:ext uri="{BB962C8B-B14F-4D97-AF65-F5344CB8AC3E}">
        <p14:creationId xmlns:p14="http://schemas.microsoft.com/office/powerpoint/2010/main" val="2281009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t>SE Route Stand Down Brief – Accessing Distribution Locations – Issue 1 – 11 Jan ‘19</a:t>
            </a:r>
          </a:p>
        </p:txBody>
      </p:sp>
      <p:sp>
        <p:nvSpPr>
          <p:cNvPr id="6" name="Rectangle 8"/>
          <p:cNvSpPr>
            <a:spLocks noGrp="1" noChangeArrowheads="1"/>
          </p:cNvSpPr>
          <p:nvPr>
            <p:ph type="dt" sz="half" idx="11"/>
          </p:nvPr>
        </p:nvSpPr>
        <p:spPr>
          <a:ln/>
        </p:spPr>
        <p:txBody>
          <a:bodyPr/>
          <a:lstStyle>
            <a:lvl1pPr>
              <a:defRPr/>
            </a:lvl1pPr>
          </a:lstStyle>
          <a:p>
            <a:pPr>
              <a:defRPr/>
            </a:pPr>
            <a:fld id="{1A28668F-0297-44C8-8E09-6D6FA06552E0}" type="datetime5">
              <a:rPr lang="en-GB" altLang="en-US" smtClean="0"/>
              <a:t>22-Jan-20</a:t>
            </a:fld>
            <a:endParaRPr lang="en-GB" alt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238CC7BC-24AB-4D7C-96D0-A77883225069}" type="slidenum">
              <a:rPr lang="en-GB" altLang="en-US"/>
              <a:pPr>
                <a:defRPr/>
              </a:pPr>
              <a:t>‹#›</a:t>
            </a:fld>
            <a:endParaRPr lang="en-GB" altLang="en-US" dirty="0"/>
          </a:p>
        </p:txBody>
      </p:sp>
    </p:spTree>
    <p:extLst>
      <p:ext uri="{BB962C8B-B14F-4D97-AF65-F5344CB8AC3E}">
        <p14:creationId xmlns:p14="http://schemas.microsoft.com/office/powerpoint/2010/main" val="1512780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t>SE Route Stand Down Brief – Accessing Distribution Locations – Issue 1 – 11 Jan ‘19</a:t>
            </a:r>
          </a:p>
        </p:txBody>
      </p:sp>
      <p:sp>
        <p:nvSpPr>
          <p:cNvPr id="6" name="Rectangle 8"/>
          <p:cNvSpPr>
            <a:spLocks noGrp="1" noChangeArrowheads="1"/>
          </p:cNvSpPr>
          <p:nvPr>
            <p:ph type="dt" sz="half" idx="11"/>
          </p:nvPr>
        </p:nvSpPr>
        <p:spPr>
          <a:ln/>
        </p:spPr>
        <p:txBody>
          <a:bodyPr/>
          <a:lstStyle>
            <a:lvl1pPr>
              <a:defRPr/>
            </a:lvl1pPr>
          </a:lstStyle>
          <a:p>
            <a:pPr>
              <a:defRPr/>
            </a:pPr>
            <a:fld id="{2CF70D78-441D-4C21-93F2-D2A7715D5A10}" type="datetime5">
              <a:rPr lang="en-GB" altLang="en-US" smtClean="0"/>
              <a:t>22-Jan-20</a:t>
            </a:fld>
            <a:endParaRPr lang="en-GB" alt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9F3413DF-07FD-41E5-91DD-58163E0D2B70}" type="slidenum">
              <a:rPr lang="en-GB" altLang="en-US"/>
              <a:pPr>
                <a:defRPr/>
              </a:pPr>
              <a:t>‹#›</a:t>
            </a:fld>
            <a:endParaRPr lang="en-GB" altLang="en-US" dirty="0"/>
          </a:p>
        </p:txBody>
      </p:sp>
    </p:spTree>
    <p:extLst>
      <p:ext uri="{BB962C8B-B14F-4D97-AF65-F5344CB8AC3E}">
        <p14:creationId xmlns:p14="http://schemas.microsoft.com/office/powerpoint/2010/main" val="3510188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SE Route Stand Down Brief – Accessing Distribution Locations – Issue 1 – 11 Jan ‘19</a:t>
            </a:r>
          </a:p>
        </p:txBody>
      </p:sp>
      <p:sp>
        <p:nvSpPr>
          <p:cNvPr id="5" name="Rectangle 8"/>
          <p:cNvSpPr>
            <a:spLocks noGrp="1" noChangeArrowheads="1"/>
          </p:cNvSpPr>
          <p:nvPr>
            <p:ph type="dt" sz="half" idx="11"/>
          </p:nvPr>
        </p:nvSpPr>
        <p:spPr>
          <a:ln/>
        </p:spPr>
        <p:txBody>
          <a:bodyPr/>
          <a:lstStyle>
            <a:lvl1pPr>
              <a:defRPr/>
            </a:lvl1pPr>
          </a:lstStyle>
          <a:p>
            <a:pPr>
              <a:defRPr/>
            </a:pPr>
            <a:fld id="{3CE8EAFF-11C5-4313-A6AE-8A4B07932202}" type="datetime5">
              <a:rPr lang="en-GB" altLang="en-US" smtClean="0"/>
              <a:t>22-Jan-20</a:t>
            </a:fld>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047991AC-C46B-4D69-B679-B8F8DF608475}" type="slidenum">
              <a:rPr lang="en-GB" altLang="en-US"/>
              <a:pPr>
                <a:defRPr/>
              </a:pPr>
              <a:t>‹#›</a:t>
            </a:fld>
            <a:endParaRPr lang="en-GB" altLang="en-US" dirty="0"/>
          </a:p>
        </p:txBody>
      </p:sp>
    </p:spTree>
    <p:extLst>
      <p:ext uri="{BB962C8B-B14F-4D97-AF65-F5344CB8AC3E}">
        <p14:creationId xmlns:p14="http://schemas.microsoft.com/office/powerpoint/2010/main" val="28906934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827089"/>
            <a:ext cx="7067551"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SE Route Stand Down Brief – Accessing Distribution Locations – Issue 1 – 11 Jan ‘19</a:t>
            </a:r>
          </a:p>
        </p:txBody>
      </p:sp>
      <p:sp>
        <p:nvSpPr>
          <p:cNvPr id="5" name="Rectangle 8"/>
          <p:cNvSpPr>
            <a:spLocks noGrp="1" noChangeArrowheads="1"/>
          </p:cNvSpPr>
          <p:nvPr>
            <p:ph type="dt" sz="half" idx="11"/>
          </p:nvPr>
        </p:nvSpPr>
        <p:spPr>
          <a:ln/>
        </p:spPr>
        <p:txBody>
          <a:bodyPr/>
          <a:lstStyle>
            <a:lvl1pPr>
              <a:defRPr/>
            </a:lvl1pPr>
          </a:lstStyle>
          <a:p>
            <a:pPr>
              <a:defRPr/>
            </a:pPr>
            <a:fld id="{6BC2139D-1F1D-4496-B0A8-B74B9419C092}" type="datetime5">
              <a:rPr lang="en-GB" altLang="en-US" smtClean="0"/>
              <a:t>22-Jan-20</a:t>
            </a:fld>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B70CB5D6-900C-467D-9494-2C6EF2DB116B}" type="slidenum">
              <a:rPr lang="en-GB" altLang="en-US"/>
              <a:pPr>
                <a:defRPr/>
              </a:pPr>
              <a:t>‹#›</a:t>
            </a:fld>
            <a:endParaRPr lang="en-GB" altLang="en-US" dirty="0"/>
          </a:p>
        </p:txBody>
      </p:sp>
    </p:spTree>
    <p:extLst>
      <p:ext uri="{BB962C8B-B14F-4D97-AF65-F5344CB8AC3E}">
        <p14:creationId xmlns:p14="http://schemas.microsoft.com/office/powerpoint/2010/main" val="385280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4084106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13608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4" cstate="email">
              <a:extLst>
                <a:ext uri="{28A0092B-C50C-407E-A947-70E740481C1C}">
                  <a14:useLocalDpi xmlns:a14="http://schemas.microsoft.com/office/drawing/2010/main"/>
                </a:ext>
              </a:extLst>
            </a:blip>
            <a:srcRect l="-5547" r="-33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66269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4" cstate="email">
              <a:extLst>
                <a:ext uri="{28A0092B-C50C-407E-A947-70E740481C1C}">
                  <a14:useLocalDpi xmlns:a14="http://schemas.microsoft.com/office/drawing/2010/main"/>
                </a:ext>
              </a:extLst>
            </a:blip>
            <a:srcRect l="-5547" r="-33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709646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
        <p:nvSpPr>
          <p:cNvPr id="8194" name="Rectangle 2"/>
          <p:cNvSpPr>
            <a:spLocks noGrp="1" noChangeArrowheads="1"/>
          </p:cNvSpPr>
          <p:nvPr>
            <p:ph type="ctrTitle"/>
          </p:nvPr>
        </p:nvSpPr>
        <p:spPr>
          <a:xfrm>
            <a:off x="719668" y="2565400"/>
            <a:ext cx="9692217"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719668" y="3644900"/>
            <a:ext cx="9692217"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dirty="0"/>
              <a:t>SE Route Stand Down Brief – Accessing Distribution Locations – Issue 1 – 11 Jan ‘19</a:t>
            </a:r>
          </a:p>
        </p:txBody>
      </p:sp>
      <p:sp>
        <p:nvSpPr>
          <p:cNvPr id="6" name="Rectangle 7"/>
          <p:cNvSpPr>
            <a:spLocks noGrp="1" noChangeArrowheads="1"/>
          </p:cNvSpPr>
          <p:nvPr>
            <p:ph type="dt" sz="half" idx="11"/>
          </p:nvPr>
        </p:nvSpPr>
        <p:spPr/>
        <p:txBody>
          <a:bodyPr/>
          <a:lstStyle>
            <a:lvl1pPr>
              <a:defRPr/>
            </a:lvl1pPr>
          </a:lstStyle>
          <a:p>
            <a:pPr>
              <a:defRPr/>
            </a:pPr>
            <a:fld id="{8B4FFF9F-CB32-4DF6-9F39-E08C21011499}" type="datetime5">
              <a:rPr lang="en-GB" altLang="en-US" smtClean="0"/>
              <a:t>22-Jan-20</a:t>
            </a:fld>
            <a:endParaRPr lang="en-GB" altLang="en-US" dirty="0"/>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dirty="0"/>
          </a:p>
        </p:txBody>
      </p:sp>
    </p:spTree>
    <p:extLst>
      <p:ext uri="{BB962C8B-B14F-4D97-AF65-F5344CB8AC3E}">
        <p14:creationId xmlns:p14="http://schemas.microsoft.com/office/powerpoint/2010/main" val="356291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5D76571-C747-482E-B3C5-EC9975E599A2}" type="datetime5">
              <a:rPr lang="en-GB" altLang="en-US" smtClean="0"/>
              <a:t>22-Jan-20</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SE Route Stand Down Brief – Accessing Distribution Locations – Issue 1 – 11 Jan ‘19</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dirty="0"/>
          </a:p>
        </p:txBody>
      </p:sp>
    </p:spTree>
    <p:extLst>
      <p:ext uri="{BB962C8B-B14F-4D97-AF65-F5344CB8AC3E}">
        <p14:creationId xmlns:p14="http://schemas.microsoft.com/office/powerpoint/2010/main" val="2659331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8A3E56A-58D1-44DF-B720-A28A8256713D}" type="datetime5">
              <a:rPr lang="en-GB" altLang="en-US" smtClean="0"/>
              <a:t>22-Jan-20</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SE Route Stand Down Brief – Accessing Distribution Locations – Issue 1 – 11 Jan ‘19</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dirty="0"/>
          </a:p>
        </p:txBody>
      </p:sp>
    </p:spTree>
    <p:extLst>
      <p:ext uri="{BB962C8B-B14F-4D97-AF65-F5344CB8AC3E}">
        <p14:creationId xmlns:p14="http://schemas.microsoft.com/office/powerpoint/2010/main" val="2531530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9.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9.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0197669"/>
      </p:ext>
    </p:extLst>
  </p:cSld>
  <p:clrMap bg1="lt1" tx1="dk1" bg2="lt2" tx2="dk2" accent1="accent1" accent2="accent2" accent3="accent3" accent4="accent4" accent5="accent5" accent6="accent6" hlink="hlink" folHlink="folHlink"/>
  <p:sldLayoutIdLst>
    <p:sldLayoutId id="2147483702" r:id="rId1"/>
    <p:sldLayoutId id="2147483705" r:id="rId2"/>
    <p:sldLayoutId id="2147483708" r:id="rId3"/>
    <p:sldLayoutId id="2147483709" r:id="rId4"/>
    <p:sldLayoutId id="2147483714" r:id="rId5"/>
    <p:sldLayoutId id="214748371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668"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719668" y="1841501"/>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B08A0F6-9245-4971-9E90-31B3F9D94749}" type="datetime5">
              <a:rPr lang="en-GB" altLang="en-US" smtClean="0"/>
              <a:t>22-Jan-20</a:t>
            </a:fld>
            <a:endParaRPr lang="en-GB" altLang="en-US" dirty="0"/>
          </a:p>
        </p:txBody>
      </p:sp>
      <p:sp>
        <p:nvSpPr>
          <p:cNvPr id="1029"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dirty="0"/>
              <a:t>SE Route Stand Down Brief – Accessing Distribution Locations – Issue 1 – 11 Jan ‘19</a:t>
            </a:r>
          </a:p>
        </p:txBody>
      </p:sp>
      <p:sp>
        <p:nvSpPr>
          <p:cNvPr id="1030" name="Rectangle 6"/>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dirty="0"/>
          </a:p>
        </p:txBody>
      </p:sp>
      <p:sp>
        <p:nvSpPr>
          <p:cNvPr id="1031" name="Text Box 8"/>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Tree>
    <p:extLst>
      <p:ext uri="{BB962C8B-B14F-4D97-AF65-F5344CB8AC3E}">
        <p14:creationId xmlns:p14="http://schemas.microsoft.com/office/powerpoint/2010/main" val="190576448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ft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19668"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2051" name="Rectangle 3"/>
          <p:cNvSpPr>
            <a:spLocks noGrp="1" noChangeArrowheads="1"/>
          </p:cNvSpPr>
          <p:nvPr>
            <p:ph type="body" idx="1"/>
          </p:nvPr>
        </p:nvSpPr>
        <p:spPr bwMode="auto">
          <a:xfrm>
            <a:off x="719668" y="1841501"/>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69"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dirty="0"/>
              <a:t>SE Route Stand Down Brief – Accessing Distribution Locations – Issue 1 – 11 Jan ‘19</a:t>
            </a:r>
          </a:p>
        </p:txBody>
      </p:sp>
      <p:sp>
        <p:nvSpPr>
          <p:cNvPr id="11272" name="Rectangle 8"/>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A5655D0A-C6DB-4CCE-9C12-1437399966B7}" type="datetime5">
              <a:rPr lang="en-GB" altLang="en-US" smtClean="0"/>
              <a:t>22-Jan-20</a:t>
            </a:fld>
            <a:endParaRPr lang="en-GB" altLang="en-US" dirty="0"/>
          </a:p>
        </p:txBody>
      </p:sp>
      <p:sp>
        <p:nvSpPr>
          <p:cNvPr id="11273" name="Rectangle 9"/>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A52176FC-3097-4065-ABE4-7E9C5A3F3358}" type="slidenum">
              <a:rPr lang="en-GB" altLang="en-US"/>
              <a:pPr>
                <a:defRPr/>
              </a:pPr>
              <a:t>‹#›</a:t>
            </a:fld>
            <a:endParaRPr lang="en-GB" altLang="en-US" dirty="0"/>
          </a:p>
        </p:txBody>
      </p:sp>
      <p:sp>
        <p:nvSpPr>
          <p:cNvPr id="2055" name="Text Box 10"/>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Tree>
    <p:extLst>
      <p:ext uri="{BB962C8B-B14F-4D97-AF65-F5344CB8AC3E}">
        <p14:creationId xmlns:p14="http://schemas.microsoft.com/office/powerpoint/2010/main" val="221915504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ft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package" Target="../embeddings/Microsoft_Visio_Drawing.vsdx"/><Relationship Id="rId7"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image" Target="../media/image11.jpg"/><Relationship Id="rId10" Type="http://schemas.openxmlformats.org/officeDocument/2006/relationships/image" Target="../media/image16.png"/><Relationship Id="rId4" Type="http://schemas.openxmlformats.org/officeDocument/2006/relationships/image" Target="../media/image10.emf"/><Relationship Id="rId9" Type="http://schemas.openxmlformats.org/officeDocument/2006/relationships/image" Target="../media/image1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afety.networkrail.co.uk/safety/electrical-safety/national-electrical-power-distribution-safety-briefing" TargetMode="External"/><Relationship Id="rId2" Type="http://schemas.openxmlformats.org/officeDocument/2006/relationships/hyperlink" Target="mailto:DistributionSafetyMatters@networkrail.co.uk"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140F2B-CF17-494F-BA14-0FCC6E9E0F73}"/>
              </a:ext>
            </a:extLst>
          </p:cNvPr>
          <p:cNvSpPr>
            <a:spLocks noGrp="1"/>
          </p:cNvSpPr>
          <p:nvPr>
            <p:ph type="sldNum" sz="quarter" idx="15"/>
          </p:nvPr>
        </p:nvSpPr>
        <p:spPr/>
        <p:txBody>
          <a:bodyPr/>
          <a:lstStyle/>
          <a:p>
            <a:fld id="{229EAAAC-928A-40C1-AC39-D34FD1799CA9}" type="slidenum">
              <a:rPr lang="en-GB" smtClean="0"/>
              <a:pPr/>
              <a:t>1</a:t>
            </a:fld>
            <a:endParaRPr lang="en-GB" dirty="0"/>
          </a:p>
        </p:txBody>
      </p:sp>
      <p:sp>
        <p:nvSpPr>
          <p:cNvPr id="4" name="Rectangle 2">
            <a:extLst>
              <a:ext uri="{FF2B5EF4-FFF2-40B4-BE49-F238E27FC236}">
                <a16:creationId xmlns:a16="http://schemas.microsoft.com/office/drawing/2014/main" id="{447594AD-2A3E-4A02-9E93-A65046D21870}"/>
              </a:ext>
            </a:extLst>
          </p:cNvPr>
          <p:cNvSpPr>
            <a:spLocks noGrp="1" noChangeArrowheads="1"/>
          </p:cNvSpPr>
          <p:nvPr>
            <p:ph type="body" sz="quarter" idx="10"/>
          </p:nvPr>
        </p:nvSpPr>
        <p:spPr>
          <a:xfrm>
            <a:off x="3631473" y="1489596"/>
            <a:ext cx="5368287" cy="4319588"/>
          </a:xfrm>
        </p:spPr>
        <p:txBody>
          <a:bodyPr/>
          <a:lstStyle/>
          <a:p>
            <a:pPr eaLnBrk="1" hangingPunct="1"/>
            <a:r>
              <a:rPr lang="en-GB" altLang="en-US" sz="4400" dirty="0"/>
              <a:t>Electrical Power Distribution Briefing: </a:t>
            </a:r>
            <a:br>
              <a:rPr lang="en-GB" altLang="en-US" sz="4400" dirty="0"/>
            </a:br>
            <a:r>
              <a:rPr lang="en-GB" altLang="en-US" sz="4400" dirty="0"/>
              <a:t>National Arc Flash PPE Requirements</a:t>
            </a:r>
          </a:p>
        </p:txBody>
      </p:sp>
      <p:sp>
        <p:nvSpPr>
          <p:cNvPr id="5" name="Rectangle 3">
            <a:extLst>
              <a:ext uri="{FF2B5EF4-FFF2-40B4-BE49-F238E27FC236}">
                <a16:creationId xmlns:a16="http://schemas.microsoft.com/office/drawing/2014/main" id="{2C1E8E8F-4FDC-41DE-8828-FC4F2F01CFE6}"/>
              </a:ext>
            </a:extLst>
          </p:cNvPr>
          <p:cNvSpPr txBox="1">
            <a:spLocks noChangeArrowheads="1"/>
          </p:cNvSpPr>
          <p:nvPr/>
        </p:nvSpPr>
        <p:spPr>
          <a:xfrm>
            <a:off x="4205020" y="4863515"/>
            <a:ext cx="3781960" cy="69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altLang="en-US" dirty="0"/>
          </a:p>
        </p:txBody>
      </p:sp>
      <p:sp>
        <p:nvSpPr>
          <p:cNvPr id="8" name="Rectangle 3">
            <a:extLst>
              <a:ext uri="{FF2B5EF4-FFF2-40B4-BE49-F238E27FC236}">
                <a16:creationId xmlns:a16="http://schemas.microsoft.com/office/drawing/2014/main" id="{54BB6344-2100-4ED5-8195-4F297F066945}"/>
              </a:ext>
            </a:extLst>
          </p:cNvPr>
          <p:cNvSpPr txBox="1">
            <a:spLocks noChangeArrowheads="1"/>
          </p:cNvSpPr>
          <p:nvPr/>
        </p:nvSpPr>
        <p:spPr>
          <a:xfrm>
            <a:off x="291606" y="188191"/>
            <a:ext cx="2037937" cy="1928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1400" i="1" dirty="0"/>
              <a:t>Issue 1.1 Jan 2020</a:t>
            </a:r>
          </a:p>
          <a:p>
            <a:pPr marL="0" indent="0" algn="ctr">
              <a:buNone/>
            </a:pPr>
            <a:endParaRPr lang="en-GB" altLang="en-US" sz="1400" dirty="0"/>
          </a:p>
        </p:txBody>
      </p:sp>
      <p:graphicFrame>
        <p:nvGraphicFramePr>
          <p:cNvPr id="3" name="Object 2">
            <a:extLst>
              <a:ext uri="{FF2B5EF4-FFF2-40B4-BE49-F238E27FC236}">
                <a16:creationId xmlns:a16="http://schemas.microsoft.com/office/drawing/2014/main" id="{13A20838-753C-4BAE-AFE2-B6A5590FE960}"/>
              </a:ext>
            </a:extLst>
          </p:cNvPr>
          <p:cNvGraphicFramePr>
            <a:graphicFrameLocks noChangeAspect="1"/>
          </p:cNvGraphicFramePr>
          <p:nvPr>
            <p:extLst>
              <p:ext uri="{D42A27DB-BD31-4B8C-83A1-F6EECF244321}">
                <p14:modId xmlns:p14="http://schemas.microsoft.com/office/powerpoint/2010/main" val="1482380633"/>
              </p:ext>
            </p:extLst>
          </p:nvPr>
        </p:nvGraphicFramePr>
        <p:xfrm>
          <a:off x="5050207" y="284595"/>
          <a:ext cx="2147004" cy="1756642"/>
        </p:xfrm>
        <a:graphic>
          <a:graphicData uri="http://schemas.openxmlformats.org/presentationml/2006/ole">
            <mc:AlternateContent xmlns:mc="http://schemas.openxmlformats.org/markup-compatibility/2006">
              <mc:Choice xmlns:v="urn:schemas-microsoft-com:vml" Requires="v">
                <p:oleObj spid="_x0000_s1026" name="Visio" r:id="rId3" imgW="1615395" imgH="1615464" progId="Visio.Drawing.15">
                  <p:embed/>
                </p:oleObj>
              </mc:Choice>
              <mc:Fallback>
                <p:oleObj name="Visio" r:id="rId3" imgW="1615395" imgH="1615464" progId="Visio.Drawing.15">
                  <p:embed/>
                  <p:pic>
                    <p:nvPicPr>
                      <p:cNvPr id="3" name="Object 2">
                        <a:extLst>
                          <a:ext uri="{FF2B5EF4-FFF2-40B4-BE49-F238E27FC236}">
                            <a16:creationId xmlns:a16="http://schemas.microsoft.com/office/drawing/2014/main" id="{13A20838-753C-4BAE-AFE2-B6A5590FE9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0207" y="284595"/>
                        <a:ext cx="2147004" cy="1756642"/>
                      </a:xfrm>
                      <a:prstGeom prst="rect">
                        <a:avLst/>
                      </a:prstGeom>
                      <a:solidFill>
                        <a:srgbClr val="FFFFFF"/>
                      </a:solidFill>
                      <a:ln>
                        <a:noFill/>
                      </a:ln>
                    </p:spPr>
                  </p:pic>
                </p:oleObj>
              </mc:Fallback>
            </mc:AlternateContent>
          </a:graphicData>
        </a:graphic>
      </p:graphicFrame>
      <p:pic>
        <p:nvPicPr>
          <p:cNvPr id="9" name="Picture 8">
            <a:extLst>
              <a:ext uri="{FF2B5EF4-FFF2-40B4-BE49-F238E27FC236}">
                <a16:creationId xmlns:a16="http://schemas.microsoft.com/office/drawing/2014/main" id="{7562CB32-7AB8-4AFF-9EA7-A4A81A029F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75762" y="545777"/>
            <a:ext cx="1715927" cy="2396546"/>
          </a:xfrm>
          <a:prstGeom prst="rect">
            <a:avLst/>
          </a:prstGeom>
        </p:spPr>
      </p:pic>
      <p:pic>
        <p:nvPicPr>
          <p:cNvPr id="10" name="Picture 9">
            <a:extLst>
              <a:ext uri="{FF2B5EF4-FFF2-40B4-BE49-F238E27FC236}">
                <a16:creationId xmlns:a16="http://schemas.microsoft.com/office/drawing/2014/main" id="{FE372284-6241-419B-B954-9B93A6CE846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18171" y="735789"/>
            <a:ext cx="1440108" cy="2285886"/>
          </a:xfrm>
          <a:prstGeom prst="rect">
            <a:avLst/>
          </a:prstGeom>
        </p:spPr>
      </p:pic>
      <p:pic>
        <p:nvPicPr>
          <p:cNvPr id="11" name="Picture 10">
            <a:extLst>
              <a:ext uri="{FF2B5EF4-FFF2-40B4-BE49-F238E27FC236}">
                <a16:creationId xmlns:a16="http://schemas.microsoft.com/office/drawing/2014/main" id="{7671798A-DC5D-4AF1-B10D-5809ADE8904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37883" y="4463409"/>
            <a:ext cx="1855789" cy="2292984"/>
          </a:xfrm>
          <a:prstGeom prst="rect">
            <a:avLst/>
          </a:prstGeom>
        </p:spPr>
      </p:pic>
      <p:pic>
        <p:nvPicPr>
          <p:cNvPr id="12" name="Picture 11">
            <a:extLst>
              <a:ext uri="{FF2B5EF4-FFF2-40B4-BE49-F238E27FC236}">
                <a16:creationId xmlns:a16="http://schemas.microsoft.com/office/drawing/2014/main" id="{F9C37841-B595-406E-9682-84BE8D02D2E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1540" y="4720446"/>
            <a:ext cx="1487725" cy="1857404"/>
          </a:xfrm>
          <a:prstGeom prst="rect">
            <a:avLst/>
          </a:prstGeom>
        </p:spPr>
      </p:pic>
      <p:pic>
        <p:nvPicPr>
          <p:cNvPr id="13" name="Picture 12">
            <a:extLst>
              <a:ext uri="{FF2B5EF4-FFF2-40B4-BE49-F238E27FC236}">
                <a16:creationId xmlns:a16="http://schemas.microsoft.com/office/drawing/2014/main" id="{A396E6E5-537D-403E-94FD-93CB45F7A25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89093" y="5113950"/>
            <a:ext cx="1533605" cy="1390469"/>
          </a:xfrm>
          <a:prstGeom prst="rect">
            <a:avLst/>
          </a:prstGeom>
        </p:spPr>
      </p:pic>
      <p:pic>
        <p:nvPicPr>
          <p:cNvPr id="14" name="Picture 13" descr="2429_Technical Authority Logo_A (003)">
            <a:extLst>
              <a:ext uri="{FF2B5EF4-FFF2-40B4-BE49-F238E27FC236}">
                <a16:creationId xmlns:a16="http://schemas.microsoft.com/office/drawing/2014/main" id="{3DAA3EF4-CD26-4DDC-BD16-7A9AE36314CD}"/>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5181601" y="5308629"/>
            <a:ext cx="2228578" cy="1224173"/>
          </a:xfrm>
          <a:prstGeom prst="rect">
            <a:avLst/>
          </a:prstGeom>
          <a:noFill/>
        </p:spPr>
      </p:pic>
    </p:spTree>
    <p:extLst>
      <p:ext uri="{BB962C8B-B14F-4D97-AF65-F5344CB8AC3E}">
        <p14:creationId xmlns:p14="http://schemas.microsoft.com/office/powerpoint/2010/main" val="1480427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10</a:t>
            </a:fld>
            <a:endParaRPr lang="en-GB" dirty="0"/>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600" dirty="0">
                <a:solidFill>
                  <a:schemeClr val="tx2"/>
                </a:solidFill>
              </a:rPr>
              <a:t>Arc Flash PPE -  Class 1 (4 kA) Main Layer</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76880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1" u="sng" dirty="0">
              <a:solidFill>
                <a:schemeClr val="tx2"/>
              </a:solidFill>
            </a:endParaRPr>
          </a:p>
        </p:txBody>
      </p:sp>
      <p:graphicFrame>
        <p:nvGraphicFramePr>
          <p:cNvPr id="10" name="Table 9">
            <a:extLst>
              <a:ext uri="{FF2B5EF4-FFF2-40B4-BE49-F238E27FC236}">
                <a16:creationId xmlns:a16="http://schemas.microsoft.com/office/drawing/2014/main" id="{0B1F5399-1A14-491F-AB03-E0D07DBFAEB7}"/>
              </a:ext>
            </a:extLst>
          </p:cNvPr>
          <p:cNvGraphicFramePr>
            <a:graphicFrameLocks noGrp="1"/>
          </p:cNvGraphicFramePr>
          <p:nvPr>
            <p:extLst/>
          </p:nvPr>
        </p:nvGraphicFramePr>
        <p:xfrm>
          <a:off x="9979253" y="1470147"/>
          <a:ext cx="1963458" cy="228600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376467">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694489">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dirty="0"/>
                        <a:t>Class 1 (4 kA) </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
        <p:nvSpPr>
          <p:cNvPr id="12" name="Rectangle 3">
            <a:extLst>
              <a:ext uri="{FF2B5EF4-FFF2-40B4-BE49-F238E27FC236}">
                <a16:creationId xmlns:a16="http://schemas.microsoft.com/office/drawing/2014/main" id="{0641786A-07FD-4468-BDDF-E17B8536B260}"/>
              </a:ext>
            </a:extLst>
          </p:cNvPr>
          <p:cNvSpPr txBox="1">
            <a:spLocks noChangeArrowheads="1"/>
          </p:cNvSpPr>
          <p:nvPr/>
        </p:nvSpPr>
        <p:spPr>
          <a:xfrm>
            <a:off x="1074951" y="1429533"/>
            <a:ext cx="7781665"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chemeClr val="tx2"/>
                </a:solidFill>
              </a:rPr>
              <a:t>Also, this main layer is to be worn for the following work activities:</a:t>
            </a:r>
          </a:p>
          <a:p>
            <a:pPr marL="0" indent="0">
              <a:buNone/>
            </a:pPr>
            <a:endParaRPr lang="en-GB" sz="2000" dirty="0">
              <a:solidFill>
                <a:schemeClr val="tx2"/>
              </a:solidFill>
            </a:endParaRPr>
          </a:p>
          <a:p>
            <a:pPr marL="0" indent="0">
              <a:buNone/>
            </a:pPr>
            <a:r>
              <a:rPr lang="en-GB" sz="2400" b="1" dirty="0">
                <a:solidFill>
                  <a:schemeClr val="tx2"/>
                </a:solidFill>
              </a:rPr>
              <a:t>Isolation &amp; Earthing Activities on traction or non-traction HV Switchgear </a:t>
            </a:r>
            <a:r>
              <a:rPr lang="en-GB" sz="2000" b="1" i="1" dirty="0">
                <a:solidFill>
                  <a:schemeClr val="tx2"/>
                </a:solidFill>
              </a:rPr>
              <a:t>(where task specific Arc Flash PPE requirements are not mandated)</a:t>
            </a:r>
          </a:p>
          <a:p>
            <a:pPr marL="0" indent="0">
              <a:buNone/>
            </a:pPr>
            <a:endParaRPr lang="en-GB" sz="2000" b="1" i="1" dirty="0">
              <a:solidFill>
                <a:schemeClr val="tx2"/>
              </a:solidFill>
            </a:endParaRPr>
          </a:p>
          <a:p>
            <a:pPr marL="0" indent="0">
              <a:buNone/>
            </a:pPr>
            <a:r>
              <a:rPr lang="en-GB" sz="1400" i="1" dirty="0">
                <a:solidFill>
                  <a:schemeClr val="tx2"/>
                </a:solidFill>
              </a:rPr>
              <a:t>Examples:</a:t>
            </a:r>
          </a:p>
          <a:p>
            <a:pPr>
              <a:buFont typeface="Wingdings" panose="05000000000000000000" pitchFamily="2" charset="2"/>
              <a:buChar char="Ø"/>
            </a:pPr>
            <a:r>
              <a:rPr lang="en-GB" sz="1400" i="1" dirty="0">
                <a:solidFill>
                  <a:schemeClr val="tx2"/>
                </a:solidFill>
              </a:rPr>
              <a:t>Isolation &amp; Earthing activities on 25 kV Structure Mounted Outdoor Switchgear (SMOS)</a:t>
            </a:r>
          </a:p>
          <a:p>
            <a:pPr>
              <a:buFont typeface="Wingdings" panose="05000000000000000000" pitchFamily="2" charset="2"/>
              <a:buChar char="Ø"/>
            </a:pPr>
            <a:r>
              <a:rPr lang="en-GB" sz="1400" i="1" dirty="0">
                <a:solidFill>
                  <a:schemeClr val="tx2"/>
                </a:solidFill>
              </a:rPr>
              <a:t>Isolation &amp; Earthing activities on 33 kV outdoor switchgear (i.e. JB424, OX36 3 phase)</a:t>
            </a:r>
          </a:p>
          <a:p>
            <a:pPr>
              <a:buFont typeface="Wingdings" panose="05000000000000000000" pitchFamily="2" charset="2"/>
              <a:buChar char="Ø"/>
            </a:pPr>
            <a:r>
              <a:rPr lang="en-GB" sz="1400" i="1" dirty="0">
                <a:solidFill>
                  <a:schemeClr val="tx2"/>
                </a:solidFill>
              </a:rPr>
              <a:t>Isolation and the racking in/out of Metal Enclosed DC Traction Switchgear</a:t>
            </a:r>
          </a:p>
          <a:p>
            <a:pPr>
              <a:buFont typeface="Wingdings" panose="05000000000000000000" pitchFamily="2" charset="2"/>
              <a:buChar char="Ø"/>
            </a:pPr>
            <a:r>
              <a:rPr lang="en-GB" sz="1400" i="1" dirty="0">
                <a:solidFill>
                  <a:schemeClr val="tx2"/>
                </a:solidFill>
              </a:rPr>
              <a:t>Isolation &amp; Earthing of 25 kV indoor Gas Insulated Switchgear (GIS)</a:t>
            </a:r>
          </a:p>
          <a:p>
            <a:pPr>
              <a:buFont typeface="Wingdings" panose="05000000000000000000" pitchFamily="2" charset="2"/>
              <a:buChar char="Ø"/>
            </a:pPr>
            <a:r>
              <a:rPr lang="en-GB" sz="1400" i="1" dirty="0">
                <a:solidFill>
                  <a:schemeClr val="tx2"/>
                </a:solidFill>
              </a:rPr>
              <a:t>Isolation &amp; Earthing of 6.6 kV to 33 kV 3-phase indoor switchgear with integral disconnectors / earth switches</a:t>
            </a:r>
          </a:p>
          <a:p>
            <a:pPr>
              <a:buFont typeface="Wingdings" panose="05000000000000000000" pitchFamily="2" charset="2"/>
              <a:buChar char="Ø"/>
            </a:pPr>
            <a:r>
              <a:rPr lang="en-GB" sz="1400" i="1" dirty="0">
                <a:solidFill>
                  <a:schemeClr val="tx2"/>
                </a:solidFill>
              </a:rPr>
              <a:t>Isolation of DC Rectification equipment</a:t>
            </a:r>
            <a:endParaRPr lang="en-GB" sz="2000" b="1" i="1" dirty="0">
              <a:solidFill>
                <a:schemeClr val="tx2"/>
              </a:solidFill>
            </a:endParaRPr>
          </a:p>
        </p:txBody>
      </p:sp>
      <p:graphicFrame>
        <p:nvGraphicFramePr>
          <p:cNvPr id="13" name="Table 12">
            <a:extLst>
              <a:ext uri="{FF2B5EF4-FFF2-40B4-BE49-F238E27FC236}">
                <a16:creationId xmlns:a16="http://schemas.microsoft.com/office/drawing/2014/main" id="{34515FCD-1DA7-4F4F-9084-CAC74D00CEA6}"/>
              </a:ext>
            </a:extLst>
          </p:cNvPr>
          <p:cNvGraphicFramePr>
            <a:graphicFrameLocks noGrp="1"/>
          </p:cNvGraphicFramePr>
          <p:nvPr>
            <p:extLst/>
          </p:nvPr>
        </p:nvGraphicFramePr>
        <p:xfrm>
          <a:off x="9979253" y="4120120"/>
          <a:ext cx="1963458" cy="1883656"/>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627855">
                <a:tc>
                  <a:txBody>
                    <a:bodyPr/>
                    <a:lstStyle/>
                    <a:p>
                      <a:pPr algn="ctr"/>
                      <a:r>
                        <a:rPr lang="en-GB" dirty="0">
                          <a:solidFill>
                            <a:schemeClr val="bg1"/>
                          </a:solidFill>
                        </a:rPr>
                        <a:t>Arc Flash Rated Face / Hand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090380454"/>
                  </a:ext>
                </a:extLst>
              </a:tr>
              <a:tr h="969256">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t>None Required</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Tree>
    <p:extLst>
      <p:ext uri="{BB962C8B-B14F-4D97-AF65-F5344CB8AC3E}">
        <p14:creationId xmlns:p14="http://schemas.microsoft.com/office/powerpoint/2010/main" val="2868872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11</a:t>
            </a:fld>
            <a:endParaRPr lang="en-GB" dirty="0"/>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600" dirty="0">
                <a:solidFill>
                  <a:schemeClr val="tx2"/>
                </a:solidFill>
              </a:rPr>
              <a:t>Arc Flash PPE -  Class 1 (4 kA) Main Layer</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76880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1" u="sng" dirty="0">
              <a:solidFill>
                <a:schemeClr val="tx2"/>
              </a:solidFill>
            </a:endParaRPr>
          </a:p>
        </p:txBody>
      </p:sp>
      <p:graphicFrame>
        <p:nvGraphicFramePr>
          <p:cNvPr id="10" name="Table 9">
            <a:extLst>
              <a:ext uri="{FF2B5EF4-FFF2-40B4-BE49-F238E27FC236}">
                <a16:creationId xmlns:a16="http://schemas.microsoft.com/office/drawing/2014/main" id="{0B1F5399-1A14-491F-AB03-E0D07DBFAEB7}"/>
              </a:ext>
            </a:extLst>
          </p:cNvPr>
          <p:cNvGraphicFramePr>
            <a:graphicFrameLocks noGrp="1"/>
          </p:cNvGraphicFramePr>
          <p:nvPr>
            <p:extLst>
              <p:ext uri="{D42A27DB-BD31-4B8C-83A1-F6EECF244321}">
                <p14:modId xmlns:p14="http://schemas.microsoft.com/office/powerpoint/2010/main" val="1598747442"/>
              </p:ext>
            </p:extLst>
          </p:nvPr>
        </p:nvGraphicFramePr>
        <p:xfrm>
          <a:off x="9979253" y="1470147"/>
          <a:ext cx="1963458" cy="228600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376467">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694489">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dirty="0"/>
                        <a:t>Class 1 (4 kA) </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
        <p:nvSpPr>
          <p:cNvPr id="12" name="Rectangle 3">
            <a:extLst>
              <a:ext uri="{FF2B5EF4-FFF2-40B4-BE49-F238E27FC236}">
                <a16:creationId xmlns:a16="http://schemas.microsoft.com/office/drawing/2014/main" id="{0641786A-07FD-4468-BDDF-E17B8536B260}"/>
              </a:ext>
            </a:extLst>
          </p:cNvPr>
          <p:cNvSpPr txBox="1">
            <a:spLocks noChangeArrowheads="1"/>
          </p:cNvSpPr>
          <p:nvPr/>
        </p:nvSpPr>
        <p:spPr>
          <a:xfrm>
            <a:off x="1074951" y="1429533"/>
            <a:ext cx="7781665"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chemeClr val="tx2"/>
                </a:solidFill>
              </a:rPr>
              <a:t>Also, this main layer is to be worn for the following work activities:</a:t>
            </a:r>
          </a:p>
          <a:p>
            <a:pPr marL="0" indent="0">
              <a:buNone/>
            </a:pPr>
            <a:endParaRPr lang="en-GB" sz="2000" dirty="0">
              <a:solidFill>
                <a:schemeClr val="tx2"/>
              </a:solidFill>
            </a:endParaRPr>
          </a:p>
          <a:p>
            <a:pPr marL="0" indent="0">
              <a:buNone/>
            </a:pPr>
            <a:r>
              <a:rPr lang="en-GB" sz="2400" b="1" dirty="0">
                <a:solidFill>
                  <a:schemeClr val="tx2"/>
                </a:solidFill>
              </a:rPr>
              <a:t>Racking in and out of withdrawable DC Open Frame (where the breakers are not contained within a panel) Switchgear</a:t>
            </a:r>
          </a:p>
          <a:p>
            <a:pPr marL="0" indent="0">
              <a:buNone/>
            </a:pPr>
            <a:endParaRPr lang="en-GB" sz="2000" b="1" i="1" dirty="0">
              <a:solidFill>
                <a:schemeClr val="tx2"/>
              </a:solidFill>
            </a:endParaRPr>
          </a:p>
          <a:p>
            <a:pPr marL="0" indent="0">
              <a:buNone/>
            </a:pPr>
            <a:r>
              <a:rPr lang="en-GB" sz="1400" i="1" dirty="0">
                <a:solidFill>
                  <a:schemeClr val="tx2"/>
                </a:solidFill>
              </a:rPr>
              <a:t>Examples:</a:t>
            </a:r>
          </a:p>
          <a:p>
            <a:pPr>
              <a:buFont typeface="Wingdings" panose="05000000000000000000" pitchFamily="2" charset="2"/>
              <a:buChar char="Ø"/>
            </a:pPr>
            <a:r>
              <a:rPr lang="en-GB" sz="1400" i="1" dirty="0">
                <a:solidFill>
                  <a:schemeClr val="tx2"/>
                </a:solidFill>
              </a:rPr>
              <a:t>Racking in and out of GEC RJR530, RJR526, RJR721(not form A1-A3 and E), RLR151 circuit breakers</a:t>
            </a:r>
          </a:p>
          <a:p>
            <a:pPr>
              <a:buFont typeface="Wingdings" panose="05000000000000000000" pitchFamily="2" charset="2"/>
              <a:buChar char="Ø"/>
            </a:pPr>
            <a:r>
              <a:rPr lang="en-GB" sz="1400" i="1" dirty="0">
                <a:solidFill>
                  <a:schemeClr val="tx2"/>
                </a:solidFill>
              </a:rPr>
              <a:t>Racking in and out of BTH HSE, HSL circuit breakers</a:t>
            </a:r>
          </a:p>
          <a:p>
            <a:pPr>
              <a:buFont typeface="Wingdings" panose="05000000000000000000" pitchFamily="2" charset="2"/>
              <a:buChar char="Ø"/>
            </a:pPr>
            <a:endParaRPr lang="en-GB" sz="1400" i="1" dirty="0">
              <a:solidFill>
                <a:schemeClr val="tx2"/>
              </a:solidFill>
            </a:endParaRPr>
          </a:p>
          <a:p>
            <a:pPr>
              <a:buFont typeface="Wingdings" panose="05000000000000000000" pitchFamily="2" charset="2"/>
              <a:buChar char="Ø"/>
            </a:pPr>
            <a:endParaRPr lang="en-GB" sz="1400" i="1" dirty="0">
              <a:solidFill>
                <a:schemeClr val="tx2"/>
              </a:solidFill>
            </a:endParaRPr>
          </a:p>
          <a:p>
            <a:pPr marL="0" indent="0">
              <a:buNone/>
            </a:pPr>
            <a:endParaRPr lang="en-GB" sz="2000" b="1" i="1" dirty="0">
              <a:solidFill>
                <a:schemeClr val="tx2"/>
              </a:solidFill>
            </a:endParaRPr>
          </a:p>
          <a:p>
            <a:pPr marL="0" indent="0">
              <a:buNone/>
            </a:pPr>
            <a:endParaRPr lang="en-GB" sz="2000" b="1" i="1" dirty="0">
              <a:solidFill>
                <a:schemeClr val="tx2"/>
              </a:solidFill>
            </a:endParaRPr>
          </a:p>
        </p:txBody>
      </p:sp>
      <p:graphicFrame>
        <p:nvGraphicFramePr>
          <p:cNvPr id="13" name="Table 12">
            <a:extLst>
              <a:ext uri="{FF2B5EF4-FFF2-40B4-BE49-F238E27FC236}">
                <a16:creationId xmlns:a16="http://schemas.microsoft.com/office/drawing/2014/main" id="{34515FCD-1DA7-4F4F-9084-CAC74D00CEA6}"/>
              </a:ext>
            </a:extLst>
          </p:cNvPr>
          <p:cNvGraphicFramePr>
            <a:graphicFrameLocks noGrp="1"/>
          </p:cNvGraphicFramePr>
          <p:nvPr>
            <p:extLst/>
          </p:nvPr>
        </p:nvGraphicFramePr>
        <p:xfrm>
          <a:off x="9979253" y="4120120"/>
          <a:ext cx="1963458" cy="1883656"/>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627855">
                <a:tc>
                  <a:txBody>
                    <a:bodyPr/>
                    <a:lstStyle/>
                    <a:p>
                      <a:pPr algn="ctr"/>
                      <a:r>
                        <a:rPr lang="en-GB" dirty="0">
                          <a:solidFill>
                            <a:schemeClr val="bg1"/>
                          </a:solidFill>
                        </a:rPr>
                        <a:t>Arc Flash Rated Face / Hand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090380454"/>
                  </a:ext>
                </a:extLst>
              </a:tr>
              <a:tr h="969256">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t>None Required</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Tree>
    <p:extLst>
      <p:ext uri="{BB962C8B-B14F-4D97-AF65-F5344CB8AC3E}">
        <p14:creationId xmlns:p14="http://schemas.microsoft.com/office/powerpoint/2010/main" val="4094677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12</a:t>
            </a:fld>
            <a:endParaRPr lang="en-GB" dirty="0"/>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600" dirty="0">
                <a:solidFill>
                  <a:schemeClr val="tx2"/>
                </a:solidFill>
              </a:rPr>
              <a:t>Arc Flash PPE - 6 cal/cm</a:t>
            </a:r>
            <a:r>
              <a:rPr lang="en-GB" altLang="en-US" sz="3600" baseline="30000" dirty="0">
                <a:solidFill>
                  <a:schemeClr val="tx2"/>
                </a:solidFill>
              </a:rPr>
              <a:t>2</a:t>
            </a:r>
            <a:r>
              <a:rPr lang="en-GB" altLang="en-US" sz="3600" dirty="0">
                <a:solidFill>
                  <a:schemeClr val="tx2"/>
                </a:solidFill>
              </a:rPr>
              <a:t> rated Main Layer</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76880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1" u="sng" dirty="0">
              <a:solidFill>
                <a:schemeClr val="tx2"/>
              </a:solidFill>
            </a:endParaRPr>
          </a:p>
        </p:txBody>
      </p:sp>
      <p:pic>
        <p:nvPicPr>
          <p:cNvPr id="6" name="Picture 5">
            <a:extLst>
              <a:ext uri="{FF2B5EF4-FFF2-40B4-BE49-F238E27FC236}">
                <a16:creationId xmlns:a16="http://schemas.microsoft.com/office/drawing/2014/main" id="{64027679-0219-4780-AF2C-1169EDA79D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9950" y="2445633"/>
            <a:ext cx="2202788" cy="3496490"/>
          </a:xfrm>
          <a:prstGeom prst="rect">
            <a:avLst/>
          </a:prstGeom>
        </p:spPr>
      </p:pic>
      <p:sp>
        <p:nvSpPr>
          <p:cNvPr id="4" name="TextBox 3">
            <a:extLst>
              <a:ext uri="{FF2B5EF4-FFF2-40B4-BE49-F238E27FC236}">
                <a16:creationId xmlns:a16="http://schemas.microsoft.com/office/drawing/2014/main" id="{AA5C04E3-B7C8-4145-8C7C-9DBA416D65E9}"/>
              </a:ext>
            </a:extLst>
          </p:cNvPr>
          <p:cNvSpPr txBox="1"/>
          <p:nvPr/>
        </p:nvSpPr>
        <p:spPr>
          <a:xfrm>
            <a:off x="4318129" y="1271778"/>
            <a:ext cx="3023502" cy="923330"/>
          </a:xfrm>
          <a:prstGeom prst="rect">
            <a:avLst/>
          </a:prstGeom>
          <a:noFill/>
        </p:spPr>
        <p:txBody>
          <a:bodyPr wrap="square" rtlCol="0">
            <a:spAutoFit/>
          </a:bodyPr>
          <a:lstStyle/>
          <a:p>
            <a:pPr algn="ctr"/>
            <a:r>
              <a:rPr lang="en-GB" b="1" i="1" dirty="0"/>
              <a:t>NR APPROVED ARC FLASH COMBAT TROUSER</a:t>
            </a:r>
            <a:endParaRPr lang="en-GB" b="1" dirty="0"/>
          </a:p>
        </p:txBody>
      </p:sp>
      <p:graphicFrame>
        <p:nvGraphicFramePr>
          <p:cNvPr id="10" name="Table 9">
            <a:extLst>
              <a:ext uri="{FF2B5EF4-FFF2-40B4-BE49-F238E27FC236}">
                <a16:creationId xmlns:a16="http://schemas.microsoft.com/office/drawing/2014/main" id="{0B1F5399-1A14-491F-AB03-E0D07DBFAEB7}"/>
              </a:ext>
            </a:extLst>
          </p:cNvPr>
          <p:cNvGraphicFramePr>
            <a:graphicFrameLocks noGrp="1"/>
          </p:cNvGraphicFramePr>
          <p:nvPr>
            <p:extLst>
              <p:ext uri="{D42A27DB-BD31-4B8C-83A1-F6EECF244321}">
                <p14:modId xmlns:p14="http://schemas.microsoft.com/office/powerpoint/2010/main" val="696411060"/>
              </p:ext>
            </p:extLst>
          </p:nvPr>
        </p:nvGraphicFramePr>
        <p:xfrm>
          <a:off x="8075345" y="1115628"/>
          <a:ext cx="3442231" cy="2126351"/>
        </p:xfrm>
        <a:graphic>
          <a:graphicData uri="http://schemas.openxmlformats.org/drawingml/2006/table">
            <a:tbl>
              <a:tblPr firstRow="1" bandRow="1">
                <a:tableStyleId>{F2DE63D5-997A-4646-A377-4702673A728D}</a:tableStyleId>
              </a:tblPr>
              <a:tblGrid>
                <a:gridCol w="3442231">
                  <a:extLst>
                    <a:ext uri="{9D8B030D-6E8A-4147-A177-3AD203B41FA5}">
                      <a16:colId xmlns:a16="http://schemas.microsoft.com/office/drawing/2014/main" val="2055799674"/>
                    </a:ext>
                  </a:extLst>
                </a:gridCol>
              </a:tblGrid>
              <a:tr h="541391">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1340586">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000" b="1" dirty="0"/>
                        <a:t>6</a:t>
                      </a:r>
                      <a:r>
                        <a:rPr lang="en-GB" sz="6000" dirty="0"/>
                        <a:t> </a:t>
                      </a:r>
                      <a:r>
                        <a:rPr lang="en-GB" sz="3200" dirty="0"/>
                        <a:t>cal/cm</a:t>
                      </a:r>
                      <a:r>
                        <a:rPr lang="en-GB" sz="3200" baseline="30000" dirty="0"/>
                        <a:t>2</a:t>
                      </a:r>
                      <a:r>
                        <a:rPr lang="en-GB" sz="3200" dirty="0"/>
                        <a:t> </a:t>
                      </a:r>
                      <a:endParaRPr lang="en-GB" sz="2000" b="1" dirty="0"/>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
        <p:nvSpPr>
          <p:cNvPr id="5" name="Plus Sign 4">
            <a:extLst>
              <a:ext uri="{FF2B5EF4-FFF2-40B4-BE49-F238E27FC236}">
                <a16:creationId xmlns:a16="http://schemas.microsoft.com/office/drawing/2014/main" id="{1A3F41B6-B72E-4244-A1AA-C87268A46020}"/>
              </a:ext>
            </a:extLst>
          </p:cNvPr>
          <p:cNvSpPr/>
          <p:nvPr/>
        </p:nvSpPr>
        <p:spPr>
          <a:xfrm>
            <a:off x="3999813" y="3374027"/>
            <a:ext cx="1000125" cy="9715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88828B32-F952-4D9A-81BA-DA2A9EC03EEF}"/>
              </a:ext>
            </a:extLst>
          </p:cNvPr>
          <p:cNvSpPr txBox="1"/>
          <p:nvPr/>
        </p:nvSpPr>
        <p:spPr>
          <a:xfrm>
            <a:off x="1099558" y="1271778"/>
            <a:ext cx="3023502" cy="923330"/>
          </a:xfrm>
          <a:prstGeom prst="rect">
            <a:avLst/>
          </a:prstGeom>
          <a:noFill/>
        </p:spPr>
        <p:txBody>
          <a:bodyPr wrap="square" rtlCol="0">
            <a:spAutoFit/>
          </a:bodyPr>
          <a:lstStyle/>
          <a:p>
            <a:pPr algn="ctr"/>
            <a:r>
              <a:rPr lang="en-GB" b="1" i="1" dirty="0"/>
              <a:t>NR APPROVED ARC FLASH LONG SLEEVED PLACKET SHIRT</a:t>
            </a:r>
            <a:endParaRPr lang="en-GB" b="1" dirty="0"/>
          </a:p>
        </p:txBody>
      </p:sp>
      <p:graphicFrame>
        <p:nvGraphicFramePr>
          <p:cNvPr id="12" name="Table 11">
            <a:extLst>
              <a:ext uri="{FF2B5EF4-FFF2-40B4-BE49-F238E27FC236}">
                <a16:creationId xmlns:a16="http://schemas.microsoft.com/office/drawing/2014/main" id="{247BCECE-0B54-4092-A615-509E9A905814}"/>
              </a:ext>
            </a:extLst>
          </p:cNvPr>
          <p:cNvGraphicFramePr>
            <a:graphicFrameLocks noGrp="1"/>
          </p:cNvGraphicFramePr>
          <p:nvPr>
            <p:extLst>
              <p:ext uri="{D42A27DB-BD31-4B8C-83A1-F6EECF244321}">
                <p14:modId xmlns:p14="http://schemas.microsoft.com/office/powerpoint/2010/main" val="2803685451"/>
              </p:ext>
            </p:extLst>
          </p:nvPr>
        </p:nvGraphicFramePr>
        <p:xfrm>
          <a:off x="8087070" y="3482343"/>
          <a:ext cx="3442231" cy="3301634"/>
        </p:xfrm>
        <a:graphic>
          <a:graphicData uri="http://schemas.openxmlformats.org/drawingml/2006/table">
            <a:tbl>
              <a:tblPr firstRow="1" bandRow="1">
                <a:tableStyleId>{F2DE63D5-997A-4646-A377-4702673A728D}</a:tableStyleId>
              </a:tblPr>
              <a:tblGrid>
                <a:gridCol w="3442231">
                  <a:extLst>
                    <a:ext uri="{9D8B030D-6E8A-4147-A177-3AD203B41FA5}">
                      <a16:colId xmlns:a16="http://schemas.microsoft.com/office/drawing/2014/main" val="2055799674"/>
                    </a:ext>
                  </a:extLst>
                </a:gridCol>
              </a:tblGrid>
              <a:tr h="745530">
                <a:tc>
                  <a:txBody>
                    <a:bodyPr/>
                    <a:lstStyle/>
                    <a:p>
                      <a:pPr algn="ctr"/>
                      <a:r>
                        <a:rPr lang="en-GB" dirty="0">
                          <a:solidFill>
                            <a:schemeClr val="bg1"/>
                          </a:solidFill>
                        </a:rPr>
                        <a:t>Arc Flash Rated Face / Hand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090380454"/>
                  </a:ext>
                </a:extLst>
              </a:tr>
              <a:tr h="2556104">
                <a:tc>
                  <a:txBody>
                    <a:bodyPr/>
                    <a:lstStyle/>
                    <a:p>
                      <a:pPr marL="0" indent="0" algn="ctr">
                        <a:buFont typeface="Arial" panose="020B0604020202020204" pitchFamily="34" charset="0"/>
                        <a:buNone/>
                      </a:pPr>
                      <a:endParaRPr lang="en-GB"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pic>
        <p:nvPicPr>
          <p:cNvPr id="13" name="Picture 12">
            <a:extLst>
              <a:ext uri="{FF2B5EF4-FFF2-40B4-BE49-F238E27FC236}">
                <a16:creationId xmlns:a16="http://schemas.microsoft.com/office/drawing/2014/main" id="{61F55F65-21A1-44B7-852C-A78C12811E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6801" y="4616748"/>
            <a:ext cx="1349617" cy="1684978"/>
          </a:xfrm>
          <a:prstGeom prst="rect">
            <a:avLst/>
          </a:prstGeom>
        </p:spPr>
      </p:pic>
      <p:pic>
        <p:nvPicPr>
          <p:cNvPr id="15" name="Picture 14">
            <a:extLst>
              <a:ext uri="{FF2B5EF4-FFF2-40B4-BE49-F238E27FC236}">
                <a16:creationId xmlns:a16="http://schemas.microsoft.com/office/drawing/2014/main" id="{068FB015-E4AE-4ECA-BE3A-37429F739C08}"/>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10020" r="45683"/>
          <a:stretch/>
        </p:blipFill>
        <p:spPr>
          <a:xfrm>
            <a:off x="9918796" y="4345577"/>
            <a:ext cx="1400610" cy="2371417"/>
          </a:xfrm>
          <a:prstGeom prst="rect">
            <a:avLst/>
          </a:prstGeom>
        </p:spPr>
      </p:pic>
      <p:sp>
        <p:nvSpPr>
          <p:cNvPr id="14" name="TextBox 13">
            <a:extLst>
              <a:ext uri="{FF2B5EF4-FFF2-40B4-BE49-F238E27FC236}">
                <a16:creationId xmlns:a16="http://schemas.microsoft.com/office/drawing/2014/main" id="{10F53A61-69FA-4BC4-97B5-A6403C9F0874}"/>
              </a:ext>
            </a:extLst>
          </p:cNvPr>
          <p:cNvSpPr txBox="1"/>
          <p:nvPr/>
        </p:nvSpPr>
        <p:spPr>
          <a:xfrm>
            <a:off x="5152785" y="5992310"/>
            <a:ext cx="2113311" cy="523220"/>
          </a:xfrm>
          <a:prstGeom prst="rect">
            <a:avLst/>
          </a:prstGeom>
          <a:noFill/>
        </p:spPr>
        <p:txBody>
          <a:bodyPr wrap="square" rtlCol="0">
            <a:spAutoFit/>
          </a:bodyPr>
          <a:lstStyle/>
          <a:p>
            <a:r>
              <a:rPr lang="en-GB" sz="1400" i="1" dirty="0"/>
              <a:t>NR Cat No: </a:t>
            </a:r>
          </a:p>
          <a:p>
            <a:r>
              <a:rPr lang="en-GB" sz="1400" i="1" dirty="0"/>
              <a:t>HV316</a:t>
            </a:r>
          </a:p>
        </p:txBody>
      </p:sp>
      <p:sp>
        <p:nvSpPr>
          <p:cNvPr id="16" name="TextBox 15">
            <a:extLst>
              <a:ext uri="{FF2B5EF4-FFF2-40B4-BE49-F238E27FC236}">
                <a16:creationId xmlns:a16="http://schemas.microsoft.com/office/drawing/2014/main" id="{268C850A-7EBE-4FFF-A9F1-5325671E7BC1}"/>
              </a:ext>
            </a:extLst>
          </p:cNvPr>
          <p:cNvSpPr txBox="1"/>
          <p:nvPr/>
        </p:nvSpPr>
        <p:spPr>
          <a:xfrm>
            <a:off x="1612239" y="5918440"/>
            <a:ext cx="2113311" cy="523220"/>
          </a:xfrm>
          <a:prstGeom prst="rect">
            <a:avLst/>
          </a:prstGeom>
          <a:noFill/>
        </p:spPr>
        <p:txBody>
          <a:bodyPr wrap="square" rtlCol="0">
            <a:spAutoFit/>
          </a:bodyPr>
          <a:lstStyle/>
          <a:p>
            <a:r>
              <a:rPr lang="en-GB" sz="1400" i="1" dirty="0"/>
              <a:t>NR Cat No: </a:t>
            </a:r>
          </a:p>
          <a:p>
            <a:r>
              <a:rPr lang="en-GB" sz="1400" i="1" dirty="0"/>
              <a:t>NR313</a:t>
            </a:r>
          </a:p>
        </p:txBody>
      </p:sp>
      <p:pic>
        <p:nvPicPr>
          <p:cNvPr id="3" name="Picture 2">
            <a:extLst>
              <a:ext uri="{FF2B5EF4-FFF2-40B4-BE49-F238E27FC236}">
                <a16:creationId xmlns:a16="http://schemas.microsoft.com/office/drawing/2014/main" id="{DA0908C8-23FD-4163-920E-7E03CF04C166}"/>
              </a:ext>
            </a:extLst>
          </p:cNvPr>
          <p:cNvPicPr>
            <a:picLocks noChangeAspect="1"/>
          </p:cNvPicPr>
          <p:nvPr/>
        </p:nvPicPr>
        <p:blipFill rotWithShape="1">
          <a:blip r:embed="rId5"/>
          <a:srcRect r="2811"/>
          <a:stretch/>
        </p:blipFill>
        <p:spPr>
          <a:xfrm>
            <a:off x="927075" y="2597107"/>
            <a:ext cx="3072738" cy="2702881"/>
          </a:xfrm>
          <a:prstGeom prst="rect">
            <a:avLst/>
          </a:prstGeom>
        </p:spPr>
      </p:pic>
    </p:spTree>
    <p:extLst>
      <p:ext uri="{BB962C8B-B14F-4D97-AF65-F5344CB8AC3E}">
        <p14:creationId xmlns:p14="http://schemas.microsoft.com/office/powerpoint/2010/main" val="6708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13</a:t>
            </a:fld>
            <a:endParaRPr lang="en-GB" dirty="0"/>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600" dirty="0">
                <a:solidFill>
                  <a:schemeClr val="tx2"/>
                </a:solidFill>
              </a:rPr>
              <a:t>Arc Flash PPE -  6 cal/cm</a:t>
            </a:r>
            <a:r>
              <a:rPr lang="en-GB" altLang="en-US" sz="3600" baseline="30000" dirty="0">
                <a:solidFill>
                  <a:schemeClr val="tx2"/>
                </a:solidFill>
              </a:rPr>
              <a:t>2</a:t>
            </a:r>
            <a:r>
              <a:rPr lang="en-GB" altLang="en-US" sz="3600" dirty="0">
                <a:solidFill>
                  <a:schemeClr val="tx2"/>
                </a:solidFill>
              </a:rPr>
              <a:t> rated Main Layer</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76880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1" u="sng" dirty="0">
              <a:solidFill>
                <a:schemeClr val="tx2"/>
              </a:solidFill>
            </a:endParaRPr>
          </a:p>
        </p:txBody>
      </p:sp>
      <p:graphicFrame>
        <p:nvGraphicFramePr>
          <p:cNvPr id="10" name="Table 9">
            <a:extLst>
              <a:ext uri="{FF2B5EF4-FFF2-40B4-BE49-F238E27FC236}">
                <a16:creationId xmlns:a16="http://schemas.microsoft.com/office/drawing/2014/main" id="{0B1F5399-1A14-491F-AB03-E0D07DBFAEB7}"/>
              </a:ext>
            </a:extLst>
          </p:cNvPr>
          <p:cNvGraphicFramePr>
            <a:graphicFrameLocks noGrp="1"/>
          </p:cNvGraphicFramePr>
          <p:nvPr>
            <p:extLst>
              <p:ext uri="{D42A27DB-BD31-4B8C-83A1-F6EECF244321}">
                <p14:modId xmlns:p14="http://schemas.microsoft.com/office/powerpoint/2010/main" val="3800694670"/>
              </p:ext>
            </p:extLst>
          </p:nvPr>
        </p:nvGraphicFramePr>
        <p:xfrm>
          <a:off x="9979253" y="1169298"/>
          <a:ext cx="1963458" cy="240792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376467">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694489">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000" b="1" dirty="0"/>
                        <a:t>6</a:t>
                      </a:r>
                      <a:r>
                        <a:rPr lang="en-GB" sz="6000" dirty="0"/>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dirty="0"/>
                        <a:t>cal/cm</a:t>
                      </a:r>
                      <a:r>
                        <a:rPr lang="en-GB" sz="3200" baseline="30000" dirty="0"/>
                        <a:t>2</a:t>
                      </a:r>
                      <a:r>
                        <a:rPr lang="en-GB" sz="3200" dirty="0"/>
                        <a:t> </a:t>
                      </a: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
        <p:nvSpPr>
          <p:cNvPr id="12" name="Rectangle 3">
            <a:extLst>
              <a:ext uri="{FF2B5EF4-FFF2-40B4-BE49-F238E27FC236}">
                <a16:creationId xmlns:a16="http://schemas.microsoft.com/office/drawing/2014/main" id="{0641786A-07FD-4468-BDDF-E17B8536B260}"/>
              </a:ext>
            </a:extLst>
          </p:cNvPr>
          <p:cNvSpPr txBox="1">
            <a:spLocks noChangeArrowheads="1"/>
          </p:cNvSpPr>
          <p:nvPr/>
        </p:nvSpPr>
        <p:spPr>
          <a:xfrm>
            <a:off x="1074951" y="1429533"/>
            <a:ext cx="7781665"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chemeClr val="tx2"/>
                </a:solidFill>
              </a:rPr>
              <a:t>When carrying out the following work activity on 6.6 kV to 33 kV HV 3-phase transformers:</a:t>
            </a:r>
          </a:p>
          <a:p>
            <a:pPr marL="0" indent="0">
              <a:buNone/>
            </a:pPr>
            <a:endParaRPr lang="en-GB" sz="2000" dirty="0">
              <a:solidFill>
                <a:schemeClr val="tx2"/>
              </a:solidFill>
            </a:endParaRPr>
          </a:p>
          <a:p>
            <a:pPr marL="0" indent="0">
              <a:buNone/>
            </a:pPr>
            <a:r>
              <a:rPr lang="en-GB" sz="2400" b="1" dirty="0">
                <a:solidFill>
                  <a:schemeClr val="tx2"/>
                </a:solidFill>
              </a:rPr>
              <a:t>Application of </a:t>
            </a:r>
            <a:r>
              <a:rPr lang="en-GB" sz="2400" b="1" u="sng" dirty="0">
                <a:solidFill>
                  <a:schemeClr val="tx2"/>
                </a:solidFill>
              </a:rPr>
              <a:t>Test before Touch </a:t>
            </a:r>
            <a:r>
              <a:rPr lang="en-GB" sz="2400" b="1" dirty="0">
                <a:solidFill>
                  <a:schemeClr val="tx2"/>
                </a:solidFill>
              </a:rPr>
              <a:t>on the internal transformer winding connections following the removal of the transformer lid and where the external HV connections of the transformer cannot be readily tested for </a:t>
            </a:r>
            <a:r>
              <a:rPr lang="en-GB" sz="2400" b="1" u="sng" dirty="0">
                <a:solidFill>
                  <a:schemeClr val="tx2"/>
                </a:solidFill>
              </a:rPr>
              <a:t>DEAD</a:t>
            </a:r>
            <a:endParaRPr lang="en-GB" sz="2000" b="1" i="1" u="sng" dirty="0">
              <a:solidFill>
                <a:schemeClr val="tx2"/>
              </a:solidFill>
            </a:endParaRPr>
          </a:p>
          <a:p>
            <a:pPr marL="0" indent="0">
              <a:buNone/>
            </a:pPr>
            <a:endParaRPr lang="en-GB" sz="1400" i="1" dirty="0">
              <a:solidFill>
                <a:schemeClr val="tx2"/>
              </a:solidFill>
            </a:endParaRPr>
          </a:p>
          <a:p>
            <a:pPr marL="0" indent="0">
              <a:buNone/>
            </a:pPr>
            <a:r>
              <a:rPr lang="en-GB" sz="2000" dirty="0">
                <a:solidFill>
                  <a:schemeClr val="tx2"/>
                </a:solidFill>
              </a:rPr>
              <a:t>The NR approved Arc Flash Polo Shirt must be </a:t>
            </a:r>
            <a:r>
              <a:rPr lang="en-GB" sz="2000" u="sng" dirty="0">
                <a:solidFill>
                  <a:schemeClr val="tx2"/>
                </a:solidFill>
              </a:rPr>
              <a:t>replaced</a:t>
            </a:r>
            <a:r>
              <a:rPr lang="en-GB" sz="2000" dirty="0">
                <a:solidFill>
                  <a:schemeClr val="tx2"/>
                </a:solidFill>
              </a:rPr>
              <a:t> with the NR Approved Arc Flash Long Sleeved Placket Shirt in order to meet the caloric rating required.</a:t>
            </a:r>
          </a:p>
          <a:p>
            <a:pPr marL="0" indent="0">
              <a:buNone/>
            </a:pPr>
            <a:endParaRPr lang="en-GB" sz="2000" dirty="0">
              <a:solidFill>
                <a:schemeClr val="tx2"/>
              </a:solidFill>
            </a:endParaRPr>
          </a:p>
          <a:p>
            <a:pPr marL="0" indent="0">
              <a:buNone/>
            </a:pPr>
            <a:r>
              <a:rPr lang="en-GB" sz="2000" dirty="0">
                <a:solidFill>
                  <a:schemeClr val="tx2"/>
                </a:solidFill>
              </a:rPr>
              <a:t>Also, NR Approved Hand / Face protection must be worn.</a:t>
            </a:r>
          </a:p>
          <a:p>
            <a:pPr marL="0" indent="0">
              <a:buNone/>
            </a:pPr>
            <a:endParaRPr lang="en-GB" sz="1400" i="1" dirty="0">
              <a:solidFill>
                <a:schemeClr val="tx2"/>
              </a:solidFill>
            </a:endParaRPr>
          </a:p>
        </p:txBody>
      </p:sp>
      <p:graphicFrame>
        <p:nvGraphicFramePr>
          <p:cNvPr id="13" name="Table 12">
            <a:extLst>
              <a:ext uri="{FF2B5EF4-FFF2-40B4-BE49-F238E27FC236}">
                <a16:creationId xmlns:a16="http://schemas.microsoft.com/office/drawing/2014/main" id="{34515FCD-1DA7-4F4F-9084-CAC74D00CEA6}"/>
              </a:ext>
            </a:extLst>
          </p:cNvPr>
          <p:cNvGraphicFramePr>
            <a:graphicFrameLocks noGrp="1"/>
          </p:cNvGraphicFramePr>
          <p:nvPr>
            <p:extLst>
              <p:ext uri="{D42A27DB-BD31-4B8C-83A1-F6EECF244321}">
                <p14:modId xmlns:p14="http://schemas.microsoft.com/office/powerpoint/2010/main" val="2704162314"/>
              </p:ext>
            </p:extLst>
          </p:nvPr>
        </p:nvGraphicFramePr>
        <p:xfrm>
          <a:off x="9979253" y="3822059"/>
          <a:ext cx="1963458" cy="268224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627855">
                <a:tc>
                  <a:txBody>
                    <a:bodyPr/>
                    <a:lstStyle/>
                    <a:p>
                      <a:pPr algn="ctr"/>
                      <a:r>
                        <a:rPr lang="en-GB" dirty="0">
                          <a:solidFill>
                            <a:schemeClr val="bg1"/>
                          </a:solidFill>
                        </a:rPr>
                        <a:t>Arc Flash Rated Face / Hand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090380454"/>
                  </a:ext>
                </a:extLst>
              </a:tr>
              <a:tr h="969256">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t>NR Approved Arc Flash Helmet / Visor and Arc Flash Gloves</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Tree>
    <p:extLst>
      <p:ext uri="{BB962C8B-B14F-4D97-AF65-F5344CB8AC3E}">
        <p14:creationId xmlns:p14="http://schemas.microsoft.com/office/powerpoint/2010/main" val="3556411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Arc Flash PPE - 16 cal/cm</a:t>
            </a:r>
            <a:r>
              <a:rPr kumimoji="0" lang="en-GB" altLang="en-US" sz="3600" b="0" i="0" u="none" strike="noStrike" kern="1200" cap="none" spc="0" normalizeH="0" baseline="30000" noProof="0" dirty="0">
                <a:ln>
                  <a:noFill/>
                </a:ln>
                <a:solidFill>
                  <a:srgbClr val="005172"/>
                </a:solidFill>
                <a:effectLst/>
                <a:uLnTx/>
                <a:uFillTx/>
                <a:latin typeface="Arial" panose="020B0604020202020204"/>
                <a:ea typeface="+mj-ea"/>
                <a:cs typeface="+mj-cs"/>
              </a:rPr>
              <a:t>2</a:t>
            </a: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 rated Main Layer</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76880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sng" strike="noStrike" kern="1200" cap="none" spc="0" normalizeH="0" baseline="0" noProof="0" dirty="0">
              <a:ln>
                <a:noFill/>
              </a:ln>
              <a:solidFill>
                <a:srgbClr val="005172"/>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AA5C04E3-B7C8-4145-8C7C-9DBA416D65E9}"/>
              </a:ext>
            </a:extLst>
          </p:cNvPr>
          <p:cNvSpPr txBox="1"/>
          <p:nvPr/>
        </p:nvSpPr>
        <p:spPr>
          <a:xfrm>
            <a:off x="2881815" y="1184691"/>
            <a:ext cx="302350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Arial" panose="020B0604020202020204"/>
                <a:ea typeface="+mn-ea"/>
                <a:cs typeface="+mn-cs"/>
              </a:rPr>
              <a:t>NR APPROVED ARC FLASH BOILER SUIT</a:t>
            </a:r>
            <a:endPar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10" name="Table 9">
            <a:extLst>
              <a:ext uri="{FF2B5EF4-FFF2-40B4-BE49-F238E27FC236}">
                <a16:creationId xmlns:a16="http://schemas.microsoft.com/office/drawing/2014/main" id="{0B1F5399-1A14-491F-AB03-E0D07DBFAEB7}"/>
              </a:ext>
            </a:extLst>
          </p:cNvPr>
          <p:cNvGraphicFramePr>
            <a:graphicFrameLocks noGrp="1"/>
          </p:cNvGraphicFramePr>
          <p:nvPr>
            <p:extLst>
              <p:ext uri="{D42A27DB-BD31-4B8C-83A1-F6EECF244321}">
                <p14:modId xmlns:p14="http://schemas.microsoft.com/office/powerpoint/2010/main" val="602136973"/>
              </p:ext>
            </p:extLst>
          </p:nvPr>
        </p:nvGraphicFramePr>
        <p:xfrm>
          <a:off x="8075345" y="1115628"/>
          <a:ext cx="3442231" cy="2126351"/>
        </p:xfrm>
        <a:graphic>
          <a:graphicData uri="http://schemas.openxmlformats.org/drawingml/2006/table">
            <a:tbl>
              <a:tblPr firstRow="1" bandRow="1">
                <a:tableStyleId>{F2DE63D5-997A-4646-A377-4702673A728D}</a:tableStyleId>
              </a:tblPr>
              <a:tblGrid>
                <a:gridCol w="3442231">
                  <a:extLst>
                    <a:ext uri="{9D8B030D-6E8A-4147-A177-3AD203B41FA5}">
                      <a16:colId xmlns:a16="http://schemas.microsoft.com/office/drawing/2014/main" val="2055799674"/>
                    </a:ext>
                  </a:extLst>
                </a:gridCol>
              </a:tblGrid>
              <a:tr h="541391">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1340586">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000" b="1" dirty="0"/>
                        <a:t>16</a:t>
                      </a:r>
                      <a:r>
                        <a:rPr lang="en-GB" sz="6000" dirty="0"/>
                        <a:t> </a:t>
                      </a:r>
                      <a:r>
                        <a:rPr lang="en-GB" sz="3200" dirty="0"/>
                        <a:t>cal/cm</a:t>
                      </a:r>
                      <a:r>
                        <a:rPr lang="en-GB" sz="3200" baseline="30000" dirty="0"/>
                        <a:t>2</a:t>
                      </a:r>
                      <a:r>
                        <a:rPr lang="en-GB" sz="3200" dirty="0"/>
                        <a:t> </a:t>
                      </a:r>
                      <a:endParaRPr lang="en-GB" sz="2000" b="1" dirty="0"/>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graphicFrame>
        <p:nvGraphicFramePr>
          <p:cNvPr id="12" name="Table 11">
            <a:extLst>
              <a:ext uri="{FF2B5EF4-FFF2-40B4-BE49-F238E27FC236}">
                <a16:creationId xmlns:a16="http://schemas.microsoft.com/office/drawing/2014/main" id="{247BCECE-0B54-4092-A615-509E9A905814}"/>
              </a:ext>
            </a:extLst>
          </p:cNvPr>
          <p:cNvGraphicFramePr>
            <a:graphicFrameLocks noGrp="1"/>
          </p:cNvGraphicFramePr>
          <p:nvPr>
            <p:extLst/>
          </p:nvPr>
        </p:nvGraphicFramePr>
        <p:xfrm>
          <a:off x="8087070" y="3482343"/>
          <a:ext cx="3442231" cy="3301634"/>
        </p:xfrm>
        <a:graphic>
          <a:graphicData uri="http://schemas.openxmlformats.org/drawingml/2006/table">
            <a:tbl>
              <a:tblPr firstRow="1" bandRow="1">
                <a:tableStyleId>{F2DE63D5-997A-4646-A377-4702673A728D}</a:tableStyleId>
              </a:tblPr>
              <a:tblGrid>
                <a:gridCol w="3442231">
                  <a:extLst>
                    <a:ext uri="{9D8B030D-6E8A-4147-A177-3AD203B41FA5}">
                      <a16:colId xmlns:a16="http://schemas.microsoft.com/office/drawing/2014/main" val="2055799674"/>
                    </a:ext>
                  </a:extLst>
                </a:gridCol>
              </a:tblGrid>
              <a:tr h="745530">
                <a:tc>
                  <a:txBody>
                    <a:bodyPr/>
                    <a:lstStyle/>
                    <a:p>
                      <a:pPr algn="ctr"/>
                      <a:r>
                        <a:rPr lang="en-GB" dirty="0">
                          <a:solidFill>
                            <a:schemeClr val="bg1"/>
                          </a:solidFill>
                        </a:rPr>
                        <a:t>Arc Flash Rated Face / Hand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090380454"/>
                  </a:ext>
                </a:extLst>
              </a:tr>
              <a:tr h="2556104">
                <a:tc>
                  <a:txBody>
                    <a:bodyPr/>
                    <a:lstStyle/>
                    <a:p>
                      <a:pPr marL="0" indent="0" algn="ctr">
                        <a:buFont typeface="Arial" panose="020B0604020202020204" pitchFamily="34" charset="0"/>
                        <a:buNone/>
                      </a:pPr>
                      <a:endParaRPr lang="en-GB"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pic>
        <p:nvPicPr>
          <p:cNvPr id="13" name="Picture 12">
            <a:extLst>
              <a:ext uri="{FF2B5EF4-FFF2-40B4-BE49-F238E27FC236}">
                <a16:creationId xmlns:a16="http://schemas.microsoft.com/office/drawing/2014/main" id="{61F55F65-21A1-44B7-852C-A78C12811E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16801" y="4616748"/>
            <a:ext cx="1349617" cy="1684978"/>
          </a:xfrm>
          <a:prstGeom prst="rect">
            <a:avLst/>
          </a:prstGeom>
        </p:spPr>
      </p:pic>
      <p:pic>
        <p:nvPicPr>
          <p:cNvPr id="11" name="Picture 10">
            <a:extLst>
              <a:ext uri="{FF2B5EF4-FFF2-40B4-BE49-F238E27FC236}">
                <a16:creationId xmlns:a16="http://schemas.microsoft.com/office/drawing/2014/main" id="{7C8082AD-E2E4-4F93-9C29-BFD9828B50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015"/>
          <a:stretch/>
        </p:blipFill>
        <p:spPr bwMode="auto">
          <a:xfrm>
            <a:off x="1854191" y="1831022"/>
            <a:ext cx="5453640" cy="42891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3D9A5F0-C789-478C-A33E-813FB6F535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43928" y="4721138"/>
            <a:ext cx="1133672" cy="1688579"/>
          </a:xfrm>
          <a:prstGeom prst="rect">
            <a:avLst/>
          </a:prstGeom>
        </p:spPr>
      </p:pic>
      <p:sp>
        <p:nvSpPr>
          <p:cNvPr id="15" name="TextBox 14">
            <a:extLst>
              <a:ext uri="{FF2B5EF4-FFF2-40B4-BE49-F238E27FC236}">
                <a16:creationId xmlns:a16="http://schemas.microsoft.com/office/drawing/2014/main" id="{6A2DB847-3D02-4A79-A52A-3C9D07C6CE87}"/>
              </a:ext>
            </a:extLst>
          </p:cNvPr>
          <p:cNvSpPr txBox="1"/>
          <p:nvPr/>
        </p:nvSpPr>
        <p:spPr>
          <a:xfrm>
            <a:off x="3524355" y="6120172"/>
            <a:ext cx="2113311" cy="523220"/>
          </a:xfrm>
          <a:prstGeom prst="rect">
            <a:avLst/>
          </a:prstGeom>
          <a:noFill/>
        </p:spPr>
        <p:txBody>
          <a:bodyPr wrap="square" rtlCol="0">
            <a:spAutoFit/>
          </a:bodyPr>
          <a:lstStyle/>
          <a:p>
            <a:r>
              <a:rPr lang="en-GB" sz="1400" i="1" dirty="0"/>
              <a:t>NR Cat No: </a:t>
            </a:r>
          </a:p>
          <a:p>
            <a:r>
              <a:rPr lang="en-GB" sz="1400" i="1" dirty="0"/>
              <a:t>NR137</a:t>
            </a:r>
          </a:p>
        </p:txBody>
      </p:sp>
    </p:spTree>
    <p:extLst>
      <p:ext uri="{BB962C8B-B14F-4D97-AF65-F5344CB8AC3E}">
        <p14:creationId xmlns:p14="http://schemas.microsoft.com/office/powerpoint/2010/main" val="3952688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Arc Flash PPE -  16 cal/cm</a:t>
            </a:r>
            <a:r>
              <a:rPr kumimoji="0" lang="en-GB" altLang="en-US" sz="3600" b="0" i="0" u="none" strike="noStrike" kern="1200" cap="none" spc="0" normalizeH="0" baseline="30000" noProof="0" dirty="0">
                <a:ln>
                  <a:noFill/>
                </a:ln>
                <a:solidFill>
                  <a:srgbClr val="005172"/>
                </a:solidFill>
                <a:effectLst/>
                <a:uLnTx/>
                <a:uFillTx/>
                <a:latin typeface="Arial" panose="020B0604020202020204"/>
                <a:ea typeface="+mj-ea"/>
                <a:cs typeface="+mj-cs"/>
              </a:rPr>
              <a:t>2</a:t>
            </a: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 rated Main Layer</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76880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sng" strike="noStrike" kern="1200" cap="none" spc="0" normalizeH="0" baseline="0" noProof="0" dirty="0">
              <a:ln>
                <a:noFill/>
              </a:ln>
              <a:solidFill>
                <a:srgbClr val="005172"/>
              </a:solidFill>
              <a:effectLst/>
              <a:uLnTx/>
              <a:uFillTx/>
              <a:latin typeface="Arial" panose="020B0604020202020204"/>
              <a:ea typeface="+mn-ea"/>
              <a:cs typeface="+mn-cs"/>
            </a:endParaRPr>
          </a:p>
        </p:txBody>
      </p:sp>
      <p:graphicFrame>
        <p:nvGraphicFramePr>
          <p:cNvPr id="10" name="Table 9">
            <a:extLst>
              <a:ext uri="{FF2B5EF4-FFF2-40B4-BE49-F238E27FC236}">
                <a16:creationId xmlns:a16="http://schemas.microsoft.com/office/drawing/2014/main" id="{0B1F5399-1A14-491F-AB03-E0D07DBFAEB7}"/>
              </a:ext>
            </a:extLst>
          </p:cNvPr>
          <p:cNvGraphicFramePr>
            <a:graphicFrameLocks noGrp="1"/>
          </p:cNvGraphicFramePr>
          <p:nvPr>
            <p:extLst/>
          </p:nvPr>
        </p:nvGraphicFramePr>
        <p:xfrm>
          <a:off x="9979253" y="1169298"/>
          <a:ext cx="1963458" cy="240792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376467">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694489">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000" b="1" dirty="0"/>
                        <a:t>16</a:t>
                      </a:r>
                      <a:r>
                        <a:rPr lang="en-GB" sz="6000" dirty="0"/>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dirty="0"/>
                        <a:t>cal/cm</a:t>
                      </a:r>
                      <a:r>
                        <a:rPr lang="en-GB" sz="3200" baseline="30000" dirty="0"/>
                        <a:t>2</a:t>
                      </a:r>
                      <a:r>
                        <a:rPr lang="en-GB" sz="3200" dirty="0"/>
                        <a:t> </a:t>
                      </a: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
        <p:nvSpPr>
          <p:cNvPr id="12" name="Rectangle 3">
            <a:extLst>
              <a:ext uri="{FF2B5EF4-FFF2-40B4-BE49-F238E27FC236}">
                <a16:creationId xmlns:a16="http://schemas.microsoft.com/office/drawing/2014/main" id="{0641786A-07FD-4468-BDDF-E17B8536B260}"/>
              </a:ext>
            </a:extLst>
          </p:cNvPr>
          <p:cNvSpPr txBox="1">
            <a:spLocks noChangeArrowheads="1"/>
          </p:cNvSpPr>
          <p:nvPr/>
        </p:nvSpPr>
        <p:spPr>
          <a:xfrm>
            <a:off x="1074951" y="1429533"/>
            <a:ext cx="7781665"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rPr>
              <a:t>This main layer is also to be worn</a:t>
            </a:r>
            <a:r>
              <a:rPr kumimoji="0" lang="en-GB" sz="2000" b="0" i="0" u="none" strike="noStrike" kern="1200" cap="none" spc="0" normalizeH="0" noProof="0" dirty="0">
                <a:ln>
                  <a:noFill/>
                </a:ln>
                <a:solidFill>
                  <a:srgbClr val="005172"/>
                </a:solidFill>
                <a:effectLst/>
                <a:uLnTx/>
                <a:uFillTx/>
                <a:latin typeface="Arial" panose="020B0604020202020204"/>
                <a:ea typeface="+mn-ea"/>
                <a:cs typeface="+mn-cs"/>
              </a:rPr>
              <a:t> when carrying out the following work activities on 25 kV distribution equipment:</a:t>
            </a:r>
            <a:endPar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lvl="0" indent="0">
              <a:buNone/>
              <a:defRPr/>
            </a:pPr>
            <a:r>
              <a:rPr lang="en-GB" sz="2400" b="1" dirty="0">
                <a:solidFill>
                  <a:srgbClr val="005172"/>
                </a:solidFill>
              </a:rPr>
              <a:t>Application of Test before Touch on the internal transformer winding connections following the removal of the transformer lid and where the external HV connections of the transformer cannot be readily tested for DEAD </a:t>
            </a:r>
            <a:endPar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lvl="0" indent="0">
              <a:buNone/>
              <a:defRPr/>
            </a:pPr>
            <a:endParaRPr lang="en-GB" sz="1400" i="1" dirty="0">
              <a:solidFill>
                <a:srgbClr val="005172"/>
              </a:solidFill>
            </a:endParaRPr>
          </a:p>
          <a:p>
            <a:pPr marL="0" lvl="0" indent="0">
              <a:buNone/>
              <a:defRPr/>
            </a:pPr>
            <a:r>
              <a:rPr lang="en-GB" sz="1400" i="1" dirty="0">
                <a:solidFill>
                  <a:srgbClr val="005172"/>
                </a:solidFill>
              </a:rPr>
              <a:t>Examples:</a:t>
            </a:r>
          </a:p>
          <a:p>
            <a:pPr marL="0" lvl="0" indent="0">
              <a:buNone/>
              <a:defRPr/>
            </a:pPr>
            <a:r>
              <a:rPr lang="en-GB" sz="1400" i="1" dirty="0">
                <a:solidFill>
                  <a:srgbClr val="005172"/>
                </a:solidFill>
              </a:rPr>
              <a:t>Ground mounted 25 kV Auxiliary transformers,</a:t>
            </a:r>
          </a:p>
          <a:p>
            <a:pPr marL="0" lvl="0" indent="0">
              <a:buNone/>
              <a:defRPr/>
            </a:pPr>
            <a:r>
              <a:rPr lang="en-GB" sz="1400" i="1" dirty="0">
                <a:solidFill>
                  <a:srgbClr val="005172"/>
                </a:solidFill>
              </a:rPr>
              <a:t>Ground mounted 25 kV Booster transformers,</a:t>
            </a:r>
          </a:p>
          <a:p>
            <a:pPr marL="0" lvl="0" indent="0">
              <a:buNone/>
              <a:defRPr/>
            </a:pPr>
            <a:r>
              <a:rPr lang="en-GB" sz="1400" i="1" dirty="0">
                <a:solidFill>
                  <a:srgbClr val="005172"/>
                </a:solidFill>
              </a:rPr>
              <a:t>25 kV Auto-transformers</a:t>
            </a:r>
          </a:p>
          <a:p>
            <a:pPr marL="0" lvl="0" indent="0">
              <a:buNone/>
              <a:defRPr/>
            </a:pPr>
            <a:endParaRPr lang="en-GB" sz="2000" dirty="0">
              <a:solidFill>
                <a:srgbClr val="005172"/>
              </a:solidFill>
              <a:latin typeface="Arial" panose="020B060402020202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rPr>
              <a:t>Also, NR Approved Hand / Face protection must be worn.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1" u="none" strike="noStrike" kern="1200" cap="none" spc="0" normalizeH="0" baseline="0" noProof="0" dirty="0">
              <a:ln>
                <a:noFill/>
              </a:ln>
              <a:solidFill>
                <a:srgbClr val="005172"/>
              </a:solidFill>
              <a:effectLst/>
              <a:uLnTx/>
              <a:uFillTx/>
              <a:latin typeface="Arial" panose="020B0604020202020204"/>
              <a:ea typeface="+mn-ea"/>
              <a:cs typeface="+mn-cs"/>
            </a:endParaRPr>
          </a:p>
        </p:txBody>
      </p:sp>
      <p:graphicFrame>
        <p:nvGraphicFramePr>
          <p:cNvPr id="13" name="Table 12">
            <a:extLst>
              <a:ext uri="{FF2B5EF4-FFF2-40B4-BE49-F238E27FC236}">
                <a16:creationId xmlns:a16="http://schemas.microsoft.com/office/drawing/2014/main" id="{34515FCD-1DA7-4F4F-9084-CAC74D00CEA6}"/>
              </a:ext>
            </a:extLst>
          </p:cNvPr>
          <p:cNvGraphicFramePr>
            <a:graphicFrameLocks noGrp="1"/>
          </p:cNvGraphicFramePr>
          <p:nvPr>
            <p:extLst/>
          </p:nvPr>
        </p:nvGraphicFramePr>
        <p:xfrm>
          <a:off x="9979253" y="3822059"/>
          <a:ext cx="1963458" cy="295656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627855">
                <a:tc>
                  <a:txBody>
                    <a:bodyPr/>
                    <a:lstStyle/>
                    <a:p>
                      <a:pPr algn="ctr"/>
                      <a:r>
                        <a:rPr lang="en-GB" dirty="0">
                          <a:solidFill>
                            <a:schemeClr val="bg1"/>
                          </a:solidFill>
                        </a:rPr>
                        <a:t>Arc Flash Rated Face / Hand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090380454"/>
                  </a:ext>
                </a:extLst>
              </a:tr>
              <a:tr h="969256">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t>NR Approved Arc Flash Helmet / Visor and Arc Flash Leather Gauntlets</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Tree>
    <p:extLst>
      <p:ext uri="{BB962C8B-B14F-4D97-AF65-F5344CB8AC3E}">
        <p14:creationId xmlns:p14="http://schemas.microsoft.com/office/powerpoint/2010/main" val="3353979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Arc Flash PPE -  16 cal/cm</a:t>
            </a:r>
            <a:r>
              <a:rPr kumimoji="0" lang="en-GB" altLang="en-US" sz="3600" b="0" i="0" u="none" strike="noStrike" kern="1200" cap="none" spc="0" normalizeH="0" baseline="30000" noProof="0" dirty="0">
                <a:ln>
                  <a:noFill/>
                </a:ln>
                <a:solidFill>
                  <a:srgbClr val="005172"/>
                </a:solidFill>
                <a:effectLst/>
                <a:uLnTx/>
                <a:uFillTx/>
                <a:latin typeface="Arial" panose="020B0604020202020204"/>
                <a:ea typeface="+mj-ea"/>
                <a:cs typeface="+mj-cs"/>
              </a:rPr>
              <a:t>2</a:t>
            </a: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 rated Main Layer</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76880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sng" strike="noStrike" kern="1200" cap="none" spc="0" normalizeH="0" baseline="0" noProof="0" dirty="0">
              <a:ln>
                <a:noFill/>
              </a:ln>
              <a:solidFill>
                <a:srgbClr val="005172"/>
              </a:solidFill>
              <a:effectLst/>
              <a:uLnTx/>
              <a:uFillTx/>
              <a:latin typeface="Arial" panose="020B0604020202020204"/>
              <a:ea typeface="+mn-ea"/>
              <a:cs typeface="+mn-cs"/>
            </a:endParaRPr>
          </a:p>
        </p:txBody>
      </p:sp>
      <p:graphicFrame>
        <p:nvGraphicFramePr>
          <p:cNvPr id="10" name="Table 9">
            <a:extLst>
              <a:ext uri="{FF2B5EF4-FFF2-40B4-BE49-F238E27FC236}">
                <a16:creationId xmlns:a16="http://schemas.microsoft.com/office/drawing/2014/main" id="{0B1F5399-1A14-491F-AB03-E0D07DBFAEB7}"/>
              </a:ext>
            </a:extLst>
          </p:cNvPr>
          <p:cNvGraphicFramePr>
            <a:graphicFrameLocks noGrp="1"/>
          </p:cNvGraphicFramePr>
          <p:nvPr>
            <p:extLst>
              <p:ext uri="{D42A27DB-BD31-4B8C-83A1-F6EECF244321}">
                <p14:modId xmlns:p14="http://schemas.microsoft.com/office/powerpoint/2010/main" val="1988171477"/>
              </p:ext>
            </p:extLst>
          </p:nvPr>
        </p:nvGraphicFramePr>
        <p:xfrm>
          <a:off x="9979253" y="1169298"/>
          <a:ext cx="1963458" cy="240792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376467">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694489">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000" b="1" dirty="0"/>
                        <a:t>16</a:t>
                      </a:r>
                      <a:r>
                        <a:rPr lang="en-GB" sz="6000" dirty="0"/>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dirty="0"/>
                        <a:t>cal/cm</a:t>
                      </a:r>
                      <a:r>
                        <a:rPr lang="en-GB" sz="3200" baseline="30000" dirty="0"/>
                        <a:t>2</a:t>
                      </a:r>
                      <a:r>
                        <a:rPr lang="en-GB" sz="3200" dirty="0"/>
                        <a:t> </a:t>
                      </a: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
        <p:nvSpPr>
          <p:cNvPr id="12" name="Rectangle 3">
            <a:extLst>
              <a:ext uri="{FF2B5EF4-FFF2-40B4-BE49-F238E27FC236}">
                <a16:creationId xmlns:a16="http://schemas.microsoft.com/office/drawing/2014/main" id="{0641786A-07FD-4468-BDDF-E17B8536B260}"/>
              </a:ext>
            </a:extLst>
          </p:cNvPr>
          <p:cNvSpPr txBox="1">
            <a:spLocks noChangeArrowheads="1"/>
          </p:cNvSpPr>
          <p:nvPr/>
        </p:nvSpPr>
        <p:spPr>
          <a:xfrm>
            <a:off x="1099558" y="1169298"/>
            <a:ext cx="7781665"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rPr>
              <a:t>This main layer is to be worn</a:t>
            </a:r>
            <a:r>
              <a:rPr kumimoji="0" lang="en-GB" sz="2000" b="0" i="0" u="none" strike="noStrike" kern="1200" cap="none" spc="0" normalizeH="0" noProof="0" dirty="0">
                <a:ln>
                  <a:noFill/>
                </a:ln>
                <a:solidFill>
                  <a:srgbClr val="005172"/>
                </a:solidFill>
                <a:effectLst/>
                <a:uLnTx/>
                <a:uFillTx/>
                <a:latin typeface="Arial" panose="020B0604020202020204"/>
                <a:ea typeface="+mn-ea"/>
                <a:cs typeface="+mn-cs"/>
              </a:rPr>
              <a:t> when carrying out the following work activities on 25 kV distribution equipment:</a:t>
            </a:r>
            <a:endPar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lvl="0" indent="0">
              <a:buNone/>
              <a:defRPr/>
            </a:pPr>
            <a:r>
              <a:rPr lang="en-GB" sz="2400" b="1" dirty="0">
                <a:solidFill>
                  <a:srgbClr val="005172"/>
                </a:solidFill>
              </a:rPr>
              <a:t>Testing, Application and removal of Portable Earthing on the following 25 kV equipment (includes under Sanction for Test conditions):  </a:t>
            </a:r>
          </a:p>
          <a:p>
            <a:pPr lvl="0">
              <a:buFont typeface="Wingdings" panose="05000000000000000000" pitchFamily="2" charset="2"/>
              <a:buChar char="Ø"/>
              <a:defRPr/>
            </a:pPr>
            <a:r>
              <a:rPr lang="en-GB" sz="2400" b="1" dirty="0">
                <a:solidFill>
                  <a:srgbClr val="005172"/>
                </a:solidFill>
              </a:rPr>
              <a:t>GEC XE2, X82, X82S VCB internal busbars, </a:t>
            </a:r>
          </a:p>
          <a:p>
            <a:pPr lvl="0">
              <a:buFont typeface="Wingdings" panose="05000000000000000000" pitchFamily="2" charset="2"/>
              <a:buChar char="Ø"/>
              <a:defRPr/>
            </a:pPr>
            <a:r>
              <a:rPr lang="en-GB" sz="2400" b="1" dirty="0">
                <a:solidFill>
                  <a:srgbClr val="005172"/>
                </a:solidFill>
              </a:rPr>
              <a:t>South Wales / HSS H25, HV25 VCB internal busbars,</a:t>
            </a:r>
          </a:p>
          <a:p>
            <a:pPr lvl="0">
              <a:buFont typeface="Wingdings" panose="05000000000000000000" pitchFamily="2" charset="2"/>
              <a:buChar char="Ø"/>
              <a:defRPr/>
            </a:pPr>
            <a:r>
              <a:rPr lang="en-GB" sz="2400" b="1" dirty="0">
                <a:solidFill>
                  <a:srgbClr val="005172"/>
                </a:solidFill>
              </a:rPr>
              <a:t>S&amp;C K11 busbars and circuit chambers</a:t>
            </a:r>
          </a:p>
          <a:p>
            <a:pPr lvl="0">
              <a:buFont typeface="Wingdings" panose="05000000000000000000" pitchFamily="2" charset="2"/>
              <a:buChar char="Ø"/>
              <a:defRPr/>
            </a:pPr>
            <a:r>
              <a:rPr lang="en-GB" sz="2400" b="1" dirty="0">
                <a:solidFill>
                  <a:srgbClr val="005172"/>
                </a:solidFill>
              </a:rPr>
              <a:t>Siemens ASG25 switchgear, </a:t>
            </a:r>
          </a:p>
          <a:p>
            <a:pPr lvl="0">
              <a:buFont typeface="Wingdings" panose="05000000000000000000" pitchFamily="2" charset="2"/>
              <a:buChar char="Ø"/>
              <a:defRPr/>
            </a:pPr>
            <a:r>
              <a:rPr lang="en-GB" sz="2400" b="1" dirty="0">
                <a:solidFill>
                  <a:srgbClr val="005172"/>
                </a:solidFill>
              </a:rPr>
              <a:t>25 kV CAIS internal busbars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rPr>
              <a:t>Also, NR Approved Hand / Face protection must be worn.</a:t>
            </a:r>
          </a:p>
        </p:txBody>
      </p:sp>
      <p:graphicFrame>
        <p:nvGraphicFramePr>
          <p:cNvPr id="13" name="Table 12">
            <a:extLst>
              <a:ext uri="{FF2B5EF4-FFF2-40B4-BE49-F238E27FC236}">
                <a16:creationId xmlns:a16="http://schemas.microsoft.com/office/drawing/2014/main" id="{34515FCD-1DA7-4F4F-9084-CAC74D00CEA6}"/>
              </a:ext>
            </a:extLst>
          </p:cNvPr>
          <p:cNvGraphicFramePr>
            <a:graphicFrameLocks noGrp="1"/>
          </p:cNvGraphicFramePr>
          <p:nvPr>
            <p:extLst>
              <p:ext uri="{D42A27DB-BD31-4B8C-83A1-F6EECF244321}">
                <p14:modId xmlns:p14="http://schemas.microsoft.com/office/powerpoint/2010/main" val="3458532172"/>
              </p:ext>
            </p:extLst>
          </p:nvPr>
        </p:nvGraphicFramePr>
        <p:xfrm>
          <a:off x="9979253" y="3822059"/>
          <a:ext cx="1963458" cy="295656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627855">
                <a:tc>
                  <a:txBody>
                    <a:bodyPr/>
                    <a:lstStyle/>
                    <a:p>
                      <a:pPr algn="ctr"/>
                      <a:r>
                        <a:rPr lang="en-GB" dirty="0">
                          <a:solidFill>
                            <a:schemeClr val="bg1"/>
                          </a:solidFill>
                        </a:rPr>
                        <a:t>Arc Flash Rated Face / Hand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090380454"/>
                  </a:ext>
                </a:extLst>
              </a:tr>
              <a:tr h="969256">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t>NR Approved Arc Flash Helmet / Visor and Arc Flash Leather Gauntlets</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Tree>
    <p:extLst>
      <p:ext uri="{BB962C8B-B14F-4D97-AF65-F5344CB8AC3E}">
        <p14:creationId xmlns:p14="http://schemas.microsoft.com/office/powerpoint/2010/main" val="3503435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Arc Flash PPE -  16 cal/cm</a:t>
            </a:r>
            <a:r>
              <a:rPr kumimoji="0" lang="en-GB" altLang="en-US" sz="3600" b="0" i="0" u="none" strike="noStrike" kern="1200" cap="none" spc="0" normalizeH="0" baseline="30000" noProof="0" dirty="0">
                <a:ln>
                  <a:noFill/>
                </a:ln>
                <a:solidFill>
                  <a:srgbClr val="005172"/>
                </a:solidFill>
                <a:effectLst/>
                <a:uLnTx/>
                <a:uFillTx/>
                <a:latin typeface="Arial" panose="020B0604020202020204"/>
                <a:ea typeface="+mj-ea"/>
                <a:cs typeface="+mj-cs"/>
              </a:rPr>
              <a:t>2</a:t>
            </a: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 rated Main Layer</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76880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sng" strike="noStrike" kern="1200" cap="none" spc="0" normalizeH="0" baseline="0" noProof="0" dirty="0">
              <a:ln>
                <a:noFill/>
              </a:ln>
              <a:solidFill>
                <a:srgbClr val="005172"/>
              </a:solidFill>
              <a:effectLst/>
              <a:uLnTx/>
              <a:uFillTx/>
              <a:latin typeface="Arial" panose="020B0604020202020204"/>
              <a:ea typeface="+mn-ea"/>
              <a:cs typeface="+mn-cs"/>
            </a:endParaRPr>
          </a:p>
        </p:txBody>
      </p:sp>
      <p:graphicFrame>
        <p:nvGraphicFramePr>
          <p:cNvPr id="10" name="Table 9">
            <a:extLst>
              <a:ext uri="{FF2B5EF4-FFF2-40B4-BE49-F238E27FC236}">
                <a16:creationId xmlns:a16="http://schemas.microsoft.com/office/drawing/2014/main" id="{0B1F5399-1A14-491F-AB03-E0D07DBFAEB7}"/>
              </a:ext>
            </a:extLst>
          </p:cNvPr>
          <p:cNvGraphicFramePr>
            <a:graphicFrameLocks noGrp="1"/>
          </p:cNvGraphicFramePr>
          <p:nvPr>
            <p:extLst/>
          </p:nvPr>
        </p:nvGraphicFramePr>
        <p:xfrm>
          <a:off x="9979253" y="1169298"/>
          <a:ext cx="1963458" cy="240792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376467">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694489">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000" b="1" dirty="0"/>
                        <a:t>16</a:t>
                      </a:r>
                      <a:r>
                        <a:rPr lang="en-GB" sz="6000" dirty="0"/>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dirty="0"/>
                        <a:t>cal/cm</a:t>
                      </a:r>
                      <a:r>
                        <a:rPr lang="en-GB" sz="3200" baseline="30000" dirty="0"/>
                        <a:t>2</a:t>
                      </a:r>
                      <a:r>
                        <a:rPr lang="en-GB" sz="3200" dirty="0"/>
                        <a:t> </a:t>
                      </a: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
        <p:nvSpPr>
          <p:cNvPr id="12" name="Rectangle 3">
            <a:extLst>
              <a:ext uri="{FF2B5EF4-FFF2-40B4-BE49-F238E27FC236}">
                <a16:creationId xmlns:a16="http://schemas.microsoft.com/office/drawing/2014/main" id="{0641786A-07FD-4468-BDDF-E17B8536B260}"/>
              </a:ext>
            </a:extLst>
          </p:cNvPr>
          <p:cNvSpPr txBox="1">
            <a:spLocks noChangeArrowheads="1"/>
          </p:cNvSpPr>
          <p:nvPr/>
        </p:nvSpPr>
        <p:spPr>
          <a:xfrm>
            <a:off x="1074951" y="1429533"/>
            <a:ext cx="7781665"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rPr>
              <a:t>This main layer is to be worn</a:t>
            </a:r>
            <a:r>
              <a:rPr kumimoji="0" lang="en-GB" sz="2000" b="0" i="0" u="none" strike="noStrike" kern="1200" cap="none" spc="0" normalizeH="0" noProof="0" dirty="0">
                <a:ln>
                  <a:noFill/>
                </a:ln>
                <a:solidFill>
                  <a:srgbClr val="005172"/>
                </a:solidFill>
                <a:effectLst/>
                <a:uLnTx/>
                <a:uFillTx/>
                <a:latin typeface="Arial" panose="020B0604020202020204"/>
                <a:ea typeface="+mn-ea"/>
                <a:cs typeface="+mn-cs"/>
              </a:rPr>
              <a:t> when carrying out the following work activities on 6.6 kV to 33 kV indoor HV Switchgear (in both traction &amp; non-traction applications):</a:t>
            </a:r>
            <a:endPar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lvl="0" indent="0">
              <a:buNone/>
              <a:defRPr/>
            </a:pPr>
            <a:endParaRPr lang="en-GB" sz="2400" b="1" dirty="0">
              <a:solidFill>
                <a:srgbClr val="005172"/>
              </a:solidFill>
            </a:endParaRPr>
          </a:p>
          <a:p>
            <a:pPr marL="0" lvl="0" indent="0">
              <a:buNone/>
              <a:defRPr/>
            </a:pPr>
            <a:r>
              <a:rPr lang="en-GB" sz="2400" b="1" dirty="0">
                <a:solidFill>
                  <a:srgbClr val="005172"/>
                </a:solidFill>
              </a:rPr>
              <a:t>Racking in and out any 3-Phase HV withdrawable switchgear. </a:t>
            </a:r>
          </a:p>
          <a:p>
            <a:pPr marL="0" lvl="0" indent="0">
              <a:buNone/>
              <a:defRPr/>
            </a:pPr>
            <a:r>
              <a:rPr lang="en-GB" sz="2400" b="1" dirty="0">
                <a:solidFill>
                  <a:srgbClr val="005172"/>
                </a:solidFill>
              </a:rPr>
              <a:t>Where you are required to manually apply a test instrument (i.e. live line Tester) in the breaker cell before carrying out the earthing procedure.</a:t>
            </a:r>
          </a:p>
          <a:p>
            <a:pPr marL="0" lvl="0" indent="0">
              <a:buNone/>
              <a:defRPr/>
            </a:pPr>
            <a:r>
              <a:rPr lang="en-GB" sz="2400" b="1" dirty="0">
                <a:solidFill>
                  <a:srgbClr val="005172"/>
                </a:solidFill>
              </a:rPr>
              <a:t>Application of a busbar or circuit main earth via an earthing device attached to 3-Phase HV withdrawable switchgear.</a:t>
            </a:r>
            <a:endParaRPr lang="en-GB" sz="1400" i="1" dirty="0">
              <a:solidFill>
                <a:srgbClr val="005172"/>
              </a:solidFill>
            </a:endParaRPr>
          </a:p>
          <a:p>
            <a:pPr marL="0" lvl="0" indent="0">
              <a:buNone/>
              <a:defRPr/>
            </a:pPr>
            <a:endParaRPr lang="en-GB" sz="2000" dirty="0">
              <a:solidFill>
                <a:srgbClr val="005172"/>
              </a:solidFill>
              <a:latin typeface="Arial" panose="020B060402020202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rPr>
              <a:t>Also, NR Approved Hand / Face protection must be worn.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1" u="none" strike="noStrike" kern="1200" cap="none" spc="0" normalizeH="0" baseline="0" noProof="0" dirty="0">
              <a:ln>
                <a:noFill/>
              </a:ln>
              <a:solidFill>
                <a:srgbClr val="005172"/>
              </a:solidFill>
              <a:effectLst/>
              <a:uLnTx/>
              <a:uFillTx/>
              <a:latin typeface="Arial" panose="020B0604020202020204"/>
              <a:ea typeface="+mn-ea"/>
              <a:cs typeface="+mn-cs"/>
            </a:endParaRPr>
          </a:p>
        </p:txBody>
      </p:sp>
      <p:graphicFrame>
        <p:nvGraphicFramePr>
          <p:cNvPr id="13" name="Table 12">
            <a:extLst>
              <a:ext uri="{FF2B5EF4-FFF2-40B4-BE49-F238E27FC236}">
                <a16:creationId xmlns:a16="http://schemas.microsoft.com/office/drawing/2014/main" id="{34515FCD-1DA7-4F4F-9084-CAC74D00CEA6}"/>
              </a:ext>
            </a:extLst>
          </p:cNvPr>
          <p:cNvGraphicFramePr>
            <a:graphicFrameLocks noGrp="1"/>
          </p:cNvGraphicFramePr>
          <p:nvPr>
            <p:extLst/>
          </p:nvPr>
        </p:nvGraphicFramePr>
        <p:xfrm>
          <a:off x="9979253" y="3822059"/>
          <a:ext cx="1963458" cy="295656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627855">
                <a:tc>
                  <a:txBody>
                    <a:bodyPr/>
                    <a:lstStyle/>
                    <a:p>
                      <a:pPr algn="ctr"/>
                      <a:r>
                        <a:rPr lang="en-GB" dirty="0">
                          <a:solidFill>
                            <a:schemeClr val="bg1"/>
                          </a:solidFill>
                        </a:rPr>
                        <a:t>Arc Flash Rated Face / Hand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090380454"/>
                  </a:ext>
                </a:extLst>
              </a:tr>
              <a:tr h="969256">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t>NR Approved Arc Flash Helmet / Visor and Arc Flash Leather Gauntlets</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Tree>
    <p:extLst>
      <p:ext uri="{BB962C8B-B14F-4D97-AF65-F5344CB8AC3E}">
        <p14:creationId xmlns:p14="http://schemas.microsoft.com/office/powerpoint/2010/main" val="3328015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Arc Flash PPE - 41 cal/cm</a:t>
            </a:r>
            <a:r>
              <a:rPr kumimoji="0" lang="en-GB" altLang="en-US" sz="3600" b="0" i="0" u="none" strike="noStrike" kern="1200" cap="none" spc="0" normalizeH="0" baseline="30000" noProof="0" dirty="0">
                <a:ln>
                  <a:noFill/>
                </a:ln>
                <a:solidFill>
                  <a:srgbClr val="005172"/>
                </a:solidFill>
                <a:effectLst/>
                <a:uLnTx/>
                <a:uFillTx/>
                <a:latin typeface="Arial" panose="020B0604020202020204"/>
                <a:ea typeface="+mj-ea"/>
                <a:cs typeface="+mj-cs"/>
              </a:rPr>
              <a:t>2</a:t>
            </a: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 rated Main Layer</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76880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sng" strike="noStrike" kern="1200" cap="none" spc="0" normalizeH="0" baseline="0" noProof="0" dirty="0">
              <a:ln>
                <a:noFill/>
              </a:ln>
              <a:solidFill>
                <a:srgbClr val="005172"/>
              </a:solidFill>
              <a:effectLst/>
              <a:uLnTx/>
              <a:uFillTx/>
              <a:latin typeface="Arial" panose="020B0604020202020204"/>
              <a:ea typeface="+mn-ea"/>
              <a:cs typeface="+mn-cs"/>
            </a:endParaRPr>
          </a:p>
        </p:txBody>
      </p:sp>
      <p:graphicFrame>
        <p:nvGraphicFramePr>
          <p:cNvPr id="10" name="Table 9">
            <a:extLst>
              <a:ext uri="{FF2B5EF4-FFF2-40B4-BE49-F238E27FC236}">
                <a16:creationId xmlns:a16="http://schemas.microsoft.com/office/drawing/2014/main" id="{0B1F5399-1A14-491F-AB03-E0D07DBFAEB7}"/>
              </a:ext>
            </a:extLst>
          </p:cNvPr>
          <p:cNvGraphicFramePr>
            <a:graphicFrameLocks noGrp="1"/>
          </p:cNvGraphicFramePr>
          <p:nvPr>
            <p:extLst>
              <p:ext uri="{D42A27DB-BD31-4B8C-83A1-F6EECF244321}">
                <p14:modId xmlns:p14="http://schemas.microsoft.com/office/powerpoint/2010/main" val="1710162804"/>
              </p:ext>
            </p:extLst>
          </p:nvPr>
        </p:nvGraphicFramePr>
        <p:xfrm>
          <a:off x="8075345" y="1115628"/>
          <a:ext cx="3442231" cy="2126351"/>
        </p:xfrm>
        <a:graphic>
          <a:graphicData uri="http://schemas.openxmlformats.org/drawingml/2006/table">
            <a:tbl>
              <a:tblPr firstRow="1" bandRow="1">
                <a:tableStyleId>{F2DE63D5-997A-4646-A377-4702673A728D}</a:tableStyleId>
              </a:tblPr>
              <a:tblGrid>
                <a:gridCol w="3442231">
                  <a:extLst>
                    <a:ext uri="{9D8B030D-6E8A-4147-A177-3AD203B41FA5}">
                      <a16:colId xmlns:a16="http://schemas.microsoft.com/office/drawing/2014/main" val="2055799674"/>
                    </a:ext>
                  </a:extLst>
                </a:gridCol>
              </a:tblGrid>
              <a:tr h="541391">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1340586">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000" b="1" dirty="0"/>
                        <a:t>41</a:t>
                      </a:r>
                      <a:r>
                        <a:rPr lang="en-GB" sz="6000" dirty="0"/>
                        <a:t> </a:t>
                      </a:r>
                      <a:r>
                        <a:rPr lang="en-GB" sz="3200" dirty="0"/>
                        <a:t>cal/cm</a:t>
                      </a:r>
                      <a:r>
                        <a:rPr lang="en-GB" sz="3200" baseline="30000" dirty="0"/>
                        <a:t>2</a:t>
                      </a:r>
                      <a:r>
                        <a:rPr lang="en-GB" sz="3200" dirty="0"/>
                        <a:t> </a:t>
                      </a:r>
                      <a:endParaRPr lang="en-GB" sz="2000" b="1" dirty="0"/>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graphicFrame>
        <p:nvGraphicFramePr>
          <p:cNvPr id="12" name="Table 11">
            <a:extLst>
              <a:ext uri="{FF2B5EF4-FFF2-40B4-BE49-F238E27FC236}">
                <a16:creationId xmlns:a16="http://schemas.microsoft.com/office/drawing/2014/main" id="{247BCECE-0B54-4092-A615-509E9A905814}"/>
              </a:ext>
            </a:extLst>
          </p:cNvPr>
          <p:cNvGraphicFramePr>
            <a:graphicFrameLocks noGrp="1"/>
          </p:cNvGraphicFramePr>
          <p:nvPr>
            <p:extLst/>
          </p:nvPr>
        </p:nvGraphicFramePr>
        <p:xfrm>
          <a:off x="8087070" y="3482343"/>
          <a:ext cx="3442231" cy="3301634"/>
        </p:xfrm>
        <a:graphic>
          <a:graphicData uri="http://schemas.openxmlformats.org/drawingml/2006/table">
            <a:tbl>
              <a:tblPr firstRow="1" bandRow="1">
                <a:tableStyleId>{F2DE63D5-997A-4646-A377-4702673A728D}</a:tableStyleId>
              </a:tblPr>
              <a:tblGrid>
                <a:gridCol w="3442231">
                  <a:extLst>
                    <a:ext uri="{9D8B030D-6E8A-4147-A177-3AD203B41FA5}">
                      <a16:colId xmlns:a16="http://schemas.microsoft.com/office/drawing/2014/main" val="2055799674"/>
                    </a:ext>
                  </a:extLst>
                </a:gridCol>
              </a:tblGrid>
              <a:tr h="745530">
                <a:tc>
                  <a:txBody>
                    <a:bodyPr/>
                    <a:lstStyle/>
                    <a:p>
                      <a:pPr algn="ctr"/>
                      <a:r>
                        <a:rPr lang="en-GB" dirty="0">
                          <a:solidFill>
                            <a:schemeClr val="bg1"/>
                          </a:solidFill>
                        </a:rPr>
                        <a:t>Arc Flash Rated Face / Hand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090380454"/>
                  </a:ext>
                </a:extLst>
              </a:tr>
              <a:tr h="2556104">
                <a:tc>
                  <a:txBody>
                    <a:bodyPr/>
                    <a:lstStyle/>
                    <a:p>
                      <a:pPr marL="0" indent="0" algn="ctr">
                        <a:buFont typeface="Arial" panose="020B0604020202020204" pitchFamily="34" charset="0"/>
                        <a:buNone/>
                      </a:pPr>
                      <a:endParaRPr lang="en-GB"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pic>
        <p:nvPicPr>
          <p:cNvPr id="13" name="Picture 12">
            <a:extLst>
              <a:ext uri="{FF2B5EF4-FFF2-40B4-BE49-F238E27FC236}">
                <a16:creationId xmlns:a16="http://schemas.microsoft.com/office/drawing/2014/main" id="{61F55F65-21A1-44B7-852C-A78C12811E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16801" y="4616748"/>
            <a:ext cx="1349617" cy="1684978"/>
          </a:xfrm>
          <a:prstGeom prst="rect">
            <a:avLst/>
          </a:prstGeom>
        </p:spPr>
      </p:pic>
      <p:pic>
        <p:nvPicPr>
          <p:cNvPr id="14" name="Picture 13">
            <a:extLst>
              <a:ext uri="{FF2B5EF4-FFF2-40B4-BE49-F238E27FC236}">
                <a16:creationId xmlns:a16="http://schemas.microsoft.com/office/drawing/2014/main" id="{C3D9A5F0-C789-478C-A33E-813FB6F535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43928" y="4721138"/>
            <a:ext cx="1133672" cy="1688579"/>
          </a:xfrm>
          <a:prstGeom prst="rect">
            <a:avLst/>
          </a:prstGeom>
        </p:spPr>
      </p:pic>
      <p:pic>
        <p:nvPicPr>
          <p:cNvPr id="15" name="Picture 14">
            <a:extLst>
              <a:ext uri="{FF2B5EF4-FFF2-40B4-BE49-F238E27FC236}">
                <a16:creationId xmlns:a16="http://schemas.microsoft.com/office/drawing/2014/main" id="{1A581735-6BDD-4549-ACA1-8FABCBB3DDD5}"/>
              </a:ext>
            </a:extLst>
          </p:cNvPr>
          <p:cNvPicPr>
            <a:picLocks noChangeAspect="1"/>
          </p:cNvPicPr>
          <p:nvPr/>
        </p:nvPicPr>
        <p:blipFill>
          <a:blip r:embed="rId4"/>
          <a:stretch>
            <a:fillRect/>
          </a:stretch>
        </p:blipFill>
        <p:spPr>
          <a:xfrm>
            <a:off x="3851763" y="2559464"/>
            <a:ext cx="1869458" cy="3485266"/>
          </a:xfrm>
          <a:prstGeom prst="rect">
            <a:avLst/>
          </a:prstGeom>
        </p:spPr>
      </p:pic>
      <p:sp>
        <p:nvSpPr>
          <p:cNvPr id="16" name="TextBox 15">
            <a:extLst>
              <a:ext uri="{FF2B5EF4-FFF2-40B4-BE49-F238E27FC236}">
                <a16:creationId xmlns:a16="http://schemas.microsoft.com/office/drawing/2014/main" id="{E8F6B36D-ADA0-41C2-B4AC-3C1BCD8B4458}"/>
              </a:ext>
            </a:extLst>
          </p:cNvPr>
          <p:cNvSpPr txBox="1"/>
          <p:nvPr/>
        </p:nvSpPr>
        <p:spPr>
          <a:xfrm>
            <a:off x="878011" y="986363"/>
            <a:ext cx="2584201" cy="1200329"/>
          </a:xfrm>
          <a:prstGeom prst="rect">
            <a:avLst/>
          </a:prstGeom>
          <a:noFill/>
        </p:spPr>
        <p:txBody>
          <a:bodyPr wrap="square" rtlCol="0">
            <a:spAutoFit/>
          </a:bodyPr>
          <a:lstStyle/>
          <a:p>
            <a:endParaRPr lang="en-GB" dirty="0"/>
          </a:p>
          <a:p>
            <a:pPr algn="ctr"/>
            <a:r>
              <a:rPr lang="en-GB" b="1" i="1" dirty="0"/>
              <a:t>NR APPROVED ARC FR WATERPROOF JACKET</a:t>
            </a:r>
            <a:endParaRPr lang="en-GB" i="1" dirty="0"/>
          </a:p>
        </p:txBody>
      </p:sp>
      <p:pic>
        <p:nvPicPr>
          <p:cNvPr id="17" name="Picture 16">
            <a:extLst>
              <a:ext uri="{FF2B5EF4-FFF2-40B4-BE49-F238E27FC236}">
                <a16:creationId xmlns:a16="http://schemas.microsoft.com/office/drawing/2014/main" id="{51CF1FEA-9A84-4447-877D-F065072655B0}"/>
              </a:ext>
            </a:extLst>
          </p:cNvPr>
          <p:cNvPicPr>
            <a:picLocks noChangeAspect="1"/>
          </p:cNvPicPr>
          <p:nvPr/>
        </p:nvPicPr>
        <p:blipFill>
          <a:blip r:embed="rId5"/>
          <a:stretch>
            <a:fillRect/>
          </a:stretch>
        </p:blipFill>
        <p:spPr>
          <a:xfrm>
            <a:off x="691770" y="2664322"/>
            <a:ext cx="2584201" cy="3124827"/>
          </a:xfrm>
          <a:prstGeom prst="rect">
            <a:avLst/>
          </a:prstGeom>
        </p:spPr>
      </p:pic>
      <p:sp>
        <p:nvSpPr>
          <p:cNvPr id="18" name="Plus Sign 17">
            <a:extLst>
              <a:ext uri="{FF2B5EF4-FFF2-40B4-BE49-F238E27FC236}">
                <a16:creationId xmlns:a16="http://schemas.microsoft.com/office/drawing/2014/main" id="{8C22EB2B-56D6-4AEB-98EC-A03E82A4FB5F}"/>
              </a:ext>
            </a:extLst>
          </p:cNvPr>
          <p:cNvSpPr/>
          <p:nvPr/>
        </p:nvSpPr>
        <p:spPr>
          <a:xfrm>
            <a:off x="3166795" y="3635333"/>
            <a:ext cx="1000125" cy="9715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18">
            <a:extLst>
              <a:ext uri="{FF2B5EF4-FFF2-40B4-BE49-F238E27FC236}">
                <a16:creationId xmlns:a16="http://schemas.microsoft.com/office/drawing/2014/main" id="{70AAEB7F-71E4-4578-A2A9-E89833165CF6}"/>
              </a:ext>
            </a:extLst>
          </p:cNvPr>
          <p:cNvPicPr>
            <a:picLocks noChangeAspect="1"/>
          </p:cNvPicPr>
          <p:nvPr/>
        </p:nvPicPr>
        <p:blipFill>
          <a:blip r:embed="rId6"/>
          <a:stretch>
            <a:fillRect/>
          </a:stretch>
        </p:blipFill>
        <p:spPr>
          <a:xfrm>
            <a:off x="6072234" y="2453805"/>
            <a:ext cx="1489076" cy="3590925"/>
          </a:xfrm>
          <a:prstGeom prst="rect">
            <a:avLst/>
          </a:prstGeom>
        </p:spPr>
      </p:pic>
      <p:sp>
        <p:nvSpPr>
          <p:cNvPr id="20" name="TextBox 19">
            <a:extLst>
              <a:ext uri="{FF2B5EF4-FFF2-40B4-BE49-F238E27FC236}">
                <a16:creationId xmlns:a16="http://schemas.microsoft.com/office/drawing/2014/main" id="{D791890E-8964-4D82-8F07-C39296EC2C42}"/>
              </a:ext>
            </a:extLst>
          </p:cNvPr>
          <p:cNvSpPr txBox="1"/>
          <p:nvPr/>
        </p:nvSpPr>
        <p:spPr>
          <a:xfrm>
            <a:off x="5464397" y="3878799"/>
            <a:ext cx="849962" cy="523220"/>
          </a:xfrm>
          <a:prstGeom prst="rect">
            <a:avLst/>
          </a:prstGeom>
          <a:noFill/>
        </p:spPr>
        <p:txBody>
          <a:bodyPr wrap="square" rtlCol="0">
            <a:spAutoFit/>
          </a:bodyPr>
          <a:lstStyle/>
          <a:p>
            <a:r>
              <a:rPr lang="en-GB" sz="2800" b="1" dirty="0"/>
              <a:t>OR</a:t>
            </a:r>
          </a:p>
        </p:txBody>
      </p:sp>
      <p:sp>
        <p:nvSpPr>
          <p:cNvPr id="21" name="TextBox 20">
            <a:extLst>
              <a:ext uri="{FF2B5EF4-FFF2-40B4-BE49-F238E27FC236}">
                <a16:creationId xmlns:a16="http://schemas.microsoft.com/office/drawing/2014/main" id="{2B2CE80A-B6F4-4B89-A60D-C97C1CB89E32}"/>
              </a:ext>
            </a:extLst>
          </p:cNvPr>
          <p:cNvSpPr txBox="1"/>
          <p:nvPr/>
        </p:nvSpPr>
        <p:spPr>
          <a:xfrm>
            <a:off x="5793851" y="978654"/>
            <a:ext cx="2081230" cy="1477328"/>
          </a:xfrm>
          <a:prstGeom prst="rect">
            <a:avLst/>
          </a:prstGeom>
          <a:noFill/>
        </p:spPr>
        <p:txBody>
          <a:bodyPr wrap="square" rtlCol="0">
            <a:spAutoFit/>
          </a:bodyPr>
          <a:lstStyle/>
          <a:p>
            <a:endParaRPr lang="en-GB" dirty="0"/>
          </a:p>
          <a:p>
            <a:pPr algn="ctr"/>
            <a:r>
              <a:rPr lang="en-GB" b="1" dirty="0"/>
              <a:t>NR APPROVED ARC FR WATERPROOF SALOPETTES</a:t>
            </a:r>
            <a:endParaRPr lang="en-GB" dirty="0"/>
          </a:p>
        </p:txBody>
      </p:sp>
      <p:sp>
        <p:nvSpPr>
          <p:cNvPr id="22" name="TextBox 21">
            <a:extLst>
              <a:ext uri="{FF2B5EF4-FFF2-40B4-BE49-F238E27FC236}">
                <a16:creationId xmlns:a16="http://schemas.microsoft.com/office/drawing/2014/main" id="{D2AF69A2-A0E1-401D-877C-04E4F85940EC}"/>
              </a:ext>
            </a:extLst>
          </p:cNvPr>
          <p:cNvSpPr txBox="1"/>
          <p:nvPr/>
        </p:nvSpPr>
        <p:spPr>
          <a:xfrm>
            <a:off x="3637381" y="989436"/>
            <a:ext cx="2298222" cy="1477328"/>
          </a:xfrm>
          <a:prstGeom prst="rect">
            <a:avLst/>
          </a:prstGeom>
          <a:noFill/>
        </p:spPr>
        <p:txBody>
          <a:bodyPr wrap="square" rtlCol="0">
            <a:spAutoFit/>
          </a:bodyPr>
          <a:lstStyle/>
          <a:p>
            <a:endParaRPr lang="en-GB" dirty="0"/>
          </a:p>
          <a:p>
            <a:pPr algn="ctr"/>
            <a:r>
              <a:rPr lang="en-GB" b="1" i="1" dirty="0"/>
              <a:t>NR APPROVED ARC FR WATERPROOF OVER-TROUSERS</a:t>
            </a:r>
            <a:endParaRPr lang="en-GB" i="1" dirty="0"/>
          </a:p>
        </p:txBody>
      </p:sp>
      <p:sp>
        <p:nvSpPr>
          <p:cNvPr id="24" name="TextBox 23">
            <a:extLst>
              <a:ext uri="{FF2B5EF4-FFF2-40B4-BE49-F238E27FC236}">
                <a16:creationId xmlns:a16="http://schemas.microsoft.com/office/drawing/2014/main" id="{B51D9749-4F88-49FD-A6D0-F0580F87B3FE}"/>
              </a:ext>
            </a:extLst>
          </p:cNvPr>
          <p:cNvSpPr txBox="1"/>
          <p:nvPr/>
        </p:nvSpPr>
        <p:spPr>
          <a:xfrm>
            <a:off x="1387439" y="5978330"/>
            <a:ext cx="2113311" cy="738664"/>
          </a:xfrm>
          <a:prstGeom prst="rect">
            <a:avLst/>
          </a:prstGeom>
          <a:noFill/>
        </p:spPr>
        <p:txBody>
          <a:bodyPr wrap="square" rtlCol="0">
            <a:spAutoFit/>
          </a:bodyPr>
          <a:lstStyle/>
          <a:p>
            <a:r>
              <a:rPr lang="en-GB" sz="1400" i="1" dirty="0"/>
              <a:t>NR Cat No: </a:t>
            </a:r>
            <a:endParaRPr lang="en-GB" sz="1400" i="1" dirty="0">
              <a:highlight>
                <a:srgbClr val="FFFF00"/>
              </a:highlight>
            </a:endParaRPr>
          </a:p>
          <a:p>
            <a:r>
              <a:rPr lang="en-GB" sz="1400" i="1" dirty="0"/>
              <a:t>NR310 or FR/GPG-9440-OR</a:t>
            </a:r>
          </a:p>
        </p:txBody>
      </p:sp>
      <p:sp>
        <p:nvSpPr>
          <p:cNvPr id="25" name="TextBox 24">
            <a:extLst>
              <a:ext uri="{FF2B5EF4-FFF2-40B4-BE49-F238E27FC236}">
                <a16:creationId xmlns:a16="http://schemas.microsoft.com/office/drawing/2014/main" id="{4177BC18-F5AA-4AF8-9F08-255DF65119D2}"/>
              </a:ext>
            </a:extLst>
          </p:cNvPr>
          <p:cNvSpPr txBox="1"/>
          <p:nvPr/>
        </p:nvSpPr>
        <p:spPr>
          <a:xfrm>
            <a:off x="4392812" y="6124356"/>
            <a:ext cx="2113311" cy="523220"/>
          </a:xfrm>
          <a:prstGeom prst="rect">
            <a:avLst/>
          </a:prstGeom>
          <a:noFill/>
        </p:spPr>
        <p:txBody>
          <a:bodyPr wrap="square" rtlCol="0">
            <a:spAutoFit/>
          </a:bodyPr>
          <a:lstStyle/>
          <a:p>
            <a:r>
              <a:rPr lang="en-GB" sz="1400" i="1" dirty="0"/>
              <a:t>NR Cat No: </a:t>
            </a:r>
            <a:endParaRPr lang="en-GB" sz="1400" i="1" dirty="0">
              <a:highlight>
                <a:srgbClr val="FFFF00"/>
              </a:highlight>
            </a:endParaRPr>
          </a:p>
          <a:p>
            <a:r>
              <a:rPr lang="en-GB" sz="1400" i="1" dirty="0"/>
              <a:t>HV311</a:t>
            </a:r>
          </a:p>
        </p:txBody>
      </p:sp>
      <p:sp>
        <p:nvSpPr>
          <p:cNvPr id="26" name="TextBox 25">
            <a:extLst>
              <a:ext uri="{FF2B5EF4-FFF2-40B4-BE49-F238E27FC236}">
                <a16:creationId xmlns:a16="http://schemas.microsoft.com/office/drawing/2014/main" id="{81DDE0EE-83DF-4CD6-9DF7-09527DE83318}"/>
              </a:ext>
            </a:extLst>
          </p:cNvPr>
          <p:cNvSpPr txBox="1"/>
          <p:nvPr/>
        </p:nvSpPr>
        <p:spPr>
          <a:xfrm>
            <a:off x="6221872" y="6112981"/>
            <a:ext cx="1653209" cy="523220"/>
          </a:xfrm>
          <a:prstGeom prst="rect">
            <a:avLst/>
          </a:prstGeom>
          <a:noFill/>
        </p:spPr>
        <p:txBody>
          <a:bodyPr wrap="square" rtlCol="0">
            <a:spAutoFit/>
          </a:bodyPr>
          <a:lstStyle/>
          <a:p>
            <a:r>
              <a:rPr lang="en-GB" sz="1400" i="1" dirty="0"/>
              <a:t>NR Cat No: </a:t>
            </a:r>
            <a:endParaRPr lang="en-GB" sz="1400" i="1" dirty="0">
              <a:highlight>
                <a:srgbClr val="FFFF00"/>
              </a:highlight>
            </a:endParaRPr>
          </a:p>
          <a:p>
            <a:r>
              <a:rPr lang="en-GB" sz="1400" i="1" dirty="0"/>
              <a:t>FR-GPG-9660-OR</a:t>
            </a:r>
          </a:p>
        </p:txBody>
      </p:sp>
    </p:spTree>
    <p:extLst>
      <p:ext uri="{BB962C8B-B14F-4D97-AF65-F5344CB8AC3E}">
        <p14:creationId xmlns:p14="http://schemas.microsoft.com/office/powerpoint/2010/main" val="1301401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Arc Flash PPE -  41 cal/cm</a:t>
            </a:r>
            <a:r>
              <a:rPr kumimoji="0" lang="en-GB" altLang="en-US" sz="3600" b="0" i="0" u="none" strike="noStrike" kern="1200" cap="none" spc="0" normalizeH="0" baseline="30000" noProof="0" dirty="0">
                <a:ln>
                  <a:noFill/>
                </a:ln>
                <a:solidFill>
                  <a:srgbClr val="005172"/>
                </a:solidFill>
                <a:effectLst/>
                <a:uLnTx/>
                <a:uFillTx/>
                <a:latin typeface="Arial" panose="020B0604020202020204"/>
                <a:ea typeface="+mj-ea"/>
                <a:cs typeface="+mj-cs"/>
              </a:rPr>
              <a:t>2</a:t>
            </a: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 rated Main Layer</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76880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sng" strike="noStrike" kern="1200" cap="none" spc="0" normalizeH="0" baseline="0" noProof="0" dirty="0">
              <a:ln>
                <a:noFill/>
              </a:ln>
              <a:solidFill>
                <a:srgbClr val="005172"/>
              </a:solidFill>
              <a:effectLst/>
              <a:uLnTx/>
              <a:uFillTx/>
              <a:latin typeface="Arial" panose="020B0604020202020204"/>
              <a:ea typeface="+mn-ea"/>
              <a:cs typeface="+mn-cs"/>
            </a:endParaRPr>
          </a:p>
        </p:txBody>
      </p:sp>
      <p:graphicFrame>
        <p:nvGraphicFramePr>
          <p:cNvPr id="10" name="Table 9">
            <a:extLst>
              <a:ext uri="{FF2B5EF4-FFF2-40B4-BE49-F238E27FC236}">
                <a16:creationId xmlns:a16="http://schemas.microsoft.com/office/drawing/2014/main" id="{0B1F5399-1A14-491F-AB03-E0D07DBFAEB7}"/>
              </a:ext>
            </a:extLst>
          </p:cNvPr>
          <p:cNvGraphicFramePr>
            <a:graphicFrameLocks noGrp="1"/>
          </p:cNvGraphicFramePr>
          <p:nvPr>
            <p:extLst>
              <p:ext uri="{D42A27DB-BD31-4B8C-83A1-F6EECF244321}">
                <p14:modId xmlns:p14="http://schemas.microsoft.com/office/powerpoint/2010/main" val="852394512"/>
              </p:ext>
            </p:extLst>
          </p:nvPr>
        </p:nvGraphicFramePr>
        <p:xfrm>
          <a:off x="9979253" y="1169298"/>
          <a:ext cx="1963458" cy="240792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376467">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694489">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000" b="1" dirty="0"/>
                        <a:t>41</a:t>
                      </a:r>
                      <a:r>
                        <a:rPr lang="en-GB" sz="6000" dirty="0"/>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dirty="0"/>
                        <a:t>cal/cm</a:t>
                      </a:r>
                      <a:r>
                        <a:rPr lang="en-GB" sz="3200" baseline="30000" dirty="0"/>
                        <a:t>2</a:t>
                      </a:r>
                      <a:r>
                        <a:rPr lang="en-GB" sz="3200" dirty="0"/>
                        <a:t> </a:t>
                      </a: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
        <p:nvSpPr>
          <p:cNvPr id="12" name="Rectangle 3">
            <a:extLst>
              <a:ext uri="{FF2B5EF4-FFF2-40B4-BE49-F238E27FC236}">
                <a16:creationId xmlns:a16="http://schemas.microsoft.com/office/drawing/2014/main" id="{0641786A-07FD-4468-BDDF-E17B8536B260}"/>
              </a:ext>
            </a:extLst>
          </p:cNvPr>
          <p:cNvSpPr txBox="1">
            <a:spLocks noChangeArrowheads="1"/>
          </p:cNvSpPr>
          <p:nvPr/>
        </p:nvSpPr>
        <p:spPr>
          <a:xfrm>
            <a:off x="1099558" y="1169298"/>
            <a:ext cx="7781665"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rPr>
              <a:t>This main layer is to be worn</a:t>
            </a:r>
            <a:r>
              <a:rPr kumimoji="0" lang="en-GB" sz="2000" b="0" i="0" u="none" strike="noStrike" kern="1200" cap="none" spc="0" normalizeH="0" noProof="0" dirty="0">
                <a:ln>
                  <a:noFill/>
                </a:ln>
                <a:solidFill>
                  <a:srgbClr val="005172"/>
                </a:solidFill>
                <a:effectLst/>
                <a:uLnTx/>
                <a:uFillTx/>
                <a:latin typeface="Arial" panose="020B0604020202020204"/>
                <a:ea typeface="+mn-ea"/>
                <a:cs typeface="+mn-cs"/>
              </a:rPr>
              <a:t> when carrying out the following work activities on 25 kV distribution equipment:</a:t>
            </a:r>
            <a:endPar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lvl="0" indent="0">
              <a:buNone/>
              <a:defRPr/>
            </a:pPr>
            <a:r>
              <a:rPr lang="en-GB" sz="2400" b="1" dirty="0">
                <a:solidFill>
                  <a:srgbClr val="005172"/>
                </a:solidFill>
              </a:rPr>
              <a:t>Application of HV test bushings or test adaptors into 25 kV traction switchgear circuit or busbar spouts / test points (where the circuit or busbar spouts / test points are not inter-locked with CB position)</a:t>
            </a:r>
          </a:p>
          <a:p>
            <a:pPr marL="0" lvl="0" indent="0">
              <a:buNone/>
              <a:defRPr/>
            </a:pPr>
            <a:endParaRPr kumimoji="0" lang="en-GB" sz="2400" b="1"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lvl="0" indent="0">
              <a:buNone/>
              <a:defRPr/>
            </a:pPr>
            <a:r>
              <a:rPr lang="en-GB" sz="1400" i="1" dirty="0">
                <a:solidFill>
                  <a:srgbClr val="005172"/>
                </a:solidFill>
              </a:rPr>
              <a:t>Examples of applicable switchgear:</a:t>
            </a:r>
          </a:p>
          <a:p>
            <a:pPr marL="0" lvl="0" indent="0">
              <a:buNone/>
              <a:defRPr/>
            </a:pPr>
            <a:r>
              <a:rPr lang="en-GB" sz="1400" i="1" dirty="0">
                <a:solidFill>
                  <a:srgbClr val="005172"/>
                </a:solidFill>
              </a:rPr>
              <a:t>Siemens 8DA11 and 8DA12 Gas insulated switchgear</a:t>
            </a:r>
          </a:p>
          <a:p>
            <a:pPr marL="0" lvl="0" indent="0">
              <a:buNone/>
              <a:defRPr/>
            </a:pPr>
            <a:r>
              <a:rPr lang="en-GB" sz="1400" i="1" dirty="0">
                <a:solidFill>
                  <a:srgbClr val="005172"/>
                </a:solidFill>
              </a:rPr>
              <a:t>Areva / AEG WI 25 kV Gas insulated switchgear</a:t>
            </a:r>
          </a:p>
          <a:p>
            <a:pPr marL="0" lvl="0" indent="0">
              <a:buNone/>
              <a:defRPr/>
            </a:pPr>
            <a:endPar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rPr>
              <a:t>Also, NR Approved Hand / Face protection must be worn.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1" u="none" strike="noStrike" kern="1200" cap="none" spc="0" normalizeH="0" baseline="0" noProof="0" dirty="0">
              <a:ln>
                <a:noFill/>
              </a:ln>
              <a:solidFill>
                <a:srgbClr val="005172"/>
              </a:solidFill>
              <a:effectLst/>
              <a:uLnTx/>
              <a:uFillTx/>
              <a:latin typeface="Arial" panose="020B0604020202020204"/>
              <a:ea typeface="+mn-ea"/>
              <a:cs typeface="+mn-cs"/>
            </a:endParaRPr>
          </a:p>
        </p:txBody>
      </p:sp>
      <p:graphicFrame>
        <p:nvGraphicFramePr>
          <p:cNvPr id="13" name="Table 12">
            <a:extLst>
              <a:ext uri="{FF2B5EF4-FFF2-40B4-BE49-F238E27FC236}">
                <a16:creationId xmlns:a16="http://schemas.microsoft.com/office/drawing/2014/main" id="{34515FCD-1DA7-4F4F-9084-CAC74D00CEA6}"/>
              </a:ext>
            </a:extLst>
          </p:cNvPr>
          <p:cNvGraphicFramePr>
            <a:graphicFrameLocks noGrp="1"/>
          </p:cNvGraphicFramePr>
          <p:nvPr>
            <p:extLst/>
          </p:nvPr>
        </p:nvGraphicFramePr>
        <p:xfrm>
          <a:off x="9979253" y="3822059"/>
          <a:ext cx="1963458" cy="295656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627855">
                <a:tc>
                  <a:txBody>
                    <a:bodyPr/>
                    <a:lstStyle/>
                    <a:p>
                      <a:pPr algn="ctr"/>
                      <a:r>
                        <a:rPr lang="en-GB" dirty="0">
                          <a:solidFill>
                            <a:schemeClr val="bg1"/>
                          </a:solidFill>
                        </a:rPr>
                        <a:t>Arc Flash Rated Face / Hand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090380454"/>
                  </a:ext>
                </a:extLst>
              </a:tr>
              <a:tr h="969256">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t>NR Approved Arc Flash Helmet / Visor and Arc Flash Leather Gauntlets</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Tree>
    <p:extLst>
      <p:ext uri="{BB962C8B-B14F-4D97-AF65-F5344CB8AC3E}">
        <p14:creationId xmlns:p14="http://schemas.microsoft.com/office/powerpoint/2010/main" val="1254149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2</a:t>
            </a:fld>
            <a:endParaRPr lang="en-GB" dirty="0"/>
          </a:p>
        </p:txBody>
      </p:sp>
      <p:sp>
        <p:nvSpPr>
          <p:cNvPr id="9" name="Rectangle 2">
            <a:extLst>
              <a:ext uri="{FF2B5EF4-FFF2-40B4-BE49-F238E27FC236}">
                <a16:creationId xmlns:a16="http://schemas.microsoft.com/office/drawing/2014/main" id="{6BF7321A-3329-4E43-808A-DA4D1DDA5EB1}"/>
              </a:ext>
            </a:extLst>
          </p:cNvPr>
          <p:cNvSpPr txBox="1">
            <a:spLocks noChangeArrowheads="1"/>
          </p:cNvSpPr>
          <p:nvPr/>
        </p:nvSpPr>
        <p:spPr>
          <a:xfrm>
            <a:off x="1249891" y="548804"/>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dirty="0">
                <a:solidFill>
                  <a:schemeClr val="tx2"/>
                </a:solidFill>
              </a:rPr>
              <a:t>Introduction and Purpose</a:t>
            </a:r>
          </a:p>
        </p:txBody>
      </p:sp>
      <p:sp>
        <p:nvSpPr>
          <p:cNvPr id="10" name="Rectangle 3">
            <a:extLst>
              <a:ext uri="{FF2B5EF4-FFF2-40B4-BE49-F238E27FC236}">
                <a16:creationId xmlns:a16="http://schemas.microsoft.com/office/drawing/2014/main" id="{6AAF541E-29C2-4C25-B929-948A45B8CC95}"/>
              </a:ext>
            </a:extLst>
          </p:cNvPr>
          <p:cNvSpPr txBox="1">
            <a:spLocks noChangeArrowheads="1"/>
          </p:cNvSpPr>
          <p:nvPr/>
        </p:nvSpPr>
        <p:spPr>
          <a:xfrm>
            <a:off x="1344386" y="1412776"/>
            <a:ext cx="10058400" cy="46805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SzPct val="100000"/>
              <a:buFont typeface="Courier New" panose="02070309020205020404" pitchFamily="49" charset="0"/>
              <a:buChar char="o"/>
            </a:pPr>
            <a:r>
              <a:rPr lang="en-GB" sz="2000" dirty="0">
                <a:solidFill>
                  <a:schemeClr val="tx2"/>
                </a:solidFill>
              </a:rPr>
              <a:t>Following a serious safety incident at Godinton DC traction substation in December 2018, the STE M&amp;EE Distribution Team have been reviewing our current Arc Flash PPE requirements and bench marking against our rail industry partners and Distribution Network Operators.</a:t>
            </a:r>
          </a:p>
          <a:p>
            <a:pPr marL="285750" indent="-285750">
              <a:buSzPct val="100000"/>
              <a:buFont typeface="Courier New" panose="02070309020205020404" pitchFamily="49" charset="0"/>
              <a:buChar char="o"/>
            </a:pPr>
            <a:endParaRPr lang="en-GB" sz="2000" dirty="0">
              <a:solidFill>
                <a:schemeClr val="tx2"/>
              </a:solidFill>
            </a:endParaRPr>
          </a:p>
          <a:p>
            <a:pPr marL="285750" indent="-285750">
              <a:buSzPct val="100000"/>
              <a:buFont typeface="Courier New" panose="02070309020205020404" pitchFamily="49" charset="0"/>
              <a:buChar char="o"/>
            </a:pPr>
            <a:r>
              <a:rPr lang="en-GB" sz="2000" dirty="0">
                <a:solidFill>
                  <a:schemeClr val="tx2"/>
                </a:solidFill>
              </a:rPr>
              <a:t>This briefing pack supports the outcomes of this review and sets out the national stance with regards to the requirements to wear Arc Flash PPE in traction and non-traction power distribution locations.</a:t>
            </a:r>
          </a:p>
          <a:p>
            <a:pPr marL="285750" indent="-285750">
              <a:buSzPct val="100000"/>
              <a:buFont typeface="Courier New" panose="02070309020205020404" pitchFamily="49" charset="0"/>
              <a:buChar char="o"/>
            </a:pPr>
            <a:endParaRPr lang="en-GB" sz="2000" dirty="0">
              <a:solidFill>
                <a:schemeClr val="tx2"/>
              </a:solidFill>
            </a:endParaRPr>
          </a:p>
          <a:p>
            <a:pPr marL="285750" indent="-285750">
              <a:buSzPct val="100000"/>
              <a:buFont typeface="Courier New" panose="02070309020205020404" pitchFamily="49" charset="0"/>
              <a:buChar char="o"/>
            </a:pPr>
            <a:r>
              <a:rPr lang="en-GB" sz="2000" dirty="0">
                <a:solidFill>
                  <a:schemeClr val="tx2"/>
                </a:solidFill>
              </a:rPr>
              <a:t>The Arc Flash requirements in this briefing pack supersedes the previously set requirements in the National Electrical Safety Briefing – Access to Distribution Sites March 2019, and also the requirements of National Safety Advice NRA 17/09. </a:t>
            </a:r>
          </a:p>
          <a:p>
            <a:pPr marL="285750" indent="-285750">
              <a:buSzPct val="100000"/>
              <a:buFont typeface="Courier New" panose="02070309020205020404" pitchFamily="49" charset="0"/>
              <a:buChar char="o"/>
            </a:pPr>
            <a:endParaRPr lang="en-GB" sz="2000" dirty="0">
              <a:solidFill>
                <a:schemeClr val="tx2"/>
              </a:solidFill>
            </a:endParaRPr>
          </a:p>
          <a:p>
            <a:pPr marL="285750" indent="-285750">
              <a:buSzPct val="100000"/>
              <a:buFont typeface="Courier New" panose="02070309020205020404" pitchFamily="49" charset="0"/>
              <a:buChar char="o"/>
            </a:pPr>
            <a:r>
              <a:rPr lang="en-GB" sz="2000" dirty="0">
                <a:solidFill>
                  <a:schemeClr val="tx2"/>
                </a:solidFill>
              </a:rPr>
              <a:t>These Arc Flash PPE requirements apply to any persons who are required to carry out any work activities within a traction or  High Voltage (HV) non-traction power distribution location and </a:t>
            </a:r>
            <a:r>
              <a:rPr lang="en-GB" sz="2000" b="1" u="sng" dirty="0">
                <a:solidFill>
                  <a:schemeClr val="tx2"/>
                </a:solidFill>
              </a:rPr>
              <a:t>are mandatory from 6</a:t>
            </a:r>
            <a:r>
              <a:rPr lang="en-GB" sz="2000" b="1" u="sng" baseline="30000" dirty="0">
                <a:solidFill>
                  <a:schemeClr val="tx2"/>
                </a:solidFill>
              </a:rPr>
              <a:t>th</a:t>
            </a:r>
            <a:r>
              <a:rPr lang="en-GB" sz="2000" b="1" u="sng" dirty="0">
                <a:solidFill>
                  <a:schemeClr val="tx2"/>
                </a:solidFill>
              </a:rPr>
              <a:t> June 2020</a:t>
            </a:r>
            <a:r>
              <a:rPr lang="en-GB" sz="2000" dirty="0">
                <a:solidFill>
                  <a:schemeClr val="tx2"/>
                </a:solidFill>
              </a:rPr>
              <a:t>.</a:t>
            </a:r>
            <a:br>
              <a:rPr lang="en-GB" sz="2000" dirty="0">
                <a:solidFill>
                  <a:schemeClr val="tx2"/>
                </a:solidFill>
              </a:rPr>
            </a:br>
            <a:endParaRPr lang="en-GB" altLang="en-US" sz="2000" dirty="0">
              <a:solidFill>
                <a:schemeClr val="tx2"/>
              </a:solidFill>
            </a:endParaRPr>
          </a:p>
          <a:p>
            <a:pPr marL="0" indent="0">
              <a:buSzPct val="100000"/>
              <a:buNone/>
            </a:pPr>
            <a:br>
              <a:rPr lang="en-GB" sz="2000" dirty="0">
                <a:solidFill>
                  <a:schemeClr val="tx2"/>
                </a:solidFill>
              </a:rPr>
            </a:br>
            <a:endParaRPr lang="en-GB" altLang="en-US" sz="2000" dirty="0">
              <a:solidFill>
                <a:schemeClr val="tx2"/>
              </a:solidFill>
            </a:endParaRPr>
          </a:p>
        </p:txBody>
      </p:sp>
    </p:spTree>
    <p:extLst>
      <p:ext uri="{BB962C8B-B14F-4D97-AF65-F5344CB8AC3E}">
        <p14:creationId xmlns:p14="http://schemas.microsoft.com/office/powerpoint/2010/main" val="4232389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Arc Flash PPE -  41 cal/cm</a:t>
            </a:r>
            <a:r>
              <a:rPr kumimoji="0" lang="en-GB" altLang="en-US" sz="3600" b="0" i="0" u="none" strike="noStrike" kern="1200" cap="none" spc="0" normalizeH="0" baseline="30000" noProof="0" dirty="0">
                <a:ln>
                  <a:noFill/>
                </a:ln>
                <a:solidFill>
                  <a:srgbClr val="005172"/>
                </a:solidFill>
                <a:effectLst/>
                <a:uLnTx/>
                <a:uFillTx/>
                <a:latin typeface="Arial" panose="020B0604020202020204"/>
                <a:ea typeface="+mj-ea"/>
                <a:cs typeface="+mj-cs"/>
              </a:rPr>
              <a:t>2</a:t>
            </a: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 rated Main Layer</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76880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sng" strike="noStrike" kern="1200" cap="none" spc="0" normalizeH="0" baseline="0" noProof="0" dirty="0">
              <a:ln>
                <a:noFill/>
              </a:ln>
              <a:solidFill>
                <a:srgbClr val="005172"/>
              </a:solidFill>
              <a:effectLst/>
              <a:uLnTx/>
              <a:uFillTx/>
              <a:latin typeface="Arial" panose="020B0604020202020204"/>
              <a:ea typeface="+mn-ea"/>
              <a:cs typeface="+mn-cs"/>
            </a:endParaRPr>
          </a:p>
        </p:txBody>
      </p:sp>
      <p:graphicFrame>
        <p:nvGraphicFramePr>
          <p:cNvPr id="10" name="Table 9">
            <a:extLst>
              <a:ext uri="{FF2B5EF4-FFF2-40B4-BE49-F238E27FC236}">
                <a16:creationId xmlns:a16="http://schemas.microsoft.com/office/drawing/2014/main" id="{0B1F5399-1A14-491F-AB03-E0D07DBFAEB7}"/>
              </a:ext>
            </a:extLst>
          </p:cNvPr>
          <p:cNvGraphicFramePr>
            <a:graphicFrameLocks noGrp="1"/>
          </p:cNvGraphicFramePr>
          <p:nvPr>
            <p:extLst/>
          </p:nvPr>
        </p:nvGraphicFramePr>
        <p:xfrm>
          <a:off x="9979253" y="1169298"/>
          <a:ext cx="1963458" cy="240792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376467">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694489">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000" b="1" dirty="0"/>
                        <a:t>41</a:t>
                      </a:r>
                      <a:r>
                        <a:rPr lang="en-GB" sz="6000" dirty="0"/>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dirty="0"/>
                        <a:t>cal/cm</a:t>
                      </a:r>
                      <a:r>
                        <a:rPr lang="en-GB" sz="3200" baseline="30000" dirty="0"/>
                        <a:t>2</a:t>
                      </a:r>
                      <a:r>
                        <a:rPr lang="en-GB" sz="3200" dirty="0"/>
                        <a:t> </a:t>
                      </a: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
        <p:nvSpPr>
          <p:cNvPr id="12" name="Rectangle 3">
            <a:extLst>
              <a:ext uri="{FF2B5EF4-FFF2-40B4-BE49-F238E27FC236}">
                <a16:creationId xmlns:a16="http://schemas.microsoft.com/office/drawing/2014/main" id="{0641786A-07FD-4468-BDDF-E17B8536B260}"/>
              </a:ext>
            </a:extLst>
          </p:cNvPr>
          <p:cNvSpPr txBox="1">
            <a:spLocks noChangeArrowheads="1"/>
          </p:cNvSpPr>
          <p:nvPr/>
        </p:nvSpPr>
        <p:spPr>
          <a:xfrm>
            <a:off x="1099558" y="1169298"/>
            <a:ext cx="7781665"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rPr>
              <a:t>This main layer is to be worn</a:t>
            </a:r>
            <a:r>
              <a:rPr kumimoji="0" lang="en-GB" sz="2000" b="0" i="0" u="none" strike="noStrike" kern="1200" cap="none" spc="0" normalizeH="0" noProof="0" dirty="0">
                <a:ln>
                  <a:noFill/>
                </a:ln>
                <a:solidFill>
                  <a:srgbClr val="005172"/>
                </a:solidFill>
                <a:effectLst/>
                <a:uLnTx/>
                <a:uFillTx/>
                <a:latin typeface="Arial" panose="020B0604020202020204"/>
                <a:ea typeface="+mn-ea"/>
                <a:cs typeface="+mn-cs"/>
              </a:rPr>
              <a:t> when carrying out the following work activities </a:t>
            </a:r>
            <a:r>
              <a:rPr lang="en-GB" sz="2000" dirty="0">
                <a:solidFill>
                  <a:srgbClr val="005172"/>
                </a:solidFill>
              </a:rPr>
              <a:t>on 6.6 kV to 33 kV indoor HV Switchgear (in both traction &amp; non-traction applications):</a:t>
            </a:r>
          </a:p>
          <a:p>
            <a:pPr marL="0" lvl="0" indent="0">
              <a:buNone/>
              <a:defRPr/>
            </a:pPr>
            <a:endPar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lvl="0" indent="0">
              <a:buNone/>
              <a:defRPr/>
            </a:pPr>
            <a:r>
              <a:rPr lang="en-GB" sz="2400" b="1" dirty="0">
                <a:solidFill>
                  <a:srgbClr val="005172"/>
                </a:solidFill>
              </a:rPr>
              <a:t>Application of HV test bushings or test adaptors into 3-Phase HV switchgear circuit or busbar spouts / test points (where the circuit or busbar spouts / test points are not inter-locked with CB position))</a:t>
            </a:r>
          </a:p>
          <a:p>
            <a:pPr marL="0" lvl="0" indent="0">
              <a:buNone/>
              <a:defRPr/>
            </a:pPr>
            <a:endParaRPr kumimoji="0" lang="en-GB" sz="2400" b="1"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lvl="0" indent="0">
              <a:buNone/>
              <a:defRPr/>
            </a:pPr>
            <a:r>
              <a:rPr lang="en-GB" sz="1400" i="1" dirty="0">
                <a:solidFill>
                  <a:srgbClr val="005172"/>
                </a:solidFill>
              </a:rPr>
              <a:t>Examples of applicable switchgear:</a:t>
            </a:r>
          </a:p>
          <a:p>
            <a:pPr marL="0" indent="0">
              <a:buNone/>
              <a:defRPr/>
            </a:pPr>
            <a:r>
              <a:rPr lang="en-GB" sz="1400" i="1" dirty="0">
                <a:solidFill>
                  <a:srgbClr val="005172"/>
                </a:solidFill>
              </a:rPr>
              <a:t>Whipp &amp; Bourne CV, Areva / AEG / Alstom WSA Gas insulated switchgear, Siemens 8DA10 Gas Insulated Switchgear, GEC KC oil filled switchgear, GEC KA oil filled switchgear, Hawkgas 12 and Hawkgas 36 oil filled switchgear, GEC VMX and XMS switchgear, Switchgear &amp; Cowan's A6 oil filled switchgear, ABB Safesix SF6/Vac switchgear</a:t>
            </a:r>
          </a:p>
          <a:p>
            <a:pPr marL="0" lvl="0" indent="0">
              <a:buNone/>
              <a:defRPr/>
            </a:pPr>
            <a:endParaRPr lang="en-GB" sz="1400" i="1" dirty="0">
              <a:solidFill>
                <a:srgbClr val="005172"/>
              </a:solidFill>
            </a:endParaRPr>
          </a:p>
          <a:p>
            <a:pPr marL="0" lvl="0" indent="0">
              <a:buNone/>
              <a:defRPr/>
            </a:pPr>
            <a:endPar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rPr>
              <a:t>Also, NR Approved Hand / Face protection must be worn.</a:t>
            </a:r>
          </a:p>
        </p:txBody>
      </p:sp>
      <p:graphicFrame>
        <p:nvGraphicFramePr>
          <p:cNvPr id="13" name="Table 12">
            <a:extLst>
              <a:ext uri="{FF2B5EF4-FFF2-40B4-BE49-F238E27FC236}">
                <a16:creationId xmlns:a16="http://schemas.microsoft.com/office/drawing/2014/main" id="{34515FCD-1DA7-4F4F-9084-CAC74D00CEA6}"/>
              </a:ext>
            </a:extLst>
          </p:cNvPr>
          <p:cNvGraphicFramePr>
            <a:graphicFrameLocks noGrp="1"/>
          </p:cNvGraphicFramePr>
          <p:nvPr>
            <p:extLst/>
          </p:nvPr>
        </p:nvGraphicFramePr>
        <p:xfrm>
          <a:off x="9979253" y="3822059"/>
          <a:ext cx="1963458" cy="295656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627855">
                <a:tc>
                  <a:txBody>
                    <a:bodyPr/>
                    <a:lstStyle/>
                    <a:p>
                      <a:pPr algn="ctr"/>
                      <a:r>
                        <a:rPr lang="en-GB" dirty="0">
                          <a:solidFill>
                            <a:schemeClr val="bg1"/>
                          </a:solidFill>
                        </a:rPr>
                        <a:t>Arc Flash Rated Face / Hand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090380454"/>
                  </a:ext>
                </a:extLst>
              </a:tr>
              <a:tr h="969256">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t>NR Approved Arc Flash Helmet / Visor and Arc Flash Leather Gauntlets</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Tree>
    <p:extLst>
      <p:ext uri="{BB962C8B-B14F-4D97-AF65-F5344CB8AC3E}">
        <p14:creationId xmlns:p14="http://schemas.microsoft.com/office/powerpoint/2010/main" val="3790881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21</a:t>
            </a:fld>
            <a:endParaRPr lang="en-GB" dirty="0"/>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600" dirty="0">
                <a:solidFill>
                  <a:schemeClr val="tx2"/>
                </a:solidFill>
              </a:rPr>
              <a:t>Arc Flash PPE -  Hand / Face Protection</a:t>
            </a:r>
          </a:p>
        </p:txBody>
      </p:sp>
      <p:graphicFrame>
        <p:nvGraphicFramePr>
          <p:cNvPr id="10" name="Table 9">
            <a:extLst>
              <a:ext uri="{FF2B5EF4-FFF2-40B4-BE49-F238E27FC236}">
                <a16:creationId xmlns:a16="http://schemas.microsoft.com/office/drawing/2014/main" id="{0B1F5399-1A14-491F-AB03-E0D07DBFAEB7}"/>
              </a:ext>
            </a:extLst>
          </p:cNvPr>
          <p:cNvGraphicFramePr>
            <a:graphicFrameLocks noGrp="1"/>
          </p:cNvGraphicFramePr>
          <p:nvPr>
            <p:extLst>
              <p:ext uri="{D42A27DB-BD31-4B8C-83A1-F6EECF244321}">
                <p14:modId xmlns:p14="http://schemas.microsoft.com/office/powerpoint/2010/main" val="315601455"/>
              </p:ext>
            </p:extLst>
          </p:nvPr>
        </p:nvGraphicFramePr>
        <p:xfrm>
          <a:off x="1262061" y="3982463"/>
          <a:ext cx="3333750" cy="1524000"/>
        </p:xfrm>
        <a:graphic>
          <a:graphicData uri="http://schemas.openxmlformats.org/drawingml/2006/table">
            <a:tbl>
              <a:tblPr firstRow="1" bandRow="1">
                <a:tableStyleId>{F2DE63D5-997A-4646-A377-4702673A728D}</a:tableStyleId>
              </a:tblPr>
              <a:tblGrid>
                <a:gridCol w="3333750">
                  <a:extLst>
                    <a:ext uri="{9D8B030D-6E8A-4147-A177-3AD203B41FA5}">
                      <a16:colId xmlns:a16="http://schemas.microsoft.com/office/drawing/2014/main" val="2055799674"/>
                    </a:ext>
                  </a:extLst>
                </a:gridCol>
              </a:tblGrid>
              <a:tr h="272683">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863498">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dirty="0"/>
                        <a:t>Up to 24 cal/cm</a:t>
                      </a:r>
                      <a:r>
                        <a:rPr lang="en-GB" sz="3200" baseline="30000" dirty="0"/>
                        <a:t>2</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pic>
        <p:nvPicPr>
          <p:cNvPr id="16" name="Picture 15">
            <a:extLst>
              <a:ext uri="{FF2B5EF4-FFF2-40B4-BE49-F238E27FC236}">
                <a16:creationId xmlns:a16="http://schemas.microsoft.com/office/drawing/2014/main" id="{25F47061-E973-4952-A0F0-67D1016EA87A}"/>
              </a:ext>
            </a:extLst>
          </p:cNvPr>
          <p:cNvPicPr>
            <a:picLocks noChangeAspect="1"/>
          </p:cNvPicPr>
          <p:nvPr/>
        </p:nvPicPr>
        <p:blipFill rotWithShape="1">
          <a:blip r:embed="rId2"/>
          <a:srcRect l="61993" t="10599" r="4946" b="29882"/>
          <a:stretch/>
        </p:blipFill>
        <p:spPr>
          <a:xfrm>
            <a:off x="8914383" y="1142424"/>
            <a:ext cx="2286968" cy="1983953"/>
          </a:xfrm>
          <a:prstGeom prst="rect">
            <a:avLst/>
          </a:prstGeom>
        </p:spPr>
      </p:pic>
      <p:graphicFrame>
        <p:nvGraphicFramePr>
          <p:cNvPr id="17" name="Table 16">
            <a:extLst>
              <a:ext uri="{FF2B5EF4-FFF2-40B4-BE49-F238E27FC236}">
                <a16:creationId xmlns:a16="http://schemas.microsoft.com/office/drawing/2014/main" id="{07FB137F-50BF-4550-90DE-735990A74597}"/>
              </a:ext>
            </a:extLst>
          </p:cNvPr>
          <p:cNvGraphicFramePr>
            <a:graphicFrameLocks noGrp="1"/>
          </p:cNvGraphicFramePr>
          <p:nvPr>
            <p:extLst>
              <p:ext uri="{D42A27DB-BD31-4B8C-83A1-F6EECF244321}">
                <p14:modId xmlns:p14="http://schemas.microsoft.com/office/powerpoint/2010/main" val="616235388"/>
              </p:ext>
            </p:extLst>
          </p:nvPr>
        </p:nvGraphicFramePr>
        <p:xfrm>
          <a:off x="8472487" y="3982462"/>
          <a:ext cx="3333750" cy="1524000"/>
        </p:xfrm>
        <a:graphic>
          <a:graphicData uri="http://schemas.openxmlformats.org/drawingml/2006/table">
            <a:tbl>
              <a:tblPr firstRow="1" bandRow="1">
                <a:tableStyleId>{F2DE63D5-997A-4646-A377-4702673A728D}</a:tableStyleId>
              </a:tblPr>
              <a:tblGrid>
                <a:gridCol w="3333750">
                  <a:extLst>
                    <a:ext uri="{9D8B030D-6E8A-4147-A177-3AD203B41FA5}">
                      <a16:colId xmlns:a16="http://schemas.microsoft.com/office/drawing/2014/main" val="2055799674"/>
                    </a:ext>
                  </a:extLst>
                </a:gridCol>
              </a:tblGrid>
              <a:tr h="221663">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486794">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dirty="0"/>
                        <a:t>Up to 50 cal/cm</a:t>
                      </a:r>
                      <a:r>
                        <a:rPr lang="en-GB" sz="3200" baseline="30000" dirty="0"/>
                        <a:t>2</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graphicFrame>
        <p:nvGraphicFramePr>
          <p:cNvPr id="21" name="Table 20">
            <a:extLst>
              <a:ext uri="{FF2B5EF4-FFF2-40B4-BE49-F238E27FC236}">
                <a16:creationId xmlns:a16="http://schemas.microsoft.com/office/drawing/2014/main" id="{8B6F47E6-CDFF-41C0-9A9D-E2F6D70E7594}"/>
              </a:ext>
            </a:extLst>
          </p:cNvPr>
          <p:cNvGraphicFramePr>
            <a:graphicFrameLocks noGrp="1"/>
          </p:cNvGraphicFramePr>
          <p:nvPr>
            <p:extLst>
              <p:ext uri="{D42A27DB-BD31-4B8C-83A1-F6EECF244321}">
                <p14:modId xmlns:p14="http://schemas.microsoft.com/office/powerpoint/2010/main" val="1548931107"/>
              </p:ext>
            </p:extLst>
          </p:nvPr>
        </p:nvGraphicFramePr>
        <p:xfrm>
          <a:off x="4867274" y="3982463"/>
          <a:ext cx="3333750" cy="1526589"/>
        </p:xfrm>
        <a:graphic>
          <a:graphicData uri="http://schemas.openxmlformats.org/drawingml/2006/table">
            <a:tbl>
              <a:tblPr firstRow="1" bandRow="1">
                <a:tableStyleId>{F2DE63D5-997A-4646-A377-4702673A728D}</a:tableStyleId>
              </a:tblPr>
              <a:tblGrid>
                <a:gridCol w="3333750">
                  <a:extLst>
                    <a:ext uri="{9D8B030D-6E8A-4147-A177-3AD203B41FA5}">
                      <a16:colId xmlns:a16="http://schemas.microsoft.com/office/drawing/2014/main" val="2055799674"/>
                    </a:ext>
                  </a:extLst>
                </a:gridCol>
              </a:tblGrid>
              <a:tr h="368349">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808931">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dirty="0"/>
                        <a:t>Up to 8 cal/cm</a:t>
                      </a:r>
                      <a:r>
                        <a:rPr lang="en-GB" sz="3200" baseline="30000" dirty="0"/>
                        <a:t>2</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
        <p:nvSpPr>
          <p:cNvPr id="11" name="TextBox 10">
            <a:extLst>
              <a:ext uri="{FF2B5EF4-FFF2-40B4-BE49-F238E27FC236}">
                <a16:creationId xmlns:a16="http://schemas.microsoft.com/office/drawing/2014/main" id="{7BF7C2DC-C838-4148-B093-0413F6A015AA}"/>
              </a:ext>
            </a:extLst>
          </p:cNvPr>
          <p:cNvSpPr txBox="1"/>
          <p:nvPr/>
        </p:nvSpPr>
        <p:spPr>
          <a:xfrm>
            <a:off x="8336013" y="3197633"/>
            <a:ext cx="34702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Arial" panose="020B0604020202020204"/>
                <a:ea typeface="+mn-ea"/>
                <a:cs typeface="+mn-cs"/>
              </a:rPr>
              <a:t>NR APPROVED ARC FLASH LEATHER</a:t>
            </a:r>
            <a:r>
              <a:rPr lang="en-GB" b="1" i="1" dirty="0">
                <a:solidFill>
                  <a:prstClr val="black"/>
                </a:solidFill>
                <a:latin typeface="Arial" panose="020B0604020202020204"/>
              </a:rPr>
              <a:t> </a:t>
            </a:r>
            <a:r>
              <a:rPr kumimoji="0" lang="en-GB" sz="1800" b="1" i="1" u="none" strike="noStrike" kern="1200" cap="none" spc="0" normalizeH="0" baseline="0" noProof="0" dirty="0">
                <a:ln>
                  <a:noFill/>
                </a:ln>
                <a:solidFill>
                  <a:prstClr val="black"/>
                </a:solidFill>
                <a:effectLst/>
                <a:uLnTx/>
                <a:uFillTx/>
                <a:latin typeface="Arial" panose="020B0604020202020204"/>
                <a:ea typeface="+mn-ea"/>
                <a:cs typeface="+mn-cs"/>
              </a:rPr>
              <a:t>GAUNTLETS</a:t>
            </a:r>
            <a:endPar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2FB26FEF-9436-4ADD-ABB2-8079FB23CFC9}"/>
              </a:ext>
            </a:extLst>
          </p:cNvPr>
          <p:cNvSpPr txBox="1"/>
          <p:nvPr/>
        </p:nvSpPr>
        <p:spPr>
          <a:xfrm>
            <a:off x="4910817" y="3264876"/>
            <a:ext cx="302350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Arial" panose="020B0604020202020204"/>
                <a:ea typeface="+mn-ea"/>
                <a:cs typeface="+mn-cs"/>
              </a:rPr>
              <a:t>NR APPROVED ARC FLASH GLOVES</a:t>
            </a:r>
            <a:endPar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59821342-437C-4C39-8239-EBF07F232E0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022398" y="1025781"/>
            <a:ext cx="2855591" cy="2141694"/>
          </a:xfrm>
          <a:prstGeom prst="rect">
            <a:avLst/>
          </a:prstGeom>
        </p:spPr>
      </p:pic>
      <p:sp>
        <p:nvSpPr>
          <p:cNvPr id="15" name="TextBox 14">
            <a:extLst>
              <a:ext uri="{FF2B5EF4-FFF2-40B4-BE49-F238E27FC236}">
                <a16:creationId xmlns:a16="http://schemas.microsoft.com/office/drawing/2014/main" id="{5AD129EC-7049-4A39-8389-BFEFC40E40F1}"/>
              </a:ext>
            </a:extLst>
          </p:cNvPr>
          <p:cNvSpPr txBox="1"/>
          <p:nvPr/>
        </p:nvSpPr>
        <p:spPr>
          <a:xfrm>
            <a:off x="1344657" y="3264876"/>
            <a:ext cx="302350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Arial" panose="020B0604020202020204"/>
                <a:ea typeface="+mn-ea"/>
                <a:cs typeface="+mn-cs"/>
              </a:rPr>
              <a:t>NR APPROVED ARC FLASH </a:t>
            </a:r>
            <a:r>
              <a:rPr lang="en-GB" b="1" i="1" dirty="0">
                <a:solidFill>
                  <a:prstClr val="black"/>
                </a:solidFill>
                <a:latin typeface="Arial" panose="020B0604020202020204"/>
              </a:rPr>
              <a:t>HELMET &amp;VISOR</a:t>
            </a:r>
            <a:endPar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2C6FF34D-8661-4077-B8DB-6FFFC4A0BA7F}"/>
              </a:ext>
            </a:extLst>
          </p:cNvPr>
          <p:cNvPicPr>
            <a:picLocks noChangeAspect="1"/>
          </p:cNvPicPr>
          <p:nvPr/>
        </p:nvPicPr>
        <p:blipFill>
          <a:blip r:embed="rId4"/>
          <a:stretch>
            <a:fillRect/>
          </a:stretch>
        </p:blipFill>
        <p:spPr>
          <a:xfrm>
            <a:off x="1723029" y="1094377"/>
            <a:ext cx="2411813" cy="2032000"/>
          </a:xfrm>
          <a:prstGeom prst="rect">
            <a:avLst/>
          </a:prstGeom>
        </p:spPr>
      </p:pic>
      <p:sp>
        <p:nvSpPr>
          <p:cNvPr id="6" name="Rectangle 5">
            <a:extLst>
              <a:ext uri="{FF2B5EF4-FFF2-40B4-BE49-F238E27FC236}">
                <a16:creationId xmlns:a16="http://schemas.microsoft.com/office/drawing/2014/main" id="{70174BB9-ACE3-47F8-BD53-B35B7CBE0C06}"/>
              </a:ext>
            </a:extLst>
          </p:cNvPr>
          <p:cNvSpPr/>
          <p:nvPr/>
        </p:nvSpPr>
        <p:spPr>
          <a:xfrm>
            <a:off x="1262061" y="6063250"/>
            <a:ext cx="10544176" cy="1025922"/>
          </a:xfrm>
          <a:prstGeom prst="rect">
            <a:avLst/>
          </a:prstGeom>
        </p:spPr>
        <p:txBody>
          <a:bodyPr wrap="square">
            <a:spAutoFit/>
          </a:bodyPr>
          <a:lstStyle/>
          <a:p>
            <a:pPr lvl="0">
              <a:defRPr/>
            </a:pPr>
            <a:r>
              <a:rPr lang="en-GB" sz="1400" b="1" i="1" dirty="0">
                <a:solidFill>
                  <a:srgbClr val="005172"/>
                </a:solidFill>
              </a:rPr>
              <a:t>Note:</a:t>
            </a:r>
            <a:r>
              <a:rPr lang="en-GB" sz="1400" i="1" dirty="0">
                <a:solidFill>
                  <a:srgbClr val="005172"/>
                </a:solidFill>
              </a:rPr>
              <a:t> Network Rail has accepted the use of the approved arc flash helmet &amp; visor for the work activities which require 41 cal/cm</a:t>
            </a:r>
            <a:r>
              <a:rPr lang="en-GB" sz="1400" i="1" baseline="30000" dirty="0">
                <a:solidFill>
                  <a:srgbClr val="005172"/>
                </a:solidFill>
              </a:rPr>
              <a:t>2</a:t>
            </a:r>
            <a:r>
              <a:rPr lang="en-GB" sz="1400" i="1" dirty="0">
                <a:solidFill>
                  <a:srgbClr val="005172"/>
                </a:solidFill>
              </a:rPr>
              <a:t> in terms of this item being more practical to wear for the activity against current arc flash PPE offerings at this rating.</a:t>
            </a:r>
          </a:p>
          <a:p>
            <a:pPr lvl="0">
              <a:defRPr/>
            </a:pPr>
            <a:r>
              <a:rPr lang="en-GB" sz="1400" b="1" i="1" dirty="0">
                <a:solidFill>
                  <a:srgbClr val="005172"/>
                </a:solidFill>
              </a:rPr>
              <a:t>Note: </a:t>
            </a:r>
            <a:r>
              <a:rPr lang="en-GB" sz="1400" i="1" dirty="0">
                <a:solidFill>
                  <a:srgbClr val="005172"/>
                </a:solidFill>
              </a:rPr>
              <a:t>It is recommended that the FR balaclava (FR-LPG-8100-NV-NA) is worn under the approved arc flash helmet &amp; visor.</a:t>
            </a:r>
          </a:p>
          <a:p>
            <a:pPr lvl="0">
              <a:defRPr/>
            </a:pPr>
            <a:endParaRPr lang="en-GB" sz="1400" i="1" baseline="30000" dirty="0">
              <a:solidFill>
                <a:srgbClr val="005172"/>
              </a:solidFill>
            </a:endParaRPr>
          </a:p>
          <a:p>
            <a:pPr lvl="0">
              <a:defRPr/>
            </a:pPr>
            <a:endParaRPr lang="en-GB" sz="1400" baseline="30000" dirty="0"/>
          </a:p>
        </p:txBody>
      </p:sp>
      <p:sp>
        <p:nvSpPr>
          <p:cNvPr id="14" name="TextBox 13">
            <a:extLst>
              <a:ext uri="{FF2B5EF4-FFF2-40B4-BE49-F238E27FC236}">
                <a16:creationId xmlns:a16="http://schemas.microsoft.com/office/drawing/2014/main" id="{148862A0-5421-4468-BDF8-06EEEB7BB5A2}"/>
              </a:ext>
            </a:extLst>
          </p:cNvPr>
          <p:cNvSpPr txBox="1"/>
          <p:nvPr/>
        </p:nvSpPr>
        <p:spPr>
          <a:xfrm>
            <a:off x="1872279" y="5476187"/>
            <a:ext cx="2113311" cy="523220"/>
          </a:xfrm>
          <a:prstGeom prst="rect">
            <a:avLst/>
          </a:prstGeom>
          <a:noFill/>
        </p:spPr>
        <p:txBody>
          <a:bodyPr wrap="square" rtlCol="0">
            <a:spAutoFit/>
          </a:bodyPr>
          <a:lstStyle/>
          <a:p>
            <a:r>
              <a:rPr lang="en-GB" sz="1400" i="1" dirty="0"/>
              <a:t>NR Cat No: </a:t>
            </a:r>
          </a:p>
          <a:p>
            <a:r>
              <a:rPr lang="en-GB" sz="1400" i="1" dirty="0"/>
              <a:t>HD-LPG-2690-WT-NA</a:t>
            </a:r>
          </a:p>
        </p:txBody>
      </p:sp>
      <p:sp>
        <p:nvSpPr>
          <p:cNvPr id="18" name="TextBox 17">
            <a:extLst>
              <a:ext uri="{FF2B5EF4-FFF2-40B4-BE49-F238E27FC236}">
                <a16:creationId xmlns:a16="http://schemas.microsoft.com/office/drawing/2014/main" id="{EC75300D-A978-4910-9C99-9CC347C50716}"/>
              </a:ext>
            </a:extLst>
          </p:cNvPr>
          <p:cNvSpPr txBox="1"/>
          <p:nvPr/>
        </p:nvSpPr>
        <p:spPr>
          <a:xfrm>
            <a:off x="5748955" y="5489884"/>
            <a:ext cx="2113311" cy="523220"/>
          </a:xfrm>
          <a:prstGeom prst="rect">
            <a:avLst/>
          </a:prstGeom>
          <a:noFill/>
        </p:spPr>
        <p:txBody>
          <a:bodyPr wrap="square" rtlCol="0">
            <a:spAutoFit/>
          </a:bodyPr>
          <a:lstStyle/>
          <a:p>
            <a:r>
              <a:rPr lang="en-GB" sz="1400" i="1" dirty="0"/>
              <a:t>NR Cat No: </a:t>
            </a:r>
          </a:p>
          <a:p>
            <a:r>
              <a:rPr lang="en-GB" sz="1400" i="1" dirty="0"/>
              <a:t>GL-APG-2700-KH</a:t>
            </a:r>
          </a:p>
        </p:txBody>
      </p:sp>
      <p:sp>
        <p:nvSpPr>
          <p:cNvPr id="19" name="TextBox 18">
            <a:extLst>
              <a:ext uri="{FF2B5EF4-FFF2-40B4-BE49-F238E27FC236}">
                <a16:creationId xmlns:a16="http://schemas.microsoft.com/office/drawing/2014/main" id="{255BC768-8978-49A8-8A56-81BD6E2EE62B}"/>
              </a:ext>
            </a:extLst>
          </p:cNvPr>
          <p:cNvSpPr txBox="1"/>
          <p:nvPr/>
        </p:nvSpPr>
        <p:spPr>
          <a:xfrm>
            <a:off x="9263065" y="5466000"/>
            <a:ext cx="2113311" cy="523220"/>
          </a:xfrm>
          <a:prstGeom prst="rect">
            <a:avLst/>
          </a:prstGeom>
          <a:noFill/>
        </p:spPr>
        <p:txBody>
          <a:bodyPr wrap="square" rtlCol="0">
            <a:spAutoFit/>
          </a:bodyPr>
          <a:lstStyle/>
          <a:p>
            <a:r>
              <a:rPr lang="en-GB" sz="1400" i="1" dirty="0"/>
              <a:t>NR Cat No: </a:t>
            </a:r>
          </a:p>
          <a:p>
            <a:r>
              <a:rPr lang="en-GB" sz="1400" i="1" dirty="0"/>
              <a:t>GL-APG-2678-TA</a:t>
            </a:r>
          </a:p>
        </p:txBody>
      </p:sp>
    </p:spTree>
    <p:extLst>
      <p:ext uri="{BB962C8B-B14F-4D97-AF65-F5344CB8AC3E}">
        <p14:creationId xmlns:p14="http://schemas.microsoft.com/office/powerpoint/2010/main" val="1354440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Level C Access &amp; Egress</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76880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sng" strike="noStrike" kern="1200" cap="none" spc="0" normalizeH="0" baseline="0" noProof="0" dirty="0">
              <a:ln>
                <a:noFill/>
              </a:ln>
              <a:solidFill>
                <a:srgbClr val="005172"/>
              </a:solidFill>
              <a:effectLst/>
              <a:uLnTx/>
              <a:uFillTx/>
              <a:latin typeface="Arial" panose="020B0604020202020204"/>
              <a:ea typeface="+mn-ea"/>
              <a:cs typeface="+mn-cs"/>
            </a:endParaRPr>
          </a:p>
        </p:txBody>
      </p:sp>
      <p:graphicFrame>
        <p:nvGraphicFramePr>
          <p:cNvPr id="10" name="Table 9">
            <a:extLst>
              <a:ext uri="{FF2B5EF4-FFF2-40B4-BE49-F238E27FC236}">
                <a16:creationId xmlns:a16="http://schemas.microsoft.com/office/drawing/2014/main" id="{0B1F5399-1A14-491F-AB03-E0D07DBFAEB7}"/>
              </a:ext>
            </a:extLst>
          </p:cNvPr>
          <p:cNvGraphicFramePr>
            <a:graphicFrameLocks noGrp="1"/>
          </p:cNvGraphicFramePr>
          <p:nvPr>
            <p:extLst>
              <p:ext uri="{D42A27DB-BD31-4B8C-83A1-F6EECF244321}">
                <p14:modId xmlns:p14="http://schemas.microsoft.com/office/powerpoint/2010/main" val="638216637"/>
              </p:ext>
            </p:extLst>
          </p:nvPr>
        </p:nvGraphicFramePr>
        <p:xfrm>
          <a:off x="9979253" y="1169298"/>
          <a:ext cx="1963458" cy="222504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376467">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903674">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4000" b="1" dirty="0"/>
                        <a:t>N/A</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4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
        <p:nvSpPr>
          <p:cNvPr id="12" name="Rectangle 3">
            <a:extLst>
              <a:ext uri="{FF2B5EF4-FFF2-40B4-BE49-F238E27FC236}">
                <a16:creationId xmlns:a16="http://schemas.microsoft.com/office/drawing/2014/main" id="{0641786A-07FD-4468-BDDF-E17B8536B260}"/>
              </a:ext>
            </a:extLst>
          </p:cNvPr>
          <p:cNvSpPr txBox="1">
            <a:spLocks noChangeArrowheads="1"/>
          </p:cNvSpPr>
          <p:nvPr/>
        </p:nvSpPr>
        <p:spPr>
          <a:xfrm>
            <a:off x="1099558" y="1563322"/>
            <a:ext cx="7781665" cy="718496"/>
          </a:xfrm>
          <a:prstGeom prst="rect">
            <a:avLst/>
          </a:prstGeom>
          <a:ln w="19050">
            <a:solidFill>
              <a:srgbClr val="FF00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en-GB" sz="2000" b="1" dirty="0">
                <a:solidFill>
                  <a:srgbClr val="FF0000"/>
                </a:solidFill>
              </a:rPr>
              <a:t>This is not applicable to Distribution &amp; Plant Maintenance, Works Delivery </a:t>
            </a:r>
            <a:r>
              <a:rPr lang="en-GB" sz="2000" b="1">
                <a:solidFill>
                  <a:srgbClr val="FF0000"/>
                </a:solidFill>
              </a:rPr>
              <a:t>and Projects </a:t>
            </a:r>
            <a:r>
              <a:rPr lang="en-GB" sz="2000" b="1" dirty="0">
                <a:solidFill>
                  <a:srgbClr val="FF0000"/>
                </a:solidFill>
              </a:rPr>
              <a:t>Personnel.</a:t>
            </a:r>
          </a:p>
          <a:p>
            <a:pPr marL="0" lvl="0" indent="0">
              <a:buNone/>
              <a:defRPr/>
            </a:pPr>
            <a:endParaRPr lang="en-GB" sz="2000" dirty="0">
              <a:solidFill>
                <a:srgbClr val="005172"/>
              </a:solidFill>
              <a:latin typeface="Arial" panose="020B060402020202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1" u="none" strike="noStrike" kern="1200" cap="none" spc="0" normalizeH="0" baseline="0" noProof="0" dirty="0">
              <a:ln>
                <a:noFill/>
              </a:ln>
              <a:solidFill>
                <a:srgbClr val="005172"/>
              </a:solidFill>
              <a:effectLst/>
              <a:uLnTx/>
              <a:uFillTx/>
              <a:latin typeface="Arial" panose="020B0604020202020204"/>
              <a:ea typeface="+mn-ea"/>
              <a:cs typeface="+mn-cs"/>
            </a:endParaRPr>
          </a:p>
        </p:txBody>
      </p:sp>
      <p:graphicFrame>
        <p:nvGraphicFramePr>
          <p:cNvPr id="13" name="Table 12">
            <a:extLst>
              <a:ext uri="{FF2B5EF4-FFF2-40B4-BE49-F238E27FC236}">
                <a16:creationId xmlns:a16="http://schemas.microsoft.com/office/drawing/2014/main" id="{34515FCD-1DA7-4F4F-9084-CAC74D00CEA6}"/>
              </a:ext>
            </a:extLst>
          </p:cNvPr>
          <p:cNvGraphicFramePr>
            <a:graphicFrameLocks noGrp="1"/>
          </p:cNvGraphicFramePr>
          <p:nvPr>
            <p:extLst>
              <p:ext uri="{D42A27DB-BD31-4B8C-83A1-F6EECF244321}">
                <p14:modId xmlns:p14="http://schemas.microsoft.com/office/powerpoint/2010/main" val="3074518175"/>
              </p:ext>
            </p:extLst>
          </p:nvPr>
        </p:nvGraphicFramePr>
        <p:xfrm>
          <a:off x="9979253" y="3835810"/>
          <a:ext cx="1963458" cy="225552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627855">
                <a:tc>
                  <a:txBody>
                    <a:bodyPr/>
                    <a:lstStyle/>
                    <a:p>
                      <a:pPr algn="ctr"/>
                      <a:r>
                        <a:rPr lang="en-GB" dirty="0">
                          <a:solidFill>
                            <a:schemeClr val="bg1"/>
                          </a:solidFill>
                        </a:rPr>
                        <a:t>Arc Flash Rated Face / Hand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090380454"/>
                  </a:ext>
                </a:extLst>
              </a:tr>
              <a:tr h="969256">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4400" b="1" dirty="0"/>
                        <a:t>N/A</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
        <p:nvSpPr>
          <p:cNvPr id="3" name="Rectangle 2">
            <a:extLst>
              <a:ext uri="{FF2B5EF4-FFF2-40B4-BE49-F238E27FC236}">
                <a16:creationId xmlns:a16="http://schemas.microsoft.com/office/drawing/2014/main" id="{A1B5E5CE-B3FE-41A3-ACBC-FE9925241371}"/>
              </a:ext>
            </a:extLst>
          </p:cNvPr>
          <p:cNvSpPr/>
          <p:nvPr/>
        </p:nvSpPr>
        <p:spPr>
          <a:xfrm>
            <a:off x="1074952" y="2828835"/>
            <a:ext cx="8260778" cy="1200329"/>
          </a:xfrm>
          <a:prstGeom prst="rect">
            <a:avLst/>
          </a:prstGeom>
        </p:spPr>
        <p:txBody>
          <a:bodyPr wrap="square">
            <a:spAutoFit/>
          </a:bodyPr>
          <a:lstStyle/>
          <a:p>
            <a:pPr lvl="0">
              <a:defRPr/>
            </a:pPr>
            <a:r>
              <a:rPr lang="en-GB" sz="2400" b="1" dirty="0">
                <a:solidFill>
                  <a:srgbClr val="005172"/>
                </a:solidFill>
              </a:rPr>
              <a:t>When the activity includes access &amp; egress only, or access &amp; egress to carry out visual only surveys, there is NO REQUIREMENT for Arc Flash PPE to be worn. </a:t>
            </a:r>
          </a:p>
        </p:txBody>
      </p:sp>
    </p:spTree>
    <p:extLst>
      <p:ext uri="{BB962C8B-B14F-4D97-AF65-F5344CB8AC3E}">
        <p14:creationId xmlns:p14="http://schemas.microsoft.com/office/powerpoint/2010/main" val="1094427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Other Work </a:t>
            </a:r>
            <a:r>
              <a:rPr lang="en-GB" altLang="en-US" sz="3600" dirty="0">
                <a:solidFill>
                  <a:srgbClr val="005172"/>
                </a:solidFill>
                <a:latin typeface="Arial" panose="020B0604020202020204"/>
              </a:rPr>
              <a:t>A</a:t>
            </a:r>
            <a:r>
              <a:rPr kumimoji="0" lang="en-GB" altLang="en-US" sz="3600" b="0" i="0" u="none" strike="noStrike" kern="1200" cap="none" spc="0" normalizeH="0" baseline="0" noProof="0" dirty="0" err="1">
                <a:ln>
                  <a:noFill/>
                </a:ln>
                <a:solidFill>
                  <a:srgbClr val="005172"/>
                </a:solidFill>
                <a:effectLst/>
                <a:uLnTx/>
                <a:uFillTx/>
                <a:latin typeface="Arial" panose="020B0604020202020204"/>
                <a:ea typeface="+mj-ea"/>
                <a:cs typeface="+mj-cs"/>
              </a:rPr>
              <a:t>ctivities</a:t>
            </a:r>
            <a:endPar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endParaRP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76880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sng" strike="noStrike" kern="1200" cap="none" spc="0" normalizeH="0" baseline="0" noProof="0" dirty="0">
              <a:ln>
                <a:noFill/>
              </a:ln>
              <a:solidFill>
                <a:srgbClr val="005172"/>
              </a:solidFill>
              <a:effectLst/>
              <a:uLnTx/>
              <a:uFillTx/>
              <a:latin typeface="Arial" panose="020B0604020202020204"/>
              <a:ea typeface="+mn-ea"/>
              <a:cs typeface="+mn-cs"/>
            </a:endParaRPr>
          </a:p>
        </p:txBody>
      </p:sp>
      <p:graphicFrame>
        <p:nvGraphicFramePr>
          <p:cNvPr id="10" name="Table 9">
            <a:extLst>
              <a:ext uri="{FF2B5EF4-FFF2-40B4-BE49-F238E27FC236}">
                <a16:creationId xmlns:a16="http://schemas.microsoft.com/office/drawing/2014/main" id="{0B1F5399-1A14-491F-AB03-E0D07DBFAEB7}"/>
              </a:ext>
            </a:extLst>
          </p:cNvPr>
          <p:cNvGraphicFramePr>
            <a:graphicFrameLocks noGrp="1"/>
          </p:cNvGraphicFramePr>
          <p:nvPr>
            <p:extLst>
              <p:ext uri="{D42A27DB-BD31-4B8C-83A1-F6EECF244321}">
                <p14:modId xmlns:p14="http://schemas.microsoft.com/office/powerpoint/2010/main" val="77953190"/>
              </p:ext>
            </p:extLst>
          </p:nvPr>
        </p:nvGraphicFramePr>
        <p:xfrm>
          <a:off x="9979253" y="1169298"/>
          <a:ext cx="1963458" cy="222504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376467">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903674">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b="1" dirty="0"/>
                        <a:t>As per approved risk assessment or WPP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graphicFrame>
        <p:nvGraphicFramePr>
          <p:cNvPr id="13" name="Table 12">
            <a:extLst>
              <a:ext uri="{FF2B5EF4-FFF2-40B4-BE49-F238E27FC236}">
                <a16:creationId xmlns:a16="http://schemas.microsoft.com/office/drawing/2014/main" id="{34515FCD-1DA7-4F4F-9084-CAC74D00CEA6}"/>
              </a:ext>
            </a:extLst>
          </p:cNvPr>
          <p:cNvGraphicFramePr>
            <a:graphicFrameLocks noGrp="1"/>
          </p:cNvGraphicFramePr>
          <p:nvPr>
            <p:extLst>
              <p:ext uri="{D42A27DB-BD31-4B8C-83A1-F6EECF244321}">
                <p14:modId xmlns:p14="http://schemas.microsoft.com/office/powerpoint/2010/main" val="2240293317"/>
              </p:ext>
            </p:extLst>
          </p:nvPr>
        </p:nvGraphicFramePr>
        <p:xfrm>
          <a:off x="9979253" y="3778135"/>
          <a:ext cx="1963458" cy="249936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627855">
                <a:tc>
                  <a:txBody>
                    <a:bodyPr/>
                    <a:lstStyle/>
                    <a:p>
                      <a:pPr algn="ctr"/>
                      <a:r>
                        <a:rPr lang="en-GB" dirty="0">
                          <a:solidFill>
                            <a:schemeClr val="bg1"/>
                          </a:solidFill>
                        </a:rPr>
                        <a:t>Arc Flash Rated Face / Hand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090380454"/>
                  </a:ext>
                </a:extLst>
              </a:tr>
              <a:tr h="969256">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b="1" dirty="0"/>
                        <a:t>As per approved risk assessment or WPP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
        <p:nvSpPr>
          <p:cNvPr id="9" name="Rectangle 8">
            <a:extLst>
              <a:ext uri="{FF2B5EF4-FFF2-40B4-BE49-F238E27FC236}">
                <a16:creationId xmlns:a16="http://schemas.microsoft.com/office/drawing/2014/main" id="{9F34A23F-15A5-427D-81E4-7EFA103E1ED7}"/>
              </a:ext>
            </a:extLst>
          </p:cNvPr>
          <p:cNvSpPr/>
          <p:nvPr/>
        </p:nvSpPr>
        <p:spPr>
          <a:xfrm>
            <a:off x="1074952" y="1412990"/>
            <a:ext cx="8260778" cy="4093428"/>
          </a:xfrm>
          <a:prstGeom prst="rect">
            <a:avLst/>
          </a:prstGeom>
        </p:spPr>
        <p:txBody>
          <a:bodyPr wrap="square">
            <a:spAutoFit/>
          </a:bodyPr>
          <a:lstStyle/>
          <a:p>
            <a:pPr lvl="0">
              <a:defRPr/>
            </a:pPr>
            <a:r>
              <a:rPr lang="en-GB" sz="2000" dirty="0">
                <a:solidFill>
                  <a:srgbClr val="005172"/>
                </a:solidFill>
              </a:rPr>
              <a:t>For the following work activities, the Arc Flash PPE requirements will be detailed within an agreed risk assessment or work package plan, approved by the EPME or RAM E&amp;P:</a:t>
            </a:r>
          </a:p>
          <a:p>
            <a:pPr lvl="0">
              <a:defRPr/>
            </a:pPr>
            <a:endParaRPr lang="en-GB" sz="2000" dirty="0">
              <a:solidFill>
                <a:srgbClr val="005172"/>
              </a:solidFill>
            </a:endParaRPr>
          </a:p>
          <a:p>
            <a:pPr marL="342900" indent="-342900">
              <a:buFont typeface="Wingdings" panose="05000000000000000000" pitchFamily="2" charset="2"/>
              <a:buChar char="Ø"/>
              <a:defRPr/>
            </a:pPr>
            <a:r>
              <a:rPr lang="en-GB" sz="2000" dirty="0">
                <a:solidFill>
                  <a:srgbClr val="005172"/>
                </a:solidFill>
              </a:rPr>
              <a:t>Distribution Level C - providing site access and site monitoring for 3rd party works</a:t>
            </a:r>
          </a:p>
          <a:p>
            <a:pPr>
              <a:defRPr/>
            </a:pPr>
            <a:endParaRPr lang="en-GB" sz="2000" dirty="0">
              <a:solidFill>
                <a:srgbClr val="005172"/>
              </a:solidFill>
            </a:endParaRPr>
          </a:p>
          <a:p>
            <a:pPr marL="342900" indent="-342900">
              <a:buFont typeface="Wingdings" panose="05000000000000000000" pitchFamily="2" charset="2"/>
              <a:buChar char="Ø"/>
              <a:defRPr/>
            </a:pPr>
            <a:r>
              <a:rPr lang="en-GB" sz="2000" dirty="0">
                <a:solidFill>
                  <a:srgbClr val="005172"/>
                </a:solidFill>
              </a:rPr>
              <a:t>Telecoms / SCADA work which could result in either persons, materials or tools being above distribution equipment</a:t>
            </a:r>
          </a:p>
          <a:p>
            <a:pPr>
              <a:defRPr/>
            </a:pPr>
            <a:endParaRPr lang="en-GB" sz="2000" dirty="0">
              <a:solidFill>
                <a:srgbClr val="005172"/>
              </a:solidFill>
            </a:endParaRPr>
          </a:p>
          <a:p>
            <a:pPr marL="342900" indent="-342900">
              <a:buFont typeface="Wingdings" panose="05000000000000000000" pitchFamily="2" charset="2"/>
              <a:buChar char="Ø"/>
              <a:defRPr/>
            </a:pPr>
            <a:r>
              <a:rPr lang="en-GB" sz="2000" dirty="0">
                <a:solidFill>
                  <a:srgbClr val="005172"/>
                </a:solidFill>
              </a:rPr>
              <a:t>Building Services work which could result in either persons, materials or tools being above distribution equipment</a:t>
            </a:r>
          </a:p>
          <a:p>
            <a:pPr lvl="0">
              <a:defRPr/>
            </a:pPr>
            <a:endParaRPr lang="en-GB" sz="2000" dirty="0">
              <a:solidFill>
                <a:srgbClr val="005172"/>
              </a:solidFill>
            </a:endParaRPr>
          </a:p>
        </p:txBody>
      </p:sp>
    </p:spTree>
    <p:extLst>
      <p:ext uri="{BB962C8B-B14F-4D97-AF65-F5344CB8AC3E}">
        <p14:creationId xmlns:p14="http://schemas.microsoft.com/office/powerpoint/2010/main" val="1069807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Arc Flash PPE -  </a:t>
            </a:r>
            <a:r>
              <a:rPr kumimoji="0" lang="en-GB" altLang="en-US" sz="3600" b="0" i="1" u="none" strike="noStrike" kern="1200" cap="none" spc="0" normalizeH="0" baseline="0" noProof="0" dirty="0">
                <a:ln>
                  <a:noFill/>
                </a:ln>
                <a:solidFill>
                  <a:srgbClr val="005172"/>
                </a:solidFill>
                <a:effectLst/>
                <a:uLnTx/>
                <a:uFillTx/>
                <a:latin typeface="Arial" panose="020B0604020202020204"/>
                <a:ea typeface="+mj-ea"/>
                <a:cs typeface="+mj-cs"/>
              </a:rPr>
              <a:t>Further advice</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76880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sng" strike="noStrike" kern="1200" cap="none" spc="0" normalizeH="0" baseline="0" noProof="0" dirty="0">
              <a:ln>
                <a:noFill/>
              </a:ln>
              <a:solidFill>
                <a:srgbClr val="005172"/>
              </a:solidFill>
              <a:effectLst/>
              <a:uLnTx/>
              <a:uFillTx/>
              <a:latin typeface="Arial" panose="020B0604020202020204"/>
              <a:ea typeface="+mn-ea"/>
              <a:cs typeface="+mn-cs"/>
            </a:endParaRPr>
          </a:p>
        </p:txBody>
      </p:sp>
      <p:sp>
        <p:nvSpPr>
          <p:cNvPr id="12" name="Rectangle 3">
            <a:extLst>
              <a:ext uri="{FF2B5EF4-FFF2-40B4-BE49-F238E27FC236}">
                <a16:creationId xmlns:a16="http://schemas.microsoft.com/office/drawing/2014/main" id="{0641786A-07FD-4468-BDDF-E17B8536B260}"/>
              </a:ext>
            </a:extLst>
          </p:cNvPr>
          <p:cNvSpPr txBox="1">
            <a:spLocks noChangeArrowheads="1"/>
          </p:cNvSpPr>
          <p:nvPr/>
        </p:nvSpPr>
        <p:spPr>
          <a:xfrm>
            <a:off x="1099558" y="1169298"/>
            <a:ext cx="10017490"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u="none" strike="noStrike" kern="1200" cap="none" spc="0" normalizeH="0" baseline="0" noProof="0" dirty="0">
                <a:ln>
                  <a:noFill/>
                </a:ln>
                <a:solidFill>
                  <a:srgbClr val="005172"/>
                </a:solidFill>
                <a:effectLst/>
                <a:uLnTx/>
                <a:uFillTx/>
                <a:latin typeface="Arial" panose="020B0604020202020204"/>
                <a:ea typeface="+mn-ea"/>
                <a:cs typeface="+mn-cs"/>
              </a:rPr>
              <a:t>For any further advice or clarification,</a:t>
            </a:r>
            <a:r>
              <a:rPr kumimoji="0" lang="en-GB" sz="2000" b="0" u="none" strike="noStrike" kern="1200" cap="none" spc="0" normalizeH="0" noProof="0" dirty="0">
                <a:ln>
                  <a:noFill/>
                </a:ln>
                <a:solidFill>
                  <a:srgbClr val="005172"/>
                </a:solidFill>
                <a:effectLst/>
                <a:uLnTx/>
                <a:uFillTx/>
                <a:latin typeface="Arial" panose="020B0604020202020204"/>
                <a:ea typeface="+mn-ea"/>
                <a:cs typeface="+mn-cs"/>
              </a:rPr>
              <a:t> STE M&amp;EE have set up the following email address: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baseline="0" dirty="0">
              <a:solidFill>
                <a:srgbClr val="005172"/>
              </a:solidFill>
              <a:latin typeface="Arial" panose="020B060402020202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b="1" u="sng" dirty="0">
                <a:solidFill>
                  <a:srgbClr val="005172"/>
                </a:solidFill>
                <a:latin typeface="Arial" panose="020B0604020202020204"/>
                <a:hlinkClick r:id="rId2"/>
              </a:rPr>
              <a:t>DistributionSafetyMatters@networkrail.co.uk</a:t>
            </a:r>
            <a:endParaRPr lang="en-GB" sz="2000" b="1" u="sng" dirty="0">
              <a:solidFill>
                <a:srgbClr val="005172"/>
              </a:solidFill>
              <a:latin typeface="Arial" panose="020B060402020202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u="sng" strike="noStrike" kern="1200" cap="none" spc="0" normalizeH="0" baseline="0" noProof="0" dirty="0">
              <a:ln>
                <a:noFill/>
              </a:ln>
              <a:solidFill>
                <a:srgbClr val="005172"/>
              </a:solidFill>
              <a:effectLst/>
              <a:uLnTx/>
              <a:uFillTx/>
              <a:latin typeface="Arial" panose="020B0604020202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b="1" u="sng" dirty="0">
              <a:solidFill>
                <a:srgbClr val="005172"/>
              </a:solidFill>
              <a:latin typeface="Arial" panose="020B060402020202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solidFill>
                  <a:srgbClr val="005172"/>
                </a:solidFill>
                <a:latin typeface="Arial" panose="020B0604020202020204"/>
              </a:rPr>
              <a:t>Further FAQs with regards to Arc Flash PPE will be published soon and available via the following Safety Central website:</a:t>
            </a:r>
          </a:p>
          <a:p>
            <a:pPr marL="0" lvl="0" indent="0" algn="ctr">
              <a:buNone/>
              <a:defRPr/>
            </a:pPr>
            <a:r>
              <a:rPr lang="en-GB" sz="2000" dirty="0">
                <a:solidFill>
                  <a:srgbClr val="005172"/>
                </a:solidFill>
                <a:hlinkClick r:id="rId3"/>
              </a:rPr>
              <a:t>https://safety.networkrail.co.uk/safety/electrical-safety/national-electrical-power-distribution-safety-briefing</a:t>
            </a:r>
            <a:endParaRPr lang="en-GB" sz="2000" dirty="0">
              <a:solidFill>
                <a:srgbClr val="005172"/>
              </a:solidFill>
            </a:endParaRPr>
          </a:p>
          <a:p>
            <a:pPr marL="0" lvl="0" indent="0" algn="ctr">
              <a:buNone/>
              <a:defRPr/>
            </a:pPr>
            <a:endParaRPr lang="en-GB" sz="2000" dirty="0">
              <a:solidFill>
                <a:srgbClr val="005172"/>
              </a:solidFill>
            </a:endParaRPr>
          </a:p>
          <a:p>
            <a:pPr marL="0" lvl="0" indent="0" algn="ctr">
              <a:buNone/>
              <a:defRPr/>
            </a:pPr>
            <a:endParaRPr lang="en-GB" sz="2000" dirty="0">
              <a:solidFill>
                <a:srgbClr val="005172"/>
              </a:solidFill>
              <a:latin typeface="Arial" panose="020B0604020202020204"/>
            </a:endParaRPr>
          </a:p>
        </p:txBody>
      </p:sp>
      <p:pic>
        <p:nvPicPr>
          <p:cNvPr id="3" name="Picture 2">
            <a:extLst>
              <a:ext uri="{FF2B5EF4-FFF2-40B4-BE49-F238E27FC236}">
                <a16:creationId xmlns:a16="http://schemas.microsoft.com/office/drawing/2014/main" id="{E698D169-4378-4223-B26E-08E27BD243A5}"/>
              </a:ext>
            </a:extLst>
          </p:cNvPr>
          <p:cNvPicPr>
            <a:picLocks noChangeAspect="1"/>
          </p:cNvPicPr>
          <p:nvPr/>
        </p:nvPicPr>
        <p:blipFill>
          <a:blip r:embed="rId4"/>
          <a:stretch>
            <a:fillRect/>
          </a:stretch>
        </p:blipFill>
        <p:spPr>
          <a:xfrm>
            <a:off x="3154174" y="5512128"/>
            <a:ext cx="7325782" cy="1115733"/>
          </a:xfrm>
          <a:prstGeom prst="rect">
            <a:avLst/>
          </a:prstGeom>
        </p:spPr>
      </p:pic>
      <p:pic>
        <p:nvPicPr>
          <p:cNvPr id="9" name="Picture 8" descr="2429_Technical Authority Logo_A (003)">
            <a:extLst>
              <a:ext uri="{FF2B5EF4-FFF2-40B4-BE49-F238E27FC236}">
                <a16:creationId xmlns:a16="http://schemas.microsoft.com/office/drawing/2014/main" id="{F0032609-C95E-45A3-9EDC-6C829899F39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439282" y="2020635"/>
            <a:ext cx="2081348" cy="1115733"/>
          </a:xfrm>
          <a:prstGeom prst="rect">
            <a:avLst/>
          </a:prstGeom>
          <a:noFill/>
        </p:spPr>
      </p:pic>
    </p:spTree>
    <p:extLst>
      <p:ext uri="{BB962C8B-B14F-4D97-AF65-F5344CB8AC3E}">
        <p14:creationId xmlns:p14="http://schemas.microsoft.com/office/powerpoint/2010/main" val="3585924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3</a:t>
            </a:fld>
            <a:endParaRPr lang="en-GB" dirty="0"/>
          </a:p>
        </p:txBody>
      </p:sp>
      <p:sp>
        <p:nvSpPr>
          <p:cNvPr id="9" name="Rectangle 2">
            <a:extLst>
              <a:ext uri="{FF2B5EF4-FFF2-40B4-BE49-F238E27FC236}">
                <a16:creationId xmlns:a16="http://schemas.microsoft.com/office/drawing/2014/main" id="{6BF7321A-3329-4E43-808A-DA4D1DDA5EB1}"/>
              </a:ext>
            </a:extLst>
          </p:cNvPr>
          <p:cNvSpPr txBox="1">
            <a:spLocks noChangeArrowheads="1"/>
          </p:cNvSpPr>
          <p:nvPr/>
        </p:nvSpPr>
        <p:spPr>
          <a:xfrm>
            <a:off x="1249891" y="548804"/>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dirty="0">
                <a:solidFill>
                  <a:schemeClr val="tx2"/>
                </a:solidFill>
              </a:rPr>
              <a:t>Introduction and Purpose</a:t>
            </a:r>
          </a:p>
        </p:txBody>
      </p:sp>
      <p:sp>
        <p:nvSpPr>
          <p:cNvPr id="10" name="Rectangle 3">
            <a:extLst>
              <a:ext uri="{FF2B5EF4-FFF2-40B4-BE49-F238E27FC236}">
                <a16:creationId xmlns:a16="http://schemas.microsoft.com/office/drawing/2014/main" id="{6AAF541E-29C2-4C25-B929-948A45B8CC95}"/>
              </a:ext>
            </a:extLst>
          </p:cNvPr>
          <p:cNvSpPr txBox="1">
            <a:spLocks noChangeArrowheads="1"/>
          </p:cNvSpPr>
          <p:nvPr/>
        </p:nvSpPr>
        <p:spPr>
          <a:xfrm>
            <a:off x="1344386" y="1412776"/>
            <a:ext cx="10058400" cy="46805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SzPct val="100000"/>
              <a:buFont typeface="Courier New" panose="02070309020205020404" pitchFamily="49" charset="0"/>
              <a:buChar char="o"/>
            </a:pPr>
            <a:r>
              <a:rPr lang="en-GB" sz="2000" dirty="0">
                <a:solidFill>
                  <a:schemeClr val="tx2"/>
                </a:solidFill>
              </a:rPr>
              <a:t>Common work activities have been risk assessed on the basis of an unexpected uncontrolled release of electrical energy (Arc Flash) and the required level of Arc Flash Protection calculated.</a:t>
            </a:r>
            <a:endParaRPr lang="en-GB" sz="2000" i="1" dirty="0">
              <a:solidFill>
                <a:schemeClr val="tx2"/>
              </a:solidFill>
            </a:endParaRPr>
          </a:p>
          <a:p>
            <a:pPr marL="285750" indent="-285750">
              <a:buSzPct val="100000"/>
              <a:buFont typeface="Courier New" panose="02070309020205020404" pitchFamily="49" charset="0"/>
              <a:buChar char="o"/>
            </a:pPr>
            <a:endParaRPr lang="en-GB" sz="2000" i="1" dirty="0">
              <a:solidFill>
                <a:schemeClr val="tx2"/>
              </a:solidFill>
            </a:endParaRPr>
          </a:p>
          <a:p>
            <a:pPr marL="285750" indent="-285750">
              <a:buSzPct val="100000"/>
              <a:buFont typeface="Courier New" panose="02070309020205020404" pitchFamily="49" charset="0"/>
              <a:buChar char="o"/>
            </a:pPr>
            <a:r>
              <a:rPr lang="en-GB" sz="2000" dirty="0">
                <a:solidFill>
                  <a:schemeClr val="tx2"/>
                </a:solidFill>
              </a:rPr>
              <a:t>Notice board guidance posters and pocket guides have also been produced to support this and take into account the approved Arc Flash PPE garments and their application.</a:t>
            </a:r>
          </a:p>
          <a:p>
            <a:pPr marL="285750" indent="-285750">
              <a:buSzPct val="100000"/>
              <a:buFont typeface="Courier New" panose="02070309020205020404" pitchFamily="49" charset="0"/>
              <a:buChar char="o"/>
            </a:pPr>
            <a:endParaRPr lang="en-GB" sz="2000" dirty="0">
              <a:solidFill>
                <a:schemeClr val="tx2"/>
              </a:solidFill>
            </a:endParaRPr>
          </a:p>
          <a:p>
            <a:pPr marL="285750" indent="-285750">
              <a:buSzPct val="100000"/>
              <a:buFont typeface="Courier New" panose="02070309020205020404" pitchFamily="49" charset="0"/>
              <a:buChar char="o"/>
            </a:pPr>
            <a:r>
              <a:rPr lang="en-GB" sz="2000" dirty="0">
                <a:solidFill>
                  <a:schemeClr val="tx2"/>
                </a:solidFill>
              </a:rPr>
              <a:t>It is the responsibility of the individuals to ensure that their Arc Flash PPE meets the requirements (in terms of rating) for the task being undertaken.</a:t>
            </a:r>
          </a:p>
          <a:p>
            <a:pPr marL="285750" indent="-285750">
              <a:buSzPct val="100000"/>
              <a:buFont typeface="Courier New" panose="02070309020205020404" pitchFamily="49" charset="0"/>
              <a:buChar char="o"/>
            </a:pPr>
            <a:endParaRPr lang="en-GB" sz="2000" dirty="0">
              <a:solidFill>
                <a:schemeClr val="tx2"/>
              </a:solidFill>
            </a:endParaRPr>
          </a:p>
          <a:p>
            <a:pPr marL="285750" indent="-285750">
              <a:buSzPct val="100000"/>
              <a:buFont typeface="Courier New" panose="02070309020205020404" pitchFamily="49" charset="0"/>
              <a:buChar char="o"/>
            </a:pPr>
            <a:r>
              <a:rPr lang="en-GB" sz="2000" dirty="0">
                <a:solidFill>
                  <a:schemeClr val="tx2"/>
                </a:solidFill>
              </a:rPr>
              <a:t>The STE M&amp;EE Distribution Team are currently working with our PPE suppliers to strengthen the approved Arc Flash PPE range and when new garments become available, the guidance posters will be updated.</a:t>
            </a:r>
          </a:p>
          <a:p>
            <a:pPr marL="285750" indent="-285750">
              <a:buSzPct val="100000"/>
              <a:buFont typeface="Courier New" panose="02070309020205020404" pitchFamily="49" charset="0"/>
              <a:buChar char="o"/>
            </a:pPr>
            <a:endParaRPr lang="en-GB" sz="2000" i="1" dirty="0">
              <a:solidFill>
                <a:schemeClr val="tx2"/>
              </a:solidFill>
            </a:endParaRPr>
          </a:p>
          <a:p>
            <a:pPr marL="285750" indent="-285750">
              <a:buSzPct val="100000"/>
              <a:buFont typeface="Courier New" panose="02070309020205020404" pitchFamily="49" charset="0"/>
              <a:buChar char="o"/>
            </a:pPr>
            <a:endParaRPr lang="en-GB" altLang="en-US" sz="2000" i="1" dirty="0">
              <a:solidFill>
                <a:schemeClr val="tx2"/>
              </a:solidFill>
            </a:endParaRPr>
          </a:p>
        </p:txBody>
      </p:sp>
    </p:spTree>
    <p:extLst>
      <p:ext uri="{BB962C8B-B14F-4D97-AF65-F5344CB8AC3E}">
        <p14:creationId xmlns:p14="http://schemas.microsoft.com/office/powerpoint/2010/main" val="1550161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4217AD-9EBB-4244-8CE4-984797D587CE}"/>
              </a:ext>
            </a:extLst>
          </p:cNvPr>
          <p:cNvPicPr>
            <a:picLocks noChangeAspect="1"/>
          </p:cNvPicPr>
          <p:nvPr/>
        </p:nvPicPr>
        <p:blipFill>
          <a:blip r:embed="rId2"/>
          <a:stretch>
            <a:fillRect/>
          </a:stretch>
        </p:blipFill>
        <p:spPr>
          <a:xfrm>
            <a:off x="2399071" y="238674"/>
            <a:ext cx="8318090" cy="6619326"/>
          </a:xfrm>
          <a:prstGeom prst="rect">
            <a:avLst/>
          </a:prstGeom>
        </p:spPr>
      </p:pic>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4</a:t>
            </a:fld>
            <a:endParaRPr lang="en-GB" dirty="0"/>
          </a:p>
        </p:txBody>
      </p:sp>
      <p:sp>
        <p:nvSpPr>
          <p:cNvPr id="9" name="Rectangle 2">
            <a:extLst>
              <a:ext uri="{FF2B5EF4-FFF2-40B4-BE49-F238E27FC236}">
                <a16:creationId xmlns:a16="http://schemas.microsoft.com/office/drawing/2014/main" id="{6BF7321A-3329-4E43-808A-DA4D1DDA5EB1}"/>
              </a:ext>
            </a:extLst>
          </p:cNvPr>
          <p:cNvSpPr txBox="1">
            <a:spLocks noChangeArrowheads="1"/>
          </p:cNvSpPr>
          <p:nvPr/>
        </p:nvSpPr>
        <p:spPr>
          <a:xfrm>
            <a:off x="1249891" y="548804"/>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dirty="0">
                <a:solidFill>
                  <a:srgbClr val="FF0000"/>
                </a:solidFill>
              </a:rPr>
              <a:t>Important Reminder</a:t>
            </a:r>
          </a:p>
        </p:txBody>
      </p:sp>
      <p:sp>
        <p:nvSpPr>
          <p:cNvPr id="10" name="Rectangle 3">
            <a:extLst>
              <a:ext uri="{FF2B5EF4-FFF2-40B4-BE49-F238E27FC236}">
                <a16:creationId xmlns:a16="http://schemas.microsoft.com/office/drawing/2014/main" id="{6AAF541E-29C2-4C25-B929-948A45B8CC95}"/>
              </a:ext>
            </a:extLst>
          </p:cNvPr>
          <p:cNvSpPr txBox="1">
            <a:spLocks noChangeArrowheads="1"/>
          </p:cNvSpPr>
          <p:nvPr/>
        </p:nvSpPr>
        <p:spPr>
          <a:xfrm>
            <a:off x="1344386" y="1412776"/>
            <a:ext cx="10058400" cy="46805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None/>
            </a:pPr>
            <a:endParaRPr lang="en-GB" sz="2000" b="1" dirty="0">
              <a:solidFill>
                <a:schemeClr val="tx2"/>
              </a:solidFill>
            </a:endParaRPr>
          </a:p>
          <a:p>
            <a:pPr marL="0" indent="0" algn="ctr">
              <a:buSzPct val="100000"/>
              <a:buNone/>
            </a:pPr>
            <a:r>
              <a:rPr lang="en-GB" sz="3600" b="1" dirty="0"/>
              <a:t>PPE is the last line of protection and is there to protect the wearer when the planning, operations or systems ALL fail.</a:t>
            </a:r>
          </a:p>
          <a:p>
            <a:pPr marL="0" indent="0" algn="ctr">
              <a:buSzPct val="100000"/>
              <a:buNone/>
            </a:pPr>
            <a:endParaRPr lang="en-GB" sz="3600" b="1" dirty="0"/>
          </a:p>
          <a:p>
            <a:pPr marL="0" indent="0" algn="ctr">
              <a:buSzPct val="100000"/>
              <a:buNone/>
            </a:pPr>
            <a:r>
              <a:rPr lang="en-GB" sz="3600" b="1" dirty="0"/>
              <a:t>Wearing of Arc Flash PPE does not prevent an incident from occurring. The relevant procedures and risk controls must ALWAYS be implemented.</a:t>
            </a:r>
          </a:p>
          <a:p>
            <a:pPr marL="285750" indent="-285750">
              <a:buSzPct val="100000"/>
              <a:buFont typeface="Courier New" panose="02070309020205020404" pitchFamily="49" charset="0"/>
              <a:buChar char="o"/>
            </a:pPr>
            <a:endParaRPr lang="en-GB" sz="2000" i="1" dirty="0">
              <a:solidFill>
                <a:schemeClr val="tx2"/>
              </a:solidFill>
            </a:endParaRPr>
          </a:p>
          <a:p>
            <a:pPr marL="285750" indent="-285750">
              <a:buSzPct val="100000"/>
              <a:buFont typeface="Courier New" panose="02070309020205020404" pitchFamily="49" charset="0"/>
              <a:buChar char="o"/>
            </a:pPr>
            <a:endParaRPr lang="en-GB" altLang="en-US" sz="2000" i="1" dirty="0">
              <a:solidFill>
                <a:schemeClr val="tx2"/>
              </a:solidFill>
            </a:endParaRPr>
          </a:p>
        </p:txBody>
      </p:sp>
    </p:spTree>
    <p:extLst>
      <p:ext uri="{BB962C8B-B14F-4D97-AF65-F5344CB8AC3E}">
        <p14:creationId xmlns:p14="http://schemas.microsoft.com/office/powerpoint/2010/main" val="428837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5</a:t>
            </a:fld>
            <a:endParaRPr lang="en-GB" dirty="0"/>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7" y="827088"/>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dirty="0">
                <a:solidFill>
                  <a:srgbClr val="FF0000"/>
                </a:solidFill>
              </a:rPr>
              <a:t>REMEMBER to use your SENSES…</a:t>
            </a:r>
          </a:p>
        </p:txBody>
      </p:sp>
      <p:sp>
        <p:nvSpPr>
          <p:cNvPr id="16" name="TextBox 15">
            <a:extLst>
              <a:ext uri="{FF2B5EF4-FFF2-40B4-BE49-F238E27FC236}">
                <a16:creationId xmlns:a16="http://schemas.microsoft.com/office/drawing/2014/main" id="{0F955A65-FBEB-4782-B7D0-C819DE9FF62E}"/>
              </a:ext>
            </a:extLst>
          </p:cNvPr>
          <p:cNvSpPr txBox="1"/>
          <p:nvPr/>
        </p:nvSpPr>
        <p:spPr>
          <a:xfrm>
            <a:off x="1328057" y="2488386"/>
            <a:ext cx="4648200" cy="1938992"/>
          </a:xfrm>
          <a:prstGeom prst="rect">
            <a:avLst/>
          </a:prstGeom>
          <a:noFill/>
        </p:spPr>
        <p:txBody>
          <a:bodyPr wrap="square" rtlCol="0">
            <a:spAutoFit/>
          </a:bodyPr>
          <a:lstStyle/>
          <a:p>
            <a:pPr eaLnBrk="0" fontAlgn="base" hangingPunct="0">
              <a:spcBef>
                <a:spcPct val="0"/>
              </a:spcBef>
              <a:spcAft>
                <a:spcPct val="0"/>
              </a:spcAft>
            </a:pPr>
            <a:endParaRPr lang="en-GB" sz="2400" dirty="0">
              <a:solidFill>
                <a:srgbClr val="054B6B"/>
              </a:solidFill>
              <a:latin typeface="Arial" charset="0"/>
            </a:endParaRPr>
          </a:p>
          <a:p>
            <a:pPr eaLnBrk="0" fontAlgn="base" hangingPunct="0">
              <a:spcBef>
                <a:spcPct val="0"/>
              </a:spcBef>
              <a:spcAft>
                <a:spcPct val="0"/>
              </a:spcAft>
            </a:pPr>
            <a:r>
              <a:rPr lang="en-GB" sz="2400" dirty="0">
                <a:solidFill>
                  <a:srgbClr val="054B6B"/>
                </a:solidFill>
                <a:latin typeface="Arial" charset="0"/>
              </a:rPr>
              <a:t>… a reminder of the requirements when accessing a distribution location, think of your </a:t>
            </a:r>
            <a:r>
              <a:rPr lang="en-GB" sz="2400" b="1" i="1" dirty="0">
                <a:solidFill>
                  <a:srgbClr val="054B6B"/>
                </a:solidFill>
                <a:latin typeface="Arial" charset="0"/>
              </a:rPr>
              <a:t>SENSES</a:t>
            </a:r>
            <a:r>
              <a:rPr lang="en-GB" sz="2400" dirty="0">
                <a:solidFill>
                  <a:srgbClr val="054B6B"/>
                </a:solidFill>
                <a:latin typeface="Arial" charset="0"/>
              </a:rPr>
              <a:t>….</a:t>
            </a:r>
          </a:p>
        </p:txBody>
      </p:sp>
      <p:pic>
        <p:nvPicPr>
          <p:cNvPr id="5" name="Picture 4">
            <a:extLst>
              <a:ext uri="{FF2B5EF4-FFF2-40B4-BE49-F238E27FC236}">
                <a16:creationId xmlns:a16="http://schemas.microsoft.com/office/drawing/2014/main" id="{3EAE0E9C-8F72-4A08-B954-7F4A8AB34ADF}"/>
              </a:ext>
            </a:extLst>
          </p:cNvPr>
          <p:cNvPicPr>
            <a:picLocks noChangeAspect="1"/>
          </p:cNvPicPr>
          <p:nvPr/>
        </p:nvPicPr>
        <p:blipFill>
          <a:blip r:embed="rId2"/>
          <a:stretch>
            <a:fillRect/>
          </a:stretch>
        </p:blipFill>
        <p:spPr>
          <a:xfrm>
            <a:off x="7080068" y="1661791"/>
            <a:ext cx="3574869" cy="5055203"/>
          </a:xfrm>
          <a:prstGeom prst="rect">
            <a:avLst/>
          </a:prstGeom>
        </p:spPr>
      </p:pic>
    </p:spTree>
    <p:extLst>
      <p:ext uri="{BB962C8B-B14F-4D97-AF65-F5344CB8AC3E}">
        <p14:creationId xmlns:p14="http://schemas.microsoft.com/office/powerpoint/2010/main" val="1531092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6</a:t>
            </a:fld>
            <a:endParaRPr lang="en-GB" dirty="0"/>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600" dirty="0">
                <a:solidFill>
                  <a:schemeClr val="tx2"/>
                </a:solidFill>
              </a:rPr>
              <a:t>Arc Flash PPE -  Underclothes (base layer)</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68498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dirty="0">
              <a:solidFill>
                <a:schemeClr val="tx2"/>
              </a:solidFill>
            </a:endParaRPr>
          </a:p>
          <a:p>
            <a:pPr>
              <a:buFont typeface="Courier New" panose="02070309020205020404" pitchFamily="49" charset="0"/>
              <a:buChar char="o"/>
            </a:pPr>
            <a:r>
              <a:rPr lang="en-GB" sz="2000" dirty="0">
                <a:solidFill>
                  <a:schemeClr val="tx2"/>
                </a:solidFill>
              </a:rPr>
              <a:t>Any underclothes MUST be either natural 100% cotton or approved flame retardant items</a:t>
            </a:r>
          </a:p>
          <a:p>
            <a:pPr>
              <a:buFont typeface="Courier New" panose="02070309020205020404" pitchFamily="49" charset="0"/>
              <a:buChar char="o"/>
            </a:pPr>
            <a:endParaRPr lang="en-GB" sz="2000" dirty="0">
              <a:solidFill>
                <a:schemeClr val="tx2"/>
              </a:solidFill>
            </a:endParaRPr>
          </a:p>
          <a:p>
            <a:pPr>
              <a:buFont typeface="Courier New" panose="02070309020205020404" pitchFamily="49" charset="0"/>
              <a:buChar char="o"/>
            </a:pPr>
            <a:r>
              <a:rPr lang="en-GB" sz="2000" dirty="0">
                <a:solidFill>
                  <a:schemeClr val="tx2"/>
                </a:solidFill>
              </a:rPr>
              <a:t>Metallic fastenings should be avoided where possible</a:t>
            </a:r>
          </a:p>
          <a:p>
            <a:pPr>
              <a:buFont typeface="Courier New" panose="02070309020205020404" pitchFamily="49" charset="0"/>
              <a:buChar char="o"/>
            </a:pPr>
            <a:endParaRPr lang="en-GB" sz="2000" dirty="0">
              <a:solidFill>
                <a:schemeClr val="tx2"/>
              </a:solidFill>
            </a:endParaRPr>
          </a:p>
          <a:p>
            <a:pPr>
              <a:buFont typeface="Courier New" panose="02070309020205020404" pitchFamily="49" charset="0"/>
              <a:buChar char="o"/>
            </a:pPr>
            <a:r>
              <a:rPr lang="en-GB" sz="2000" dirty="0">
                <a:solidFill>
                  <a:schemeClr val="tx2"/>
                </a:solidFill>
              </a:rPr>
              <a:t>Elastic or Lycra on underwear can be considered as ‘incidental’ and providing the rest of the material on the garment is 100% cotton, then these are acceptable to be worn.</a:t>
            </a:r>
            <a:endParaRPr lang="en-GB" sz="2000" b="1" u="sng" dirty="0">
              <a:solidFill>
                <a:schemeClr val="tx2"/>
              </a:solidFill>
            </a:endParaRPr>
          </a:p>
        </p:txBody>
      </p:sp>
      <p:pic>
        <p:nvPicPr>
          <p:cNvPr id="4" name="Picture 3">
            <a:extLst>
              <a:ext uri="{FF2B5EF4-FFF2-40B4-BE49-F238E27FC236}">
                <a16:creationId xmlns:a16="http://schemas.microsoft.com/office/drawing/2014/main" id="{EFECBC24-C27E-4C62-BA29-C85D8C80637F}"/>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464993" y="1023210"/>
            <a:ext cx="2680564" cy="2680564"/>
          </a:xfrm>
          <a:prstGeom prst="rect">
            <a:avLst/>
          </a:prstGeom>
        </p:spPr>
      </p:pic>
      <p:pic>
        <p:nvPicPr>
          <p:cNvPr id="6" name="Picture 5">
            <a:extLst>
              <a:ext uri="{FF2B5EF4-FFF2-40B4-BE49-F238E27FC236}">
                <a16:creationId xmlns:a16="http://schemas.microsoft.com/office/drawing/2014/main" id="{70FD9408-124D-49BD-9589-E6591CB05AA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336406" y="3595063"/>
            <a:ext cx="2937739" cy="2937739"/>
          </a:xfrm>
          <a:prstGeom prst="rect">
            <a:avLst/>
          </a:prstGeom>
        </p:spPr>
      </p:pic>
      <p:sp>
        <p:nvSpPr>
          <p:cNvPr id="9" name="TextBox 8">
            <a:extLst>
              <a:ext uri="{FF2B5EF4-FFF2-40B4-BE49-F238E27FC236}">
                <a16:creationId xmlns:a16="http://schemas.microsoft.com/office/drawing/2014/main" id="{547497EB-60FA-476D-9242-D712C1E4D262}"/>
              </a:ext>
            </a:extLst>
          </p:cNvPr>
          <p:cNvSpPr txBox="1"/>
          <p:nvPr/>
        </p:nvSpPr>
        <p:spPr>
          <a:xfrm>
            <a:off x="6085051" y="5151239"/>
            <a:ext cx="2178559" cy="923330"/>
          </a:xfrm>
          <a:prstGeom prst="rect">
            <a:avLst/>
          </a:prstGeom>
          <a:noFill/>
        </p:spPr>
        <p:txBody>
          <a:bodyPr wrap="square" rtlCol="0">
            <a:spAutoFit/>
          </a:bodyPr>
          <a:lstStyle/>
          <a:p>
            <a:r>
              <a:rPr lang="en-GB" dirty="0"/>
              <a:t>Examples of approved flame retardant items</a:t>
            </a:r>
          </a:p>
        </p:txBody>
      </p:sp>
      <p:sp>
        <p:nvSpPr>
          <p:cNvPr id="10" name="TextBox 9">
            <a:extLst>
              <a:ext uri="{FF2B5EF4-FFF2-40B4-BE49-F238E27FC236}">
                <a16:creationId xmlns:a16="http://schemas.microsoft.com/office/drawing/2014/main" id="{A32D50E4-49DB-458A-8B98-B782E3A78713}"/>
              </a:ext>
            </a:extLst>
          </p:cNvPr>
          <p:cNvSpPr txBox="1"/>
          <p:nvPr/>
        </p:nvSpPr>
        <p:spPr>
          <a:xfrm>
            <a:off x="7924800" y="3438525"/>
            <a:ext cx="3736466" cy="369332"/>
          </a:xfrm>
          <a:prstGeom prst="rect">
            <a:avLst/>
          </a:prstGeom>
          <a:noFill/>
        </p:spPr>
        <p:txBody>
          <a:bodyPr wrap="square" rtlCol="0">
            <a:spAutoFit/>
          </a:bodyPr>
          <a:lstStyle/>
          <a:p>
            <a:r>
              <a:rPr lang="en-GB" i="1" dirty="0"/>
              <a:t>PROGARM 8210 base layer top</a:t>
            </a:r>
          </a:p>
        </p:txBody>
      </p:sp>
      <p:sp>
        <p:nvSpPr>
          <p:cNvPr id="11" name="TextBox 10">
            <a:extLst>
              <a:ext uri="{FF2B5EF4-FFF2-40B4-BE49-F238E27FC236}">
                <a16:creationId xmlns:a16="http://schemas.microsoft.com/office/drawing/2014/main" id="{260222F0-BCE9-4F11-9318-F787CC34FF9A}"/>
              </a:ext>
            </a:extLst>
          </p:cNvPr>
          <p:cNvSpPr txBox="1"/>
          <p:nvPr/>
        </p:nvSpPr>
        <p:spPr>
          <a:xfrm>
            <a:off x="7667625" y="6453065"/>
            <a:ext cx="4086225" cy="369332"/>
          </a:xfrm>
          <a:prstGeom prst="rect">
            <a:avLst/>
          </a:prstGeom>
          <a:noFill/>
        </p:spPr>
        <p:txBody>
          <a:bodyPr wrap="square" rtlCol="0">
            <a:spAutoFit/>
          </a:bodyPr>
          <a:lstStyle/>
          <a:p>
            <a:r>
              <a:rPr lang="en-GB" i="1" dirty="0"/>
              <a:t>PROGARM 8220 base layer Leggings</a:t>
            </a:r>
          </a:p>
        </p:txBody>
      </p:sp>
      <p:cxnSp>
        <p:nvCxnSpPr>
          <p:cNvPr id="13" name="Straight Arrow Connector 12">
            <a:extLst>
              <a:ext uri="{FF2B5EF4-FFF2-40B4-BE49-F238E27FC236}">
                <a16:creationId xmlns:a16="http://schemas.microsoft.com/office/drawing/2014/main" id="{6ADC8CDC-DE16-4C02-9EB4-8D830776615F}"/>
              </a:ext>
            </a:extLst>
          </p:cNvPr>
          <p:cNvCxnSpPr/>
          <p:nvPr/>
        </p:nvCxnSpPr>
        <p:spPr>
          <a:xfrm flipV="1">
            <a:off x="7667625" y="3981450"/>
            <a:ext cx="925956" cy="14192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04053A5-53FA-4D96-9766-D99F6C063E22}"/>
              </a:ext>
            </a:extLst>
          </p:cNvPr>
          <p:cNvCxnSpPr>
            <a:cxnSpLocks/>
          </p:cNvCxnSpPr>
          <p:nvPr/>
        </p:nvCxnSpPr>
        <p:spPr>
          <a:xfrm flipV="1">
            <a:off x="7820025" y="5217258"/>
            <a:ext cx="1185162" cy="3358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45E00D3-08F4-4677-A8AC-CEB8F7EF1C83}"/>
              </a:ext>
            </a:extLst>
          </p:cNvPr>
          <p:cNvSpPr txBox="1"/>
          <p:nvPr/>
        </p:nvSpPr>
        <p:spPr>
          <a:xfrm>
            <a:off x="10696998" y="1377257"/>
            <a:ext cx="1541416" cy="954107"/>
          </a:xfrm>
          <a:prstGeom prst="rect">
            <a:avLst/>
          </a:prstGeom>
          <a:noFill/>
        </p:spPr>
        <p:txBody>
          <a:bodyPr wrap="square" rtlCol="0">
            <a:spAutoFit/>
          </a:bodyPr>
          <a:lstStyle/>
          <a:p>
            <a:r>
              <a:rPr lang="en-GB" sz="1400" i="1" dirty="0"/>
              <a:t>NR Cat No: </a:t>
            </a:r>
          </a:p>
          <a:p>
            <a:r>
              <a:rPr lang="en-GB" sz="1400" i="1" dirty="0"/>
              <a:t>FR-CPG-8210 OR WMP07 (Ballyclare)</a:t>
            </a:r>
          </a:p>
        </p:txBody>
      </p:sp>
      <p:sp>
        <p:nvSpPr>
          <p:cNvPr id="15" name="TextBox 14">
            <a:extLst>
              <a:ext uri="{FF2B5EF4-FFF2-40B4-BE49-F238E27FC236}">
                <a16:creationId xmlns:a16="http://schemas.microsoft.com/office/drawing/2014/main" id="{3553C3B6-2F5C-4162-BBE2-5F576E727357}"/>
              </a:ext>
            </a:extLst>
          </p:cNvPr>
          <p:cNvSpPr txBox="1"/>
          <p:nvPr/>
        </p:nvSpPr>
        <p:spPr>
          <a:xfrm>
            <a:off x="10576233" y="4814412"/>
            <a:ext cx="1541416" cy="954107"/>
          </a:xfrm>
          <a:prstGeom prst="rect">
            <a:avLst/>
          </a:prstGeom>
          <a:noFill/>
        </p:spPr>
        <p:txBody>
          <a:bodyPr wrap="square" rtlCol="0">
            <a:spAutoFit/>
          </a:bodyPr>
          <a:lstStyle/>
          <a:p>
            <a:r>
              <a:rPr lang="en-GB" sz="1400" i="1" dirty="0"/>
              <a:t>NR Cat No: </a:t>
            </a:r>
          </a:p>
          <a:p>
            <a:r>
              <a:rPr lang="en-GB" sz="1400" i="1" dirty="0"/>
              <a:t>FR-CPG-8220 OR WMP08 (Ballyclare)</a:t>
            </a:r>
          </a:p>
        </p:txBody>
      </p:sp>
    </p:spTree>
    <p:extLst>
      <p:ext uri="{BB962C8B-B14F-4D97-AF65-F5344CB8AC3E}">
        <p14:creationId xmlns:p14="http://schemas.microsoft.com/office/powerpoint/2010/main" val="2747269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7</a:t>
            </a:fld>
            <a:endParaRPr lang="en-GB" dirty="0"/>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600" dirty="0">
                <a:solidFill>
                  <a:schemeClr val="tx2"/>
                </a:solidFill>
              </a:rPr>
              <a:t>Arc Flash PPE -  Identification of Rating</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68498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r>
              <a:rPr lang="en-GB" sz="2000" dirty="0">
                <a:solidFill>
                  <a:schemeClr val="tx2"/>
                </a:solidFill>
              </a:rPr>
              <a:t>The rating of the Arc Flash PPE garment can be identified from the label within as follows:</a:t>
            </a:r>
          </a:p>
          <a:p>
            <a:pPr marL="0" indent="0">
              <a:buNone/>
            </a:pPr>
            <a:endParaRPr lang="en-GB" sz="2000" b="1" u="sng" dirty="0">
              <a:solidFill>
                <a:schemeClr val="tx2"/>
              </a:solidFill>
            </a:endParaRPr>
          </a:p>
          <a:p>
            <a:pPr marL="0" indent="0">
              <a:buNone/>
            </a:pPr>
            <a:endParaRPr lang="en-GB" sz="2000" b="1" u="sng" dirty="0">
              <a:solidFill>
                <a:schemeClr val="tx2"/>
              </a:solidFill>
            </a:endParaRPr>
          </a:p>
        </p:txBody>
      </p:sp>
      <p:sp>
        <p:nvSpPr>
          <p:cNvPr id="4" name="TextBox 3">
            <a:extLst>
              <a:ext uri="{FF2B5EF4-FFF2-40B4-BE49-F238E27FC236}">
                <a16:creationId xmlns:a16="http://schemas.microsoft.com/office/drawing/2014/main" id="{1F758306-D850-4333-8747-42814A750C17}"/>
              </a:ext>
            </a:extLst>
          </p:cNvPr>
          <p:cNvSpPr txBox="1"/>
          <p:nvPr/>
        </p:nvSpPr>
        <p:spPr>
          <a:xfrm>
            <a:off x="9108443" y="3670480"/>
            <a:ext cx="2834268" cy="2862322"/>
          </a:xfrm>
          <a:prstGeom prst="rect">
            <a:avLst/>
          </a:prstGeom>
          <a:noFill/>
        </p:spPr>
        <p:txBody>
          <a:bodyPr wrap="square" rtlCol="0">
            <a:spAutoFit/>
          </a:bodyPr>
          <a:lstStyle/>
          <a:p>
            <a:r>
              <a:rPr lang="en-GB" sz="2000" dirty="0">
                <a:solidFill>
                  <a:schemeClr val="accent1"/>
                </a:solidFill>
              </a:rPr>
              <a:t>Look for a ATPV (Arc Thermal Performance value). This will state the calorific rating of the garment in cal/cm</a:t>
            </a:r>
            <a:r>
              <a:rPr lang="en-GB" sz="2000" baseline="30000" dirty="0">
                <a:solidFill>
                  <a:schemeClr val="accent1"/>
                </a:solidFill>
              </a:rPr>
              <a:t>2</a:t>
            </a:r>
            <a:r>
              <a:rPr lang="en-GB" sz="2000" dirty="0">
                <a:solidFill>
                  <a:schemeClr val="accent1"/>
                </a:solidFill>
              </a:rPr>
              <a:t>. All garments tested for a ATPV will also meet the requirements for Class 1 (4 kA)</a:t>
            </a:r>
            <a:endParaRPr lang="en-GB" sz="2000" baseline="30000" dirty="0">
              <a:solidFill>
                <a:schemeClr val="accent1"/>
              </a:solidFill>
            </a:endParaRPr>
          </a:p>
        </p:txBody>
      </p:sp>
      <p:sp>
        <p:nvSpPr>
          <p:cNvPr id="9" name="TextBox 8">
            <a:extLst>
              <a:ext uri="{FF2B5EF4-FFF2-40B4-BE49-F238E27FC236}">
                <a16:creationId xmlns:a16="http://schemas.microsoft.com/office/drawing/2014/main" id="{0CA1AA71-589D-4ACA-90D5-166CC61F5D40}"/>
              </a:ext>
            </a:extLst>
          </p:cNvPr>
          <p:cNvSpPr txBox="1"/>
          <p:nvPr/>
        </p:nvSpPr>
        <p:spPr>
          <a:xfrm>
            <a:off x="1601071" y="4288805"/>
            <a:ext cx="3295650" cy="2144177"/>
          </a:xfrm>
          <a:prstGeom prst="rect">
            <a:avLst/>
          </a:prstGeom>
          <a:noFill/>
        </p:spPr>
        <p:txBody>
          <a:bodyPr wrap="square" rtlCol="0">
            <a:spAutoFit/>
          </a:bodyPr>
          <a:lstStyle/>
          <a:p>
            <a:r>
              <a:rPr lang="en-GB" sz="2000" dirty="0">
                <a:solidFill>
                  <a:schemeClr val="accent1"/>
                </a:solidFill>
              </a:rPr>
              <a:t>Some garments may not have been tested for a ATPV and instead will be rated for either:</a:t>
            </a:r>
          </a:p>
          <a:p>
            <a:endParaRPr lang="en-GB" sz="2000" baseline="30000" dirty="0">
              <a:solidFill>
                <a:schemeClr val="accent1"/>
              </a:solidFill>
            </a:endParaRPr>
          </a:p>
          <a:p>
            <a:r>
              <a:rPr lang="en-GB" sz="2000" dirty="0">
                <a:solidFill>
                  <a:schemeClr val="accent1"/>
                </a:solidFill>
              </a:rPr>
              <a:t>Class 1 (4 kA)</a:t>
            </a:r>
          </a:p>
          <a:p>
            <a:r>
              <a:rPr lang="en-GB" sz="2000" dirty="0">
                <a:solidFill>
                  <a:schemeClr val="accent1"/>
                </a:solidFill>
              </a:rPr>
              <a:t>Class 2 (8 kA)</a:t>
            </a:r>
          </a:p>
        </p:txBody>
      </p:sp>
      <p:pic>
        <p:nvPicPr>
          <p:cNvPr id="12" name="Picture 11">
            <a:extLst>
              <a:ext uri="{FF2B5EF4-FFF2-40B4-BE49-F238E27FC236}">
                <a16:creationId xmlns:a16="http://schemas.microsoft.com/office/drawing/2014/main" id="{6D50172E-E309-48D2-8CDC-2E6688DD8040}"/>
              </a:ext>
            </a:extLst>
          </p:cNvPr>
          <p:cNvPicPr>
            <a:picLocks noChangeAspect="1"/>
          </p:cNvPicPr>
          <p:nvPr/>
        </p:nvPicPr>
        <p:blipFill rotWithShape="1">
          <a:blip r:embed="rId2"/>
          <a:srcRect r="9501" b="8662"/>
          <a:stretch/>
        </p:blipFill>
        <p:spPr>
          <a:xfrm>
            <a:off x="5009141" y="4438620"/>
            <a:ext cx="936525" cy="1847022"/>
          </a:xfrm>
          <a:prstGeom prst="rect">
            <a:avLst/>
          </a:prstGeom>
        </p:spPr>
      </p:pic>
      <p:cxnSp>
        <p:nvCxnSpPr>
          <p:cNvPr id="13" name="Straight Arrow Connector 12">
            <a:extLst>
              <a:ext uri="{FF2B5EF4-FFF2-40B4-BE49-F238E27FC236}">
                <a16:creationId xmlns:a16="http://schemas.microsoft.com/office/drawing/2014/main" id="{426A2AD1-A902-4EE4-A798-CD8EFC34F117}"/>
              </a:ext>
            </a:extLst>
          </p:cNvPr>
          <p:cNvCxnSpPr>
            <a:cxnSpLocks/>
          </p:cNvCxnSpPr>
          <p:nvPr/>
        </p:nvCxnSpPr>
        <p:spPr>
          <a:xfrm flipV="1">
            <a:off x="3386138" y="5820371"/>
            <a:ext cx="1747837" cy="2538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DC47AF1-26D2-4392-B8DD-8A782BCEDC9F}"/>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9286" t="29999" r="18810" b="31588"/>
          <a:stretch/>
        </p:blipFill>
        <p:spPr>
          <a:xfrm>
            <a:off x="3393977" y="1801091"/>
            <a:ext cx="4998040" cy="2002527"/>
          </a:xfrm>
          <a:prstGeom prst="rect">
            <a:avLst/>
          </a:prstGeom>
        </p:spPr>
      </p:pic>
      <p:cxnSp>
        <p:nvCxnSpPr>
          <p:cNvPr id="6" name="Straight Arrow Connector 5">
            <a:extLst>
              <a:ext uri="{FF2B5EF4-FFF2-40B4-BE49-F238E27FC236}">
                <a16:creationId xmlns:a16="http://schemas.microsoft.com/office/drawing/2014/main" id="{C31008A8-B432-40AB-8C71-5F0F427FE585}"/>
              </a:ext>
            </a:extLst>
          </p:cNvPr>
          <p:cNvCxnSpPr>
            <a:cxnSpLocks/>
          </p:cNvCxnSpPr>
          <p:nvPr/>
        </p:nvCxnSpPr>
        <p:spPr>
          <a:xfrm flipH="1" flipV="1">
            <a:off x="8059499" y="3758403"/>
            <a:ext cx="1048944" cy="68021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06BB0CF-3B4D-43BD-8723-0B9C139A62E1}"/>
              </a:ext>
            </a:extLst>
          </p:cNvPr>
          <p:cNvSpPr/>
          <p:nvPr/>
        </p:nvSpPr>
        <p:spPr>
          <a:xfrm>
            <a:off x="6629400" y="3080657"/>
            <a:ext cx="1839686" cy="5898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4465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8</a:t>
            </a:fld>
            <a:endParaRPr lang="en-GB" dirty="0"/>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600" dirty="0">
                <a:solidFill>
                  <a:schemeClr val="tx2"/>
                </a:solidFill>
              </a:rPr>
              <a:t>Arc Flash PPE -  Class 1 (4 kA) Main Layer</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76880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1" u="sng" dirty="0">
              <a:solidFill>
                <a:schemeClr val="tx2"/>
              </a:solidFill>
            </a:endParaRPr>
          </a:p>
        </p:txBody>
      </p:sp>
      <p:pic>
        <p:nvPicPr>
          <p:cNvPr id="3" name="Picture 2">
            <a:extLst>
              <a:ext uri="{FF2B5EF4-FFF2-40B4-BE49-F238E27FC236}">
                <a16:creationId xmlns:a16="http://schemas.microsoft.com/office/drawing/2014/main" id="{CCADA09A-0594-44F4-B8DA-DCA8BFB6F795}"/>
              </a:ext>
            </a:extLst>
          </p:cNvPr>
          <p:cNvPicPr>
            <a:picLocks noChangeAspect="1"/>
          </p:cNvPicPr>
          <p:nvPr/>
        </p:nvPicPr>
        <p:blipFill rotWithShape="1">
          <a:blip r:embed="rId2"/>
          <a:srcRect b="15486"/>
          <a:stretch/>
        </p:blipFill>
        <p:spPr>
          <a:xfrm>
            <a:off x="818326" y="2316319"/>
            <a:ext cx="3701139" cy="3496490"/>
          </a:xfrm>
          <a:prstGeom prst="rect">
            <a:avLst/>
          </a:prstGeom>
        </p:spPr>
      </p:pic>
      <p:pic>
        <p:nvPicPr>
          <p:cNvPr id="6" name="Picture 5">
            <a:extLst>
              <a:ext uri="{FF2B5EF4-FFF2-40B4-BE49-F238E27FC236}">
                <a16:creationId xmlns:a16="http://schemas.microsoft.com/office/drawing/2014/main" id="{64027679-0219-4780-AF2C-1169EDA79D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0241" y="2410477"/>
            <a:ext cx="2202788" cy="3496490"/>
          </a:xfrm>
          <a:prstGeom prst="rect">
            <a:avLst/>
          </a:prstGeom>
        </p:spPr>
      </p:pic>
      <p:sp>
        <p:nvSpPr>
          <p:cNvPr id="4" name="TextBox 3">
            <a:extLst>
              <a:ext uri="{FF2B5EF4-FFF2-40B4-BE49-F238E27FC236}">
                <a16:creationId xmlns:a16="http://schemas.microsoft.com/office/drawing/2014/main" id="{AA5C04E3-B7C8-4145-8C7C-9DBA416D65E9}"/>
              </a:ext>
            </a:extLst>
          </p:cNvPr>
          <p:cNvSpPr txBox="1"/>
          <p:nvPr/>
        </p:nvSpPr>
        <p:spPr>
          <a:xfrm>
            <a:off x="4479808" y="1317272"/>
            <a:ext cx="3023502" cy="923330"/>
          </a:xfrm>
          <a:prstGeom prst="rect">
            <a:avLst/>
          </a:prstGeom>
          <a:noFill/>
        </p:spPr>
        <p:txBody>
          <a:bodyPr wrap="square" rtlCol="0">
            <a:spAutoFit/>
          </a:bodyPr>
          <a:lstStyle/>
          <a:p>
            <a:pPr algn="ctr"/>
            <a:r>
              <a:rPr lang="en-GB" b="1" i="1" dirty="0"/>
              <a:t>NR APPROVED ARC FLASH CARGO TROUSER</a:t>
            </a:r>
            <a:endParaRPr lang="en-GB" b="1" dirty="0"/>
          </a:p>
        </p:txBody>
      </p:sp>
      <p:graphicFrame>
        <p:nvGraphicFramePr>
          <p:cNvPr id="10" name="Table 9">
            <a:extLst>
              <a:ext uri="{FF2B5EF4-FFF2-40B4-BE49-F238E27FC236}">
                <a16:creationId xmlns:a16="http://schemas.microsoft.com/office/drawing/2014/main" id="{0B1F5399-1A14-491F-AB03-E0D07DBFAEB7}"/>
              </a:ext>
            </a:extLst>
          </p:cNvPr>
          <p:cNvGraphicFramePr>
            <a:graphicFrameLocks noGrp="1"/>
          </p:cNvGraphicFramePr>
          <p:nvPr>
            <p:extLst>
              <p:ext uri="{D42A27DB-BD31-4B8C-83A1-F6EECF244321}">
                <p14:modId xmlns:p14="http://schemas.microsoft.com/office/powerpoint/2010/main" val="3415178285"/>
              </p:ext>
            </p:extLst>
          </p:nvPr>
        </p:nvGraphicFramePr>
        <p:xfrm>
          <a:off x="8075346" y="1924897"/>
          <a:ext cx="3442231" cy="1786095"/>
        </p:xfrm>
        <a:graphic>
          <a:graphicData uri="http://schemas.openxmlformats.org/drawingml/2006/table">
            <a:tbl>
              <a:tblPr firstRow="1" bandRow="1">
                <a:tableStyleId>{F2DE63D5-997A-4646-A377-4702673A728D}</a:tableStyleId>
              </a:tblPr>
              <a:tblGrid>
                <a:gridCol w="3442231">
                  <a:extLst>
                    <a:ext uri="{9D8B030D-6E8A-4147-A177-3AD203B41FA5}">
                      <a16:colId xmlns:a16="http://schemas.microsoft.com/office/drawing/2014/main" val="2055799674"/>
                    </a:ext>
                  </a:extLst>
                </a:gridCol>
              </a:tblGrid>
              <a:tr h="627855">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969256">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dirty="0"/>
                        <a:t>Class 1 (4 kA) </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
        <p:nvSpPr>
          <p:cNvPr id="5" name="Plus Sign 4">
            <a:extLst>
              <a:ext uri="{FF2B5EF4-FFF2-40B4-BE49-F238E27FC236}">
                <a16:creationId xmlns:a16="http://schemas.microsoft.com/office/drawing/2014/main" id="{1A3F41B6-B72E-4244-A1AA-C87268A46020}"/>
              </a:ext>
            </a:extLst>
          </p:cNvPr>
          <p:cNvSpPr/>
          <p:nvPr/>
        </p:nvSpPr>
        <p:spPr>
          <a:xfrm>
            <a:off x="4078689" y="3328128"/>
            <a:ext cx="1000125" cy="9715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88828B32-F952-4D9A-81BA-DA2A9EC03EEF}"/>
              </a:ext>
            </a:extLst>
          </p:cNvPr>
          <p:cNvSpPr txBox="1"/>
          <p:nvPr/>
        </p:nvSpPr>
        <p:spPr>
          <a:xfrm>
            <a:off x="1233349" y="1317272"/>
            <a:ext cx="3023502" cy="646331"/>
          </a:xfrm>
          <a:prstGeom prst="rect">
            <a:avLst/>
          </a:prstGeom>
          <a:noFill/>
        </p:spPr>
        <p:txBody>
          <a:bodyPr wrap="square" rtlCol="0">
            <a:spAutoFit/>
          </a:bodyPr>
          <a:lstStyle/>
          <a:p>
            <a:pPr algn="ctr"/>
            <a:r>
              <a:rPr lang="en-GB" b="1" i="1" dirty="0"/>
              <a:t>NR APPROVED ARC FLASH POLO SHIRT</a:t>
            </a:r>
            <a:endParaRPr lang="en-GB" b="1" dirty="0"/>
          </a:p>
        </p:txBody>
      </p:sp>
      <p:graphicFrame>
        <p:nvGraphicFramePr>
          <p:cNvPr id="12" name="Table 11">
            <a:extLst>
              <a:ext uri="{FF2B5EF4-FFF2-40B4-BE49-F238E27FC236}">
                <a16:creationId xmlns:a16="http://schemas.microsoft.com/office/drawing/2014/main" id="{247BCECE-0B54-4092-A615-509E9A905814}"/>
              </a:ext>
            </a:extLst>
          </p:cNvPr>
          <p:cNvGraphicFramePr>
            <a:graphicFrameLocks noGrp="1"/>
          </p:cNvGraphicFramePr>
          <p:nvPr>
            <p:extLst>
              <p:ext uri="{D42A27DB-BD31-4B8C-83A1-F6EECF244321}">
                <p14:modId xmlns:p14="http://schemas.microsoft.com/office/powerpoint/2010/main" val="217958090"/>
              </p:ext>
            </p:extLst>
          </p:nvPr>
        </p:nvGraphicFramePr>
        <p:xfrm>
          <a:off x="8075346" y="4120120"/>
          <a:ext cx="3442231" cy="1798320"/>
        </p:xfrm>
        <a:graphic>
          <a:graphicData uri="http://schemas.openxmlformats.org/drawingml/2006/table">
            <a:tbl>
              <a:tblPr firstRow="1" bandRow="1">
                <a:tableStyleId>{F2DE63D5-997A-4646-A377-4702673A728D}</a:tableStyleId>
              </a:tblPr>
              <a:tblGrid>
                <a:gridCol w="3442231">
                  <a:extLst>
                    <a:ext uri="{9D8B030D-6E8A-4147-A177-3AD203B41FA5}">
                      <a16:colId xmlns:a16="http://schemas.microsoft.com/office/drawing/2014/main" val="2055799674"/>
                    </a:ext>
                  </a:extLst>
                </a:gridCol>
              </a:tblGrid>
              <a:tr h="627855">
                <a:tc>
                  <a:txBody>
                    <a:bodyPr/>
                    <a:lstStyle/>
                    <a:p>
                      <a:pPr algn="ctr"/>
                      <a:r>
                        <a:rPr lang="en-GB" dirty="0">
                          <a:solidFill>
                            <a:schemeClr val="bg1"/>
                          </a:solidFill>
                        </a:rPr>
                        <a:t>Arc Flash Rated Face / Hand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090380454"/>
                  </a:ext>
                </a:extLst>
              </a:tr>
              <a:tr h="969256">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dirty="0"/>
                        <a:t>None Required</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
        <p:nvSpPr>
          <p:cNvPr id="13" name="TextBox 12">
            <a:extLst>
              <a:ext uri="{FF2B5EF4-FFF2-40B4-BE49-F238E27FC236}">
                <a16:creationId xmlns:a16="http://schemas.microsoft.com/office/drawing/2014/main" id="{B9EAB526-393F-43D6-A53D-9101F660E957}"/>
              </a:ext>
            </a:extLst>
          </p:cNvPr>
          <p:cNvSpPr txBox="1"/>
          <p:nvPr/>
        </p:nvSpPr>
        <p:spPr>
          <a:xfrm>
            <a:off x="1612239" y="5918440"/>
            <a:ext cx="2376287" cy="738664"/>
          </a:xfrm>
          <a:prstGeom prst="rect">
            <a:avLst/>
          </a:prstGeom>
          <a:noFill/>
        </p:spPr>
        <p:txBody>
          <a:bodyPr wrap="square" rtlCol="0">
            <a:spAutoFit/>
          </a:bodyPr>
          <a:lstStyle/>
          <a:p>
            <a:r>
              <a:rPr lang="en-GB" sz="1400" i="1" dirty="0"/>
              <a:t>NR Cat No:</a:t>
            </a:r>
          </a:p>
          <a:p>
            <a:r>
              <a:rPr lang="en-GB" sz="1400" i="1" dirty="0"/>
              <a:t>Female: FR-GPG-5292-HO </a:t>
            </a:r>
          </a:p>
          <a:p>
            <a:r>
              <a:rPr lang="en-GB" sz="1400" i="1" dirty="0"/>
              <a:t>Male: FR-GPG-5290-HO</a:t>
            </a:r>
          </a:p>
        </p:txBody>
      </p:sp>
      <p:sp>
        <p:nvSpPr>
          <p:cNvPr id="14" name="TextBox 13">
            <a:extLst>
              <a:ext uri="{FF2B5EF4-FFF2-40B4-BE49-F238E27FC236}">
                <a16:creationId xmlns:a16="http://schemas.microsoft.com/office/drawing/2014/main" id="{276DB403-EFDF-460E-AC91-44DD44EE8CA3}"/>
              </a:ext>
            </a:extLst>
          </p:cNvPr>
          <p:cNvSpPr txBox="1"/>
          <p:nvPr/>
        </p:nvSpPr>
        <p:spPr>
          <a:xfrm>
            <a:off x="5187619" y="5918440"/>
            <a:ext cx="2376287" cy="1169551"/>
          </a:xfrm>
          <a:prstGeom prst="rect">
            <a:avLst/>
          </a:prstGeom>
          <a:noFill/>
        </p:spPr>
        <p:txBody>
          <a:bodyPr wrap="square" rtlCol="0">
            <a:spAutoFit/>
          </a:bodyPr>
          <a:lstStyle/>
          <a:p>
            <a:r>
              <a:rPr lang="en-GB" sz="1400" i="1" dirty="0"/>
              <a:t>NR Cat No:</a:t>
            </a:r>
          </a:p>
          <a:p>
            <a:r>
              <a:rPr lang="en-GB" sz="1400" i="1" dirty="0"/>
              <a:t>Female</a:t>
            </a:r>
            <a:r>
              <a:rPr lang="en-GB" sz="1400" i="1"/>
              <a:t>: FR-GPG-4614-HO </a:t>
            </a:r>
            <a:endParaRPr lang="en-GB" sz="1400" i="1" dirty="0"/>
          </a:p>
          <a:p>
            <a:r>
              <a:rPr lang="en-GB" sz="1400" i="1" dirty="0"/>
              <a:t>Male: FR-GPG-4616-HO</a:t>
            </a:r>
          </a:p>
          <a:p>
            <a:endParaRPr lang="en-GB" sz="1400" i="1" dirty="0"/>
          </a:p>
          <a:p>
            <a:endParaRPr lang="en-GB" sz="1400" i="1" dirty="0"/>
          </a:p>
        </p:txBody>
      </p:sp>
    </p:spTree>
    <p:extLst>
      <p:ext uri="{BB962C8B-B14F-4D97-AF65-F5344CB8AC3E}">
        <p14:creationId xmlns:p14="http://schemas.microsoft.com/office/powerpoint/2010/main" val="2841324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9</a:t>
            </a:fld>
            <a:endParaRPr lang="en-GB" dirty="0"/>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600" dirty="0">
                <a:solidFill>
                  <a:schemeClr val="tx2"/>
                </a:solidFill>
              </a:rPr>
              <a:t>Arc Flash PPE -  Class 1 (4 kA) Main Layer</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76880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1" u="sng" dirty="0">
              <a:solidFill>
                <a:schemeClr val="tx2"/>
              </a:solidFill>
            </a:endParaRPr>
          </a:p>
        </p:txBody>
      </p:sp>
      <p:graphicFrame>
        <p:nvGraphicFramePr>
          <p:cNvPr id="10" name="Table 9">
            <a:extLst>
              <a:ext uri="{FF2B5EF4-FFF2-40B4-BE49-F238E27FC236}">
                <a16:creationId xmlns:a16="http://schemas.microsoft.com/office/drawing/2014/main" id="{0B1F5399-1A14-491F-AB03-E0D07DBFAEB7}"/>
              </a:ext>
            </a:extLst>
          </p:cNvPr>
          <p:cNvGraphicFramePr>
            <a:graphicFrameLocks noGrp="1"/>
          </p:cNvGraphicFramePr>
          <p:nvPr>
            <p:extLst>
              <p:ext uri="{D42A27DB-BD31-4B8C-83A1-F6EECF244321}">
                <p14:modId xmlns:p14="http://schemas.microsoft.com/office/powerpoint/2010/main" val="2803720633"/>
              </p:ext>
            </p:extLst>
          </p:nvPr>
        </p:nvGraphicFramePr>
        <p:xfrm>
          <a:off x="9979253" y="1470147"/>
          <a:ext cx="1963458" cy="228600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376467">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694489">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dirty="0"/>
                        <a:t>Class 1 (4 kA) </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
        <p:nvSpPr>
          <p:cNvPr id="12" name="Rectangle 3">
            <a:extLst>
              <a:ext uri="{FF2B5EF4-FFF2-40B4-BE49-F238E27FC236}">
                <a16:creationId xmlns:a16="http://schemas.microsoft.com/office/drawing/2014/main" id="{0641786A-07FD-4468-BDDF-E17B8536B260}"/>
              </a:ext>
            </a:extLst>
          </p:cNvPr>
          <p:cNvSpPr txBox="1">
            <a:spLocks noChangeArrowheads="1"/>
          </p:cNvSpPr>
          <p:nvPr/>
        </p:nvSpPr>
        <p:spPr>
          <a:xfrm>
            <a:off x="1074951" y="1429533"/>
            <a:ext cx="7781665"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chemeClr val="tx2"/>
                </a:solidFill>
              </a:rPr>
              <a:t>This main layer is to be worn </a:t>
            </a:r>
            <a:r>
              <a:rPr lang="en-GB" sz="2000" b="1" u="sng" dirty="0">
                <a:solidFill>
                  <a:schemeClr val="tx2"/>
                </a:solidFill>
              </a:rPr>
              <a:t>AT ALL TIMES </a:t>
            </a:r>
            <a:r>
              <a:rPr lang="en-GB" sz="2000" dirty="0">
                <a:solidFill>
                  <a:schemeClr val="tx2"/>
                </a:solidFill>
              </a:rPr>
              <a:t>by Distribution &amp; Plant Maintenance, Works Delivery and Projects Personnel when undertaking the following work activities:</a:t>
            </a:r>
          </a:p>
          <a:p>
            <a:pPr marL="0" indent="0">
              <a:buNone/>
            </a:pPr>
            <a:endParaRPr lang="en-GB" sz="2000" dirty="0">
              <a:solidFill>
                <a:schemeClr val="tx2"/>
              </a:solidFill>
            </a:endParaRPr>
          </a:p>
          <a:p>
            <a:pPr marL="0" indent="0">
              <a:buNone/>
            </a:pPr>
            <a:r>
              <a:rPr lang="en-GB" sz="2400" b="1" dirty="0">
                <a:solidFill>
                  <a:schemeClr val="tx2"/>
                </a:solidFill>
              </a:rPr>
              <a:t>Inspection / Maintenance / Faulting / Renewal of Distribution Equipment within a traction or HV non-traction Distribution location.</a:t>
            </a:r>
          </a:p>
          <a:p>
            <a:pPr marL="0" indent="0">
              <a:buNone/>
            </a:pPr>
            <a:endParaRPr lang="en-GB" sz="2000" dirty="0">
              <a:solidFill>
                <a:schemeClr val="tx2"/>
              </a:solidFill>
            </a:endParaRPr>
          </a:p>
          <a:p>
            <a:pPr marL="0" indent="0">
              <a:buNone/>
            </a:pPr>
            <a:endParaRPr lang="en-GB" sz="2000" dirty="0">
              <a:solidFill>
                <a:schemeClr val="tx2"/>
              </a:solidFill>
            </a:endParaRPr>
          </a:p>
          <a:p>
            <a:pPr marL="0" indent="0">
              <a:buNone/>
            </a:pPr>
            <a:r>
              <a:rPr lang="en-GB" sz="1400" i="1" dirty="0">
                <a:solidFill>
                  <a:schemeClr val="tx2"/>
                </a:solidFill>
              </a:rPr>
              <a:t>Examples of traction and non-traction distribution locations: </a:t>
            </a:r>
          </a:p>
          <a:p>
            <a:pPr>
              <a:buFont typeface="Wingdings" panose="05000000000000000000" pitchFamily="2" charset="2"/>
              <a:buChar char="Ø"/>
            </a:pPr>
            <a:r>
              <a:rPr lang="en-GB" sz="1400" i="1" dirty="0">
                <a:solidFill>
                  <a:schemeClr val="tx2"/>
                </a:solidFill>
              </a:rPr>
              <a:t>25 kV Traction – Feeder Stations, Mid-Point Track Sectioning cabin / location, Intermediate TSC/TSL, Auto Transformer Feeder station, etc.</a:t>
            </a:r>
          </a:p>
          <a:p>
            <a:pPr>
              <a:buFont typeface="Wingdings" panose="05000000000000000000" pitchFamily="2" charset="2"/>
              <a:buChar char="Ø"/>
            </a:pPr>
            <a:r>
              <a:rPr lang="en-GB" sz="1400" i="1" dirty="0">
                <a:solidFill>
                  <a:schemeClr val="tx2"/>
                </a:solidFill>
              </a:rPr>
              <a:t>DC Traction – DC Substations, Switching Stations, Track Paralleling Huts, Feeder huts, etc.</a:t>
            </a:r>
          </a:p>
          <a:p>
            <a:pPr>
              <a:buFont typeface="Wingdings" panose="05000000000000000000" pitchFamily="2" charset="2"/>
              <a:buChar char="Ø"/>
            </a:pPr>
            <a:r>
              <a:rPr lang="en-GB" sz="1400" i="1" dirty="0">
                <a:solidFill>
                  <a:schemeClr val="tx2"/>
                </a:solidFill>
              </a:rPr>
              <a:t>HV Non-Traction – High Voltage non-traction distribution substations feeding depots, stations or non-traction supplies such as signalling power.</a:t>
            </a:r>
          </a:p>
          <a:p>
            <a:pPr marL="0" indent="0">
              <a:buNone/>
            </a:pPr>
            <a:endParaRPr lang="en-GB" sz="2000" dirty="0">
              <a:solidFill>
                <a:schemeClr val="tx2"/>
              </a:solidFill>
            </a:endParaRPr>
          </a:p>
          <a:p>
            <a:pPr marL="0" indent="0">
              <a:buNone/>
            </a:pPr>
            <a:endParaRPr lang="en-GB" sz="2000" dirty="0">
              <a:solidFill>
                <a:schemeClr val="tx2"/>
              </a:solidFill>
            </a:endParaRPr>
          </a:p>
        </p:txBody>
      </p:sp>
      <p:graphicFrame>
        <p:nvGraphicFramePr>
          <p:cNvPr id="13" name="Table 12">
            <a:extLst>
              <a:ext uri="{FF2B5EF4-FFF2-40B4-BE49-F238E27FC236}">
                <a16:creationId xmlns:a16="http://schemas.microsoft.com/office/drawing/2014/main" id="{34515FCD-1DA7-4F4F-9084-CAC74D00CEA6}"/>
              </a:ext>
            </a:extLst>
          </p:cNvPr>
          <p:cNvGraphicFramePr>
            <a:graphicFrameLocks noGrp="1"/>
          </p:cNvGraphicFramePr>
          <p:nvPr>
            <p:extLst>
              <p:ext uri="{D42A27DB-BD31-4B8C-83A1-F6EECF244321}">
                <p14:modId xmlns:p14="http://schemas.microsoft.com/office/powerpoint/2010/main" val="202973445"/>
              </p:ext>
            </p:extLst>
          </p:nvPr>
        </p:nvGraphicFramePr>
        <p:xfrm>
          <a:off x="9979253" y="4120120"/>
          <a:ext cx="1963458" cy="1883656"/>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627855">
                <a:tc>
                  <a:txBody>
                    <a:bodyPr/>
                    <a:lstStyle/>
                    <a:p>
                      <a:pPr algn="ctr"/>
                      <a:r>
                        <a:rPr lang="en-GB" dirty="0">
                          <a:solidFill>
                            <a:schemeClr val="bg1"/>
                          </a:solidFill>
                        </a:rPr>
                        <a:t>Arc Flash Rated Face / Hand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090380454"/>
                  </a:ext>
                </a:extLst>
              </a:tr>
              <a:tr h="969256">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t>None Required</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Tree>
    <p:extLst>
      <p:ext uri="{BB962C8B-B14F-4D97-AF65-F5344CB8AC3E}">
        <p14:creationId xmlns:p14="http://schemas.microsoft.com/office/powerpoint/2010/main" val="2250594644"/>
      </p:ext>
    </p:extLst>
  </p:cSld>
  <p:clrMapOvr>
    <a:masterClrMapping/>
  </p:clrMapOvr>
</p:sld>
</file>

<file path=ppt/theme/theme1.xml><?xml version="1.0" encoding="utf-8"?>
<a:theme xmlns:a="http://schemas.openxmlformats.org/drawingml/2006/main" name="1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PowerPoint template 2019" id="{1E0E1996-B76B-4627-BCB3-0C1360F14BB2}" vid="{23CF570E-2695-4899-B763-D8B9C8759122}"/>
    </a:ext>
  </a:extLst>
</a:theme>
</file>

<file path=ppt/theme/theme2.xml><?xml version="1.0" encoding="utf-8"?>
<a:theme xmlns:a="http://schemas.openxmlformats.org/drawingml/2006/main" name="Default">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ngle Column">
  <a:themeElements>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Single Colum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Single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ngle Colum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ngle Colum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ngle Colum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ngle Colum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ngle Colum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ngle Colum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ngle Colum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ngle Colum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ngle Colum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ngle Colum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ngle Colum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ingle Column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Single Column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B72BFB15ABE84B8A5C6AE9BA05811B" ma:contentTypeVersion="13" ma:contentTypeDescription="Create a new document." ma:contentTypeScope="" ma:versionID="7becd89592a5960480f2733be06a709c">
  <xsd:schema xmlns:xsd="http://www.w3.org/2001/XMLSchema" xmlns:xs="http://www.w3.org/2001/XMLSchema" xmlns:p="http://schemas.microsoft.com/office/2006/metadata/properties" xmlns:ns3="5ca7b9df-8e9a-4c76-8573-5679966a8748" xmlns:ns4="8c9564dd-c3a1-4df5-9cb9-0a36b10a2124" targetNamespace="http://schemas.microsoft.com/office/2006/metadata/properties" ma:root="true" ma:fieldsID="8b5fe3e10a833b9bb51da89e3626a2b7" ns3:_="" ns4:_="">
    <xsd:import namespace="5ca7b9df-8e9a-4c76-8573-5679966a8748"/>
    <xsd:import namespace="8c9564dd-c3a1-4df5-9cb9-0a36b10a212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a7b9df-8e9a-4c76-8573-5679966a874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9564dd-c3a1-4df5-9cb9-0a36b10a212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441E01-F076-4DBB-9573-4C1BC3B4976E}">
  <ds:schemaRefs>
    <ds:schemaRef ds:uri="http://schemas.microsoft.com/sharepoint/v3/contenttype/forms"/>
  </ds:schemaRefs>
</ds:datastoreItem>
</file>

<file path=customXml/itemProps2.xml><?xml version="1.0" encoding="utf-8"?>
<ds:datastoreItem xmlns:ds="http://schemas.openxmlformats.org/officeDocument/2006/customXml" ds:itemID="{C05482D2-9B7C-4480-9BB5-E3D18602564A}">
  <ds:schemaRefs>
    <ds:schemaRef ds:uri="http://purl.org/dc/elements/1.1/"/>
    <ds:schemaRef ds:uri="http://schemas.microsoft.com/office/2006/metadata/properties"/>
    <ds:schemaRef ds:uri="5ca7b9df-8e9a-4c76-8573-5679966a874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c9564dd-c3a1-4df5-9cb9-0a36b10a2124"/>
    <ds:schemaRef ds:uri="http://www.w3.org/XML/1998/namespace"/>
    <ds:schemaRef ds:uri="http://purl.org/dc/dcmitype/"/>
  </ds:schemaRefs>
</ds:datastoreItem>
</file>

<file path=customXml/itemProps3.xml><?xml version="1.0" encoding="utf-8"?>
<ds:datastoreItem xmlns:ds="http://schemas.openxmlformats.org/officeDocument/2006/customXml" ds:itemID="{058B7C58-0187-4469-8E1E-01A63B96F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a7b9df-8e9a-4c76-8573-5679966a8748"/>
    <ds:schemaRef ds:uri="8c9564dd-c3a1-4df5-9cb9-0a36b10a21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Corporate PowerPoint template 2019</Template>
  <TotalTime>4660</TotalTime>
  <Words>2431</Words>
  <Application>Microsoft Office PowerPoint</Application>
  <PresentationFormat>Widescreen</PresentationFormat>
  <Paragraphs>342</Paragraphs>
  <Slides>24</Slides>
  <Notes>0</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32" baseType="lpstr">
      <vt:lpstr>Arial</vt:lpstr>
      <vt:lpstr>Calibri</vt:lpstr>
      <vt:lpstr>Courier New</vt:lpstr>
      <vt:lpstr>Wingdings</vt:lpstr>
      <vt:lpstr>1_Office Theme</vt:lpstr>
      <vt:lpstr>Default</vt:lpstr>
      <vt:lpstr>Single Column</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Interpublic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Spence Allan</dc:creator>
  <cp:lastModifiedBy>Windsor Kyle</cp:lastModifiedBy>
  <cp:revision>165</cp:revision>
  <cp:lastPrinted>2019-03-28T12:24:29Z</cp:lastPrinted>
  <dcterms:created xsi:type="dcterms:W3CDTF">2019-03-22T14:01:09Z</dcterms:created>
  <dcterms:modified xsi:type="dcterms:W3CDTF">2020-01-22T21:27:08Z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0x01010014B72BFB15ABE84B8A5C6AE9BA05811B</vt:lpwstr>
  </property>
</Properties>
</file>