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17" r:id="rId2"/>
    <p:sldMasterId id="2147483729" r:id="rId3"/>
  </p:sldMasterIdLst>
  <p:notesMasterIdLst>
    <p:notesMasterId r:id="rId42"/>
  </p:notesMasterIdLst>
  <p:handoutMasterIdLst>
    <p:handoutMasterId r:id="rId43"/>
  </p:handoutMasterIdLst>
  <p:sldIdLst>
    <p:sldId id="274" r:id="rId4"/>
    <p:sldId id="275" r:id="rId5"/>
    <p:sldId id="327" r:id="rId6"/>
    <p:sldId id="308" r:id="rId7"/>
    <p:sldId id="309" r:id="rId8"/>
    <p:sldId id="310" r:id="rId9"/>
    <p:sldId id="311" r:id="rId10"/>
    <p:sldId id="312" r:id="rId11"/>
    <p:sldId id="313" r:id="rId12"/>
    <p:sldId id="314" r:id="rId13"/>
    <p:sldId id="315" r:id="rId14"/>
    <p:sldId id="316" r:id="rId15"/>
    <p:sldId id="319" r:id="rId16"/>
    <p:sldId id="320" r:id="rId17"/>
    <p:sldId id="333" r:id="rId18"/>
    <p:sldId id="335" r:id="rId19"/>
    <p:sldId id="336" r:id="rId20"/>
    <p:sldId id="323" r:id="rId21"/>
    <p:sldId id="324" r:id="rId22"/>
    <p:sldId id="325" r:id="rId23"/>
    <p:sldId id="328" r:id="rId24"/>
    <p:sldId id="332" r:id="rId25"/>
    <p:sldId id="259" r:id="rId26"/>
    <p:sldId id="267" r:id="rId27"/>
    <p:sldId id="266" r:id="rId28"/>
    <p:sldId id="268" r:id="rId29"/>
    <p:sldId id="269" r:id="rId30"/>
    <p:sldId id="270" r:id="rId31"/>
    <p:sldId id="271" r:id="rId32"/>
    <p:sldId id="272" r:id="rId33"/>
    <p:sldId id="329" r:id="rId34"/>
    <p:sldId id="273" r:id="rId35"/>
    <p:sldId id="282" r:id="rId36"/>
    <p:sldId id="330" r:id="rId37"/>
    <p:sldId id="276" r:id="rId38"/>
    <p:sldId id="337" r:id="rId39"/>
    <p:sldId id="279" r:id="rId40"/>
    <p:sldId id="281" r:id="rId41"/>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 Text Boxes" id="{C5BB9270-E2E1-474E-8C4E-470F069B7877}">
          <p14:sldIdLst>
            <p14:sldId id="274"/>
            <p14:sldId id="275"/>
            <p14:sldId id="327"/>
            <p14:sldId id="308"/>
            <p14:sldId id="309"/>
            <p14:sldId id="310"/>
            <p14:sldId id="311"/>
            <p14:sldId id="312"/>
            <p14:sldId id="313"/>
            <p14:sldId id="314"/>
            <p14:sldId id="315"/>
            <p14:sldId id="316"/>
            <p14:sldId id="319"/>
            <p14:sldId id="320"/>
            <p14:sldId id="333"/>
            <p14:sldId id="335"/>
            <p14:sldId id="336"/>
            <p14:sldId id="323"/>
            <p14:sldId id="324"/>
            <p14:sldId id="325"/>
            <p14:sldId id="328"/>
            <p14:sldId id="332"/>
            <p14:sldId id="259"/>
            <p14:sldId id="267"/>
            <p14:sldId id="266"/>
            <p14:sldId id="268"/>
            <p14:sldId id="269"/>
            <p14:sldId id="270"/>
            <p14:sldId id="271"/>
            <p14:sldId id="272"/>
            <p14:sldId id="329"/>
            <p14:sldId id="273"/>
            <p14:sldId id="282"/>
            <p14:sldId id="330"/>
            <p14:sldId id="276"/>
            <p14:sldId id="337"/>
            <p14:sldId id="279"/>
            <p14:sldId id="2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898989"/>
    <a:srgbClr val="951B81"/>
    <a:srgbClr val="482683"/>
    <a:srgbClr val="007981"/>
    <a:srgbClr val="51ACB8"/>
    <a:srgbClr val="004D6F"/>
    <a:srgbClr val="70B397"/>
    <a:srgbClr val="8B60A0"/>
    <a:srgbClr val="8DC05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0" d="100"/>
          <a:sy n="90" d="100"/>
        </p:scale>
        <p:origin x="576" y="6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2080" tIns="46040" rIns="92080" bIns="4604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2080" tIns="46040" rIns="92080" bIns="46040" rtlCol="0"/>
          <a:lstStyle>
            <a:lvl1pPr algn="r">
              <a:defRPr sz="1200"/>
            </a:lvl1pPr>
          </a:lstStyle>
          <a:p>
            <a:fld id="{A0747234-F741-423B-B336-1B8A9B2BAFB1}" type="datetimeFigureOut">
              <a:rPr lang="en-GB" smtClean="0"/>
              <a:t>29/03/2019</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2080" tIns="46040" rIns="92080" bIns="4604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2080" tIns="46040" rIns="92080" bIns="46040" rtlCol="0" anchor="b"/>
          <a:lstStyle>
            <a:lvl1pPr algn="r">
              <a:defRPr sz="1200"/>
            </a:lvl1pPr>
          </a:lstStyle>
          <a:p>
            <a:fld id="{D903AEB3-B81B-4ED9-B214-8605DB9A6A2D}" type="slidenum">
              <a:rPr lang="en-GB" smtClean="0"/>
              <a:t>‹#›</a:t>
            </a:fld>
            <a:endParaRPr lang="en-GB"/>
          </a:p>
        </p:txBody>
      </p:sp>
    </p:spTree>
    <p:extLst>
      <p:ext uri="{BB962C8B-B14F-4D97-AF65-F5344CB8AC3E}">
        <p14:creationId xmlns:p14="http://schemas.microsoft.com/office/powerpoint/2010/main" val="3597883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2080" tIns="46040" rIns="92080" bIns="4604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2080" tIns="46040" rIns="92080" bIns="46040" rtlCol="0"/>
          <a:lstStyle>
            <a:lvl1pPr algn="r">
              <a:defRPr sz="1200"/>
            </a:lvl1pPr>
          </a:lstStyle>
          <a:p>
            <a:fld id="{2B15424F-E449-4824-921F-55F0BB15E53D}" type="datetimeFigureOut">
              <a:rPr lang="en-GB" smtClean="0"/>
              <a:t>29/03/2019</a:t>
            </a:fld>
            <a:endParaRPr lang="en-GB"/>
          </a:p>
        </p:txBody>
      </p:sp>
      <p:sp>
        <p:nvSpPr>
          <p:cNvPr id="4" name="Slide Image Placeholder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2080" tIns="46040" rIns="92080" bIns="46040" rtlCol="0" anchor="ctr"/>
          <a:lstStyle/>
          <a:p>
            <a:endParaRPr lang="en-GB"/>
          </a:p>
        </p:txBody>
      </p:sp>
      <p:sp>
        <p:nvSpPr>
          <p:cNvPr id="5" name="Notes Placeholder 4"/>
          <p:cNvSpPr>
            <a:spLocks noGrp="1"/>
          </p:cNvSpPr>
          <p:nvPr>
            <p:ph type="body" sz="quarter" idx="3"/>
          </p:nvPr>
        </p:nvSpPr>
        <p:spPr>
          <a:xfrm>
            <a:off x="679768" y="4777959"/>
            <a:ext cx="5438140" cy="3909239"/>
          </a:xfrm>
          <a:prstGeom prst="rect">
            <a:avLst/>
          </a:prstGeom>
        </p:spPr>
        <p:txBody>
          <a:bodyPr vert="horz" lIns="92080" tIns="46040" rIns="92080" bIns="4604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2080" tIns="46040" rIns="92080" bIns="4604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2080" tIns="46040" rIns="92080" bIns="46040" rtlCol="0" anchor="b"/>
          <a:lstStyle>
            <a:lvl1pPr algn="r">
              <a:defRPr sz="1200"/>
            </a:lvl1pPr>
          </a:lstStyle>
          <a:p>
            <a:fld id="{E6605F73-A141-4BC2-903A-E12D05ECF9E0}" type="slidenum">
              <a:rPr lang="en-GB" smtClean="0"/>
              <a:t>‹#›</a:t>
            </a:fld>
            <a:endParaRPr lang="en-GB"/>
          </a:p>
        </p:txBody>
      </p:sp>
    </p:spTree>
    <p:extLst>
      <p:ext uri="{BB962C8B-B14F-4D97-AF65-F5344CB8AC3E}">
        <p14:creationId xmlns:p14="http://schemas.microsoft.com/office/powerpoint/2010/main" val="375207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dirty="0"/>
              <a:t>This is an example of a headline.</a:t>
            </a:r>
          </a:p>
        </p:txBody>
      </p:sp>
    </p:spTree>
    <p:extLst>
      <p:ext uri="{BB962C8B-B14F-4D97-AF65-F5344CB8AC3E}">
        <p14:creationId xmlns:p14="http://schemas.microsoft.com/office/powerpoint/2010/main" val="2456694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667" y="1841501"/>
            <a:ext cx="4743451" cy="4391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66318" y="1841501"/>
            <a:ext cx="4745567" cy="4391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B7975705-F994-433F-BC86-CB643518E704}" type="datetime5">
              <a:rPr lang="en-GB" altLang="en-US" smtClean="0"/>
              <a:t>29-Mar-19</a:t>
            </a:fld>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dirty="0"/>
              <a:t>SE Route Stand Down Brief – Accessing Distribution Locations – Issue 1 – 11 Jan ‘19</a:t>
            </a:r>
          </a:p>
        </p:txBody>
      </p:sp>
      <p:sp>
        <p:nvSpPr>
          <p:cNvPr id="7" name="Rectangle 6"/>
          <p:cNvSpPr>
            <a:spLocks noGrp="1" noChangeArrowheads="1"/>
          </p:cNvSpPr>
          <p:nvPr>
            <p:ph type="sldNum" sz="quarter" idx="12"/>
          </p:nvPr>
        </p:nvSpPr>
        <p:spPr>
          <a:ln/>
        </p:spPr>
        <p:txBody>
          <a:bodyPr/>
          <a:lstStyle>
            <a:lvl1pPr>
              <a:defRPr/>
            </a:lvl1pPr>
          </a:lstStyle>
          <a:p>
            <a:pPr>
              <a:defRPr/>
            </a:pPr>
            <a:fld id="{8B1D86DA-34AB-477A-A514-65F95FA39552}" type="slidenum">
              <a:rPr lang="en-GB" altLang="en-US"/>
              <a:pPr>
                <a:defRPr/>
              </a:pPr>
              <a:t>‹#›</a:t>
            </a:fld>
            <a:endParaRPr lang="en-GB" altLang="en-US" dirty="0"/>
          </a:p>
        </p:txBody>
      </p:sp>
    </p:spTree>
    <p:extLst>
      <p:ext uri="{BB962C8B-B14F-4D97-AF65-F5344CB8AC3E}">
        <p14:creationId xmlns:p14="http://schemas.microsoft.com/office/powerpoint/2010/main" val="2126491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F4A6906B-EB8F-4CEF-9C53-C93CE119ACAF}" type="datetime5">
              <a:rPr lang="en-GB" altLang="en-US" smtClean="0"/>
              <a:t>29-Mar-19</a:t>
            </a:fld>
            <a:endParaRPr lang="en-GB" alt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dirty="0"/>
              <a:t>SE Route Stand Down Brief – Accessing Distribution Locations – Issue 1 – 11 Jan ‘19</a:t>
            </a:r>
          </a:p>
        </p:txBody>
      </p:sp>
      <p:sp>
        <p:nvSpPr>
          <p:cNvPr id="9" name="Rectangle 6"/>
          <p:cNvSpPr>
            <a:spLocks noGrp="1" noChangeArrowheads="1"/>
          </p:cNvSpPr>
          <p:nvPr>
            <p:ph type="sldNum" sz="quarter" idx="12"/>
          </p:nvPr>
        </p:nvSpPr>
        <p:spPr>
          <a:ln/>
        </p:spPr>
        <p:txBody>
          <a:bodyPr/>
          <a:lstStyle>
            <a:lvl1pPr>
              <a:defRPr/>
            </a:lvl1pPr>
          </a:lstStyle>
          <a:p>
            <a:pPr>
              <a:defRPr/>
            </a:pPr>
            <a:fld id="{ACEE4085-ACED-4763-9792-A125F031DB71}" type="slidenum">
              <a:rPr lang="en-GB" altLang="en-US"/>
              <a:pPr>
                <a:defRPr/>
              </a:pPr>
              <a:t>‹#›</a:t>
            </a:fld>
            <a:endParaRPr lang="en-GB" altLang="en-US" dirty="0"/>
          </a:p>
        </p:txBody>
      </p:sp>
    </p:spTree>
    <p:extLst>
      <p:ext uri="{BB962C8B-B14F-4D97-AF65-F5344CB8AC3E}">
        <p14:creationId xmlns:p14="http://schemas.microsoft.com/office/powerpoint/2010/main" val="322950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1A92D434-5C28-4EFC-A6C6-C8ABFFE929F1}" type="datetime5">
              <a:rPr lang="en-GB" altLang="en-US" smtClean="0"/>
              <a:t>29-Mar-19</a:t>
            </a:fld>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dirty="0"/>
              <a:t>SE Route Stand Down Brief – Accessing Distribution Locations – Issue 1 – 11 Jan ‘19</a:t>
            </a:r>
          </a:p>
        </p:txBody>
      </p:sp>
      <p:sp>
        <p:nvSpPr>
          <p:cNvPr id="5" name="Rectangle 6"/>
          <p:cNvSpPr>
            <a:spLocks noGrp="1" noChangeArrowheads="1"/>
          </p:cNvSpPr>
          <p:nvPr>
            <p:ph type="sldNum" sz="quarter" idx="12"/>
          </p:nvPr>
        </p:nvSpPr>
        <p:spPr>
          <a:ln/>
        </p:spPr>
        <p:txBody>
          <a:bodyPr/>
          <a:lstStyle>
            <a:lvl1pPr>
              <a:defRPr/>
            </a:lvl1pPr>
          </a:lstStyle>
          <a:p>
            <a:pPr>
              <a:defRPr/>
            </a:pPr>
            <a:fld id="{A5A6E903-73B4-4D28-AD15-971C8F595890}" type="slidenum">
              <a:rPr lang="en-GB" altLang="en-US"/>
              <a:pPr>
                <a:defRPr/>
              </a:pPr>
              <a:t>‹#›</a:t>
            </a:fld>
            <a:endParaRPr lang="en-GB" altLang="en-US" dirty="0"/>
          </a:p>
        </p:txBody>
      </p:sp>
    </p:spTree>
    <p:extLst>
      <p:ext uri="{BB962C8B-B14F-4D97-AF65-F5344CB8AC3E}">
        <p14:creationId xmlns:p14="http://schemas.microsoft.com/office/powerpoint/2010/main" val="244380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160974C-B02F-4D43-82F0-F3CC4D7A33E7}" type="datetime5">
              <a:rPr lang="en-GB" altLang="en-US" smtClean="0"/>
              <a:t>29-Mar-19</a:t>
            </a:fld>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dirty="0"/>
              <a:t>SE Route Stand Down Brief – Accessing Distribution Locations – Issue 1 – 11 Jan ‘19</a:t>
            </a:r>
          </a:p>
        </p:txBody>
      </p:sp>
      <p:sp>
        <p:nvSpPr>
          <p:cNvPr id="4" name="Rectangle 6"/>
          <p:cNvSpPr>
            <a:spLocks noGrp="1" noChangeArrowheads="1"/>
          </p:cNvSpPr>
          <p:nvPr>
            <p:ph type="sldNum" sz="quarter" idx="12"/>
          </p:nvPr>
        </p:nvSpPr>
        <p:spPr>
          <a:ln/>
        </p:spPr>
        <p:txBody>
          <a:bodyPr/>
          <a:lstStyle>
            <a:lvl1pPr>
              <a:defRPr/>
            </a:lvl1pPr>
          </a:lstStyle>
          <a:p>
            <a:pPr>
              <a:defRPr/>
            </a:pPr>
            <a:fld id="{AE45A995-AE52-4C81-87C3-5576BD41038A}" type="slidenum">
              <a:rPr lang="en-GB" altLang="en-US"/>
              <a:pPr>
                <a:defRPr/>
              </a:pPr>
              <a:t>‹#›</a:t>
            </a:fld>
            <a:endParaRPr lang="en-GB" altLang="en-US" dirty="0"/>
          </a:p>
        </p:txBody>
      </p:sp>
    </p:spTree>
    <p:extLst>
      <p:ext uri="{BB962C8B-B14F-4D97-AF65-F5344CB8AC3E}">
        <p14:creationId xmlns:p14="http://schemas.microsoft.com/office/powerpoint/2010/main" val="3172882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4CD90B3-3345-4A43-AAF7-EF3B681B2AF7}" type="datetime5">
              <a:rPr lang="en-GB" altLang="en-US" smtClean="0"/>
              <a:t>29-Mar-19</a:t>
            </a:fld>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dirty="0"/>
              <a:t>SE Route Stand Down Brief – Accessing Distribution Locations – Issue 1 – 11 Jan ‘19</a:t>
            </a:r>
          </a:p>
        </p:txBody>
      </p:sp>
      <p:sp>
        <p:nvSpPr>
          <p:cNvPr id="7" name="Rectangle 6"/>
          <p:cNvSpPr>
            <a:spLocks noGrp="1" noChangeArrowheads="1"/>
          </p:cNvSpPr>
          <p:nvPr>
            <p:ph type="sldNum" sz="quarter" idx="12"/>
          </p:nvPr>
        </p:nvSpPr>
        <p:spPr>
          <a:ln/>
        </p:spPr>
        <p:txBody>
          <a:bodyPr/>
          <a:lstStyle>
            <a:lvl1pPr>
              <a:defRPr/>
            </a:lvl1pPr>
          </a:lstStyle>
          <a:p>
            <a:pPr>
              <a:defRPr/>
            </a:pPr>
            <a:fld id="{274C0E19-6EF6-4E70-8A7F-E8AC727FF49F}" type="slidenum">
              <a:rPr lang="en-GB" altLang="en-US"/>
              <a:pPr>
                <a:defRPr/>
              </a:pPr>
              <a:t>‹#›</a:t>
            </a:fld>
            <a:endParaRPr lang="en-GB" altLang="en-US" dirty="0"/>
          </a:p>
        </p:txBody>
      </p:sp>
    </p:spTree>
    <p:extLst>
      <p:ext uri="{BB962C8B-B14F-4D97-AF65-F5344CB8AC3E}">
        <p14:creationId xmlns:p14="http://schemas.microsoft.com/office/powerpoint/2010/main" val="2865575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16223A9-0CA7-4A30-B029-FF5A47B33279}" type="datetime5">
              <a:rPr lang="en-GB" altLang="en-US" smtClean="0"/>
              <a:t>29-Mar-19</a:t>
            </a:fld>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dirty="0"/>
              <a:t>SE Route Stand Down Brief – Accessing Distribution Locations – Issue 1 – 11 Jan ‘19</a:t>
            </a:r>
          </a:p>
        </p:txBody>
      </p:sp>
      <p:sp>
        <p:nvSpPr>
          <p:cNvPr id="7" name="Rectangle 6"/>
          <p:cNvSpPr>
            <a:spLocks noGrp="1" noChangeArrowheads="1"/>
          </p:cNvSpPr>
          <p:nvPr>
            <p:ph type="sldNum" sz="quarter" idx="12"/>
          </p:nvPr>
        </p:nvSpPr>
        <p:spPr>
          <a:ln/>
        </p:spPr>
        <p:txBody>
          <a:bodyPr/>
          <a:lstStyle>
            <a:lvl1pPr>
              <a:defRPr/>
            </a:lvl1pPr>
          </a:lstStyle>
          <a:p>
            <a:pPr>
              <a:defRPr/>
            </a:pPr>
            <a:fld id="{7BA3BBCD-52B5-4906-9844-5F2C2A815D6C}" type="slidenum">
              <a:rPr lang="en-GB" altLang="en-US"/>
              <a:pPr>
                <a:defRPr/>
              </a:pPr>
              <a:t>‹#›</a:t>
            </a:fld>
            <a:endParaRPr lang="en-GB" altLang="en-US" dirty="0"/>
          </a:p>
        </p:txBody>
      </p:sp>
    </p:spTree>
    <p:extLst>
      <p:ext uri="{BB962C8B-B14F-4D97-AF65-F5344CB8AC3E}">
        <p14:creationId xmlns:p14="http://schemas.microsoft.com/office/powerpoint/2010/main" val="362645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2D626311-D2CC-47EA-8B87-6941091F9462}" type="datetime5">
              <a:rPr lang="en-GB" altLang="en-US" smtClean="0"/>
              <a:t>29-Mar-19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SE Route Stand Down Brief – Accessing Distribution Locations – Issue 1 – 11 Jan ‘19</a:t>
            </a:r>
          </a:p>
        </p:txBody>
      </p:sp>
      <p:sp>
        <p:nvSpPr>
          <p:cNvPr id="6" name="Rectangle 6"/>
          <p:cNvSpPr>
            <a:spLocks noGrp="1" noChangeArrowheads="1"/>
          </p:cNvSpPr>
          <p:nvPr>
            <p:ph type="sldNum" sz="quarter" idx="12"/>
          </p:nvPr>
        </p:nvSpPr>
        <p:spPr>
          <a:ln/>
        </p:spPr>
        <p:txBody>
          <a:bodyPr/>
          <a:lstStyle>
            <a:lvl1pPr>
              <a:defRPr/>
            </a:lvl1pPr>
          </a:lstStyle>
          <a:p>
            <a:pPr>
              <a:defRPr/>
            </a:pPr>
            <a:fld id="{E3F9DECF-A4B8-4159-82EE-467E865423A7}" type="slidenum">
              <a:rPr lang="en-GB" altLang="en-US"/>
              <a:pPr>
                <a:defRPr/>
              </a:pPr>
              <a:t>‹#›</a:t>
            </a:fld>
            <a:endParaRPr lang="en-GB" altLang="en-US" dirty="0"/>
          </a:p>
        </p:txBody>
      </p:sp>
    </p:spTree>
    <p:extLst>
      <p:ext uri="{BB962C8B-B14F-4D97-AF65-F5344CB8AC3E}">
        <p14:creationId xmlns:p14="http://schemas.microsoft.com/office/powerpoint/2010/main" val="78289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0417" y="827089"/>
            <a:ext cx="2421467"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67" y="827089"/>
            <a:ext cx="7067551" cy="54054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76395CE1-BDAD-487A-880B-C6A439B1BEA7}" type="datetime5">
              <a:rPr lang="en-GB" altLang="en-US" smtClean="0"/>
              <a:t>29-Mar-19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SE Route Stand Down Brief – Accessing Distribution Locations – Issue 1 – 11 Jan ‘19</a:t>
            </a:r>
          </a:p>
        </p:txBody>
      </p:sp>
      <p:sp>
        <p:nvSpPr>
          <p:cNvPr id="6" name="Rectangle 6"/>
          <p:cNvSpPr>
            <a:spLocks noGrp="1" noChangeArrowheads="1"/>
          </p:cNvSpPr>
          <p:nvPr>
            <p:ph type="sldNum" sz="quarter" idx="12"/>
          </p:nvPr>
        </p:nvSpPr>
        <p:spPr>
          <a:ln/>
        </p:spPr>
        <p:txBody>
          <a:bodyPr/>
          <a:lstStyle>
            <a:lvl1pPr>
              <a:defRPr/>
            </a:lvl1pPr>
          </a:lstStyle>
          <a:p>
            <a:pPr>
              <a:defRPr/>
            </a:pPr>
            <a:fld id="{BC5D13DF-8778-4CEC-9B71-17CBB790E7DE}" type="slidenum">
              <a:rPr lang="en-GB" altLang="en-US"/>
              <a:pPr>
                <a:defRPr/>
              </a:pPr>
              <a:t>‹#›</a:t>
            </a:fld>
            <a:endParaRPr lang="en-GB" altLang="en-US" dirty="0"/>
          </a:p>
        </p:txBody>
      </p:sp>
    </p:spTree>
    <p:extLst>
      <p:ext uri="{BB962C8B-B14F-4D97-AF65-F5344CB8AC3E}">
        <p14:creationId xmlns:p14="http://schemas.microsoft.com/office/powerpoint/2010/main" val="553086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5" name="Rectangle 8"/>
          <p:cNvSpPr>
            <a:spLocks noGrp="1" noChangeArrowheads="1"/>
          </p:cNvSpPr>
          <p:nvPr>
            <p:ph type="dt" sz="half" idx="11"/>
          </p:nvPr>
        </p:nvSpPr>
        <p:spPr>
          <a:ln/>
        </p:spPr>
        <p:txBody>
          <a:bodyPr/>
          <a:lstStyle>
            <a:lvl1pPr>
              <a:defRPr/>
            </a:lvl1pPr>
          </a:lstStyle>
          <a:p>
            <a:pPr>
              <a:defRPr/>
            </a:pPr>
            <a:fld id="{53153844-F781-4D1A-BB31-9E141FE2939D}" type="datetime5">
              <a:rPr lang="en-GB" altLang="en-US" smtClean="0"/>
              <a:t>29-Mar-19</a:t>
            </a:fld>
            <a:endParaRPr lang="en-GB" alt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81F161E1-5481-40C7-BC98-0F62A5EE9484}" type="slidenum">
              <a:rPr lang="en-GB" altLang="en-US"/>
              <a:pPr>
                <a:defRPr/>
              </a:pPr>
              <a:t>‹#›</a:t>
            </a:fld>
            <a:endParaRPr lang="en-GB" altLang="en-US" dirty="0"/>
          </a:p>
        </p:txBody>
      </p:sp>
    </p:spTree>
    <p:extLst>
      <p:ext uri="{BB962C8B-B14F-4D97-AF65-F5344CB8AC3E}">
        <p14:creationId xmlns:p14="http://schemas.microsoft.com/office/powerpoint/2010/main" val="1423140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5" name="Rectangle 8"/>
          <p:cNvSpPr>
            <a:spLocks noGrp="1" noChangeArrowheads="1"/>
          </p:cNvSpPr>
          <p:nvPr>
            <p:ph type="dt" sz="half" idx="11"/>
          </p:nvPr>
        </p:nvSpPr>
        <p:spPr>
          <a:ln/>
        </p:spPr>
        <p:txBody>
          <a:bodyPr/>
          <a:lstStyle>
            <a:lvl1pPr>
              <a:defRPr/>
            </a:lvl1pPr>
          </a:lstStyle>
          <a:p>
            <a:pPr>
              <a:defRPr/>
            </a:pPr>
            <a:fld id="{963BCECB-71C3-4866-8D0F-D7E2470717C3}" type="datetime5">
              <a:rPr lang="en-GB" altLang="en-US" smtClean="0"/>
              <a:t>29-Mar-19</a:t>
            </a:fld>
            <a:endParaRPr lang="en-GB" alt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8021B38-16D4-401D-A844-7AEEF02E13A3}" type="slidenum">
              <a:rPr lang="en-GB" altLang="en-US"/>
              <a:pPr>
                <a:defRPr/>
              </a:pPr>
              <a:t>‹#›</a:t>
            </a:fld>
            <a:endParaRPr lang="en-GB" altLang="en-US" dirty="0"/>
          </a:p>
        </p:txBody>
      </p:sp>
    </p:spTree>
    <p:extLst>
      <p:ext uri="{BB962C8B-B14F-4D97-AF65-F5344CB8AC3E}">
        <p14:creationId xmlns:p14="http://schemas.microsoft.com/office/powerpoint/2010/main" val="1764242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cstate="email">
              <a:extLst>
                <a:ext uri="{28A0092B-C50C-407E-A947-70E740481C1C}">
                  <a14:useLocalDpi xmlns:a14="http://schemas.microsoft.com/office/drawing/2010/main"/>
                </a:ext>
              </a:extLst>
            </a:blip>
            <a:srcRect l="-5546" r="-2857"/>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4" cstate="email">
              <a:extLst>
                <a:ext uri="{28A0092B-C50C-407E-A947-70E740481C1C}">
                  <a14:useLocalDpi xmlns:a14="http://schemas.microsoft.com/office/drawing/2010/main"/>
                </a:ext>
              </a:extLst>
            </a:blip>
            <a:srcRect l="-5546" r="-2857"/>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393994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5" name="Rectangle 8"/>
          <p:cNvSpPr>
            <a:spLocks noGrp="1" noChangeArrowheads="1"/>
          </p:cNvSpPr>
          <p:nvPr>
            <p:ph type="dt" sz="half" idx="11"/>
          </p:nvPr>
        </p:nvSpPr>
        <p:spPr>
          <a:ln/>
        </p:spPr>
        <p:txBody>
          <a:bodyPr/>
          <a:lstStyle>
            <a:lvl1pPr>
              <a:defRPr/>
            </a:lvl1pPr>
          </a:lstStyle>
          <a:p>
            <a:pPr>
              <a:defRPr/>
            </a:pPr>
            <a:fld id="{8AD9495C-865E-434D-829D-290D998CA817}" type="datetime5">
              <a:rPr lang="en-GB" altLang="en-US" smtClean="0"/>
              <a:t>29-Mar-19</a:t>
            </a:fld>
            <a:endParaRPr lang="en-GB" alt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E3653B90-0B96-42B8-AA58-6EFA474C1A0B}" type="slidenum">
              <a:rPr lang="en-GB" altLang="en-US"/>
              <a:pPr>
                <a:defRPr/>
              </a:pPr>
              <a:t>‹#›</a:t>
            </a:fld>
            <a:endParaRPr lang="en-GB" altLang="en-US" dirty="0"/>
          </a:p>
        </p:txBody>
      </p:sp>
    </p:spTree>
    <p:extLst>
      <p:ext uri="{BB962C8B-B14F-4D97-AF65-F5344CB8AC3E}">
        <p14:creationId xmlns:p14="http://schemas.microsoft.com/office/powerpoint/2010/main" val="2860947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667" y="1841501"/>
            <a:ext cx="4743451"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66318" y="1841501"/>
            <a:ext cx="4745567"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6" name="Rectangle 8"/>
          <p:cNvSpPr>
            <a:spLocks noGrp="1" noChangeArrowheads="1"/>
          </p:cNvSpPr>
          <p:nvPr>
            <p:ph type="dt" sz="half" idx="11"/>
          </p:nvPr>
        </p:nvSpPr>
        <p:spPr>
          <a:ln/>
        </p:spPr>
        <p:txBody>
          <a:bodyPr/>
          <a:lstStyle>
            <a:lvl1pPr>
              <a:defRPr/>
            </a:lvl1pPr>
          </a:lstStyle>
          <a:p>
            <a:pPr>
              <a:defRPr/>
            </a:pPr>
            <a:fld id="{9C191527-F9CB-41C0-89B9-0F9F18D78BC6}" type="datetime5">
              <a:rPr lang="en-GB" altLang="en-US" smtClean="0"/>
              <a:t>29-Mar-19</a:t>
            </a:fld>
            <a:endParaRPr lang="en-GB" alt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E9283652-46E1-4FDA-8E4E-735E6A0FC7B1}" type="slidenum">
              <a:rPr lang="en-GB" altLang="en-US"/>
              <a:pPr>
                <a:defRPr/>
              </a:pPr>
              <a:t>‹#›</a:t>
            </a:fld>
            <a:endParaRPr lang="en-GB" altLang="en-US" dirty="0"/>
          </a:p>
        </p:txBody>
      </p:sp>
    </p:spTree>
    <p:extLst>
      <p:ext uri="{BB962C8B-B14F-4D97-AF65-F5344CB8AC3E}">
        <p14:creationId xmlns:p14="http://schemas.microsoft.com/office/powerpoint/2010/main" val="2805126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8" name="Rectangle 8"/>
          <p:cNvSpPr>
            <a:spLocks noGrp="1" noChangeArrowheads="1"/>
          </p:cNvSpPr>
          <p:nvPr>
            <p:ph type="dt" sz="half" idx="11"/>
          </p:nvPr>
        </p:nvSpPr>
        <p:spPr>
          <a:ln/>
        </p:spPr>
        <p:txBody>
          <a:bodyPr/>
          <a:lstStyle>
            <a:lvl1pPr>
              <a:defRPr/>
            </a:lvl1pPr>
          </a:lstStyle>
          <a:p>
            <a:pPr>
              <a:defRPr/>
            </a:pPr>
            <a:fld id="{2B617F32-25ED-47D4-AD21-A9233A0B9187}" type="datetime5">
              <a:rPr lang="en-GB" altLang="en-US" smtClean="0"/>
              <a:t>29-Mar-19</a:t>
            </a:fld>
            <a:endParaRPr lang="en-GB" alt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D9AAE7DF-5AA6-4285-A7BA-E2DD1093DC2F}" type="slidenum">
              <a:rPr lang="en-GB" altLang="en-US"/>
              <a:pPr>
                <a:defRPr/>
              </a:pPr>
              <a:t>‹#›</a:t>
            </a:fld>
            <a:endParaRPr lang="en-GB" altLang="en-US" dirty="0"/>
          </a:p>
        </p:txBody>
      </p:sp>
    </p:spTree>
    <p:extLst>
      <p:ext uri="{BB962C8B-B14F-4D97-AF65-F5344CB8AC3E}">
        <p14:creationId xmlns:p14="http://schemas.microsoft.com/office/powerpoint/2010/main" val="4143163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4" name="Rectangle 8"/>
          <p:cNvSpPr>
            <a:spLocks noGrp="1" noChangeArrowheads="1"/>
          </p:cNvSpPr>
          <p:nvPr>
            <p:ph type="dt" sz="half" idx="11"/>
          </p:nvPr>
        </p:nvSpPr>
        <p:spPr>
          <a:ln/>
        </p:spPr>
        <p:txBody>
          <a:bodyPr/>
          <a:lstStyle>
            <a:lvl1pPr>
              <a:defRPr/>
            </a:lvl1pPr>
          </a:lstStyle>
          <a:p>
            <a:pPr>
              <a:defRPr/>
            </a:pPr>
            <a:fld id="{3A7BAC2C-0CBE-4807-B8C6-E43A871436D7}" type="datetime5">
              <a:rPr lang="en-GB" altLang="en-US" smtClean="0"/>
              <a:t>29-Mar-19</a:t>
            </a:fld>
            <a:endParaRPr lang="en-GB" alt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A4160757-191A-40DB-958B-EE193E66FCC1}" type="slidenum">
              <a:rPr lang="en-GB" altLang="en-US"/>
              <a:pPr>
                <a:defRPr/>
              </a:pPr>
              <a:t>‹#›</a:t>
            </a:fld>
            <a:endParaRPr lang="en-GB" altLang="en-US" dirty="0"/>
          </a:p>
        </p:txBody>
      </p:sp>
    </p:spTree>
    <p:extLst>
      <p:ext uri="{BB962C8B-B14F-4D97-AF65-F5344CB8AC3E}">
        <p14:creationId xmlns:p14="http://schemas.microsoft.com/office/powerpoint/2010/main" val="89999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3" name="Rectangle 8"/>
          <p:cNvSpPr>
            <a:spLocks noGrp="1" noChangeArrowheads="1"/>
          </p:cNvSpPr>
          <p:nvPr>
            <p:ph type="dt" sz="half" idx="11"/>
          </p:nvPr>
        </p:nvSpPr>
        <p:spPr>
          <a:ln/>
        </p:spPr>
        <p:txBody>
          <a:bodyPr/>
          <a:lstStyle>
            <a:lvl1pPr>
              <a:defRPr/>
            </a:lvl1pPr>
          </a:lstStyle>
          <a:p>
            <a:pPr>
              <a:defRPr/>
            </a:pPr>
            <a:fld id="{FF0AE361-67DE-49DB-8E87-22A8A2BE7C9C}" type="datetime5">
              <a:rPr lang="en-GB" altLang="en-US" smtClean="0"/>
              <a:t>29-Mar-19</a:t>
            </a:fld>
            <a:endParaRPr lang="en-GB" alt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487355C8-947F-4542-A26D-82D1483339D9}" type="slidenum">
              <a:rPr lang="en-GB" altLang="en-US"/>
              <a:pPr>
                <a:defRPr/>
              </a:pPr>
              <a:t>‹#›</a:t>
            </a:fld>
            <a:endParaRPr lang="en-GB" altLang="en-US" dirty="0"/>
          </a:p>
        </p:txBody>
      </p:sp>
    </p:spTree>
    <p:extLst>
      <p:ext uri="{BB962C8B-B14F-4D97-AF65-F5344CB8AC3E}">
        <p14:creationId xmlns:p14="http://schemas.microsoft.com/office/powerpoint/2010/main" val="2281009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6" name="Rectangle 8"/>
          <p:cNvSpPr>
            <a:spLocks noGrp="1" noChangeArrowheads="1"/>
          </p:cNvSpPr>
          <p:nvPr>
            <p:ph type="dt" sz="half" idx="11"/>
          </p:nvPr>
        </p:nvSpPr>
        <p:spPr>
          <a:ln/>
        </p:spPr>
        <p:txBody>
          <a:bodyPr/>
          <a:lstStyle>
            <a:lvl1pPr>
              <a:defRPr/>
            </a:lvl1pPr>
          </a:lstStyle>
          <a:p>
            <a:pPr>
              <a:defRPr/>
            </a:pPr>
            <a:fld id="{1A28668F-0297-44C8-8E09-6D6FA06552E0}" type="datetime5">
              <a:rPr lang="en-GB" altLang="en-US" smtClean="0"/>
              <a:t>29-Mar-19</a:t>
            </a:fld>
            <a:endParaRPr lang="en-GB" alt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238CC7BC-24AB-4D7C-96D0-A77883225069}" type="slidenum">
              <a:rPr lang="en-GB" altLang="en-US"/>
              <a:pPr>
                <a:defRPr/>
              </a:pPr>
              <a:t>‹#›</a:t>
            </a:fld>
            <a:endParaRPr lang="en-GB" altLang="en-US" dirty="0"/>
          </a:p>
        </p:txBody>
      </p:sp>
    </p:spTree>
    <p:extLst>
      <p:ext uri="{BB962C8B-B14F-4D97-AF65-F5344CB8AC3E}">
        <p14:creationId xmlns:p14="http://schemas.microsoft.com/office/powerpoint/2010/main" val="1512780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6" name="Rectangle 8"/>
          <p:cNvSpPr>
            <a:spLocks noGrp="1" noChangeArrowheads="1"/>
          </p:cNvSpPr>
          <p:nvPr>
            <p:ph type="dt" sz="half" idx="11"/>
          </p:nvPr>
        </p:nvSpPr>
        <p:spPr>
          <a:ln/>
        </p:spPr>
        <p:txBody>
          <a:bodyPr/>
          <a:lstStyle>
            <a:lvl1pPr>
              <a:defRPr/>
            </a:lvl1pPr>
          </a:lstStyle>
          <a:p>
            <a:pPr>
              <a:defRPr/>
            </a:pPr>
            <a:fld id="{2CF70D78-441D-4C21-93F2-D2A7715D5A10}" type="datetime5">
              <a:rPr lang="en-GB" altLang="en-US" smtClean="0"/>
              <a:t>29-Mar-19</a:t>
            </a:fld>
            <a:endParaRPr lang="en-GB" alt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9F3413DF-07FD-41E5-91DD-58163E0D2B70}" type="slidenum">
              <a:rPr lang="en-GB" altLang="en-US"/>
              <a:pPr>
                <a:defRPr/>
              </a:pPr>
              <a:t>‹#›</a:t>
            </a:fld>
            <a:endParaRPr lang="en-GB" altLang="en-US" dirty="0"/>
          </a:p>
        </p:txBody>
      </p:sp>
    </p:spTree>
    <p:extLst>
      <p:ext uri="{BB962C8B-B14F-4D97-AF65-F5344CB8AC3E}">
        <p14:creationId xmlns:p14="http://schemas.microsoft.com/office/powerpoint/2010/main" val="3510188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5" name="Rectangle 8"/>
          <p:cNvSpPr>
            <a:spLocks noGrp="1" noChangeArrowheads="1"/>
          </p:cNvSpPr>
          <p:nvPr>
            <p:ph type="dt" sz="half" idx="11"/>
          </p:nvPr>
        </p:nvSpPr>
        <p:spPr>
          <a:ln/>
        </p:spPr>
        <p:txBody>
          <a:bodyPr/>
          <a:lstStyle>
            <a:lvl1pPr>
              <a:defRPr/>
            </a:lvl1pPr>
          </a:lstStyle>
          <a:p>
            <a:pPr>
              <a:defRPr/>
            </a:pPr>
            <a:fld id="{3CE8EAFF-11C5-4313-A6AE-8A4B07932202}" type="datetime5">
              <a:rPr lang="en-GB" altLang="en-US" smtClean="0"/>
              <a:t>29-Mar-19</a:t>
            </a:fld>
            <a:endParaRPr lang="en-GB" alt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047991AC-C46B-4D69-B679-B8F8DF608475}" type="slidenum">
              <a:rPr lang="en-GB" altLang="en-US"/>
              <a:pPr>
                <a:defRPr/>
              </a:pPr>
              <a:t>‹#›</a:t>
            </a:fld>
            <a:endParaRPr lang="en-GB" altLang="en-US" dirty="0"/>
          </a:p>
        </p:txBody>
      </p:sp>
    </p:spTree>
    <p:extLst>
      <p:ext uri="{BB962C8B-B14F-4D97-AF65-F5344CB8AC3E}">
        <p14:creationId xmlns:p14="http://schemas.microsoft.com/office/powerpoint/2010/main" val="2890693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0417" y="827089"/>
            <a:ext cx="2421467"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67" y="827089"/>
            <a:ext cx="7067551"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dirty="0"/>
              <a:t>SE Route Stand Down Brief – Accessing Distribution Locations – Issue 1 – 11 Jan ‘19</a:t>
            </a:r>
          </a:p>
        </p:txBody>
      </p:sp>
      <p:sp>
        <p:nvSpPr>
          <p:cNvPr id="5" name="Rectangle 8"/>
          <p:cNvSpPr>
            <a:spLocks noGrp="1" noChangeArrowheads="1"/>
          </p:cNvSpPr>
          <p:nvPr>
            <p:ph type="dt" sz="half" idx="11"/>
          </p:nvPr>
        </p:nvSpPr>
        <p:spPr>
          <a:ln/>
        </p:spPr>
        <p:txBody>
          <a:bodyPr/>
          <a:lstStyle>
            <a:lvl1pPr>
              <a:defRPr/>
            </a:lvl1pPr>
          </a:lstStyle>
          <a:p>
            <a:pPr>
              <a:defRPr/>
            </a:pPr>
            <a:fld id="{6BC2139D-1F1D-4496-B0A8-B74B9419C092}" type="datetime5">
              <a:rPr lang="en-GB" altLang="en-US" smtClean="0"/>
              <a:t>29-Mar-19</a:t>
            </a:fld>
            <a:endParaRPr lang="en-GB" alt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B70CB5D6-900C-467D-9494-2C6EF2DB116B}" type="slidenum">
              <a:rPr lang="en-GB" altLang="en-US"/>
              <a:pPr>
                <a:defRPr/>
              </a:pPr>
              <a:t>‹#›</a:t>
            </a:fld>
            <a:endParaRPr lang="en-GB" altLang="en-US" dirty="0"/>
          </a:p>
        </p:txBody>
      </p:sp>
    </p:spTree>
    <p:extLst>
      <p:ext uri="{BB962C8B-B14F-4D97-AF65-F5344CB8AC3E}">
        <p14:creationId xmlns:p14="http://schemas.microsoft.com/office/powerpoint/2010/main" val="385280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cstate="email">
              <a:extLst>
                <a:ext uri="{28A0092B-C50C-407E-A947-70E740481C1C}">
                  <a14:useLocalDpi xmlns:a14="http://schemas.microsoft.com/office/drawing/2010/main"/>
                </a:ext>
              </a:extLst>
            </a:blip>
            <a:srcRect l="-5546" r="-2857"/>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4" cstate="email">
              <a:extLst>
                <a:ext uri="{28A0092B-C50C-407E-A947-70E740481C1C}">
                  <a14:useLocalDpi xmlns:a14="http://schemas.microsoft.com/office/drawing/2010/main"/>
                </a:ext>
              </a:extLst>
            </a:blip>
            <a:srcRect l="-5546" r="-2857"/>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408410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cstate="email">
              <a:extLst>
                <a:ext uri="{28A0092B-C50C-407E-A947-70E740481C1C}">
                  <a14:useLocalDpi xmlns:a14="http://schemas.microsoft.com/office/drawing/2010/main"/>
                </a:ext>
              </a:extLst>
            </a:blip>
            <a:srcRect l="-5546" r="-2857"/>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4" cstate="email">
              <a:extLst>
                <a:ext uri="{28A0092B-C50C-407E-A947-70E740481C1C}">
                  <a14:useLocalDpi xmlns:a14="http://schemas.microsoft.com/office/drawing/2010/main"/>
                </a:ext>
              </a:extLst>
            </a:blip>
            <a:srcRect l="-5546" r="-2857"/>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313608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l="-5546" r="-2857"/>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l="-5546" r="-2857"/>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cstate="email">
              <a:extLst>
                <a:ext uri="{28A0092B-C50C-407E-A947-70E740481C1C}">
                  <a14:useLocalDpi xmlns:a14="http://schemas.microsoft.com/office/drawing/2010/main"/>
                </a:ext>
              </a:extLst>
            </a:blip>
            <a:srcRect l="-5546" r="-2857"/>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4" cstate="email">
              <a:extLst>
                <a:ext uri="{28A0092B-C50C-407E-A947-70E740481C1C}">
                  <a14:useLocalDpi xmlns:a14="http://schemas.microsoft.com/office/drawing/2010/main"/>
                </a:ext>
              </a:extLst>
            </a:blip>
            <a:srcRect l="-5547" r="-33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66269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l="-5546" r="-2857"/>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l="-5546" r="-2857"/>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cstate="email">
              <a:extLst>
                <a:ext uri="{28A0092B-C50C-407E-A947-70E740481C1C}">
                  <a14:useLocalDpi xmlns:a14="http://schemas.microsoft.com/office/drawing/2010/main"/>
                </a:ext>
              </a:extLst>
            </a:blip>
            <a:srcRect l="-5546" r="-2857"/>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4" cstate="email">
              <a:extLst>
                <a:ext uri="{28A0092B-C50C-407E-A947-70E740481C1C}">
                  <a14:useLocalDpi xmlns:a14="http://schemas.microsoft.com/office/drawing/2010/main"/>
                </a:ext>
              </a:extLst>
            </a:blip>
            <a:srcRect l="-5547" r="-33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170964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dirty="0"/>
              <a:t>/</a:t>
            </a:r>
          </a:p>
        </p:txBody>
      </p:sp>
      <p:sp>
        <p:nvSpPr>
          <p:cNvPr id="8194" name="Rectangle 2"/>
          <p:cNvSpPr>
            <a:spLocks noGrp="1" noChangeArrowheads="1"/>
          </p:cNvSpPr>
          <p:nvPr>
            <p:ph type="ctrTitle"/>
          </p:nvPr>
        </p:nvSpPr>
        <p:spPr>
          <a:xfrm>
            <a:off x="719668" y="2565400"/>
            <a:ext cx="9692217" cy="1042988"/>
          </a:xfrm>
        </p:spPr>
        <p:txBody>
          <a:bodyPr/>
          <a:lstStyle>
            <a:lvl1pPr>
              <a:defRPr sz="3600"/>
            </a:lvl1pPr>
          </a:lstStyle>
          <a:p>
            <a:pPr lvl="0"/>
            <a:r>
              <a:rPr lang="en-US" altLang="en-US" noProof="0"/>
              <a:t>Click to edit Master title style</a:t>
            </a:r>
            <a:endParaRPr lang="en-GB" altLang="en-US" noProof="0"/>
          </a:p>
        </p:txBody>
      </p:sp>
      <p:sp>
        <p:nvSpPr>
          <p:cNvPr id="8195" name="Rectangle 3"/>
          <p:cNvSpPr>
            <a:spLocks noGrp="1" noChangeArrowheads="1"/>
          </p:cNvSpPr>
          <p:nvPr>
            <p:ph type="subTitle" idx="1"/>
          </p:nvPr>
        </p:nvSpPr>
        <p:spPr>
          <a:xfrm>
            <a:off x="719668" y="3644900"/>
            <a:ext cx="9692217" cy="719138"/>
          </a:xfrm>
        </p:spPr>
        <p:txBody>
          <a:bodyPr/>
          <a:lstStyle>
            <a:lvl1pPr>
              <a:defRPr sz="2800"/>
            </a:lvl1pPr>
          </a:lstStyle>
          <a:p>
            <a:pPr lvl="0"/>
            <a:r>
              <a:rPr lang="en-US" altLang="en-US" noProof="0"/>
              <a:t>Click to edit Master subtitle style</a:t>
            </a:r>
            <a:endParaRPr lang="en-GB" altLang="en-US" noProof="0"/>
          </a:p>
        </p:txBody>
      </p:sp>
      <p:sp>
        <p:nvSpPr>
          <p:cNvPr id="5" name="Rectangle 5"/>
          <p:cNvSpPr>
            <a:spLocks noGrp="1" noChangeArrowheads="1"/>
          </p:cNvSpPr>
          <p:nvPr>
            <p:ph type="ftr" sz="quarter" idx="10"/>
          </p:nvPr>
        </p:nvSpPr>
        <p:spPr/>
        <p:txBody>
          <a:bodyPr/>
          <a:lstStyle>
            <a:lvl1pPr>
              <a:defRPr/>
            </a:lvl1pPr>
          </a:lstStyle>
          <a:p>
            <a:pPr>
              <a:defRPr/>
            </a:pPr>
            <a:r>
              <a:rPr lang="en-GB" altLang="en-US" dirty="0"/>
              <a:t>SE Route Stand Down Brief – Accessing Distribution Locations – Issue 1 – 11 Jan ‘19</a:t>
            </a:r>
          </a:p>
        </p:txBody>
      </p:sp>
      <p:sp>
        <p:nvSpPr>
          <p:cNvPr id="6" name="Rectangle 7"/>
          <p:cNvSpPr>
            <a:spLocks noGrp="1" noChangeArrowheads="1"/>
          </p:cNvSpPr>
          <p:nvPr>
            <p:ph type="dt" sz="half" idx="11"/>
          </p:nvPr>
        </p:nvSpPr>
        <p:spPr/>
        <p:txBody>
          <a:bodyPr/>
          <a:lstStyle>
            <a:lvl1pPr>
              <a:defRPr/>
            </a:lvl1pPr>
          </a:lstStyle>
          <a:p>
            <a:pPr>
              <a:defRPr/>
            </a:pPr>
            <a:fld id="{8B4FFF9F-CB32-4DF6-9F39-E08C21011499}" type="datetime5">
              <a:rPr lang="en-GB" altLang="en-US" smtClean="0"/>
              <a:t>29-Mar-19</a:t>
            </a:fld>
            <a:endParaRPr lang="en-GB" altLang="en-US" dirty="0"/>
          </a:p>
        </p:txBody>
      </p:sp>
      <p:sp>
        <p:nvSpPr>
          <p:cNvPr id="7" name="Rectangle 8"/>
          <p:cNvSpPr>
            <a:spLocks noGrp="1" noChangeArrowheads="1"/>
          </p:cNvSpPr>
          <p:nvPr>
            <p:ph type="sldNum" sz="quarter" idx="12"/>
          </p:nvPr>
        </p:nvSpPr>
        <p:spPr/>
        <p:txBody>
          <a:bodyPr/>
          <a:lstStyle>
            <a:lvl1pPr>
              <a:defRPr smtClean="0"/>
            </a:lvl1pPr>
          </a:lstStyle>
          <a:p>
            <a:pPr>
              <a:defRPr/>
            </a:pPr>
            <a:fld id="{C396F280-9B32-4034-8303-F88EB52764A8}" type="slidenum">
              <a:rPr lang="en-GB" altLang="en-US"/>
              <a:pPr>
                <a:defRPr/>
              </a:pPr>
              <a:t>‹#›</a:t>
            </a:fld>
            <a:endParaRPr lang="en-GB" altLang="en-US" dirty="0"/>
          </a:p>
        </p:txBody>
      </p:sp>
    </p:spTree>
    <p:extLst>
      <p:ext uri="{BB962C8B-B14F-4D97-AF65-F5344CB8AC3E}">
        <p14:creationId xmlns:p14="http://schemas.microsoft.com/office/powerpoint/2010/main" val="35629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5D76571-C747-482E-B3C5-EC9975E599A2}" type="datetime5">
              <a:rPr lang="en-GB" altLang="en-US" smtClean="0"/>
              <a:t>29-Mar-19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SE Route Stand Down Brief – Accessing Distribution Locations – Issue 1 – 11 Jan ‘19</a:t>
            </a:r>
          </a:p>
        </p:txBody>
      </p:sp>
      <p:sp>
        <p:nvSpPr>
          <p:cNvPr id="6" name="Rectangle 6"/>
          <p:cNvSpPr>
            <a:spLocks noGrp="1" noChangeArrowheads="1"/>
          </p:cNvSpPr>
          <p:nvPr>
            <p:ph type="sldNum" sz="quarter" idx="12"/>
          </p:nvPr>
        </p:nvSpPr>
        <p:spPr>
          <a:ln/>
        </p:spPr>
        <p:txBody>
          <a:bodyPr/>
          <a:lstStyle>
            <a:lvl1pPr>
              <a:defRPr/>
            </a:lvl1pPr>
          </a:lstStyle>
          <a:p>
            <a:pPr>
              <a:defRPr/>
            </a:pPr>
            <a:fld id="{CD494ACB-FD81-436E-AF07-CE2BDF1368FB}" type="slidenum">
              <a:rPr lang="en-GB" altLang="en-US"/>
              <a:pPr>
                <a:defRPr/>
              </a:pPr>
              <a:t>‹#›</a:t>
            </a:fld>
            <a:endParaRPr lang="en-GB" altLang="en-US" dirty="0"/>
          </a:p>
        </p:txBody>
      </p:sp>
    </p:spTree>
    <p:extLst>
      <p:ext uri="{BB962C8B-B14F-4D97-AF65-F5344CB8AC3E}">
        <p14:creationId xmlns:p14="http://schemas.microsoft.com/office/powerpoint/2010/main" val="2659331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8A3E56A-58D1-44DF-B720-A28A8256713D}" type="datetime5">
              <a:rPr lang="en-GB" altLang="en-US" smtClean="0"/>
              <a:t>29-Mar-19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SE Route Stand Down Brief – Accessing Distribution Locations – Issue 1 – 11 Jan ‘19</a:t>
            </a:r>
          </a:p>
        </p:txBody>
      </p:sp>
      <p:sp>
        <p:nvSpPr>
          <p:cNvPr id="6" name="Rectangle 6"/>
          <p:cNvSpPr>
            <a:spLocks noGrp="1" noChangeArrowheads="1"/>
          </p:cNvSpPr>
          <p:nvPr>
            <p:ph type="sldNum" sz="quarter" idx="12"/>
          </p:nvPr>
        </p:nvSpPr>
        <p:spPr>
          <a:ln/>
        </p:spPr>
        <p:txBody>
          <a:bodyPr/>
          <a:lstStyle>
            <a:lvl1pPr>
              <a:defRPr/>
            </a:lvl1pPr>
          </a:lstStyle>
          <a:p>
            <a:pPr>
              <a:defRPr/>
            </a:pPr>
            <a:fld id="{3ED9780F-0A0E-481F-A30D-B9E89A4F937A}" type="slidenum">
              <a:rPr lang="en-GB" altLang="en-US"/>
              <a:pPr>
                <a:defRPr/>
              </a:pPr>
              <a:t>‹#›</a:t>
            </a:fld>
            <a:endParaRPr lang="en-GB" altLang="en-US" dirty="0"/>
          </a:p>
        </p:txBody>
      </p:sp>
    </p:spTree>
    <p:extLst>
      <p:ext uri="{BB962C8B-B14F-4D97-AF65-F5344CB8AC3E}">
        <p14:creationId xmlns:p14="http://schemas.microsoft.com/office/powerpoint/2010/main" val="253153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dirty="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197669"/>
      </p:ext>
    </p:extLst>
  </p:cSld>
  <p:clrMap bg1="lt1" tx1="dk1" bg2="lt2" tx2="dk2" accent1="accent1" accent2="accent2" accent3="accent3" accent4="accent4" accent5="accent5" accent6="accent6" hlink="hlink" folHlink="folHlink"/>
  <p:sldLayoutIdLst>
    <p:sldLayoutId id="2147483702" r:id="rId1"/>
    <p:sldLayoutId id="2147483705" r:id="rId2"/>
    <p:sldLayoutId id="2147483708" r:id="rId3"/>
    <p:sldLayoutId id="2147483709" r:id="rId4"/>
    <p:sldLayoutId id="2147483714" r:id="rId5"/>
    <p:sldLayoutId id="214748371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9668" y="827088"/>
            <a:ext cx="969221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719668" y="1841501"/>
            <a:ext cx="96922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6B08A0F6-9245-4971-9E90-31B3F9D94749}" type="datetime5">
              <a:rPr lang="en-GB" altLang="en-US" smtClean="0"/>
              <a:t>29-Mar-19</a:t>
            </a:fld>
            <a:endParaRPr lang="en-GB" altLang="en-US" dirty="0"/>
          </a:p>
        </p:txBody>
      </p:sp>
      <p:sp>
        <p:nvSpPr>
          <p:cNvPr id="1029" name="Rectangle 5"/>
          <p:cNvSpPr>
            <a:spLocks noGrp="1" noChangeArrowheads="1"/>
          </p:cNvSpPr>
          <p:nvPr>
            <p:ph type="ftr" sz="quarter" idx="3"/>
          </p:nvPr>
        </p:nvSpPr>
        <p:spPr bwMode="auto">
          <a:xfrm>
            <a:off x="719667" y="233364"/>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dirty="0"/>
              <a:t>SE Route Stand Down Brief – Accessing Distribution Locations – Issue 1 – 11 Jan ‘19</a:t>
            </a:r>
          </a:p>
        </p:txBody>
      </p:sp>
      <p:sp>
        <p:nvSpPr>
          <p:cNvPr id="1030" name="Rectangle 6"/>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DCDC8A0F-7C7B-4207-93A6-07D6CD475C82}" type="slidenum">
              <a:rPr lang="en-GB" altLang="en-US"/>
              <a:pPr>
                <a:defRPr/>
              </a:pPr>
              <a:t>‹#›</a:t>
            </a:fld>
            <a:endParaRPr lang="en-GB" altLang="en-US" dirty="0"/>
          </a:p>
        </p:txBody>
      </p:sp>
      <p:sp>
        <p:nvSpPr>
          <p:cNvPr id="1031" name="Text Box 8"/>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dirty="0"/>
              <a:t>/</a:t>
            </a:r>
          </a:p>
        </p:txBody>
      </p:sp>
    </p:spTree>
    <p:extLst>
      <p:ext uri="{BB962C8B-B14F-4D97-AF65-F5344CB8AC3E}">
        <p14:creationId xmlns:p14="http://schemas.microsoft.com/office/powerpoint/2010/main" val="190576448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p:txStyles>
    <p:titleStyle>
      <a:lvl1pPr algn="l" rtl="0" eaLnBrk="1" fontAlgn="base" hangingPunct="1">
        <a:spcBef>
          <a:spcPct val="0"/>
        </a:spcBef>
        <a:spcAft>
          <a:spcPct val="0"/>
        </a:spcAft>
        <a:defRPr sz="28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200" algn="l" rtl="0" eaLnBrk="1" fontAlgn="base" hangingPunct="1">
        <a:spcBef>
          <a:spcPct val="0"/>
        </a:spcBef>
        <a:spcAft>
          <a:spcPct val="0"/>
        </a:spcAft>
        <a:defRPr sz="2800" b="1" i="1">
          <a:solidFill>
            <a:schemeClr val="tx2"/>
          </a:solidFill>
          <a:latin typeface="Arial" panose="020B0604020202020204" pitchFamily="34" charset="0"/>
        </a:defRPr>
      </a:lvl6pPr>
      <a:lvl7pPr marL="914400" algn="l" rtl="0" eaLnBrk="1" fontAlgn="base" hangingPunct="1">
        <a:spcBef>
          <a:spcPct val="0"/>
        </a:spcBef>
        <a:spcAft>
          <a:spcPct val="0"/>
        </a:spcAft>
        <a:defRPr sz="2800" b="1" i="1">
          <a:solidFill>
            <a:schemeClr val="tx2"/>
          </a:solidFill>
          <a:latin typeface="Arial" panose="020B0604020202020204" pitchFamily="34" charset="0"/>
        </a:defRPr>
      </a:lvl7pPr>
      <a:lvl8pPr marL="1371600" algn="l" rtl="0" eaLnBrk="1" fontAlgn="base" hangingPunct="1">
        <a:spcBef>
          <a:spcPct val="0"/>
        </a:spcBef>
        <a:spcAft>
          <a:spcPct val="0"/>
        </a:spcAft>
        <a:defRPr sz="2800" b="1" i="1">
          <a:solidFill>
            <a:schemeClr val="tx2"/>
          </a:solidFill>
          <a:latin typeface="Arial" panose="020B0604020202020204" pitchFamily="34" charset="0"/>
        </a:defRPr>
      </a:lvl8pPr>
      <a:lvl9pPr marL="1828800" algn="l" rtl="0" eaLnBrk="1" fontAlgn="base" hangingPunct="1">
        <a:spcBef>
          <a:spcPct val="0"/>
        </a:spcBef>
        <a:spcAft>
          <a:spcPct val="0"/>
        </a:spcAft>
        <a:defRPr sz="2800" b="1" i="1">
          <a:solidFill>
            <a:schemeClr val="tx2"/>
          </a:solidFill>
          <a:latin typeface="Arial" panose="020B0604020202020204" pitchFamily="34" charset="0"/>
        </a:defRPr>
      </a:lvl9pPr>
    </p:titleStyle>
    <p:bodyStyle>
      <a:lvl1pPr algn="l" rtl="0" eaLnBrk="1" fontAlgn="base" hangingPunct="1">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8038" indent="-180975" algn="l" rtl="0" eaLnBrk="1" fontAlgn="base" hangingPunct="1">
        <a:spcBef>
          <a:spcPct val="20000"/>
        </a:spcBef>
        <a:spcAft>
          <a:spcPct val="0"/>
        </a:spcAft>
        <a:buClr>
          <a:schemeClr val="folHlink"/>
        </a:buClr>
        <a:buChar char="•"/>
        <a:defRPr kern="1200">
          <a:solidFill>
            <a:schemeClr val="tx1"/>
          </a:solidFill>
          <a:latin typeface="+mn-lt"/>
          <a:ea typeface="+mn-ea"/>
          <a:cs typeface="+mn-cs"/>
        </a:defRPr>
      </a:lvl3pPr>
      <a:lvl4pPr marL="1255713" indent="-179388" algn="l" rtl="0" eaLnBrk="1" fontAlgn="base" hangingPunct="1">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1" fontAlgn="base" hangingPunct="1">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19668" y="827088"/>
            <a:ext cx="969221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719668" y="1841501"/>
            <a:ext cx="96922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69" name="Rectangle 5"/>
          <p:cNvSpPr>
            <a:spLocks noGrp="1" noChangeArrowheads="1"/>
          </p:cNvSpPr>
          <p:nvPr>
            <p:ph type="ftr" sz="quarter" idx="3"/>
          </p:nvPr>
        </p:nvSpPr>
        <p:spPr bwMode="auto">
          <a:xfrm>
            <a:off x="719667" y="233364"/>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dirty="0"/>
              <a:t>SE Route Stand Down Brief – Accessing Distribution Locations – Issue 1 – 11 Jan ‘19</a:t>
            </a:r>
          </a:p>
        </p:txBody>
      </p:sp>
      <p:sp>
        <p:nvSpPr>
          <p:cNvPr id="11272" name="Rectangle 8"/>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A5655D0A-C6DB-4CCE-9C12-1437399966B7}" type="datetime5">
              <a:rPr lang="en-GB" altLang="en-US" smtClean="0"/>
              <a:t>29-Mar-19</a:t>
            </a:fld>
            <a:endParaRPr lang="en-GB" altLang="en-US" dirty="0"/>
          </a:p>
        </p:txBody>
      </p:sp>
      <p:sp>
        <p:nvSpPr>
          <p:cNvPr id="11273" name="Rectangle 9"/>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A52176FC-3097-4065-ABE4-7E9C5A3F3358}" type="slidenum">
              <a:rPr lang="en-GB" altLang="en-US"/>
              <a:pPr>
                <a:defRPr/>
              </a:pPr>
              <a:t>‹#›</a:t>
            </a:fld>
            <a:endParaRPr lang="en-GB" altLang="en-US" dirty="0"/>
          </a:p>
        </p:txBody>
      </p:sp>
      <p:sp>
        <p:nvSpPr>
          <p:cNvPr id="2055" name="Text Box 10"/>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dirty="0"/>
              <a:t>/</a:t>
            </a:r>
          </a:p>
        </p:txBody>
      </p:sp>
    </p:spTree>
    <p:extLst>
      <p:ext uri="{BB962C8B-B14F-4D97-AF65-F5344CB8AC3E}">
        <p14:creationId xmlns:p14="http://schemas.microsoft.com/office/powerpoint/2010/main" val="22191550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safety.networkrail.co.uk/wp-content/uploads/2019/01/Safety-Bulletin-NRB-19-01-Godinton-Substation-Staff-Injury.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3.svg"/><Relationship Id="rId7" Type="http://schemas.openxmlformats.org/officeDocument/2006/relationships/image" Target="../media/image26.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hyperlink" Target="https://www.yammer.com/networkrail.co.uk/#/threads/inGroup?type=in_group&amp;feedId=5996856" TargetMode="External"/><Relationship Id="rId5" Type="http://schemas.openxmlformats.org/officeDocument/2006/relationships/image" Target="../media/image33.jpg"/><Relationship Id="rId10" Type="http://schemas.openxmlformats.org/officeDocument/2006/relationships/image" Target="../media/image13.svg"/><Relationship Id="rId4" Type="http://schemas.openxmlformats.org/officeDocument/2006/relationships/image" Target="../media/image32.jpe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50.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hyperlink" Target="mailto:Kyle.Windsor@networkrail.co.uk"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emf"/><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40F2B-CF17-494F-BA14-0FCC6E9E0F73}"/>
              </a:ext>
            </a:extLst>
          </p:cNvPr>
          <p:cNvSpPr>
            <a:spLocks noGrp="1"/>
          </p:cNvSpPr>
          <p:nvPr>
            <p:ph type="sldNum" sz="quarter" idx="15"/>
          </p:nvPr>
        </p:nvSpPr>
        <p:spPr/>
        <p:txBody>
          <a:bodyPr/>
          <a:lstStyle/>
          <a:p>
            <a:fld id="{229EAAAC-928A-40C1-AC39-D34FD1799CA9}" type="slidenum">
              <a:rPr lang="en-GB" smtClean="0"/>
              <a:pPr/>
              <a:t>1</a:t>
            </a:fld>
            <a:endParaRPr lang="en-GB" dirty="0"/>
          </a:p>
        </p:txBody>
      </p:sp>
      <p:sp>
        <p:nvSpPr>
          <p:cNvPr id="4" name="Rectangle 2">
            <a:extLst>
              <a:ext uri="{FF2B5EF4-FFF2-40B4-BE49-F238E27FC236}">
                <a16:creationId xmlns:a16="http://schemas.microsoft.com/office/drawing/2014/main" id="{447594AD-2A3E-4A02-9E93-A65046D21870}"/>
              </a:ext>
            </a:extLst>
          </p:cNvPr>
          <p:cNvSpPr>
            <a:spLocks noGrp="1" noChangeArrowheads="1"/>
          </p:cNvSpPr>
          <p:nvPr>
            <p:ph type="body" sz="quarter" idx="10"/>
          </p:nvPr>
        </p:nvSpPr>
        <p:spPr>
          <a:xfrm>
            <a:off x="3614738" y="1501775"/>
            <a:ext cx="4962525" cy="4319588"/>
          </a:xfrm>
        </p:spPr>
        <p:txBody>
          <a:bodyPr/>
          <a:lstStyle/>
          <a:p>
            <a:pPr eaLnBrk="1" hangingPunct="1"/>
            <a:r>
              <a:rPr lang="en-GB" altLang="en-US" sz="4400" dirty="0"/>
              <a:t>Electrical Power Distribution </a:t>
            </a:r>
            <a:br>
              <a:rPr lang="en-GB" altLang="en-US" sz="4400" dirty="0"/>
            </a:br>
            <a:r>
              <a:rPr lang="en-GB" altLang="en-US" sz="4400" dirty="0"/>
              <a:t>Safety Hour</a:t>
            </a:r>
          </a:p>
        </p:txBody>
      </p:sp>
      <p:sp>
        <p:nvSpPr>
          <p:cNvPr id="5" name="Rectangle 3">
            <a:extLst>
              <a:ext uri="{FF2B5EF4-FFF2-40B4-BE49-F238E27FC236}">
                <a16:creationId xmlns:a16="http://schemas.microsoft.com/office/drawing/2014/main" id="{2C1E8E8F-4FDC-41DE-8828-FC4F2F01CFE6}"/>
              </a:ext>
            </a:extLst>
          </p:cNvPr>
          <p:cNvSpPr txBox="1">
            <a:spLocks noChangeArrowheads="1"/>
          </p:cNvSpPr>
          <p:nvPr/>
        </p:nvSpPr>
        <p:spPr>
          <a:xfrm>
            <a:off x="4205020" y="4863515"/>
            <a:ext cx="3781960" cy="6921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en-US" i="1" dirty="0"/>
              <a:t>Access into traction and non-traction distribution locations</a:t>
            </a:r>
          </a:p>
          <a:p>
            <a:pPr marL="0" indent="0" algn="ctr">
              <a:buNone/>
            </a:pPr>
            <a:endParaRPr lang="en-GB" altLang="en-US" dirty="0"/>
          </a:p>
        </p:txBody>
      </p:sp>
      <p:pic>
        <p:nvPicPr>
          <p:cNvPr id="6" name="Picture 4" descr="nunhead 2">
            <a:extLst>
              <a:ext uri="{FF2B5EF4-FFF2-40B4-BE49-F238E27FC236}">
                <a16:creationId xmlns:a16="http://schemas.microsoft.com/office/drawing/2014/main" id="{B5A16509-51A1-4410-8D48-B8148DF084F7}"/>
              </a:ext>
            </a:extLst>
          </p:cNvPr>
          <p:cNvPicPr>
            <a:picLocks noChangeAspect="1" noChangeArrowheads="1"/>
          </p:cNvPicPr>
          <p:nvPr/>
        </p:nvPicPr>
        <p:blipFill>
          <a:blip r:embed="rId2" cstate="email">
            <a:lum bright="12000" contrast="6000"/>
            <a:extLst>
              <a:ext uri="{28A0092B-C50C-407E-A947-70E740481C1C}">
                <a14:useLocalDpi xmlns:a14="http://schemas.microsoft.com/office/drawing/2010/main"/>
              </a:ext>
            </a:extLst>
          </a:blip>
          <a:srcRect/>
          <a:stretch>
            <a:fillRect/>
          </a:stretch>
        </p:blipFill>
        <p:spPr bwMode="auto">
          <a:xfrm>
            <a:off x="249290" y="4584308"/>
            <a:ext cx="3539636" cy="208550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DSCN0914">
            <a:extLst>
              <a:ext uri="{FF2B5EF4-FFF2-40B4-BE49-F238E27FC236}">
                <a16:creationId xmlns:a16="http://schemas.microsoft.com/office/drawing/2014/main" id="{144664A6-67BE-409A-8D84-7918D5B4444E}"/>
              </a:ext>
            </a:extLst>
          </p:cNvPr>
          <p:cNvPicPr>
            <a:picLocks noChangeAspect="1" noChangeArrowheads="1"/>
          </p:cNvPicPr>
          <p:nvPr/>
        </p:nvPicPr>
        <p:blipFill>
          <a:blip r:embed="rId3" cstate="email">
            <a:lum bright="18000" contrast="48000"/>
            <a:extLst>
              <a:ext uri="{28A0092B-C50C-407E-A947-70E740481C1C}">
                <a14:useLocalDpi xmlns:a14="http://schemas.microsoft.com/office/drawing/2010/main"/>
              </a:ext>
            </a:extLst>
          </a:blip>
          <a:srcRect/>
          <a:stretch>
            <a:fillRect/>
          </a:stretch>
        </p:blipFill>
        <p:spPr bwMode="auto">
          <a:xfrm>
            <a:off x="8577263" y="4581544"/>
            <a:ext cx="3365447" cy="208826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54BB6344-2100-4ED5-8195-4F297F066945}"/>
              </a:ext>
            </a:extLst>
          </p:cNvPr>
          <p:cNvSpPr txBox="1">
            <a:spLocks noChangeArrowheads="1"/>
          </p:cNvSpPr>
          <p:nvPr/>
        </p:nvSpPr>
        <p:spPr>
          <a:xfrm>
            <a:off x="291606" y="188191"/>
            <a:ext cx="2037937" cy="192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en-US" sz="1400" i="1" dirty="0"/>
              <a:t>Version 1 March 2019</a:t>
            </a:r>
          </a:p>
          <a:p>
            <a:pPr marL="0" indent="0" algn="ctr">
              <a:buNone/>
            </a:pPr>
            <a:endParaRPr lang="en-GB" altLang="en-US" sz="1400" dirty="0"/>
          </a:p>
        </p:txBody>
      </p:sp>
    </p:spTree>
    <p:extLst>
      <p:ext uri="{BB962C8B-B14F-4D97-AF65-F5344CB8AC3E}">
        <p14:creationId xmlns:p14="http://schemas.microsoft.com/office/powerpoint/2010/main" val="1480427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10</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ltLang="en-US" dirty="0"/>
          </a:p>
        </p:txBody>
      </p:sp>
      <p:sp>
        <p:nvSpPr>
          <p:cNvPr id="11" name="Speech Bubble: Rectangle with Corners Rounded 10">
            <a:extLst>
              <a:ext uri="{FF2B5EF4-FFF2-40B4-BE49-F238E27FC236}">
                <a16:creationId xmlns:a16="http://schemas.microsoft.com/office/drawing/2014/main" id="{16F695B1-1D25-4E00-9DD2-5F237915AD4C}"/>
              </a:ext>
            </a:extLst>
          </p:cNvPr>
          <p:cNvSpPr/>
          <p:nvPr/>
        </p:nvSpPr>
        <p:spPr bwMode="auto">
          <a:xfrm>
            <a:off x="4172395" y="2972996"/>
            <a:ext cx="4474203" cy="1634490"/>
          </a:xfrm>
          <a:prstGeom prst="wedgeRoundRectCallout">
            <a:avLst>
              <a:gd name="adj1" fmla="val -68514"/>
              <a:gd name="adj2" fmla="val 78939"/>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SzPct val="100000"/>
            </a:pPr>
            <a:r>
              <a:rPr lang="en-GB" sz="2400" i="1" dirty="0"/>
              <a:t>How can we help each other to make the challenge and also respond to challenge?</a:t>
            </a:r>
            <a:br>
              <a:rPr lang="en-GB" sz="2400" i="1" dirty="0"/>
            </a:br>
            <a:r>
              <a:rPr lang="en-GB" altLang="en-US" sz="2400" i="1" dirty="0"/>
              <a:t>What might we say differently?</a:t>
            </a:r>
            <a:endParaRPr lang="en-GB" altLang="en-US" sz="2400" dirty="0"/>
          </a:p>
        </p:txBody>
      </p:sp>
      <p:pic>
        <p:nvPicPr>
          <p:cNvPr id="16" name="Graphic 15" descr="Meeting">
            <a:extLst>
              <a:ext uri="{FF2B5EF4-FFF2-40B4-BE49-F238E27FC236}">
                <a16:creationId xmlns:a16="http://schemas.microsoft.com/office/drawing/2014/main" id="{FF9A4FF9-54F0-4F22-A19E-30347C48441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291" y="53676"/>
            <a:ext cx="784824" cy="784824"/>
          </a:xfrm>
          <a:prstGeom prst="rect">
            <a:avLst/>
          </a:prstGeom>
        </p:spPr>
      </p:pic>
      <p:sp>
        <p:nvSpPr>
          <p:cNvPr id="10" name="Rectangle 2">
            <a:extLst>
              <a:ext uri="{FF2B5EF4-FFF2-40B4-BE49-F238E27FC236}">
                <a16:creationId xmlns:a16="http://schemas.microsoft.com/office/drawing/2014/main" id="{0D9F822D-FEB0-4930-9EC3-F0533E08BE7F}"/>
              </a:ext>
            </a:extLst>
          </p:cNvPr>
          <p:cNvSpPr txBox="1">
            <a:spLocks noChangeArrowheads="1"/>
          </p:cNvSpPr>
          <p:nvPr/>
        </p:nvSpPr>
        <p:spPr>
          <a:xfrm>
            <a:off x="995291" y="827088"/>
            <a:ext cx="9416594"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Helping us to challenge ….</a:t>
            </a:r>
          </a:p>
        </p:txBody>
      </p:sp>
      <p:sp>
        <p:nvSpPr>
          <p:cNvPr id="22" name="TextBox 21">
            <a:extLst>
              <a:ext uri="{FF2B5EF4-FFF2-40B4-BE49-F238E27FC236}">
                <a16:creationId xmlns:a16="http://schemas.microsoft.com/office/drawing/2014/main" id="{7C90AC91-D331-4EFC-BC43-D61DE4256202}"/>
              </a:ext>
            </a:extLst>
          </p:cNvPr>
          <p:cNvSpPr txBox="1"/>
          <p:nvPr/>
        </p:nvSpPr>
        <p:spPr>
          <a:xfrm>
            <a:off x="5041344" y="1590854"/>
            <a:ext cx="2736304" cy="1015663"/>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‘…yes we have to get the job done, but only if it is safe to do so…’</a:t>
            </a:r>
          </a:p>
        </p:txBody>
      </p:sp>
      <p:sp>
        <p:nvSpPr>
          <p:cNvPr id="23" name="TextBox 22">
            <a:extLst>
              <a:ext uri="{FF2B5EF4-FFF2-40B4-BE49-F238E27FC236}">
                <a16:creationId xmlns:a16="http://schemas.microsoft.com/office/drawing/2014/main" id="{2AE839F7-BE10-46C8-8261-9B77B2D2DF6A}"/>
              </a:ext>
            </a:extLst>
          </p:cNvPr>
          <p:cNvSpPr txBox="1"/>
          <p:nvPr/>
        </p:nvSpPr>
        <p:spPr>
          <a:xfrm>
            <a:off x="4837807" y="5175940"/>
            <a:ext cx="3143378" cy="1015663"/>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‘…I need to tell my manager its just not feeling safe or right…’</a:t>
            </a:r>
          </a:p>
        </p:txBody>
      </p:sp>
      <p:sp>
        <p:nvSpPr>
          <p:cNvPr id="24" name="TextBox 23">
            <a:extLst>
              <a:ext uri="{FF2B5EF4-FFF2-40B4-BE49-F238E27FC236}">
                <a16:creationId xmlns:a16="http://schemas.microsoft.com/office/drawing/2014/main" id="{B7AD937B-DF82-46FD-9549-4F94BD00E2D0}"/>
              </a:ext>
            </a:extLst>
          </p:cNvPr>
          <p:cNvSpPr txBox="1"/>
          <p:nvPr/>
        </p:nvSpPr>
        <p:spPr>
          <a:xfrm>
            <a:off x="8974471" y="1732208"/>
            <a:ext cx="1953834" cy="1015663"/>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‘…I will keep raising this until it’s sorted…’</a:t>
            </a:r>
          </a:p>
        </p:txBody>
      </p:sp>
      <p:sp>
        <p:nvSpPr>
          <p:cNvPr id="25" name="TextBox 24">
            <a:extLst>
              <a:ext uri="{FF2B5EF4-FFF2-40B4-BE49-F238E27FC236}">
                <a16:creationId xmlns:a16="http://schemas.microsoft.com/office/drawing/2014/main" id="{D241ED20-11CB-4EE5-9B52-5B46522A4E35}"/>
              </a:ext>
            </a:extLst>
          </p:cNvPr>
          <p:cNvSpPr txBox="1"/>
          <p:nvPr/>
        </p:nvSpPr>
        <p:spPr>
          <a:xfrm>
            <a:off x="1387703" y="2032300"/>
            <a:ext cx="2736304" cy="1015663"/>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‘…no question is a stupid question, it could save a life…’</a:t>
            </a:r>
          </a:p>
        </p:txBody>
      </p:sp>
      <p:sp>
        <p:nvSpPr>
          <p:cNvPr id="26" name="TextBox 25">
            <a:extLst>
              <a:ext uri="{FF2B5EF4-FFF2-40B4-BE49-F238E27FC236}">
                <a16:creationId xmlns:a16="http://schemas.microsoft.com/office/drawing/2014/main" id="{F0FAADBD-6C52-4114-AD90-7F1C6F348D67}"/>
              </a:ext>
            </a:extLst>
          </p:cNvPr>
          <p:cNvSpPr txBox="1"/>
          <p:nvPr/>
        </p:nvSpPr>
        <p:spPr>
          <a:xfrm>
            <a:off x="995291" y="3945766"/>
            <a:ext cx="2579253" cy="1323439"/>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‘…if we need more time to do the job safely we need to raise this…’</a:t>
            </a:r>
          </a:p>
        </p:txBody>
      </p:sp>
      <p:sp>
        <p:nvSpPr>
          <p:cNvPr id="27" name="TextBox 26">
            <a:extLst>
              <a:ext uri="{FF2B5EF4-FFF2-40B4-BE49-F238E27FC236}">
                <a16:creationId xmlns:a16="http://schemas.microsoft.com/office/drawing/2014/main" id="{72365114-C862-476F-A2A8-4CE7B49BC60F}"/>
              </a:ext>
            </a:extLst>
          </p:cNvPr>
          <p:cNvSpPr txBox="1"/>
          <p:nvPr/>
        </p:nvSpPr>
        <p:spPr>
          <a:xfrm>
            <a:off x="8974471" y="4280512"/>
            <a:ext cx="2084068" cy="1631216"/>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‘…we might have been OK last time, but this looks different…’</a:t>
            </a:r>
          </a:p>
        </p:txBody>
      </p:sp>
    </p:spTree>
    <p:extLst>
      <p:ext uri="{BB962C8B-B14F-4D97-AF65-F5344CB8AC3E}">
        <p14:creationId xmlns:p14="http://schemas.microsoft.com/office/powerpoint/2010/main" val="172943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p:bldP spid="23"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11</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Accessing distribution locations</a:t>
            </a:r>
          </a:p>
        </p:txBody>
      </p:sp>
      <p:sp>
        <p:nvSpPr>
          <p:cNvPr id="11" name="Speech Bubble: Rectangle with Corners Rounded 10">
            <a:extLst>
              <a:ext uri="{FF2B5EF4-FFF2-40B4-BE49-F238E27FC236}">
                <a16:creationId xmlns:a16="http://schemas.microsoft.com/office/drawing/2014/main" id="{16F695B1-1D25-4E00-9DD2-5F237915AD4C}"/>
              </a:ext>
            </a:extLst>
          </p:cNvPr>
          <p:cNvSpPr/>
          <p:nvPr/>
        </p:nvSpPr>
        <p:spPr bwMode="auto">
          <a:xfrm>
            <a:off x="2631153" y="2970836"/>
            <a:ext cx="4474203" cy="2043113"/>
          </a:xfrm>
          <a:prstGeom prst="wedgeRoundRectCallout">
            <a:avLst>
              <a:gd name="adj1" fmla="val -56371"/>
              <a:gd name="adj2" fmla="val 75533"/>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SzPct val="100000"/>
            </a:pPr>
            <a:r>
              <a:rPr lang="en-GB" sz="2400" i="1" dirty="0">
                <a:solidFill>
                  <a:srgbClr val="292929"/>
                </a:solidFill>
              </a:rPr>
              <a:t>What have you understood from the national safety bulletin?</a:t>
            </a:r>
          </a:p>
          <a:p>
            <a:pPr>
              <a:buSzPct val="100000"/>
            </a:pPr>
            <a:r>
              <a:rPr lang="en-GB" sz="2400" i="1" dirty="0">
                <a:solidFill>
                  <a:srgbClr val="292929"/>
                </a:solidFill>
              </a:rPr>
              <a:t>How do the requirements affect your teams or method of work?</a:t>
            </a:r>
          </a:p>
        </p:txBody>
      </p:sp>
      <p:pic>
        <p:nvPicPr>
          <p:cNvPr id="16" name="Graphic 15" descr="Meeting">
            <a:extLst>
              <a:ext uri="{FF2B5EF4-FFF2-40B4-BE49-F238E27FC236}">
                <a16:creationId xmlns:a16="http://schemas.microsoft.com/office/drawing/2014/main" id="{FF9A4FF9-54F0-4F22-A19E-30347C48441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291" y="53676"/>
            <a:ext cx="784824" cy="784824"/>
          </a:xfrm>
          <a:prstGeom prst="rect">
            <a:avLst/>
          </a:prstGeom>
        </p:spPr>
      </p:pic>
      <p:sp>
        <p:nvSpPr>
          <p:cNvPr id="10" name="Rectangle 3">
            <a:extLst>
              <a:ext uri="{FF2B5EF4-FFF2-40B4-BE49-F238E27FC236}">
                <a16:creationId xmlns:a16="http://schemas.microsoft.com/office/drawing/2014/main" id="{2980502E-2011-4E8D-A8C0-176E60DE47F6}"/>
              </a:ext>
            </a:extLst>
          </p:cNvPr>
          <p:cNvSpPr txBox="1">
            <a:spLocks noChangeArrowheads="1"/>
          </p:cNvSpPr>
          <p:nvPr/>
        </p:nvSpPr>
        <p:spPr>
          <a:xfrm>
            <a:off x="1183741" y="1626337"/>
            <a:ext cx="6202215" cy="14216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SzPct val="100000"/>
              <a:buNone/>
            </a:pPr>
            <a:r>
              <a:rPr lang="en-GB" sz="2400" dirty="0">
                <a:solidFill>
                  <a:schemeClr val="tx2"/>
                </a:solidFill>
              </a:rPr>
              <a:t>Following the findings from the </a:t>
            </a:r>
            <a:r>
              <a:rPr lang="en-GB" sz="2400" dirty="0" err="1">
                <a:solidFill>
                  <a:schemeClr val="tx2"/>
                </a:solidFill>
              </a:rPr>
              <a:t>Godinton</a:t>
            </a:r>
            <a:r>
              <a:rPr lang="en-GB" sz="2400" dirty="0">
                <a:solidFill>
                  <a:schemeClr val="tx2"/>
                </a:solidFill>
              </a:rPr>
              <a:t> incident, a national safety bulletin was issued in January 2019.</a:t>
            </a:r>
          </a:p>
        </p:txBody>
      </p:sp>
      <p:sp>
        <p:nvSpPr>
          <p:cNvPr id="3" name="TextBox 2">
            <a:extLst>
              <a:ext uri="{FF2B5EF4-FFF2-40B4-BE49-F238E27FC236}">
                <a16:creationId xmlns:a16="http://schemas.microsoft.com/office/drawing/2014/main" id="{3328B13C-10D3-47C4-A0F0-09C495302958}"/>
              </a:ext>
            </a:extLst>
          </p:cNvPr>
          <p:cNvSpPr txBox="1"/>
          <p:nvPr/>
        </p:nvSpPr>
        <p:spPr>
          <a:xfrm>
            <a:off x="1387703" y="5652583"/>
            <a:ext cx="5953874" cy="1015663"/>
          </a:xfrm>
          <a:prstGeom prst="rect">
            <a:avLst/>
          </a:prstGeom>
          <a:noFill/>
        </p:spPr>
        <p:txBody>
          <a:bodyPr wrap="none" rtlCol="0">
            <a:spAutoFit/>
          </a:bodyPr>
          <a:lstStyle/>
          <a:p>
            <a:pPr marL="285750" indent="-285750">
              <a:buClr>
                <a:schemeClr val="tx1"/>
              </a:buClr>
              <a:buSzPct val="100000"/>
              <a:buFont typeface="Courier New" panose="02070309020205020404" pitchFamily="49" charset="0"/>
              <a:buChar char="o"/>
            </a:pPr>
            <a:endParaRPr lang="en-GB" dirty="0"/>
          </a:p>
          <a:p>
            <a:pPr>
              <a:buClr>
                <a:schemeClr val="tx1"/>
              </a:buClr>
              <a:buSzPct val="100000"/>
            </a:pPr>
            <a:r>
              <a:rPr lang="en-US" sz="2400" u="sng" dirty="0">
                <a:hlinkClick r:id="rId4"/>
              </a:rPr>
              <a:t>Link to National Safety Bulletin NRB 19/01</a:t>
            </a:r>
            <a:endParaRPr lang="en-GB" sz="2400" dirty="0"/>
          </a:p>
          <a:p>
            <a:endParaRPr lang="en-GB" dirty="0"/>
          </a:p>
        </p:txBody>
      </p:sp>
      <p:pic>
        <p:nvPicPr>
          <p:cNvPr id="14" name="Picture 13">
            <a:extLst>
              <a:ext uri="{FF2B5EF4-FFF2-40B4-BE49-F238E27FC236}">
                <a16:creationId xmlns:a16="http://schemas.microsoft.com/office/drawing/2014/main" id="{77D9638A-2DB7-4F47-9DD0-6EF07399217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271591" y="997612"/>
            <a:ext cx="2450653" cy="5706898"/>
          </a:xfrm>
          <a:prstGeom prst="rect">
            <a:avLst/>
          </a:prstGeom>
          <a:ln>
            <a:solidFill>
              <a:schemeClr val="tx1"/>
            </a:solidFill>
          </a:ln>
        </p:spPr>
      </p:pic>
    </p:spTree>
    <p:extLst>
      <p:ext uri="{BB962C8B-B14F-4D97-AF65-F5344CB8AC3E}">
        <p14:creationId xmlns:p14="http://schemas.microsoft.com/office/powerpoint/2010/main" val="48689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1+#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12</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Discussion 1</a:t>
            </a:r>
          </a:p>
        </p:txBody>
      </p:sp>
      <p:sp>
        <p:nvSpPr>
          <p:cNvPr id="11" name="Speech Bubble: Rectangle with Corners Rounded 10">
            <a:extLst>
              <a:ext uri="{FF2B5EF4-FFF2-40B4-BE49-F238E27FC236}">
                <a16:creationId xmlns:a16="http://schemas.microsoft.com/office/drawing/2014/main" id="{16F695B1-1D25-4E00-9DD2-5F237915AD4C}"/>
              </a:ext>
            </a:extLst>
          </p:cNvPr>
          <p:cNvSpPr/>
          <p:nvPr/>
        </p:nvSpPr>
        <p:spPr bwMode="auto">
          <a:xfrm>
            <a:off x="2407100" y="4593280"/>
            <a:ext cx="4222587" cy="817245"/>
          </a:xfrm>
          <a:prstGeom prst="wedgeRoundRectCallout">
            <a:avLst>
              <a:gd name="adj1" fmla="val -53546"/>
              <a:gd name="adj2" fmla="val 112829"/>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SzPct val="100000"/>
            </a:pPr>
            <a:r>
              <a:rPr lang="en-GB" altLang="en-US" sz="2400" i="1" dirty="0">
                <a:solidFill>
                  <a:srgbClr val="292929"/>
                </a:solidFill>
              </a:rPr>
              <a:t>What would you tell them to make sure they are safe?</a:t>
            </a:r>
            <a:endParaRPr lang="en-GB" altLang="en-US" sz="2400" dirty="0">
              <a:solidFill>
                <a:srgbClr val="292929"/>
              </a:solidFill>
            </a:endParaRPr>
          </a:p>
        </p:txBody>
      </p:sp>
      <p:pic>
        <p:nvPicPr>
          <p:cNvPr id="16" name="Graphic 15" descr="Meeting">
            <a:extLst>
              <a:ext uri="{FF2B5EF4-FFF2-40B4-BE49-F238E27FC236}">
                <a16:creationId xmlns:a16="http://schemas.microsoft.com/office/drawing/2014/main" id="{FF9A4FF9-54F0-4F22-A19E-30347C48441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291" y="53676"/>
            <a:ext cx="784824" cy="784824"/>
          </a:xfrm>
          <a:prstGeom prst="rect">
            <a:avLst/>
          </a:prstGeom>
        </p:spPr>
      </p:pic>
      <p:sp>
        <p:nvSpPr>
          <p:cNvPr id="10" name="Rectangle 3">
            <a:extLst>
              <a:ext uri="{FF2B5EF4-FFF2-40B4-BE49-F238E27FC236}">
                <a16:creationId xmlns:a16="http://schemas.microsoft.com/office/drawing/2014/main" id="{2980502E-2011-4E8D-A8C0-176E60DE47F6}"/>
              </a:ext>
            </a:extLst>
          </p:cNvPr>
          <p:cNvSpPr txBox="1">
            <a:spLocks noChangeArrowheads="1"/>
          </p:cNvSpPr>
          <p:nvPr/>
        </p:nvSpPr>
        <p:spPr>
          <a:xfrm>
            <a:off x="1197429" y="1626337"/>
            <a:ext cx="4898571" cy="2619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2"/>
                </a:solidFill>
              </a:rPr>
              <a:t>Picture a scenario where you are about to take someone under your care, or maybe a new starter who has never been on the railway infrastructure before, into a traction or non-traction distribution location</a:t>
            </a:r>
            <a:endParaRPr lang="en-GB" altLang="en-US" sz="2400" dirty="0">
              <a:solidFill>
                <a:schemeClr val="tx2"/>
              </a:solidFill>
            </a:endParaRPr>
          </a:p>
        </p:txBody>
      </p:sp>
      <p:pic>
        <p:nvPicPr>
          <p:cNvPr id="9" name="Picture 8">
            <a:extLst>
              <a:ext uri="{FF2B5EF4-FFF2-40B4-BE49-F238E27FC236}">
                <a16:creationId xmlns:a16="http://schemas.microsoft.com/office/drawing/2014/main" id="{49101E0D-46F3-49BF-AB6F-59A2975B08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3374" y="1874470"/>
            <a:ext cx="3929069" cy="3536055"/>
          </a:xfrm>
          <a:prstGeom prst="rect">
            <a:avLst/>
          </a:prstGeom>
        </p:spPr>
      </p:pic>
    </p:spTree>
    <p:extLst>
      <p:ext uri="{BB962C8B-B14F-4D97-AF65-F5344CB8AC3E}">
        <p14:creationId xmlns:p14="http://schemas.microsoft.com/office/powerpoint/2010/main" val="300440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13</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Discussion 2</a:t>
            </a:r>
          </a:p>
        </p:txBody>
      </p:sp>
      <p:sp>
        <p:nvSpPr>
          <p:cNvPr id="11" name="Speech Bubble: Rectangle with Corners Rounded 10">
            <a:extLst>
              <a:ext uri="{FF2B5EF4-FFF2-40B4-BE49-F238E27FC236}">
                <a16:creationId xmlns:a16="http://schemas.microsoft.com/office/drawing/2014/main" id="{16F695B1-1D25-4E00-9DD2-5F237915AD4C}"/>
              </a:ext>
            </a:extLst>
          </p:cNvPr>
          <p:cNvSpPr/>
          <p:nvPr/>
        </p:nvSpPr>
        <p:spPr bwMode="auto">
          <a:xfrm>
            <a:off x="2460108" y="1836828"/>
            <a:ext cx="4222587" cy="2043113"/>
          </a:xfrm>
          <a:prstGeom prst="wedgeRoundRectCallout">
            <a:avLst>
              <a:gd name="adj1" fmla="val -3959"/>
              <a:gd name="adj2" fmla="val 77803"/>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SzPct val="100000"/>
            </a:pPr>
            <a:r>
              <a:rPr lang="en-GB" sz="2400" i="1" dirty="0">
                <a:solidFill>
                  <a:srgbClr val="292929"/>
                </a:solidFill>
              </a:rPr>
              <a:t>What do you think are the personal factors that should also be checked before accessing or undertaking a task in a distribution location?</a:t>
            </a:r>
            <a:endParaRPr lang="en-GB" altLang="en-US" sz="2400" dirty="0">
              <a:solidFill>
                <a:srgbClr val="292929"/>
              </a:solidFill>
            </a:endParaRPr>
          </a:p>
        </p:txBody>
      </p:sp>
      <p:pic>
        <p:nvPicPr>
          <p:cNvPr id="16" name="Graphic 15" descr="Meeting">
            <a:extLst>
              <a:ext uri="{FF2B5EF4-FFF2-40B4-BE49-F238E27FC236}">
                <a16:creationId xmlns:a16="http://schemas.microsoft.com/office/drawing/2014/main" id="{FF9A4FF9-54F0-4F22-A19E-30347C48441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291" y="53676"/>
            <a:ext cx="784824" cy="784824"/>
          </a:xfrm>
          <a:prstGeom prst="rect">
            <a:avLst/>
          </a:prstGeom>
        </p:spPr>
      </p:pic>
      <p:sp>
        <p:nvSpPr>
          <p:cNvPr id="8" name="Speech Bubble: Rectangle with Corners Rounded 7">
            <a:extLst>
              <a:ext uri="{FF2B5EF4-FFF2-40B4-BE49-F238E27FC236}">
                <a16:creationId xmlns:a16="http://schemas.microsoft.com/office/drawing/2014/main" id="{6B1B349B-557F-46EE-BD61-45E7CE1633D7}"/>
              </a:ext>
            </a:extLst>
          </p:cNvPr>
          <p:cNvSpPr/>
          <p:nvPr/>
        </p:nvSpPr>
        <p:spPr bwMode="auto">
          <a:xfrm>
            <a:off x="5945665" y="4957037"/>
            <a:ext cx="4735587" cy="817245"/>
          </a:xfrm>
          <a:prstGeom prst="wedgeRoundRectCallout">
            <a:avLst>
              <a:gd name="adj1" fmla="val -42211"/>
              <a:gd name="adj2" fmla="val -108827"/>
              <a:gd name="adj3" fmla="val 16667"/>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SzPct val="100000"/>
            </a:pPr>
            <a:r>
              <a:rPr lang="en-GB" sz="2400" i="1" dirty="0">
                <a:solidFill>
                  <a:srgbClr val="292929"/>
                </a:solidFill>
              </a:rPr>
              <a:t>What do you need to know before you enter - who could tell you? </a:t>
            </a:r>
            <a:endParaRPr lang="en-GB" altLang="en-US" sz="2400" dirty="0">
              <a:solidFill>
                <a:srgbClr val="292929"/>
              </a:solidFill>
            </a:endParaRPr>
          </a:p>
        </p:txBody>
      </p:sp>
    </p:spTree>
    <p:extLst>
      <p:ext uri="{BB962C8B-B14F-4D97-AF65-F5344CB8AC3E}">
        <p14:creationId xmlns:p14="http://schemas.microsoft.com/office/powerpoint/2010/main" val="421557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14</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39587" y="827088"/>
            <a:ext cx="9752188"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Discussion 3</a:t>
            </a:r>
          </a:p>
        </p:txBody>
      </p:sp>
      <p:pic>
        <p:nvPicPr>
          <p:cNvPr id="16" name="Graphic 15" descr="Meeting">
            <a:extLst>
              <a:ext uri="{FF2B5EF4-FFF2-40B4-BE49-F238E27FC236}">
                <a16:creationId xmlns:a16="http://schemas.microsoft.com/office/drawing/2014/main" id="{FF9A4FF9-54F0-4F22-A19E-30347C48441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291" y="53676"/>
            <a:ext cx="784824" cy="784824"/>
          </a:xfrm>
          <a:prstGeom prst="rect">
            <a:avLst/>
          </a:prstGeom>
        </p:spPr>
      </p:pic>
      <p:sp>
        <p:nvSpPr>
          <p:cNvPr id="9" name="Speech Bubble: Rectangle with Corners Rounded 8">
            <a:extLst>
              <a:ext uri="{FF2B5EF4-FFF2-40B4-BE49-F238E27FC236}">
                <a16:creationId xmlns:a16="http://schemas.microsoft.com/office/drawing/2014/main" id="{D0B6218A-E987-4CBF-9C9B-18CE385BC1DC}"/>
              </a:ext>
            </a:extLst>
          </p:cNvPr>
          <p:cNvSpPr/>
          <p:nvPr/>
        </p:nvSpPr>
        <p:spPr bwMode="auto">
          <a:xfrm>
            <a:off x="3703602" y="1535879"/>
            <a:ext cx="3783309" cy="1225868"/>
          </a:xfrm>
          <a:prstGeom prst="wedgeRoundRectCallout">
            <a:avLst>
              <a:gd name="adj1" fmla="val -51336"/>
              <a:gd name="adj2" fmla="val 83587"/>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lgn="ctr">
              <a:buSzPct val="100000"/>
            </a:pPr>
            <a:r>
              <a:rPr lang="en-GB" sz="2400" i="1" dirty="0"/>
              <a:t>What hazards should you be aware of when entering a distribution location? </a:t>
            </a:r>
            <a:endParaRPr lang="en-GB" altLang="en-US" sz="2400" dirty="0"/>
          </a:p>
        </p:txBody>
      </p:sp>
      <p:pic>
        <p:nvPicPr>
          <p:cNvPr id="10" name="Picture 9">
            <a:extLst>
              <a:ext uri="{FF2B5EF4-FFF2-40B4-BE49-F238E27FC236}">
                <a16:creationId xmlns:a16="http://schemas.microsoft.com/office/drawing/2014/main" id="{D61B794E-A503-4523-825E-0653B6CB48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20854" y="1599421"/>
            <a:ext cx="699746" cy="1393917"/>
          </a:xfrm>
          <a:prstGeom prst="rect">
            <a:avLst/>
          </a:prstGeom>
        </p:spPr>
      </p:pic>
      <p:pic>
        <p:nvPicPr>
          <p:cNvPr id="12" name="Picture 11">
            <a:extLst>
              <a:ext uri="{FF2B5EF4-FFF2-40B4-BE49-F238E27FC236}">
                <a16:creationId xmlns:a16="http://schemas.microsoft.com/office/drawing/2014/main" id="{E8E86ACF-36D9-42A1-9EB1-E7160ECB42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84492" y="3231034"/>
            <a:ext cx="2392216" cy="1139599"/>
          </a:xfrm>
          <a:prstGeom prst="rect">
            <a:avLst/>
          </a:prstGeom>
        </p:spPr>
      </p:pic>
      <p:pic>
        <p:nvPicPr>
          <p:cNvPr id="13" name="Picture 12">
            <a:extLst>
              <a:ext uri="{FF2B5EF4-FFF2-40B4-BE49-F238E27FC236}">
                <a16:creationId xmlns:a16="http://schemas.microsoft.com/office/drawing/2014/main" id="{1985D5FB-6C44-4384-A709-580866DAB78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10060" y="5323420"/>
            <a:ext cx="3448807" cy="1139577"/>
          </a:xfrm>
          <a:prstGeom prst="rect">
            <a:avLst/>
          </a:prstGeom>
        </p:spPr>
      </p:pic>
      <p:pic>
        <p:nvPicPr>
          <p:cNvPr id="14" name="Picture 13">
            <a:extLst>
              <a:ext uri="{FF2B5EF4-FFF2-40B4-BE49-F238E27FC236}">
                <a16:creationId xmlns:a16="http://schemas.microsoft.com/office/drawing/2014/main" id="{ECC08EA7-5C23-4189-B030-83F50056929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60935" y="4837009"/>
            <a:ext cx="2255962" cy="1625988"/>
          </a:xfrm>
          <a:prstGeom prst="rect">
            <a:avLst/>
          </a:prstGeom>
        </p:spPr>
      </p:pic>
      <p:pic>
        <p:nvPicPr>
          <p:cNvPr id="15" name="Picture 14">
            <a:extLst>
              <a:ext uri="{FF2B5EF4-FFF2-40B4-BE49-F238E27FC236}">
                <a16:creationId xmlns:a16="http://schemas.microsoft.com/office/drawing/2014/main" id="{864D2776-D247-4240-AF0A-A07B4F36B80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840103" y="3234454"/>
            <a:ext cx="1360884" cy="1847850"/>
          </a:xfrm>
          <a:prstGeom prst="rect">
            <a:avLst/>
          </a:prstGeom>
        </p:spPr>
      </p:pic>
      <p:pic>
        <p:nvPicPr>
          <p:cNvPr id="17" name="Picture 14" descr="DCP_0411">
            <a:extLst>
              <a:ext uri="{FF2B5EF4-FFF2-40B4-BE49-F238E27FC236}">
                <a16:creationId xmlns:a16="http://schemas.microsoft.com/office/drawing/2014/main" id="{C7B1A84A-3B17-4740-BC9F-36C1BE414A5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a:xfrm>
            <a:off x="8913118" y="1244629"/>
            <a:ext cx="2363590" cy="1575342"/>
          </a:xfrm>
          <a:prstGeom prst="rect">
            <a:avLst/>
          </a:prstGeom>
          <a:ln>
            <a:solidFill>
              <a:schemeClr val="tx1"/>
            </a:solidFill>
          </a:ln>
        </p:spPr>
      </p:pic>
      <p:pic>
        <p:nvPicPr>
          <p:cNvPr id="18" name="Picture 17">
            <a:extLst>
              <a:ext uri="{FF2B5EF4-FFF2-40B4-BE49-F238E27FC236}">
                <a16:creationId xmlns:a16="http://schemas.microsoft.com/office/drawing/2014/main" id="{77ADFFF2-CA45-40E7-8DBC-E49F61BEB63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289"/>
          <a:stretch/>
        </p:blipFill>
        <p:spPr>
          <a:xfrm>
            <a:off x="8929529" y="4716790"/>
            <a:ext cx="2347179" cy="1625989"/>
          </a:xfrm>
          <a:prstGeom prst="rect">
            <a:avLst/>
          </a:prstGeom>
        </p:spPr>
      </p:pic>
      <p:sp>
        <p:nvSpPr>
          <p:cNvPr id="19" name="Speech Bubble: Rectangle with Corners Rounded 18">
            <a:extLst>
              <a:ext uri="{FF2B5EF4-FFF2-40B4-BE49-F238E27FC236}">
                <a16:creationId xmlns:a16="http://schemas.microsoft.com/office/drawing/2014/main" id="{759AA681-164B-44D1-8DD4-28C21515D20D}"/>
              </a:ext>
            </a:extLst>
          </p:cNvPr>
          <p:cNvSpPr/>
          <p:nvPr/>
        </p:nvSpPr>
        <p:spPr bwMode="auto">
          <a:xfrm>
            <a:off x="4509145" y="3187899"/>
            <a:ext cx="3783309" cy="1225868"/>
          </a:xfrm>
          <a:prstGeom prst="wedgeRoundRectCallout">
            <a:avLst>
              <a:gd name="adj1" fmla="val 46924"/>
              <a:gd name="adj2" fmla="val 115999"/>
              <a:gd name="adj3" fmla="val 16667"/>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lgn="ctr">
              <a:buSzPct val="100000"/>
            </a:pPr>
            <a:r>
              <a:rPr lang="en-GB" sz="2400" i="1" dirty="0"/>
              <a:t>What actions would you take if any of these conditions are present?</a:t>
            </a:r>
            <a:endParaRPr lang="en-GB" altLang="en-US" sz="2400" dirty="0"/>
          </a:p>
        </p:txBody>
      </p:sp>
    </p:spTree>
    <p:extLst>
      <p:ext uri="{BB962C8B-B14F-4D97-AF65-F5344CB8AC3E}">
        <p14:creationId xmlns:p14="http://schemas.microsoft.com/office/powerpoint/2010/main" val="336953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500"/>
                            </p:stCondLst>
                            <p:childTnLst>
                              <p:par>
                                <p:cTn id="23" presetID="10" presetClass="entr" presetSubtype="0"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3500"/>
                            </p:stCondLst>
                            <p:childTnLst>
                              <p:par>
                                <p:cTn id="27" presetID="10" presetClass="entr" presetSubtype="0" fill="hold" nodeType="afterEffect">
                                  <p:stCondLst>
                                    <p:cond delay="5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4500"/>
                            </p:stCondLst>
                            <p:childTnLst>
                              <p:par>
                                <p:cTn id="31" presetID="10" presetClass="entr" presetSubtype="0" fill="hold" nodeType="after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500"/>
                            </p:stCondLst>
                            <p:childTnLst>
                              <p:par>
                                <p:cTn id="35" presetID="10" presetClass="entr" presetSubtype="0" fill="hold" nodeType="afterEffect">
                                  <p:stCondLst>
                                    <p:cond delay="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9BFADF-C782-4BE7-B396-FA31D42B1F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3696" y="1863985"/>
            <a:ext cx="2202788" cy="3496490"/>
          </a:xfrm>
          <a:prstGeom prst="rect">
            <a:avLst/>
          </a:prstGeom>
        </p:spPr>
      </p:pic>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15</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8" y="353701"/>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Arc Flash PPE</a:t>
            </a:r>
          </a:p>
        </p:txBody>
      </p:sp>
      <p:sp>
        <p:nvSpPr>
          <p:cNvPr id="8" name="Rectangle 3">
            <a:extLst>
              <a:ext uri="{FF2B5EF4-FFF2-40B4-BE49-F238E27FC236}">
                <a16:creationId xmlns:a16="http://schemas.microsoft.com/office/drawing/2014/main" id="{BFF3CCB3-BCFE-4DB7-BC82-44F2FAEFBFD9}"/>
              </a:ext>
            </a:extLst>
          </p:cNvPr>
          <p:cNvSpPr txBox="1">
            <a:spLocks noChangeArrowheads="1"/>
          </p:cNvSpPr>
          <p:nvPr/>
        </p:nvSpPr>
        <p:spPr>
          <a:xfrm>
            <a:off x="1074952" y="1090759"/>
            <a:ext cx="5793960" cy="5074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2"/>
                </a:solidFill>
              </a:rPr>
              <a:t>Following the Godinton incident, the minimum requirements for Arc Flash PPE have been enhanced.  </a:t>
            </a:r>
          </a:p>
          <a:p>
            <a:r>
              <a:rPr lang="en-GB" sz="2000" dirty="0">
                <a:solidFill>
                  <a:schemeClr val="tx2"/>
                </a:solidFill>
              </a:rPr>
              <a:t>Consider as 3 layers of clothing – base layer (underclothes), main layer, and outer layer</a:t>
            </a:r>
          </a:p>
          <a:p>
            <a:r>
              <a:rPr lang="en-GB" sz="2000" dirty="0">
                <a:solidFill>
                  <a:schemeClr val="tx2"/>
                </a:solidFill>
              </a:rPr>
              <a:t>Distribution and Plant maintenance and projects staff who undertake work inside traction / non traction distribution locations will be required to wear the following </a:t>
            </a:r>
            <a:r>
              <a:rPr lang="en-GB" sz="2000" b="1" u="sng" dirty="0">
                <a:solidFill>
                  <a:srgbClr val="FF0000"/>
                </a:solidFill>
              </a:rPr>
              <a:t>at all times</a:t>
            </a:r>
            <a:r>
              <a:rPr lang="en-GB" sz="2000" dirty="0">
                <a:solidFill>
                  <a:schemeClr val="tx2"/>
                </a:solidFill>
              </a:rPr>
              <a:t>:</a:t>
            </a:r>
          </a:p>
          <a:p>
            <a:pPr lvl="1"/>
            <a:r>
              <a:rPr lang="en-GB" sz="2000" b="1" dirty="0">
                <a:solidFill>
                  <a:schemeClr val="tx2"/>
                </a:solidFill>
              </a:rPr>
              <a:t>Main layer </a:t>
            </a:r>
            <a:r>
              <a:rPr lang="en-GB" sz="2000" dirty="0">
                <a:solidFill>
                  <a:schemeClr val="tx2"/>
                </a:solidFill>
              </a:rPr>
              <a:t>- </a:t>
            </a:r>
            <a:r>
              <a:rPr lang="en-GB" sz="2000" b="1" dirty="0">
                <a:solidFill>
                  <a:schemeClr val="tx2"/>
                </a:solidFill>
              </a:rPr>
              <a:t>Arc Flash polo shirt </a:t>
            </a:r>
            <a:r>
              <a:rPr lang="en-GB" sz="2000" dirty="0">
                <a:solidFill>
                  <a:schemeClr val="tx2"/>
                </a:solidFill>
              </a:rPr>
              <a:t>and </a:t>
            </a:r>
            <a:r>
              <a:rPr lang="en-GB" sz="2000" b="1" dirty="0">
                <a:solidFill>
                  <a:schemeClr val="tx2"/>
                </a:solidFill>
              </a:rPr>
              <a:t>Arc flash cargo trousers</a:t>
            </a:r>
          </a:p>
          <a:p>
            <a:pPr lvl="1"/>
            <a:r>
              <a:rPr lang="en-GB" sz="2000" dirty="0">
                <a:solidFill>
                  <a:schemeClr val="tx2"/>
                </a:solidFill>
              </a:rPr>
              <a:t>Any </a:t>
            </a:r>
            <a:r>
              <a:rPr lang="en-GB" sz="2000" b="1" dirty="0">
                <a:solidFill>
                  <a:schemeClr val="tx2"/>
                </a:solidFill>
              </a:rPr>
              <a:t>Base layer </a:t>
            </a:r>
            <a:r>
              <a:rPr lang="en-GB" sz="2000" dirty="0">
                <a:solidFill>
                  <a:schemeClr val="tx2"/>
                </a:solidFill>
              </a:rPr>
              <a:t>underclothes MUST be either natural 100% cotton or approved flame retardant items </a:t>
            </a:r>
          </a:p>
          <a:p>
            <a:pPr marL="457200" lvl="1" indent="0">
              <a:buNone/>
            </a:pPr>
            <a:endParaRPr lang="en-GB" sz="2000" b="1" u="sng" dirty="0">
              <a:solidFill>
                <a:schemeClr val="tx2"/>
              </a:solidFill>
            </a:endParaRPr>
          </a:p>
          <a:p>
            <a:pPr marL="0" indent="0">
              <a:buNone/>
            </a:pPr>
            <a:r>
              <a:rPr lang="en-GB" sz="2000" dirty="0">
                <a:solidFill>
                  <a:schemeClr val="tx2"/>
                </a:solidFill>
              </a:rPr>
              <a:t>Note if you are </a:t>
            </a:r>
            <a:r>
              <a:rPr lang="en-GB" sz="2000" b="1" dirty="0">
                <a:solidFill>
                  <a:schemeClr val="tx2"/>
                </a:solidFill>
              </a:rPr>
              <a:t>only</a:t>
            </a:r>
            <a:r>
              <a:rPr lang="en-GB" sz="2000" dirty="0">
                <a:solidFill>
                  <a:schemeClr val="tx2"/>
                </a:solidFill>
              </a:rPr>
              <a:t> a DIST Level C you cannot work on the distribution equipment and so are not mandated to wear the Arc Flash PPE</a:t>
            </a:r>
          </a:p>
          <a:p>
            <a:pPr lvl="1"/>
            <a:endParaRPr lang="en-GB" sz="2000" b="1" u="sng" dirty="0">
              <a:solidFill>
                <a:schemeClr val="tx2"/>
              </a:solidFill>
            </a:endParaRPr>
          </a:p>
        </p:txBody>
      </p:sp>
      <p:pic>
        <p:nvPicPr>
          <p:cNvPr id="10" name="Picture 9">
            <a:extLst>
              <a:ext uri="{FF2B5EF4-FFF2-40B4-BE49-F238E27FC236}">
                <a16:creationId xmlns:a16="http://schemas.microsoft.com/office/drawing/2014/main" id="{99AD6841-46EC-4814-A33B-F4B9C960B7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3518" y="1879897"/>
            <a:ext cx="2829827" cy="3496491"/>
          </a:xfrm>
          <a:prstGeom prst="rect">
            <a:avLst/>
          </a:prstGeom>
        </p:spPr>
      </p:pic>
      <p:sp>
        <p:nvSpPr>
          <p:cNvPr id="3" name="TextBox 2">
            <a:extLst>
              <a:ext uri="{FF2B5EF4-FFF2-40B4-BE49-F238E27FC236}">
                <a16:creationId xmlns:a16="http://schemas.microsoft.com/office/drawing/2014/main" id="{AD709FBA-C341-47B7-8877-B5F2290ADA82}"/>
              </a:ext>
            </a:extLst>
          </p:cNvPr>
          <p:cNvSpPr txBox="1"/>
          <p:nvPr/>
        </p:nvSpPr>
        <p:spPr>
          <a:xfrm>
            <a:off x="7627664" y="1249401"/>
            <a:ext cx="4125433" cy="646331"/>
          </a:xfrm>
          <a:prstGeom prst="rect">
            <a:avLst/>
          </a:prstGeom>
          <a:noFill/>
        </p:spPr>
        <p:txBody>
          <a:bodyPr wrap="square" rtlCol="0">
            <a:spAutoFit/>
          </a:bodyPr>
          <a:lstStyle/>
          <a:p>
            <a:r>
              <a:rPr lang="en-GB" dirty="0"/>
              <a:t>Main Layer – polo shirt and cargo trousers</a:t>
            </a:r>
          </a:p>
        </p:txBody>
      </p:sp>
      <p:sp>
        <p:nvSpPr>
          <p:cNvPr id="9" name="TextBox 8">
            <a:extLst>
              <a:ext uri="{FF2B5EF4-FFF2-40B4-BE49-F238E27FC236}">
                <a16:creationId xmlns:a16="http://schemas.microsoft.com/office/drawing/2014/main" id="{EB462F6A-D0BC-4AB9-8F16-B5765282D3AC}"/>
              </a:ext>
            </a:extLst>
          </p:cNvPr>
          <p:cNvSpPr txBox="1"/>
          <p:nvPr/>
        </p:nvSpPr>
        <p:spPr>
          <a:xfrm>
            <a:off x="7683796" y="5793664"/>
            <a:ext cx="4508204" cy="923330"/>
          </a:xfrm>
          <a:prstGeom prst="rect">
            <a:avLst/>
          </a:prstGeom>
          <a:noFill/>
        </p:spPr>
        <p:txBody>
          <a:bodyPr wrap="square" rtlCol="0">
            <a:spAutoFit/>
          </a:bodyPr>
          <a:lstStyle/>
          <a:p>
            <a:r>
              <a:rPr lang="en-GB" dirty="0"/>
              <a:t>Base Layer refers to 100% cotton undergarments or approved flame retardant items</a:t>
            </a:r>
          </a:p>
        </p:txBody>
      </p:sp>
    </p:spTree>
    <p:extLst>
      <p:ext uri="{BB962C8B-B14F-4D97-AF65-F5344CB8AC3E}">
        <p14:creationId xmlns:p14="http://schemas.microsoft.com/office/powerpoint/2010/main" val="161925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16</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148719" y="254397"/>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Arc Flash PPE</a:t>
            </a:r>
          </a:p>
        </p:txBody>
      </p:sp>
      <p:sp>
        <p:nvSpPr>
          <p:cNvPr id="8" name="Rectangle 3">
            <a:extLst>
              <a:ext uri="{FF2B5EF4-FFF2-40B4-BE49-F238E27FC236}">
                <a16:creationId xmlns:a16="http://schemas.microsoft.com/office/drawing/2014/main" id="{BFF3CCB3-BCFE-4DB7-BC82-44F2FAEFBFD9}"/>
              </a:ext>
            </a:extLst>
          </p:cNvPr>
          <p:cNvSpPr txBox="1">
            <a:spLocks noChangeArrowheads="1"/>
          </p:cNvSpPr>
          <p:nvPr/>
        </p:nvSpPr>
        <p:spPr>
          <a:xfrm>
            <a:off x="934065" y="1151525"/>
            <a:ext cx="5972542" cy="5074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tx2"/>
                </a:solidFill>
              </a:rPr>
              <a:t>Outer layer </a:t>
            </a:r>
            <a:r>
              <a:rPr lang="en-GB" sz="2000" dirty="0">
                <a:solidFill>
                  <a:schemeClr val="tx2"/>
                </a:solidFill>
              </a:rPr>
              <a:t>- Certain activities require additional Arc Flash PPE such as a jacket, over-trousers, gloves, balaclava and visor. </a:t>
            </a:r>
          </a:p>
          <a:p>
            <a:r>
              <a:rPr lang="en-GB" sz="2000" dirty="0">
                <a:solidFill>
                  <a:schemeClr val="tx2"/>
                </a:solidFill>
              </a:rPr>
              <a:t>Typical examples of these activities are:</a:t>
            </a:r>
          </a:p>
          <a:p>
            <a:pPr marL="717550" indent="-363538">
              <a:buFont typeface="Courier New" panose="02070309020205020404" pitchFamily="49" charset="0"/>
              <a:buChar char="o"/>
            </a:pPr>
            <a:r>
              <a:rPr lang="en-GB" sz="2000" dirty="0">
                <a:solidFill>
                  <a:schemeClr val="tx2"/>
                </a:solidFill>
              </a:rPr>
              <a:t>Racking in and out dc open-frame circuit breakers</a:t>
            </a:r>
          </a:p>
          <a:p>
            <a:pPr marL="717550" indent="-363538">
              <a:buFont typeface="Courier New" panose="02070309020205020404" pitchFamily="49" charset="0"/>
              <a:buChar char="o"/>
            </a:pPr>
            <a:r>
              <a:rPr lang="en-GB" sz="2000" dirty="0">
                <a:solidFill>
                  <a:schemeClr val="tx2"/>
                </a:solidFill>
              </a:rPr>
              <a:t>Application of portable earthing equipment on 25 kV VCB busbars and circuit terminations</a:t>
            </a:r>
          </a:p>
          <a:p>
            <a:r>
              <a:rPr lang="en-GB" sz="2000" dirty="0">
                <a:solidFill>
                  <a:schemeClr val="tx2"/>
                </a:solidFill>
              </a:rPr>
              <a:t>This outer layer Arc Flash PPE must be worn as well as the Arc Flash polo shirts and cargo trousers.</a:t>
            </a:r>
          </a:p>
          <a:p>
            <a:r>
              <a:rPr lang="en-GB" sz="2000" dirty="0">
                <a:solidFill>
                  <a:schemeClr val="tx2"/>
                </a:solidFill>
              </a:rPr>
              <a:t>Task Risk Control Sheets and work instructions are being updated to reflect where enhanced Arc Flash PPE is mandated.</a:t>
            </a:r>
          </a:p>
        </p:txBody>
      </p:sp>
      <p:pic>
        <p:nvPicPr>
          <p:cNvPr id="13" name="Picture 12">
            <a:extLst>
              <a:ext uri="{FF2B5EF4-FFF2-40B4-BE49-F238E27FC236}">
                <a16:creationId xmlns:a16="http://schemas.microsoft.com/office/drawing/2014/main" id="{91B9FADE-169A-4E46-95F7-1710936C50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74133" y="1666956"/>
            <a:ext cx="1533605" cy="1390469"/>
          </a:xfrm>
          <a:prstGeom prst="rect">
            <a:avLst/>
          </a:prstGeom>
        </p:spPr>
      </p:pic>
      <p:pic>
        <p:nvPicPr>
          <p:cNvPr id="14" name="Picture 13">
            <a:extLst>
              <a:ext uri="{FF2B5EF4-FFF2-40B4-BE49-F238E27FC236}">
                <a16:creationId xmlns:a16="http://schemas.microsoft.com/office/drawing/2014/main" id="{698930F9-1389-4B7F-BE87-02758369BD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5374" y="1353366"/>
            <a:ext cx="2323261" cy="3244778"/>
          </a:xfrm>
          <a:prstGeom prst="rect">
            <a:avLst/>
          </a:prstGeom>
        </p:spPr>
      </p:pic>
      <p:pic>
        <p:nvPicPr>
          <p:cNvPr id="15" name="Picture 14">
            <a:extLst>
              <a:ext uri="{FF2B5EF4-FFF2-40B4-BE49-F238E27FC236}">
                <a16:creationId xmlns:a16="http://schemas.microsoft.com/office/drawing/2014/main" id="{B11C023E-0D1A-416D-B5A4-CC1E3EBE25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6607" y="4675398"/>
            <a:ext cx="1487725" cy="1857404"/>
          </a:xfrm>
          <a:prstGeom prst="rect">
            <a:avLst/>
          </a:prstGeom>
        </p:spPr>
      </p:pic>
      <p:pic>
        <p:nvPicPr>
          <p:cNvPr id="11" name="Picture 10">
            <a:extLst>
              <a:ext uri="{FF2B5EF4-FFF2-40B4-BE49-F238E27FC236}">
                <a16:creationId xmlns:a16="http://schemas.microsoft.com/office/drawing/2014/main" id="{077697BC-42C9-4800-B97D-0ED9EE552DC6}"/>
              </a:ext>
            </a:extLst>
          </p:cNvPr>
          <p:cNvPicPr/>
          <p:nvPr/>
        </p:nvPicPr>
        <p:blipFill rotWithShape="1">
          <a:blip r:embed="rId5"/>
          <a:srcRect l="65834" t="23194" r="4638"/>
          <a:stretch/>
        </p:blipFill>
        <p:spPr>
          <a:xfrm>
            <a:off x="10219864" y="3057425"/>
            <a:ext cx="2076141" cy="3529864"/>
          </a:xfrm>
          <a:prstGeom prst="rect">
            <a:avLst/>
          </a:prstGeom>
        </p:spPr>
      </p:pic>
      <p:pic>
        <p:nvPicPr>
          <p:cNvPr id="16" name="Picture 15" descr="l#-2#9608560#-2#-2#101">
            <a:extLst>
              <a:ext uri="{FF2B5EF4-FFF2-40B4-BE49-F238E27FC236}">
                <a16:creationId xmlns:a16="http://schemas.microsoft.com/office/drawing/2014/main" id="{BBC65608-4AAB-43D8-8C0E-93F2D657D67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394332" y="4980227"/>
            <a:ext cx="2076450" cy="1552575"/>
          </a:xfrm>
          <a:prstGeom prst="rect">
            <a:avLst/>
          </a:prstGeom>
          <a:noFill/>
          <a:ln>
            <a:noFill/>
          </a:ln>
        </p:spPr>
      </p:pic>
      <p:sp>
        <p:nvSpPr>
          <p:cNvPr id="10" name="TextBox 9">
            <a:extLst>
              <a:ext uri="{FF2B5EF4-FFF2-40B4-BE49-F238E27FC236}">
                <a16:creationId xmlns:a16="http://schemas.microsoft.com/office/drawing/2014/main" id="{C4B86C76-882C-4F09-95C0-773EFFAD69ED}"/>
              </a:ext>
            </a:extLst>
          </p:cNvPr>
          <p:cNvSpPr txBox="1"/>
          <p:nvPr/>
        </p:nvSpPr>
        <p:spPr>
          <a:xfrm>
            <a:off x="6906607" y="702864"/>
            <a:ext cx="4125433" cy="646331"/>
          </a:xfrm>
          <a:prstGeom prst="rect">
            <a:avLst/>
          </a:prstGeom>
          <a:noFill/>
        </p:spPr>
        <p:txBody>
          <a:bodyPr wrap="square" rtlCol="0">
            <a:spAutoFit/>
          </a:bodyPr>
          <a:lstStyle/>
          <a:p>
            <a:r>
              <a:rPr lang="en-GB" dirty="0"/>
              <a:t>Outer Layer – including jacket, </a:t>
            </a:r>
            <a:r>
              <a:rPr lang="en-GB" dirty="0" err="1"/>
              <a:t>overtrousers</a:t>
            </a:r>
            <a:r>
              <a:rPr lang="en-GB" dirty="0"/>
              <a:t>, gloves, balaclava, visor </a:t>
            </a:r>
          </a:p>
        </p:txBody>
      </p:sp>
    </p:spTree>
    <p:extLst>
      <p:ext uri="{BB962C8B-B14F-4D97-AF65-F5344CB8AC3E}">
        <p14:creationId xmlns:p14="http://schemas.microsoft.com/office/powerpoint/2010/main" val="236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1F2056-B4EE-408C-8224-361A972E87A4}"/>
              </a:ext>
            </a:extLst>
          </p:cNvPr>
          <p:cNvSpPr>
            <a:spLocks noGrp="1"/>
          </p:cNvSpPr>
          <p:nvPr>
            <p:ph type="sldNum" sz="quarter" idx="15"/>
          </p:nvPr>
        </p:nvSpPr>
        <p:spPr/>
        <p:txBody>
          <a:bodyPr/>
          <a:lstStyle/>
          <a:p>
            <a:fld id="{229EAAAC-928A-40C1-AC39-D34FD1799CA9}" type="slidenum">
              <a:rPr lang="en-GB" smtClean="0"/>
              <a:pPr/>
              <a:t>17</a:t>
            </a:fld>
            <a:endParaRPr lang="en-GB" dirty="0"/>
          </a:p>
        </p:txBody>
      </p:sp>
      <p:sp>
        <p:nvSpPr>
          <p:cNvPr id="3" name="Speech Bubble: Rectangle with Corners Rounded 2">
            <a:extLst>
              <a:ext uri="{FF2B5EF4-FFF2-40B4-BE49-F238E27FC236}">
                <a16:creationId xmlns:a16="http://schemas.microsoft.com/office/drawing/2014/main" id="{1CDDA230-639E-48FB-AE69-E420EF70DBF1}"/>
              </a:ext>
            </a:extLst>
          </p:cNvPr>
          <p:cNvSpPr/>
          <p:nvPr/>
        </p:nvSpPr>
        <p:spPr bwMode="auto">
          <a:xfrm>
            <a:off x="3359250" y="2727568"/>
            <a:ext cx="5555777" cy="1634490"/>
          </a:xfrm>
          <a:prstGeom prst="wedgeRoundRectCallout">
            <a:avLst>
              <a:gd name="adj1" fmla="val -42211"/>
              <a:gd name="adj2" fmla="val -108827"/>
              <a:gd name="adj3" fmla="val 16667"/>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lgn="ctr">
              <a:buSzPct val="100000"/>
            </a:pPr>
            <a:r>
              <a:rPr lang="en-GB" sz="2400" i="1" dirty="0">
                <a:solidFill>
                  <a:srgbClr val="292929"/>
                </a:solidFill>
              </a:rPr>
              <a:t>What activities and tasks do you do in a substation? </a:t>
            </a:r>
          </a:p>
          <a:p>
            <a:pPr algn="ctr">
              <a:buSzPct val="100000"/>
            </a:pPr>
            <a:r>
              <a:rPr lang="en-GB" sz="2400" i="1" dirty="0">
                <a:solidFill>
                  <a:srgbClr val="292929"/>
                </a:solidFill>
              </a:rPr>
              <a:t>What Arc Flash PPE do you need for these? </a:t>
            </a:r>
            <a:endParaRPr lang="en-GB" altLang="en-US" sz="2400" dirty="0">
              <a:solidFill>
                <a:srgbClr val="292929"/>
              </a:solidFill>
            </a:endParaRPr>
          </a:p>
        </p:txBody>
      </p:sp>
      <p:pic>
        <p:nvPicPr>
          <p:cNvPr id="4" name="Picture 3">
            <a:extLst>
              <a:ext uri="{FF2B5EF4-FFF2-40B4-BE49-F238E27FC236}">
                <a16:creationId xmlns:a16="http://schemas.microsoft.com/office/drawing/2014/main" id="{43C02927-F180-4C6E-822C-1B74CEB8CE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3920" y="3115836"/>
            <a:ext cx="2087307" cy="3313187"/>
          </a:xfrm>
          <a:prstGeom prst="rect">
            <a:avLst/>
          </a:prstGeom>
        </p:spPr>
      </p:pic>
      <p:pic>
        <p:nvPicPr>
          <p:cNvPr id="5" name="Picture 4">
            <a:extLst>
              <a:ext uri="{FF2B5EF4-FFF2-40B4-BE49-F238E27FC236}">
                <a16:creationId xmlns:a16="http://schemas.microsoft.com/office/drawing/2014/main" id="{DFEE3CA1-3E8C-4DDC-B075-459806C58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068" y="942440"/>
            <a:ext cx="1727137" cy="2134024"/>
          </a:xfrm>
          <a:prstGeom prst="rect">
            <a:avLst/>
          </a:prstGeom>
        </p:spPr>
      </p:pic>
      <p:pic>
        <p:nvPicPr>
          <p:cNvPr id="6" name="Picture 5">
            <a:extLst>
              <a:ext uri="{FF2B5EF4-FFF2-40B4-BE49-F238E27FC236}">
                <a16:creationId xmlns:a16="http://schemas.microsoft.com/office/drawing/2014/main" id="{8071029C-89EB-4C69-86B1-0BC463BAE9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623" y="972565"/>
            <a:ext cx="1533605" cy="1390469"/>
          </a:xfrm>
          <a:prstGeom prst="rect">
            <a:avLst/>
          </a:prstGeom>
        </p:spPr>
      </p:pic>
      <p:pic>
        <p:nvPicPr>
          <p:cNvPr id="7" name="Picture 6">
            <a:extLst>
              <a:ext uri="{FF2B5EF4-FFF2-40B4-BE49-F238E27FC236}">
                <a16:creationId xmlns:a16="http://schemas.microsoft.com/office/drawing/2014/main" id="{D06A0962-FA02-426E-850D-8DE60C370E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89881" y="324799"/>
            <a:ext cx="1773649" cy="2477164"/>
          </a:xfrm>
          <a:prstGeom prst="rect">
            <a:avLst/>
          </a:prstGeom>
        </p:spPr>
      </p:pic>
      <p:pic>
        <p:nvPicPr>
          <p:cNvPr id="8" name="Picture 7">
            <a:extLst>
              <a:ext uri="{FF2B5EF4-FFF2-40B4-BE49-F238E27FC236}">
                <a16:creationId xmlns:a16="http://schemas.microsoft.com/office/drawing/2014/main" id="{13CE547E-C5D0-44A9-9480-ED60ED0A5B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9637" y="4552068"/>
            <a:ext cx="1175946" cy="1468152"/>
          </a:xfrm>
          <a:prstGeom prst="rect">
            <a:avLst/>
          </a:prstGeom>
        </p:spPr>
      </p:pic>
      <p:pic>
        <p:nvPicPr>
          <p:cNvPr id="9" name="Picture 8">
            <a:extLst>
              <a:ext uri="{FF2B5EF4-FFF2-40B4-BE49-F238E27FC236}">
                <a16:creationId xmlns:a16="http://schemas.microsoft.com/office/drawing/2014/main" id="{0BCBAFF5-A307-42B4-AB9C-57D598031D04}"/>
              </a:ext>
            </a:extLst>
          </p:cNvPr>
          <p:cNvPicPr/>
          <p:nvPr/>
        </p:nvPicPr>
        <p:blipFill rotWithShape="1">
          <a:blip r:embed="rId7"/>
          <a:srcRect l="65834" t="23194" r="4638"/>
          <a:stretch/>
        </p:blipFill>
        <p:spPr>
          <a:xfrm>
            <a:off x="10004539" y="2862882"/>
            <a:ext cx="2076141" cy="3529864"/>
          </a:xfrm>
          <a:prstGeom prst="rect">
            <a:avLst/>
          </a:prstGeom>
        </p:spPr>
      </p:pic>
      <p:pic>
        <p:nvPicPr>
          <p:cNvPr id="10" name="Picture 9" descr="l#-2#9608560#-2#-2#101">
            <a:extLst>
              <a:ext uri="{FF2B5EF4-FFF2-40B4-BE49-F238E27FC236}">
                <a16:creationId xmlns:a16="http://schemas.microsoft.com/office/drawing/2014/main" id="{40940B47-CD57-403C-B572-8B70D1AE0DCB}"/>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359250" y="4470153"/>
            <a:ext cx="1876269" cy="1468152"/>
          </a:xfrm>
          <a:prstGeom prst="rect">
            <a:avLst/>
          </a:prstGeom>
          <a:noFill/>
          <a:ln>
            <a:noFill/>
          </a:ln>
        </p:spPr>
      </p:pic>
      <p:sp>
        <p:nvSpPr>
          <p:cNvPr id="11" name="Rectangle 2">
            <a:extLst>
              <a:ext uri="{FF2B5EF4-FFF2-40B4-BE49-F238E27FC236}">
                <a16:creationId xmlns:a16="http://schemas.microsoft.com/office/drawing/2014/main" id="{E896C924-74E2-40A5-A42F-49C56E56498C}"/>
              </a:ext>
            </a:extLst>
          </p:cNvPr>
          <p:cNvSpPr txBox="1">
            <a:spLocks noChangeArrowheads="1"/>
          </p:cNvSpPr>
          <p:nvPr/>
        </p:nvSpPr>
        <p:spPr>
          <a:xfrm>
            <a:off x="1825360" y="225594"/>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Arc Flash PPE discussion</a:t>
            </a:r>
          </a:p>
        </p:txBody>
      </p:sp>
      <p:pic>
        <p:nvPicPr>
          <p:cNvPr id="12" name="Graphic 11" descr="Meeting">
            <a:extLst>
              <a:ext uri="{FF2B5EF4-FFF2-40B4-BE49-F238E27FC236}">
                <a16:creationId xmlns:a16="http://schemas.microsoft.com/office/drawing/2014/main" id="{9F037E60-634E-4B54-A60F-943DC1E3734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4688" y="118244"/>
            <a:ext cx="784824" cy="784824"/>
          </a:xfrm>
          <a:prstGeom prst="rect">
            <a:avLst/>
          </a:prstGeom>
        </p:spPr>
      </p:pic>
      <p:sp>
        <p:nvSpPr>
          <p:cNvPr id="13" name="Rectangle 12">
            <a:extLst>
              <a:ext uri="{FF2B5EF4-FFF2-40B4-BE49-F238E27FC236}">
                <a16:creationId xmlns:a16="http://schemas.microsoft.com/office/drawing/2014/main" id="{3571339F-62D7-4588-A9CF-6D959F3CE025}"/>
              </a:ext>
            </a:extLst>
          </p:cNvPr>
          <p:cNvSpPr/>
          <p:nvPr/>
        </p:nvSpPr>
        <p:spPr>
          <a:xfrm>
            <a:off x="2511438" y="5989503"/>
            <a:ext cx="8320060" cy="830997"/>
          </a:xfrm>
          <a:prstGeom prst="rect">
            <a:avLst/>
          </a:prstGeom>
        </p:spPr>
        <p:txBody>
          <a:bodyPr wrap="square">
            <a:spAutoFit/>
          </a:bodyPr>
          <a:lstStyle/>
          <a:p>
            <a:pPr>
              <a:spcAft>
                <a:spcPts val="0"/>
              </a:spcAft>
            </a:pPr>
            <a:r>
              <a:rPr lang="en-GB" sz="2400" b="1" i="1" u="sng"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11"/>
              </a:rPr>
              <a:t>Click on this link to Network Rail Yammer Group for PPE - includes Arc Flash PPE Catalogue and demo of Arc Flash PPE</a:t>
            </a:r>
            <a:endPar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811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18</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Use your SENSES…</a:t>
            </a:r>
          </a:p>
        </p:txBody>
      </p:sp>
      <p:sp>
        <p:nvSpPr>
          <p:cNvPr id="16" name="TextBox 15">
            <a:extLst>
              <a:ext uri="{FF2B5EF4-FFF2-40B4-BE49-F238E27FC236}">
                <a16:creationId xmlns:a16="http://schemas.microsoft.com/office/drawing/2014/main" id="{0F955A65-FBEB-4782-B7D0-C819DE9FF62E}"/>
              </a:ext>
            </a:extLst>
          </p:cNvPr>
          <p:cNvSpPr txBox="1"/>
          <p:nvPr/>
        </p:nvSpPr>
        <p:spPr>
          <a:xfrm>
            <a:off x="1328057" y="2488386"/>
            <a:ext cx="4648200" cy="2677656"/>
          </a:xfrm>
          <a:prstGeom prst="rect">
            <a:avLst/>
          </a:prstGeom>
          <a:noFill/>
        </p:spPr>
        <p:txBody>
          <a:bodyPr wrap="square" rtlCol="0">
            <a:spAutoFit/>
          </a:bodyPr>
          <a:lstStyle/>
          <a:p>
            <a:pPr eaLnBrk="0" fontAlgn="base" hangingPunct="0">
              <a:spcBef>
                <a:spcPct val="0"/>
              </a:spcBef>
              <a:spcAft>
                <a:spcPct val="0"/>
              </a:spcAft>
            </a:pPr>
            <a:r>
              <a:rPr lang="en-GB" sz="2400" dirty="0">
                <a:solidFill>
                  <a:srgbClr val="054B6B"/>
                </a:solidFill>
                <a:latin typeface="Arial" charset="0"/>
              </a:rPr>
              <a:t>Appearing at notice board near you….</a:t>
            </a:r>
          </a:p>
          <a:p>
            <a:pPr eaLnBrk="0" fontAlgn="base" hangingPunct="0">
              <a:spcBef>
                <a:spcPct val="0"/>
              </a:spcBef>
              <a:spcAft>
                <a:spcPct val="0"/>
              </a:spcAft>
            </a:pPr>
            <a:endParaRPr lang="en-GB" sz="2400" dirty="0">
              <a:solidFill>
                <a:srgbClr val="054B6B"/>
              </a:solidFill>
              <a:latin typeface="Arial" charset="0"/>
            </a:endParaRPr>
          </a:p>
          <a:p>
            <a:pPr eaLnBrk="0" fontAlgn="base" hangingPunct="0">
              <a:spcBef>
                <a:spcPct val="0"/>
              </a:spcBef>
              <a:spcAft>
                <a:spcPct val="0"/>
              </a:spcAft>
            </a:pPr>
            <a:r>
              <a:rPr lang="en-GB" sz="2400" dirty="0">
                <a:solidFill>
                  <a:srgbClr val="054B6B"/>
                </a:solidFill>
                <a:latin typeface="Arial" charset="0"/>
              </a:rPr>
              <a:t>… a reminder of the requirements when accessing a distribution location, think of your </a:t>
            </a:r>
            <a:r>
              <a:rPr lang="en-GB" sz="2400" b="1" i="1" dirty="0">
                <a:solidFill>
                  <a:srgbClr val="054B6B"/>
                </a:solidFill>
                <a:latin typeface="Arial" charset="0"/>
              </a:rPr>
              <a:t>SENSES</a:t>
            </a:r>
            <a:r>
              <a:rPr lang="en-GB" sz="2400" dirty="0">
                <a:solidFill>
                  <a:srgbClr val="054B6B"/>
                </a:solidFill>
                <a:latin typeface="Arial" charset="0"/>
              </a:rPr>
              <a:t>….</a:t>
            </a:r>
          </a:p>
        </p:txBody>
      </p:sp>
      <p:pic>
        <p:nvPicPr>
          <p:cNvPr id="5" name="Picture 4">
            <a:extLst>
              <a:ext uri="{FF2B5EF4-FFF2-40B4-BE49-F238E27FC236}">
                <a16:creationId xmlns:a16="http://schemas.microsoft.com/office/drawing/2014/main" id="{3EAE0E9C-8F72-4A08-B954-7F4A8AB34ADF}"/>
              </a:ext>
            </a:extLst>
          </p:cNvPr>
          <p:cNvPicPr>
            <a:picLocks noChangeAspect="1"/>
          </p:cNvPicPr>
          <p:nvPr/>
        </p:nvPicPr>
        <p:blipFill>
          <a:blip r:embed="rId2"/>
          <a:stretch>
            <a:fillRect/>
          </a:stretch>
        </p:blipFill>
        <p:spPr>
          <a:xfrm>
            <a:off x="7527451" y="1312797"/>
            <a:ext cx="3336492" cy="4718115"/>
          </a:xfrm>
          <a:prstGeom prst="rect">
            <a:avLst/>
          </a:prstGeom>
        </p:spPr>
      </p:pic>
    </p:spTree>
    <p:extLst>
      <p:ext uri="{BB962C8B-B14F-4D97-AF65-F5344CB8AC3E}">
        <p14:creationId xmlns:p14="http://schemas.microsoft.com/office/powerpoint/2010/main" val="1531092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19</a:t>
            </a:fld>
            <a:endParaRPr lang="en-GB" dirty="0"/>
          </a:p>
        </p:txBody>
      </p:sp>
      <p:sp>
        <p:nvSpPr>
          <p:cNvPr id="6" name="TextBox 5">
            <a:extLst>
              <a:ext uri="{FF2B5EF4-FFF2-40B4-BE49-F238E27FC236}">
                <a16:creationId xmlns:a16="http://schemas.microsoft.com/office/drawing/2014/main" id="{42D31B16-2D95-40AA-946B-10A1B4936F77}"/>
              </a:ext>
            </a:extLst>
          </p:cNvPr>
          <p:cNvSpPr txBox="1"/>
          <p:nvPr/>
        </p:nvSpPr>
        <p:spPr>
          <a:xfrm>
            <a:off x="1771617" y="610185"/>
            <a:ext cx="4176464" cy="1015663"/>
          </a:xfrm>
          <a:prstGeom prst="rect">
            <a:avLst/>
          </a:prstGeom>
          <a:noFill/>
        </p:spPr>
        <p:txBody>
          <a:bodyPr wrap="square" rtlCol="0">
            <a:spAutoFit/>
          </a:bodyPr>
          <a:lstStyle/>
          <a:p>
            <a:pPr eaLnBrk="0" fontAlgn="base" hangingPunct="0">
              <a:spcBef>
                <a:spcPct val="0"/>
              </a:spcBef>
              <a:spcAft>
                <a:spcPct val="0"/>
              </a:spcAft>
            </a:pPr>
            <a:r>
              <a:rPr lang="en-GB" sz="6000" b="1" dirty="0">
                <a:solidFill>
                  <a:srgbClr val="FF0000"/>
                </a:solidFill>
                <a:latin typeface="Arial" charset="0"/>
              </a:rPr>
              <a:t>S</a:t>
            </a:r>
            <a:r>
              <a:rPr lang="en-GB" sz="3200" b="1" i="1" dirty="0">
                <a:solidFill>
                  <a:srgbClr val="292929"/>
                </a:solidFill>
                <a:latin typeface="Arial" charset="0"/>
              </a:rPr>
              <a:t>UBSTATION</a:t>
            </a:r>
            <a:endParaRPr lang="en-GB" sz="3600" b="1" i="1" dirty="0">
              <a:solidFill>
                <a:srgbClr val="292929"/>
              </a:solidFill>
              <a:latin typeface="Arial" charset="0"/>
            </a:endParaRPr>
          </a:p>
        </p:txBody>
      </p:sp>
      <p:sp>
        <p:nvSpPr>
          <p:cNvPr id="9" name="TextBox 8">
            <a:extLst>
              <a:ext uri="{FF2B5EF4-FFF2-40B4-BE49-F238E27FC236}">
                <a16:creationId xmlns:a16="http://schemas.microsoft.com/office/drawing/2014/main" id="{A8346AC3-F27E-44C8-8456-9C19AF9F5A01}"/>
              </a:ext>
            </a:extLst>
          </p:cNvPr>
          <p:cNvSpPr txBox="1"/>
          <p:nvPr/>
        </p:nvSpPr>
        <p:spPr>
          <a:xfrm>
            <a:off x="1771617" y="1531307"/>
            <a:ext cx="4630899" cy="1015663"/>
          </a:xfrm>
          <a:prstGeom prst="rect">
            <a:avLst/>
          </a:prstGeom>
          <a:noFill/>
        </p:spPr>
        <p:txBody>
          <a:bodyPr wrap="square" rtlCol="0">
            <a:spAutoFit/>
          </a:bodyPr>
          <a:lstStyle/>
          <a:p>
            <a:pPr eaLnBrk="0" fontAlgn="base" hangingPunct="0">
              <a:spcBef>
                <a:spcPct val="0"/>
              </a:spcBef>
              <a:spcAft>
                <a:spcPct val="0"/>
              </a:spcAft>
            </a:pPr>
            <a:r>
              <a:rPr lang="en-GB" sz="6000" b="1" dirty="0">
                <a:solidFill>
                  <a:srgbClr val="FF0000"/>
                </a:solidFill>
                <a:latin typeface="Arial" charset="0"/>
              </a:rPr>
              <a:t>E</a:t>
            </a:r>
            <a:r>
              <a:rPr lang="en-GB" sz="3200" b="1" i="1" dirty="0">
                <a:solidFill>
                  <a:srgbClr val="292929"/>
                </a:solidFill>
                <a:latin typeface="Arial" charset="0"/>
              </a:rPr>
              <a:t>NTRY</a:t>
            </a:r>
            <a:endParaRPr lang="en-GB" sz="3600" b="1" i="1" dirty="0">
              <a:solidFill>
                <a:srgbClr val="292929"/>
              </a:solidFill>
              <a:latin typeface="Arial" charset="0"/>
            </a:endParaRPr>
          </a:p>
        </p:txBody>
      </p:sp>
      <p:sp>
        <p:nvSpPr>
          <p:cNvPr id="10" name="TextBox 9">
            <a:extLst>
              <a:ext uri="{FF2B5EF4-FFF2-40B4-BE49-F238E27FC236}">
                <a16:creationId xmlns:a16="http://schemas.microsoft.com/office/drawing/2014/main" id="{12757D9C-03C1-4381-BA3C-DECAD4CCD6CA}"/>
              </a:ext>
            </a:extLst>
          </p:cNvPr>
          <p:cNvSpPr txBox="1"/>
          <p:nvPr/>
        </p:nvSpPr>
        <p:spPr>
          <a:xfrm>
            <a:off x="1764146" y="2523564"/>
            <a:ext cx="4630899" cy="1015663"/>
          </a:xfrm>
          <a:prstGeom prst="rect">
            <a:avLst/>
          </a:prstGeom>
          <a:noFill/>
        </p:spPr>
        <p:txBody>
          <a:bodyPr wrap="square" rtlCol="0">
            <a:spAutoFit/>
          </a:bodyPr>
          <a:lstStyle/>
          <a:p>
            <a:pPr eaLnBrk="0" fontAlgn="base" hangingPunct="0">
              <a:spcBef>
                <a:spcPct val="0"/>
              </a:spcBef>
              <a:spcAft>
                <a:spcPct val="0"/>
              </a:spcAft>
            </a:pPr>
            <a:r>
              <a:rPr lang="en-GB" sz="6000" b="1" i="1" dirty="0">
                <a:solidFill>
                  <a:srgbClr val="FF0000"/>
                </a:solidFill>
                <a:latin typeface="Arial" charset="0"/>
              </a:rPr>
              <a:t>N</a:t>
            </a:r>
            <a:r>
              <a:rPr lang="en-GB" sz="3200" b="1" i="1" dirty="0">
                <a:solidFill>
                  <a:srgbClr val="292929"/>
                </a:solidFill>
                <a:latin typeface="Arial" charset="0"/>
              </a:rPr>
              <a:t>OISE</a:t>
            </a:r>
            <a:endParaRPr lang="en-GB" sz="3600" b="1" i="1" dirty="0">
              <a:solidFill>
                <a:srgbClr val="292929"/>
              </a:solidFill>
              <a:latin typeface="Arial" charset="0"/>
            </a:endParaRPr>
          </a:p>
        </p:txBody>
      </p:sp>
      <p:sp>
        <p:nvSpPr>
          <p:cNvPr id="11" name="TextBox 10">
            <a:extLst>
              <a:ext uri="{FF2B5EF4-FFF2-40B4-BE49-F238E27FC236}">
                <a16:creationId xmlns:a16="http://schemas.microsoft.com/office/drawing/2014/main" id="{F87EE2AE-160C-439C-AC49-CFFD8EDBAEBC}"/>
              </a:ext>
            </a:extLst>
          </p:cNvPr>
          <p:cNvSpPr txBox="1"/>
          <p:nvPr/>
        </p:nvSpPr>
        <p:spPr>
          <a:xfrm>
            <a:off x="1737263" y="3554548"/>
            <a:ext cx="4630899" cy="1015663"/>
          </a:xfrm>
          <a:prstGeom prst="rect">
            <a:avLst/>
          </a:prstGeom>
          <a:noFill/>
        </p:spPr>
        <p:txBody>
          <a:bodyPr wrap="square" rtlCol="0">
            <a:spAutoFit/>
          </a:bodyPr>
          <a:lstStyle/>
          <a:p>
            <a:pPr eaLnBrk="0" fontAlgn="base" hangingPunct="0">
              <a:spcBef>
                <a:spcPct val="0"/>
              </a:spcBef>
              <a:spcAft>
                <a:spcPct val="0"/>
              </a:spcAft>
            </a:pPr>
            <a:r>
              <a:rPr lang="en-GB" sz="6000" b="1" i="1" dirty="0">
                <a:solidFill>
                  <a:srgbClr val="FF0000"/>
                </a:solidFill>
                <a:latin typeface="Arial" charset="0"/>
              </a:rPr>
              <a:t>S</a:t>
            </a:r>
            <a:r>
              <a:rPr lang="en-GB" sz="3200" b="1" i="1" dirty="0">
                <a:solidFill>
                  <a:srgbClr val="292929"/>
                </a:solidFill>
                <a:latin typeface="Arial" charset="0"/>
              </a:rPr>
              <a:t>MELL</a:t>
            </a:r>
            <a:endParaRPr lang="en-GB" sz="3600" b="1" i="1" dirty="0">
              <a:solidFill>
                <a:srgbClr val="292929"/>
              </a:solidFill>
              <a:latin typeface="Arial" charset="0"/>
            </a:endParaRPr>
          </a:p>
        </p:txBody>
      </p:sp>
      <p:sp>
        <p:nvSpPr>
          <p:cNvPr id="12" name="TextBox 11">
            <a:extLst>
              <a:ext uri="{FF2B5EF4-FFF2-40B4-BE49-F238E27FC236}">
                <a16:creationId xmlns:a16="http://schemas.microsoft.com/office/drawing/2014/main" id="{E1C7A752-7BFB-4FFD-9103-C7866578A6F4}"/>
              </a:ext>
            </a:extLst>
          </p:cNvPr>
          <p:cNvSpPr txBox="1"/>
          <p:nvPr/>
        </p:nvSpPr>
        <p:spPr>
          <a:xfrm>
            <a:off x="1771617" y="4495165"/>
            <a:ext cx="4630899" cy="1015663"/>
          </a:xfrm>
          <a:prstGeom prst="rect">
            <a:avLst/>
          </a:prstGeom>
          <a:noFill/>
        </p:spPr>
        <p:txBody>
          <a:bodyPr wrap="square" rtlCol="0">
            <a:spAutoFit/>
          </a:bodyPr>
          <a:lstStyle/>
          <a:p>
            <a:pPr eaLnBrk="0" fontAlgn="base" hangingPunct="0">
              <a:spcBef>
                <a:spcPct val="0"/>
              </a:spcBef>
              <a:spcAft>
                <a:spcPct val="0"/>
              </a:spcAft>
            </a:pPr>
            <a:r>
              <a:rPr lang="en-GB" sz="6000" b="1" dirty="0">
                <a:solidFill>
                  <a:srgbClr val="FF0000"/>
                </a:solidFill>
                <a:latin typeface="Arial" charset="0"/>
              </a:rPr>
              <a:t>E</a:t>
            </a:r>
            <a:r>
              <a:rPr lang="en-GB" sz="3200" b="1" i="1" dirty="0">
                <a:solidFill>
                  <a:srgbClr val="292929"/>
                </a:solidFill>
                <a:latin typeface="Arial" charset="0"/>
              </a:rPr>
              <a:t>NVIRONMENT</a:t>
            </a:r>
            <a:endParaRPr lang="en-GB" sz="3600" b="1" i="1" dirty="0">
              <a:solidFill>
                <a:srgbClr val="292929"/>
              </a:solidFill>
              <a:latin typeface="Arial" charset="0"/>
            </a:endParaRPr>
          </a:p>
        </p:txBody>
      </p:sp>
      <p:sp>
        <p:nvSpPr>
          <p:cNvPr id="13" name="TextBox 12">
            <a:extLst>
              <a:ext uri="{FF2B5EF4-FFF2-40B4-BE49-F238E27FC236}">
                <a16:creationId xmlns:a16="http://schemas.microsoft.com/office/drawing/2014/main" id="{3753B2F3-DBDE-4F84-BC1D-FC062E6BA58A}"/>
              </a:ext>
            </a:extLst>
          </p:cNvPr>
          <p:cNvSpPr txBox="1"/>
          <p:nvPr/>
        </p:nvSpPr>
        <p:spPr>
          <a:xfrm>
            <a:off x="1782082" y="5456253"/>
            <a:ext cx="4630899" cy="1015663"/>
          </a:xfrm>
          <a:prstGeom prst="rect">
            <a:avLst/>
          </a:prstGeom>
          <a:noFill/>
        </p:spPr>
        <p:txBody>
          <a:bodyPr wrap="square" rtlCol="0">
            <a:spAutoFit/>
          </a:bodyPr>
          <a:lstStyle/>
          <a:p>
            <a:pPr eaLnBrk="0" fontAlgn="base" hangingPunct="0">
              <a:spcBef>
                <a:spcPct val="0"/>
              </a:spcBef>
              <a:spcAft>
                <a:spcPct val="0"/>
              </a:spcAft>
            </a:pPr>
            <a:r>
              <a:rPr lang="en-GB" sz="6000" b="1" i="1" dirty="0">
                <a:solidFill>
                  <a:srgbClr val="FF0000"/>
                </a:solidFill>
                <a:latin typeface="Arial" charset="0"/>
              </a:rPr>
              <a:t>S</a:t>
            </a:r>
            <a:r>
              <a:rPr lang="en-GB" sz="3200" b="1" i="1" dirty="0">
                <a:solidFill>
                  <a:srgbClr val="292929"/>
                </a:solidFill>
                <a:latin typeface="Arial" charset="0"/>
              </a:rPr>
              <a:t>AFETY</a:t>
            </a:r>
            <a:endParaRPr lang="en-GB" sz="3600" b="1" i="1" dirty="0">
              <a:solidFill>
                <a:srgbClr val="292929"/>
              </a:solidFill>
              <a:latin typeface="Arial" charset="0"/>
            </a:endParaRPr>
          </a:p>
        </p:txBody>
      </p:sp>
      <p:sp>
        <p:nvSpPr>
          <p:cNvPr id="3" name="Rectangle: Rounded Corners 2">
            <a:extLst>
              <a:ext uri="{FF2B5EF4-FFF2-40B4-BE49-F238E27FC236}">
                <a16:creationId xmlns:a16="http://schemas.microsoft.com/office/drawing/2014/main" id="{904533EE-1DBE-4617-80F3-85C073684E25}"/>
              </a:ext>
            </a:extLst>
          </p:cNvPr>
          <p:cNvSpPr/>
          <p:nvPr/>
        </p:nvSpPr>
        <p:spPr>
          <a:xfrm>
            <a:off x="6095999" y="671251"/>
            <a:ext cx="4324383" cy="893529"/>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All traction and HV non-traction locations (includes Substations, TP Huts, Switching Stations, Feeder Huts, all 25kV and Autotransformer substations)</a:t>
            </a:r>
          </a:p>
        </p:txBody>
      </p:sp>
      <p:sp>
        <p:nvSpPr>
          <p:cNvPr id="21" name="Rectangle: Rounded Corners 20">
            <a:extLst>
              <a:ext uri="{FF2B5EF4-FFF2-40B4-BE49-F238E27FC236}">
                <a16:creationId xmlns:a16="http://schemas.microsoft.com/office/drawing/2014/main" id="{46636756-B253-4D59-A3F5-498BAE437AF7}"/>
              </a:ext>
            </a:extLst>
          </p:cNvPr>
          <p:cNvSpPr/>
          <p:nvPr/>
        </p:nvSpPr>
        <p:spPr>
          <a:xfrm>
            <a:off x="6129332" y="1688177"/>
            <a:ext cx="2528057" cy="89352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No access unless competent and authorised</a:t>
            </a:r>
          </a:p>
        </p:txBody>
      </p:sp>
      <p:sp>
        <p:nvSpPr>
          <p:cNvPr id="22" name="Rectangle: Rounded Corners 21">
            <a:extLst>
              <a:ext uri="{FF2B5EF4-FFF2-40B4-BE49-F238E27FC236}">
                <a16:creationId xmlns:a16="http://schemas.microsoft.com/office/drawing/2014/main" id="{9466E8A1-958E-44C3-89C7-7FCC234434AE}"/>
              </a:ext>
            </a:extLst>
          </p:cNvPr>
          <p:cNvSpPr/>
          <p:nvPr/>
        </p:nvSpPr>
        <p:spPr>
          <a:xfrm>
            <a:off x="6129332" y="2696197"/>
            <a:ext cx="3763388" cy="8935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Listen for abnormal noises such as crackling or hissing as these could indicate electrical breakdown of the components</a:t>
            </a:r>
          </a:p>
        </p:txBody>
      </p:sp>
      <p:sp>
        <p:nvSpPr>
          <p:cNvPr id="24" name="Rectangle: Rounded Corners 23">
            <a:extLst>
              <a:ext uri="{FF2B5EF4-FFF2-40B4-BE49-F238E27FC236}">
                <a16:creationId xmlns:a16="http://schemas.microsoft.com/office/drawing/2014/main" id="{5383E6C1-53D2-491B-8CBE-C4370420C36A}"/>
              </a:ext>
            </a:extLst>
          </p:cNvPr>
          <p:cNvSpPr/>
          <p:nvPr/>
        </p:nvSpPr>
        <p:spPr>
          <a:xfrm>
            <a:off x="6135930" y="3720248"/>
            <a:ext cx="3357174" cy="89352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Be aware of abnormal smells such as burning, ozone (electrical discharge), rotten eggs (</a:t>
            </a:r>
            <a:r>
              <a:rPr lang="en-GB" sz="1400" dirty="0" err="1">
                <a:solidFill>
                  <a:schemeClr val="tx1"/>
                </a:solidFill>
              </a:rPr>
              <a:t>Arc’ed</a:t>
            </a:r>
            <a:r>
              <a:rPr lang="en-GB" sz="1400" dirty="0">
                <a:solidFill>
                  <a:schemeClr val="tx1"/>
                </a:solidFill>
              </a:rPr>
              <a:t> SF6 discharge)…</a:t>
            </a:r>
          </a:p>
        </p:txBody>
      </p:sp>
      <p:sp>
        <p:nvSpPr>
          <p:cNvPr id="25" name="Rectangle: Rounded Corners 24">
            <a:extLst>
              <a:ext uri="{FF2B5EF4-FFF2-40B4-BE49-F238E27FC236}">
                <a16:creationId xmlns:a16="http://schemas.microsoft.com/office/drawing/2014/main" id="{3027B85D-81AC-4774-AB68-9BE3559705A2}"/>
              </a:ext>
            </a:extLst>
          </p:cNvPr>
          <p:cNvSpPr/>
          <p:nvPr/>
        </p:nvSpPr>
        <p:spPr>
          <a:xfrm>
            <a:off x="6135930" y="4732436"/>
            <a:ext cx="2772027" cy="89352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Look for signs of water ingress, condensation, burning, smoke…</a:t>
            </a:r>
          </a:p>
        </p:txBody>
      </p:sp>
      <p:sp>
        <p:nvSpPr>
          <p:cNvPr id="26" name="Rectangle: Rounded Corners 25">
            <a:extLst>
              <a:ext uri="{FF2B5EF4-FFF2-40B4-BE49-F238E27FC236}">
                <a16:creationId xmlns:a16="http://schemas.microsoft.com/office/drawing/2014/main" id="{063DDCEF-9BA4-40E9-AF58-3D5546E7D692}"/>
              </a:ext>
            </a:extLst>
          </p:cNvPr>
          <p:cNvSpPr/>
          <p:nvPr/>
        </p:nvSpPr>
        <p:spPr>
          <a:xfrm>
            <a:off x="6157621" y="5739984"/>
            <a:ext cx="3238170" cy="89352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A safe system of work must be in place and the required arc flash PPE worn for the task to be undertaken</a:t>
            </a:r>
          </a:p>
        </p:txBody>
      </p:sp>
    </p:spTree>
    <p:extLst>
      <p:ext uri="{BB962C8B-B14F-4D97-AF65-F5344CB8AC3E}">
        <p14:creationId xmlns:p14="http://schemas.microsoft.com/office/powerpoint/2010/main" val="247194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1+#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1+#ppt_w/2"/>
                                          </p:val>
                                        </p:tav>
                                        <p:tav tm="100000">
                                          <p:val>
                                            <p:strVal val="#ppt_x"/>
                                          </p:val>
                                        </p:tav>
                                      </p:tavLst>
                                    </p:anim>
                                    <p:anim calcmode="lin" valueType="num">
                                      <p:cBhvr additive="base">
                                        <p:cTn id="5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1+#ppt_w/2"/>
                                          </p:val>
                                        </p:tav>
                                        <p:tav tm="100000">
                                          <p:val>
                                            <p:strVal val="#ppt_x"/>
                                          </p:val>
                                        </p:tav>
                                      </p:tavLst>
                                    </p:anim>
                                    <p:anim calcmode="lin" valueType="num">
                                      <p:cBhvr additive="base">
                                        <p:cTn id="58" dur="500" fill="hold"/>
                                        <p:tgtEl>
                                          <p:spTgt spid="13"/>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1+#ppt_w/2"/>
                                          </p:val>
                                        </p:tav>
                                        <p:tav tm="100000">
                                          <p:val>
                                            <p:strVal val="#ppt_x"/>
                                          </p:val>
                                        </p:tav>
                                      </p:tavLst>
                                    </p:anim>
                                    <p:anim calcmode="lin" valueType="num">
                                      <p:cBhvr additive="base">
                                        <p:cTn id="6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3" grpId="0" animBg="1"/>
      <p:bldP spid="21" grpId="0" animBg="1"/>
      <p:bldP spid="22"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2</a:t>
            </a:fld>
            <a:endParaRPr lang="en-GB" dirty="0"/>
          </a:p>
        </p:txBody>
      </p:sp>
      <p:sp>
        <p:nvSpPr>
          <p:cNvPr id="3" name="Rectangle 2">
            <a:extLst>
              <a:ext uri="{FF2B5EF4-FFF2-40B4-BE49-F238E27FC236}">
                <a16:creationId xmlns:a16="http://schemas.microsoft.com/office/drawing/2014/main" id="{047B5D33-CD25-47F6-B247-23C60B125E32}"/>
              </a:ext>
            </a:extLst>
          </p:cNvPr>
          <p:cNvSpPr txBox="1">
            <a:spLocks noChangeArrowheads="1"/>
          </p:cNvSpPr>
          <p:nvPr/>
        </p:nvSpPr>
        <p:spPr>
          <a:xfrm>
            <a:off x="1428097" y="798497"/>
            <a:ext cx="7269163"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t>Contents</a:t>
            </a:r>
          </a:p>
        </p:txBody>
      </p:sp>
      <p:sp>
        <p:nvSpPr>
          <p:cNvPr id="4" name="Rectangle 3">
            <a:extLst>
              <a:ext uri="{FF2B5EF4-FFF2-40B4-BE49-F238E27FC236}">
                <a16:creationId xmlns:a16="http://schemas.microsoft.com/office/drawing/2014/main" id="{978F2005-0DE8-4ECF-ADF7-DAC254524FD0}"/>
              </a:ext>
            </a:extLst>
          </p:cNvPr>
          <p:cNvSpPr txBox="1">
            <a:spLocks noChangeArrowheads="1"/>
          </p:cNvSpPr>
          <p:nvPr/>
        </p:nvSpPr>
        <p:spPr>
          <a:xfrm>
            <a:off x="1511323" y="1823958"/>
            <a:ext cx="9695520" cy="439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en-GB" sz="2400" b="1" dirty="0"/>
              <a:t>Section 1 – Safety Hour: </a:t>
            </a:r>
          </a:p>
          <a:p>
            <a:pPr marL="342900" indent="-342900">
              <a:buSzPct val="100000"/>
            </a:pPr>
            <a:r>
              <a:rPr lang="en-GB" sz="2400" dirty="0"/>
              <a:t>Introduction and purpose of the session</a:t>
            </a:r>
          </a:p>
          <a:p>
            <a:pPr marL="342900" indent="-342900">
              <a:buSzPct val="100000"/>
            </a:pPr>
            <a:r>
              <a:rPr lang="en-GB" sz="2400" dirty="0"/>
              <a:t>Overview of the incident at Godinton Substation in December 2018</a:t>
            </a:r>
          </a:p>
          <a:p>
            <a:pPr marL="342900" indent="-342900">
              <a:buSzPct val="100000"/>
            </a:pPr>
            <a:r>
              <a:rPr lang="en-GB" sz="2400" dirty="0"/>
              <a:t>Accessing distribution locations Discussion topics</a:t>
            </a:r>
          </a:p>
          <a:p>
            <a:pPr marL="342900" indent="-342900">
              <a:buSzPct val="100000"/>
            </a:pPr>
            <a:r>
              <a:rPr lang="en-GB" sz="2400" dirty="0"/>
              <a:t>Arc Flash PPE</a:t>
            </a:r>
          </a:p>
          <a:p>
            <a:pPr marL="342900" indent="-342900">
              <a:buSzPct val="100000"/>
              <a:buFont typeface="+mj-lt"/>
              <a:buAutoNum type="arabicPeriod"/>
            </a:pPr>
            <a:endParaRPr lang="en-GB" sz="2400" dirty="0"/>
          </a:p>
          <a:p>
            <a:pPr marL="0" indent="0">
              <a:buSzPct val="100000"/>
              <a:buNone/>
            </a:pPr>
            <a:r>
              <a:rPr lang="en-GB" sz="2400" b="1" dirty="0"/>
              <a:t>Section 2 – Sentinel Competence Re-brief:</a:t>
            </a:r>
          </a:p>
          <a:p>
            <a:pPr marL="342900" indent="-342900">
              <a:buSzPct val="100000"/>
            </a:pPr>
            <a:r>
              <a:rPr lang="en-GB" sz="2400" dirty="0"/>
              <a:t>Re-briefing on the Safety Requirements for Accessing Distribution sites (mandatory for all Level A, B, C competence holders)</a:t>
            </a:r>
          </a:p>
          <a:p>
            <a:pPr marL="342900" indent="-342900">
              <a:buSzPct val="100000"/>
              <a:buFont typeface="+mj-lt"/>
              <a:buAutoNum type="arabicPeriod"/>
            </a:pPr>
            <a:endParaRPr lang="en-GB" altLang="en-US" dirty="0"/>
          </a:p>
        </p:txBody>
      </p:sp>
      <p:pic>
        <p:nvPicPr>
          <p:cNvPr id="5" name="Graphic 4" descr="Meeting">
            <a:extLst>
              <a:ext uri="{FF2B5EF4-FFF2-40B4-BE49-F238E27FC236}">
                <a16:creationId xmlns:a16="http://schemas.microsoft.com/office/drawing/2014/main" id="{AEAEB7D9-6AB8-4453-9E17-2BCED6B6AD0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80241" y="643017"/>
            <a:ext cx="911124" cy="911124"/>
          </a:xfrm>
          <a:prstGeom prst="rect">
            <a:avLst/>
          </a:prstGeom>
        </p:spPr>
      </p:pic>
      <p:sp>
        <p:nvSpPr>
          <p:cNvPr id="6" name="TextBox 5">
            <a:extLst>
              <a:ext uri="{FF2B5EF4-FFF2-40B4-BE49-F238E27FC236}">
                <a16:creationId xmlns:a16="http://schemas.microsoft.com/office/drawing/2014/main" id="{11E381B1-6E36-486B-A7F2-A5EA27E6A738}"/>
              </a:ext>
            </a:extLst>
          </p:cNvPr>
          <p:cNvSpPr txBox="1"/>
          <p:nvPr/>
        </p:nvSpPr>
        <p:spPr>
          <a:xfrm>
            <a:off x="7893052" y="798497"/>
            <a:ext cx="2133600" cy="600164"/>
          </a:xfrm>
          <a:prstGeom prst="rect">
            <a:avLst/>
          </a:prstGeom>
          <a:noFill/>
        </p:spPr>
        <p:txBody>
          <a:bodyPr wrap="square" rtlCol="0">
            <a:spAutoFit/>
          </a:bodyPr>
          <a:lstStyle/>
          <a:p>
            <a:pPr eaLnBrk="0" fontAlgn="base" hangingPunct="0">
              <a:spcBef>
                <a:spcPct val="0"/>
              </a:spcBef>
              <a:spcAft>
                <a:spcPct val="0"/>
              </a:spcAft>
            </a:pPr>
            <a:r>
              <a:rPr lang="en-GB" sz="1100" i="1" dirty="0">
                <a:solidFill>
                  <a:srgbClr val="054B6B"/>
                </a:solidFill>
                <a:latin typeface="Arial" charset="0"/>
              </a:rPr>
              <a:t>Where you see this icon at the top of slide, it denotes a team discussion</a:t>
            </a:r>
          </a:p>
        </p:txBody>
      </p:sp>
    </p:spTree>
    <p:extLst>
      <p:ext uri="{BB962C8B-B14F-4D97-AF65-F5344CB8AC3E}">
        <p14:creationId xmlns:p14="http://schemas.microsoft.com/office/powerpoint/2010/main" val="3775888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20</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10681626"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If you are unsure…STOP….DO NOT work if it’s not safe…</a:t>
            </a:r>
          </a:p>
        </p:txBody>
      </p:sp>
      <p:pic>
        <p:nvPicPr>
          <p:cNvPr id="6" name="Picture 5">
            <a:extLst>
              <a:ext uri="{FF2B5EF4-FFF2-40B4-BE49-F238E27FC236}">
                <a16:creationId xmlns:a16="http://schemas.microsoft.com/office/drawing/2014/main" id="{B22FDFB6-8343-4990-A5C2-78863CEDAA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7855" y="2077919"/>
            <a:ext cx="4474074" cy="3096344"/>
          </a:xfrm>
          <a:prstGeom prst="rect">
            <a:avLst/>
          </a:prstGeom>
          <a:ln>
            <a:solidFill>
              <a:schemeClr val="tx1"/>
            </a:solidFill>
          </a:ln>
        </p:spPr>
      </p:pic>
      <p:pic>
        <p:nvPicPr>
          <p:cNvPr id="8" name="Picture 7">
            <a:extLst>
              <a:ext uri="{FF2B5EF4-FFF2-40B4-BE49-F238E27FC236}">
                <a16:creationId xmlns:a16="http://schemas.microsoft.com/office/drawing/2014/main" id="{C16B564D-EEBB-400C-A9A3-C48E994BA4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4896" y="3112111"/>
            <a:ext cx="4822254" cy="3677990"/>
          </a:xfrm>
          <a:prstGeom prst="rect">
            <a:avLst/>
          </a:prstGeom>
          <a:ln>
            <a:solidFill>
              <a:schemeClr val="tx1"/>
            </a:solidFill>
          </a:ln>
        </p:spPr>
      </p:pic>
      <p:pic>
        <p:nvPicPr>
          <p:cNvPr id="9" name="Picture 8">
            <a:extLst>
              <a:ext uri="{FF2B5EF4-FFF2-40B4-BE49-F238E27FC236}">
                <a16:creationId xmlns:a16="http://schemas.microsoft.com/office/drawing/2014/main" id="{3C2F4D90-F3AD-4A92-B721-D08839F311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9557" y="5224942"/>
            <a:ext cx="1435284" cy="1492052"/>
          </a:xfrm>
          <a:prstGeom prst="rect">
            <a:avLst/>
          </a:prstGeom>
        </p:spPr>
      </p:pic>
    </p:spTree>
    <p:extLst>
      <p:ext uri="{BB962C8B-B14F-4D97-AF65-F5344CB8AC3E}">
        <p14:creationId xmlns:p14="http://schemas.microsoft.com/office/powerpoint/2010/main" val="3123192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6B69B2-02E6-407A-B004-D95EC04F5764}"/>
              </a:ext>
            </a:extLst>
          </p:cNvPr>
          <p:cNvSpPr>
            <a:spLocks noGrp="1"/>
          </p:cNvSpPr>
          <p:nvPr>
            <p:ph type="sldNum" sz="quarter" idx="15"/>
          </p:nvPr>
        </p:nvSpPr>
        <p:spPr/>
        <p:txBody>
          <a:bodyPr/>
          <a:lstStyle/>
          <a:p>
            <a:fld id="{229EAAAC-928A-40C1-AC39-D34FD1799CA9}" type="slidenum">
              <a:rPr lang="en-GB" smtClean="0"/>
              <a:pPr/>
              <a:t>21</a:t>
            </a:fld>
            <a:endParaRPr lang="en-GB" dirty="0"/>
          </a:p>
        </p:txBody>
      </p:sp>
      <p:sp>
        <p:nvSpPr>
          <p:cNvPr id="3" name="Text Placeholder 2">
            <a:extLst>
              <a:ext uri="{FF2B5EF4-FFF2-40B4-BE49-F238E27FC236}">
                <a16:creationId xmlns:a16="http://schemas.microsoft.com/office/drawing/2014/main" id="{1C746C07-F1B6-4189-AFE5-8BB3DAFDB577}"/>
              </a:ext>
            </a:extLst>
          </p:cNvPr>
          <p:cNvSpPr>
            <a:spLocks noGrp="1"/>
          </p:cNvSpPr>
          <p:nvPr>
            <p:ph type="body" sz="quarter" idx="10"/>
          </p:nvPr>
        </p:nvSpPr>
        <p:spPr/>
        <p:txBody>
          <a:bodyPr>
            <a:normAutofit/>
          </a:bodyPr>
          <a:lstStyle/>
          <a:p>
            <a:r>
              <a:rPr lang="en-GB" dirty="0"/>
              <a:t>Section 2:</a:t>
            </a:r>
          </a:p>
        </p:txBody>
      </p:sp>
      <p:sp>
        <p:nvSpPr>
          <p:cNvPr id="4" name="Text Placeholder 2">
            <a:extLst>
              <a:ext uri="{FF2B5EF4-FFF2-40B4-BE49-F238E27FC236}">
                <a16:creationId xmlns:a16="http://schemas.microsoft.com/office/drawing/2014/main" id="{C0B0C0CD-1929-4E3C-9E31-9F7148E9EDEA}"/>
              </a:ext>
            </a:extLst>
          </p:cNvPr>
          <p:cNvSpPr txBox="1">
            <a:spLocks/>
          </p:cNvSpPr>
          <p:nvPr/>
        </p:nvSpPr>
        <p:spPr>
          <a:xfrm>
            <a:off x="2280991" y="4399362"/>
            <a:ext cx="7719778" cy="2393323"/>
          </a:xfrm>
          <a:prstGeom prst="rect">
            <a:avLst/>
          </a:prstGeom>
          <a:solidFill>
            <a:schemeClr val="bg1"/>
          </a:solidFill>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6600" kern="1200" baseline="0">
                <a:solidFill>
                  <a:srgbClr val="00517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3600" i="1" dirty="0">
                <a:solidFill>
                  <a:schemeClr val="tx1"/>
                </a:solidFill>
                <a:latin typeface="+mn-lt"/>
                <a:cs typeface="+mn-cs"/>
              </a:rPr>
              <a:t>Sentinel Re-brief </a:t>
            </a:r>
          </a:p>
          <a:p>
            <a:pPr>
              <a:lnSpc>
                <a:spcPct val="110000"/>
              </a:lnSpc>
            </a:pPr>
            <a:r>
              <a:rPr lang="en-GB" sz="3600" i="1" dirty="0">
                <a:solidFill>
                  <a:schemeClr val="tx1"/>
                </a:solidFill>
                <a:latin typeface="+mn-lt"/>
                <a:cs typeface="+mn-cs"/>
              </a:rPr>
              <a:t> Access into Traction / Non Traction Distribution Locations</a:t>
            </a:r>
          </a:p>
        </p:txBody>
      </p:sp>
    </p:spTree>
    <p:extLst>
      <p:ext uri="{BB962C8B-B14F-4D97-AF65-F5344CB8AC3E}">
        <p14:creationId xmlns:p14="http://schemas.microsoft.com/office/powerpoint/2010/main" val="1524553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22</a:t>
            </a:fld>
            <a:endParaRPr lang="en-GB" dirty="0"/>
          </a:p>
        </p:txBody>
      </p:sp>
      <p:sp>
        <p:nvSpPr>
          <p:cNvPr id="3" name="Rectangle 2">
            <a:extLst>
              <a:ext uri="{FF2B5EF4-FFF2-40B4-BE49-F238E27FC236}">
                <a16:creationId xmlns:a16="http://schemas.microsoft.com/office/drawing/2014/main" id="{047B5D33-CD25-47F6-B247-23C60B125E32}"/>
              </a:ext>
            </a:extLst>
          </p:cNvPr>
          <p:cNvSpPr txBox="1">
            <a:spLocks noChangeArrowheads="1"/>
          </p:cNvSpPr>
          <p:nvPr/>
        </p:nvSpPr>
        <p:spPr>
          <a:xfrm>
            <a:off x="1428097" y="798497"/>
            <a:ext cx="7269163"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t>Contents</a:t>
            </a:r>
          </a:p>
        </p:txBody>
      </p:sp>
      <p:sp>
        <p:nvSpPr>
          <p:cNvPr id="4" name="Rectangle 3">
            <a:extLst>
              <a:ext uri="{FF2B5EF4-FFF2-40B4-BE49-F238E27FC236}">
                <a16:creationId xmlns:a16="http://schemas.microsoft.com/office/drawing/2014/main" id="{978F2005-0DE8-4ECF-ADF7-DAC254524FD0}"/>
              </a:ext>
            </a:extLst>
          </p:cNvPr>
          <p:cNvSpPr txBox="1">
            <a:spLocks noChangeArrowheads="1"/>
          </p:cNvSpPr>
          <p:nvPr/>
        </p:nvSpPr>
        <p:spPr>
          <a:xfrm>
            <a:off x="1511323" y="1823958"/>
            <a:ext cx="9695520" cy="439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400" b="1" dirty="0"/>
              <a:t>Section 2 - Sentinel Re-brief  for Access into Traction / Non Traction Distribution Locations</a:t>
            </a:r>
          </a:p>
          <a:p>
            <a:pPr marL="342900" indent="-342900">
              <a:buSzPct val="100000"/>
            </a:pPr>
            <a:r>
              <a:rPr lang="en-GB" sz="2400" dirty="0"/>
              <a:t>Purpose of the session</a:t>
            </a:r>
          </a:p>
          <a:p>
            <a:pPr marL="342900" indent="-342900">
              <a:buSzPct val="100000"/>
            </a:pPr>
            <a:r>
              <a:rPr lang="en-GB" sz="2400" dirty="0"/>
              <a:t>Scope</a:t>
            </a:r>
          </a:p>
          <a:p>
            <a:pPr marL="342900" indent="-342900">
              <a:buSzPct val="100000"/>
            </a:pPr>
            <a:r>
              <a:rPr lang="en-GB" sz="2400" dirty="0"/>
              <a:t>Hazards</a:t>
            </a:r>
          </a:p>
          <a:p>
            <a:pPr marL="342900" indent="-342900">
              <a:buSzPct val="100000"/>
            </a:pPr>
            <a:r>
              <a:rPr lang="en-GB" sz="2400" dirty="0"/>
              <a:t>Be Aware and Act</a:t>
            </a:r>
          </a:p>
          <a:p>
            <a:pPr marL="342900" indent="-342900">
              <a:buSzPct val="100000"/>
            </a:pPr>
            <a:r>
              <a:rPr lang="en-GB" sz="2400" dirty="0"/>
              <a:t>Procedure Reminder</a:t>
            </a:r>
          </a:p>
          <a:p>
            <a:pPr marL="342900" indent="-342900">
              <a:buSzPct val="100000"/>
            </a:pPr>
            <a:r>
              <a:rPr lang="en-GB" sz="2400" dirty="0"/>
              <a:t>Arc Flash PPE</a:t>
            </a:r>
          </a:p>
          <a:p>
            <a:pPr marL="342900" indent="-342900">
              <a:buSzPct val="100000"/>
            </a:pPr>
            <a:r>
              <a:rPr lang="en-GB" sz="2400" dirty="0"/>
              <a:t>Discussion points</a:t>
            </a:r>
          </a:p>
          <a:p>
            <a:pPr marL="342900" indent="-342900">
              <a:buSzPct val="100000"/>
            </a:pPr>
            <a:r>
              <a:rPr lang="en-GB" sz="2400" dirty="0"/>
              <a:t>Feedback and contact</a:t>
            </a:r>
          </a:p>
          <a:p>
            <a:pPr marL="342900" indent="-342900">
              <a:buSzPct val="100000"/>
            </a:pPr>
            <a:endParaRPr lang="en-GB" sz="2400" dirty="0"/>
          </a:p>
          <a:p>
            <a:pPr marL="342900" indent="-342900">
              <a:buSzPct val="100000"/>
            </a:pPr>
            <a:endParaRPr lang="en-GB" sz="2400" dirty="0"/>
          </a:p>
          <a:p>
            <a:pPr marL="342900" indent="-342900">
              <a:buSzPct val="100000"/>
              <a:buFont typeface="+mj-lt"/>
              <a:buAutoNum type="arabicPeriod"/>
            </a:pPr>
            <a:endParaRPr lang="en-GB" altLang="en-US" dirty="0"/>
          </a:p>
        </p:txBody>
      </p:sp>
      <p:pic>
        <p:nvPicPr>
          <p:cNvPr id="5" name="Graphic 4" descr="Meeting">
            <a:extLst>
              <a:ext uri="{FF2B5EF4-FFF2-40B4-BE49-F238E27FC236}">
                <a16:creationId xmlns:a16="http://schemas.microsoft.com/office/drawing/2014/main" id="{AEAEB7D9-6AB8-4453-9E17-2BCED6B6AD0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80241" y="643017"/>
            <a:ext cx="911124" cy="911124"/>
          </a:xfrm>
          <a:prstGeom prst="rect">
            <a:avLst/>
          </a:prstGeom>
        </p:spPr>
      </p:pic>
      <p:sp>
        <p:nvSpPr>
          <p:cNvPr id="6" name="TextBox 5">
            <a:extLst>
              <a:ext uri="{FF2B5EF4-FFF2-40B4-BE49-F238E27FC236}">
                <a16:creationId xmlns:a16="http://schemas.microsoft.com/office/drawing/2014/main" id="{11E381B1-6E36-486B-A7F2-A5EA27E6A738}"/>
              </a:ext>
            </a:extLst>
          </p:cNvPr>
          <p:cNvSpPr txBox="1"/>
          <p:nvPr/>
        </p:nvSpPr>
        <p:spPr>
          <a:xfrm>
            <a:off x="7893052" y="798497"/>
            <a:ext cx="2133600" cy="600164"/>
          </a:xfrm>
          <a:prstGeom prst="rect">
            <a:avLst/>
          </a:prstGeom>
          <a:noFill/>
        </p:spPr>
        <p:txBody>
          <a:bodyPr wrap="square" rtlCol="0">
            <a:spAutoFit/>
          </a:bodyPr>
          <a:lstStyle/>
          <a:p>
            <a:pPr eaLnBrk="0" fontAlgn="base" hangingPunct="0">
              <a:spcBef>
                <a:spcPct val="0"/>
              </a:spcBef>
              <a:spcAft>
                <a:spcPct val="0"/>
              </a:spcAft>
            </a:pPr>
            <a:r>
              <a:rPr lang="en-GB" sz="1100" i="1" dirty="0">
                <a:solidFill>
                  <a:srgbClr val="054B6B"/>
                </a:solidFill>
                <a:latin typeface="Arial" charset="0"/>
              </a:rPr>
              <a:t>Where you see this icon at the top of slide, it denotes a team discussion</a:t>
            </a:r>
          </a:p>
        </p:txBody>
      </p:sp>
    </p:spTree>
    <p:extLst>
      <p:ext uri="{BB962C8B-B14F-4D97-AF65-F5344CB8AC3E}">
        <p14:creationId xmlns:p14="http://schemas.microsoft.com/office/powerpoint/2010/main" val="2450986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23</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E9887D23-1D7C-4A73-8692-E48C9ADD2E24}"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69" name="Rectangle 2"/>
          <p:cNvSpPr>
            <a:spLocks noGrp="1" noChangeArrowheads="1"/>
          </p:cNvSpPr>
          <p:nvPr>
            <p:ph type="title" idx="4294967295"/>
          </p:nvPr>
        </p:nvSpPr>
        <p:spPr>
          <a:xfrm>
            <a:off x="1399168" y="827088"/>
            <a:ext cx="9693275" cy="431800"/>
          </a:xfrm>
          <a:prstGeom prst="rect">
            <a:avLst/>
          </a:prstGeom>
        </p:spPr>
        <p:txBody>
          <a:bodyPr/>
          <a:lstStyle/>
          <a:p>
            <a:pPr algn="ctr"/>
            <a:r>
              <a:rPr lang="en-GB" altLang="en-US" dirty="0">
                <a:solidFill>
                  <a:schemeClr val="tx2"/>
                </a:solidFill>
              </a:rPr>
              <a:t>Access into Traction / Non Traction Distribution Locations </a:t>
            </a:r>
            <a:r>
              <a:rPr lang="en-GB" altLang="en-US" i="0" dirty="0">
                <a:solidFill>
                  <a:schemeClr val="tx2"/>
                </a:solidFill>
              </a:rPr>
              <a:t>- Purpose</a:t>
            </a:r>
            <a:endParaRPr lang="en-GB" altLang="en-US" dirty="0">
              <a:solidFill>
                <a:schemeClr val="tx2"/>
              </a:solidFill>
            </a:endParaRPr>
          </a:p>
        </p:txBody>
      </p:sp>
      <p:sp>
        <p:nvSpPr>
          <p:cNvPr id="11270" name="Rectangle 3"/>
          <p:cNvSpPr>
            <a:spLocks noGrp="1" noChangeArrowheads="1"/>
          </p:cNvSpPr>
          <p:nvPr>
            <p:ph type="body" idx="4294967295"/>
          </p:nvPr>
        </p:nvSpPr>
        <p:spPr>
          <a:xfrm>
            <a:off x="1028750" y="2168525"/>
            <a:ext cx="10771365" cy="4548469"/>
          </a:xfrm>
          <a:prstGeom prst="rect">
            <a:avLst/>
          </a:prstGeom>
        </p:spPr>
        <p:txBody>
          <a:bodyPr/>
          <a:lstStyle/>
          <a:p>
            <a:pPr marL="0" indent="0" eaLnBrk="1" hangingPunct="1">
              <a:buNone/>
            </a:pPr>
            <a:endParaRPr lang="en-GB" altLang="en-US" sz="2000" dirty="0">
              <a:solidFill>
                <a:schemeClr val="tx2"/>
              </a:solidFill>
            </a:endParaRPr>
          </a:p>
          <a:p>
            <a:pPr marL="0" indent="0">
              <a:buNone/>
            </a:pPr>
            <a:r>
              <a:rPr lang="en-GB" sz="2000" dirty="0">
                <a:solidFill>
                  <a:schemeClr val="tx2"/>
                </a:solidFill>
              </a:rPr>
              <a:t>Following a serious safety incident at Godinton DC traction substation in December 2018, </a:t>
            </a:r>
            <a:r>
              <a:rPr lang="en-GB" altLang="en-US" sz="2000" dirty="0">
                <a:solidFill>
                  <a:schemeClr val="tx2"/>
                </a:solidFill>
              </a:rPr>
              <a:t>we require that all personnel who hold the following competences:</a:t>
            </a:r>
          </a:p>
          <a:p>
            <a:pPr eaLnBrk="1" hangingPunct="1"/>
            <a:r>
              <a:rPr lang="en-GB" altLang="en-US" sz="2000" b="1" i="1" dirty="0">
                <a:solidFill>
                  <a:srgbClr val="FF0000"/>
                </a:solidFill>
              </a:rPr>
              <a:t>Level C DIST, </a:t>
            </a:r>
          </a:p>
          <a:p>
            <a:pPr eaLnBrk="1" hangingPunct="1"/>
            <a:r>
              <a:rPr lang="en-GB" altLang="en-US" sz="2000" b="1" i="1" dirty="0">
                <a:solidFill>
                  <a:srgbClr val="FF0000"/>
                </a:solidFill>
              </a:rPr>
              <a:t>Level B DIST (ACi, ACi+DCi), </a:t>
            </a:r>
          </a:p>
          <a:p>
            <a:pPr eaLnBrk="1" hangingPunct="1"/>
            <a:r>
              <a:rPr lang="en-GB" altLang="en-US" sz="2000" b="1" i="1" dirty="0">
                <a:solidFill>
                  <a:srgbClr val="FF0000"/>
                </a:solidFill>
              </a:rPr>
              <a:t>Level A DIST</a:t>
            </a:r>
          </a:p>
          <a:p>
            <a:pPr marL="0" indent="0" eaLnBrk="1" hangingPunct="1">
              <a:buNone/>
            </a:pPr>
            <a:r>
              <a:rPr lang="en-GB" altLang="en-US" sz="2000" dirty="0">
                <a:solidFill>
                  <a:schemeClr val="tx2"/>
                </a:solidFill>
              </a:rPr>
              <a:t>…undertake this re-briefing of the safety requirements from the current DIST level C competence to reinforce understanding of the safety risks when accessing traction and non traction distribution locations.</a:t>
            </a:r>
          </a:p>
          <a:p>
            <a:pPr marL="0" indent="0" eaLnBrk="1" hangingPunct="1">
              <a:buNone/>
            </a:pPr>
            <a:endParaRPr lang="en-GB" altLang="en-US" sz="2000" b="1" i="1" dirty="0">
              <a:solidFill>
                <a:srgbClr val="FF0000"/>
              </a:solidFill>
            </a:endParaRPr>
          </a:p>
          <a:p>
            <a:pPr marL="0" indent="0">
              <a:buNone/>
            </a:pPr>
            <a:r>
              <a:rPr lang="en-GB" altLang="en-US" sz="2000" b="1" i="1" dirty="0">
                <a:solidFill>
                  <a:srgbClr val="FF0000"/>
                </a:solidFill>
              </a:rPr>
              <a:t>This briefing has been set up as a Sentinel competence event (</a:t>
            </a:r>
            <a:r>
              <a:rPr lang="en-GB" sz="2000" b="1" i="1" dirty="0">
                <a:solidFill>
                  <a:srgbClr val="FF0000"/>
                </a:solidFill>
              </a:rPr>
              <a:t>LC DIST REBRIEF) </a:t>
            </a:r>
            <a:r>
              <a:rPr lang="en-GB" altLang="en-US" sz="2000" b="1" i="1" dirty="0">
                <a:solidFill>
                  <a:srgbClr val="FF0000"/>
                </a:solidFill>
              </a:rPr>
              <a:t>and must be recorded by your Sentinel Sponsor before 29</a:t>
            </a:r>
            <a:r>
              <a:rPr lang="en-GB" altLang="en-US" sz="2000" b="1" i="1" baseline="30000" dirty="0">
                <a:solidFill>
                  <a:srgbClr val="FF0000"/>
                </a:solidFill>
              </a:rPr>
              <a:t>th</a:t>
            </a:r>
            <a:r>
              <a:rPr lang="en-GB" altLang="en-US" sz="2000" b="1" i="1" dirty="0">
                <a:solidFill>
                  <a:srgbClr val="FF0000"/>
                </a:solidFill>
              </a:rPr>
              <a:t> July 2019 in order to retain your Level A, B or C competence.</a:t>
            </a:r>
          </a:p>
          <a:p>
            <a:pPr eaLnBrk="1" hangingPunct="1"/>
            <a:endParaRPr lang="en-GB"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24</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04CF6F79-B269-4AAA-A835-1576A518C2AE}"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69" name="Rectangle 2"/>
          <p:cNvSpPr>
            <a:spLocks noGrp="1" noChangeArrowheads="1"/>
          </p:cNvSpPr>
          <p:nvPr>
            <p:ph type="title" idx="4294967295"/>
          </p:nvPr>
        </p:nvSpPr>
        <p:spPr>
          <a:xfrm>
            <a:off x="1344706" y="786747"/>
            <a:ext cx="9693275" cy="431800"/>
          </a:xfrm>
          <a:prstGeom prst="rect">
            <a:avLst/>
          </a:prstGeom>
        </p:spPr>
        <p:txBody>
          <a:bodyPr/>
          <a:lstStyle/>
          <a:p>
            <a:pPr eaLnBrk="1" hangingPunct="1"/>
            <a:r>
              <a:rPr lang="en-GB" altLang="en-US" i="0" dirty="0">
                <a:solidFill>
                  <a:schemeClr val="tx2"/>
                </a:solidFill>
              </a:rPr>
              <a:t>DIST Level C </a:t>
            </a:r>
            <a:r>
              <a:rPr lang="en-GB" altLang="en-US" dirty="0">
                <a:solidFill>
                  <a:schemeClr val="tx2"/>
                </a:solidFill>
              </a:rPr>
              <a:t>Re-</a:t>
            </a:r>
            <a:r>
              <a:rPr lang="en-GB" altLang="en-US" i="0" dirty="0">
                <a:solidFill>
                  <a:schemeClr val="tx2"/>
                </a:solidFill>
              </a:rPr>
              <a:t>briefing - </a:t>
            </a:r>
            <a:r>
              <a:rPr lang="en-GB" altLang="en-US" dirty="0">
                <a:solidFill>
                  <a:schemeClr val="tx2"/>
                </a:solidFill>
              </a:rPr>
              <a:t>Scope</a:t>
            </a:r>
          </a:p>
        </p:txBody>
      </p:sp>
      <p:sp>
        <p:nvSpPr>
          <p:cNvPr id="11270" name="Rectangle 3"/>
          <p:cNvSpPr>
            <a:spLocks noGrp="1" noChangeArrowheads="1"/>
          </p:cNvSpPr>
          <p:nvPr>
            <p:ph type="body" idx="4294967295"/>
          </p:nvPr>
        </p:nvSpPr>
        <p:spPr>
          <a:xfrm>
            <a:off x="1008529" y="1693536"/>
            <a:ext cx="10228730" cy="4391025"/>
          </a:xfrm>
          <a:prstGeom prst="rect">
            <a:avLst/>
          </a:prstGeom>
        </p:spPr>
        <p:txBody>
          <a:bodyPr/>
          <a:lstStyle/>
          <a:p>
            <a:pPr eaLnBrk="1" hangingPunct="1"/>
            <a:r>
              <a:rPr lang="en-GB" altLang="en-US" sz="2000" dirty="0">
                <a:solidFill>
                  <a:schemeClr val="tx2"/>
                </a:solidFill>
              </a:rPr>
              <a:t>The Level C competence (in accordance with NR Standard NR/L2/CTM/018) covers the requirements and procedure when accessing and egressing a traction or non-traction distribution location (such as DC substations, 25 kV Feeder Stations, Track Paralleling Huts, 6.6 kV substations, etc..). </a:t>
            </a:r>
          </a:p>
          <a:p>
            <a:pPr eaLnBrk="1" hangingPunct="1"/>
            <a:r>
              <a:rPr lang="en-GB" altLang="en-US" sz="2000" i="1" dirty="0">
                <a:solidFill>
                  <a:schemeClr val="tx2"/>
                </a:solidFill>
              </a:rPr>
              <a:t>Note: the distribution location also includes the compound and the electrical distribution equipment installed within it.</a:t>
            </a:r>
            <a:endParaRPr lang="en-GB" altLang="en-US" sz="2000" dirty="0">
              <a:solidFill>
                <a:schemeClr val="tx2"/>
              </a:solidFill>
            </a:endParaRPr>
          </a:p>
          <a:p>
            <a:pPr eaLnBrk="1" hangingPunct="1"/>
            <a:r>
              <a:rPr lang="en-GB" altLang="en-US" sz="2000" dirty="0">
                <a:solidFill>
                  <a:schemeClr val="tx2"/>
                </a:solidFill>
              </a:rPr>
              <a:t>The Level C competence alone does </a:t>
            </a:r>
            <a:r>
              <a:rPr lang="en-GB" altLang="en-US" sz="2000" b="1" u="sng" dirty="0">
                <a:solidFill>
                  <a:schemeClr val="tx2"/>
                </a:solidFill>
              </a:rPr>
              <a:t>not</a:t>
            </a:r>
            <a:r>
              <a:rPr lang="en-GB" altLang="en-US" sz="2000" dirty="0">
                <a:solidFill>
                  <a:schemeClr val="tx2"/>
                </a:solidFill>
              </a:rPr>
              <a:t> allow work to be carried on any of the equipment inside the distribution location, </a:t>
            </a:r>
            <a:r>
              <a:rPr lang="en-GB" altLang="en-US" sz="2000" b="1" u="sng" dirty="0">
                <a:solidFill>
                  <a:schemeClr val="tx2"/>
                </a:solidFill>
              </a:rPr>
              <a:t>it is solely for access and egress</a:t>
            </a:r>
            <a:r>
              <a:rPr lang="en-GB" altLang="en-US" sz="2000" b="1" dirty="0">
                <a:solidFill>
                  <a:schemeClr val="tx2"/>
                </a:solidFill>
              </a:rPr>
              <a:t>.</a:t>
            </a:r>
          </a:p>
          <a:p>
            <a:pPr marL="0" indent="0" eaLnBrk="1" hangingPunct="1">
              <a:buNone/>
            </a:pPr>
            <a:endParaRPr lang="en-GB" altLang="en-US" sz="2000" b="1" i="1" dirty="0">
              <a:solidFill>
                <a:schemeClr val="tx2"/>
              </a:solidFill>
            </a:endParaRPr>
          </a:p>
          <a:p>
            <a:pPr marL="0" indent="0" eaLnBrk="1" hangingPunct="1">
              <a:buNone/>
            </a:pPr>
            <a:r>
              <a:rPr lang="en-GB" altLang="en-US" sz="2000" b="1" i="1" dirty="0">
                <a:solidFill>
                  <a:srgbClr val="FF0000"/>
                </a:solidFill>
              </a:rPr>
              <a:t>Where work is required to be undertaken on the equipment, the individual shall either hold a higher competence such Level B or Level A, or the specific equipment competence (such as Network Rail telecoms staff working on the modem / communications equipment)</a:t>
            </a:r>
          </a:p>
        </p:txBody>
      </p:sp>
    </p:spTree>
    <p:extLst>
      <p:ext uri="{BB962C8B-B14F-4D97-AF65-F5344CB8AC3E}">
        <p14:creationId xmlns:p14="http://schemas.microsoft.com/office/powerpoint/2010/main" val="2056133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25</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1414EF6A-DAE0-4C5E-8ADD-33741D665FBA}"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69" name="Rectangle 2"/>
          <p:cNvSpPr>
            <a:spLocks noGrp="1" noChangeArrowheads="1"/>
          </p:cNvSpPr>
          <p:nvPr>
            <p:ph type="title" idx="4294967295"/>
          </p:nvPr>
        </p:nvSpPr>
        <p:spPr>
          <a:xfrm>
            <a:off x="1932214" y="637624"/>
            <a:ext cx="9693275" cy="431800"/>
          </a:xfrm>
          <a:prstGeom prst="rect">
            <a:avLst/>
          </a:prstGeom>
        </p:spPr>
        <p:txBody>
          <a:bodyPr/>
          <a:lstStyle/>
          <a:p>
            <a:pPr eaLnBrk="1" hangingPunct="1"/>
            <a:r>
              <a:rPr lang="en-GB" altLang="en-US" i="0" dirty="0">
                <a:solidFill>
                  <a:schemeClr val="tx2"/>
                </a:solidFill>
              </a:rPr>
              <a:t>DIST Level C Re-briefing - </a:t>
            </a:r>
            <a:r>
              <a:rPr lang="en-GB" altLang="en-US" dirty="0">
                <a:solidFill>
                  <a:schemeClr val="tx2"/>
                </a:solidFill>
              </a:rPr>
              <a:t>Hazards</a:t>
            </a:r>
          </a:p>
        </p:txBody>
      </p:sp>
      <p:sp>
        <p:nvSpPr>
          <p:cNvPr id="11270" name="Rectangle 3"/>
          <p:cNvSpPr>
            <a:spLocks noGrp="1" noChangeArrowheads="1"/>
          </p:cNvSpPr>
          <p:nvPr>
            <p:ph type="body" idx="4294967295"/>
          </p:nvPr>
        </p:nvSpPr>
        <p:spPr>
          <a:xfrm>
            <a:off x="1249362" y="1350014"/>
            <a:ext cx="10001024" cy="4391025"/>
          </a:xfrm>
          <a:prstGeom prst="rect">
            <a:avLst/>
          </a:prstGeom>
        </p:spPr>
        <p:txBody>
          <a:bodyPr/>
          <a:lstStyle/>
          <a:p>
            <a:pPr marL="0" indent="0" eaLnBrk="1" hangingPunct="1">
              <a:buNone/>
            </a:pPr>
            <a:r>
              <a:rPr lang="en-GB" altLang="en-US" sz="2400" dirty="0">
                <a:solidFill>
                  <a:schemeClr val="tx2"/>
                </a:solidFill>
              </a:rPr>
              <a:t>When entering a distribution location you must be aware of the potential hazards such as:</a:t>
            </a:r>
          </a:p>
          <a:p>
            <a:pPr eaLnBrk="1" hangingPunct="1"/>
            <a:endParaRPr lang="en-GB" altLang="en-US" sz="2400" dirty="0">
              <a:solidFill>
                <a:schemeClr val="tx2"/>
              </a:solidFill>
            </a:endParaRPr>
          </a:p>
          <a:p>
            <a:pPr eaLnBrk="1" hangingPunct="1"/>
            <a:r>
              <a:rPr lang="en-GB" altLang="en-US" sz="2400" dirty="0">
                <a:solidFill>
                  <a:schemeClr val="tx2"/>
                </a:solidFill>
              </a:rPr>
              <a:t>Asbestos components </a:t>
            </a:r>
          </a:p>
          <a:p>
            <a:pPr eaLnBrk="1" hangingPunct="1"/>
            <a:endParaRPr lang="en-GB" altLang="en-US" dirty="0"/>
          </a:p>
          <a:p>
            <a:pPr eaLnBrk="1" hangingPunct="1"/>
            <a:endParaRPr lang="en-GB" altLang="en-US" dirty="0"/>
          </a:p>
        </p:txBody>
      </p:sp>
      <p:pic>
        <p:nvPicPr>
          <p:cNvPr id="7" name="Picture 6" descr="DCP_0420">
            <a:extLst>
              <a:ext uri="{FF2B5EF4-FFF2-40B4-BE49-F238E27FC236}">
                <a16:creationId xmlns:a16="http://schemas.microsoft.com/office/drawing/2014/main" id="{AD78148B-83E9-4B3C-BF60-FC82B4934C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6007" y="1887935"/>
            <a:ext cx="3649962" cy="24333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AADD10F-6C90-41CE-A17A-DD415FEEF7FA}"/>
              </a:ext>
            </a:extLst>
          </p:cNvPr>
          <p:cNvSpPr txBox="1"/>
          <p:nvPr/>
        </p:nvSpPr>
        <p:spPr>
          <a:xfrm>
            <a:off x="1131662" y="4523339"/>
            <a:ext cx="10493827" cy="2108269"/>
          </a:xfrm>
          <a:prstGeom prst="rect">
            <a:avLst/>
          </a:prstGeom>
          <a:noFill/>
        </p:spPr>
        <p:txBody>
          <a:bodyPr wrap="square" rtlCol="0">
            <a:spAutoFit/>
          </a:bodyPr>
          <a:lstStyle/>
          <a:p>
            <a:pPr eaLnBrk="0" fontAlgn="base" hangingPunct="0">
              <a:spcBef>
                <a:spcPct val="0"/>
              </a:spcBef>
              <a:spcAft>
                <a:spcPct val="0"/>
              </a:spcAft>
            </a:pPr>
            <a:r>
              <a:rPr lang="en-GB" altLang="en-US" sz="2400" dirty="0">
                <a:solidFill>
                  <a:srgbClr val="FF0000"/>
                </a:solidFill>
                <a:latin typeface="Arial" charset="0"/>
              </a:rPr>
              <a:t>If damage to asbestos material is suspected, arrangements must be made to immediately leave and secure the building. The ECO must be informed accordingly and the asbestos risk reported to your line manager. </a:t>
            </a:r>
          </a:p>
          <a:p>
            <a:pPr eaLnBrk="0" fontAlgn="base" hangingPunct="0">
              <a:spcBef>
                <a:spcPct val="0"/>
              </a:spcBef>
              <a:spcAft>
                <a:spcPct val="0"/>
              </a:spcAft>
            </a:pPr>
            <a:r>
              <a:rPr lang="en-GB" altLang="en-US" sz="2400" dirty="0">
                <a:solidFill>
                  <a:srgbClr val="FF0000"/>
                </a:solidFill>
                <a:latin typeface="Arial" charset="0"/>
              </a:rPr>
              <a:t>Damage to Asbestos Containing Materials must be reported to the </a:t>
            </a:r>
            <a:r>
              <a:rPr lang="en-GB" sz="2400" b="1" dirty="0">
                <a:solidFill>
                  <a:srgbClr val="FF0000"/>
                </a:solidFill>
              </a:rPr>
              <a:t>Operational Property Help </a:t>
            </a:r>
            <a:r>
              <a:rPr lang="nl-NL" sz="2400" b="1" dirty="0">
                <a:solidFill>
                  <a:srgbClr val="FF0000"/>
                </a:solidFill>
              </a:rPr>
              <a:t>Desk (OPHD) on 0845 873 1289</a:t>
            </a:r>
            <a:endParaRPr lang="en-GB" altLang="en-US" sz="2400" dirty="0">
              <a:solidFill>
                <a:srgbClr val="054B6B"/>
              </a:solidFill>
              <a:latin typeface="Arial" charset="0"/>
            </a:endParaRPr>
          </a:p>
          <a:p>
            <a:pPr eaLnBrk="0" fontAlgn="base" hangingPunct="0">
              <a:spcBef>
                <a:spcPct val="0"/>
              </a:spcBef>
              <a:spcAft>
                <a:spcPct val="0"/>
              </a:spcAft>
            </a:pPr>
            <a:endParaRPr lang="en-GB" sz="1100" dirty="0">
              <a:solidFill>
                <a:srgbClr val="054B6B"/>
              </a:solidFill>
              <a:latin typeface="Arial" charset="0"/>
            </a:endParaRPr>
          </a:p>
        </p:txBody>
      </p:sp>
    </p:spTree>
    <p:extLst>
      <p:ext uri="{BB962C8B-B14F-4D97-AF65-F5344CB8AC3E}">
        <p14:creationId xmlns:p14="http://schemas.microsoft.com/office/powerpoint/2010/main" val="4002702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26</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7BDED8DF-8E10-47E0-ABF7-A5FAFDC7428C}"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69" name="Rectangle 2"/>
          <p:cNvSpPr>
            <a:spLocks noGrp="1" noChangeArrowheads="1"/>
          </p:cNvSpPr>
          <p:nvPr>
            <p:ph type="title" idx="4294967295"/>
          </p:nvPr>
        </p:nvSpPr>
        <p:spPr>
          <a:xfrm>
            <a:off x="1556657" y="868102"/>
            <a:ext cx="9693275" cy="431800"/>
          </a:xfrm>
          <a:prstGeom prst="rect">
            <a:avLst/>
          </a:prstGeom>
        </p:spPr>
        <p:txBody>
          <a:bodyPr/>
          <a:lstStyle/>
          <a:p>
            <a:pPr eaLnBrk="1" hangingPunct="1"/>
            <a:r>
              <a:rPr lang="en-GB" altLang="en-US" i="0" dirty="0">
                <a:solidFill>
                  <a:schemeClr val="tx2"/>
                </a:solidFill>
              </a:rPr>
              <a:t>DIST Level C Re-briefing - </a:t>
            </a:r>
            <a:r>
              <a:rPr lang="en-GB" altLang="en-US" dirty="0">
                <a:solidFill>
                  <a:schemeClr val="tx2"/>
                </a:solidFill>
              </a:rPr>
              <a:t>Hazards</a:t>
            </a:r>
          </a:p>
        </p:txBody>
      </p:sp>
      <p:sp>
        <p:nvSpPr>
          <p:cNvPr id="11270" name="Rectangle 3"/>
          <p:cNvSpPr>
            <a:spLocks noGrp="1" noChangeArrowheads="1"/>
          </p:cNvSpPr>
          <p:nvPr>
            <p:ph type="body" idx="4294967295"/>
          </p:nvPr>
        </p:nvSpPr>
        <p:spPr>
          <a:xfrm>
            <a:off x="1153886" y="1734214"/>
            <a:ext cx="9693275" cy="2652730"/>
          </a:xfrm>
          <a:prstGeom prst="rect">
            <a:avLst/>
          </a:prstGeom>
        </p:spPr>
        <p:txBody>
          <a:bodyPr/>
          <a:lstStyle/>
          <a:p>
            <a:pPr marL="0" indent="0" eaLnBrk="1" hangingPunct="1">
              <a:buNone/>
            </a:pPr>
            <a:r>
              <a:rPr lang="en-GB" altLang="en-US" sz="2400" dirty="0">
                <a:solidFill>
                  <a:schemeClr val="tx2"/>
                </a:solidFill>
              </a:rPr>
              <a:t>When entering a distribution location you must be aware of the potential hazards such as:</a:t>
            </a:r>
          </a:p>
          <a:p>
            <a:pPr eaLnBrk="1" hangingPunct="1"/>
            <a:endParaRPr lang="en-GB" altLang="en-US" sz="2400" dirty="0">
              <a:solidFill>
                <a:schemeClr val="tx2"/>
              </a:solidFill>
            </a:endParaRPr>
          </a:p>
          <a:p>
            <a:pPr marL="0" indent="0" eaLnBrk="1" hangingPunct="1">
              <a:buNone/>
            </a:pPr>
            <a:r>
              <a:rPr lang="en-GB" altLang="en-US" sz="2400" dirty="0">
                <a:solidFill>
                  <a:schemeClr val="tx2"/>
                </a:solidFill>
              </a:rPr>
              <a:t>Exposed Electrical Equipment </a:t>
            </a:r>
          </a:p>
          <a:p>
            <a:pPr marL="0" indent="0" eaLnBrk="1" hangingPunct="1">
              <a:buNone/>
            </a:pPr>
            <a:r>
              <a:rPr lang="en-GB" altLang="en-US" sz="2400" dirty="0">
                <a:solidFill>
                  <a:schemeClr val="tx2"/>
                </a:solidFill>
              </a:rPr>
              <a:t>(such as batteries &amp; connections)</a:t>
            </a:r>
          </a:p>
          <a:p>
            <a:pPr eaLnBrk="1" hangingPunct="1"/>
            <a:endParaRPr lang="en-GB" altLang="en-US" dirty="0"/>
          </a:p>
        </p:txBody>
      </p:sp>
      <p:sp>
        <p:nvSpPr>
          <p:cNvPr id="2" name="TextBox 1">
            <a:extLst>
              <a:ext uri="{FF2B5EF4-FFF2-40B4-BE49-F238E27FC236}">
                <a16:creationId xmlns:a16="http://schemas.microsoft.com/office/drawing/2014/main" id="{DAADD10F-6C90-41CE-A17A-DD415FEEF7FA}"/>
              </a:ext>
            </a:extLst>
          </p:cNvPr>
          <p:cNvSpPr txBox="1"/>
          <p:nvPr/>
        </p:nvSpPr>
        <p:spPr>
          <a:xfrm>
            <a:off x="1197429" y="5079584"/>
            <a:ext cx="9949542" cy="1569660"/>
          </a:xfrm>
          <a:prstGeom prst="rect">
            <a:avLst/>
          </a:prstGeom>
          <a:noFill/>
        </p:spPr>
        <p:txBody>
          <a:bodyPr wrap="square" rtlCol="0">
            <a:spAutoFit/>
          </a:bodyPr>
          <a:lstStyle/>
          <a:p>
            <a:pPr eaLnBrk="0" fontAlgn="base" hangingPunct="0">
              <a:spcBef>
                <a:spcPct val="0"/>
              </a:spcBef>
              <a:spcAft>
                <a:spcPct val="0"/>
              </a:spcAft>
            </a:pPr>
            <a:r>
              <a:rPr lang="en-GB" altLang="en-US" sz="2400" dirty="0">
                <a:solidFill>
                  <a:srgbClr val="FF0000"/>
                </a:solidFill>
                <a:latin typeface="Arial" charset="0"/>
              </a:rPr>
              <a:t>Access to or near equipment with exposed live terminals shall be avoided unless the individual also holds the specific equipment competence and has  complied with the relevant task risk controls.</a:t>
            </a:r>
            <a:endParaRPr lang="en-GB" altLang="en-US" sz="2400" dirty="0">
              <a:solidFill>
                <a:srgbClr val="054B6B"/>
              </a:solidFill>
              <a:latin typeface="Arial" charset="0"/>
            </a:endParaRPr>
          </a:p>
          <a:p>
            <a:pPr eaLnBrk="0" fontAlgn="base" hangingPunct="0">
              <a:spcBef>
                <a:spcPct val="0"/>
              </a:spcBef>
              <a:spcAft>
                <a:spcPct val="0"/>
              </a:spcAft>
            </a:pPr>
            <a:endParaRPr lang="en-GB" sz="2400" dirty="0">
              <a:solidFill>
                <a:srgbClr val="054B6B"/>
              </a:solidFill>
              <a:latin typeface="Arial" charset="0"/>
            </a:endParaRPr>
          </a:p>
        </p:txBody>
      </p:sp>
      <p:pic>
        <p:nvPicPr>
          <p:cNvPr id="9" name="Picture 12" descr="DCP_0410">
            <a:extLst>
              <a:ext uri="{FF2B5EF4-FFF2-40B4-BE49-F238E27FC236}">
                <a16:creationId xmlns:a16="http://schemas.microsoft.com/office/drawing/2014/main" id="{91D62D22-B2DE-4891-9498-A643702BA0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7088064" y="2476569"/>
            <a:ext cx="3681536" cy="2453759"/>
          </a:xfrm>
          <a:prstGeom prst="rect">
            <a:avLst/>
          </a:prstGeom>
        </p:spPr>
      </p:pic>
    </p:spTree>
    <p:extLst>
      <p:ext uri="{BB962C8B-B14F-4D97-AF65-F5344CB8AC3E}">
        <p14:creationId xmlns:p14="http://schemas.microsoft.com/office/powerpoint/2010/main" val="2872038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27</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10B9A214-A7ED-4F3B-B13F-6E585A9D3599}"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69" name="Rectangle 2"/>
          <p:cNvSpPr>
            <a:spLocks noGrp="1" noChangeArrowheads="1"/>
          </p:cNvSpPr>
          <p:nvPr>
            <p:ph type="title" idx="4294967295"/>
          </p:nvPr>
        </p:nvSpPr>
        <p:spPr>
          <a:xfrm>
            <a:off x="1502229" y="840382"/>
            <a:ext cx="9693275" cy="431800"/>
          </a:xfrm>
          <a:prstGeom prst="rect">
            <a:avLst/>
          </a:prstGeom>
        </p:spPr>
        <p:txBody>
          <a:bodyPr/>
          <a:lstStyle/>
          <a:p>
            <a:pPr eaLnBrk="1" hangingPunct="1"/>
            <a:r>
              <a:rPr lang="en-GB" altLang="en-US" i="0" dirty="0">
                <a:solidFill>
                  <a:schemeClr val="tx2"/>
                </a:solidFill>
              </a:rPr>
              <a:t>DIST Level C Re-briefing - </a:t>
            </a:r>
            <a:r>
              <a:rPr lang="en-GB" altLang="en-US" dirty="0">
                <a:solidFill>
                  <a:schemeClr val="tx2"/>
                </a:solidFill>
              </a:rPr>
              <a:t>Hazards</a:t>
            </a:r>
          </a:p>
        </p:txBody>
      </p:sp>
      <p:sp>
        <p:nvSpPr>
          <p:cNvPr id="11270" name="Rectangle 3"/>
          <p:cNvSpPr>
            <a:spLocks noGrp="1" noChangeArrowheads="1"/>
          </p:cNvSpPr>
          <p:nvPr>
            <p:ph type="body" idx="4294967295"/>
          </p:nvPr>
        </p:nvSpPr>
        <p:spPr>
          <a:xfrm>
            <a:off x="1076325" y="1687227"/>
            <a:ext cx="9693275" cy="4391025"/>
          </a:xfrm>
          <a:prstGeom prst="rect">
            <a:avLst/>
          </a:prstGeom>
        </p:spPr>
        <p:txBody>
          <a:bodyPr/>
          <a:lstStyle/>
          <a:p>
            <a:pPr marL="0" indent="0" eaLnBrk="1" hangingPunct="1">
              <a:buNone/>
            </a:pPr>
            <a:r>
              <a:rPr lang="en-GB" altLang="en-US" sz="2400" dirty="0">
                <a:solidFill>
                  <a:schemeClr val="tx2"/>
                </a:solidFill>
              </a:rPr>
              <a:t>When entering some sub surface distribution locations you must be aware of the potential hazards such as:</a:t>
            </a:r>
          </a:p>
          <a:p>
            <a:pPr eaLnBrk="1" hangingPunct="1"/>
            <a:endParaRPr lang="en-GB" altLang="en-US" sz="2400" dirty="0">
              <a:solidFill>
                <a:schemeClr val="tx2"/>
              </a:solidFill>
            </a:endParaRPr>
          </a:p>
          <a:p>
            <a:pPr marL="0" indent="0" eaLnBrk="1" hangingPunct="1">
              <a:buNone/>
            </a:pPr>
            <a:r>
              <a:rPr lang="en-GB" altLang="en-US" sz="2400" dirty="0">
                <a:solidFill>
                  <a:schemeClr val="tx2"/>
                </a:solidFill>
              </a:rPr>
              <a:t>Fire Suppression systems </a:t>
            </a:r>
          </a:p>
          <a:p>
            <a:pPr marL="0" indent="0" eaLnBrk="1" hangingPunct="1">
              <a:buNone/>
            </a:pPr>
            <a:r>
              <a:rPr lang="en-GB" altLang="en-US" sz="2400" dirty="0">
                <a:solidFill>
                  <a:schemeClr val="tx2"/>
                </a:solidFill>
              </a:rPr>
              <a:t>(such as automatic gas (CO2) discharge systems)</a:t>
            </a:r>
          </a:p>
          <a:p>
            <a:pPr eaLnBrk="1" hangingPunct="1"/>
            <a:endParaRPr lang="en-GB" altLang="en-US" sz="2400" dirty="0">
              <a:solidFill>
                <a:schemeClr val="tx2"/>
              </a:solidFill>
            </a:endParaRPr>
          </a:p>
          <a:p>
            <a:pPr eaLnBrk="1" hangingPunct="1"/>
            <a:endParaRPr lang="en-GB" altLang="en-US" dirty="0"/>
          </a:p>
        </p:txBody>
      </p:sp>
      <p:sp>
        <p:nvSpPr>
          <p:cNvPr id="2" name="TextBox 1">
            <a:extLst>
              <a:ext uri="{FF2B5EF4-FFF2-40B4-BE49-F238E27FC236}">
                <a16:creationId xmlns:a16="http://schemas.microsoft.com/office/drawing/2014/main" id="{DAADD10F-6C90-41CE-A17A-DD415FEEF7FA}"/>
              </a:ext>
            </a:extLst>
          </p:cNvPr>
          <p:cNvSpPr txBox="1"/>
          <p:nvPr/>
        </p:nvSpPr>
        <p:spPr>
          <a:xfrm>
            <a:off x="1202871" y="4154648"/>
            <a:ext cx="7494815" cy="2308324"/>
          </a:xfrm>
          <a:prstGeom prst="rect">
            <a:avLst/>
          </a:prstGeom>
          <a:noFill/>
        </p:spPr>
        <p:txBody>
          <a:bodyPr wrap="square" rtlCol="0">
            <a:spAutoFit/>
          </a:bodyPr>
          <a:lstStyle/>
          <a:p>
            <a:pPr fontAlgn="base">
              <a:spcBef>
                <a:spcPct val="0"/>
              </a:spcBef>
              <a:spcAft>
                <a:spcPct val="100000"/>
              </a:spcAft>
            </a:pPr>
            <a:r>
              <a:rPr lang="en-GB" altLang="en-US" sz="2400" dirty="0">
                <a:solidFill>
                  <a:srgbClr val="FF0000"/>
                </a:solidFill>
                <a:latin typeface="Arial" charset="0"/>
              </a:rPr>
              <a:t>(With permission from the ECO where applicable)       An automatic system must be isolated at the control panel adjacent to the door prior to entering the location, and re-activated prior to departure.</a:t>
            </a:r>
          </a:p>
          <a:p>
            <a:pPr eaLnBrk="0" fontAlgn="base" hangingPunct="0">
              <a:spcBef>
                <a:spcPct val="0"/>
              </a:spcBef>
              <a:spcAft>
                <a:spcPct val="0"/>
              </a:spcAft>
            </a:pPr>
            <a:endParaRPr lang="en-GB" sz="2400" dirty="0">
              <a:solidFill>
                <a:srgbClr val="054B6B"/>
              </a:solidFill>
              <a:latin typeface="Arial" charset="0"/>
            </a:endParaRPr>
          </a:p>
        </p:txBody>
      </p:sp>
      <p:pic>
        <p:nvPicPr>
          <p:cNvPr id="4" name="Picture 3">
            <a:extLst>
              <a:ext uri="{FF2B5EF4-FFF2-40B4-BE49-F238E27FC236}">
                <a16:creationId xmlns:a16="http://schemas.microsoft.com/office/drawing/2014/main" id="{9B6D8622-4751-452B-B3C7-EC3A7A58C5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24232" y="2298050"/>
            <a:ext cx="2605980" cy="3474640"/>
          </a:xfrm>
          <a:prstGeom prst="rect">
            <a:avLst/>
          </a:prstGeom>
        </p:spPr>
      </p:pic>
    </p:spTree>
    <p:extLst>
      <p:ext uri="{BB962C8B-B14F-4D97-AF65-F5344CB8AC3E}">
        <p14:creationId xmlns:p14="http://schemas.microsoft.com/office/powerpoint/2010/main" val="2491492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28</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2803121C-19C0-428B-AEB1-A027C47895F8}"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69" name="Rectangle 2"/>
          <p:cNvSpPr>
            <a:spLocks noGrp="1" noChangeArrowheads="1"/>
          </p:cNvSpPr>
          <p:nvPr>
            <p:ph type="title" idx="4294967295"/>
          </p:nvPr>
        </p:nvSpPr>
        <p:spPr>
          <a:xfrm>
            <a:off x="1072243" y="936966"/>
            <a:ext cx="10488385" cy="431800"/>
          </a:xfrm>
          <a:prstGeom prst="rect">
            <a:avLst/>
          </a:prstGeom>
        </p:spPr>
        <p:txBody>
          <a:bodyPr/>
          <a:lstStyle/>
          <a:p>
            <a:pPr eaLnBrk="1" hangingPunct="1"/>
            <a:r>
              <a:rPr lang="en-GB" altLang="en-US" sz="4000" i="0" dirty="0">
                <a:solidFill>
                  <a:schemeClr val="tx2"/>
                </a:solidFill>
              </a:rPr>
              <a:t>DIST Level C Re-briefing </a:t>
            </a:r>
            <a:r>
              <a:rPr lang="en-GB" altLang="en-US" sz="4000" dirty="0">
                <a:solidFill>
                  <a:schemeClr val="tx2"/>
                </a:solidFill>
              </a:rPr>
              <a:t>– be aware and act</a:t>
            </a:r>
          </a:p>
        </p:txBody>
      </p:sp>
      <p:sp>
        <p:nvSpPr>
          <p:cNvPr id="11270" name="Rectangle 3"/>
          <p:cNvSpPr>
            <a:spLocks noGrp="1" noChangeArrowheads="1"/>
          </p:cNvSpPr>
          <p:nvPr>
            <p:ph type="body" idx="4294967295"/>
          </p:nvPr>
        </p:nvSpPr>
        <p:spPr>
          <a:xfrm>
            <a:off x="1224642" y="1876652"/>
            <a:ext cx="10080171" cy="4098925"/>
          </a:xfrm>
          <a:prstGeom prst="rect">
            <a:avLst/>
          </a:prstGeom>
        </p:spPr>
        <p:txBody>
          <a:bodyPr/>
          <a:lstStyle/>
          <a:p>
            <a:pPr eaLnBrk="1" hangingPunct="1"/>
            <a:r>
              <a:rPr lang="en-GB" altLang="en-US" sz="2400" dirty="0">
                <a:solidFill>
                  <a:schemeClr val="tx2"/>
                </a:solidFill>
              </a:rPr>
              <a:t>When entering a distribution location it is extremely important to remain vigilant and alert to changes in the environmental conditions inside.</a:t>
            </a:r>
          </a:p>
          <a:p>
            <a:pPr eaLnBrk="1" hangingPunct="1"/>
            <a:r>
              <a:rPr lang="en-GB" altLang="en-US" sz="2400" dirty="0">
                <a:solidFill>
                  <a:schemeClr val="tx2"/>
                </a:solidFill>
              </a:rPr>
              <a:t>Changes in environmental conditions can include:</a:t>
            </a:r>
          </a:p>
          <a:p>
            <a:pPr eaLnBrk="1" hangingPunct="1"/>
            <a:endParaRPr lang="en-GB" altLang="en-US" sz="2400" dirty="0">
              <a:solidFill>
                <a:schemeClr val="tx2"/>
              </a:solidFill>
            </a:endParaRPr>
          </a:p>
          <a:p>
            <a:pPr lvl="2" eaLnBrk="1" hangingPunct="1">
              <a:lnSpc>
                <a:spcPct val="100000"/>
              </a:lnSpc>
              <a:spcAft>
                <a:spcPct val="50000"/>
              </a:spcAft>
            </a:pPr>
            <a:r>
              <a:rPr lang="en-GB" altLang="en-US" sz="2400" b="1" dirty="0">
                <a:solidFill>
                  <a:schemeClr val="tx2"/>
                </a:solidFill>
              </a:rPr>
              <a:t>Crackling or hissing noises</a:t>
            </a:r>
          </a:p>
          <a:p>
            <a:pPr lvl="2" eaLnBrk="1" hangingPunct="1">
              <a:lnSpc>
                <a:spcPct val="100000"/>
              </a:lnSpc>
              <a:spcAft>
                <a:spcPct val="50000"/>
              </a:spcAft>
            </a:pPr>
            <a:r>
              <a:rPr lang="en-GB" altLang="en-US" sz="2400" b="1" dirty="0">
                <a:solidFill>
                  <a:schemeClr val="tx2"/>
                </a:solidFill>
              </a:rPr>
              <a:t>Smells </a:t>
            </a:r>
            <a:r>
              <a:rPr lang="en-GB" altLang="en-US" sz="2400" b="1" i="1" dirty="0">
                <a:solidFill>
                  <a:schemeClr val="tx2"/>
                </a:solidFill>
              </a:rPr>
              <a:t>(such as burning, ozone or rotten eggs)</a:t>
            </a:r>
          </a:p>
          <a:p>
            <a:pPr lvl="2" eaLnBrk="1" hangingPunct="1">
              <a:lnSpc>
                <a:spcPct val="100000"/>
              </a:lnSpc>
              <a:spcAft>
                <a:spcPct val="50000"/>
              </a:spcAft>
            </a:pPr>
            <a:r>
              <a:rPr lang="en-GB" altLang="en-US" sz="2400" b="1" dirty="0">
                <a:solidFill>
                  <a:schemeClr val="tx2"/>
                </a:solidFill>
              </a:rPr>
              <a:t>Smoke</a:t>
            </a:r>
          </a:p>
          <a:p>
            <a:pPr lvl="2" eaLnBrk="1" hangingPunct="1">
              <a:lnSpc>
                <a:spcPct val="100000"/>
              </a:lnSpc>
              <a:spcAft>
                <a:spcPct val="50000"/>
              </a:spcAft>
            </a:pPr>
            <a:r>
              <a:rPr lang="en-GB" altLang="en-US" sz="2400" b="1" dirty="0">
                <a:solidFill>
                  <a:schemeClr val="tx2"/>
                </a:solidFill>
              </a:rPr>
              <a:t>Water ingress, steam or significant condensation</a:t>
            </a:r>
          </a:p>
          <a:p>
            <a:pPr lvl="2" eaLnBrk="1" hangingPunct="1">
              <a:lnSpc>
                <a:spcPct val="100000"/>
              </a:lnSpc>
              <a:spcAft>
                <a:spcPct val="100000"/>
              </a:spcAft>
            </a:pPr>
            <a:endParaRPr lang="en-GB" altLang="en-US" sz="2400" dirty="0">
              <a:solidFill>
                <a:schemeClr val="tx2"/>
              </a:solidFill>
            </a:endParaRPr>
          </a:p>
          <a:p>
            <a:pPr eaLnBrk="1" hangingPunct="1"/>
            <a:endParaRPr lang="en-GB" altLang="en-US" sz="2400" dirty="0">
              <a:solidFill>
                <a:schemeClr val="tx2"/>
              </a:solidFill>
            </a:endParaRPr>
          </a:p>
        </p:txBody>
      </p:sp>
    </p:spTree>
    <p:extLst>
      <p:ext uri="{BB962C8B-B14F-4D97-AF65-F5344CB8AC3E}">
        <p14:creationId xmlns:p14="http://schemas.microsoft.com/office/powerpoint/2010/main" val="263457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29</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BA4D7C30-BA1B-4B71-9C7D-F6207FA04A36}"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70" name="Rectangle 3"/>
          <p:cNvSpPr>
            <a:spLocks noGrp="1" noChangeArrowheads="1"/>
          </p:cNvSpPr>
          <p:nvPr>
            <p:ph type="body" idx="4294967295"/>
          </p:nvPr>
        </p:nvSpPr>
        <p:spPr>
          <a:xfrm>
            <a:off x="990600" y="1571398"/>
            <a:ext cx="6955971" cy="4100512"/>
          </a:xfrm>
          <a:prstGeom prst="rect">
            <a:avLst/>
          </a:prstGeom>
        </p:spPr>
        <p:txBody>
          <a:bodyPr/>
          <a:lstStyle/>
          <a:p>
            <a:pPr marL="914400" lvl="2" indent="0" eaLnBrk="1" hangingPunct="1">
              <a:lnSpc>
                <a:spcPct val="100000"/>
              </a:lnSpc>
              <a:spcAft>
                <a:spcPct val="50000"/>
              </a:spcAft>
              <a:buNone/>
            </a:pPr>
            <a:endParaRPr lang="en-GB" altLang="en-US" dirty="0"/>
          </a:p>
          <a:p>
            <a:pPr marL="457200" lvl="1" indent="0">
              <a:lnSpc>
                <a:spcPct val="100000"/>
              </a:lnSpc>
              <a:spcAft>
                <a:spcPct val="50000"/>
              </a:spcAft>
              <a:buNone/>
            </a:pPr>
            <a:r>
              <a:rPr lang="en-GB" altLang="en-US" sz="2000" b="1" dirty="0">
                <a:solidFill>
                  <a:schemeClr val="tx2"/>
                </a:solidFill>
              </a:rPr>
              <a:t>Crackling or hissing noises</a:t>
            </a:r>
          </a:p>
          <a:p>
            <a:pPr marL="457200" lvl="1" indent="0">
              <a:lnSpc>
                <a:spcPct val="100000"/>
              </a:lnSpc>
              <a:spcAft>
                <a:spcPct val="50000"/>
              </a:spcAft>
              <a:buNone/>
            </a:pPr>
            <a:r>
              <a:rPr lang="en-GB" altLang="en-US" sz="2000" dirty="0">
                <a:solidFill>
                  <a:schemeClr val="tx2"/>
                </a:solidFill>
              </a:rPr>
              <a:t>This can be the indication of electrical discharge and/or the breakdown of the electrical equipment which may lead to hazardous / lethal voltages appearing on metalwork or present an explosion risk.</a:t>
            </a:r>
          </a:p>
          <a:p>
            <a:pPr marL="457200" lvl="1" indent="0">
              <a:lnSpc>
                <a:spcPct val="100000"/>
              </a:lnSpc>
              <a:spcAft>
                <a:spcPct val="50000"/>
              </a:spcAft>
              <a:buNone/>
            </a:pPr>
            <a:r>
              <a:rPr lang="en-GB" altLang="en-US" sz="2000" b="1" dirty="0">
                <a:solidFill>
                  <a:srgbClr val="FF0000"/>
                </a:solidFill>
              </a:rPr>
              <a:t>If this is detected, the distribution location must be immediately evacuated and the ECO contacted via suitable means other than the substation phone.</a:t>
            </a:r>
          </a:p>
          <a:p>
            <a:pPr marL="625475" lvl="2" indent="0" eaLnBrk="1" hangingPunct="1">
              <a:spcAft>
                <a:spcPct val="100000"/>
              </a:spcAft>
              <a:buNone/>
            </a:pPr>
            <a:endParaRPr lang="en-GB" altLang="en-US" dirty="0"/>
          </a:p>
          <a:p>
            <a:pPr eaLnBrk="1" hangingPunct="1"/>
            <a:endParaRPr lang="en-GB" altLang="en-US" dirty="0"/>
          </a:p>
        </p:txBody>
      </p:sp>
      <p:sp>
        <p:nvSpPr>
          <p:cNvPr id="6" name="Rectangle 2">
            <a:extLst>
              <a:ext uri="{FF2B5EF4-FFF2-40B4-BE49-F238E27FC236}">
                <a16:creationId xmlns:a16="http://schemas.microsoft.com/office/drawing/2014/main" id="{4752B947-C896-4B08-A4AB-F6570561EA01}"/>
              </a:ext>
            </a:extLst>
          </p:cNvPr>
          <p:cNvSpPr txBox="1">
            <a:spLocks noChangeArrowheads="1"/>
          </p:cNvSpPr>
          <p:nvPr/>
        </p:nvSpPr>
        <p:spPr>
          <a:xfrm>
            <a:off x="909449" y="967241"/>
            <a:ext cx="10488385"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4000" dirty="0">
                <a:solidFill>
                  <a:schemeClr val="tx2"/>
                </a:solidFill>
              </a:rPr>
              <a:t>DIST Level C Re-briefing – be aware and act</a:t>
            </a:r>
          </a:p>
        </p:txBody>
      </p:sp>
      <p:pic>
        <p:nvPicPr>
          <p:cNvPr id="4" name="Picture 3">
            <a:extLst>
              <a:ext uri="{FF2B5EF4-FFF2-40B4-BE49-F238E27FC236}">
                <a16:creationId xmlns:a16="http://schemas.microsoft.com/office/drawing/2014/main" id="{E6299034-D2B2-4C17-A353-BFC5F7998B58}"/>
              </a:ext>
            </a:extLst>
          </p:cNvPr>
          <p:cNvPicPr>
            <a:picLocks noChangeAspect="1"/>
          </p:cNvPicPr>
          <p:nvPr/>
        </p:nvPicPr>
        <p:blipFill>
          <a:blip r:embed="rId2"/>
          <a:stretch>
            <a:fillRect/>
          </a:stretch>
        </p:blipFill>
        <p:spPr>
          <a:xfrm>
            <a:off x="9177228" y="2686470"/>
            <a:ext cx="2024172" cy="1983501"/>
          </a:xfrm>
          <a:prstGeom prst="rect">
            <a:avLst/>
          </a:prstGeom>
        </p:spPr>
      </p:pic>
    </p:spTree>
    <p:extLst>
      <p:ext uri="{BB962C8B-B14F-4D97-AF65-F5344CB8AC3E}">
        <p14:creationId xmlns:p14="http://schemas.microsoft.com/office/powerpoint/2010/main" val="29174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6B69B2-02E6-407A-B004-D95EC04F5764}"/>
              </a:ext>
            </a:extLst>
          </p:cNvPr>
          <p:cNvSpPr>
            <a:spLocks noGrp="1"/>
          </p:cNvSpPr>
          <p:nvPr>
            <p:ph type="sldNum" sz="quarter" idx="15"/>
          </p:nvPr>
        </p:nvSpPr>
        <p:spPr/>
        <p:txBody>
          <a:bodyPr/>
          <a:lstStyle/>
          <a:p>
            <a:fld id="{229EAAAC-928A-40C1-AC39-D34FD1799CA9}" type="slidenum">
              <a:rPr lang="en-GB" smtClean="0"/>
              <a:pPr/>
              <a:t>3</a:t>
            </a:fld>
            <a:endParaRPr lang="en-GB" dirty="0"/>
          </a:p>
        </p:txBody>
      </p:sp>
      <p:sp>
        <p:nvSpPr>
          <p:cNvPr id="3" name="Text Placeholder 2">
            <a:extLst>
              <a:ext uri="{FF2B5EF4-FFF2-40B4-BE49-F238E27FC236}">
                <a16:creationId xmlns:a16="http://schemas.microsoft.com/office/drawing/2014/main" id="{1C746C07-F1B6-4189-AFE5-8BB3DAFDB577}"/>
              </a:ext>
            </a:extLst>
          </p:cNvPr>
          <p:cNvSpPr>
            <a:spLocks noGrp="1"/>
          </p:cNvSpPr>
          <p:nvPr>
            <p:ph type="body" sz="quarter" idx="10"/>
          </p:nvPr>
        </p:nvSpPr>
        <p:spPr/>
        <p:txBody>
          <a:bodyPr/>
          <a:lstStyle/>
          <a:p>
            <a:r>
              <a:rPr lang="en-GB" dirty="0"/>
              <a:t>Section 1:</a:t>
            </a:r>
          </a:p>
          <a:p>
            <a:r>
              <a:rPr lang="en-GB" dirty="0"/>
              <a:t>Safety Hour</a:t>
            </a:r>
          </a:p>
        </p:txBody>
      </p:sp>
    </p:spTree>
    <p:extLst>
      <p:ext uri="{BB962C8B-B14F-4D97-AF65-F5344CB8AC3E}">
        <p14:creationId xmlns:p14="http://schemas.microsoft.com/office/powerpoint/2010/main" val="297514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30</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B1AF3D27-B02F-4809-ACEA-8BC9FCDDBE60}"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70" name="Rectangle 3"/>
          <p:cNvSpPr>
            <a:spLocks noGrp="1" noChangeArrowheads="1"/>
          </p:cNvSpPr>
          <p:nvPr>
            <p:ph type="body" idx="4294967295"/>
          </p:nvPr>
        </p:nvSpPr>
        <p:spPr>
          <a:xfrm>
            <a:off x="909450" y="1775732"/>
            <a:ext cx="9001994" cy="4098925"/>
          </a:xfrm>
          <a:prstGeom prst="rect">
            <a:avLst/>
          </a:prstGeom>
        </p:spPr>
        <p:txBody>
          <a:bodyPr/>
          <a:lstStyle/>
          <a:p>
            <a:pPr marL="625475" lvl="2" indent="0" eaLnBrk="1" hangingPunct="1">
              <a:spcAft>
                <a:spcPct val="50000"/>
              </a:spcAft>
              <a:buNone/>
            </a:pPr>
            <a:r>
              <a:rPr lang="en-GB" altLang="en-US" b="1" dirty="0">
                <a:solidFill>
                  <a:schemeClr val="tx2"/>
                </a:solidFill>
              </a:rPr>
              <a:t>Smells </a:t>
            </a:r>
            <a:r>
              <a:rPr lang="en-GB" altLang="en-US" b="1" i="1" dirty="0">
                <a:solidFill>
                  <a:schemeClr val="tx2"/>
                </a:solidFill>
              </a:rPr>
              <a:t>(such as burning or ozone)</a:t>
            </a:r>
          </a:p>
          <a:p>
            <a:pPr marL="625475" lvl="2" indent="0" eaLnBrk="1" hangingPunct="1">
              <a:spcAft>
                <a:spcPct val="50000"/>
              </a:spcAft>
              <a:buNone/>
            </a:pPr>
            <a:r>
              <a:rPr lang="en-GB" altLang="en-US" dirty="0">
                <a:solidFill>
                  <a:schemeClr val="tx2"/>
                </a:solidFill>
              </a:rPr>
              <a:t>This can be the indication of electrical discharge and the breakdown of components of the electrical equipment which may lead to hazardous / lethal voltages appearing on metalwork or present an explosion risk.</a:t>
            </a:r>
          </a:p>
          <a:p>
            <a:pPr marL="625475" lvl="2" indent="0" eaLnBrk="1" hangingPunct="1">
              <a:spcAft>
                <a:spcPct val="50000"/>
              </a:spcAft>
              <a:buNone/>
            </a:pPr>
            <a:r>
              <a:rPr lang="en-GB" altLang="en-US" b="1" i="1" dirty="0">
                <a:solidFill>
                  <a:schemeClr val="tx2"/>
                </a:solidFill>
              </a:rPr>
              <a:t>Rotten Eggs</a:t>
            </a:r>
          </a:p>
          <a:p>
            <a:pPr marL="625475" lvl="2" indent="0" eaLnBrk="1" hangingPunct="1">
              <a:spcAft>
                <a:spcPct val="50000"/>
              </a:spcAft>
              <a:buNone/>
            </a:pPr>
            <a:r>
              <a:rPr lang="en-GB" altLang="en-US" dirty="0">
                <a:solidFill>
                  <a:schemeClr val="tx2"/>
                </a:solidFill>
              </a:rPr>
              <a:t>This is associated when an fault has occurred within SF6 filled equipment and has led to a breakdown of the SF6 gas components. </a:t>
            </a:r>
          </a:p>
          <a:p>
            <a:pPr marL="625475" lvl="2" indent="0" eaLnBrk="1" hangingPunct="1">
              <a:spcAft>
                <a:spcPct val="50000"/>
              </a:spcAft>
              <a:buNone/>
            </a:pPr>
            <a:r>
              <a:rPr lang="en-GB" altLang="en-US" dirty="0">
                <a:solidFill>
                  <a:schemeClr val="tx2"/>
                </a:solidFill>
              </a:rPr>
              <a:t>There may also be evidence of a white ash like material. </a:t>
            </a:r>
          </a:p>
          <a:p>
            <a:pPr marL="625475" lvl="2" indent="0" eaLnBrk="1" hangingPunct="1">
              <a:spcAft>
                <a:spcPct val="50000"/>
              </a:spcAft>
              <a:buNone/>
            </a:pPr>
            <a:r>
              <a:rPr lang="en-GB" altLang="en-US" b="1" dirty="0">
                <a:solidFill>
                  <a:schemeClr val="tx2"/>
                </a:solidFill>
              </a:rPr>
              <a:t>Do not touch.</a:t>
            </a:r>
          </a:p>
          <a:p>
            <a:pPr marL="625475" lvl="2" indent="0" eaLnBrk="1" hangingPunct="1">
              <a:spcAft>
                <a:spcPct val="50000"/>
              </a:spcAft>
              <a:buNone/>
            </a:pPr>
            <a:r>
              <a:rPr lang="en-GB" altLang="en-US" b="1" dirty="0">
                <a:solidFill>
                  <a:srgbClr val="FF0000"/>
                </a:solidFill>
              </a:rPr>
              <a:t>If any of the above is detected, the distribution location must be immediately evacuated and the ECO contacted via suitable means other than the substation phone.</a:t>
            </a:r>
          </a:p>
          <a:p>
            <a:pPr marL="625475" lvl="2" indent="0" eaLnBrk="1" hangingPunct="1">
              <a:spcAft>
                <a:spcPct val="100000"/>
              </a:spcAft>
              <a:buNone/>
            </a:pPr>
            <a:endParaRPr lang="en-GB" altLang="en-US" dirty="0"/>
          </a:p>
          <a:p>
            <a:pPr eaLnBrk="1" hangingPunct="1"/>
            <a:endParaRPr lang="en-GB" altLang="en-US" dirty="0"/>
          </a:p>
        </p:txBody>
      </p:sp>
      <p:sp>
        <p:nvSpPr>
          <p:cNvPr id="6" name="Rectangle 2">
            <a:extLst>
              <a:ext uri="{FF2B5EF4-FFF2-40B4-BE49-F238E27FC236}">
                <a16:creationId xmlns:a16="http://schemas.microsoft.com/office/drawing/2014/main" id="{1B20B896-3A44-4044-8462-3DC1B2087B61}"/>
              </a:ext>
            </a:extLst>
          </p:cNvPr>
          <p:cNvSpPr txBox="1">
            <a:spLocks noChangeArrowheads="1"/>
          </p:cNvSpPr>
          <p:nvPr/>
        </p:nvSpPr>
        <p:spPr>
          <a:xfrm>
            <a:off x="909449" y="967241"/>
            <a:ext cx="10488385"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4000" dirty="0">
                <a:solidFill>
                  <a:schemeClr val="tx2"/>
                </a:solidFill>
              </a:rPr>
              <a:t>DIST Level C Re-briefing – be aware and act</a:t>
            </a:r>
          </a:p>
        </p:txBody>
      </p:sp>
      <p:pic>
        <p:nvPicPr>
          <p:cNvPr id="2" name="Picture 1">
            <a:extLst>
              <a:ext uri="{FF2B5EF4-FFF2-40B4-BE49-F238E27FC236}">
                <a16:creationId xmlns:a16="http://schemas.microsoft.com/office/drawing/2014/main" id="{A97536D5-EDFE-4260-B226-64AB34A061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41742" y="3014355"/>
            <a:ext cx="2255716" cy="1621677"/>
          </a:xfrm>
          <a:prstGeom prst="rect">
            <a:avLst/>
          </a:prstGeom>
        </p:spPr>
      </p:pic>
    </p:spTree>
    <p:extLst>
      <p:ext uri="{BB962C8B-B14F-4D97-AF65-F5344CB8AC3E}">
        <p14:creationId xmlns:p14="http://schemas.microsoft.com/office/powerpoint/2010/main" val="2835265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31</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1029264E-3542-4A0B-9D53-39598C4AA547}"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70" name="Rectangle 3"/>
          <p:cNvSpPr>
            <a:spLocks noGrp="1" noChangeArrowheads="1"/>
          </p:cNvSpPr>
          <p:nvPr>
            <p:ph type="body" idx="4294967295"/>
          </p:nvPr>
        </p:nvSpPr>
        <p:spPr>
          <a:xfrm>
            <a:off x="1039586" y="1791834"/>
            <a:ext cx="6906985" cy="4098925"/>
          </a:xfrm>
          <a:prstGeom prst="rect">
            <a:avLst/>
          </a:prstGeom>
        </p:spPr>
        <p:txBody>
          <a:bodyPr/>
          <a:lstStyle/>
          <a:p>
            <a:pPr eaLnBrk="1" hangingPunct="1"/>
            <a:endParaRPr lang="en-GB" altLang="en-US" dirty="0"/>
          </a:p>
          <a:p>
            <a:pPr marL="625475" lvl="2" indent="0" eaLnBrk="1" hangingPunct="1">
              <a:spcAft>
                <a:spcPct val="50000"/>
              </a:spcAft>
              <a:buNone/>
            </a:pPr>
            <a:r>
              <a:rPr lang="en-GB" altLang="en-US" b="1" dirty="0">
                <a:solidFill>
                  <a:schemeClr val="tx2"/>
                </a:solidFill>
              </a:rPr>
              <a:t>Smoke</a:t>
            </a:r>
            <a:endParaRPr lang="en-GB" altLang="en-US" b="1" i="1" dirty="0">
              <a:solidFill>
                <a:schemeClr val="tx2"/>
              </a:solidFill>
            </a:endParaRPr>
          </a:p>
          <a:p>
            <a:pPr marL="625475" lvl="2" indent="0" eaLnBrk="1" hangingPunct="1">
              <a:spcAft>
                <a:spcPct val="50000"/>
              </a:spcAft>
              <a:buNone/>
            </a:pPr>
            <a:r>
              <a:rPr lang="en-GB" altLang="en-US" dirty="0">
                <a:solidFill>
                  <a:schemeClr val="tx2"/>
                </a:solidFill>
              </a:rPr>
              <a:t>This can be the indication of overloaded electrical equipment, flash over and the breakdown of the electrical equipment which may present a fire/explosion risk.</a:t>
            </a:r>
          </a:p>
          <a:p>
            <a:pPr marL="625475" lvl="2" indent="0" eaLnBrk="1" hangingPunct="1">
              <a:spcAft>
                <a:spcPct val="50000"/>
              </a:spcAft>
              <a:buNone/>
            </a:pPr>
            <a:r>
              <a:rPr lang="en-GB" altLang="en-US" b="1" dirty="0">
                <a:solidFill>
                  <a:srgbClr val="FF0000"/>
                </a:solidFill>
              </a:rPr>
              <a:t>If the above is detected, the distribution location must be immediately evacuated and the ECO contacted via suitable means other than the substation phone.</a:t>
            </a:r>
          </a:p>
          <a:p>
            <a:pPr marL="625475" lvl="2" indent="0" eaLnBrk="1" hangingPunct="1">
              <a:spcAft>
                <a:spcPct val="100000"/>
              </a:spcAft>
              <a:buNone/>
            </a:pPr>
            <a:endParaRPr lang="en-GB" altLang="en-US" dirty="0"/>
          </a:p>
          <a:p>
            <a:pPr eaLnBrk="1" hangingPunct="1"/>
            <a:endParaRPr lang="en-GB" altLang="en-US" dirty="0"/>
          </a:p>
        </p:txBody>
      </p:sp>
      <p:sp>
        <p:nvSpPr>
          <p:cNvPr id="6" name="Rectangle 2">
            <a:extLst>
              <a:ext uri="{FF2B5EF4-FFF2-40B4-BE49-F238E27FC236}">
                <a16:creationId xmlns:a16="http://schemas.microsoft.com/office/drawing/2014/main" id="{54ACF4DE-29A7-42F8-9779-395B694FD0B6}"/>
              </a:ext>
            </a:extLst>
          </p:cNvPr>
          <p:cNvSpPr txBox="1">
            <a:spLocks noChangeArrowheads="1"/>
          </p:cNvSpPr>
          <p:nvPr/>
        </p:nvSpPr>
        <p:spPr>
          <a:xfrm>
            <a:off x="909449" y="967241"/>
            <a:ext cx="10488385"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4000" dirty="0">
                <a:solidFill>
                  <a:schemeClr val="tx2"/>
                </a:solidFill>
              </a:rPr>
              <a:t>DIST Level C Re-briefing – be aware and act</a:t>
            </a:r>
          </a:p>
        </p:txBody>
      </p:sp>
      <p:pic>
        <p:nvPicPr>
          <p:cNvPr id="2" name="Picture 1">
            <a:extLst>
              <a:ext uri="{FF2B5EF4-FFF2-40B4-BE49-F238E27FC236}">
                <a16:creationId xmlns:a16="http://schemas.microsoft.com/office/drawing/2014/main" id="{1A8DE575-F0CF-4E7D-A34D-FD5DF6D23530}"/>
              </a:ext>
            </a:extLst>
          </p:cNvPr>
          <p:cNvPicPr>
            <a:picLocks noChangeAspect="1"/>
          </p:cNvPicPr>
          <p:nvPr/>
        </p:nvPicPr>
        <p:blipFill>
          <a:blip r:embed="rId2"/>
          <a:stretch>
            <a:fillRect/>
          </a:stretch>
        </p:blipFill>
        <p:spPr>
          <a:xfrm>
            <a:off x="8243601" y="2619489"/>
            <a:ext cx="3444539" cy="2306297"/>
          </a:xfrm>
          <a:prstGeom prst="rect">
            <a:avLst/>
          </a:prstGeom>
        </p:spPr>
      </p:pic>
    </p:spTree>
    <p:extLst>
      <p:ext uri="{BB962C8B-B14F-4D97-AF65-F5344CB8AC3E}">
        <p14:creationId xmlns:p14="http://schemas.microsoft.com/office/powerpoint/2010/main" val="2810295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32</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35E47BEF-AD4F-43A7-928A-F64F80E50BAB}"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70" name="Rectangle 3"/>
          <p:cNvSpPr>
            <a:spLocks noGrp="1" noChangeArrowheads="1"/>
          </p:cNvSpPr>
          <p:nvPr>
            <p:ph type="body" idx="4294967295"/>
          </p:nvPr>
        </p:nvSpPr>
        <p:spPr>
          <a:xfrm>
            <a:off x="1001485" y="1786513"/>
            <a:ext cx="7347858" cy="4032250"/>
          </a:xfrm>
          <a:prstGeom prst="rect">
            <a:avLst/>
          </a:prstGeom>
        </p:spPr>
        <p:txBody>
          <a:bodyPr/>
          <a:lstStyle/>
          <a:p>
            <a:pPr marL="168275" lvl="1" indent="0">
              <a:spcAft>
                <a:spcPct val="50000"/>
              </a:spcAft>
              <a:buNone/>
            </a:pPr>
            <a:r>
              <a:rPr lang="en-GB" altLang="en-US" sz="2000" b="1" dirty="0">
                <a:solidFill>
                  <a:schemeClr val="tx2"/>
                </a:solidFill>
              </a:rPr>
              <a:t>Water ingress (Steam) or significant condensation</a:t>
            </a:r>
            <a:endParaRPr lang="en-GB" altLang="en-US" sz="2000" b="1" i="1" dirty="0">
              <a:solidFill>
                <a:schemeClr val="tx2"/>
              </a:solidFill>
            </a:endParaRPr>
          </a:p>
          <a:p>
            <a:pPr marL="168275" lvl="1" indent="0">
              <a:spcAft>
                <a:spcPct val="50000"/>
              </a:spcAft>
              <a:buNone/>
            </a:pPr>
            <a:r>
              <a:rPr lang="en-GB" altLang="en-US" sz="2000" dirty="0">
                <a:solidFill>
                  <a:schemeClr val="tx2"/>
                </a:solidFill>
              </a:rPr>
              <a:t>Evidence of water ingress (Steam) or significant condensation on electrical equipment will increase the risk of electrical discharge and flash-over.</a:t>
            </a:r>
          </a:p>
          <a:p>
            <a:pPr marL="168275" lvl="1" indent="0">
              <a:spcAft>
                <a:spcPct val="50000"/>
              </a:spcAft>
              <a:buNone/>
            </a:pPr>
            <a:r>
              <a:rPr lang="en-GB" altLang="en-US" sz="2000" dirty="0">
                <a:solidFill>
                  <a:schemeClr val="tx2"/>
                </a:solidFill>
              </a:rPr>
              <a:t>Actions shall be taken in accordance with national safety bulletin NRB 19/01.</a:t>
            </a:r>
          </a:p>
          <a:p>
            <a:pPr marL="168275" lvl="1" indent="0">
              <a:spcAft>
                <a:spcPct val="50000"/>
              </a:spcAft>
              <a:buNone/>
            </a:pPr>
            <a:r>
              <a:rPr lang="en-GB" altLang="en-US" sz="2000" b="1" dirty="0">
                <a:solidFill>
                  <a:srgbClr val="FF0000"/>
                </a:solidFill>
              </a:rPr>
              <a:t>If steam is detected, the distribution location must be immediately evacuated and the ECO contacted via suitable means other than the substation phone. </a:t>
            </a:r>
          </a:p>
          <a:p>
            <a:pPr marL="168275" lvl="1" indent="0">
              <a:spcAft>
                <a:spcPct val="50000"/>
              </a:spcAft>
              <a:buNone/>
            </a:pPr>
            <a:r>
              <a:rPr lang="en-GB" altLang="en-US" sz="2000" b="1" dirty="0">
                <a:solidFill>
                  <a:srgbClr val="FF0000"/>
                </a:solidFill>
              </a:rPr>
              <a:t>The Electrification &amp; Plant Maintenance Engineer must also be contacted and Route Control advised.</a:t>
            </a:r>
          </a:p>
          <a:p>
            <a:pPr marL="625475" lvl="2" indent="0" eaLnBrk="1" hangingPunct="1">
              <a:spcAft>
                <a:spcPct val="100000"/>
              </a:spcAft>
              <a:buNone/>
            </a:pPr>
            <a:endParaRPr lang="en-GB" altLang="en-US" dirty="0"/>
          </a:p>
          <a:p>
            <a:pPr eaLnBrk="1" hangingPunct="1"/>
            <a:endParaRPr lang="en-GB" altLang="en-US" sz="2000" dirty="0"/>
          </a:p>
        </p:txBody>
      </p:sp>
      <p:pic>
        <p:nvPicPr>
          <p:cNvPr id="7" name="Picture 6">
            <a:extLst>
              <a:ext uri="{FF2B5EF4-FFF2-40B4-BE49-F238E27FC236}">
                <a16:creationId xmlns:a16="http://schemas.microsoft.com/office/drawing/2014/main" id="{5A8466FD-D937-4D0A-87BC-60ECCB488A7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b="27998"/>
          <a:stretch/>
        </p:blipFill>
        <p:spPr>
          <a:xfrm>
            <a:off x="8769558" y="1708078"/>
            <a:ext cx="2748020" cy="4607662"/>
          </a:xfrm>
          <a:prstGeom prst="rect">
            <a:avLst/>
          </a:prstGeom>
          <a:ln>
            <a:solidFill>
              <a:schemeClr val="tx1"/>
            </a:solidFill>
          </a:ln>
        </p:spPr>
      </p:pic>
      <p:sp>
        <p:nvSpPr>
          <p:cNvPr id="8" name="Rectangle 2">
            <a:extLst>
              <a:ext uri="{FF2B5EF4-FFF2-40B4-BE49-F238E27FC236}">
                <a16:creationId xmlns:a16="http://schemas.microsoft.com/office/drawing/2014/main" id="{5B7E216C-C1D5-4F2D-BB93-AA3E0641B712}"/>
              </a:ext>
            </a:extLst>
          </p:cNvPr>
          <p:cNvSpPr txBox="1">
            <a:spLocks noChangeArrowheads="1"/>
          </p:cNvSpPr>
          <p:nvPr/>
        </p:nvSpPr>
        <p:spPr>
          <a:xfrm>
            <a:off x="942106" y="640675"/>
            <a:ext cx="10488385"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4000" dirty="0">
                <a:solidFill>
                  <a:schemeClr val="tx2"/>
                </a:solidFill>
              </a:rPr>
              <a:t>DIST Level C Re-briefing – be aware and act</a:t>
            </a:r>
          </a:p>
        </p:txBody>
      </p:sp>
    </p:spTree>
    <p:extLst>
      <p:ext uri="{BB962C8B-B14F-4D97-AF65-F5344CB8AC3E}">
        <p14:creationId xmlns:p14="http://schemas.microsoft.com/office/powerpoint/2010/main" val="1439469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33</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DC809799-B48C-4376-99B2-B014AC50D2B3}"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70" name="Rectangle 3"/>
          <p:cNvSpPr>
            <a:spLocks noGrp="1" noChangeArrowheads="1"/>
          </p:cNvSpPr>
          <p:nvPr>
            <p:ph type="body" idx="4294967295"/>
          </p:nvPr>
        </p:nvSpPr>
        <p:spPr>
          <a:xfrm>
            <a:off x="979716" y="1963170"/>
            <a:ext cx="7081156" cy="4032250"/>
          </a:xfrm>
          <a:prstGeom prst="rect">
            <a:avLst/>
          </a:prstGeom>
        </p:spPr>
        <p:txBody>
          <a:bodyPr/>
          <a:lstStyle/>
          <a:p>
            <a:pPr marL="0" indent="-288925">
              <a:spcAft>
                <a:spcPct val="50000"/>
              </a:spcAft>
              <a:buNone/>
            </a:pPr>
            <a:r>
              <a:rPr lang="en-GB" altLang="en-US" sz="2000" b="1" dirty="0">
                <a:solidFill>
                  <a:schemeClr val="tx2"/>
                </a:solidFill>
              </a:rPr>
              <a:t>Building Fabric - Water ingress, defects with doors, damage to windows</a:t>
            </a:r>
            <a:endParaRPr lang="en-GB" altLang="en-US" sz="2000" b="1" i="1" dirty="0">
              <a:solidFill>
                <a:schemeClr val="tx2"/>
              </a:solidFill>
            </a:endParaRPr>
          </a:p>
          <a:p>
            <a:pPr marL="0" indent="-288925">
              <a:spcAft>
                <a:spcPct val="50000"/>
              </a:spcAft>
              <a:buNone/>
            </a:pPr>
            <a:r>
              <a:rPr lang="en-GB" altLang="en-US" sz="2000" dirty="0">
                <a:solidFill>
                  <a:schemeClr val="tx2"/>
                </a:solidFill>
              </a:rPr>
              <a:t>The general condition of the building should be reviewed and any defects with the building  that could lead to water ingress or a reduction in the buildings security should be reported.</a:t>
            </a:r>
          </a:p>
          <a:p>
            <a:r>
              <a:rPr lang="en-GB" altLang="en-US" sz="2000" b="1" dirty="0">
                <a:solidFill>
                  <a:srgbClr val="FF0000"/>
                </a:solidFill>
              </a:rPr>
              <a:t>If the above are detected, these shall be reported to the </a:t>
            </a:r>
            <a:r>
              <a:rPr lang="en-GB" sz="2000" b="1" dirty="0">
                <a:solidFill>
                  <a:srgbClr val="FF0000"/>
                </a:solidFill>
              </a:rPr>
              <a:t>Operational Property Help </a:t>
            </a:r>
            <a:r>
              <a:rPr lang="nl-NL" sz="2000" b="1" dirty="0">
                <a:solidFill>
                  <a:srgbClr val="FF0000"/>
                </a:solidFill>
              </a:rPr>
              <a:t>Desk (OPHD) on 0845 873 1289</a:t>
            </a:r>
            <a:r>
              <a:rPr lang="en-GB" altLang="en-US" sz="2000" b="1" dirty="0">
                <a:solidFill>
                  <a:srgbClr val="FF0000"/>
                </a:solidFill>
              </a:rPr>
              <a:t>.</a:t>
            </a:r>
          </a:p>
          <a:p>
            <a:r>
              <a:rPr lang="en-GB" altLang="en-US" sz="2000" b="1" dirty="0">
                <a:solidFill>
                  <a:srgbClr val="FF0000"/>
                </a:solidFill>
              </a:rPr>
              <a:t>Please also ensure that the ECR and the relevant EPME are advised of the defects and the fault numbers for the work provided by OPHD.</a:t>
            </a:r>
          </a:p>
          <a:p>
            <a:pPr marL="625475" lvl="2" indent="0" eaLnBrk="1" hangingPunct="1">
              <a:spcAft>
                <a:spcPct val="100000"/>
              </a:spcAft>
              <a:buNone/>
            </a:pPr>
            <a:endParaRPr lang="en-GB" altLang="en-US" dirty="0"/>
          </a:p>
          <a:p>
            <a:pPr eaLnBrk="1" hangingPunct="1"/>
            <a:endParaRPr lang="en-GB" altLang="en-US" sz="2000" dirty="0"/>
          </a:p>
        </p:txBody>
      </p:sp>
      <p:sp>
        <p:nvSpPr>
          <p:cNvPr id="6" name="Rectangle 2">
            <a:extLst>
              <a:ext uri="{FF2B5EF4-FFF2-40B4-BE49-F238E27FC236}">
                <a16:creationId xmlns:a16="http://schemas.microsoft.com/office/drawing/2014/main" id="{D5243482-7739-4108-BB24-59743DD3AEB7}"/>
              </a:ext>
            </a:extLst>
          </p:cNvPr>
          <p:cNvSpPr txBox="1">
            <a:spLocks noChangeArrowheads="1"/>
          </p:cNvSpPr>
          <p:nvPr/>
        </p:nvSpPr>
        <p:spPr>
          <a:xfrm>
            <a:off x="909449" y="967241"/>
            <a:ext cx="10488385"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4000" dirty="0">
                <a:solidFill>
                  <a:schemeClr val="tx2"/>
                </a:solidFill>
              </a:rPr>
              <a:t>DIST Level C Re-briefing – be aware and act</a:t>
            </a:r>
          </a:p>
        </p:txBody>
      </p:sp>
      <p:pic>
        <p:nvPicPr>
          <p:cNvPr id="2" name="Picture 1">
            <a:extLst>
              <a:ext uri="{FF2B5EF4-FFF2-40B4-BE49-F238E27FC236}">
                <a16:creationId xmlns:a16="http://schemas.microsoft.com/office/drawing/2014/main" id="{A0DF86A4-5CEF-476E-BCEE-DA349782A4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2494" y="2653213"/>
            <a:ext cx="3331869" cy="2310673"/>
          </a:xfrm>
          <a:prstGeom prst="rect">
            <a:avLst/>
          </a:prstGeom>
        </p:spPr>
      </p:pic>
    </p:spTree>
    <p:extLst>
      <p:ext uri="{BB962C8B-B14F-4D97-AF65-F5344CB8AC3E}">
        <p14:creationId xmlns:p14="http://schemas.microsoft.com/office/powerpoint/2010/main" val="2372676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34</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BD0BE2AB-2D39-49E6-9CC4-9EBF42F48521}"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69" name="Rectangle 2"/>
          <p:cNvSpPr>
            <a:spLocks noGrp="1" noChangeArrowheads="1"/>
          </p:cNvSpPr>
          <p:nvPr>
            <p:ph type="title" idx="4294967295"/>
          </p:nvPr>
        </p:nvSpPr>
        <p:spPr>
          <a:xfrm>
            <a:off x="870857" y="827088"/>
            <a:ext cx="11071854" cy="431800"/>
          </a:xfrm>
          <a:prstGeom prst="rect">
            <a:avLst/>
          </a:prstGeom>
        </p:spPr>
        <p:txBody>
          <a:bodyPr/>
          <a:lstStyle/>
          <a:p>
            <a:pPr eaLnBrk="1" hangingPunct="1"/>
            <a:r>
              <a:rPr lang="en-GB" altLang="en-US" sz="4000" i="0" dirty="0">
                <a:solidFill>
                  <a:schemeClr val="tx2"/>
                </a:solidFill>
              </a:rPr>
              <a:t>DIST Level C Re-briefing </a:t>
            </a:r>
            <a:r>
              <a:rPr lang="en-GB" altLang="en-US" sz="4000" dirty="0">
                <a:solidFill>
                  <a:schemeClr val="tx2"/>
                </a:solidFill>
              </a:rPr>
              <a:t>– Procedure reminder</a:t>
            </a:r>
          </a:p>
        </p:txBody>
      </p:sp>
      <p:sp>
        <p:nvSpPr>
          <p:cNvPr id="11270" name="Rectangle 3"/>
          <p:cNvSpPr>
            <a:spLocks noGrp="1" noChangeArrowheads="1"/>
          </p:cNvSpPr>
          <p:nvPr>
            <p:ph type="body" idx="4294967295"/>
          </p:nvPr>
        </p:nvSpPr>
        <p:spPr>
          <a:xfrm>
            <a:off x="985158" y="1471160"/>
            <a:ext cx="6727371" cy="4098925"/>
          </a:xfrm>
          <a:prstGeom prst="rect">
            <a:avLst/>
          </a:prstGeom>
        </p:spPr>
        <p:txBody>
          <a:bodyPr/>
          <a:lstStyle/>
          <a:p>
            <a:pPr eaLnBrk="1" hangingPunct="1"/>
            <a:endParaRPr lang="en-GB" altLang="en-US" sz="2000" dirty="0">
              <a:solidFill>
                <a:schemeClr val="tx2"/>
              </a:solidFill>
            </a:endParaRPr>
          </a:p>
          <a:p>
            <a:pPr marL="285750" indent="-285750" eaLnBrk="1" hangingPunct="1">
              <a:spcAft>
                <a:spcPct val="100000"/>
              </a:spcAft>
              <a:buFont typeface="Wingdings" panose="05000000000000000000" pitchFamily="2" charset="2"/>
              <a:buChar char="Ø"/>
            </a:pPr>
            <a:r>
              <a:rPr lang="en-GB" altLang="en-US" sz="2000" dirty="0">
                <a:solidFill>
                  <a:schemeClr val="tx2"/>
                </a:solidFill>
              </a:rPr>
              <a:t>On arrival at the power </a:t>
            </a:r>
            <a:r>
              <a:rPr lang="en-GB" altLang="en-US" sz="2000">
                <a:solidFill>
                  <a:schemeClr val="tx2"/>
                </a:solidFill>
              </a:rPr>
              <a:t>distribution location </a:t>
            </a:r>
            <a:r>
              <a:rPr lang="en-GB" altLang="en-US" sz="2000" dirty="0">
                <a:solidFill>
                  <a:schemeClr val="tx2"/>
                </a:solidFill>
              </a:rPr>
              <a:t>the ECO must be contacted in order to seek permission to enter the distribution location.</a:t>
            </a:r>
          </a:p>
          <a:p>
            <a:pPr marL="285750" indent="-285750" eaLnBrk="1" hangingPunct="1">
              <a:spcAft>
                <a:spcPct val="100000"/>
              </a:spcAft>
              <a:buFont typeface="Wingdings" panose="05000000000000000000" pitchFamily="2" charset="2"/>
              <a:buChar char="Ø"/>
            </a:pPr>
            <a:r>
              <a:rPr lang="en-GB" altLang="en-US" sz="2000" dirty="0">
                <a:solidFill>
                  <a:schemeClr val="tx2"/>
                </a:solidFill>
              </a:rPr>
              <a:t>On contacting the ECO you must clearly </a:t>
            </a:r>
            <a:r>
              <a:rPr lang="en-GB" altLang="en-US" sz="2000" b="1" dirty="0">
                <a:solidFill>
                  <a:schemeClr val="tx2"/>
                </a:solidFill>
              </a:rPr>
              <a:t>state your name</a:t>
            </a:r>
            <a:r>
              <a:rPr lang="en-GB" altLang="en-US" sz="2000" dirty="0">
                <a:solidFill>
                  <a:schemeClr val="tx2"/>
                </a:solidFill>
              </a:rPr>
              <a:t>, your </a:t>
            </a:r>
            <a:r>
              <a:rPr lang="en-GB" altLang="en-US" sz="2000" b="1" dirty="0">
                <a:solidFill>
                  <a:schemeClr val="tx2"/>
                </a:solidFill>
              </a:rPr>
              <a:t>employer’s name </a:t>
            </a:r>
            <a:r>
              <a:rPr lang="en-GB" altLang="en-US" sz="2000" dirty="0">
                <a:solidFill>
                  <a:schemeClr val="tx2"/>
                </a:solidFill>
              </a:rPr>
              <a:t>and the </a:t>
            </a:r>
            <a:r>
              <a:rPr lang="en-GB" altLang="en-US" sz="2000" b="1" dirty="0">
                <a:solidFill>
                  <a:schemeClr val="tx2"/>
                </a:solidFill>
              </a:rPr>
              <a:t>nature of your visit</a:t>
            </a:r>
            <a:r>
              <a:rPr lang="en-GB" altLang="en-US" sz="2000" dirty="0">
                <a:solidFill>
                  <a:schemeClr val="tx2"/>
                </a:solidFill>
              </a:rPr>
              <a:t>.</a:t>
            </a:r>
          </a:p>
          <a:p>
            <a:pPr marL="285750" indent="-285750" eaLnBrk="1" hangingPunct="1">
              <a:spcAft>
                <a:spcPct val="100000"/>
              </a:spcAft>
              <a:buFont typeface="Wingdings" panose="05000000000000000000" pitchFamily="2" charset="2"/>
              <a:buChar char="Ø"/>
            </a:pPr>
            <a:r>
              <a:rPr lang="en-GB" altLang="en-US" sz="2000" dirty="0">
                <a:solidFill>
                  <a:schemeClr val="tx2"/>
                </a:solidFill>
              </a:rPr>
              <a:t>Upon entering be vigilant and aware of any untoward environmental conditions and hazards. Take the appropriate actions.</a:t>
            </a:r>
          </a:p>
          <a:p>
            <a:pPr marL="285750" indent="-285750" eaLnBrk="1" hangingPunct="1">
              <a:spcAft>
                <a:spcPct val="100000"/>
              </a:spcAft>
              <a:buFont typeface="Wingdings" panose="05000000000000000000" pitchFamily="2" charset="2"/>
              <a:buChar char="Ø"/>
            </a:pPr>
            <a:r>
              <a:rPr lang="en-GB" altLang="en-US" sz="2000" dirty="0">
                <a:solidFill>
                  <a:schemeClr val="tx2"/>
                </a:solidFill>
              </a:rPr>
              <a:t>Complete the entry into the substation log book</a:t>
            </a:r>
          </a:p>
          <a:p>
            <a:pPr marL="285750" indent="-285750" eaLnBrk="1" hangingPunct="1">
              <a:spcAft>
                <a:spcPct val="100000"/>
              </a:spcAft>
              <a:buFont typeface="Wingdings" panose="05000000000000000000" pitchFamily="2" charset="2"/>
              <a:buChar char="Ø"/>
            </a:pPr>
            <a:endParaRPr lang="en-GB" altLang="en-US" sz="2000" dirty="0">
              <a:solidFill>
                <a:schemeClr val="tx2"/>
              </a:solidFill>
            </a:endParaRPr>
          </a:p>
          <a:p>
            <a:pPr marL="625475" lvl="2" indent="0" eaLnBrk="1" hangingPunct="1">
              <a:spcAft>
                <a:spcPct val="100000"/>
              </a:spcAft>
              <a:buNone/>
            </a:pPr>
            <a:endParaRPr lang="en-GB" altLang="en-US" dirty="0">
              <a:solidFill>
                <a:schemeClr val="tx2"/>
              </a:solidFill>
            </a:endParaRPr>
          </a:p>
          <a:p>
            <a:pPr eaLnBrk="1" hangingPunct="1"/>
            <a:endParaRPr lang="en-GB" altLang="en-US" sz="2000" dirty="0">
              <a:solidFill>
                <a:schemeClr val="tx2"/>
              </a:solidFill>
            </a:endParaRPr>
          </a:p>
        </p:txBody>
      </p:sp>
      <p:pic>
        <p:nvPicPr>
          <p:cNvPr id="2" name="Picture 1">
            <a:extLst>
              <a:ext uri="{FF2B5EF4-FFF2-40B4-BE49-F238E27FC236}">
                <a16:creationId xmlns:a16="http://schemas.microsoft.com/office/drawing/2014/main" id="{3D4024DD-A5F4-4CB1-9AC5-BF21750197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0450" y="2028002"/>
            <a:ext cx="3932261" cy="3542083"/>
          </a:xfrm>
          <a:prstGeom prst="rect">
            <a:avLst/>
          </a:prstGeom>
        </p:spPr>
      </p:pic>
    </p:spTree>
    <p:extLst>
      <p:ext uri="{BB962C8B-B14F-4D97-AF65-F5344CB8AC3E}">
        <p14:creationId xmlns:p14="http://schemas.microsoft.com/office/powerpoint/2010/main" val="2481242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35</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1B4F7C3A-1A27-4542-8DAA-E1474B2874CC}"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70" name="Rectangle 3"/>
          <p:cNvSpPr>
            <a:spLocks noGrp="1" noChangeArrowheads="1"/>
          </p:cNvSpPr>
          <p:nvPr>
            <p:ph type="body" idx="4294967295"/>
          </p:nvPr>
        </p:nvSpPr>
        <p:spPr>
          <a:xfrm>
            <a:off x="1017813" y="1711551"/>
            <a:ext cx="10613572" cy="4098925"/>
          </a:xfrm>
          <a:prstGeom prst="rect">
            <a:avLst/>
          </a:prstGeom>
        </p:spPr>
        <p:txBody>
          <a:bodyPr/>
          <a:lstStyle/>
          <a:p>
            <a:pPr eaLnBrk="1" hangingPunct="1"/>
            <a:endParaRPr lang="en-GB" altLang="en-US" sz="2000" dirty="0">
              <a:solidFill>
                <a:schemeClr val="tx2"/>
              </a:solidFill>
            </a:endParaRPr>
          </a:p>
          <a:p>
            <a:pPr marL="285750" indent="-285750">
              <a:spcAft>
                <a:spcPct val="100000"/>
              </a:spcAft>
              <a:buFont typeface="Wingdings" panose="05000000000000000000" pitchFamily="2" charset="2"/>
              <a:buChar char="Ø"/>
            </a:pPr>
            <a:r>
              <a:rPr lang="en-GB" altLang="en-US" sz="2000" dirty="0">
                <a:solidFill>
                  <a:schemeClr val="tx2"/>
                </a:solidFill>
              </a:rPr>
              <a:t>Upon leaving, the distribution location must be left safe and secure</a:t>
            </a:r>
          </a:p>
          <a:p>
            <a:pPr marL="285750" indent="-285750" eaLnBrk="1" hangingPunct="1">
              <a:spcAft>
                <a:spcPct val="100000"/>
              </a:spcAft>
              <a:buFont typeface="Wingdings" panose="05000000000000000000" pitchFamily="2" charset="2"/>
              <a:buChar char="Ø"/>
            </a:pPr>
            <a:r>
              <a:rPr lang="en-GB" altLang="en-US" sz="2000" dirty="0">
                <a:solidFill>
                  <a:schemeClr val="tx2"/>
                </a:solidFill>
              </a:rPr>
              <a:t>On exiting, contact must be made with the ECO in order to request confirmation that all alarms have been cleared.</a:t>
            </a:r>
          </a:p>
          <a:p>
            <a:pPr marL="285750" indent="-285750" eaLnBrk="1" hangingPunct="1">
              <a:spcAft>
                <a:spcPct val="100000"/>
              </a:spcAft>
              <a:buFont typeface="Wingdings" panose="05000000000000000000" pitchFamily="2" charset="2"/>
              <a:buChar char="Ø"/>
            </a:pPr>
            <a:r>
              <a:rPr lang="en-GB" altLang="en-US" sz="2000" dirty="0">
                <a:solidFill>
                  <a:schemeClr val="tx2"/>
                </a:solidFill>
              </a:rPr>
              <a:t>The ECO shall reset door alarms (where applicable).</a:t>
            </a:r>
          </a:p>
          <a:p>
            <a:pPr marL="285750" indent="-285750" eaLnBrk="1" hangingPunct="1">
              <a:spcAft>
                <a:spcPct val="100000"/>
              </a:spcAft>
              <a:buFont typeface="Wingdings" panose="05000000000000000000" pitchFamily="2" charset="2"/>
              <a:buChar char="Ø"/>
            </a:pPr>
            <a:endParaRPr lang="en-GB" altLang="en-US" sz="2000" dirty="0">
              <a:solidFill>
                <a:schemeClr val="tx2"/>
              </a:solidFill>
            </a:endParaRPr>
          </a:p>
          <a:p>
            <a:pPr marL="0" indent="0" eaLnBrk="1" hangingPunct="1">
              <a:spcAft>
                <a:spcPct val="100000"/>
              </a:spcAft>
              <a:buNone/>
            </a:pPr>
            <a:r>
              <a:rPr lang="en-GB" altLang="en-US" sz="2000" i="1" dirty="0">
                <a:solidFill>
                  <a:schemeClr val="tx2"/>
                </a:solidFill>
              </a:rPr>
              <a:t>Note: for non traction HV substations, there is no requirement to contact the ECO, however, authority to enter the location may be required from the Station Manager, or delegated responsible person, even if the person requiring entry is a permanent key holder.</a:t>
            </a:r>
          </a:p>
          <a:p>
            <a:pPr marL="285750" indent="-285750" eaLnBrk="1" hangingPunct="1">
              <a:spcAft>
                <a:spcPct val="100000"/>
              </a:spcAft>
              <a:buFont typeface="Wingdings" panose="05000000000000000000" pitchFamily="2" charset="2"/>
              <a:buChar char="Ø"/>
            </a:pPr>
            <a:endParaRPr lang="en-GB" altLang="en-US" sz="2000" dirty="0">
              <a:solidFill>
                <a:schemeClr val="tx2"/>
              </a:solidFill>
            </a:endParaRPr>
          </a:p>
          <a:p>
            <a:pPr marL="285750" indent="-285750" eaLnBrk="1" hangingPunct="1">
              <a:spcAft>
                <a:spcPct val="100000"/>
              </a:spcAft>
              <a:buFont typeface="Wingdings" panose="05000000000000000000" pitchFamily="2" charset="2"/>
              <a:buChar char="Ø"/>
            </a:pPr>
            <a:endParaRPr lang="en-GB" altLang="en-US" sz="2000" dirty="0">
              <a:solidFill>
                <a:schemeClr val="tx2"/>
              </a:solidFill>
            </a:endParaRPr>
          </a:p>
          <a:p>
            <a:pPr marL="625475" lvl="2" indent="0" eaLnBrk="1" hangingPunct="1">
              <a:spcAft>
                <a:spcPct val="100000"/>
              </a:spcAft>
              <a:buNone/>
            </a:pPr>
            <a:endParaRPr lang="en-GB" altLang="en-US" dirty="0">
              <a:solidFill>
                <a:schemeClr val="tx2"/>
              </a:solidFill>
            </a:endParaRPr>
          </a:p>
          <a:p>
            <a:pPr eaLnBrk="1" hangingPunct="1"/>
            <a:endParaRPr lang="en-GB" altLang="en-US" sz="2000" dirty="0">
              <a:solidFill>
                <a:schemeClr val="tx2"/>
              </a:solidFill>
            </a:endParaRPr>
          </a:p>
        </p:txBody>
      </p:sp>
      <p:sp>
        <p:nvSpPr>
          <p:cNvPr id="6" name="Rectangle 2">
            <a:extLst>
              <a:ext uri="{FF2B5EF4-FFF2-40B4-BE49-F238E27FC236}">
                <a16:creationId xmlns:a16="http://schemas.microsoft.com/office/drawing/2014/main" id="{D3C5AE7C-14B9-4AE2-9509-E4301869440D}"/>
              </a:ext>
            </a:extLst>
          </p:cNvPr>
          <p:cNvSpPr txBox="1">
            <a:spLocks noChangeArrowheads="1"/>
          </p:cNvSpPr>
          <p:nvPr/>
        </p:nvSpPr>
        <p:spPr>
          <a:xfrm>
            <a:off x="870857" y="827088"/>
            <a:ext cx="11071854"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4000">
                <a:solidFill>
                  <a:schemeClr val="tx2"/>
                </a:solidFill>
              </a:rPr>
              <a:t>DIST Level C Re-briefing – Procedure reminder</a:t>
            </a:r>
            <a:endParaRPr lang="en-GB" altLang="en-US" sz="4000" dirty="0">
              <a:solidFill>
                <a:schemeClr val="tx2"/>
              </a:solidFill>
            </a:endParaRPr>
          </a:p>
        </p:txBody>
      </p:sp>
    </p:spTree>
    <p:extLst>
      <p:ext uri="{BB962C8B-B14F-4D97-AF65-F5344CB8AC3E}">
        <p14:creationId xmlns:p14="http://schemas.microsoft.com/office/powerpoint/2010/main" val="2879610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36</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109860" y="42614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Arc Flash PPE</a:t>
            </a:r>
          </a:p>
        </p:txBody>
      </p:sp>
      <p:sp>
        <p:nvSpPr>
          <p:cNvPr id="8" name="Rectangle 3">
            <a:extLst>
              <a:ext uri="{FF2B5EF4-FFF2-40B4-BE49-F238E27FC236}">
                <a16:creationId xmlns:a16="http://schemas.microsoft.com/office/drawing/2014/main" id="{BFF3CCB3-BCFE-4DB7-BC82-44F2FAEFBFD9}"/>
              </a:ext>
            </a:extLst>
          </p:cNvPr>
          <p:cNvSpPr txBox="1">
            <a:spLocks noChangeArrowheads="1"/>
          </p:cNvSpPr>
          <p:nvPr/>
        </p:nvSpPr>
        <p:spPr>
          <a:xfrm>
            <a:off x="1023944" y="1453079"/>
            <a:ext cx="5392687" cy="38951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solidFill>
                  <a:schemeClr val="tx2"/>
                </a:solidFill>
              </a:rPr>
              <a:t>Remember - PPE will not prevent a safety incident occurring but it can prevent or significantly reduce the severity of an injury.</a:t>
            </a:r>
          </a:p>
          <a:p>
            <a:pPr marL="0" indent="0">
              <a:buNone/>
            </a:pPr>
            <a:endParaRPr lang="en-GB" sz="2200" dirty="0">
              <a:solidFill>
                <a:schemeClr val="tx2"/>
              </a:solidFill>
            </a:endParaRPr>
          </a:p>
          <a:p>
            <a:pPr marL="0" indent="0">
              <a:buNone/>
            </a:pPr>
            <a:r>
              <a:rPr lang="en-GB" sz="2200" dirty="0">
                <a:solidFill>
                  <a:schemeClr val="tx2"/>
                </a:solidFill>
              </a:rPr>
              <a:t>ALWAYS wear the correct PPE for your task.</a:t>
            </a:r>
          </a:p>
          <a:p>
            <a:pPr marL="0" indent="0">
              <a:buNone/>
            </a:pPr>
            <a:endParaRPr lang="en-GB" sz="2200" dirty="0">
              <a:solidFill>
                <a:schemeClr val="tx2"/>
              </a:solidFill>
            </a:endParaRPr>
          </a:p>
          <a:p>
            <a:pPr marL="0" indent="0">
              <a:buNone/>
            </a:pPr>
            <a:r>
              <a:rPr lang="en-GB" sz="2200" dirty="0">
                <a:solidFill>
                  <a:schemeClr val="tx2"/>
                </a:solidFill>
              </a:rPr>
              <a:t>If you are </a:t>
            </a:r>
            <a:r>
              <a:rPr lang="en-GB" sz="2200" b="1" dirty="0">
                <a:solidFill>
                  <a:schemeClr val="tx2"/>
                </a:solidFill>
              </a:rPr>
              <a:t>only</a:t>
            </a:r>
            <a:r>
              <a:rPr lang="en-GB" sz="2200" dirty="0">
                <a:solidFill>
                  <a:schemeClr val="tx2"/>
                </a:solidFill>
              </a:rPr>
              <a:t> a DIST Level C you cannot work on the distribution equipment and so are not mandated to wear the Arc Flash PPE</a:t>
            </a:r>
          </a:p>
          <a:p>
            <a:pPr marL="0" indent="0">
              <a:buNone/>
            </a:pPr>
            <a:endParaRPr lang="en-GB" sz="2400" dirty="0">
              <a:solidFill>
                <a:schemeClr val="tx2"/>
              </a:solidFill>
            </a:endParaRPr>
          </a:p>
          <a:p>
            <a:pPr marL="0" indent="0">
              <a:buNone/>
            </a:pPr>
            <a:endParaRPr lang="en-GB" sz="2400" dirty="0">
              <a:solidFill>
                <a:schemeClr val="tx2"/>
              </a:solidFill>
            </a:endParaRPr>
          </a:p>
          <a:p>
            <a:pPr marL="0" indent="0">
              <a:buNone/>
            </a:pPr>
            <a:endParaRPr lang="en-GB" sz="2000" dirty="0">
              <a:solidFill>
                <a:schemeClr val="tx2"/>
              </a:solidFill>
            </a:endParaRPr>
          </a:p>
        </p:txBody>
      </p:sp>
      <p:pic>
        <p:nvPicPr>
          <p:cNvPr id="10" name="Picture 9">
            <a:extLst>
              <a:ext uri="{FF2B5EF4-FFF2-40B4-BE49-F238E27FC236}">
                <a16:creationId xmlns:a16="http://schemas.microsoft.com/office/drawing/2014/main" id="{99AD6841-46EC-4814-A33B-F4B9C960B7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4991" y="920061"/>
            <a:ext cx="1788630" cy="2210004"/>
          </a:xfrm>
          <a:prstGeom prst="rect">
            <a:avLst/>
          </a:prstGeom>
        </p:spPr>
      </p:pic>
      <p:pic>
        <p:nvPicPr>
          <p:cNvPr id="12" name="Picture 11">
            <a:extLst>
              <a:ext uri="{FF2B5EF4-FFF2-40B4-BE49-F238E27FC236}">
                <a16:creationId xmlns:a16="http://schemas.microsoft.com/office/drawing/2014/main" id="{CE9BFADF-C782-4BE7-B396-FA31D42B1F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1654" y="2673872"/>
            <a:ext cx="1334886" cy="2118867"/>
          </a:xfrm>
          <a:prstGeom prst="rect">
            <a:avLst/>
          </a:prstGeom>
        </p:spPr>
      </p:pic>
      <p:pic>
        <p:nvPicPr>
          <p:cNvPr id="13" name="Picture 12">
            <a:extLst>
              <a:ext uri="{FF2B5EF4-FFF2-40B4-BE49-F238E27FC236}">
                <a16:creationId xmlns:a16="http://schemas.microsoft.com/office/drawing/2014/main" id="{91B9FADE-169A-4E46-95F7-1710936C50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9895" y="1095998"/>
            <a:ext cx="1632182" cy="1479845"/>
          </a:xfrm>
          <a:prstGeom prst="rect">
            <a:avLst/>
          </a:prstGeom>
        </p:spPr>
      </p:pic>
      <p:pic>
        <p:nvPicPr>
          <p:cNvPr id="14" name="Picture 13">
            <a:extLst>
              <a:ext uri="{FF2B5EF4-FFF2-40B4-BE49-F238E27FC236}">
                <a16:creationId xmlns:a16="http://schemas.microsoft.com/office/drawing/2014/main" id="{698930F9-1389-4B7F-BE87-02758369BD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24397" y="3312800"/>
            <a:ext cx="1939898" cy="2709354"/>
          </a:xfrm>
          <a:prstGeom prst="rect">
            <a:avLst/>
          </a:prstGeom>
        </p:spPr>
      </p:pic>
      <p:pic>
        <p:nvPicPr>
          <p:cNvPr id="15" name="Picture 14">
            <a:extLst>
              <a:ext uri="{FF2B5EF4-FFF2-40B4-BE49-F238E27FC236}">
                <a16:creationId xmlns:a16="http://schemas.microsoft.com/office/drawing/2014/main" id="{B11C023E-0D1A-416D-B5A4-CC1E3EBE25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5986" y="5014241"/>
            <a:ext cx="989316" cy="1235147"/>
          </a:xfrm>
          <a:prstGeom prst="rect">
            <a:avLst/>
          </a:prstGeom>
        </p:spPr>
      </p:pic>
      <p:pic>
        <p:nvPicPr>
          <p:cNvPr id="4" name="Picture 3">
            <a:extLst>
              <a:ext uri="{FF2B5EF4-FFF2-40B4-BE49-F238E27FC236}">
                <a16:creationId xmlns:a16="http://schemas.microsoft.com/office/drawing/2014/main" id="{6546D1B9-5416-44CE-AFFA-08DF390BEAD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3944" y="5802400"/>
            <a:ext cx="914594" cy="914594"/>
          </a:xfrm>
          <a:prstGeom prst="rect">
            <a:avLst/>
          </a:prstGeom>
        </p:spPr>
      </p:pic>
    </p:spTree>
    <p:extLst>
      <p:ext uri="{BB962C8B-B14F-4D97-AF65-F5344CB8AC3E}">
        <p14:creationId xmlns:p14="http://schemas.microsoft.com/office/powerpoint/2010/main" val="271748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37</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112725C6-A2AC-494C-8098-CCE767C7D9B7}"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69" name="Rectangle 2"/>
          <p:cNvSpPr>
            <a:spLocks noGrp="1" noChangeArrowheads="1"/>
          </p:cNvSpPr>
          <p:nvPr>
            <p:ph type="title" idx="4294967295"/>
          </p:nvPr>
        </p:nvSpPr>
        <p:spPr>
          <a:xfrm>
            <a:off x="805543" y="870631"/>
            <a:ext cx="10891157" cy="431800"/>
          </a:xfrm>
          <a:prstGeom prst="rect">
            <a:avLst/>
          </a:prstGeom>
        </p:spPr>
        <p:txBody>
          <a:bodyPr/>
          <a:lstStyle/>
          <a:p>
            <a:pPr eaLnBrk="1" hangingPunct="1"/>
            <a:r>
              <a:rPr lang="en-GB" altLang="en-US" sz="4000" i="0" dirty="0">
                <a:solidFill>
                  <a:schemeClr val="tx2"/>
                </a:solidFill>
              </a:rPr>
              <a:t>Level C Re-briefing </a:t>
            </a:r>
            <a:r>
              <a:rPr lang="en-GB" altLang="en-US" sz="4000" dirty="0">
                <a:solidFill>
                  <a:schemeClr val="tx2"/>
                </a:solidFill>
              </a:rPr>
              <a:t>– Further Discussion Points</a:t>
            </a:r>
          </a:p>
        </p:txBody>
      </p:sp>
      <p:sp>
        <p:nvSpPr>
          <p:cNvPr id="11270" name="Rectangle 3"/>
          <p:cNvSpPr>
            <a:spLocks noGrp="1" noChangeArrowheads="1"/>
          </p:cNvSpPr>
          <p:nvPr>
            <p:ph type="body" idx="4294967295"/>
          </p:nvPr>
        </p:nvSpPr>
        <p:spPr>
          <a:xfrm>
            <a:off x="1104900" y="1700213"/>
            <a:ext cx="6901543" cy="4537075"/>
          </a:xfrm>
          <a:prstGeom prst="rect">
            <a:avLst/>
          </a:prstGeom>
          <a:ln>
            <a:solidFill>
              <a:schemeClr val="tx1"/>
            </a:solidFill>
          </a:ln>
        </p:spPr>
        <p:txBody>
          <a:bodyPr/>
          <a:lstStyle/>
          <a:p>
            <a:pPr eaLnBrk="1" hangingPunct="1"/>
            <a:endParaRPr lang="en-GB" altLang="en-US" sz="2000" dirty="0">
              <a:solidFill>
                <a:schemeClr val="tx2"/>
              </a:solidFill>
            </a:endParaRPr>
          </a:p>
          <a:p>
            <a:pPr marL="285750" indent="-285750" eaLnBrk="1" hangingPunct="1">
              <a:spcAft>
                <a:spcPct val="100000"/>
              </a:spcAft>
              <a:buFont typeface="Wingdings" panose="05000000000000000000" pitchFamily="2" charset="2"/>
              <a:buChar char="Ø"/>
            </a:pPr>
            <a:r>
              <a:rPr lang="en-GB" altLang="en-US" sz="2000" b="1" i="1" dirty="0">
                <a:solidFill>
                  <a:schemeClr val="tx2"/>
                </a:solidFill>
              </a:rPr>
              <a:t>Were you aware of the requirements and procedures of the Level C competence prior to the re-brief? Were there any surprises?  </a:t>
            </a:r>
          </a:p>
          <a:p>
            <a:pPr marL="285750" indent="-285750" eaLnBrk="1" hangingPunct="1">
              <a:spcAft>
                <a:spcPct val="100000"/>
              </a:spcAft>
              <a:buFont typeface="Wingdings" panose="05000000000000000000" pitchFamily="2" charset="2"/>
              <a:buChar char="Ø"/>
            </a:pPr>
            <a:r>
              <a:rPr lang="en-GB" altLang="en-US" sz="2000" b="1" i="1" dirty="0">
                <a:solidFill>
                  <a:schemeClr val="tx2"/>
                </a:solidFill>
              </a:rPr>
              <a:t>When was the last time you may have noticed water ingress or increased levels of condensation in distribution locations? Was this reported and action taken?</a:t>
            </a:r>
          </a:p>
          <a:p>
            <a:pPr marL="285750" indent="-285750" eaLnBrk="1" hangingPunct="1">
              <a:spcAft>
                <a:spcPct val="100000"/>
              </a:spcAft>
              <a:buFont typeface="Wingdings" panose="05000000000000000000" pitchFamily="2" charset="2"/>
              <a:buChar char="Ø"/>
            </a:pPr>
            <a:r>
              <a:rPr lang="en-GB" altLang="en-US" sz="2000" b="1" i="1" dirty="0">
                <a:solidFill>
                  <a:schemeClr val="tx2"/>
                </a:solidFill>
              </a:rPr>
              <a:t>Have either yourself or your team had to invoke either the work-safe or close call procedure when accessing a distribution location? What were the outcomes?</a:t>
            </a:r>
          </a:p>
          <a:p>
            <a:pPr eaLnBrk="1" hangingPunct="1">
              <a:spcAft>
                <a:spcPct val="100000"/>
              </a:spcAft>
            </a:pPr>
            <a:endParaRPr lang="en-GB" altLang="en-US" sz="2000" b="1" i="1" dirty="0">
              <a:solidFill>
                <a:schemeClr val="tx2"/>
              </a:solidFill>
            </a:endParaRPr>
          </a:p>
          <a:p>
            <a:pPr marL="285750" indent="-285750" eaLnBrk="1" hangingPunct="1">
              <a:spcAft>
                <a:spcPct val="100000"/>
              </a:spcAft>
              <a:buFont typeface="Wingdings" panose="05000000000000000000" pitchFamily="2" charset="2"/>
              <a:buChar char="Ø"/>
            </a:pPr>
            <a:endParaRPr lang="en-GB" altLang="en-US" sz="2000" dirty="0">
              <a:solidFill>
                <a:schemeClr val="tx2"/>
              </a:solidFill>
            </a:endParaRPr>
          </a:p>
          <a:p>
            <a:pPr marL="625475" lvl="2" indent="0" eaLnBrk="1" hangingPunct="1">
              <a:spcAft>
                <a:spcPct val="100000"/>
              </a:spcAft>
              <a:buNone/>
            </a:pPr>
            <a:endParaRPr lang="en-GB" altLang="en-US" dirty="0">
              <a:solidFill>
                <a:schemeClr val="tx2"/>
              </a:solidFill>
            </a:endParaRPr>
          </a:p>
          <a:p>
            <a:pPr eaLnBrk="1" hangingPunct="1"/>
            <a:endParaRPr lang="en-GB" altLang="en-US" sz="2000" dirty="0">
              <a:solidFill>
                <a:schemeClr val="tx2"/>
              </a:solidFill>
            </a:endParaRPr>
          </a:p>
        </p:txBody>
      </p:sp>
      <p:pic>
        <p:nvPicPr>
          <p:cNvPr id="4" name="Picture 3">
            <a:extLst>
              <a:ext uri="{FF2B5EF4-FFF2-40B4-BE49-F238E27FC236}">
                <a16:creationId xmlns:a16="http://schemas.microsoft.com/office/drawing/2014/main" id="{2D456218-C2A2-499B-8611-3A8EE0E05A2F}"/>
              </a:ext>
            </a:extLst>
          </p:cNvPr>
          <p:cNvPicPr>
            <a:picLocks noChangeAspect="1"/>
          </p:cNvPicPr>
          <p:nvPr/>
        </p:nvPicPr>
        <p:blipFill>
          <a:blip r:embed="rId2"/>
          <a:stretch>
            <a:fillRect/>
          </a:stretch>
        </p:blipFill>
        <p:spPr>
          <a:xfrm>
            <a:off x="8668548" y="1970203"/>
            <a:ext cx="2666525" cy="3770720"/>
          </a:xfrm>
          <a:prstGeom prst="rect">
            <a:avLst/>
          </a:prstGeom>
        </p:spPr>
      </p:pic>
    </p:spTree>
    <p:extLst>
      <p:ext uri="{BB962C8B-B14F-4D97-AF65-F5344CB8AC3E}">
        <p14:creationId xmlns:p14="http://schemas.microsoft.com/office/powerpoint/2010/main" val="164908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52BE5915-8018-4421-845E-A41C94280015}" type="slidenum">
              <a:rPr lang="en-GB" altLang="en-US" sz="800">
                <a:solidFill>
                  <a:srgbClr val="054B6B"/>
                </a:solidFill>
              </a:rPr>
              <a:pPr fontAlgn="base">
                <a:spcBef>
                  <a:spcPct val="0"/>
                </a:spcBef>
                <a:spcAft>
                  <a:spcPct val="0"/>
                </a:spcAft>
              </a:pPr>
              <a:t>38</a:t>
            </a:fld>
            <a:endParaRPr lang="en-GB" altLang="en-US" sz="800" dirty="0">
              <a:solidFill>
                <a:srgbClr val="054B6B"/>
              </a:solidFill>
            </a:endParaRPr>
          </a:p>
        </p:txBody>
      </p:sp>
      <p:sp>
        <p:nvSpPr>
          <p:cNvPr id="11267"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D6594BC5-1D1D-43E3-9B89-F4EEF7732132}" type="datetime5">
              <a:rPr lang="en-GB" altLang="en-US" sz="800">
                <a:solidFill>
                  <a:srgbClr val="054B6B"/>
                </a:solidFill>
              </a:rPr>
              <a:pPr fontAlgn="base">
                <a:spcAft>
                  <a:spcPct val="0"/>
                </a:spcAft>
              </a:pPr>
              <a:t>29-Mar-19</a:t>
            </a:fld>
            <a:endParaRPr lang="en-GB" altLang="en-US" sz="800" dirty="0">
              <a:solidFill>
                <a:srgbClr val="054B6B"/>
              </a:solidFill>
            </a:endParaRPr>
          </a:p>
        </p:txBody>
      </p:sp>
      <p:sp>
        <p:nvSpPr>
          <p:cNvPr id="11269" name="Rectangle 2"/>
          <p:cNvSpPr>
            <a:spLocks noGrp="1" noChangeArrowheads="1"/>
          </p:cNvSpPr>
          <p:nvPr>
            <p:ph type="title" idx="4294967295"/>
          </p:nvPr>
        </p:nvSpPr>
        <p:spPr>
          <a:xfrm>
            <a:off x="1061922" y="942294"/>
            <a:ext cx="10547691" cy="431800"/>
          </a:xfrm>
          <a:prstGeom prst="rect">
            <a:avLst/>
          </a:prstGeom>
        </p:spPr>
        <p:txBody>
          <a:bodyPr/>
          <a:lstStyle/>
          <a:p>
            <a:pPr algn="ctr" eaLnBrk="1" hangingPunct="1"/>
            <a:r>
              <a:rPr lang="en-GB" altLang="en-US" sz="4000" i="0" dirty="0">
                <a:solidFill>
                  <a:schemeClr val="tx2"/>
                </a:solidFill>
              </a:rPr>
              <a:t>Safety Hour and Level C Briefing </a:t>
            </a:r>
            <a:r>
              <a:rPr lang="en-GB" altLang="en-US" sz="4000" dirty="0">
                <a:solidFill>
                  <a:schemeClr val="tx2"/>
                </a:solidFill>
              </a:rPr>
              <a:t>– </a:t>
            </a:r>
            <a:br>
              <a:rPr lang="en-GB" altLang="en-US" sz="4000" dirty="0">
                <a:solidFill>
                  <a:schemeClr val="tx2"/>
                </a:solidFill>
              </a:rPr>
            </a:br>
            <a:r>
              <a:rPr lang="en-GB" altLang="en-US" sz="4000" dirty="0">
                <a:solidFill>
                  <a:schemeClr val="tx2"/>
                </a:solidFill>
              </a:rPr>
              <a:t>Your views</a:t>
            </a:r>
          </a:p>
        </p:txBody>
      </p:sp>
      <p:sp>
        <p:nvSpPr>
          <p:cNvPr id="11270" name="Rectangle 3"/>
          <p:cNvSpPr>
            <a:spLocks noGrp="1" noChangeArrowheads="1"/>
          </p:cNvSpPr>
          <p:nvPr>
            <p:ph type="body" idx="4294967295"/>
          </p:nvPr>
        </p:nvSpPr>
        <p:spPr>
          <a:xfrm>
            <a:off x="1017814" y="2273084"/>
            <a:ext cx="10363200" cy="4098925"/>
          </a:xfrm>
          <a:prstGeom prst="rect">
            <a:avLst/>
          </a:prstGeom>
        </p:spPr>
        <p:txBody>
          <a:bodyPr/>
          <a:lstStyle/>
          <a:p>
            <a:pPr eaLnBrk="1" hangingPunct="1"/>
            <a:endParaRPr lang="en-GB" altLang="en-US" dirty="0">
              <a:solidFill>
                <a:schemeClr val="tx2"/>
              </a:solidFill>
            </a:endParaRPr>
          </a:p>
          <a:p>
            <a:pPr marL="0" indent="0" algn="ctr" eaLnBrk="1" hangingPunct="1">
              <a:spcAft>
                <a:spcPct val="100000"/>
              </a:spcAft>
              <a:buNone/>
            </a:pPr>
            <a:r>
              <a:rPr lang="en-GB" altLang="en-US" dirty="0">
                <a:solidFill>
                  <a:schemeClr val="tx2"/>
                </a:solidFill>
              </a:rPr>
              <a:t>Feedback from this briefing is greatly appreciated and can be directed to the Network Rail M&amp;EE Distribution Team via:</a:t>
            </a:r>
          </a:p>
          <a:p>
            <a:pPr marL="0" indent="0" algn="ctr" eaLnBrk="1" hangingPunct="1">
              <a:spcAft>
                <a:spcPct val="100000"/>
              </a:spcAft>
              <a:buNone/>
            </a:pPr>
            <a:r>
              <a:rPr lang="en-GB" altLang="en-US" dirty="0">
                <a:solidFill>
                  <a:schemeClr val="tx2"/>
                </a:solidFill>
                <a:hlinkClick r:id="rId2">
                  <a:extLst>
                    <a:ext uri="{A12FA001-AC4F-418D-AE19-62706E023703}">
                      <ahyp:hlinkClr xmlns:ahyp="http://schemas.microsoft.com/office/drawing/2018/hyperlinkcolor" xmlns="" val="tx"/>
                    </a:ext>
                  </a:extLst>
                </a:hlinkClick>
              </a:rPr>
              <a:t>Kyle.Windsor@networkrail.co.uk</a:t>
            </a:r>
            <a:endParaRPr lang="en-GB" altLang="en-US" dirty="0">
              <a:solidFill>
                <a:schemeClr val="tx2"/>
              </a:solidFill>
            </a:endParaRPr>
          </a:p>
          <a:p>
            <a:pPr eaLnBrk="1" hangingPunct="1">
              <a:spcAft>
                <a:spcPct val="100000"/>
              </a:spcAft>
            </a:pPr>
            <a:endParaRPr lang="en-GB" altLang="en-US" dirty="0">
              <a:solidFill>
                <a:schemeClr val="tx2"/>
              </a:solidFill>
            </a:endParaRPr>
          </a:p>
          <a:p>
            <a:pPr marL="285750" indent="-285750" eaLnBrk="1" hangingPunct="1">
              <a:spcAft>
                <a:spcPct val="100000"/>
              </a:spcAft>
              <a:buFont typeface="Wingdings" panose="05000000000000000000" pitchFamily="2" charset="2"/>
              <a:buChar char="Ø"/>
            </a:pPr>
            <a:endParaRPr lang="en-GB" altLang="en-US" b="1" i="1" dirty="0">
              <a:solidFill>
                <a:schemeClr val="tx2"/>
              </a:solidFill>
            </a:endParaRPr>
          </a:p>
          <a:p>
            <a:pPr marL="285750" indent="-285750" eaLnBrk="1" hangingPunct="1">
              <a:spcAft>
                <a:spcPct val="100000"/>
              </a:spcAft>
              <a:buFont typeface="Wingdings" panose="05000000000000000000" pitchFamily="2" charset="2"/>
              <a:buChar char="Ø"/>
            </a:pPr>
            <a:endParaRPr lang="en-GB" altLang="en-US" dirty="0">
              <a:solidFill>
                <a:schemeClr val="tx2"/>
              </a:solidFill>
            </a:endParaRPr>
          </a:p>
          <a:p>
            <a:pPr marL="625475" lvl="2" indent="0" eaLnBrk="1" hangingPunct="1">
              <a:spcAft>
                <a:spcPct val="100000"/>
              </a:spcAft>
              <a:buNone/>
            </a:pPr>
            <a:endParaRPr lang="en-GB" altLang="en-US" dirty="0">
              <a:solidFill>
                <a:schemeClr val="tx2"/>
              </a:solidFill>
            </a:endParaRPr>
          </a:p>
          <a:p>
            <a:pPr eaLnBrk="1" hangingPunct="1"/>
            <a:endParaRPr lang="en-GB" altLang="en-US" dirty="0">
              <a:solidFill>
                <a:schemeClr val="tx2"/>
              </a:solidFill>
            </a:endParaRPr>
          </a:p>
        </p:txBody>
      </p:sp>
      <p:pic>
        <p:nvPicPr>
          <p:cNvPr id="2" name="Picture 1">
            <a:extLst>
              <a:ext uri="{FF2B5EF4-FFF2-40B4-BE49-F238E27FC236}">
                <a16:creationId xmlns:a16="http://schemas.microsoft.com/office/drawing/2014/main" id="{C289EA69-A89A-4309-BFB2-07E7C74874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1536" y="5094401"/>
            <a:ext cx="1513762" cy="1514507"/>
          </a:xfrm>
          <a:prstGeom prst="rect">
            <a:avLst/>
          </a:prstGeom>
        </p:spPr>
      </p:pic>
      <p:pic>
        <p:nvPicPr>
          <p:cNvPr id="4" name="Picture 3">
            <a:extLst>
              <a:ext uri="{FF2B5EF4-FFF2-40B4-BE49-F238E27FC236}">
                <a16:creationId xmlns:a16="http://schemas.microsoft.com/office/drawing/2014/main" id="{3C3819BD-2797-411E-AD84-5B3E39AF03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0548" y="5367670"/>
            <a:ext cx="3266679" cy="1096072"/>
          </a:xfrm>
          <a:prstGeom prst="rect">
            <a:avLst/>
          </a:prstGeom>
        </p:spPr>
      </p:pic>
      <p:pic>
        <p:nvPicPr>
          <p:cNvPr id="9" name="Picture 8">
            <a:extLst>
              <a:ext uri="{FF2B5EF4-FFF2-40B4-BE49-F238E27FC236}">
                <a16:creationId xmlns:a16="http://schemas.microsoft.com/office/drawing/2014/main" id="{BB8634E1-5D24-45CA-AB2D-646DA13AE1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89583" y="5176496"/>
            <a:ext cx="1347589" cy="1663517"/>
          </a:xfrm>
          <a:prstGeom prst="rect">
            <a:avLst/>
          </a:prstGeom>
        </p:spPr>
      </p:pic>
    </p:spTree>
    <p:extLst>
      <p:ext uri="{BB962C8B-B14F-4D97-AF65-F5344CB8AC3E}">
        <p14:creationId xmlns:p14="http://schemas.microsoft.com/office/powerpoint/2010/main" val="263442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4</a:t>
            </a:fld>
            <a:endParaRPr lang="en-GB" dirty="0"/>
          </a:p>
        </p:txBody>
      </p:sp>
      <p:sp>
        <p:nvSpPr>
          <p:cNvPr id="9" name="Rectangle 2">
            <a:extLst>
              <a:ext uri="{FF2B5EF4-FFF2-40B4-BE49-F238E27FC236}">
                <a16:creationId xmlns:a16="http://schemas.microsoft.com/office/drawing/2014/main" id="{6BF7321A-3329-4E43-808A-DA4D1DDA5EB1}"/>
              </a:ext>
            </a:extLst>
          </p:cNvPr>
          <p:cNvSpPr txBox="1">
            <a:spLocks noChangeArrowheads="1"/>
          </p:cNvSpPr>
          <p:nvPr/>
        </p:nvSpPr>
        <p:spPr>
          <a:xfrm>
            <a:off x="1249891" y="548804"/>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Introduction and Purpose</a:t>
            </a:r>
          </a:p>
        </p:txBody>
      </p:sp>
      <p:sp>
        <p:nvSpPr>
          <p:cNvPr id="10" name="Rectangle 3">
            <a:extLst>
              <a:ext uri="{FF2B5EF4-FFF2-40B4-BE49-F238E27FC236}">
                <a16:creationId xmlns:a16="http://schemas.microsoft.com/office/drawing/2014/main" id="{6AAF541E-29C2-4C25-B929-948A45B8CC95}"/>
              </a:ext>
            </a:extLst>
          </p:cNvPr>
          <p:cNvSpPr txBox="1">
            <a:spLocks noChangeArrowheads="1"/>
          </p:cNvSpPr>
          <p:nvPr/>
        </p:nvSpPr>
        <p:spPr>
          <a:xfrm>
            <a:off x="1344386" y="1412776"/>
            <a:ext cx="10058400" cy="468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SzPct val="100000"/>
              <a:buFont typeface="Courier New" panose="02070309020205020404" pitchFamily="49" charset="0"/>
              <a:buChar char="o"/>
            </a:pPr>
            <a:r>
              <a:rPr lang="en-GB" sz="2000" dirty="0">
                <a:solidFill>
                  <a:schemeClr val="tx2"/>
                </a:solidFill>
              </a:rPr>
              <a:t>Following a serious safety incident at </a:t>
            </a:r>
            <a:r>
              <a:rPr lang="en-GB" sz="2000" dirty="0" err="1">
                <a:solidFill>
                  <a:schemeClr val="tx2"/>
                </a:solidFill>
              </a:rPr>
              <a:t>Godinton</a:t>
            </a:r>
            <a:r>
              <a:rPr lang="en-GB" sz="2000" dirty="0">
                <a:solidFill>
                  <a:schemeClr val="tx2"/>
                </a:solidFill>
              </a:rPr>
              <a:t> DC traction substation in December 2018, this safety hour has been produced to share key learning from the incident.  </a:t>
            </a:r>
          </a:p>
          <a:p>
            <a:pPr marL="285750" indent="-285750">
              <a:buSzPct val="100000"/>
              <a:buFont typeface="Courier New" panose="02070309020205020404" pitchFamily="49" charset="0"/>
              <a:buChar char="o"/>
            </a:pPr>
            <a:endParaRPr lang="en-GB" sz="2000" dirty="0">
              <a:solidFill>
                <a:schemeClr val="tx2"/>
              </a:solidFill>
            </a:endParaRPr>
          </a:p>
          <a:p>
            <a:pPr marL="285750" indent="-285750">
              <a:buSzPct val="100000"/>
              <a:buFont typeface="Courier New" panose="02070309020205020404" pitchFamily="49" charset="0"/>
              <a:buChar char="o"/>
            </a:pPr>
            <a:r>
              <a:rPr lang="en-GB" sz="2000" dirty="0">
                <a:solidFill>
                  <a:schemeClr val="tx2"/>
                </a:solidFill>
              </a:rPr>
              <a:t>It is targeted at all holders of DIST Level A, B or C competence within Network Rail and contractors organisations i.e. people that take a lead safety role when accessing or working in traction and/or non traction distribution locations.</a:t>
            </a:r>
          </a:p>
          <a:p>
            <a:pPr marL="285750" indent="-285750">
              <a:buSzPct val="100000"/>
              <a:buFont typeface="Courier New" panose="02070309020205020404" pitchFamily="49" charset="0"/>
              <a:buChar char="o"/>
            </a:pPr>
            <a:endParaRPr lang="en-GB" sz="2000" dirty="0">
              <a:solidFill>
                <a:schemeClr val="tx2"/>
              </a:solidFill>
            </a:endParaRPr>
          </a:p>
          <a:p>
            <a:pPr marL="285750" indent="-285750">
              <a:buSzPct val="100000"/>
              <a:buFont typeface="Courier New" panose="02070309020205020404" pitchFamily="49" charset="0"/>
              <a:buChar char="o"/>
            </a:pPr>
            <a:r>
              <a:rPr lang="en-GB" sz="2000" dirty="0">
                <a:solidFill>
                  <a:schemeClr val="tx2"/>
                </a:solidFill>
              </a:rPr>
              <a:t>The learning from this safety hour should be applied to all traction and non-traction distribution locations regardless of electrification type.</a:t>
            </a:r>
          </a:p>
          <a:p>
            <a:pPr marL="285750" indent="-285750">
              <a:buSzPct val="100000"/>
              <a:buFont typeface="Courier New" panose="02070309020205020404" pitchFamily="49" charset="0"/>
              <a:buChar char="o"/>
            </a:pPr>
            <a:endParaRPr lang="en-GB" sz="2000" dirty="0">
              <a:solidFill>
                <a:schemeClr val="tx2"/>
              </a:solidFill>
            </a:endParaRPr>
          </a:p>
          <a:p>
            <a:pPr marL="285750" indent="-285750">
              <a:buSzPct val="100000"/>
              <a:buFont typeface="Courier New" panose="02070309020205020404" pitchFamily="49" charset="0"/>
              <a:buChar char="o"/>
            </a:pPr>
            <a:r>
              <a:rPr lang="en-GB" sz="2000" dirty="0">
                <a:solidFill>
                  <a:schemeClr val="tx2"/>
                </a:solidFill>
              </a:rPr>
              <a:t>A formal re-briefing of the safety requirements when accessing traction and non-traction distribution locations is contained as part of this safety hour.  This needs to be recorded in Sentinel prior to 29</a:t>
            </a:r>
            <a:r>
              <a:rPr lang="en-GB" sz="2000" baseline="30000" dirty="0">
                <a:solidFill>
                  <a:schemeClr val="tx2"/>
                </a:solidFill>
              </a:rPr>
              <a:t>th</a:t>
            </a:r>
            <a:r>
              <a:rPr lang="en-GB" sz="2000" dirty="0">
                <a:solidFill>
                  <a:schemeClr val="tx2"/>
                </a:solidFill>
              </a:rPr>
              <a:t> July 2019 in order to maintain your DIST Level A, B or C competence. </a:t>
            </a:r>
            <a:br>
              <a:rPr lang="en-GB" sz="2000" dirty="0">
                <a:solidFill>
                  <a:schemeClr val="tx2"/>
                </a:solidFill>
              </a:rPr>
            </a:br>
            <a:endParaRPr lang="en-GB" altLang="en-US" sz="2000" dirty="0">
              <a:solidFill>
                <a:schemeClr val="tx2"/>
              </a:solidFill>
            </a:endParaRPr>
          </a:p>
        </p:txBody>
      </p:sp>
    </p:spTree>
    <p:extLst>
      <p:ext uri="{BB962C8B-B14F-4D97-AF65-F5344CB8AC3E}">
        <p14:creationId xmlns:p14="http://schemas.microsoft.com/office/powerpoint/2010/main" val="423238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5</a:t>
            </a:fld>
            <a:endParaRPr lang="en-GB" dirty="0"/>
          </a:p>
        </p:txBody>
      </p:sp>
      <p:sp>
        <p:nvSpPr>
          <p:cNvPr id="5" name="Speech Bubble: Rectangle with Corners Rounded 4">
            <a:extLst>
              <a:ext uri="{FF2B5EF4-FFF2-40B4-BE49-F238E27FC236}">
                <a16:creationId xmlns:a16="http://schemas.microsoft.com/office/drawing/2014/main" id="{D51B86CD-4960-4177-B26D-60AF2C0FC84D}"/>
              </a:ext>
            </a:extLst>
          </p:cNvPr>
          <p:cNvSpPr/>
          <p:nvPr/>
        </p:nvSpPr>
        <p:spPr bwMode="auto">
          <a:xfrm>
            <a:off x="6618240" y="2542026"/>
            <a:ext cx="4474203" cy="1634490"/>
          </a:xfrm>
          <a:prstGeom prst="wedgeRoundRectCallout">
            <a:avLst>
              <a:gd name="adj1" fmla="val -57491"/>
              <a:gd name="adj2" fmla="val 71462"/>
              <a:gd name="adj3" fmla="val 16667"/>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fontAlgn="base">
              <a:spcBef>
                <a:spcPct val="50000"/>
              </a:spcBef>
              <a:spcAft>
                <a:spcPct val="0"/>
              </a:spcAft>
            </a:pPr>
            <a:r>
              <a:rPr lang="en-GB" sz="2400" i="1" dirty="0">
                <a:solidFill>
                  <a:srgbClr val="292929"/>
                </a:solidFill>
              </a:rPr>
              <a:t>What actions would you take if you discovered the environment in a distribution location wasn’t normal?</a:t>
            </a:r>
            <a:endParaRPr lang="en-GB" altLang="en-US" sz="2400" i="1" dirty="0">
              <a:solidFill>
                <a:srgbClr val="292929"/>
              </a:solidFill>
            </a:endParaRPr>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err="1">
                <a:solidFill>
                  <a:schemeClr val="tx2"/>
                </a:solidFill>
              </a:rPr>
              <a:t>Godinton</a:t>
            </a:r>
            <a:r>
              <a:rPr lang="en-GB" altLang="en-US" dirty="0">
                <a:solidFill>
                  <a:schemeClr val="tx2"/>
                </a:solidFill>
              </a:rPr>
              <a:t> Incident</a:t>
            </a:r>
          </a:p>
        </p:txBody>
      </p:sp>
      <p:sp>
        <p:nvSpPr>
          <p:cNvPr id="8" name="Rectangle 3">
            <a:extLst>
              <a:ext uri="{FF2B5EF4-FFF2-40B4-BE49-F238E27FC236}">
                <a16:creationId xmlns:a16="http://schemas.microsoft.com/office/drawing/2014/main" id="{A598C692-DFAE-4D72-A1AD-1CE4B1C82AC6}"/>
              </a:ext>
            </a:extLst>
          </p:cNvPr>
          <p:cNvSpPr txBox="1">
            <a:spLocks noChangeArrowheads="1"/>
          </p:cNvSpPr>
          <p:nvPr/>
        </p:nvSpPr>
        <p:spPr>
          <a:xfrm>
            <a:off x="1164771" y="1639889"/>
            <a:ext cx="5075245" cy="1299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tx2"/>
              </a:buClr>
              <a:buSzPct val="100000"/>
              <a:buFont typeface="Courier New" panose="02070309020205020404" pitchFamily="49" charset="0"/>
              <a:buChar char="o"/>
            </a:pPr>
            <a:r>
              <a:rPr lang="en-GB" sz="2000" dirty="0">
                <a:solidFill>
                  <a:schemeClr val="tx2"/>
                </a:solidFill>
              </a:rPr>
              <a:t>Members of the Distribution &amp; Plant team were responding to a fault where a dc circuit breaker had failed to reclose following a tripping.</a:t>
            </a:r>
          </a:p>
          <a:p>
            <a:pPr marL="285750" indent="-285750">
              <a:buClr>
                <a:schemeClr val="tx2"/>
              </a:buClr>
              <a:buSzPct val="100000"/>
              <a:buFont typeface="Courier New" panose="02070309020205020404" pitchFamily="49" charset="0"/>
              <a:buChar char="o"/>
            </a:pPr>
            <a:endParaRPr lang="en-GB" sz="2000" dirty="0">
              <a:solidFill>
                <a:schemeClr val="tx2"/>
              </a:solidFill>
            </a:endParaRPr>
          </a:p>
          <a:p>
            <a:pPr>
              <a:buClr>
                <a:schemeClr val="tx2"/>
              </a:buClr>
              <a:buSzPct val="100000"/>
            </a:pPr>
            <a:endParaRPr lang="en-GB" sz="2000" dirty="0">
              <a:solidFill>
                <a:schemeClr val="tx2"/>
              </a:solidFill>
            </a:endParaRPr>
          </a:p>
          <a:p>
            <a:pPr marL="285750" indent="-285750">
              <a:buClr>
                <a:schemeClr val="tx2"/>
              </a:buClr>
              <a:buSzPct val="100000"/>
              <a:buFont typeface="Courier New" panose="02070309020205020404" pitchFamily="49" charset="0"/>
              <a:buChar char="o"/>
            </a:pPr>
            <a:endParaRPr lang="en-GB" sz="2000" dirty="0">
              <a:solidFill>
                <a:schemeClr val="tx2"/>
              </a:solidFill>
            </a:endParaRPr>
          </a:p>
          <a:p>
            <a:pPr>
              <a:buClr>
                <a:schemeClr val="tx2"/>
              </a:buClr>
              <a:buSzPct val="100000"/>
            </a:pPr>
            <a:endParaRPr lang="en-GB" sz="2000" dirty="0">
              <a:solidFill>
                <a:schemeClr val="tx2"/>
              </a:solidFill>
            </a:endParaRPr>
          </a:p>
          <a:p>
            <a:pPr>
              <a:buClr>
                <a:schemeClr val="tx2"/>
              </a:buClr>
              <a:buSzPct val="100000"/>
            </a:pPr>
            <a:endParaRPr lang="en-GB" sz="2000" dirty="0">
              <a:solidFill>
                <a:schemeClr val="tx2"/>
              </a:solidFill>
            </a:endParaRPr>
          </a:p>
          <a:p>
            <a:pPr>
              <a:buClr>
                <a:schemeClr val="tx2"/>
              </a:buClr>
              <a:buSzPct val="100000"/>
            </a:pPr>
            <a:endParaRPr lang="en-GB" sz="2000" dirty="0">
              <a:solidFill>
                <a:schemeClr val="tx2"/>
              </a:solidFill>
            </a:endParaRPr>
          </a:p>
          <a:p>
            <a:pPr>
              <a:buClr>
                <a:schemeClr val="tx2"/>
              </a:buClr>
              <a:buSzPct val="100000"/>
            </a:pPr>
            <a:endParaRPr lang="en-GB" sz="2000" dirty="0">
              <a:solidFill>
                <a:schemeClr val="tx2"/>
              </a:solidFill>
            </a:endParaRPr>
          </a:p>
          <a:p>
            <a:pPr marL="285750" indent="-285750">
              <a:buClr>
                <a:schemeClr val="tx2"/>
              </a:buClr>
              <a:buSzPct val="100000"/>
              <a:buFont typeface="Courier New" panose="02070309020205020404" pitchFamily="49" charset="0"/>
              <a:buChar char="o"/>
            </a:pPr>
            <a:r>
              <a:rPr lang="en-GB" sz="2000" dirty="0">
                <a:solidFill>
                  <a:schemeClr val="tx2"/>
                </a:solidFill>
              </a:rPr>
              <a:t>Upon arrival, steam was reported to be present inside the DC substation.</a:t>
            </a:r>
          </a:p>
          <a:p>
            <a:pPr marL="285750" indent="-285750">
              <a:buClr>
                <a:schemeClr val="tx2"/>
              </a:buClr>
              <a:buSzPct val="100000"/>
              <a:buFont typeface="Courier New" panose="02070309020205020404" pitchFamily="49" charset="0"/>
              <a:buChar char="o"/>
            </a:pPr>
            <a:endParaRPr lang="en-GB" sz="2000" dirty="0">
              <a:solidFill>
                <a:schemeClr val="tx2"/>
              </a:solidFill>
            </a:endParaRPr>
          </a:p>
          <a:p>
            <a:pPr>
              <a:buClr>
                <a:schemeClr val="tx2"/>
              </a:buClr>
              <a:buSzPct val="100000"/>
            </a:pPr>
            <a:endParaRPr lang="en-GB" sz="2000" dirty="0">
              <a:solidFill>
                <a:schemeClr val="tx2"/>
              </a:solidFill>
            </a:endParaRPr>
          </a:p>
        </p:txBody>
      </p:sp>
      <p:sp>
        <p:nvSpPr>
          <p:cNvPr id="11" name="Speech Bubble: Rectangle with Corners Rounded 10">
            <a:extLst>
              <a:ext uri="{FF2B5EF4-FFF2-40B4-BE49-F238E27FC236}">
                <a16:creationId xmlns:a16="http://schemas.microsoft.com/office/drawing/2014/main" id="{16F695B1-1D25-4E00-9DD2-5F237915AD4C}"/>
              </a:ext>
            </a:extLst>
          </p:cNvPr>
          <p:cNvSpPr/>
          <p:nvPr/>
        </p:nvSpPr>
        <p:spPr bwMode="auto">
          <a:xfrm>
            <a:off x="6618240" y="827088"/>
            <a:ext cx="4474203" cy="1225868"/>
          </a:xfrm>
          <a:prstGeom prst="wedgeRoundRectCallout">
            <a:avLst>
              <a:gd name="adj1" fmla="val -53113"/>
              <a:gd name="adj2" fmla="val 84614"/>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ClrTx/>
              <a:buSzPct val="100000"/>
            </a:pPr>
            <a:r>
              <a:rPr lang="en-GB" sz="2400" i="1" dirty="0">
                <a:solidFill>
                  <a:srgbClr val="292929"/>
                </a:solidFill>
              </a:rPr>
              <a:t>How do you and your team respond to situations involving faults?</a:t>
            </a:r>
            <a:endParaRPr lang="en-GB" altLang="en-US" sz="2400" dirty="0">
              <a:solidFill>
                <a:srgbClr val="292929"/>
              </a:solidFill>
            </a:endParaRPr>
          </a:p>
        </p:txBody>
      </p:sp>
      <p:sp>
        <p:nvSpPr>
          <p:cNvPr id="14" name="Speech Bubble: Rectangle with Corners Rounded 13">
            <a:extLst>
              <a:ext uri="{FF2B5EF4-FFF2-40B4-BE49-F238E27FC236}">
                <a16:creationId xmlns:a16="http://schemas.microsoft.com/office/drawing/2014/main" id="{F7A60A9A-8743-400E-8DCD-C41B9E28C64E}"/>
              </a:ext>
            </a:extLst>
          </p:cNvPr>
          <p:cNvSpPr/>
          <p:nvPr/>
        </p:nvSpPr>
        <p:spPr bwMode="auto">
          <a:xfrm>
            <a:off x="6626519" y="4898312"/>
            <a:ext cx="4465924" cy="1634490"/>
          </a:xfrm>
          <a:prstGeom prst="wedgeRoundRectCallout">
            <a:avLst>
              <a:gd name="adj1" fmla="val -57906"/>
              <a:gd name="adj2" fmla="val -66991"/>
              <a:gd name="adj3" fmla="val 16667"/>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ClrTx/>
              <a:buSzPct val="100000"/>
            </a:pPr>
            <a:r>
              <a:rPr lang="en-GB" sz="2400" i="1" dirty="0">
                <a:solidFill>
                  <a:srgbClr val="292929"/>
                </a:solidFill>
              </a:rPr>
              <a:t>Describe what could happen if steam or condensation is present in a distribution location?</a:t>
            </a:r>
            <a:endParaRPr lang="en-GB" altLang="en-US" sz="2400" i="1" dirty="0">
              <a:solidFill>
                <a:srgbClr val="292929"/>
              </a:solidFill>
            </a:endParaRPr>
          </a:p>
        </p:txBody>
      </p:sp>
      <p:pic>
        <p:nvPicPr>
          <p:cNvPr id="16" name="Graphic 15" descr="Meeting">
            <a:extLst>
              <a:ext uri="{FF2B5EF4-FFF2-40B4-BE49-F238E27FC236}">
                <a16:creationId xmlns:a16="http://schemas.microsoft.com/office/drawing/2014/main" id="{FF9A4FF9-54F0-4F22-A19E-30347C48441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291" y="53676"/>
            <a:ext cx="784824" cy="784824"/>
          </a:xfrm>
          <a:prstGeom prst="rect">
            <a:avLst/>
          </a:prstGeom>
        </p:spPr>
      </p:pic>
      <p:pic>
        <p:nvPicPr>
          <p:cNvPr id="17" name="Picture 1">
            <a:extLst>
              <a:ext uri="{FF2B5EF4-FFF2-40B4-BE49-F238E27FC236}">
                <a16:creationId xmlns:a16="http://schemas.microsoft.com/office/drawing/2014/main" id="{82C14012-B553-45A0-9444-7B68B191044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37227" y="2939495"/>
            <a:ext cx="3277306" cy="252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85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6</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err="1">
                <a:solidFill>
                  <a:schemeClr val="tx2"/>
                </a:solidFill>
              </a:rPr>
              <a:t>Godinton</a:t>
            </a:r>
            <a:r>
              <a:rPr lang="en-GB" altLang="en-US" dirty="0">
                <a:solidFill>
                  <a:schemeClr val="tx2"/>
                </a:solidFill>
              </a:rPr>
              <a:t> Incident</a:t>
            </a:r>
          </a:p>
        </p:txBody>
      </p:sp>
      <p:sp>
        <p:nvSpPr>
          <p:cNvPr id="11" name="Speech Bubble: Rectangle with Corners Rounded 10">
            <a:extLst>
              <a:ext uri="{FF2B5EF4-FFF2-40B4-BE49-F238E27FC236}">
                <a16:creationId xmlns:a16="http://schemas.microsoft.com/office/drawing/2014/main" id="{16F695B1-1D25-4E00-9DD2-5F237915AD4C}"/>
              </a:ext>
            </a:extLst>
          </p:cNvPr>
          <p:cNvSpPr/>
          <p:nvPr/>
        </p:nvSpPr>
        <p:spPr bwMode="auto">
          <a:xfrm>
            <a:off x="6618240" y="827088"/>
            <a:ext cx="4474203" cy="1225868"/>
          </a:xfrm>
          <a:prstGeom prst="wedgeRoundRectCallout">
            <a:avLst>
              <a:gd name="adj1" fmla="val -53113"/>
              <a:gd name="adj2" fmla="val 84614"/>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ClrTx/>
              <a:buSzPct val="100000"/>
            </a:pPr>
            <a:r>
              <a:rPr lang="en-GB" sz="2400" i="1" dirty="0">
                <a:solidFill>
                  <a:srgbClr val="292929"/>
                </a:solidFill>
              </a:rPr>
              <a:t>What could be the consequences of an electrical flashover?</a:t>
            </a:r>
            <a:endParaRPr lang="en-GB" altLang="en-US" sz="2400" dirty="0">
              <a:solidFill>
                <a:srgbClr val="292929"/>
              </a:solidFill>
            </a:endParaRPr>
          </a:p>
        </p:txBody>
      </p:sp>
      <p:pic>
        <p:nvPicPr>
          <p:cNvPr id="16" name="Graphic 15" descr="Meeting">
            <a:extLst>
              <a:ext uri="{FF2B5EF4-FFF2-40B4-BE49-F238E27FC236}">
                <a16:creationId xmlns:a16="http://schemas.microsoft.com/office/drawing/2014/main" id="{FF9A4FF9-54F0-4F22-A19E-30347C48441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291" y="53676"/>
            <a:ext cx="784824" cy="784824"/>
          </a:xfrm>
          <a:prstGeom prst="rect">
            <a:avLst/>
          </a:prstGeom>
        </p:spPr>
      </p:pic>
      <p:sp>
        <p:nvSpPr>
          <p:cNvPr id="10" name="Rectangle 3">
            <a:extLst>
              <a:ext uri="{FF2B5EF4-FFF2-40B4-BE49-F238E27FC236}">
                <a16:creationId xmlns:a16="http://schemas.microsoft.com/office/drawing/2014/main" id="{2980502E-2011-4E8D-A8C0-176E60DE47F6}"/>
              </a:ext>
            </a:extLst>
          </p:cNvPr>
          <p:cNvSpPr txBox="1">
            <a:spLocks noChangeArrowheads="1"/>
          </p:cNvSpPr>
          <p:nvPr/>
        </p:nvSpPr>
        <p:spPr>
          <a:xfrm>
            <a:off x="1175657" y="1626337"/>
            <a:ext cx="4398103" cy="5011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tx2"/>
              </a:buClr>
              <a:buSzPct val="100000"/>
              <a:buFont typeface="Courier New" panose="02070309020205020404" pitchFamily="49" charset="0"/>
              <a:buChar char="o"/>
            </a:pPr>
            <a:r>
              <a:rPr lang="en-GB" sz="1800" dirty="0">
                <a:solidFill>
                  <a:schemeClr val="tx2"/>
                </a:solidFill>
              </a:rPr>
              <a:t>Once the steam had dissipated, an attempt was made to replace a </a:t>
            </a:r>
            <a:r>
              <a:rPr lang="en-GB" sz="1800">
                <a:solidFill>
                  <a:schemeClr val="tx2"/>
                </a:solidFill>
              </a:rPr>
              <a:t>blown 750V 2A DC </a:t>
            </a:r>
            <a:r>
              <a:rPr lang="en-GB" sz="1800" dirty="0">
                <a:solidFill>
                  <a:schemeClr val="tx2"/>
                </a:solidFill>
              </a:rPr>
              <a:t>fuse within the 750V DC switchboard. An electrical flashover occurred as a result. </a:t>
            </a:r>
          </a:p>
          <a:p>
            <a:pPr marL="285750" indent="-285750">
              <a:buClr>
                <a:schemeClr val="tx2"/>
              </a:buClr>
              <a:buSzPct val="100000"/>
              <a:buFont typeface="Courier New" panose="02070309020205020404" pitchFamily="49" charset="0"/>
              <a:buChar char="o"/>
            </a:pPr>
            <a:r>
              <a:rPr lang="en-GB" sz="1800" dirty="0">
                <a:solidFill>
                  <a:schemeClr val="tx2"/>
                </a:solidFill>
              </a:rPr>
              <a:t>Our colleague suffered serious injuries from the flashover. </a:t>
            </a:r>
          </a:p>
          <a:p>
            <a:pPr marL="285750" indent="-285750">
              <a:buClr>
                <a:schemeClr val="tx2"/>
              </a:buClr>
              <a:buSzPct val="100000"/>
              <a:buFont typeface="Courier New" panose="02070309020205020404" pitchFamily="49" charset="0"/>
              <a:buChar char="o"/>
            </a:pPr>
            <a:r>
              <a:rPr lang="en-GB" sz="1800" dirty="0">
                <a:solidFill>
                  <a:schemeClr val="tx2"/>
                </a:solidFill>
              </a:rPr>
              <a:t>The substation and other parts of the traction power system nearby were substantially damaged by the fire that resulted.</a:t>
            </a:r>
          </a:p>
          <a:p>
            <a:pPr marL="285750" indent="-285750">
              <a:buClr>
                <a:schemeClr val="tx2"/>
              </a:buClr>
              <a:buSzPct val="100000"/>
              <a:buFont typeface="Courier New" panose="02070309020205020404" pitchFamily="49" charset="0"/>
              <a:buChar char="o"/>
            </a:pPr>
            <a:r>
              <a:rPr lang="en-GB" sz="1800" dirty="0">
                <a:solidFill>
                  <a:schemeClr val="tx2"/>
                </a:solidFill>
              </a:rPr>
              <a:t>An investigation is on-going</a:t>
            </a:r>
          </a:p>
          <a:p>
            <a:pPr>
              <a:buClr>
                <a:schemeClr val="tx2"/>
              </a:buClr>
              <a:buSzPct val="100000"/>
            </a:pPr>
            <a:endParaRPr lang="en-GB" dirty="0">
              <a:solidFill>
                <a:schemeClr val="tx2"/>
              </a:solidFill>
            </a:endParaRPr>
          </a:p>
        </p:txBody>
      </p:sp>
      <p:pic>
        <p:nvPicPr>
          <p:cNvPr id="12" name="Picture 11">
            <a:extLst>
              <a:ext uri="{FF2B5EF4-FFF2-40B4-BE49-F238E27FC236}">
                <a16:creationId xmlns:a16="http://schemas.microsoft.com/office/drawing/2014/main" id="{3A5E8718-8074-41EA-8551-C7C481351F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708921"/>
            <a:ext cx="2479473" cy="3558975"/>
          </a:xfrm>
          <a:prstGeom prst="rect">
            <a:avLst/>
          </a:prstGeom>
          <a:ln>
            <a:solidFill>
              <a:schemeClr val="tx1"/>
            </a:solidFill>
          </a:ln>
        </p:spPr>
      </p:pic>
      <p:pic>
        <p:nvPicPr>
          <p:cNvPr id="13" name="Picture 12">
            <a:extLst>
              <a:ext uri="{FF2B5EF4-FFF2-40B4-BE49-F238E27FC236}">
                <a16:creationId xmlns:a16="http://schemas.microsoft.com/office/drawing/2014/main" id="{EA30CED0-3102-405A-977B-28A7993E60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68550" y="2708921"/>
            <a:ext cx="2319380" cy="3558975"/>
          </a:xfrm>
          <a:prstGeom prst="rect">
            <a:avLst/>
          </a:prstGeom>
          <a:ln>
            <a:solidFill>
              <a:schemeClr val="tx1"/>
            </a:solidFill>
          </a:ln>
        </p:spPr>
      </p:pic>
    </p:spTree>
    <p:extLst>
      <p:ext uri="{BB962C8B-B14F-4D97-AF65-F5344CB8AC3E}">
        <p14:creationId xmlns:p14="http://schemas.microsoft.com/office/powerpoint/2010/main" val="8807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par>
                          <p:cTn id="23" fill="hold">
                            <p:stCondLst>
                              <p:cond delay="0"/>
                            </p:stCondLst>
                            <p:childTnLst>
                              <p:par>
                                <p:cTn id="24" presetID="2" presetClass="entr" presetSubtype="2" fill="hold" nodeType="afterEffect">
                                  <p:stCondLst>
                                    <p:cond delay="5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 presetClass="entr" presetSubtype="2"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7</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err="1">
                <a:solidFill>
                  <a:schemeClr val="tx2"/>
                </a:solidFill>
              </a:rPr>
              <a:t>Godinton</a:t>
            </a:r>
            <a:r>
              <a:rPr lang="en-GB" altLang="en-US" dirty="0">
                <a:solidFill>
                  <a:schemeClr val="tx2"/>
                </a:solidFill>
              </a:rPr>
              <a:t> Incident Discussion </a:t>
            </a:r>
          </a:p>
        </p:txBody>
      </p:sp>
      <p:sp>
        <p:nvSpPr>
          <p:cNvPr id="11" name="Speech Bubble: Rectangle with Corners Rounded 10">
            <a:extLst>
              <a:ext uri="{FF2B5EF4-FFF2-40B4-BE49-F238E27FC236}">
                <a16:creationId xmlns:a16="http://schemas.microsoft.com/office/drawing/2014/main" id="{16F695B1-1D25-4E00-9DD2-5F237915AD4C}"/>
              </a:ext>
            </a:extLst>
          </p:cNvPr>
          <p:cNvSpPr/>
          <p:nvPr/>
        </p:nvSpPr>
        <p:spPr bwMode="auto">
          <a:xfrm>
            <a:off x="1780115" y="1700005"/>
            <a:ext cx="4474203" cy="1634490"/>
          </a:xfrm>
          <a:prstGeom prst="wedgeRoundRectCallout">
            <a:avLst>
              <a:gd name="adj1" fmla="val -983"/>
              <a:gd name="adj2" fmla="val 77317"/>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SzPct val="100000"/>
            </a:pPr>
            <a:r>
              <a:rPr lang="en-GB" sz="2400" i="1" dirty="0"/>
              <a:t>What have you heard about </a:t>
            </a:r>
            <a:r>
              <a:rPr lang="en-GB" sz="2400" i="1" dirty="0" err="1"/>
              <a:t>Godinton</a:t>
            </a:r>
            <a:r>
              <a:rPr lang="en-GB" sz="2400" i="1" dirty="0"/>
              <a:t> and what were your initial thoughts, concerns?  What have you learnt?</a:t>
            </a:r>
            <a:endParaRPr lang="en-GB" altLang="en-US" sz="2400" dirty="0"/>
          </a:p>
        </p:txBody>
      </p:sp>
      <p:pic>
        <p:nvPicPr>
          <p:cNvPr id="16" name="Graphic 15" descr="Meeting">
            <a:extLst>
              <a:ext uri="{FF2B5EF4-FFF2-40B4-BE49-F238E27FC236}">
                <a16:creationId xmlns:a16="http://schemas.microsoft.com/office/drawing/2014/main" id="{FF9A4FF9-54F0-4F22-A19E-30347C48441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291" y="53676"/>
            <a:ext cx="784824" cy="784824"/>
          </a:xfrm>
          <a:prstGeom prst="rect">
            <a:avLst/>
          </a:prstGeom>
        </p:spPr>
      </p:pic>
      <p:sp>
        <p:nvSpPr>
          <p:cNvPr id="9" name="Speech Bubble: Rectangle with Corners Rounded 8">
            <a:extLst>
              <a:ext uri="{FF2B5EF4-FFF2-40B4-BE49-F238E27FC236}">
                <a16:creationId xmlns:a16="http://schemas.microsoft.com/office/drawing/2014/main" id="{A485DDFE-181D-4A73-BE94-575639275EAB}"/>
              </a:ext>
            </a:extLst>
          </p:cNvPr>
          <p:cNvSpPr/>
          <p:nvPr/>
        </p:nvSpPr>
        <p:spPr bwMode="auto">
          <a:xfrm>
            <a:off x="5922972" y="4237156"/>
            <a:ext cx="4465924" cy="2451735"/>
          </a:xfrm>
          <a:prstGeom prst="wedgeRoundRectCallout">
            <a:avLst>
              <a:gd name="adj1" fmla="val -52565"/>
              <a:gd name="adj2" fmla="val -71531"/>
              <a:gd name="adj3" fmla="val 16667"/>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SzPct val="100000"/>
            </a:pPr>
            <a:r>
              <a:rPr lang="en-GB" altLang="en-US" sz="2400" i="1" dirty="0">
                <a:solidFill>
                  <a:srgbClr val="292929"/>
                </a:solidFill>
              </a:rPr>
              <a:t>If you felt unsure when asked to access a distribution substation would you say so?  How do you feel about challenging and being challenged? </a:t>
            </a:r>
            <a:endParaRPr lang="en-GB" altLang="en-US" sz="2400" dirty="0">
              <a:solidFill>
                <a:srgbClr val="292929"/>
              </a:solidFill>
            </a:endParaRPr>
          </a:p>
        </p:txBody>
      </p:sp>
    </p:spTree>
    <p:extLst>
      <p:ext uri="{BB962C8B-B14F-4D97-AF65-F5344CB8AC3E}">
        <p14:creationId xmlns:p14="http://schemas.microsoft.com/office/powerpoint/2010/main" val="304852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8</a:t>
            </a:fld>
            <a:endParaRPr lang="en-GB" dirty="0"/>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ltLang="en-US" dirty="0"/>
          </a:p>
        </p:txBody>
      </p:sp>
      <p:sp>
        <p:nvSpPr>
          <p:cNvPr id="11" name="Speech Bubble: Rectangle with Corners Rounded 10">
            <a:extLst>
              <a:ext uri="{FF2B5EF4-FFF2-40B4-BE49-F238E27FC236}">
                <a16:creationId xmlns:a16="http://schemas.microsoft.com/office/drawing/2014/main" id="{16F695B1-1D25-4E00-9DD2-5F237915AD4C}"/>
              </a:ext>
            </a:extLst>
          </p:cNvPr>
          <p:cNvSpPr/>
          <p:nvPr/>
        </p:nvSpPr>
        <p:spPr bwMode="auto">
          <a:xfrm>
            <a:off x="4172395" y="2972996"/>
            <a:ext cx="4474203" cy="1634490"/>
          </a:xfrm>
          <a:prstGeom prst="wedgeRoundRectCallout">
            <a:avLst>
              <a:gd name="adj1" fmla="val -68514"/>
              <a:gd name="adj2" fmla="val 78939"/>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lgn="ctr">
              <a:buSzPct val="100000"/>
            </a:pPr>
            <a:r>
              <a:rPr lang="en-GB" sz="2400" i="1" dirty="0"/>
              <a:t>What do you think may stop us from challenging either ourselves, colleagues, managers or our contractors?</a:t>
            </a:r>
            <a:endParaRPr lang="en-GB" altLang="en-US" sz="2400" dirty="0"/>
          </a:p>
        </p:txBody>
      </p:sp>
      <p:pic>
        <p:nvPicPr>
          <p:cNvPr id="16" name="Graphic 15" descr="Meeting">
            <a:extLst>
              <a:ext uri="{FF2B5EF4-FFF2-40B4-BE49-F238E27FC236}">
                <a16:creationId xmlns:a16="http://schemas.microsoft.com/office/drawing/2014/main" id="{FF9A4FF9-54F0-4F22-A19E-30347C48441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291" y="53676"/>
            <a:ext cx="784824" cy="784824"/>
          </a:xfrm>
          <a:prstGeom prst="rect">
            <a:avLst/>
          </a:prstGeom>
        </p:spPr>
      </p:pic>
      <p:sp>
        <p:nvSpPr>
          <p:cNvPr id="10" name="Rectangle 2">
            <a:extLst>
              <a:ext uri="{FF2B5EF4-FFF2-40B4-BE49-F238E27FC236}">
                <a16:creationId xmlns:a16="http://schemas.microsoft.com/office/drawing/2014/main" id="{0D9F822D-FEB0-4930-9EC3-F0533E08BE7F}"/>
              </a:ext>
            </a:extLst>
          </p:cNvPr>
          <p:cNvSpPr txBox="1">
            <a:spLocks noChangeArrowheads="1"/>
          </p:cNvSpPr>
          <p:nvPr/>
        </p:nvSpPr>
        <p:spPr>
          <a:xfrm>
            <a:off x="995291" y="827088"/>
            <a:ext cx="9416594"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2"/>
                </a:solidFill>
              </a:rPr>
              <a:t>A challenging discussion….</a:t>
            </a:r>
          </a:p>
        </p:txBody>
      </p:sp>
      <p:sp>
        <p:nvSpPr>
          <p:cNvPr id="14" name="TextBox 13">
            <a:extLst>
              <a:ext uri="{FF2B5EF4-FFF2-40B4-BE49-F238E27FC236}">
                <a16:creationId xmlns:a16="http://schemas.microsoft.com/office/drawing/2014/main" id="{ACF0614A-DDC9-4DA9-BE05-9FB0395A5D9C}"/>
              </a:ext>
            </a:extLst>
          </p:cNvPr>
          <p:cNvSpPr txBox="1"/>
          <p:nvPr/>
        </p:nvSpPr>
        <p:spPr>
          <a:xfrm>
            <a:off x="5126215" y="1687249"/>
            <a:ext cx="2736304" cy="1015663"/>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‘…we’ve got to get this job done quickly to get trains moving…’</a:t>
            </a:r>
          </a:p>
        </p:txBody>
      </p:sp>
      <p:sp>
        <p:nvSpPr>
          <p:cNvPr id="15" name="TextBox 14">
            <a:extLst>
              <a:ext uri="{FF2B5EF4-FFF2-40B4-BE49-F238E27FC236}">
                <a16:creationId xmlns:a16="http://schemas.microsoft.com/office/drawing/2014/main" id="{D69FD89D-6C11-405B-A538-FDFBBC9D3841}"/>
              </a:ext>
            </a:extLst>
          </p:cNvPr>
          <p:cNvSpPr txBox="1"/>
          <p:nvPr/>
        </p:nvSpPr>
        <p:spPr>
          <a:xfrm>
            <a:off x="4922678" y="5388379"/>
            <a:ext cx="3143378" cy="1015663"/>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‘…just need to get the job done or my manager will not be happy…’</a:t>
            </a:r>
          </a:p>
        </p:txBody>
      </p:sp>
      <p:sp>
        <p:nvSpPr>
          <p:cNvPr id="17" name="TextBox 16">
            <a:extLst>
              <a:ext uri="{FF2B5EF4-FFF2-40B4-BE49-F238E27FC236}">
                <a16:creationId xmlns:a16="http://schemas.microsoft.com/office/drawing/2014/main" id="{A78C2948-0BB3-41A3-9BE3-EC8363DA030A}"/>
              </a:ext>
            </a:extLst>
          </p:cNvPr>
          <p:cNvSpPr txBox="1"/>
          <p:nvPr/>
        </p:nvSpPr>
        <p:spPr>
          <a:xfrm>
            <a:off x="8920757" y="1579527"/>
            <a:ext cx="2084068" cy="1631216"/>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‘…what’s the point…I raised this before but nothing was done about it…’</a:t>
            </a:r>
          </a:p>
        </p:txBody>
      </p:sp>
      <p:sp>
        <p:nvSpPr>
          <p:cNvPr id="18" name="TextBox 17">
            <a:extLst>
              <a:ext uri="{FF2B5EF4-FFF2-40B4-BE49-F238E27FC236}">
                <a16:creationId xmlns:a16="http://schemas.microsoft.com/office/drawing/2014/main" id="{F690DCCF-8993-4508-8BB3-D7AD1684AB56}"/>
              </a:ext>
            </a:extLst>
          </p:cNvPr>
          <p:cNvSpPr txBox="1"/>
          <p:nvPr/>
        </p:nvSpPr>
        <p:spPr>
          <a:xfrm>
            <a:off x="1161932" y="2105561"/>
            <a:ext cx="2736304" cy="1323439"/>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‘…they have got a lot more experience than me, I don’t want to sound stupid…’</a:t>
            </a:r>
          </a:p>
        </p:txBody>
      </p:sp>
      <p:sp>
        <p:nvSpPr>
          <p:cNvPr id="19" name="TextBox 18">
            <a:extLst>
              <a:ext uri="{FF2B5EF4-FFF2-40B4-BE49-F238E27FC236}">
                <a16:creationId xmlns:a16="http://schemas.microsoft.com/office/drawing/2014/main" id="{1575819D-A5D3-4B05-A172-C62B76A316CA}"/>
              </a:ext>
            </a:extLst>
          </p:cNvPr>
          <p:cNvSpPr txBox="1"/>
          <p:nvPr/>
        </p:nvSpPr>
        <p:spPr>
          <a:xfrm>
            <a:off x="1262364" y="5162599"/>
            <a:ext cx="2736304" cy="1015663"/>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‘…if we just get the task done we can get back on time…’</a:t>
            </a:r>
          </a:p>
        </p:txBody>
      </p:sp>
      <p:sp>
        <p:nvSpPr>
          <p:cNvPr id="20" name="TextBox 19">
            <a:extLst>
              <a:ext uri="{FF2B5EF4-FFF2-40B4-BE49-F238E27FC236}">
                <a16:creationId xmlns:a16="http://schemas.microsoft.com/office/drawing/2014/main" id="{2F85B242-93E8-4E27-9430-9CC924EB93E8}"/>
              </a:ext>
            </a:extLst>
          </p:cNvPr>
          <p:cNvSpPr txBox="1"/>
          <p:nvPr/>
        </p:nvSpPr>
        <p:spPr>
          <a:xfrm>
            <a:off x="8920757" y="4346991"/>
            <a:ext cx="2084068" cy="1323439"/>
          </a:xfrm>
          <a:prstGeom prst="rect">
            <a:avLst/>
          </a:prstGeom>
          <a:noFill/>
        </p:spPr>
        <p:txBody>
          <a:bodyPr wrap="square" rtlCol="0">
            <a:spAutoFit/>
          </a:bodyPr>
          <a:lstStyle/>
          <a:p>
            <a:pPr algn="ctr" eaLnBrk="0" fontAlgn="base" hangingPunct="0">
              <a:spcBef>
                <a:spcPct val="0"/>
              </a:spcBef>
              <a:spcAft>
                <a:spcPct val="0"/>
              </a:spcAft>
            </a:pPr>
            <a:r>
              <a:rPr lang="en-GB" sz="2000" i="1" dirty="0">
                <a:solidFill>
                  <a:srgbClr val="054B6B"/>
                </a:solidFill>
                <a:latin typeface="Arial" charset="0"/>
              </a:rPr>
              <a:t>‘…we were OK when we did it like this last time…’</a:t>
            </a:r>
          </a:p>
        </p:txBody>
      </p:sp>
    </p:spTree>
    <p:extLst>
      <p:ext uri="{BB962C8B-B14F-4D97-AF65-F5344CB8AC3E}">
        <p14:creationId xmlns:p14="http://schemas.microsoft.com/office/powerpoint/2010/main" val="5035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9</a:t>
            </a:fld>
            <a:endParaRPr lang="en-GB" dirty="0"/>
          </a:p>
        </p:txBody>
      </p:sp>
      <p:sp>
        <p:nvSpPr>
          <p:cNvPr id="5" name="Speech Bubble: Rectangle with Corners Rounded 4">
            <a:extLst>
              <a:ext uri="{FF2B5EF4-FFF2-40B4-BE49-F238E27FC236}">
                <a16:creationId xmlns:a16="http://schemas.microsoft.com/office/drawing/2014/main" id="{D51B86CD-4960-4177-B26D-60AF2C0FC84D}"/>
              </a:ext>
            </a:extLst>
          </p:cNvPr>
          <p:cNvSpPr/>
          <p:nvPr/>
        </p:nvSpPr>
        <p:spPr bwMode="auto">
          <a:xfrm>
            <a:off x="6618241" y="4396422"/>
            <a:ext cx="4173534" cy="1225868"/>
          </a:xfrm>
          <a:prstGeom prst="wedgeRoundRectCallout">
            <a:avLst>
              <a:gd name="adj1" fmla="val -57491"/>
              <a:gd name="adj2" fmla="val 71462"/>
              <a:gd name="adj3" fmla="val 16667"/>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SzPct val="100000"/>
            </a:pPr>
            <a:r>
              <a:rPr lang="en-GB" sz="2400" i="1" dirty="0">
                <a:solidFill>
                  <a:srgbClr val="292929"/>
                </a:solidFill>
              </a:rPr>
              <a:t>What do you think are the benefits of challenging when a situation arises?</a:t>
            </a:r>
          </a:p>
        </p:txBody>
      </p:sp>
      <p:sp>
        <p:nvSpPr>
          <p:cNvPr id="7" name="Rectangle 2">
            <a:extLst>
              <a:ext uri="{FF2B5EF4-FFF2-40B4-BE49-F238E27FC236}">
                <a16:creationId xmlns:a16="http://schemas.microsoft.com/office/drawing/2014/main" id="{05266CCC-9C02-44B3-A90A-E2795212A90F}"/>
              </a:ext>
            </a:extLst>
          </p:cNvPr>
          <p:cNvSpPr txBox="1">
            <a:spLocks noChangeArrowheads="1"/>
          </p:cNvSpPr>
          <p:nvPr/>
        </p:nvSpPr>
        <p:spPr>
          <a:xfrm>
            <a:off x="1099557" y="827088"/>
            <a:ext cx="9692217"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ltLang="en-US" dirty="0"/>
          </a:p>
        </p:txBody>
      </p:sp>
      <p:sp>
        <p:nvSpPr>
          <p:cNvPr id="11" name="Speech Bubble: Rectangle with Corners Rounded 10">
            <a:extLst>
              <a:ext uri="{FF2B5EF4-FFF2-40B4-BE49-F238E27FC236}">
                <a16:creationId xmlns:a16="http://schemas.microsoft.com/office/drawing/2014/main" id="{16F695B1-1D25-4E00-9DD2-5F237915AD4C}"/>
              </a:ext>
            </a:extLst>
          </p:cNvPr>
          <p:cNvSpPr/>
          <p:nvPr/>
        </p:nvSpPr>
        <p:spPr bwMode="auto">
          <a:xfrm>
            <a:off x="6618241" y="1824046"/>
            <a:ext cx="4173534" cy="1225868"/>
          </a:xfrm>
          <a:prstGeom prst="wedgeRoundRectCallout">
            <a:avLst>
              <a:gd name="adj1" fmla="val -53113"/>
              <a:gd name="adj2" fmla="val 84614"/>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a:buSzPct val="100000"/>
            </a:pPr>
            <a:r>
              <a:rPr lang="en-GB" sz="2400" i="1" dirty="0">
                <a:solidFill>
                  <a:srgbClr val="292929"/>
                </a:solidFill>
              </a:rPr>
              <a:t>What might happen if you don’t challenge or raise your concern ? </a:t>
            </a:r>
          </a:p>
        </p:txBody>
      </p:sp>
      <p:pic>
        <p:nvPicPr>
          <p:cNvPr id="16" name="Graphic 15" descr="Meeting">
            <a:extLst>
              <a:ext uri="{FF2B5EF4-FFF2-40B4-BE49-F238E27FC236}">
                <a16:creationId xmlns:a16="http://schemas.microsoft.com/office/drawing/2014/main" id="{FF9A4FF9-54F0-4F22-A19E-30347C48441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291" y="53676"/>
            <a:ext cx="784824" cy="784824"/>
          </a:xfrm>
          <a:prstGeom prst="rect">
            <a:avLst/>
          </a:prstGeom>
        </p:spPr>
      </p:pic>
      <p:sp>
        <p:nvSpPr>
          <p:cNvPr id="10" name="Rectangle 2">
            <a:extLst>
              <a:ext uri="{FF2B5EF4-FFF2-40B4-BE49-F238E27FC236}">
                <a16:creationId xmlns:a16="http://schemas.microsoft.com/office/drawing/2014/main" id="{DF45B96D-E8FA-44EE-BC33-F230D70AF7B9}"/>
              </a:ext>
            </a:extLst>
          </p:cNvPr>
          <p:cNvSpPr txBox="1">
            <a:spLocks noChangeArrowheads="1"/>
          </p:cNvSpPr>
          <p:nvPr/>
        </p:nvSpPr>
        <p:spPr>
          <a:xfrm>
            <a:off x="1153885" y="722961"/>
            <a:ext cx="10118271" cy="431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dirty="0">
                <a:solidFill>
                  <a:schemeClr val="tx2"/>
                </a:solidFill>
              </a:rPr>
              <a:t>Challenge may feel hard, but don’t let it…</a:t>
            </a:r>
          </a:p>
          <a:p>
            <a:r>
              <a:rPr lang="en-GB" altLang="en-US" sz="3200" dirty="0">
                <a:solidFill>
                  <a:schemeClr val="tx2"/>
                </a:solidFill>
              </a:rPr>
              <a:t>At Network Rail we encourage it….</a:t>
            </a:r>
          </a:p>
        </p:txBody>
      </p:sp>
      <p:pic>
        <p:nvPicPr>
          <p:cNvPr id="12" name="Picture 11">
            <a:extLst>
              <a:ext uri="{FF2B5EF4-FFF2-40B4-BE49-F238E27FC236}">
                <a16:creationId xmlns:a16="http://schemas.microsoft.com/office/drawing/2014/main" id="{7208D864-F582-4278-B7E3-FB17CD1F26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4080" y="1928173"/>
            <a:ext cx="1872208" cy="1873130"/>
          </a:xfrm>
          <a:prstGeom prst="rect">
            <a:avLst/>
          </a:prstGeom>
        </p:spPr>
      </p:pic>
      <p:pic>
        <p:nvPicPr>
          <p:cNvPr id="13" name="Picture 12">
            <a:extLst>
              <a:ext uri="{FF2B5EF4-FFF2-40B4-BE49-F238E27FC236}">
                <a16:creationId xmlns:a16="http://schemas.microsoft.com/office/drawing/2014/main" id="{EC0A7A2B-DEF5-4B98-A4C4-EDEB0FDB3D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6460" y="4078198"/>
            <a:ext cx="3578021" cy="1200536"/>
          </a:xfrm>
          <a:prstGeom prst="rect">
            <a:avLst/>
          </a:prstGeom>
          <a:ln>
            <a:solidFill>
              <a:schemeClr val="tx1"/>
            </a:solidFill>
          </a:ln>
        </p:spPr>
      </p:pic>
      <p:pic>
        <p:nvPicPr>
          <p:cNvPr id="15" name="Picture 14">
            <a:extLst>
              <a:ext uri="{FF2B5EF4-FFF2-40B4-BE49-F238E27FC236}">
                <a16:creationId xmlns:a16="http://schemas.microsoft.com/office/drawing/2014/main" id="{ABC7BC61-4480-4B33-A322-D48E6BB9CF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56790" y="2014529"/>
            <a:ext cx="1347589" cy="1663517"/>
          </a:xfrm>
          <a:prstGeom prst="rect">
            <a:avLst/>
          </a:prstGeom>
        </p:spPr>
      </p:pic>
      <p:pic>
        <p:nvPicPr>
          <p:cNvPr id="18" name="Picture 17">
            <a:extLst>
              <a:ext uri="{FF2B5EF4-FFF2-40B4-BE49-F238E27FC236}">
                <a16:creationId xmlns:a16="http://schemas.microsoft.com/office/drawing/2014/main" id="{559582D2-4182-4C6F-898E-4E23645844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53666" y="5555629"/>
            <a:ext cx="4007430" cy="898071"/>
          </a:xfrm>
          <a:prstGeom prst="rect">
            <a:avLst/>
          </a:prstGeom>
        </p:spPr>
      </p:pic>
    </p:spTree>
    <p:extLst>
      <p:ext uri="{BB962C8B-B14F-4D97-AF65-F5344CB8AC3E}">
        <p14:creationId xmlns:p14="http://schemas.microsoft.com/office/powerpoint/2010/main" val="48290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theme/theme1.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owerPoint template 2019" id="{1E0E1996-B76B-4627-BCB3-0C1360F14BB2}" vid="{23CF570E-2695-4899-B763-D8B9C8759122}"/>
    </a:ext>
  </a:extLst>
</a:theme>
</file>

<file path=ppt/theme/theme2.xml><?xml version="1.0" encoding="utf-8"?>
<a:theme xmlns:a="http://schemas.openxmlformats.org/drawingml/2006/main" name="Default">
  <a:themeElements>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ngle Column">
  <a:themeElements>
    <a:clrScheme name="Single Column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Single Colum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Single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gle Colum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gle Colum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gle Colum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gle Colum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gle Colum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gle Colum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gle Colum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gle Colum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gle Colum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gle Colum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gle Colum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ingle Column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Single Column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Single Column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Corporate PowerPoint template 2019</Template>
  <TotalTime>1556</TotalTime>
  <Words>2831</Words>
  <Application>Microsoft Office PowerPoint</Application>
  <PresentationFormat>Widescreen</PresentationFormat>
  <Paragraphs>294</Paragraphs>
  <Slides>38</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38</vt:i4>
      </vt:variant>
    </vt:vector>
  </HeadingPairs>
  <TitlesOfParts>
    <vt:vector size="45" baseType="lpstr">
      <vt:lpstr>Arial</vt:lpstr>
      <vt:lpstr>Calibri</vt:lpstr>
      <vt:lpstr>Courier New</vt:lpstr>
      <vt:lpstr>Wingdings</vt:lpstr>
      <vt:lpstr>1_Office Theme</vt:lpstr>
      <vt:lpstr>Default</vt:lpstr>
      <vt:lpstr>Single Column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into Traction / Non Traction Distribution Locations - Purpose</vt:lpstr>
      <vt:lpstr>DIST Level C Re-briefing - Scope</vt:lpstr>
      <vt:lpstr>DIST Level C Re-briefing - Hazards</vt:lpstr>
      <vt:lpstr>DIST Level C Re-briefing - Hazards</vt:lpstr>
      <vt:lpstr>DIST Level C Re-briefing - Hazards</vt:lpstr>
      <vt:lpstr>DIST Level C Re-briefing – be aware and act</vt:lpstr>
      <vt:lpstr>PowerPoint Presentation</vt:lpstr>
      <vt:lpstr>PowerPoint Presentation</vt:lpstr>
      <vt:lpstr>PowerPoint Presentation</vt:lpstr>
      <vt:lpstr>PowerPoint Presentation</vt:lpstr>
      <vt:lpstr>PowerPoint Presentation</vt:lpstr>
      <vt:lpstr>DIST Level C Re-briefing – Procedure reminder</vt:lpstr>
      <vt:lpstr>PowerPoint Presentation</vt:lpstr>
      <vt:lpstr>PowerPoint Presentation</vt:lpstr>
      <vt:lpstr>Level C Re-briefing – Further Discussion Points</vt:lpstr>
      <vt:lpstr>Safety Hour and Level C Briefing –  Your views</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Spence Allan</dc:creator>
  <cp:lastModifiedBy>Wintle Ellen</cp:lastModifiedBy>
  <cp:revision>86</cp:revision>
  <cp:lastPrinted>2019-03-28T12:24:29Z</cp:lastPrinted>
  <dcterms:created xsi:type="dcterms:W3CDTF">2019-03-22T14:01:09Z</dcterms:created>
  <dcterms:modified xsi:type="dcterms:W3CDTF">2019-03-29T12:33:09Z</dcterms:modified>
</cp:coreProperties>
</file>