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1" r:id="rId4"/>
  </p:sldMasterIdLst>
  <p:notesMasterIdLst>
    <p:notesMasterId r:id="rId30"/>
  </p:notesMasterIdLst>
  <p:handoutMasterIdLst>
    <p:handoutMasterId r:id="rId31"/>
  </p:handoutMasterIdLst>
  <p:sldIdLst>
    <p:sldId id="278" r:id="rId5"/>
    <p:sldId id="275" r:id="rId6"/>
    <p:sldId id="3237" r:id="rId7"/>
    <p:sldId id="3238" r:id="rId8"/>
    <p:sldId id="3188" r:id="rId9"/>
    <p:sldId id="3292" r:id="rId10"/>
    <p:sldId id="3211" r:id="rId11"/>
    <p:sldId id="3293" r:id="rId12"/>
    <p:sldId id="3303" r:id="rId13"/>
    <p:sldId id="3304" r:id="rId14"/>
    <p:sldId id="3305" r:id="rId15"/>
    <p:sldId id="3320" r:id="rId16"/>
    <p:sldId id="3313" r:id="rId17"/>
    <p:sldId id="3229" r:id="rId18"/>
    <p:sldId id="3318" r:id="rId19"/>
    <p:sldId id="3271" r:id="rId20"/>
    <p:sldId id="3315" r:id="rId21"/>
    <p:sldId id="3316" r:id="rId22"/>
    <p:sldId id="3191" r:id="rId23"/>
    <p:sldId id="3260" r:id="rId24"/>
    <p:sldId id="3306" r:id="rId25"/>
    <p:sldId id="3307" r:id="rId26"/>
    <p:sldId id="3282" r:id="rId27"/>
    <p:sldId id="3312" r:id="rId28"/>
    <p:sldId id="3179" r:id="rId29"/>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Network Rail Sans" panose="02000000040000020004" pitchFamily="2" charset="0"/>
      <p:regular r:id="rId36"/>
      <p:bold r:id="rId37"/>
      <p:italic r:id="rId38"/>
      <p:boldItalic r:id="rId39"/>
    </p:embeddedFont>
    <p:embeddedFont>
      <p:font typeface="Segoe UI" panose="020B0502040204020203"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lectrical Safety Step Up" id="{C5BB9270-E2E1-474E-8C4E-470F069B7877}">
          <p14:sldIdLst>
            <p14:sldId id="278"/>
            <p14:sldId id="275"/>
            <p14:sldId id="3237"/>
            <p14:sldId id="3238"/>
            <p14:sldId id="3188"/>
            <p14:sldId id="3292"/>
            <p14:sldId id="3211"/>
            <p14:sldId id="3293"/>
            <p14:sldId id="3303"/>
            <p14:sldId id="3304"/>
            <p14:sldId id="3305"/>
            <p14:sldId id="3320"/>
            <p14:sldId id="3313"/>
            <p14:sldId id="3229"/>
            <p14:sldId id="3318"/>
            <p14:sldId id="3271"/>
            <p14:sldId id="3315"/>
            <p14:sldId id="3316"/>
          </p14:sldIdLst>
        </p14:section>
        <p14:section name="Appendix" id="{93E5EA64-598A-42FB-A855-F93201BF176E}">
          <p14:sldIdLst>
            <p14:sldId id="3191"/>
            <p14:sldId id="3260"/>
            <p14:sldId id="3306"/>
            <p14:sldId id="3307"/>
            <p14:sldId id="3282"/>
            <p14:sldId id="3312"/>
            <p14:sldId id="31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E23"/>
    <a:srgbClr val="456B8C"/>
    <a:srgbClr val="01476B"/>
    <a:srgbClr val="898989"/>
    <a:srgbClr val="951B81"/>
    <a:srgbClr val="482683"/>
    <a:srgbClr val="007981"/>
    <a:srgbClr val="51ACB8"/>
    <a:srgbClr val="004D6F"/>
    <a:srgbClr val="70B3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EBD514-5839-4E51-B41E-2719B2211B96}" v="53" dt="2022-09-26T15:23:45.3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42" autoAdjust="0"/>
    <p:restoredTop sz="59812" autoAdjust="0"/>
  </p:normalViewPr>
  <p:slideViewPr>
    <p:cSldViewPr snapToGrid="0">
      <p:cViewPr varScale="1">
        <p:scale>
          <a:sx n="68" d="100"/>
          <a:sy n="68" d="100"/>
        </p:scale>
        <p:origin x="1686" y="72"/>
      </p:cViewPr>
      <p:guideLst/>
    </p:cSldViewPr>
  </p:slideViewPr>
  <p:notesTextViewPr>
    <p:cViewPr>
      <p:scale>
        <a:sx n="1" d="1"/>
        <a:sy n="1" d="1"/>
      </p:scale>
      <p:origin x="0" y="-2442"/>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essa Chan" userId="3bdfe93a-12a0-40cf-b8e0-878291d18cde" providerId="ADAL" clId="{04EBD514-5839-4E51-B41E-2719B2211B96}"/>
    <pc:docChg chg="modSld">
      <pc:chgData name="Vanessa Chan" userId="3bdfe93a-12a0-40cf-b8e0-878291d18cde" providerId="ADAL" clId="{04EBD514-5839-4E51-B41E-2719B2211B96}" dt="2022-09-26T15:24:32.943" v="59" actId="20577"/>
      <pc:docMkLst>
        <pc:docMk/>
      </pc:docMkLst>
      <pc:sldChg chg="modSp">
        <pc:chgData name="Vanessa Chan" userId="3bdfe93a-12a0-40cf-b8e0-878291d18cde" providerId="ADAL" clId="{04EBD514-5839-4E51-B41E-2719B2211B96}" dt="2022-09-26T15:23:45.377" v="52" actId="20577"/>
        <pc:sldMkLst>
          <pc:docMk/>
          <pc:sldMk cId="3775888284" sldId="275"/>
        </pc:sldMkLst>
        <pc:spChg chg="mod">
          <ac:chgData name="Vanessa Chan" userId="3bdfe93a-12a0-40cf-b8e0-878291d18cde" providerId="ADAL" clId="{04EBD514-5839-4E51-B41E-2719B2211B96}" dt="2022-09-26T15:23:45.377" v="52" actId="20577"/>
          <ac:spMkLst>
            <pc:docMk/>
            <pc:sldMk cId="3775888284" sldId="275"/>
            <ac:spMk id="18" creationId="{786A600F-C782-1401-72B4-F912F5D0E534}"/>
          </ac:spMkLst>
        </pc:spChg>
      </pc:sldChg>
      <pc:sldChg chg="modNotesTx">
        <pc:chgData name="Vanessa Chan" userId="3bdfe93a-12a0-40cf-b8e0-878291d18cde" providerId="ADAL" clId="{04EBD514-5839-4E51-B41E-2719B2211B96}" dt="2022-09-26T15:24:08.132" v="53"/>
        <pc:sldMkLst>
          <pc:docMk/>
          <pc:sldMk cId="3919910512" sldId="3292"/>
        </pc:sldMkLst>
      </pc:sldChg>
      <pc:sldChg chg="modNotesTx">
        <pc:chgData name="Vanessa Chan" userId="3bdfe93a-12a0-40cf-b8e0-878291d18cde" providerId="ADAL" clId="{04EBD514-5839-4E51-B41E-2719B2211B96}" dt="2022-09-26T15:24:32.943" v="59" actId="20577"/>
        <pc:sldMkLst>
          <pc:docMk/>
          <pc:sldMk cId="1966585947" sldId="330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747234-F741-423B-B336-1B8A9B2BAFB1}" type="datetimeFigureOut">
              <a:rPr lang="en-GB" smtClean="0"/>
              <a:t>26/09/2022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03AEB3-B81B-4ED9-B214-8605DB9A6A2D}" type="slidenum">
              <a:rPr lang="en-GB" smtClean="0"/>
              <a:t>‹#›</a:t>
            </a:fld>
            <a:endParaRPr lang="en-GB"/>
          </a:p>
        </p:txBody>
      </p:sp>
    </p:spTree>
    <p:extLst>
      <p:ext uri="{BB962C8B-B14F-4D97-AF65-F5344CB8AC3E}">
        <p14:creationId xmlns:p14="http://schemas.microsoft.com/office/powerpoint/2010/main" val="3597883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5424F-E449-4824-921F-55F0BB15E53D}" type="datetimeFigureOut">
              <a:rPr lang="en-GB" smtClean="0"/>
              <a:t>26/09/2022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05F73-A141-4BC2-903A-E12D05ECF9E0}" type="slidenum">
              <a:rPr lang="en-GB" smtClean="0"/>
              <a:t>‹#›</a:t>
            </a:fld>
            <a:endParaRPr lang="en-GB"/>
          </a:p>
        </p:txBody>
      </p:sp>
    </p:spTree>
    <p:extLst>
      <p:ext uri="{BB962C8B-B14F-4D97-AF65-F5344CB8AC3E}">
        <p14:creationId xmlns:p14="http://schemas.microsoft.com/office/powerpoint/2010/main" val="375207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electricalculture@networkrail.co.u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ur02.safelinks.protection.outlook.com/?url=https%3A%2F%2Fvimeo.com%2F676371341%2Fc8366f96ef&amp;data=04%7C01%7COlesia.Cockerill%40networkrail.co.uk%7Cd40d547c798a4db8965b08da1bac0a04%7Cc22cc3e15d7f4f4dbe03d5a158cc9409%7C0%7C0%7C637852723109001029%7CUnknown%7CTWFpbGZsb3d8eyJWIjoiMC4wLjAwMDAiLCJQIjoiV2luMzIiLCJBTiI6Ik1haWwiLCJXVCI6Mn0%3D%7C3000&amp;sdata=tykqr%2BR29%2FyDSLLdFJITAs0ck4eiBEIJY1DvmuLoclk%3D&amp;reserved=0"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vimeo.com/678763371/5b59b3c4b5"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electricalculture@networkrail.co.u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imeo.com/714531099/8a0ffb9c3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1</a:t>
            </a:fld>
            <a:endParaRPr lang="en-GB"/>
          </a:p>
        </p:txBody>
      </p:sp>
    </p:spTree>
    <p:extLst>
      <p:ext uri="{BB962C8B-B14F-4D97-AF65-F5344CB8AC3E}">
        <p14:creationId xmlns:p14="http://schemas.microsoft.com/office/powerpoint/2010/main" val="3247674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Have an open and honest discussion about the film. </a:t>
            </a:r>
            <a:r>
              <a:rPr lang="en-GB" sz="1800" dirty="0">
                <a:effectLst/>
                <a:latin typeface="Network Rail Sans" panose="02000000040000020004" pitchFamily="2" charset="0"/>
                <a:ea typeface="Calibri" panose="020F0502020204030204" pitchFamily="34" charset="0"/>
                <a:cs typeface="Arial" panose="020B0604020202020204" pitchFamily="34" charset="0"/>
              </a:rPr>
              <a:t>The scenario films are all fictional. Try to keep the conversation around culture and behaviours rather than technical.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nSpc>
                <a:spcPct val="107000"/>
              </a:lnSpc>
              <a:spcAft>
                <a:spcPts val="800"/>
              </a:spcAft>
            </a:pPr>
            <a:endParaRPr lang="en-GB" sz="1200" b="1" dirty="0">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Network Rail Sans"/>
                <a:ea typeface="Calibri" panose="020F0502020204030204" pitchFamily="34" charset="0"/>
                <a:cs typeface="Times New Roman" panose="02020603050405020304" pitchFamily="18" charset="0"/>
              </a:rPr>
              <a:t>Discuss with the group at which stage they feel either individual had the chance to challenge the others.</a:t>
            </a:r>
            <a:r>
              <a:rPr lang="en-GB" sz="1200" b="1" dirty="0">
                <a:latin typeface="Network Rail Sans"/>
                <a:ea typeface="Calibri" panose="020F0502020204030204" pitchFamily="34" charset="0"/>
                <a:cs typeface="Times New Roman" panose="02020603050405020304" pitchFamily="18" charset="0"/>
              </a:rPr>
              <a:t>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200" dirty="0">
                <a:effectLst/>
                <a:latin typeface="Network Rail Sans"/>
                <a:ea typeface="Calibri" panose="020F0502020204030204" pitchFamily="34" charset="0"/>
                <a:cs typeface="Times New Roman" panose="02020603050405020304" pitchFamily="18" charset="0"/>
              </a:rPr>
              <a:t>The machine operator and operative in the basket when discussing the defect</a:t>
            </a:r>
          </a:p>
          <a:p>
            <a:pPr marL="342900" lvl="0" indent="-342900">
              <a:lnSpc>
                <a:spcPct val="107000"/>
              </a:lnSpc>
              <a:buFont typeface="Symbol" panose="05050102010706020507" pitchFamily="18" charset="2"/>
              <a:buChar char=""/>
            </a:pPr>
            <a:r>
              <a:rPr lang="en-GB" sz="1200" dirty="0">
                <a:effectLst/>
                <a:latin typeface="Network Rail Sans"/>
                <a:ea typeface="Calibri" panose="020F0502020204030204" pitchFamily="34" charset="0"/>
                <a:cs typeface="Times New Roman" panose="02020603050405020304" pitchFamily="18" charset="0"/>
              </a:rPr>
              <a:t>The Machine controller before the movement took place</a:t>
            </a:r>
          </a:p>
          <a:p>
            <a:pPr marL="342900" lvl="0" indent="-342900">
              <a:lnSpc>
                <a:spcPct val="107000"/>
              </a:lnSpc>
              <a:spcAft>
                <a:spcPts val="800"/>
              </a:spcAft>
              <a:buFont typeface="Symbol" panose="05050102010706020507" pitchFamily="18" charset="2"/>
              <a:buChar char=""/>
            </a:pPr>
            <a:r>
              <a:rPr lang="en-GB" sz="1200" dirty="0">
                <a:effectLst/>
                <a:latin typeface="Network Rail Sans"/>
                <a:ea typeface="Calibri" panose="020F0502020204030204" pitchFamily="34" charset="0"/>
                <a:cs typeface="Times New Roman" panose="02020603050405020304" pitchFamily="18" charset="0"/>
              </a:rPr>
              <a:t>The COSS(OLP) brief - What was said? Did the COSS(OLP) confirm understanding? He clearly mentioned the adjacent goods line was live but were any control measures in place?</a:t>
            </a:r>
          </a:p>
          <a:p>
            <a:pPr marL="342900" lvl="0" indent="-342900">
              <a:lnSpc>
                <a:spcPct val="107000"/>
              </a:lnSpc>
              <a:spcAft>
                <a:spcPts val="800"/>
              </a:spcAft>
              <a:buFont typeface="Symbol" panose="05050102010706020507" pitchFamily="18" charset="2"/>
              <a:buChar char=""/>
            </a:pPr>
            <a:endParaRPr lang="en-GB" sz="1200" dirty="0">
              <a:effectLst/>
              <a:latin typeface="Network Rail Sans" panose="02000000040000020004"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200" b="1" dirty="0">
                <a:latin typeface="Network Rail Sans"/>
              </a:rPr>
              <a:t>After the incident, what would you expect to happen next?</a:t>
            </a:r>
          </a:p>
          <a:p>
            <a:pPr>
              <a:lnSpc>
                <a:spcPct val="107000"/>
              </a:lnSpc>
              <a:spcAft>
                <a:spcPts val="800"/>
              </a:spcAft>
            </a:pPr>
            <a:endParaRPr lang="en-GB" sz="1200" dirty="0">
              <a:effectLst/>
              <a:latin typeface="Network Rail Sans" panose="02000000040000020004" pitchFamily="2"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200" dirty="0">
                <a:effectLst/>
                <a:latin typeface="Network Rail Sans"/>
                <a:ea typeface="Calibri" panose="020F0502020204030204" pitchFamily="34" charset="0"/>
                <a:cs typeface="Times New Roman" panose="02020603050405020304" pitchFamily="18" charset="0"/>
              </a:rPr>
              <a:t>Reporting the incident, offer support to those involved.</a:t>
            </a:r>
            <a:endParaRPr lang="en-GB" sz="1200" dirty="0">
              <a:latin typeface="Network Rail Sans" panose="02000000040000020004" pitchFamily="2"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200" dirty="0">
                <a:latin typeface="Network Rail Sans"/>
                <a:ea typeface="Calibri" panose="020F0502020204030204" pitchFamily="34" charset="0"/>
                <a:cs typeface="Times New Roman" panose="02020603050405020304" pitchFamily="18" charset="0"/>
              </a:rPr>
              <a:t>Near Miss? </a:t>
            </a:r>
            <a:endParaRPr lang="en-GB" sz="1200" dirty="0">
              <a:effectLst/>
              <a:latin typeface="Network Rail Sans" panose="02000000040000020004" pitchFamily="2"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200" dirty="0">
                <a:effectLst/>
                <a:latin typeface="Network Rail Sans"/>
                <a:ea typeface="Calibri" panose="020F0502020204030204" pitchFamily="34" charset="0"/>
                <a:cs typeface="Times New Roman" panose="02020603050405020304" pitchFamily="18" charset="0"/>
              </a:rPr>
              <a:t>Think about the affects it had on </a:t>
            </a:r>
            <a:r>
              <a:rPr lang="en-GB" sz="1200" dirty="0">
                <a:latin typeface="Network Rail Sans"/>
                <a:ea typeface="Calibri" panose="020F0502020204030204" pitchFamily="34" charset="0"/>
                <a:cs typeface="Times New Roman" panose="02020603050405020304" pitchFamily="18" charset="0"/>
              </a:rPr>
              <a:t>those in the basket and the rest of the group, PTSD is rarely immediate, counselling?</a:t>
            </a:r>
            <a:endParaRPr lang="en-GB" sz="1200" dirty="0">
              <a:latin typeface="Calibri"/>
              <a:ea typeface="Calibri" panose="020F0502020204030204" pitchFamily="34" charset="0"/>
              <a:cs typeface="Calibri"/>
            </a:endParaRPr>
          </a:p>
          <a:p>
            <a:pPr marL="285750" indent="-285750">
              <a:lnSpc>
                <a:spcPct val="107000"/>
              </a:lnSpc>
              <a:spcAft>
                <a:spcPts val="800"/>
              </a:spcAft>
              <a:buFont typeface="Arial" panose="020B0604020202020204" pitchFamily="34" charset="0"/>
              <a:buChar char="•"/>
            </a:pPr>
            <a:r>
              <a:rPr lang="en-GB" sz="1200" dirty="0">
                <a:latin typeface="Network Rail Sans"/>
                <a:ea typeface="Calibri" panose="020F0502020204030204" pitchFamily="34" charset="0"/>
                <a:cs typeface="Times New Roman" panose="02020603050405020304" pitchFamily="18" charset="0"/>
              </a:rPr>
              <a:t>Should</a:t>
            </a:r>
            <a:r>
              <a:rPr lang="en-GB" sz="1200" dirty="0">
                <a:effectLst/>
                <a:latin typeface="Network Rail Sans"/>
                <a:ea typeface="Calibri" panose="020F0502020204030204" pitchFamily="34" charset="0"/>
                <a:cs typeface="Times New Roman" panose="02020603050405020304" pitchFamily="18" charset="0"/>
              </a:rPr>
              <a:t> the incident be formally investigated, drugs and alcohol screening,</a:t>
            </a:r>
            <a:r>
              <a:rPr lang="en-GB" sz="1200" dirty="0">
                <a:latin typeface="Network Rail Sans"/>
                <a:ea typeface="Calibri" panose="020F0502020204030204" pitchFamily="34" charset="0"/>
                <a:cs typeface="Times New Roman" panose="02020603050405020304" pitchFamily="18" charset="0"/>
              </a:rPr>
              <a:t> </a:t>
            </a:r>
            <a:r>
              <a:rPr lang="en-GB" sz="1200" dirty="0">
                <a:effectLst/>
                <a:latin typeface="Network Rail Sans"/>
                <a:ea typeface="Calibri" panose="020F0502020204030204" pitchFamily="34" charset="0"/>
                <a:cs typeface="Times New Roman" panose="02020603050405020304" pitchFamily="18" charset="0"/>
              </a:rPr>
              <a:t> or was the ‘conversation with the COSS(OLP) enough?</a:t>
            </a:r>
            <a:r>
              <a:rPr lang="en-GB" sz="1200" dirty="0">
                <a:latin typeface="Network Rail Sans"/>
                <a:ea typeface="Calibri" panose="020F0502020204030204" pitchFamily="34" charset="0"/>
                <a:cs typeface="Times New Roman" panose="02020603050405020304" pitchFamily="18" charset="0"/>
              </a:rPr>
              <a:t> </a:t>
            </a:r>
            <a:endParaRPr lang="en-GB" sz="1200" dirty="0">
              <a:effectLst/>
              <a:latin typeface="Calibri"/>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GB" sz="1200" b="1" dirty="0">
              <a:latin typeface="Network Rail Sans" panose="02000000040000020004" pitchFamily="2" charset="0"/>
            </a:endParaRPr>
          </a:p>
          <a:p>
            <a:pPr>
              <a:lnSpc>
                <a:spcPct val="107000"/>
              </a:lnSpc>
              <a:spcAft>
                <a:spcPts val="800"/>
              </a:spcAft>
              <a:defRPr/>
            </a:pPr>
            <a:r>
              <a:rPr lang="en-GB" sz="1200" b="1" dirty="0">
                <a:latin typeface="Network Rail Sans"/>
              </a:rPr>
              <a:t>Who’s responsible for your safety?</a:t>
            </a:r>
          </a:p>
          <a:p>
            <a:pPr marL="342900" lvl="0" indent="-342900">
              <a:lnSpc>
                <a:spcPct val="107000"/>
              </a:lnSpc>
              <a:spcAft>
                <a:spcPts val="800"/>
              </a:spcAft>
              <a:buFont typeface="Arial" panose="020B0604020202020204" pitchFamily="34" charset="0"/>
              <a:buChar char="•"/>
              <a:tabLst>
                <a:tab pos="457200" algn="l"/>
              </a:tabLst>
            </a:pPr>
            <a:r>
              <a:rPr lang="en-GB" sz="1800" dirty="0">
                <a:effectLst/>
                <a:latin typeface="Network Rail Sans" panose="02000000040000020004" pitchFamily="2" charset="0"/>
                <a:ea typeface="Network Rail Sans" panose="02000000040000020004" pitchFamily="2" charset="0"/>
                <a:cs typeface="Network Rail Sans" panose="02000000040000020004" pitchFamily="2" charset="0"/>
              </a:rPr>
              <a:t>Everyone holds responsibility for their safety; your choices and actions determine how safe you are.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Network Rail Sans" panose="02000000040000020004" pitchFamily="2" charset="0"/>
                <a:ea typeface="Network Rail Sans" panose="02000000040000020004" pitchFamily="2" charset="0"/>
                <a:cs typeface="Network Rail Sans" panose="02000000040000020004" pitchFamily="2" charset="0"/>
              </a:rPr>
              <a:t>The best person to check if its safe is YOU, its your responsibility.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defRPr/>
            </a:pPr>
            <a:endParaRPr lang="en-GB" sz="1200" b="1" dirty="0">
              <a:latin typeface="Network Rail Sans"/>
            </a:endParaRPr>
          </a:p>
          <a:p>
            <a:pPr>
              <a:lnSpc>
                <a:spcPct val="107000"/>
              </a:lnSpc>
              <a:spcAft>
                <a:spcPts val="800"/>
              </a:spcAft>
              <a:defRPr/>
            </a:pPr>
            <a:r>
              <a:rPr lang="en-GB" sz="1200" b="1" dirty="0">
                <a:latin typeface="Network Rail Sans"/>
              </a:rPr>
              <a:t>What human factors may have contributed to this scenario?</a:t>
            </a:r>
          </a:p>
          <a:p>
            <a:pPr marL="171450" indent="-171450">
              <a:lnSpc>
                <a:spcPct val="107000"/>
              </a:lnSpc>
              <a:spcAft>
                <a:spcPts val="800"/>
              </a:spcAft>
              <a:buFont typeface="Arial" panose="020B0604020202020204" pitchFamily="34" charset="0"/>
              <a:buChar char="•"/>
              <a:defRPr/>
            </a:pPr>
            <a:r>
              <a:rPr lang="en-GB" sz="1200" b="0" dirty="0">
                <a:latin typeface="Network Rail Sans" panose="02000000040000020004" pitchFamily="2" charset="0"/>
              </a:rPr>
              <a:t>Distraction – they didn’t need to check anything else, he thought he saw another fault he needed to check</a:t>
            </a:r>
          </a:p>
          <a:p>
            <a:pPr marL="171450" indent="-171450">
              <a:lnSpc>
                <a:spcPct val="107000"/>
              </a:lnSpc>
              <a:spcAft>
                <a:spcPts val="800"/>
              </a:spcAft>
              <a:buFont typeface="Arial" panose="020B0604020202020204" pitchFamily="34" charset="0"/>
              <a:buChar char="•"/>
              <a:defRPr/>
            </a:pPr>
            <a:r>
              <a:rPr lang="en-GB" sz="1200" b="0" dirty="0">
                <a:latin typeface="Network Rail Sans" panose="02000000040000020004" pitchFamily="2" charset="0"/>
              </a:rPr>
              <a:t>Lapse of judgment – forgotten fundamentals of training such as the procedures, Take 5 </a:t>
            </a:r>
          </a:p>
          <a:p>
            <a:pPr marL="171450" indent="-171450">
              <a:lnSpc>
                <a:spcPct val="107000"/>
              </a:lnSpc>
              <a:spcAft>
                <a:spcPts val="800"/>
              </a:spcAft>
              <a:buFont typeface="Arial" panose="020B0604020202020204" pitchFamily="34" charset="0"/>
              <a:buChar char="•"/>
              <a:defRPr/>
            </a:pPr>
            <a:r>
              <a:rPr lang="en-GB" sz="1200" b="0" dirty="0">
                <a:latin typeface="Network Rail Sans" panose="02000000040000020004" pitchFamily="2" charset="0"/>
              </a:rPr>
              <a:t>Familiarisation – it was his mate so it overruled his judgement</a:t>
            </a:r>
          </a:p>
          <a:p>
            <a:pPr>
              <a:lnSpc>
                <a:spcPct val="107000"/>
              </a:lnSpc>
              <a:spcAft>
                <a:spcPts val="800"/>
              </a:spcAft>
            </a:pPr>
            <a:endParaRPr lang="en-GB" sz="1200" b="1" dirty="0">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Network Rail Sans"/>
                <a:ea typeface="Calibri" panose="020F0502020204030204" pitchFamily="34" charset="0"/>
                <a:cs typeface="Times New Roman" panose="02020603050405020304" pitchFamily="18" charset="0"/>
              </a:rPr>
              <a:t>Do you undertake work that isn’t ‘planned’?</a:t>
            </a:r>
            <a:endParaRPr lang="en-GB" sz="1200" dirty="0">
              <a:effectLst/>
              <a:latin typeface="Network Rail Sans"/>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200" dirty="0">
                <a:effectLst/>
                <a:latin typeface="Network Rail Sans"/>
                <a:ea typeface="Calibri" panose="020F0502020204030204" pitchFamily="34" charset="0"/>
                <a:cs typeface="Times New Roman" panose="02020603050405020304" pitchFamily="18" charset="0"/>
              </a:rPr>
              <a:t>Do we put the work ahead of our own personal safety?</a:t>
            </a:r>
            <a:r>
              <a:rPr lang="en-GB" sz="1200" dirty="0">
                <a:latin typeface="Network Rail Sans"/>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Network Rail Sans"/>
                <a:ea typeface="Calibri" panose="020F0502020204030204" pitchFamily="34" charset="0"/>
                <a:cs typeface="Times New Roman" panose="02020603050405020304" pitchFamily="18" charset="0"/>
              </a:rPr>
              <a:t>Discuss how doing the right thing in terms of improving the railway may be putting ourselves and others at risk.</a:t>
            </a:r>
          </a:p>
          <a:p>
            <a:pPr>
              <a:lnSpc>
                <a:spcPct val="107000"/>
              </a:lnSpc>
              <a:spcAft>
                <a:spcPts val="800"/>
              </a:spcAft>
            </a:pPr>
            <a:r>
              <a:rPr lang="en-GB" sz="1200" dirty="0">
                <a:latin typeface="Network Rail Sans"/>
                <a:ea typeface="Calibri" panose="020F0502020204030204" pitchFamily="34" charset="0"/>
                <a:cs typeface="Times New Roman" panose="02020603050405020304" pitchFamily="18" charset="0"/>
              </a:rPr>
              <a:t>Its important that a frank and open discussion takes place takes place</a:t>
            </a:r>
            <a:endParaRPr lang="en-GB" sz="1200" dirty="0">
              <a:effectLst/>
              <a:latin typeface="Network Rail Sans" panose="02000000040000020004"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b="1" dirty="0">
              <a:latin typeface="Network Rail San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latin typeface="Network Rail Sans"/>
              </a:rPr>
              <a:t>What are the physical and mental consequences to all those involved in an electrical accident or near-miss?</a:t>
            </a:r>
          </a:p>
          <a:p>
            <a:pPr marL="285750" indent="-285750">
              <a:lnSpc>
                <a:spcPct val="107000"/>
              </a:lnSpc>
              <a:spcAft>
                <a:spcPts val="800"/>
              </a:spcAft>
              <a:buFont typeface="Arial,Sans-Serif"/>
              <a:buChar char="•"/>
            </a:pPr>
            <a:r>
              <a:rPr lang="en-GB" dirty="0"/>
              <a:t>Life changing injuries, possibly fatal. What about the lasting impact on them physically and mentally, wider circle, family, friends colleagues</a:t>
            </a:r>
            <a:endParaRPr lang="en-US" dirty="0"/>
          </a:p>
          <a:p>
            <a:pPr marL="285750" indent="-285750">
              <a:lnSpc>
                <a:spcPct val="107000"/>
              </a:lnSpc>
              <a:spcAft>
                <a:spcPts val="800"/>
              </a:spcAft>
              <a:buFont typeface="Arial,Sans-Serif"/>
              <a:buChar char="•"/>
            </a:pPr>
            <a:r>
              <a:rPr lang="en-GB" dirty="0"/>
              <a:t>The surrounding teams would have witnessed the incident, the colleagues at the depot, make sure support is offered and remember its OK not to be </a:t>
            </a:r>
            <a:r>
              <a:rPr lang="en-GB"/>
              <a:t>OK.</a:t>
            </a:r>
            <a:endParaRPr lang="en-GB" sz="1200" b="1" dirty="0">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endParaRPr lang="en-GB" sz="1200" b="1" dirty="0">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Network Rail Sans"/>
                <a:ea typeface="Calibri" panose="020F0502020204030204" pitchFamily="34" charset="0"/>
                <a:cs typeface="Times New Roman" panose="02020603050405020304" pitchFamily="18" charset="0"/>
              </a:rPr>
              <a:t>Follow up conversation</a:t>
            </a:r>
            <a:endParaRPr lang="en-GB" sz="1200" dirty="0">
              <a:effectLst/>
              <a:latin typeface="Network Rail Sans"/>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Network Rail Sans"/>
                <a:ea typeface="Calibri" panose="020F0502020204030204" pitchFamily="34" charset="0"/>
                <a:cs typeface="Times New Roman" panose="02020603050405020304" pitchFamily="18" charset="0"/>
              </a:rPr>
              <a:t>Discuss what considerations should be made when a defect is found during routine maintenance, how is the work risk assessed?</a:t>
            </a:r>
          </a:p>
          <a:p>
            <a:pPr marL="342900" indent="-342900">
              <a:lnSpc>
                <a:spcPct val="107000"/>
              </a:lnSpc>
              <a:spcAft>
                <a:spcPts val="800"/>
              </a:spcAft>
              <a:buFont typeface="Symbol" panose="05050102010706020507" pitchFamily="18" charset="2"/>
              <a:buChar char=""/>
            </a:pPr>
            <a:r>
              <a:rPr lang="en-GB" sz="1200" dirty="0">
                <a:effectLst/>
                <a:latin typeface="Network Rail Sans"/>
                <a:ea typeface="Calibri" panose="020F0502020204030204" pitchFamily="34" charset="0"/>
                <a:cs typeface="Times New Roman" panose="02020603050405020304" pitchFamily="18" charset="0"/>
              </a:rPr>
              <a:t>Discuss what people feel the impact would be on the individuals involved, their families, their colleagues. Consider drawing back to Bryant's story and how its impacted him and his family.</a:t>
            </a:r>
            <a:r>
              <a:rPr lang="en-GB" sz="1200" dirty="0">
                <a:latin typeface="Network Rail Sans"/>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1" dirty="0">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Network Rail Sans"/>
                <a:ea typeface="Calibri" panose="020F0502020204030204" pitchFamily="34" charset="0"/>
                <a:cs typeface="Times New Roman" panose="02020603050405020304" pitchFamily="18" charset="0"/>
              </a:rPr>
              <a:t>Further probing questions</a:t>
            </a:r>
            <a:endParaRPr lang="en-GB" sz="1200" dirty="0">
              <a:effectLst/>
              <a:latin typeface="Network Rail Sans"/>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Network Rail Sans"/>
                <a:ea typeface="Calibri" panose="020F0502020204030204" pitchFamily="34" charset="0"/>
                <a:cs typeface="Times New Roman" panose="02020603050405020304" pitchFamily="18" charset="0"/>
              </a:rPr>
              <a:t>How often could you recall the COSS(OLP)s brief, 3 or 4 hours into the work? what can be done to improve this?</a:t>
            </a:r>
          </a:p>
          <a:p>
            <a:pPr marL="342900" lvl="0" indent="-342900">
              <a:lnSpc>
                <a:spcPct val="107000"/>
              </a:lnSpc>
              <a:spcAft>
                <a:spcPts val="800"/>
              </a:spcAft>
              <a:buFont typeface="Symbol" panose="05050102010706020507" pitchFamily="18" charset="2"/>
              <a:buChar char=""/>
            </a:pPr>
            <a:r>
              <a:rPr lang="en-GB" sz="1200" dirty="0">
                <a:effectLst/>
                <a:latin typeface="Network Rail Sans"/>
                <a:ea typeface="Calibri" panose="020F0502020204030204" pitchFamily="34" charset="0"/>
                <a:cs typeface="Times New Roman" panose="02020603050405020304" pitchFamily="18" charset="0"/>
              </a:rPr>
              <a:t>Can momentary lapses in concentration be dangerous? If yes, how and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11</a:t>
            </a:fld>
            <a:endParaRPr lang="en-GB"/>
          </a:p>
        </p:txBody>
      </p:sp>
    </p:spTree>
    <p:extLst>
      <p:ext uri="{BB962C8B-B14F-4D97-AF65-F5344CB8AC3E}">
        <p14:creationId xmlns:p14="http://schemas.microsoft.com/office/powerpoint/2010/main" val="1990972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an open and honest discussion about how a similar incident can be prevented. If you need extra discussion points, please use the slides in the appendix</a:t>
            </a:r>
          </a:p>
          <a:p>
            <a:endParaRPr lang="en-GB" dirty="0"/>
          </a:p>
          <a:p>
            <a:r>
              <a:rPr lang="en-GB" dirty="0"/>
              <a:t>What we are looking to do in the slide is collect views and measure the understanding of the group. The events in the film could have been prevented if we can reach a point where the group understands how and by who. </a:t>
            </a:r>
          </a:p>
          <a:p>
            <a:endParaRPr lang="en-GB" dirty="0"/>
          </a:p>
          <a:p>
            <a:pPr>
              <a:lnSpc>
                <a:spcPct val="107000"/>
              </a:lnSpc>
              <a:spcAft>
                <a:spcPts val="800"/>
              </a:spcAft>
            </a:pPr>
            <a:r>
              <a:rPr lang="en-GB" sz="1200" dirty="0">
                <a:effectLst/>
                <a:latin typeface="Network Rail Sans"/>
                <a:ea typeface="Calibri" panose="020F0502020204030204" pitchFamily="34" charset="0"/>
                <a:cs typeface="Times New Roman" panose="02020603050405020304" pitchFamily="18" charset="0"/>
              </a:rPr>
              <a:t>What </a:t>
            </a:r>
            <a:r>
              <a:rPr lang="en-GB" sz="2800" b="1" dirty="0"/>
              <a:t>If you were in the same situation, what could you and your team have done to prevent the event in the film from occurring?</a:t>
            </a:r>
            <a:endParaRPr lang="en-GB" sz="2800" b="1" dirty="0">
              <a:cs typeface="Calibri"/>
            </a:endParaRPr>
          </a:p>
          <a:p>
            <a:pPr marL="342900" indent="-342900">
              <a:lnSpc>
                <a:spcPct val="107000"/>
              </a:lnSpc>
              <a:spcAft>
                <a:spcPts val="800"/>
              </a:spcAft>
              <a:buFont typeface="Arial" panose="020B0604020202020204" pitchFamily="34" charset="0"/>
              <a:buChar char="•"/>
              <a:tabLst>
                <a:tab pos="457200" algn="l"/>
              </a:tabLst>
            </a:pPr>
            <a:r>
              <a:rPr lang="en-GB" sz="1200" dirty="0">
                <a:effectLst/>
                <a:latin typeface="Network Rail Sans"/>
                <a:ea typeface="Calibri" panose="020F0502020204030204" pitchFamily="34" charset="0"/>
                <a:cs typeface="Times New Roman" panose="02020603050405020304" pitchFamily="18" charset="0"/>
              </a:rPr>
              <a:t>COSS </a:t>
            </a:r>
            <a:r>
              <a:rPr lang="en-GB" sz="1200" dirty="0">
                <a:latin typeface="Network Rail Sans"/>
                <a:ea typeface="Calibri" panose="020F0502020204030204" pitchFamily="34" charset="0"/>
                <a:cs typeface="Times New Roman" panose="02020603050405020304" pitchFamily="18" charset="0"/>
              </a:rPr>
              <a:t>, if you was the COSS what would your brief contain, would you have added anything to highlight the presence of a Blue hat?</a:t>
            </a:r>
            <a:endParaRPr lang="en-GB" sz="1200" dirty="0">
              <a:effectLst/>
              <a:latin typeface="Network Rail Sans"/>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GB" sz="1200" dirty="0">
                <a:effectLst/>
                <a:latin typeface="Network Rail Sans"/>
                <a:ea typeface="Calibri" panose="020F0502020204030204" pitchFamily="34" charset="0"/>
                <a:cs typeface="Times New Roman" panose="02020603050405020304" pitchFamily="18" charset="0"/>
              </a:rPr>
              <a:t>Challenges</a:t>
            </a:r>
            <a:r>
              <a:rPr lang="en-GB" sz="1200" dirty="0">
                <a:latin typeface="Network Rail Sans"/>
                <a:ea typeface="Calibri" panose="020F0502020204030204" pitchFamily="34" charset="0"/>
                <a:cs typeface="Times New Roman" panose="02020603050405020304" pitchFamily="18" charset="0"/>
              </a:rPr>
              <a:t>, are you comfortable being challenged as well as challenging</a:t>
            </a:r>
            <a:endParaRPr lang="en-GB" sz="1200" dirty="0">
              <a:effectLst/>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GB" sz="1200" dirty="0">
                <a:latin typeface="Network Rail Sans"/>
                <a:ea typeface="Calibri" panose="020F0502020204030204" pitchFamily="34" charset="0"/>
                <a:cs typeface="Times New Roman" panose="02020603050405020304" pitchFamily="18" charset="0"/>
              </a:rPr>
              <a:t>Would you have advised your mate to keep quiet, or encouraged him to challenge, maybe challenge on his behalf?</a:t>
            </a:r>
            <a:endParaRPr lang="en-GB" sz="1200" dirty="0">
              <a:effectLst/>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GB" sz="1200" dirty="0">
                <a:effectLst/>
                <a:latin typeface="Network Rail Sans"/>
                <a:ea typeface="Calibri" panose="020F0502020204030204" pitchFamily="34" charset="0"/>
                <a:cs typeface="Times New Roman" panose="02020603050405020304" pitchFamily="18" charset="0"/>
              </a:rPr>
              <a:t>Assumption</a:t>
            </a:r>
            <a:r>
              <a:rPr lang="en-GB" sz="1200" dirty="0">
                <a:latin typeface="Network Rail Sans"/>
                <a:ea typeface="Calibri" panose="020F0502020204030204" pitchFamily="34" charset="0"/>
                <a:cs typeface="Times New Roman" panose="02020603050405020304" pitchFamily="18" charset="0"/>
              </a:rPr>
              <a:t>, what would be your response if told "it's the same as last night"?</a:t>
            </a:r>
            <a:endParaRPr lang="en-GB" sz="1200" dirty="0">
              <a:effectLst/>
              <a:latin typeface="Network Rail Sans"/>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tabLst>
                <a:tab pos="457200" algn="l"/>
              </a:tabLst>
            </a:pPr>
            <a:endParaRPr lang="en-GB" sz="1200" dirty="0">
              <a:effectLst/>
              <a:latin typeface="Network Rail Sans"/>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Possible consequences</a:t>
            </a:r>
          </a:p>
          <a:p>
            <a:pPr marL="285750" indent="-285750">
              <a:lnSpc>
                <a:spcPct val="107000"/>
              </a:lnSpc>
              <a:spcAft>
                <a:spcPts val="800"/>
              </a:spcAft>
              <a:buFont typeface="Arial" panose="020B0604020202020204" pitchFamily="34" charset="0"/>
              <a:buChar char="•"/>
            </a:pPr>
            <a:r>
              <a:rPr lang="en-GB" sz="1200" dirty="0">
                <a:latin typeface="Calibri"/>
                <a:ea typeface="Calibri" panose="020F0502020204030204" pitchFamily="34" charset="0"/>
                <a:cs typeface="Calibri"/>
              </a:rPr>
              <a:t>Life changing injuries, possibly fatal. What about the </a:t>
            </a:r>
            <a:r>
              <a:rPr lang="en-GB" sz="1200" dirty="0">
                <a:effectLst/>
                <a:latin typeface="Calibri"/>
                <a:ea typeface="Calibri" panose="020F0502020204030204" pitchFamily="34" charset="0"/>
                <a:cs typeface="Calibri"/>
              </a:rPr>
              <a:t>lasting impact on them physically and mentally</a:t>
            </a:r>
            <a:r>
              <a:rPr lang="en-GB" sz="1200" dirty="0">
                <a:latin typeface="Calibri"/>
                <a:ea typeface="Calibri" panose="020F0502020204030204" pitchFamily="34" charset="0"/>
                <a:cs typeface="Calibri"/>
              </a:rPr>
              <a:t>, wider circle, family, friends colleagues</a:t>
            </a:r>
            <a:endParaRPr lang="en-GB" sz="1200" dirty="0">
              <a:effectLst/>
              <a:latin typeface="Calibri"/>
              <a:ea typeface="Calibri" panose="020F0502020204030204" pitchFamily="34" charset="0"/>
              <a:cs typeface="Calibri"/>
            </a:endParaRPr>
          </a:p>
          <a:p>
            <a:pPr marL="285750" indent="-2857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surrounding teams would have witnessed the incident which can cause trauma</a:t>
            </a:r>
          </a:p>
          <a:p>
            <a:pPr marL="285750" indent="-2857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Potential disciplinary actions</a:t>
            </a:r>
          </a:p>
          <a:p>
            <a:pPr marL="285750" indent="-2857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Potential to lead to a full investigation that could lead to legal consequences</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Valuable lessons</a:t>
            </a:r>
          </a:p>
          <a:p>
            <a:pPr marL="285750" indent="-2857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Speak up and support your colleagues if they have questions</a:t>
            </a:r>
          </a:p>
          <a:p>
            <a:pPr marL="285750" indent="-285750">
              <a:lnSpc>
                <a:spcPct val="107000"/>
              </a:lnSpc>
              <a:spcAft>
                <a:spcPts val="800"/>
              </a:spcAft>
              <a:buFont typeface="Arial" panose="020B0604020202020204" pitchFamily="34" charset="0"/>
              <a:buChar char="•"/>
            </a:pPr>
            <a:r>
              <a:rPr lang="en-GB" sz="1200" dirty="0">
                <a:effectLst/>
                <a:latin typeface="Calibri"/>
                <a:ea typeface="Calibri" panose="020F0502020204030204" pitchFamily="34" charset="0"/>
                <a:cs typeface="Calibri"/>
              </a:rPr>
              <a:t>The test before touch rule</a:t>
            </a:r>
            <a:r>
              <a:rPr lang="en-GB" sz="1200" dirty="0">
                <a:latin typeface="Calibri"/>
                <a:ea typeface="Calibri" panose="020F0502020204030204" pitchFamily="34" charset="0"/>
                <a:cs typeface="Calibri"/>
              </a:rPr>
              <a:t> </a:t>
            </a:r>
            <a:r>
              <a:rPr lang="en-GB" sz="1200" dirty="0">
                <a:effectLst/>
                <a:latin typeface="Calibri"/>
                <a:ea typeface="Calibri" panose="020F0502020204030204" pitchFamily="34" charset="0"/>
                <a:cs typeface="Calibri"/>
              </a:rPr>
              <a:t> </a:t>
            </a:r>
            <a:r>
              <a:rPr lang="en-GB" sz="1200" dirty="0">
                <a:latin typeface="Calibri"/>
                <a:ea typeface="Calibri" panose="020F0502020204030204" pitchFamily="34" charset="0"/>
                <a:cs typeface="Calibri"/>
              </a:rPr>
              <a:t>is not an optional requirement, always</a:t>
            </a:r>
            <a:r>
              <a:rPr lang="en-GB" sz="1200" dirty="0">
                <a:effectLst/>
                <a:latin typeface="Calibri"/>
                <a:ea typeface="Calibri" panose="020F0502020204030204" pitchFamily="34" charset="0"/>
                <a:cs typeface="Calibri"/>
              </a:rPr>
              <a:t> bringing the tester with you</a:t>
            </a:r>
            <a:r>
              <a:rPr lang="en-GB" sz="1200" dirty="0">
                <a:latin typeface="Calibri"/>
                <a:ea typeface="Calibri" panose="020F0502020204030204" pitchFamily="34" charset="0"/>
                <a:cs typeface="Calibri"/>
              </a:rPr>
              <a:t>.</a:t>
            </a:r>
            <a:endParaRPr lang="en-GB" sz="1200" dirty="0">
              <a:effectLst/>
              <a:latin typeface="Calibri"/>
              <a:ea typeface="Calibri" panose="020F0502020204030204" pitchFamily="34" charset="0"/>
              <a:cs typeface="Calibri"/>
            </a:endParaRPr>
          </a:p>
          <a:p>
            <a:pPr marL="285750" indent="-285750">
              <a:lnSpc>
                <a:spcPct val="107000"/>
              </a:lnSpc>
              <a:spcAft>
                <a:spcPts val="800"/>
              </a:spcAft>
              <a:buFont typeface="Arial" panose="020B0604020202020204" pitchFamily="34" charset="0"/>
              <a:buChar char="•"/>
            </a:pPr>
            <a:r>
              <a:rPr lang="en-GB" sz="1200" dirty="0">
                <a:effectLst/>
                <a:latin typeface="Network Rail Sans"/>
                <a:ea typeface="Calibri" panose="020F0502020204030204" pitchFamily="34" charset="0"/>
                <a:cs typeface="Times New Roman" panose="02020603050405020304" pitchFamily="18" charset="0"/>
              </a:rPr>
              <a:t>Open and honest discussion around Test Before Touch</a:t>
            </a:r>
          </a:p>
          <a:p>
            <a:endParaRPr lang="en-GB" dirty="0"/>
          </a:p>
        </p:txBody>
      </p:sp>
      <p:sp>
        <p:nvSpPr>
          <p:cNvPr id="4" name="Slide Number Placeholder 3"/>
          <p:cNvSpPr>
            <a:spLocks noGrp="1"/>
          </p:cNvSpPr>
          <p:nvPr>
            <p:ph type="sldNum" sz="quarter" idx="5"/>
          </p:nvPr>
        </p:nvSpPr>
        <p:spPr/>
        <p:txBody>
          <a:bodyPr/>
          <a:lstStyle/>
          <a:p>
            <a:fld id="{A5328D72-C289-41FD-950D-79EE57D1566B}" type="slidenum">
              <a:rPr lang="en-GB" smtClean="0"/>
              <a:t>12</a:t>
            </a:fld>
            <a:endParaRPr lang="en-GB"/>
          </a:p>
        </p:txBody>
      </p:sp>
    </p:spTree>
    <p:extLst>
      <p:ext uri="{BB962C8B-B14F-4D97-AF65-F5344CB8AC3E}">
        <p14:creationId xmlns:p14="http://schemas.microsoft.com/office/powerpoint/2010/main" val="3078219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Introduction</a:t>
            </a:r>
          </a:p>
          <a:p>
            <a:endParaRPr lang="en-GB" dirty="0"/>
          </a:p>
          <a:p>
            <a:r>
              <a:rPr lang="en-GB" dirty="0"/>
              <a:t>You’ve watched a series of films that we hope have been thought provoking and shifted your perspective around electrical safety. Now it’s your turn to think about how you can contribute to reaching zero harm in electrical safety. Lets listen to our colleagues and what it means to them.</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13</a:t>
            </a:fld>
            <a:endParaRPr lang="en-GB"/>
          </a:p>
        </p:txBody>
      </p:sp>
    </p:spTree>
    <p:extLst>
      <p:ext uri="{BB962C8B-B14F-4D97-AF65-F5344CB8AC3E}">
        <p14:creationId xmlns:p14="http://schemas.microsoft.com/office/powerpoint/2010/main" val="1631887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07E23"/>
                </a:solidFill>
              </a:rPr>
              <a:t>Your Commitment To Working Safe film: https://</a:t>
            </a:r>
            <a:r>
              <a:rPr lang="en-GB" b="1" dirty="0" err="1">
                <a:solidFill>
                  <a:srgbClr val="F07E23"/>
                </a:solidFill>
              </a:rPr>
              <a:t>vimeo.com</a:t>
            </a:r>
            <a:r>
              <a:rPr lang="en-GB" b="1" dirty="0">
                <a:solidFill>
                  <a:srgbClr val="F07E23"/>
                </a:solidFill>
              </a:rPr>
              <a:t>/</a:t>
            </a:r>
            <a:r>
              <a:rPr lang="en-GB" b="1" dirty="0" err="1">
                <a:solidFill>
                  <a:srgbClr val="F07E23"/>
                </a:solidFill>
              </a:rPr>
              <a:t>edgepicture</a:t>
            </a:r>
            <a:r>
              <a:rPr lang="en-GB" b="1" dirty="0">
                <a:solidFill>
                  <a:srgbClr val="F07E23"/>
                </a:solidFill>
              </a:rPr>
              <a:t>/review/727409793/6651e9ffd1</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64294-CA46-49BE-91C9-8C5F90AB0D9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481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it’s your turn, what will you do? </a:t>
            </a:r>
          </a:p>
          <a:p>
            <a:endParaRPr lang="en-GB" dirty="0"/>
          </a:p>
          <a:p>
            <a:r>
              <a:rPr lang="en-GB" dirty="0"/>
              <a:t>Examples:</a:t>
            </a:r>
          </a:p>
          <a:p>
            <a:pPr marL="171450" indent="-171450">
              <a:buFont typeface="Arial" panose="020B0604020202020204" pitchFamily="34" charset="0"/>
              <a:buChar char="•"/>
            </a:pPr>
            <a:r>
              <a:rPr lang="en-GB" dirty="0"/>
              <a:t>I will choose to challenge</a:t>
            </a:r>
          </a:p>
          <a:p>
            <a:pPr marL="171450" indent="-171450">
              <a:buFont typeface="Arial" panose="020B0604020202020204" pitchFamily="34" charset="0"/>
              <a:buChar char="•"/>
            </a:pPr>
            <a:r>
              <a:rPr lang="en-GB" dirty="0"/>
              <a:t>I will ask more questions</a:t>
            </a:r>
          </a:p>
          <a:p>
            <a:pPr marL="171450" indent="-171450">
              <a:buFont typeface="Arial" panose="020B0604020202020204" pitchFamily="34" charset="0"/>
              <a:buChar char="•"/>
            </a:pPr>
            <a:r>
              <a:rPr lang="en-GB" dirty="0"/>
              <a:t>I will speak up</a:t>
            </a:r>
          </a:p>
          <a:p>
            <a:endParaRPr lang="en-GB" dirty="0"/>
          </a:p>
          <a:p>
            <a:r>
              <a:rPr lang="en-GB" dirty="0"/>
              <a:t>Your feedback is important and these answers will anonymously be sent to the Electrical Culture team to help us on our journey to zero harm in electrical safety.</a:t>
            </a:r>
          </a:p>
          <a:p>
            <a:endParaRPr lang="en-GB" dirty="0"/>
          </a:p>
          <a:p>
            <a:r>
              <a:rPr lang="en-GB" b="1" dirty="0"/>
              <a:t>Guidance</a:t>
            </a:r>
          </a:p>
          <a:p>
            <a:r>
              <a:rPr lang="en-GB" dirty="0"/>
              <a:t>This is an interactive session with the group, you can either do a post it note session or use </a:t>
            </a:r>
            <a:r>
              <a:rPr lang="en-GB" dirty="0" err="1"/>
              <a:t>Menti</a:t>
            </a:r>
            <a:r>
              <a:rPr lang="en-GB" dirty="0"/>
              <a:t> (see the facilitator notes for more information on how to set up a session). Don’t forget to delete the unnecessary slide before the session</a:t>
            </a:r>
          </a:p>
          <a:p>
            <a:endParaRPr lang="en-GB" dirty="0"/>
          </a:p>
          <a:p>
            <a:r>
              <a:rPr lang="en-GB" dirty="0" err="1"/>
              <a:t>Menti</a:t>
            </a:r>
            <a:r>
              <a:rPr lang="en-GB" dirty="0"/>
              <a:t> Session – Ask the group to go to www.menti.com and add the code to join the session</a:t>
            </a:r>
          </a:p>
          <a:p>
            <a:endParaRPr lang="en-GB" dirty="0"/>
          </a:p>
          <a:p>
            <a:r>
              <a:rPr lang="en-GB" dirty="0">
                <a:highlight>
                  <a:srgbClr val="FFFF00"/>
                </a:highlight>
              </a:rPr>
              <a:t>Please send the a picture of the post it notes or download a copy of the </a:t>
            </a:r>
            <a:r>
              <a:rPr lang="en-GB" dirty="0" err="1">
                <a:highlight>
                  <a:srgbClr val="FFFF00"/>
                </a:highlight>
              </a:rPr>
              <a:t>Menti</a:t>
            </a:r>
            <a:r>
              <a:rPr lang="en-GB" dirty="0">
                <a:highlight>
                  <a:srgbClr val="FFFF00"/>
                </a:highlight>
              </a:rPr>
              <a:t> session and send it to Electricalculture@networkrail.co.uk</a:t>
            </a:r>
          </a:p>
          <a:p>
            <a:endParaRPr lang="en-GB" dirty="0">
              <a:highlight>
                <a:srgbClr val="FFFF00"/>
              </a:highlight>
            </a:endParaRPr>
          </a:p>
          <a:p>
            <a:endParaRPr lang="en-GB" dirty="0">
              <a:highlight>
                <a:srgbClr val="FFFF00"/>
              </a:highlight>
            </a:endParaRPr>
          </a:p>
        </p:txBody>
      </p:sp>
      <p:sp>
        <p:nvSpPr>
          <p:cNvPr id="4" name="Slide Number Placeholder 3"/>
          <p:cNvSpPr>
            <a:spLocks noGrp="1"/>
          </p:cNvSpPr>
          <p:nvPr>
            <p:ph type="sldNum" sz="quarter" idx="5"/>
          </p:nvPr>
        </p:nvSpPr>
        <p:spPr/>
        <p:txBody>
          <a:bodyPr/>
          <a:lstStyle/>
          <a:p>
            <a:fld id="{A5328D72-C289-41FD-950D-79EE57D1566B}" type="slidenum">
              <a:rPr lang="en-GB" smtClean="0"/>
              <a:t>15</a:t>
            </a:fld>
            <a:endParaRPr lang="en-GB"/>
          </a:p>
        </p:txBody>
      </p:sp>
    </p:spTree>
    <p:extLst>
      <p:ext uri="{BB962C8B-B14F-4D97-AF65-F5344CB8AC3E}">
        <p14:creationId xmlns:p14="http://schemas.microsoft.com/office/powerpoint/2010/main" val="2886712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it’s your turn, what will you do? </a:t>
            </a:r>
          </a:p>
          <a:p>
            <a:endParaRPr lang="en-GB" dirty="0"/>
          </a:p>
          <a:p>
            <a:r>
              <a:rPr lang="en-GB" dirty="0"/>
              <a:t>Examples:</a:t>
            </a:r>
          </a:p>
          <a:p>
            <a:pPr marL="171450" indent="-171450">
              <a:buFont typeface="Arial" panose="020B0604020202020204" pitchFamily="34" charset="0"/>
              <a:buChar char="•"/>
            </a:pPr>
            <a:r>
              <a:rPr lang="en-GB" dirty="0"/>
              <a:t>I will choose to challenge</a:t>
            </a:r>
          </a:p>
          <a:p>
            <a:pPr marL="171450" indent="-171450">
              <a:buFont typeface="Arial" panose="020B0604020202020204" pitchFamily="34" charset="0"/>
              <a:buChar char="•"/>
            </a:pPr>
            <a:r>
              <a:rPr lang="en-GB" dirty="0"/>
              <a:t>I will ask more questions</a:t>
            </a:r>
          </a:p>
          <a:p>
            <a:pPr marL="171450" indent="-171450">
              <a:buFont typeface="Arial" panose="020B0604020202020204" pitchFamily="34" charset="0"/>
              <a:buChar char="•"/>
            </a:pPr>
            <a:r>
              <a:rPr lang="en-GB" dirty="0"/>
              <a:t>I will speak up</a:t>
            </a:r>
          </a:p>
          <a:p>
            <a:endParaRPr lang="en-GB" dirty="0"/>
          </a:p>
          <a:p>
            <a:r>
              <a:rPr lang="en-GB" dirty="0"/>
              <a:t>Your feedback is important and these answers will anonymously be sent to the Electrical Culture team to help us on our journey to zero harm in electrical safety.</a:t>
            </a:r>
          </a:p>
          <a:p>
            <a:endParaRPr lang="en-GB" dirty="0"/>
          </a:p>
          <a:p>
            <a:r>
              <a:rPr lang="en-GB" b="1" dirty="0"/>
              <a:t>Guidance</a:t>
            </a:r>
          </a:p>
          <a:p>
            <a:r>
              <a:rPr lang="en-GB" dirty="0"/>
              <a:t>This is an interactive session with the group, you can either do a post it note session or use </a:t>
            </a:r>
            <a:r>
              <a:rPr lang="en-GB" dirty="0" err="1"/>
              <a:t>Menti</a:t>
            </a:r>
            <a:r>
              <a:rPr lang="en-GB" dirty="0"/>
              <a:t> (see the facilitator notes for more information on how to set up a session). Don’t forget to delete the unnecessary slide before the session</a:t>
            </a:r>
          </a:p>
          <a:p>
            <a:endParaRPr lang="en-GB" dirty="0"/>
          </a:p>
          <a:p>
            <a:r>
              <a:rPr lang="en-GB" dirty="0" err="1"/>
              <a:t>Menti</a:t>
            </a:r>
            <a:r>
              <a:rPr lang="en-GB" dirty="0"/>
              <a:t> Session – Ask the group to go to www.menti.com and add the code to join the session</a:t>
            </a:r>
          </a:p>
          <a:p>
            <a:endParaRPr lang="en-GB" dirty="0"/>
          </a:p>
          <a:p>
            <a:r>
              <a:rPr lang="en-GB" dirty="0">
                <a:highlight>
                  <a:srgbClr val="FFFF00"/>
                </a:highlight>
              </a:rPr>
              <a:t>Please send the a picture of the post it notes or download a copy of the </a:t>
            </a:r>
            <a:r>
              <a:rPr lang="en-GB" dirty="0" err="1">
                <a:highlight>
                  <a:srgbClr val="FFFF00"/>
                </a:highlight>
              </a:rPr>
              <a:t>Menti</a:t>
            </a:r>
            <a:r>
              <a:rPr lang="en-GB" dirty="0">
                <a:highlight>
                  <a:srgbClr val="FFFF00"/>
                </a:highlight>
              </a:rPr>
              <a:t> session and send it to Electricalculture@networkrail.co.uk</a:t>
            </a:r>
          </a:p>
          <a:p>
            <a:endParaRPr lang="en-GB" dirty="0">
              <a:highlight>
                <a:srgbClr val="FFFF00"/>
              </a:highlight>
            </a:endParaRPr>
          </a:p>
          <a:p>
            <a:endParaRPr lang="en-GB" dirty="0">
              <a:highlight>
                <a:srgbClr val="FFFF00"/>
              </a:highlight>
            </a:endParaRPr>
          </a:p>
        </p:txBody>
      </p:sp>
      <p:sp>
        <p:nvSpPr>
          <p:cNvPr id="4" name="Slide Number Placeholder 3"/>
          <p:cNvSpPr>
            <a:spLocks noGrp="1"/>
          </p:cNvSpPr>
          <p:nvPr>
            <p:ph type="sldNum" sz="quarter" idx="5"/>
          </p:nvPr>
        </p:nvSpPr>
        <p:spPr/>
        <p:txBody>
          <a:bodyPr/>
          <a:lstStyle/>
          <a:p>
            <a:fld id="{A5328D72-C289-41FD-950D-79EE57D1566B}" type="slidenum">
              <a:rPr lang="en-GB" smtClean="0"/>
              <a:t>16</a:t>
            </a:fld>
            <a:endParaRPr lang="en-GB"/>
          </a:p>
        </p:txBody>
      </p:sp>
    </p:spTree>
    <p:extLst>
      <p:ext uri="{BB962C8B-B14F-4D97-AF65-F5344CB8AC3E}">
        <p14:creationId xmlns:p14="http://schemas.microsoft.com/office/powerpoint/2010/main" val="47231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close out the session, we’re going to hear from Phil Doughty who will summarise the points you’ve heard in today’s session. We hope that you will reflect on what you’ve seen today and help us contribute to a zero harm railway.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F07E2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F07E2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07E23"/>
                </a:solidFill>
              </a:rPr>
              <a:t>Our Call to Action film: https://vimeo.com/719034307/649416225b</a:t>
            </a:r>
          </a:p>
          <a:p>
            <a:r>
              <a:rPr lang="en-GB" b="1"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64294-CA46-49BE-91C9-8C5F90AB0D9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550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https://forms.office.com/r/qMQ6JtHQrM</a:t>
            </a:r>
          </a:p>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18</a:t>
            </a:fld>
            <a:endParaRPr lang="en-GB"/>
          </a:p>
        </p:txBody>
      </p:sp>
    </p:spTree>
    <p:extLst>
      <p:ext uri="{BB962C8B-B14F-4D97-AF65-F5344CB8AC3E}">
        <p14:creationId xmlns:p14="http://schemas.microsoft.com/office/powerpoint/2010/main" val="328374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Optional slide - may help with discussion</a:t>
            </a:r>
            <a:endParaRPr lang="en-GB"/>
          </a:p>
          <a:p>
            <a:endParaRPr lang="en-GB"/>
          </a:p>
        </p:txBody>
      </p:sp>
      <p:sp>
        <p:nvSpPr>
          <p:cNvPr id="4" name="Slide Number Placeholder 3"/>
          <p:cNvSpPr>
            <a:spLocks noGrp="1"/>
          </p:cNvSpPr>
          <p:nvPr>
            <p:ph type="sldNum" sz="quarter" idx="5"/>
          </p:nvPr>
        </p:nvSpPr>
        <p:spPr/>
        <p:txBody>
          <a:bodyPr/>
          <a:lstStyle/>
          <a:p>
            <a:fld id="{A5328D72-C289-41FD-950D-79EE57D1566B}" type="slidenum">
              <a:rPr lang="en-GB" smtClean="0"/>
              <a:t>19</a:t>
            </a:fld>
            <a:endParaRPr lang="en-GB"/>
          </a:p>
        </p:txBody>
      </p:sp>
    </p:spTree>
    <p:extLst>
      <p:ext uri="{BB962C8B-B14F-4D97-AF65-F5344CB8AC3E}">
        <p14:creationId xmlns:p14="http://schemas.microsoft.com/office/powerpoint/2010/main" val="2056804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Optional slide - may help with discussion</a:t>
            </a:r>
            <a:endParaRPr lang="en-GB"/>
          </a:p>
          <a:p>
            <a:pPr marL="0" indent="0">
              <a:buNone/>
            </a:pPr>
            <a:endParaRPr lang="en-GB"/>
          </a:p>
          <a:p>
            <a:pPr marL="0" indent="0">
              <a:buFont typeface="Arial" panose="020B0604020202020204" pitchFamily="34" charset="0"/>
              <a:buNone/>
            </a:pPr>
            <a:r>
              <a:rPr lang="en-GB" sz="1200" b="1">
                <a:latin typeface="Network Rail Sans" panose="02000000040000020004" pitchFamily="2" charset="0"/>
              </a:rPr>
              <a:t>This incident happened in September 1981. What do you feel has changed since then to improve safety when working on, or in close proximity to live 25kV Overhead Line Equipment (OLE)?</a:t>
            </a:r>
          </a:p>
          <a:p>
            <a:pPr marL="0" indent="0">
              <a:buNone/>
            </a:pPr>
            <a:r>
              <a:rPr lang="en-GB"/>
              <a:t>The introduction of the Live Saving Rules, Test before earth, test before touch, the work safe procedure, Take 5</a:t>
            </a:r>
          </a:p>
          <a:p>
            <a:pPr marL="0" indent="0">
              <a:buNone/>
            </a:pPr>
            <a:endParaRPr lang="en-GB"/>
          </a:p>
          <a:p>
            <a:pPr marL="0" indent="0">
              <a:buFont typeface="Arial" panose="020B0604020202020204" pitchFamily="34" charset="0"/>
              <a:buNone/>
            </a:pPr>
            <a:r>
              <a:rPr lang="en-GB" sz="1200" b="1">
                <a:latin typeface="Network Rail Sans" panose="02000000040000020004" pitchFamily="2" charset="0"/>
              </a:rPr>
              <a:t>What could we do to make this type of incident less likely? </a:t>
            </a:r>
          </a:p>
          <a:p>
            <a:pPr marL="0" indent="0">
              <a:buNone/>
            </a:pPr>
            <a:r>
              <a:rPr lang="en-GB"/>
              <a:t>Understand the importance of procedure and process, check the paperwork against the location, roads, limits.</a:t>
            </a:r>
          </a:p>
          <a:p>
            <a:r>
              <a:rPr lang="en-GB">
                <a:cs typeface="Calibri"/>
              </a:rPr>
              <a:t>Have open discussions around the protection/paperwork</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Network Rail Sans" panose="02000000040000020004" pitchFamily="2" charset="0"/>
              </a:rPr>
              <a:t>When establishing a new team or joining a new team, how can we build trust rather than complacency?</a:t>
            </a:r>
            <a:endParaRPr lang="en-GB"/>
          </a:p>
          <a:p>
            <a:r>
              <a:rPr lang="en-GB"/>
              <a:t>Be open, welcoming, approachable and understand each other. Fairness, inclusion, Respect</a:t>
            </a:r>
            <a:endParaRPr lang="en-GB">
              <a:cs typeface="Calibri"/>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Network Rail Sans" panose="02000000040000020004" pitchFamily="2" charset="0"/>
              </a:rPr>
              <a:t>What are the barriers stopping you from using the Work Safe procedure and how can you/we overcome these?</a:t>
            </a:r>
            <a:endParaRPr lang="en-GB" b="1"/>
          </a:p>
          <a:p>
            <a:r>
              <a:rPr lang="en-GB"/>
              <a:t>People think it will stop the shift or cancel the work, it could be sorted in less than 30 minutes. people do not fully understand the procedure. People are worried they’ll be  banned from site or dismissed and be viewed as a ‘troublemaker’.</a:t>
            </a:r>
            <a:endParaRPr lang="en-GB">
              <a:cs typeface="Calibri"/>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Network Rail Sans" panose="02000000040000020004" pitchFamily="2" charset="0"/>
              </a:rPr>
              <a:t>Besides the obvious physical impact, </a:t>
            </a:r>
            <a:r>
              <a:rPr lang="en-GB" sz="1200" b="1">
                <a:highlight>
                  <a:srgbClr val="FFFF00"/>
                </a:highlight>
                <a:latin typeface="Network Rail Sans" panose="02000000040000020004" pitchFamily="2" charset="0"/>
              </a:rPr>
              <a:t>what are the wider impacts?</a:t>
            </a:r>
            <a:endParaRPr lang="en-GB" b="1"/>
          </a:p>
          <a:p>
            <a:r>
              <a:rPr lang="en-GB"/>
              <a:t>Family/friends/work colleagues affected, others working in the same job role. Disruption to every day life, PTSD is a major issue, make sure people are offers help,</a:t>
            </a:r>
            <a:endParaRPr lang="en-GB">
              <a:cs typeface="Calibri"/>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latin typeface="Network Rail Sans" panose="02000000040000020004" pitchFamily="2" charset="0"/>
              </a:rPr>
              <a:t>What, if anything, will you take from Bryant’s story?</a:t>
            </a:r>
            <a:endParaRPr lang="en-GB" sz="1800" b="1">
              <a:effectLst/>
              <a:latin typeface="Network Rail Sans" panose="02000000040000020004"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Network Rail Sans" panose="02000000040000020004" pitchFamily="2" charset="0"/>
                <a:ea typeface="Calibri" panose="020F0502020204030204" pitchFamily="34" charset="0"/>
                <a:cs typeface="Times New Roman" panose="02020603050405020304" pitchFamily="18" charset="0"/>
              </a:rPr>
              <a:t>Please record any feedback and send it to </a:t>
            </a:r>
            <a:r>
              <a:rPr lang="en-GB" sz="1800" u="sng">
                <a:solidFill>
                  <a:srgbClr val="0563C1"/>
                </a:solidFill>
                <a:effectLst/>
                <a:latin typeface="Network Rail Sans" panose="02000000040000020004" pitchFamily="2" charset="0"/>
                <a:ea typeface="Calibri" panose="020F0502020204030204" pitchFamily="34" charset="0"/>
                <a:cs typeface="Times New Roman" panose="02020603050405020304" pitchFamily="18" charset="0"/>
                <a:hlinkClick r:id="rId3"/>
              </a:rPr>
              <a:t>electricalculture@networkrail.co.uk</a:t>
            </a:r>
            <a:r>
              <a:rPr lang="en-GB" sz="1800">
                <a:effectLst/>
                <a:latin typeface="Network Rail Sans" panose="02000000040000020004" pitchFamily="2" charset="0"/>
                <a:ea typeface="Calibri" panose="020F0502020204030204" pitchFamily="34" charset="0"/>
                <a:cs typeface="Times New Roman" panose="02020603050405020304" pitchFamily="18" charset="0"/>
              </a:rPr>
              <a: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5328D72-C289-41FD-950D-79EE57D1566B}" type="slidenum">
              <a:rPr lang="en-GB" smtClean="0"/>
              <a:t>20</a:t>
            </a:fld>
            <a:endParaRPr lang="en-GB"/>
          </a:p>
        </p:txBody>
      </p:sp>
    </p:spTree>
    <p:extLst>
      <p:ext uri="{BB962C8B-B14F-4D97-AF65-F5344CB8AC3E}">
        <p14:creationId xmlns:p14="http://schemas.microsoft.com/office/powerpoint/2010/main" val="1932522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328D72-C289-41FD-950D-79EE57D1566B}" type="slidenum">
              <a:rPr lang="en-GB" smtClean="0"/>
              <a:t>3</a:t>
            </a:fld>
            <a:endParaRPr lang="en-GB"/>
          </a:p>
        </p:txBody>
      </p:sp>
    </p:spTree>
    <p:extLst>
      <p:ext uri="{BB962C8B-B14F-4D97-AF65-F5344CB8AC3E}">
        <p14:creationId xmlns:p14="http://schemas.microsoft.com/office/powerpoint/2010/main" val="1896600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Optional slide - may help with discussion</a:t>
            </a:r>
            <a:endParaRPr lang="en-GB"/>
          </a:p>
          <a:p>
            <a:endParaRPr lang="en-GB"/>
          </a:p>
        </p:txBody>
      </p:sp>
      <p:sp>
        <p:nvSpPr>
          <p:cNvPr id="4" name="Slide Number Placeholder 3"/>
          <p:cNvSpPr>
            <a:spLocks noGrp="1"/>
          </p:cNvSpPr>
          <p:nvPr>
            <p:ph type="sldNum" sz="quarter" idx="5"/>
          </p:nvPr>
        </p:nvSpPr>
        <p:spPr/>
        <p:txBody>
          <a:bodyPr/>
          <a:lstStyle/>
          <a:p>
            <a:fld id="{A5328D72-C289-41FD-950D-79EE57D1566B}" type="slidenum">
              <a:rPr lang="en-GB" smtClean="0"/>
              <a:t>21</a:t>
            </a:fld>
            <a:endParaRPr lang="en-GB"/>
          </a:p>
        </p:txBody>
      </p:sp>
    </p:spTree>
    <p:extLst>
      <p:ext uri="{BB962C8B-B14F-4D97-AF65-F5344CB8AC3E}">
        <p14:creationId xmlns:p14="http://schemas.microsoft.com/office/powerpoint/2010/main" val="3896135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a:t>Optional slide - may help with discussion</a:t>
            </a:r>
            <a:endParaRPr lang="en-GB" sz="1800" b="1">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Network Rail Sans"/>
                <a:ea typeface="Calibri" panose="020F0502020204030204" pitchFamily="34" charset="0"/>
                <a:cs typeface="Times New Roman" panose="02020603050405020304" pitchFamily="18" charset="0"/>
              </a:rPr>
              <a:t>Discuss with the group at which stage they feel either individual had the chance to challenge the others.</a:t>
            </a:r>
            <a:r>
              <a:rPr lang="en-GB" sz="1800" b="1">
                <a:latin typeface="Network Rail Sans"/>
                <a:ea typeface="Calibri" panose="020F0502020204030204" pitchFamily="34" charset="0"/>
                <a:cs typeface="Times New Roman" panose="02020603050405020304" pitchFamily="18" charset="0"/>
              </a:rPr>
              <a:t> </a:t>
            </a:r>
            <a:endParaRPr lang="en-GB"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Network Rail Sans"/>
                <a:ea typeface="Calibri" panose="020F0502020204030204" pitchFamily="34" charset="0"/>
                <a:cs typeface="Times New Roman" panose="02020603050405020304" pitchFamily="18" charset="0"/>
              </a:rPr>
              <a:t>The machine operator and operative in the basket when discussing the defect</a:t>
            </a:r>
          </a:p>
          <a:p>
            <a:pPr marL="342900" lvl="0" indent="-342900">
              <a:lnSpc>
                <a:spcPct val="107000"/>
              </a:lnSpc>
              <a:buFont typeface="Symbol" panose="05050102010706020507" pitchFamily="18" charset="2"/>
              <a:buChar char=""/>
            </a:pPr>
            <a:r>
              <a:rPr lang="en-GB" sz="1800">
                <a:effectLst/>
                <a:latin typeface="Network Rail Sans"/>
                <a:ea typeface="Calibri" panose="020F0502020204030204" pitchFamily="34" charset="0"/>
                <a:cs typeface="Times New Roman" panose="02020603050405020304" pitchFamily="18" charset="0"/>
              </a:rPr>
              <a:t>The Machine controller before the movement took place</a:t>
            </a:r>
          </a:p>
          <a:p>
            <a:pPr marL="342900" lvl="0" indent="-342900">
              <a:lnSpc>
                <a:spcPct val="107000"/>
              </a:lnSpc>
              <a:spcAft>
                <a:spcPts val="800"/>
              </a:spcAft>
              <a:buFont typeface="Symbol" panose="05050102010706020507" pitchFamily="18" charset="2"/>
              <a:buChar char=""/>
            </a:pPr>
            <a:r>
              <a:rPr lang="en-GB" sz="1800">
                <a:effectLst/>
                <a:latin typeface="Network Rail Sans"/>
                <a:ea typeface="Calibri" panose="020F0502020204030204" pitchFamily="34" charset="0"/>
                <a:cs typeface="Times New Roman" panose="02020603050405020304" pitchFamily="18" charset="0"/>
              </a:rPr>
              <a:t>Although not shown, the COSS(OLP) brief. What was said, did the COSS(OLP) confirm understand, he clearly mentioned the adjacent goods line was live but were any control measures in place?</a:t>
            </a:r>
          </a:p>
          <a:p>
            <a:pPr marL="342900" lvl="0" indent="-342900">
              <a:lnSpc>
                <a:spcPct val="107000"/>
              </a:lnSpc>
              <a:spcAft>
                <a:spcPts val="800"/>
              </a:spcAft>
              <a:buFont typeface="Symbol" panose="05050102010706020507" pitchFamily="18" charset="2"/>
              <a:buChar char=""/>
            </a:pPr>
            <a:endParaRPr lang="en-GB" sz="1800">
              <a:effectLst/>
              <a:latin typeface="Network Rail Sans" panose="02000000040000020004"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800" b="1">
                <a:latin typeface="Network Rail Sans"/>
              </a:rPr>
              <a:t>After the incident, what would you expect to happen next?</a:t>
            </a:r>
          </a:p>
          <a:p>
            <a:pPr>
              <a:lnSpc>
                <a:spcPct val="107000"/>
              </a:lnSpc>
              <a:spcAft>
                <a:spcPts val="800"/>
              </a:spcAft>
            </a:pPr>
            <a:endParaRPr lang="en-GB" sz="1800">
              <a:effectLst/>
              <a:latin typeface="Network Rail Sans" panose="02000000040000020004" pitchFamily="2"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a:effectLst/>
                <a:latin typeface="Network Rail Sans"/>
                <a:ea typeface="Calibri" panose="020F0502020204030204" pitchFamily="34" charset="0"/>
                <a:cs typeface="Times New Roman" panose="02020603050405020304" pitchFamily="18" charset="0"/>
              </a:rPr>
              <a:t>Reporting the incident, offer support to those involved.</a:t>
            </a:r>
            <a:endParaRPr lang="en-GB" sz="1800">
              <a:latin typeface="Network Rail Sans" panose="02000000040000020004" pitchFamily="2"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a:latin typeface="Network Rail Sans"/>
                <a:ea typeface="Calibri" panose="020F0502020204030204" pitchFamily="34" charset="0"/>
                <a:cs typeface="Times New Roman" panose="02020603050405020304" pitchFamily="18" charset="0"/>
              </a:rPr>
              <a:t>Near Miss? </a:t>
            </a:r>
            <a:endParaRPr lang="en-GB" sz="1800">
              <a:effectLst/>
              <a:latin typeface="Network Rail Sans" panose="02000000040000020004" pitchFamily="2"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a:effectLst/>
                <a:latin typeface="Network Rail Sans"/>
                <a:ea typeface="Calibri" panose="020F0502020204030204" pitchFamily="34" charset="0"/>
                <a:cs typeface="Times New Roman" panose="02020603050405020304" pitchFamily="18" charset="0"/>
              </a:rPr>
              <a:t>Think about the affects it had on </a:t>
            </a:r>
            <a:r>
              <a:rPr lang="en-GB" sz="1800">
                <a:latin typeface="Network Rail Sans"/>
                <a:ea typeface="Calibri" panose="020F0502020204030204" pitchFamily="34" charset="0"/>
                <a:cs typeface="Times New Roman" panose="02020603050405020304" pitchFamily="18" charset="0"/>
              </a:rPr>
              <a:t>those in the basket and the rest of the group, PTSD is rarely immediate, counselling?</a:t>
            </a:r>
            <a:endParaRPr lang="en-GB" sz="1800">
              <a:latin typeface="Calibri"/>
              <a:ea typeface="Calibri" panose="020F0502020204030204" pitchFamily="34" charset="0"/>
              <a:cs typeface="Calibri"/>
            </a:endParaRPr>
          </a:p>
          <a:p>
            <a:pPr marL="285750" indent="-285750">
              <a:lnSpc>
                <a:spcPct val="107000"/>
              </a:lnSpc>
              <a:spcAft>
                <a:spcPts val="800"/>
              </a:spcAft>
              <a:buFont typeface="Arial" panose="020B0604020202020204" pitchFamily="34" charset="0"/>
              <a:buChar char="•"/>
            </a:pPr>
            <a:r>
              <a:rPr lang="en-GB" sz="1800">
                <a:latin typeface="Network Rail Sans"/>
                <a:ea typeface="Calibri" panose="020F0502020204030204" pitchFamily="34" charset="0"/>
                <a:cs typeface="Times New Roman" panose="02020603050405020304" pitchFamily="18" charset="0"/>
              </a:rPr>
              <a:t>Should</a:t>
            </a:r>
            <a:r>
              <a:rPr lang="en-GB" sz="1800">
                <a:effectLst/>
                <a:latin typeface="Network Rail Sans"/>
                <a:ea typeface="Calibri" panose="020F0502020204030204" pitchFamily="34" charset="0"/>
                <a:cs typeface="Times New Roman" panose="02020603050405020304" pitchFamily="18" charset="0"/>
              </a:rPr>
              <a:t> the incident be formally investigated, drugs and alcohol screening,</a:t>
            </a:r>
            <a:r>
              <a:rPr lang="en-GB" sz="1800">
                <a:latin typeface="Network Rail Sans"/>
                <a:ea typeface="Calibri" panose="020F0502020204030204" pitchFamily="34" charset="0"/>
                <a:cs typeface="Times New Roman" panose="02020603050405020304" pitchFamily="18" charset="0"/>
              </a:rPr>
              <a:t> </a:t>
            </a:r>
            <a:r>
              <a:rPr lang="en-GB" sz="1800">
                <a:effectLst/>
                <a:latin typeface="Network Rail Sans"/>
                <a:ea typeface="Calibri" panose="020F0502020204030204" pitchFamily="34" charset="0"/>
                <a:cs typeface="Times New Roman" panose="02020603050405020304" pitchFamily="18" charset="0"/>
              </a:rPr>
              <a:t> or was the ‘conversation with the COSS(OLP) enough?</a:t>
            </a:r>
            <a:r>
              <a:rPr lang="en-GB" sz="1800">
                <a:latin typeface="Network Rail Sans"/>
                <a:ea typeface="Calibri" panose="020F0502020204030204" pitchFamily="34" charset="0"/>
                <a:cs typeface="Times New Roman" panose="02020603050405020304" pitchFamily="18" charset="0"/>
              </a:rPr>
              <a:t> </a:t>
            </a:r>
            <a:endParaRPr lang="en-GB" sz="1800">
              <a:effectLst/>
              <a:latin typeface="Calibri"/>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endParaRPr lang="en-GB" sz="1800" b="1">
              <a:latin typeface="Network Rail Sans" panose="02000000040000020004" pitchFamily="2" charset="0"/>
            </a:endParaRPr>
          </a:p>
          <a:p>
            <a:pPr>
              <a:lnSpc>
                <a:spcPct val="107000"/>
              </a:lnSpc>
              <a:spcAft>
                <a:spcPts val="800"/>
              </a:spcAft>
              <a:defRPr/>
            </a:pPr>
            <a:r>
              <a:rPr lang="en-GB" sz="1800" b="1">
                <a:latin typeface="Network Rail Sans"/>
              </a:rPr>
              <a:t>What could be improved in the quality of the Form C briefing? </a:t>
            </a:r>
            <a:endParaRPr lang="en-GB" sz="1800" b="1">
              <a:latin typeface="Network Rail Sans" panose="02000000040000020004" pitchFamily="2" charset="0"/>
            </a:endParaRPr>
          </a:p>
          <a:p>
            <a:pPr>
              <a:lnSpc>
                <a:spcPct val="107000"/>
              </a:lnSpc>
              <a:spcAft>
                <a:spcPts val="800"/>
              </a:spcAft>
            </a:pPr>
            <a:r>
              <a:rPr lang="en-GB" sz="1800">
                <a:latin typeface="Calibri"/>
                <a:ea typeface="Calibri" panose="020F0502020204030204" pitchFamily="34" charset="0"/>
                <a:cs typeface="Calibri"/>
              </a:rPr>
              <a:t>Remember this is your first line of defence, what information should be briefed to the workgroup?</a:t>
            </a:r>
            <a:endParaRPr lang="en-GB" sz="1800">
              <a:effectLst/>
              <a:latin typeface="Calibri"/>
              <a:ea typeface="Calibri" panose="020F0502020204030204" pitchFamily="34" charset="0"/>
              <a:cs typeface="Times New Roman" panose="02020603050405020304" pitchFamily="18" charset="0"/>
            </a:endParaRPr>
          </a:p>
          <a:p>
            <a:pPr>
              <a:lnSpc>
                <a:spcPct val="107000"/>
              </a:lnSpc>
              <a:spcAft>
                <a:spcPts val="800"/>
              </a:spcAft>
            </a:pPr>
            <a:endParaRPr lang="en-GB" sz="1800" b="1">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Network Rail Sans"/>
                <a:ea typeface="Calibri" panose="020F0502020204030204" pitchFamily="34" charset="0"/>
                <a:cs typeface="Times New Roman" panose="02020603050405020304" pitchFamily="18" charset="0"/>
              </a:rPr>
              <a:t>Do you undertake work that isn’t ‘planned’?</a:t>
            </a:r>
            <a:endParaRPr lang="en-GB" sz="1800">
              <a:effectLst/>
              <a:latin typeface="Network Rail Sans"/>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GB" sz="1800">
                <a:effectLst/>
                <a:latin typeface="Network Rail Sans"/>
                <a:ea typeface="Calibri" panose="020F0502020204030204" pitchFamily="34" charset="0"/>
                <a:cs typeface="Times New Roman" panose="02020603050405020304" pitchFamily="18" charset="0"/>
              </a:rPr>
              <a:t>Do we put the work ahead of our own personal safety?</a:t>
            </a:r>
            <a:r>
              <a:rPr lang="en-GB" sz="1800">
                <a:latin typeface="Network Rail Sans"/>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a:effectLst/>
                <a:latin typeface="Network Rail Sans"/>
                <a:ea typeface="Calibri" panose="020F0502020204030204" pitchFamily="34" charset="0"/>
                <a:cs typeface="Times New Roman" panose="02020603050405020304" pitchFamily="18" charset="0"/>
              </a:rPr>
              <a:t>Discuss how doing the right thing in terms of improving the railway may be putting ourselves and others at risk.</a:t>
            </a:r>
          </a:p>
          <a:p>
            <a:pPr>
              <a:lnSpc>
                <a:spcPct val="107000"/>
              </a:lnSpc>
              <a:spcAft>
                <a:spcPts val="800"/>
              </a:spcAft>
            </a:pPr>
            <a:r>
              <a:rPr lang="en-GB" sz="1800">
                <a:latin typeface="Network Rail Sans"/>
                <a:ea typeface="Calibri" panose="020F0502020204030204" pitchFamily="34" charset="0"/>
                <a:cs typeface="Times New Roman" panose="02020603050405020304" pitchFamily="18" charset="0"/>
              </a:rPr>
              <a:t>Its important that a frank and open discussion takes place takes place</a:t>
            </a:r>
            <a:endParaRPr lang="en-GB" sz="1800">
              <a:effectLst/>
              <a:latin typeface="Network Rail Sans" panose="02000000040000020004"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a:latin typeface="Network Rail Sans"/>
              </a:rPr>
              <a:t>What are the physical and mental consequences to all those involved in an electrical accident or near-miss?</a:t>
            </a:r>
          </a:p>
          <a:p>
            <a:pPr marL="285750" indent="-285750">
              <a:lnSpc>
                <a:spcPct val="107000"/>
              </a:lnSpc>
              <a:spcAft>
                <a:spcPts val="800"/>
              </a:spcAft>
              <a:buFont typeface="Arial,Sans-Serif"/>
              <a:buChar char="•"/>
            </a:pPr>
            <a:r>
              <a:rPr lang="en-GB"/>
              <a:t>Life changing injuries, possibly fatal. What about the lasting impact on them physically and mentally, wider circle, family, friends colleagues</a:t>
            </a:r>
            <a:endParaRPr lang="en-US"/>
          </a:p>
          <a:p>
            <a:pPr marL="285750" indent="-285750">
              <a:lnSpc>
                <a:spcPct val="107000"/>
              </a:lnSpc>
              <a:spcAft>
                <a:spcPts val="800"/>
              </a:spcAft>
              <a:buFont typeface="Arial,Sans-Serif"/>
              <a:buChar char="•"/>
            </a:pPr>
            <a:r>
              <a:rPr lang="en-GB"/>
              <a:t>The surrounding teams would have witnessed the incident, the colleagues at the depot, make sure support is offered and remember its OK not to be OK.</a:t>
            </a:r>
            <a:endParaRPr lang="en-US"/>
          </a:p>
          <a:p>
            <a:pPr>
              <a:lnSpc>
                <a:spcPct val="107000"/>
              </a:lnSpc>
              <a:spcAft>
                <a:spcPts val="800"/>
              </a:spcAft>
            </a:pPr>
            <a:endParaRPr lang="en-GB"/>
          </a:p>
          <a:p>
            <a:pPr>
              <a:lnSpc>
                <a:spcPct val="107000"/>
              </a:lnSpc>
              <a:spcAft>
                <a:spcPts val="800"/>
              </a:spcAft>
            </a:pPr>
            <a:r>
              <a:rPr lang="en-GB" b="1"/>
              <a:t>Valuable lessons</a:t>
            </a:r>
            <a:endParaRPr lang="en-US"/>
          </a:p>
          <a:p>
            <a:pPr marL="285750" indent="-285750">
              <a:lnSpc>
                <a:spcPct val="107000"/>
              </a:lnSpc>
              <a:spcAft>
                <a:spcPts val="800"/>
              </a:spcAft>
              <a:buFont typeface="Arial,Sans-Serif"/>
              <a:buChar char="•"/>
            </a:pPr>
            <a:r>
              <a:rPr lang="en-GB"/>
              <a:t>Speak up and support your colleagues if they have questions</a:t>
            </a:r>
            <a:endParaRPr lang="en-US"/>
          </a:p>
          <a:p>
            <a:pPr marL="285750" indent="-285750">
              <a:lnSpc>
                <a:spcPct val="107000"/>
              </a:lnSpc>
              <a:spcAft>
                <a:spcPts val="800"/>
              </a:spcAft>
              <a:buFont typeface="Arial,Sans-Serif"/>
              <a:buChar char="•"/>
            </a:pPr>
            <a:r>
              <a:rPr lang="en-GB"/>
              <a:t>The test before touch rule  is not an optional requirement, always bringing the tester with you.</a:t>
            </a:r>
            <a:endParaRPr lang="en-US"/>
          </a:p>
          <a:p>
            <a:pPr>
              <a:lnSpc>
                <a:spcPct val="107000"/>
              </a:lnSpc>
              <a:spcAft>
                <a:spcPts val="800"/>
              </a:spcAft>
            </a:pPr>
            <a:r>
              <a:rPr lang="en-GB"/>
              <a:t>Open and honest discussion around Test Before Touch</a:t>
            </a:r>
            <a:endParaRPr lang="en-US"/>
          </a:p>
          <a:p>
            <a:pPr marL="342900" indent="-342900">
              <a:lnSpc>
                <a:spcPct val="107000"/>
              </a:lnSpc>
              <a:spcAft>
                <a:spcPts val="800"/>
              </a:spcAft>
              <a:buFont typeface="Arial,Sans-Serif"/>
              <a:buChar char="•"/>
            </a:pPr>
            <a:endParaRPr lang="en-GB"/>
          </a:p>
          <a:p>
            <a:r>
              <a:rPr lang="en-GB"/>
              <a:t> </a:t>
            </a:r>
            <a:endParaRPr lang="en-US"/>
          </a:p>
          <a:p>
            <a:pPr>
              <a:lnSpc>
                <a:spcPct val="107000"/>
              </a:lnSpc>
              <a:spcAft>
                <a:spcPts val="800"/>
              </a:spcAft>
            </a:pPr>
            <a:endParaRPr lang="en-GB" sz="1800" b="1">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Network Rail Sans"/>
                <a:ea typeface="Calibri" panose="020F0502020204030204" pitchFamily="34" charset="0"/>
                <a:cs typeface="Times New Roman" panose="02020603050405020304" pitchFamily="18" charset="0"/>
              </a:rPr>
              <a:t>Follow up conversation</a:t>
            </a:r>
            <a:endParaRPr lang="en-GB" sz="1800">
              <a:effectLst/>
              <a:latin typeface="Network Rail Sans"/>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a:effectLst/>
                <a:latin typeface="Network Rail Sans"/>
                <a:ea typeface="Calibri" panose="020F0502020204030204" pitchFamily="34" charset="0"/>
                <a:cs typeface="Times New Roman" panose="02020603050405020304" pitchFamily="18" charset="0"/>
              </a:rPr>
              <a:t>Discuss what considerations should be made when a defect is found during routine maintenance, how is the work risk assessed?</a:t>
            </a:r>
          </a:p>
          <a:p>
            <a:pPr marL="342900" indent="-342900">
              <a:lnSpc>
                <a:spcPct val="107000"/>
              </a:lnSpc>
              <a:spcAft>
                <a:spcPts val="800"/>
              </a:spcAft>
              <a:buFont typeface="Symbol" panose="05050102010706020507" pitchFamily="18" charset="2"/>
              <a:buChar char=""/>
            </a:pPr>
            <a:r>
              <a:rPr lang="en-GB" sz="1800">
                <a:effectLst/>
                <a:latin typeface="Network Rail Sans"/>
                <a:ea typeface="Calibri" panose="020F0502020204030204" pitchFamily="34" charset="0"/>
                <a:cs typeface="Times New Roman" panose="02020603050405020304" pitchFamily="18" charset="0"/>
              </a:rPr>
              <a:t>Discuss what people feel the impact would be on the individuals involved, their families, their colleagues. Consider drawing back to Bryant's story and how its impacted him and his family.</a:t>
            </a:r>
            <a:r>
              <a:rPr lang="en-GB" sz="1800">
                <a:latin typeface="Network Rail Sans"/>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Network Rail Sans"/>
                <a:ea typeface="Calibri" panose="020F0502020204030204" pitchFamily="34" charset="0"/>
                <a:cs typeface="Times New Roman" panose="02020603050405020304" pitchFamily="18" charset="0"/>
              </a:rPr>
              <a:t>Further probing questions</a:t>
            </a:r>
            <a:endParaRPr lang="en-GB" sz="1800">
              <a:effectLst/>
              <a:latin typeface="Network Rail Sans"/>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a:effectLst/>
                <a:latin typeface="Network Rail Sans"/>
                <a:ea typeface="Calibri" panose="020F0502020204030204" pitchFamily="34" charset="0"/>
                <a:cs typeface="Times New Roman" panose="02020603050405020304" pitchFamily="18" charset="0"/>
              </a:rPr>
              <a:t>How often could you recall the COSS(OLP)s brief, 3 or 4 hours into the work? what can be done to improve this?</a:t>
            </a:r>
          </a:p>
          <a:p>
            <a:pPr marL="342900" lvl="0" indent="-342900">
              <a:lnSpc>
                <a:spcPct val="107000"/>
              </a:lnSpc>
              <a:spcAft>
                <a:spcPts val="800"/>
              </a:spcAft>
              <a:buFont typeface="Symbol" panose="05050102010706020507" pitchFamily="18" charset="2"/>
              <a:buChar char=""/>
            </a:pPr>
            <a:r>
              <a:rPr lang="en-GB" sz="1800">
                <a:effectLst/>
                <a:latin typeface="Network Rail Sans"/>
                <a:ea typeface="Calibri" panose="020F0502020204030204" pitchFamily="34" charset="0"/>
                <a:cs typeface="Times New Roman" panose="02020603050405020304" pitchFamily="18" charset="0"/>
              </a:rPr>
              <a:t>Can momentary lapses in concentration be dangerous? If yes, how and why?</a:t>
            </a:r>
          </a:p>
          <a:p>
            <a:endParaRPr lang="en-GB" sz="1800"/>
          </a:p>
        </p:txBody>
      </p:sp>
      <p:sp>
        <p:nvSpPr>
          <p:cNvPr id="4" name="Slide Number Placeholder 3"/>
          <p:cNvSpPr>
            <a:spLocks noGrp="1"/>
          </p:cNvSpPr>
          <p:nvPr>
            <p:ph type="sldNum" sz="quarter" idx="5"/>
          </p:nvPr>
        </p:nvSpPr>
        <p:spPr/>
        <p:txBody>
          <a:bodyPr/>
          <a:lstStyle/>
          <a:p>
            <a:fld id="{A5328D72-C289-41FD-950D-79EE57D1566B}" type="slidenum">
              <a:rPr lang="en-GB" smtClean="0"/>
              <a:t>22</a:t>
            </a:fld>
            <a:endParaRPr lang="en-GB"/>
          </a:p>
        </p:txBody>
      </p:sp>
    </p:spTree>
    <p:extLst>
      <p:ext uri="{BB962C8B-B14F-4D97-AF65-F5344CB8AC3E}">
        <p14:creationId xmlns:p14="http://schemas.microsoft.com/office/powerpoint/2010/main" val="1500538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t>Optional slide - may help with discussion</a:t>
            </a:r>
          </a:p>
          <a:p>
            <a:pPr>
              <a:lnSpc>
                <a:spcPct val="107000"/>
              </a:lnSpc>
              <a:spcAft>
                <a:spcPts val="800"/>
              </a:spcAft>
            </a:pPr>
            <a:endParaRPr lang="en-GB" sz="1800">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Network Rail Sans"/>
                <a:ea typeface="Calibri" panose="020F0502020204030204" pitchFamily="34" charset="0"/>
                <a:cs typeface="Times New Roman" panose="02020603050405020304" pitchFamily="18" charset="0"/>
              </a:rPr>
              <a:t>What </a:t>
            </a:r>
            <a:r>
              <a:rPr lang="en-GB" sz="4000" b="1"/>
              <a:t>If you were in the same situation, what could you and your team have done to prevent the event in the film from occurring?</a:t>
            </a:r>
            <a:endParaRPr lang="en-GB" sz="4000" b="1">
              <a:cs typeface="Calibri"/>
            </a:endParaRPr>
          </a:p>
          <a:p>
            <a:pPr marL="342900" indent="-342900">
              <a:lnSpc>
                <a:spcPct val="107000"/>
              </a:lnSpc>
              <a:spcAft>
                <a:spcPts val="800"/>
              </a:spcAft>
              <a:buFont typeface="Arial" panose="020B0604020202020204" pitchFamily="34" charset="0"/>
              <a:buChar char="•"/>
              <a:tabLst>
                <a:tab pos="457200" algn="l"/>
              </a:tabLst>
            </a:pPr>
            <a:r>
              <a:rPr lang="en-GB" sz="1800">
                <a:effectLst/>
                <a:latin typeface="Network Rail Sans"/>
                <a:ea typeface="Calibri" panose="020F0502020204030204" pitchFamily="34" charset="0"/>
                <a:cs typeface="Times New Roman" panose="02020603050405020304" pitchFamily="18" charset="0"/>
              </a:rPr>
              <a:t>COSS </a:t>
            </a:r>
            <a:r>
              <a:rPr lang="en-GB" sz="1800">
                <a:latin typeface="Network Rail Sans"/>
                <a:ea typeface="Calibri" panose="020F0502020204030204" pitchFamily="34" charset="0"/>
                <a:cs typeface="Times New Roman" panose="02020603050405020304" pitchFamily="18" charset="0"/>
              </a:rPr>
              <a:t>, if you was the COSS what would your brief contain, would you have added anything to highlight the presence of a Blue hat?</a:t>
            </a:r>
            <a:endParaRPr lang="en-GB" sz="1800">
              <a:effectLst/>
              <a:latin typeface="Network Rail Sans"/>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GB" sz="1800">
                <a:effectLst/>
                <a:latin typeface="Network Rail Sans"/>
                <a:ea typeface="Calibri" panose="020F0502020204030204" pitchFamily="34" charset="0"/>
                <a:cs typeface="Times New Roman" panose="02020603050405020304" pitchFamily="18" charset="0"/>
              </a:rPr>
              <a:t>Challenges</a:t>
            </a:r>
            <a:r>
              <a:rPr lang="en-GB" sz="1800">
                <a:latin typeface="Network Rail Sans"/>
                <a:ea typeface="Calibri" panose="020F0502020204030204" pitchFamily="34" charset="0"/>
                <a:cs typeface="Times New Roman" panose="02020603050405020304" pitchFamily="18" charset="0"/>
              </a:rPr>
              <a:t>, are you comfortable being challenged as well as challenging</a:t>
            </a:r>
            <a:endParaRPr lang="en-GB" sz="1800">
              <a:effectLst/>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GB" sz="1800">
                <a:latin typeface="Network Rail Sans"/>
                <a:ea typeface="Calibri" panose="020F0502020204030204" pitchFamily="34" charset="0"/>
                <a:cs typeface="Times New Roman" panose="02020603050405020304" pitchFamily="18" charset="0"/>
              </a:rPr>
              <a:t>Would you have advised your mate to keep quiet, or encouraged him to challenge, maybe challenge on his behalf?</a:t>
            </a:r>
            <a:endParaRPr lang="en-GB" sz="1800">
              <a:effectLst/>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GB" sz="1800">
                <a:effectLst/>
                <a:latin typeface="Network Rail Sans"/>
                <a:ea typeface="Calibri" panose="020F0502020204030204" pitchFamily="34" charset="0"/>
                <a:cs typeface="Times New Roman" panose="02020603050405020304" pitchFamily="18" charset="0"/>
              </a:rPr>
              <a:t>Assumption</a:t>
            </a:r>
            <a:r>
              <a:rPr lang="en-GB" sz="1800">
                <a:latin typeface="Network Rail Sans"/>
                <a:ea typeface="Calibri" panose="020F0502020204030204" pitchFamily="34" charset="0"/>
                <a:cs typeface="Times New Roman" panose="02020603050405020304" pitchFamily="18" charset="0"/>
              </a:rPr>
              <a:t>, what would be your response if told "it's the same as last night"?</a:t>
            </a:r>
            <a:endParaRPr lang="en-GB" sz="1800">
              <a:effectLst/>
              <a:latin typeface="Network Rail Sans"/>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tabLst>
                <a:tab pos="457200" algn="l"/>
              </a:tabLst>
            </a:pPr>
            <a:endParaRPr lang="en-GB" sz="1800">
              <a:effectLst/>
              <a:latin typeface="Network Rail Sans"/>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Possible consequences</a:t>
            </a:r>
          </a:p>
          <a:p>
            <a:pPr marL="285750" indent="-285750">
              <a:lnSpc>
                <a:spcPct val="107000"/>
              </a:lnSpc>
              <a:spcAft>
                <a:spcPts val="800"/>
              </a:spcAft>
              <a:buFont typeface="Arial" panose="020B0604020202020204" pitchFamily="34" charset="0"/>
              <a:buChar char="•"/>
            </a:pPr>
            <a:r>
              <a:rPr lang="en-GB" sz="1800">
                <a:latin typeface="Calibri"/>
                <a:ea typeface="Calibri" panose="020F0502020204030204" pitchFamily="34" charset="0"/>
                <a:cs typeface="Calibri"/>
              </a:rPr>
              <a:t>Life changing injuries, possibly fatal. What about the </a:t>
            </a:r>
            <a:r>
              <a:rPr lang="en-GB" sz="1800">
                <a:effectLst/>
                <a:latin typeface="Calibri"/>
                <a:ea typeface="Calibri" panose="020F0502020204030204" pitchFamily="34" charset="0"/>
                <a:cs typeface="Calibri"/>
              </a:rPr>
              <a:t>lasting impact on them physically and mentally</a:t>
            </a:r>
            <a:r>
              <a:rPr lang="en-GB" sz="1800">
                <a:latin typeface="Calibri"/>
                <a:ea typeface="Calibri" panose="020F0502020204030204" pitchFamily="34" charset="0"/>
                <a:cs typeface="Calibri"/>
              </a:rPr>
              <a:t>, wider circle, family, friends colleagues</a:t>
            </a:r>
            <a:endParaRPr lang="en-GB" sz="1800">
              <a:effectLst/>
              <a:latin typeface="Calibri"/>
              <a:ea typeface="Calibri" panose="020F0502020204030204" pitchFamily="34" charset="0"/>
              <a:cs typeface="Calibri"/>
            </a:endParaRPr>
          </a:p>
          <a:p>
            <a:pPr marL="285750" indent="-285750">
              <a:lnSpc>
                <a:spcPct val="107000"/>
              </a:lnSpc>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The surrounding teams would have witnessed the incident which can cause trauma</a:t>
            </a:r>
          </a:p>
          <a:p>
            <a:pPr marL="285750" indent="-285750">
              <a:lnSpc>
                <a:spcPct val="107000"/>
              </a:lnSpc>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Potential disciplinary actions</a:t>
            </a:r>
          </a:p>
          <a:p>
            <a:pPr marL="285750" indent="-285750">
              <a:lnSpc>
                <a:spcPct val="107000"/>
              </a:lnSpc>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Potential to lead to a full investigation that could lead to legal consequences</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Valuable lessons</a:t>
            </a:r>
          </a:p>
          <a:p>
            <a:pPr marL="285750" indent="-285750">
              <a:lnSpc>
                <a:spcPct val="107000"/>
              </a:lnSpc>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Speak up and support your colleagues if they have questions</a:t>
            </a:r>
          </a:p>
          <a:p>
            <a:pPr marL="285750" indent="-285750">
              <a:lnSpc>
                <a:spcPct val="107000"/>
              </a:lnSpc>
              <a:spcAft>
                <a:spcPts val="800"/>
              </a:spcAft>
              <a:buFont typeface="Arial" panose="020B0604020202020204" pitchFamily="34" charset="0"/>
              <a:buChar char="•"/>
            </a:pPr>
            <a:r>
              <a:rPr lang="en-GB" sz="1800">
                <a:effectLst/>
                <a:latin typeface="Calibri"/>
                <a:ea typeface="Calibri" panose="020F0502020204030204" pitchFamily="34" charset="0"/>
                <a:cs typeface="Calibri"/>
              </a:rPr>
              <a:t>The test before touch rule</a:t>
            </a:r>
            <a:r>
              <a:rPr lang="en-GB" sz="1800">
                <a:latin typeface="Calibri"/>
                <a:ea typeface="Calibri" panose="020F0502020204030204" pitchFamily="34" charset="0"/>
                <a:cs typeface="Calibri"/>
              </a:rPr>
              <a:t> </a:t>
            </a:r>
            <a:r>
              <a:rPr lang="en-GB" sz="1800">
                <a:effectLst/>
                <a:latin typeface="Calibri"/>
                <a:ea typeface="Calibri" panose="020F0502020204030204" pitchFamily="34" charset="0"/>
                <a:cs typeface="Calibri"/>
              </a:rPr>
              <a:t> </a:t>
            </a:r>
            <a:r>
              <a:rPr lang="en-GB" sz="1800">
                <a:latin typeface="Calibri"/>
                <a:ea typeface="Calibri" panose="020F0502020204030204" pitchFamily="34" charset="0"/>
                <a:cs typeface="Calibri"/>
              </a:rPr>
              <a:t>is not an optional requirement, always</a:t>
            </a:r>
            <a:r>
              <a:rPr lang="en-GB" sz="1800">
                <a:effectLst/>
                <a:latin typeface="Calibri"/>
                <a:ea typeface="Calibri" panose="020F0502020204030204" pitchFamily="34" charset="0"/>
                <a:cs typeface="Calibri"/>
              </a:rPr>
              <a:t> bringing the tester with you</a:t>
            </a:r>
            <a:r>
              <a:rPr lang="en-GB" sz="1800">
                <a:latin typeface="Calibri"/>
                <a:ea typeface="Calibri" panose="020F0502020204030204" pitchFamily="34" charset="0"/>
                <a:cs typeface="Calibri"/>
              </a:rPr>
              <a:t>.</a:t>
            </a:r>
            <a:endParaRPr lang="en-GB" sz="1800">
              <a:effectLst/>
              <a:latin typeface="Calibri"/>
              <a:ea typeface="Calibri" panose="020F0502020204030204" pitchFamily="34" charset="0"/>
              <a:cs typeface="Calibri"/>
            </a:endParaRPr>
          </a:p>
          <a:p>
            <a:pPr lvl="0">
              <a:lnSpc>
                <a:spcPct val="107000"/>
              </a:lnSpc>
              <a:spcAft>
                <a:spcPts val="800"/>
              </a:spcAft>
              <a:tabLst>
                <a:tab pos="457200" algn="l"/>
              </a:tabLst>
            </a:pPr>
            <a:r>
              <a:rPr lang="en-GB" sz="1800">
                <a:effectLst/>
                <a:latin typeface="Network Rail Sans"/>
                <a:ea typeface="Calibri" panose="020F0502020204030204" pitchFamily="34" charset="0"/>
                <a:cs typeface="Times New Roman" panose="02020603050405020304" pitchFamily="18" charset="0"/>
              </a:rPr>
              <a:t>Open and honest discussion around Test Before Touch</a:t>
            </a:r>
          </a:p>
          <a:p>
            <a:pPr marL="342900" lvl="0" indent="-342900">
              <a:lnSpc>
                <a:spcPct val="107000"/>
              </a:lnSpc>
              <a:spcAft>
                <a:spcPts val="800"/>
              </a:spcAft>
              <a:buFont typeface="Arial" panose="020B0604020202020204" pitchFamily="34" charset="0"/>
              <a:buChar char="•"/>
              <a:tabLst>
                <a:tab pos="457200" algn="l"/>
              </a:tabLst>
            </a:pPr>
            <a:endParaRPr lang="en-GB" sz="1800">
              <a:effectLst/>
              <a:latin typeface="Network Rail Sans"/>
              <a:ea typeface="Calibri" panose="020F0502020204030204" pitchFamily="34" charset="0"/>
              <a:cs typeface="Times New Roman" panose="02020603050405020304" pitchFamily="18" charset="0"/>
            </a:endParaRPr>
          </a:p>
          <a:p>
            <a:r>
              <a:rPr lang="en-GB"/>
              <a:t> </a:t>
            </a:r>
          </a:p>
        </p:txBody>
      </p:sp>
      <p:sp>
        <p:nvSpPr>
          <p:cNvPr id="4" name="Slide Number Placeholder 3"/>
          <p:cNvSpPr>
            <a:spLocks noGrp="1"/>
          </p:cNvSpPr>
          <p:nvPr>
            <p:ph type="sldNum" sz="quarter" idx="5"/>
          </p:nvPr>
        </p:nvSpPr>
        <p:spPr/>
        <p:txBody>
          <a:bodyPr/>
          <a:lstStyle/>
          <a:p>
            <a:fld id="{A5328D72-C289-41FD-950D-79EE57D1566B}" type="slidenum">
              <a:rPr lang="en-GB" smtClean="0"/>
              <a:t>23</a:t>
            </a:fld>
            <a:endParaRPr lang="en-GB"/>
          </a:p>
        </p:txBody>
      </p:sp>
    </p:spTree>
    <p:extLst>
      <p:ext uri="{BB962C8B-B14F-4D97-AF65-F5344CB8AC3E}">
        <p14:creationId xmlns:p14="http://schemas.microsoft.com/office/powerpoint/2010/main" val="2919750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Optional slide - may help with discussion</a:t>
            </a:r>
            <a:endParaRPr lang="en-GB"/>
          </a:p>
          <a:p>
            <a:endParaRPr lang="en-GB"/>
          </a:p>
        </p:txBody>
      </p:sp>
      <p:sp>
        <p:nvSpPr>
          <p:cNvPr id="4" name="Slide Number Placeholder 3"/>
          <p:cNvSpPr>
            <a:spLocks noGrp="1"/>
          </p:cNvSpPr>
          <p:nvPr>
            <p:ph type="sldNum" sz="quarter" idx="5"/>
          </p:nvPr>
        </p:nvSpPr>
        <p:spPr/>
        <p:txBody>
          <a:bodyPr/>
          <a:lstStyle/>
          <a:p>
            <a:fld id="{A5328D72-C289-41FD-950D-79EE57D1566B}" type="slidenum">
              <a:rPr lang="en-GB" smtClean="0"/>
              <a:t>24</a:t>
            </a:fld>
            <a:endParaRPr lang="en-GB"/>
          </a:p>
        </p:txBody>
      </p:sp>
    </p:spTree>
    <p:extLst>
      <p:ext uri="{BB962C8B-B14F-4D97-AF65-F5344CB8AC3E}">
        <p14:creationId xmlns:p14="http://schemas.microsoft.com/office/powerpoint/2010/main" val="2379676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Encourage the group to be open and honest.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indent="0">
              <a:buFont typeface="Arial" panose="020B0604020202020204" pitchFamily="34" charset="0"/>
              <a:buNone/>
            </a:pPr>
            <a:r>
              <a:rPr lang="en-GB" sz="1200" b="1">
                <a:latin typeface="Network Rail Sans" panose="02000000040000020004" pitchFamily="2" charset="0"/>
              </a:rPr>
              <a:t>Why do you think it’s important to challenge poor safety behaviours or paperwork?</a:t>
            </a:r>
          </a:p>
          <a:p>
            <a:pPr marL="0" indent="0">
              <a:buFont typeface="Arial" panose="020B0604020202020204" pitchFamily="34" charset="0"/>
              <a:buNone/>
            </a:pPr>
            <a:endParaRPr lang="en-GB" sz="1200" b="1">
              <a:latin typeface="Network Rail Sans" panose="02000000040000020004" pitchFamily="2" charset="0"/>
            </a:endParaRPr>
          </a:p>
          <a:p>
            <a:pPr marL="0" indent="0">
              <a:buFont typeface="Arial" panose="020B0604020202020204" pitchFamily="34" charset="0"/>
              <a:buNone/>
            </a:pPr>
            <a:r>
              <a:rPr lang="en-GB" sz="1200" b="1">
                <a:latin typeface="Network Rail Sans" panose="02000000040000020004" pitchFamily="2" charset="0"/>
              </a:rPr>
              <a:t>Share your personal stories when you have chosen to challenge like Al. What happened?</a:t>
            </a:r>
          </a:p>
          <a:p>
            <a:pPr marL="0" indent="0">
              <a:buFont typeface="Arial" panose="020B0604020202020204" pitchFamily="34" charset="0"/>
              <a:buNone/>
            </a:pPr>
            <a:endParaRPr lang="en-GB" sz="1200" b="1">
              <a:latin typeface="Network Rail Sans" panose="02000000040000020004" pitchFamily="2" charset="0"/>
            </a:endParaRPr>
          </a:p>
          <a:p>
            <a:pPr marL="0" indent="0">
              <a:buFont typeface="Arial" panose="020B0604020202020204" pitchFamily="34" charset="0"/>
              <a:buNone/>
            </a:pPr>
            <a:r>
              <a:rPr lang="en-GB" sz="1200" b="1">
                <a:latin typeface="Network Rail Sans" panose="02000000040000020004" pitchFamily="2" charset="0"/>
              </a:rPr>
              <a:t>Ultimately who is responsible for your safety?</a:t>
            </a:r>
          </a:p>
          <a:p>
            <a:endParaRPr lang="en-GB" sz="1200" b="1">
              <a:latin typeface="Network Rail Sans" panose="02000000040000020004" pitchFamily="2" charset="0"/>
            </a:endParaRPr>
          </a:p>
          <a:p>
            <a:pPr marL="0" indent="0">
              <a:buFont typeface="Arial" panose="020B0604020202020204" pitchFamily="34" charset="0"/>
              <a:buNone/>
            </a:pPr>
            <a:r>
              <a:rPr lang="en-GB" sz="1200" b="1">
                <a:latin typeface="Network Rail Sans" panose="02000000040000020004" pitchFamily="2" charset="0"/>
              </a:rPr>
              <a:t>What do you feel that you can do to ensure that the correct safety  processes and procedures are followed every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228600" indent="-228600">
              <a:buAutoNum type="arabicPeriod"/>
            </a:pPr>
            <a:endParaRPr lang="en-GB"/>
          </a:p>
          <a:p>
            <a:pPr marL="228600" indent="-228600">
              <a:buAutoNum type="arabicPeriod"/>
            </a:pPr>
            <a:endParaRPr lang="en-GB"/>
          </a:p>
          <a:p>
            <a:pPr marL="228600" indent="-228600">
              <a:buAutoNum type="arabicPeriod"/>
            </a:pPr>
            <a:endParaRPr lang="en-GB"/>
          </a:p>
          <a:p>
            <a:pPr marL="0" indent="0">
              <a:buNone/>
            </a:pPr>
            <a:r>
              <a:rPr lang="en-GB"/>
              <a:t>Summary:</a:t>
            </a:r>
          </a:p>
          <a:p>
            <a:pPr marL="400050" indent="-342900">
              <a:lnSpc>
                <a:spcPct val="90000"/>
              </a:lnSpc>
              <a:spcAft>
                <a:spcPts val="600"/>
              </a:spcAft>
              <a:buClrTx/>
              <a:buFont typeface="Arial" panose="020B0604020202020204" pitchFamily="34" charset="0"/>
              <a:buChar char="•"/>
            </a:pPr>
            <a:r>
              <a:rPr lang="en-GB" sz="1200">
                <a:latin typeface="Network Rail Sans" panose="02000000040000020004" pitchFamily="2" charset="0"/>
              </a:rPr>
              <a:t>Although we have extensive safety standards, processes, and procedures to keep </a:t>
            </a:r>
            <a:r>
              <a:rPr lang="en-GB" sz="1200"/>
              <a:t>us</a:t>
            </a:r>
            <a:r>
              <a:rPr lang="en-GB" sz="1200">
                <a:latin typeface="Network Rail Sans" panose="02000000040000020004" pitchFamily="2" charset="0"/>
              </a:rPr>
              <a:t> safe at Network Rail, serious electrical accidents and life-changing events are still happening.</a:t>
            </a:r>
          </a:p>
          <a:p>
            <a:pPr marL="400050" indent="-342900">
              <a:lnSpc>
                <a:spcPct val="90000"/>
              </a:lnSpc>
              <a:spcAft>
                <a:spcPts val="600"/>
              </a:spcAft>
              <a:buClrTx/>
              <a:buFont typeface="Arial" panose="020B0604020202020204" pitchFamily="34" charset="0"/>
              <a:buChar char="•"/>
            </a:pPr>
            <a:r>
              <a:rPr lang="en-GB" sz="1200">
                <a:latin typeface="Network Rail Sans" panose="02000000040000020004" pitchFamily="2" charset="0"/>
              </a:rPr>
              <a:t>Everyone holds responsibility for their safety; your choices and actions determine how safe you are. </a:t>
            </a:r>
          </a:p>
          <a:p>
            <a:pPr marL="400050" indent="-342900">
              <a:lnSpc>
                <a:spcPct val="90000"/>
              </a:lnSpc>
              <a:spcAft>
                <a:spcPts val="600"/>
              </a:spcAft>
              <a:buClrTx/>
              <a:buFont typeface="Arial" panose="020B0604020202020204" pitchFamily="34" charset="0"/>
              <a:buChar char="•"/>
            </a:pPr>
            <a:r>
              <a:rPr lang="en-GB" sz="1200">
                <a:latin typeface="Network Rail Sans" panose="02000000040000020004" pitchFamily="2" charset="0"/>
              </a:rPr>
              <a:t>Your ability to do a job safely is based on your training, behaviours, and actions. </a:t>
            </a:r>
          </a:p>
          <a:p>
            <a:pPr marL="400050" indent="-342900">
              <a:lnSpc>
                <a:spcPct val="90000"/>
              </a:lnSpc>
              <a:spcAft>
                <a:spcPts val="600"/>
              </a:spcAft>
              <a:buClrTx/>
              <a:buFont typeface="Arial" panose="020B0604020202020204" pitchFamily="34" charset="0"/>
              <a:buChar char="•"/>
            </a:pPr>
            <a:r>
              <a:rPr lang="en-GB" sz="1200">
                <a:latin typeface="Network Rail Sans" panose="02000000040000020004" pitchFamily="2" charset="0"/>
              </a:rPr>
              <a:t>Personal responsibility requires us to work safely, care about the safety of our co-workers, friends, and other people, and always intervene when we observe unsafe behaviours or conditions.</a:t>
            </a:r>
            <a:endParaRPr lang="en-US" sz="1200">
              <a:latin typeface="Network Rail Sans" panose="02000000040000020004" pitchFamily="2" charset="0"/>
            </a:endParaRPr>
          </a:p>
          <a:p>
            <a:pPr marL="0" indent="0">
              <a:buNone/>
            </a:pPr>
            <a:endParaRPr lang="en-GB"/>
          </a:p>
        </p:txBody>
      </p:sp>
      <p:sp>
        <p:nvSpPr>
          <p:cNvPr id="4" name="Slide Number Placeholder 3"/>
          <p:cNvSpPr>
            <a:spLocks noGrp="1"/>
          </p:cNvSpPr>
          <p:nvPr>
            <p:ph type="sldNum" sz="quarter" idx="5"/>
          </p:nvPr>
        </p:nvSpPr>
        <p:spPr/>
        <p:txBody>
          <a:bodyPr/>
          <a:lstStyle/>
          <a:p>
            <a:fld id="{A5328D72-C289-41FD-950D-79EE57D1566B}" type="slidenum">
              <a:rPr lang="en-GB" smtClean="0"/>
              <a:t>25</a:t>
            </a:fld>
            <a:endParaRPr lang="en-GB"/>
          </a:p>
        </p:txBody>
      </p:sp>
    </p:spTree>
    <p:extLst>
      <p:ext uri="{BB962C8B-B14F-4D97-AF65-F5344CB8AC3E}">
        <p14:creationId xmlns:p14="http://schemas.microsoft.com/office/powerpoint/2010/main" val="2883374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slide to let people know why they’re attending the Electrical Safety Step Up today. </a:t>
            </a:r>
          </a:p>
          <a:p>
            <a:endParaRPr lang="en-GB" dirty="0"/>
          </a:p>
          <a:p>
            <a:r>
              <a:rPr lang="en-GB" dirty="0"/>
              <a:t>Today’s learning outcomes are a stepping stone that will take us on a journey towards zero harm in electrical safety</a:t>
            </a:r>
          </a:p>
          <a:p>
            <a:endParaRPr lang="en-GB" dirty="0"/>
          </a:p>
          <a:p>
            <a:r>
              <a:rPr lang="en-GB" dirty="0"/>
              <a:t>In order to help us to do this, there will be a QR code at the end of the session that you can scan with your phone to provide us with feedback to help us to create the next stepping stone. For those without a smart phone, please write down your thoughts and give it to the facilitator. </a:t>
            </a:r>
          </a:p>
          <a:p>
            <a:endParaRPr lang="en-GB" dirty="0"/>
          </a:p>
          <a:p>
            <a:endParaRPr lang="en-GB" dirty="0"/>
          </a:p>
        </p:txBody>
      </p:sp>
      <p:sp>
        <p:nvSpPr>
          <p:cNvPr id="4" name="Slide Number Placeholder 3"/>
          <p:cNvSpPr>
            <a:spLocks noGrp="1"/>
          </p:cNvSpPr>
          <p:nvPr>
            <p:ph type="sldNum" sz="quarter" idx="5"/>
          </p:nvPr>
        </p:nvSpPr>
        <p:spPr/>
        <p:txBody>
          <a:bodyPr/>
          <a:lstStyle/>
          <a:p>
            <a:fld id="{A5328D72-C289-41FD-950D-79EE57D1566B}" type="slidenum">
              <a:rPr lang="en-GB" smtClean="0"/>
              <a:t>4</a:t>
            </a:fld>
            <a:endParaRPr lang="en-GB"/>
          </a:p>
        </p:txBody>
      </p:sp>
    </p:spTree>
    <p:extLst>
      <p:ext uri="{BB962C8B-B14F-4D97-AF65-F5344CB8AC3E}">
        <p14:creationId xmlns:p14="http://schemas.microsoft.com/office/powerpoint/2010/main" val="3677998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600"/>
              </a:spcAft>
              <a:buFont typeface="Symbol" panose="05050102010706020507" pitchFamily="18" charset="2"/>
              <a:buNone/>
            </a:pPr>
            <a:r>
              <a:rPr lang="en-GB" sz="1100" b="1" dirty="0">
                <a:effectLst/>
                <a:latin typeface="Network Rail Sans" panose="02000000040000020004" pitchFamily="2" charset="0"/>
                <a:ea typeface="Network Rail Sans" panose="02000000040000020004" pitchFamily="2" charset="0"/>
                <a:cs typeface="Network Rail Sans" panose="02000000040000020004" pitchFamily="2" charset="0"/>
              </a:rPr>
              <a:t>Discussion points</a:t>
            </a:r>
          </a:p>
          <a:p>
            <a:pPr marL="342900" lvl="0" indent="-342900">
              <a:lnSpc>
                <a:spcPct val="107000"/>
              </a:lnSpc>
              <a:spcAft>
                <a:spcPts val="600"/>
              </a:spcAft>
              <a:buFont typeface="Symbol" panose="05050102010706020507" pitchFamily="18" charset="2"/>
              <a:buChar char=""/>
            </a:pPr>
            <a:r>
              <a:rPr lang="en-GB" sz="1100" dirty="0">
                <a:effectLst/>
                <a:latin typeface="Network Rail Sans" panose="02000000040000020004" pitchFamily="2" charset="0"/>
                <a:ea typeface="Network Rail Sans" panose="02000000040000020004" pitchFamily="2" charset="0"/>
                <a:cs typeface="Network Rail Sans" panose="02000000040000020004" pitchFamily="2" charset="0"/>
              </a:rPr>
              <a:t>Human factors play a large part in incidents – </a:t>
            </a:r>
            <a:r>
              <a:rPr lang="en-GB" sz="1100" b="1" dirty="0">
                <a:effectLst/>
                <a:latin typeface="Network Rail Sans" panose="02000000040000020004" pitchFamily="2" charset="0"/>
                <a:ea typeface="Network Rail Sans" panose="02000000040000020004" pitchFamily="2" charset="0"/>
                <a:cs typeface="Network Rail Sans" panose="02000000040000020004" pitchFamily="2" charset="0"/>
              </a:rPr>
              <a:t>What are human factors in safety?</a:t>
            </a:r>
          </a:p>
          <a:p>
            <a:pPr marL="800100" lvl="1" indent="-342900">
              <a:lnSpc>
                <a:spcPct val="107000"/>
              </a:lnSpc>
              <a:spcAft>
                <a:spcPts val="600"/>
              </a:spcAft>
              <a:buFont typeface="Symbol" panose="05050102010706020507" pitchFamily="18" charset="2"/>
              <a:buChar char=""/>
            </a:pPr>
            <a:r>
              <a:rPr lang="en-GB" sz="1100" dirty="0">
                <a:effectLst/>
                <a:latin typeface="Network Rail Sans" panose="02000000040000020004" pitchFamily="2" charset="0"/>
                <a:ea typeface="Calibri" panose="020F0502020204030204" pitchFamily="34" charset="0"/>
                <a:cs typeface="Times New Roman" panose="02020603050405020304" pitchFamily="18" charset="0"/>
              </a:rPr>
              <a:t>Human factors </a:t>
            </a:r>
            <a:r>
              <a:rPr lang="en-GB" sz="1600" dirty="0">
                <a:solidFill>
                  <a:srgbClr val="FFFFFF"/>
                </a:solidFill>
                <a:effectLst/>
                <a:latin typeface="-apple-system"/>
              </a:rPr>
              <a:t>in safety is concerned with </a:t>
            </a:r>
            <a:r>
              <a:rPr lang="en-GB" sz="1600" b="0" i="0" dirty="0">
                <a:solidFill>
                  <a:srgbClr val="FFFFFF"/>
                </a:solidFill>
                <a:effectLst/>
                <a:latin typeface="-apple-system"/>
              </a:rPr>
              <a:t>all those factors that influence people and their behaviour in safety-critical situations</a:t>
            </a:r>
          </a:p>
          <a:p>
            <a:pPr marL="800100" lvl="1" indent="-342900">
              <a:lnSpc>
                <a:spcPct val="107000"/>
              </a:lnSpc>
              <a:spcAft>
                <a:spcPts val="600"/>
              </a:spcAft>
              <a:buFont typeface="Symbol" panose="05050102010706020507" pitchFamily="18" charset="2"/>
              <a:buChar char=""/>
            </a:pPr>
            <a:r>
              <a:rPr lang="en-GB" sz="1600" b="0" i="0" dirty="0">
                <a:solidFill>
                  <a:srgbClr val="FFFFFF"/>
                </a:solidFill>
                <a:effectLst/>
                <a:latin typeface="-apple-system"/>
                <a:ea typeface="Calibri" panose="020F0502020204030204" pitchFamily="34" charset="0"/>
                <a:cs typeface="Times New Roman" panose="02020603050405020304" pitchFamily="18" charset="0"/>
              </a:rPr>
              <a:t>Examples of human factors are </a:t>
            </a:r>
          </a:p>
          <a:p>
            <a:pPr marL="1257300" lvl="2"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Memory lapses (including forgetting a step in the work process or a safety measure)</a:t>
            </a:r>
          </a:p>
          <a:p>
            <a:pPr marL="1257300" lvl="2"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Impaired judgment or reduced reasoning power.</a:t>
            </a:r>
          </a:p>
          <a:p>
            <a:pPr marL="1257300" lvl="2"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Distractions </a:t>
            </a:r>
          </a:p>
          <a:p>
            <a:pPr marL="1257300" lvl="2"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Lack of competence and experience.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GB" sz="1100" dirty="0">
                <a:effectLst/>
                <a:latin typeface="Network Rail Sans" panose="02000000040000020004" pitchFamily="2" charset="0"/>
                <a:ea typeface="Network Rail Sans" panose="02000000040000020004" pitchFamily="2" charset="0"/>
                <a:cs typeface="Network Rail Sans" panose="02000000040000020004" pitchFamily="2" charset="0"/>
              </a:rPr>
              <a:t>During this Step Up we will have an open discussion about Electrical safety. Electrical safety jobs are risky by nature. Several of them pose a life-threatening risk.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GB" sz="1100" dirty="0">
                <a:effectLst/>
                <a:latin typeface="Network Rail Sans" panose="02000000040000020004" pitchFamily="2" charset="0"/>
                <a:ea typeface="Network Rail Sans" panose="02000000040000020004" pitchFamily="2" charset="0"/>
                <a:cs typeface="Network Rail Sans" panose="02000000040000020004" pitchFamily="2" charset="0"/>
              </a:rPr>
              <a:t>No matter how insignificant a risk may seem, our safety culture needs to take our culture and behaviours into account.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GB" sz="1100" dirty="0">
                <a:effectLst/>
                <a:latin typeface="Network Rail Sans" panose="02000000040000020004" pitchFamily="2" charset="0"/>
                <a:ea typeface="Network Rail Sans" panose="02000000040000020004" pitchFamily="2" charset="0"/>
                <a:cs typeface="Network Rail Sans" panose="02000000040000020004" pitchFamily="2" charset="0"/>
              </a:rPr>
              <a:t>We will examine how behavioural safety will help every member of staff to be encouraged to take responsibility for their behaviour and e around them. Everyone takes care of each other.</a:t>
            </a:r>
          </a:p>
          <a:p>
            <a:pPr marL="342900" lvl="0" indent="-342900">
              <a:lnSpc>
                <a:spcPct val="107000"/>
              </a:lnSpc>
              <a:spcAft>
                <a:spcPts val="600"/>
              </a:spcAft>
              <a:buFont typeface="Symbol" panose="05050102010706020507" pitchFamily="18" charset="2"/>
              <a:buChar char=""/>
            </a:pPr>
            <a:endParaRPr lang="en-GB" sz="1100" dirty="0">
              <a:effectLst/>
              <a:latin typeface="Network Rail Sans" panose="02000000040000020004" pitchFamily="2" charset="0"/>
              <a:ea typeface="Calibri" panose="020F0502020204030204" pitchFamily="34" charset="0"/>
              <a:cs typeface="Times New Roman" panose="02020603050405020304" pitchFamily="18" charset="0"/>
            </a:endParaRPr>
          </a:p>
          <a:p>
            <a:endParaRPr lang="en-GB" sz="1100" dirty="0"/>
          </a:p>
          <a:p>
            <a:r>
              <a:rPr lang="en-US" sz="1100" b="1" dirty="0">
                <a:solidFill>
                  <a:srgbClr val="F07E23"/>
                </a:solidFill>
                <a:latin typeface="Network Rail Sans"/>
              </a:rPr>
              <a:t>Welcome to the Electrical Safety Step Up film: https://</a:t>
            </a:r>
            <a:r>
              <a:rPr lang="en-US" sz="1100" b="1" dirty="0" err="1">
                <a:solidFill>
                  <a:srgbClr val="F07E23"/>
                </a:solidFill>
                <a:latin typeface="Network Rail Sans"/>
              </a:rPr>
              <a:t>vimeo.com</a:t>
            </a:r>
            <a:r>
              <a:rPr lang="en-US" sz="1100" b="1" dirty="0">
                <a:solidFill>
                  <a:srgbClr val="F07E23"/>
                </a:solidFill>
                <a:latin typeface="Network Rail Sans"/>
              </a:rPr>
              <a:t>/726058309/b8cf189756</a:t>
            </a:r>
            <a:endParaRPr lang="en-GB" sz="1100" dirty="0"/>
          </a:p>
        </p:txBody>
      </p:sp>
      <p:sp>
        <p:nvSpPr>
          <p:cNvPr id="4" name="Slide Number Placeholder 3"/>
          <p:cNvSpPr>
            <a:spLocks noGrp="1"/>
          </p:cNvSpPr>
          <p:nvPr>
            <p:ph type="sldNum" sz="quarter" idx="5"/>
          </p:nvPr>
        </p:nvSpPr>
        <p:spPr/>
        <p:txBody>
          <a:bodyPr/>
          <a:lstStyle/>
          <a:p>
            <a:fld id="{A5328D72-C289-41FD-950D-79EE57D1566B}" type="slidenum">
              <a:rPr lang="en-GB" smtClean="0"/>
              <a:t>5</a:t>
            </a:fld>
            <a:endParaRPr lang="en-GB"/>
          </a:p>
        </p:txBody>
      </p:sp>
    </p:spTree>
    <p:extLst>
      <p:ext uri="{BB962C8B-B14F-4D97-AF65-F5344CB8AC3E}">
        <p14:creationId xmlns:p14="http://schemas.microsoft.com/office/powerpoint/2010/main" val="811187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Bryant’s Story – Facilitator to read this out:</a:t>
            </a:r>
          </a:p>
          <a:p>
            <a:endParaRPr lang="en-GB" dirty="0"/>
          </a:p>
          <a:p>
            <a:pPr algn="l" rtl="0" fontAlgn="base"/>
            <a:r>
              <a:rPr lang="en-GB" sz="1800" b="0" i="0" dirty="0">
                <a:solidFill>
                  <a:srgbClr val="000000"/>
                </a:solidFill>
                <a:effectLst/>
                <a:latin typeface="Calibri" panose="020F0502020204030204" pitchFamily="34" charset="0"/>
              </a:rPr>
              <a:t>We have invited Bryant to introduce this session. </a:t>
            </a:r>
            <a:r>
              <a:rPr lang="en-GB" sz="1800" dirty="0">
                <a:effectLst/>
                <a:latin typeface="Network Rail Sans" panose="02000000040000020004" pitchFamily="2" charset="0"/>
                <a:ea typeface="Calibri" panose="020F0502020204030204" pitchFamily="34" charset="0"/>
                <a:cs typeface="Arial" panose="020B0604020202020204" pitchFamily="34" charset="0"/>
              </a:rPr>
              <a:t>Some of the points discussed in this film may be upsetting for some people. If you feel uncomfortable, please take a minute and leave the room if you need to. You do not have to participate in this part if you feel uncomfortable. </a:t>
            </a:r>
            <a:endParaRPr lang="en-GB" sz="1800" b="0" i="0" dirty="0">
              <a:solidFill>
                <a:srgbClr val="000000"/>
              </a:solidFill>
              <a:effectLst/>
              <a:latin typeface="Calibri" panose="020F0502020204030204" pitchFamily="34" charset="0"/>
            </a:endParaRPr>
          </a:p>
          <a:p>
            <a:pPr algn="l" rtl="0" fontAlgn="base"/>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Bryant's words:  </a:t>
            </a:r>
          </a:p>
          <a:p>
            <a:pPr algn="l" rtl="0" fontAlgn="base"/>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You are about to watch a video that I was asked to make regarding an incident that happened 40 years ago. </a:t>
            </a:r>
            <a:endParaRPr lang="en-GB" b="0" i="0" dirty="0">
              <a:solidFill>
                <a:srgbClr val="000000"/>
              </a:solidFill>
              <a:effectLst/>
              <a:latin typeface="Segoe UI" panose="020B0502040204020203" pitchFamily="34" charset="0"/>
            </a:endParaRPr>
          </a:p>
          <a:p>
            <a:pPr algn="l" rtl="0" fontAlgn="base"/>
            <a:endParaRPr lang="en-GB" sz="1800" b="0" i="0" dirty="0">
              <a:solidFill>
                <a:srgbClr val="000000"/>
              </a:solidFill>
              <a:effectLst/>
              <a:latin typeface="Calibri" panose="020F0502020204030204" pitchFamily="34" charset="0"/>
            </a:endParaRPr>
          </a:p>
          <a:p>
            <a:pPr algn="l" rtl="0" fontAlgn="base"/>
            <a:r>
              <a:rPr lang="en-GB" sz="1800" b="0" i="0" dirty="0">
                <a:solidFill>
                  <a:srgbClr val="000000"/>
                </a:solidFill>
                <a:effectLst/>
                <a:latin typeface="Calibri" panose="020F0502020204030204" pitchFamily="34" charset="0"/>
              </a:rPr>
              <a:t>I hope that you will reflect on this video and that you will join me and the team in making our worksites the safest that they can be, consider what the impact would be on your family, friends, colleagues, and others working in a similar role to yourselves if you or one of your colleagues were involved in a similar incident. </a:t>
            </a:r>
            <a:endParaRPr lang="en-GB" b="0" i="0" dirty="0">
              <a:solidFill>
                <a:srgbClr val="000000"/>
              </a:solidFill>
              <a:effectLst/>
              <a:latin typeface="Segoe UI" panose="020B0502040204020203" pitchFamily="34" charset="0"/>
            </a:endParaRPr>
          </a:p>
          <a:p>
            <a:pPr algn="l" rtl="0" fontAlgn="base"/>
            <a:endParaRPr lang="en-GB" sz="1800" b="0" i="0" dirty="0">
              <a:solidFill>
                <a:srgbClr val="000000"/>
              </a:solidFill>
              <a:effectLst/>
              <a:latin typeface="Calibri" panose="020F0502020204030204" pitchFamily="34" charset="0"/>
            </a:endParaRPr>
          </a:p>
          <a:p>
            <a:pPr algn="l" rtl="0" fontAlgn="base"/>
            <a:r>
              <a:rPr lang="en-GB" sz="1800" b="0" i="0" dirty="0">
                <a:solidFill>
                  <a:srgbClr val="000000"/>
                </a:solidFill>
                <a:effectLst/>
                <a:latin typeface="Calibri" panose="020F0502020204030204" pitchFamily="34" charset="0"/>
              </a:rPr>
              <a:t>I ask one question, after watching the video ask yourself and others around you…</a:t>
            </a:r>
            <a:endParaRPr lang="en-GB" b="0" i="0" dirty="0">
              <a:solidFill>
                <a:srgbClr val="000000"/>
              </a:solidFill>
              <a:effectLst/>
              <a:latin typeface="Segoe UI" panose="020B0502040204020203" pitchFamily="34" charset="0"/>
            </a:endParaRPr>
          </a:p>
          <a:p>
            <a:pPr algn="l" rtl="0" fontAlgn="base"/>
            <a:endParaRPr lang="en-GB" sz="1800" b="0" i="0" dirty="0">
              <a:solidFill>
                <a:srgbClr val="000000"/>
              </a:solidFill>
              <a:effectLst/>
              <a:latin typeface="Calibri" panose="020F0502020204030204" pitchFamily="34" charset="0"/>
            </a:endParaRPr>
          </a:p>
          <a:p>
            <a:pPr algn="l" rtl="0" fontAlgn="base"/>
            <a:r>
              <a:rPr lang="en-GB" sz="1800" b="0" i="0" dirty="0">
                <a:solidFill>
                  <a:srgbClr val="000000"/>
                </a:solidFill>
                <a:effectLst/>
                <a:latin typeface="Calibri" panose="020F0502020204030204" pitchFamily="34" charset="0"/>
              </a:rPr>
              <a:t>What will you do differently? </a:t>
            </a:r>
            <a:endParaRPr lang="en-GB" b="0" i="0" dirty="0">
              <a:solidFill>
                <a:srgbClr val="000000"/>
              </a:solidFill>
              <a:effectLst/>
              <a:latin typeface="Segoe UI" panose="020B0502040204020203" pitchFamily="34" charset="0"/>
            </a:endParaRPr>
          </a:p>
          <a:p>
            <a:pPr algn="l" rtl="0" fontAlgn="base"/>
            <a:endParaRPr lang="en-GB" sz="1800" b="0" i="0" dirty="0">
              <a:solidFill>
                <a:srgbClr val="000000"/>
              </a:solidFill>
              <a:effectLst/>
              <a:latin typeface="Calibri" panose="020F0502020204030204" pitchFamily="34" charset="0"/>
            </a:endParaRPr>
          </a:p>
          <a:p>
            <a:pPr algn="l" rtl="0" fontAlgn="base"/>
            <a:r>
              <a:rPr lang="en-GB" sz="1800" b="0" i="0" dirty="0">
                <a:solidFill>
                  <a:srgbClr val="000000"/>
                </a:solidFill>
                <a:effectLst/>
                <a:latin typeface="Calibri" panose="020F0502020204030204" pitchFamily="34" charset="0"/>
              </a:rPr>
              <a:t>Thank You for watching </a:t>
            </a:r>
            <a:endParaRPr lang="en-GB"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Bryant Latham </a:t>
            </a:r>
            <a:endParaRPr lang="en-GB" b="0" i="0" dirty="0">
              <a:solidFill>
                <a:srgbClr val="000000"/>
              </a:solidFill>
              <a:effectLst/>
              <a:latin typeface="Segoe UI" panose="020B0502040204020203"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6</a:t>
            </a:fld>
            <a:endParaRPr lang="en-GB"/>
          </a:p>
        </p:txBody>
      </p:sp>
    </p:spTree>
    <p:extLst>
      <p:ext uri="{BB962C8B-B14F-4D97-AF65-F5344CB8AC3E}">
        <p14:creationId xmlns:p14="http://schemas.microsoft.com/office/powerpoint/2010/main" val="238339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Without subtitles </a:t>
            </a:r>
            <a:r>
              <a:rPr lang="en-GB"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https://vimeo.com/676371341/c8366f96ef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With subtitles </a:t>
            </a:r>
            <a:r>
              <a:rPr lang="en-GB"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https://vimeo.com/678763371/5b59b3c4b5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5328D72-C289-41FD-950D-79EE57D1566B}" type="slidenum">
              <a:rPr lang="en-GB" smtClean="0"/>
              <a:t>7</a:t>
            </a:fld>
            <a:endParaRPr lang="en-GB"/>
          </a:p>
        </p:txBody>
      </p:sp>
    </p:spTree>
    <p:extLst>
      <p:ext uri="{BB962C8B-B14F-4D97-AF65-F5344CB8AC3E}">
        <p14:creationId xmlns:p14="http://schemas.microsoft.com/office/powerpoint/2010/main" val="2030691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Have an open and honest discussion about the film. If you need extra discussion points, please see the appendix</a:t>
            </a:r>
          </a:p>
          <a:p>
            <a:pPr marL="0" indent="0">
              <a:buNone/>
            </a:pPr>
            <a:endParaRPr lang="en-GB" dirty="0"/>
          </a:p>
          <a:p>
            <a:pPr marL="0" indent="0">
              <a:buFont typeface="Arial" panose="020B0604020202020204" pitchFamily="34" charset="0"/>
              <a:buNone/>
            </a:pPr>
            <a:r>
              <a:rPr lang="en-GB" sz="1200" b="1" dirty="0">
                <a:latin typeface="Network Rail Sans" panose="02000000040000020004" pitchFamily="2" charset="0"/>
              </a:rPr>
              <a:t>This incident happened in September 1981. What do you feel has changed since then to improve safety when working on, or in close proximity to live 25kV Overhead Line Equipment (OLE)?</a:t>
            </a:r>
          </a:p>
          <a:p>
            <a:pPr marL="0" indent="0">
              <a:buNone/>
            </a:pPr>
            <a:r>
              <a:rPr lang="en-GB" dirty="0"/>
              <a:t>The introduction of the Live Saving Rules, Test before earth, test before touch, the work safe procedure, Take 5</a:t>
            </a:r>
          </a:p>
          <a:p>
            <a:pPr marL="0" indent="0">
              <a:buNone/>
            </a:pPr>
            <a:endParaRPr lang="en-GB" dirty="0"/>
          </a:p>
          <a:p>
            <a:pPr marL="0" indent="0">
              <a:buFont typeface="Arial" panose="020B0604020202020204" pitchFamily="34" charset="0"/>
              <a:buNone/>
            </a:pPr>
            <a:r>
              <a:rPr lang="en-GB" sz="1200" b="1" dirty="0">
                <a:latin typeface="Network Rail Sans" panose="02000000040000020004" pitchFamily="2" charset="0"/>
              </a:rPr>
              <a:t>What could we do to make this type of incident less likely? </a:t>
            </a:r>
          </a:p>
          <a:p>
            <a:pPr marL="0" indent="0">
              <a:buNone/>
            </a:pPr>
            <a:r>
              <a:rPr lang="en-GB" dirty="0"/>
              <a:t>Understand the importance of procedure and process, check the paperwork against the location, roads, limits.</a:t>
            </a:r>
          </a:p>
          <a:p>
            <a:r>
              <a:rPr lang="en-GB" dirty="0">
                <a:cs typeface="Calibri"/>
              </a:rPr>
              <a:t>Have open discussions around the protection/paperwork</a:t>
            </a:r>
          </a:p>
          <a:p>
            <a:endParaRPr lang="en-GB" dirty="0">
              <a:cs typeface="Calibri"/>
            </a:endParaRPr>
          </a:p>
          <a:p>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How do you think Bryant’s perception of personal responsibility has changed since the accident?</a:t>
            </a:r>
          </a:p>
          <a:p>
            <a:r>
              <a:rPr lang="en-GB" sz="1800" b="0" dirty="0">
                <a:effectLst/>
                <a:latin typeface="Arial" panose="020B0604020202020204" pitchFamily="34" charset="0"/>
                <a:ea typeface="Times New Roman" panose="02020603050405020304" pitchFamily="18" charset="0"/>
                <a:cs typeface="Calibri"/>
              </a:rPr>
              <a:t>Behavioural changes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Network Rail Sans" panose="02000000040000020004" pitchFamily="2" charset="0"/>
              </a:rPr>
              <a:t>When establishing a new team or joining a new team, how can we build trust rather than complacency?</a:t>
            </a:r>
            <a:endParaRPr lang="en-GB" dirty="0"/>
          </a:p>
          <a:p>
            <a:r>
              <a:rPr lang="en-GB" dirty="0"/>
              <a:t>Be open, welcoming, approachable and understand each other. Fairness, inclusion, Respect</a:t>
            </a:r>
            <a:endParaRPr lang="en-GB" dirty="0">
              <a:cs typeface="Calibri"/>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Network Rail Sans" panose="02000000040000020004" pitchFamily="2" charset="0"/>
              </a:rPr>
              <a:t>What are the barriers stopping you from using the Work Safe procedure and how can you/we overcome these?</a:t>
            </a:r>
            <a:endParaRPr lang="en-GB" b="1" dirty="0"/>
          </a:p>
          <a:p>
            <a:r>
              <a:rPr lang="en-GB" dirty="0"/>
              <a:t>People think it will stop the shift or cancel the work, it could be sorted in less than 30 minutes. people do not fully understand the procedure. People are worried they’ll be  banned from site or dismissed and be viewed as a ‘troublemaker’.</a:t>
            </a:r>
            <a:endParaRPr lang="en-GB" dirty="0">
              <a:cs typeface="Calibri"/>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Network Rail Sans" panose="02000000040000020004" pitchFamily="2" charset="0"/>
              </a:rPr>
              <a:t>Besides the obvious physical impact, </a:t>
            </a:r>
            <a:r>
              <a:rPr lang="en-GB" sz="1200" b="1" dirty="0">
                <a:highlight>
                  <a:srgbClr val="FFFF00"/>
                </a:highlight>
                <a:latin typeface="Network Rail Sans" panose="02000000040000020004" pitchFamily="2" charset="0"/>
              </a:rPr>
              <a:t>what are the wider impacts?</a:t>
            </a:r>
            <a:endParaRPr lang="en-GB" b="1" dirty="0"/>
          </a:p>
          <a:p>
            <a:r>
              <a:rPr lang="en-GB" dirty="0"/>
              <a:t>Family/friends/work colleagues affected, others working in the same job role. Disruption to every day life, PTSD is a major issue, make sure people are offers help,</a:t>
            </a:r>
            <a:endParaRPr lang="en-GB" dirty="0">
              <a:cs typeface="Calibri"/>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Network Rail Sans" panose="02000000040000020004" pitchFamily="2" charset="0"/>
              </a:rPr>
              <a:t>What, if anything, will you take from Bryant’s story?</a:t>
            </a:r>
            <a:endParaRPr lang="en-GB" sz="1800" b="1" dirty="0">
              <a:effectLst/>
              <a:latin typeface="Network Rail Sans" panose="02000000040000020004"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Network Rail Sans" panose="02000000040000020004" pitchFamily="2" charset="0"/>
                <a:ea typeface="Calibri" panose="020F0502020204030204" pitchFamily="34" charset="0"/>
                <a:cs typeface="Times New Roman" panose="02020603050405020304" pitchFamily="18" charset="0"/>
              </a:rPr>
              <a:t>Please record any feedback and send it to </a:t>
            </a:r>
            <a:r>
              <a:rPr lang="en-GB" sz="1800" u="sng" dirty="0">
                <a:solidFill>
                  <a:srgbClr val="0563C1"/>
                </a:solidFill>
                <a:effectLst/>
                <a:latin typeface="Network Rail Sans" panose="02000000040000020004" pitchFamily="2" charset="0"/>
                <a:ea typeface="Calibri" panose="020F0502020204030204" pitchFamily="34" charset="0"/>
                <a:cs typeface="Times New Roman" panose="02020603050405020304" pitchFamily="18" charset="0"/>
                <a:hlinkClick r:id="rId3"/>
              </a:rPr>
              <a:t>electricalculture@networkrail.co.uk</a:t>
            </a:r>
            <a:r>
              <a:rPr lang="en-GB" sz="1800" dirty="0">
                <a:effectLst/>
                <a:latin typeface="Network Rail Sans" panose="02000000040000020004" pitchFamily="2"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8</a:t>
            </a:fld>
            <a:endParaRPr lang="en-GB"/>
          </a:p>
        </p:txBody>
      </p:sp>
    </p:spTree>
    <p:extLst>
      <p:ext uri="{BB962C8B-B14F-4D97-AF65-F5344CB8AC3E}">
        <p14:creationId xmlns:p14="http://schemas.microsoft.com/office/powerpoint/2010/main" val="1223170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Introduction</a:t>
            </a:r>
          </a:p>
          <a:p>
            <a:endParaRPr lang="en-GB" dirty="0"/>
          </a:p>
          <a:p>
            <a:r>
              <a:rPr lang="en-GB" dirty="0"/>
              <a:t>You’re about to watch a short film around OLE. As you watch this, look out for opportunities where you could choose to challenge. There will be time to discuss the scenario afterwards.</a:t>
            </a:r>
          </a:p>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9</a:t>
            </a:fld>
            <a:endParaRPr lang="en-GB"/>
          </a:p>
        </p:txBody>
      </p:sp>
    </p:spTree>
    <p:extLst>
      <p:ext uri="{BB962C8B-B14F-4D97-AF65-F5344CB8AC3E}">
        <p14:creationId xmlns:p14="http://schemas.microsoft.com/office/powerpoint/2010/main" val="802852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rPr>
              <a:t>OLE Film: </a:t>
            </a:r>
            <a:r>
              <a:rPr lang="en-GB" sz="1800" u="sng" dirty="0">
                <a:solidFill>
                  <a:srgbClr val="03386D"/>
                </a:solidFill>
                <a:effectLst/>
                <a:latin typeface="Calibri" panose="020F0502020204030204" pitchFamily="34" charset="0"/>
                <a:ea typeface="Calibri" panose="020F0502020204030204" pitchFamily="34" charset="0"/>
                <a:hlinkClick r:id="rId3" tooltip="https://vimeo.com/714531099/8a0ffb9c3f"/>
              </a:rPr>
              <a:t>https://vimeo.com/714531099/8a0ffb9c3f</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With English subtitles: https://vimeo.com/715252445/51aa7bd88f</a:t>
            </a:r>
          </a:p>
          <a:p>
            <a:endParaRPr lang="en-GB" dirty="0"/>
          </a:p>
        </p:txBody>
      </p:sp>
      <p:sp>
        <p:nvSpPr>
          <p:cNvPr id="4" name="Slide Number Placeholder 3"/>
          <p:cNvSpPr>
            <a:spLocks noGrp="1"/>
          </p:cNvSpPr>
          <p:nvPr>
            <p:ph type="sldNum" sz="quarter" idx="5"/>
          </p:nvPr>
        </p:nvSpPr>
        <p:spPr/>
        <p:txBody>
          <a:bodyPr/>
          <a:lstStyle/>
          <a:p>
            <a:fld id="{A5328D72-C289-41FD-950D-79EE57D1566B}" type="slidenum">
              <a:rPr lang="en-GB" smtClean="0"/>
              <a:t>10</a:t>
            </a:fld>
            <a:endParaRPr lang="en-GB"/>
          </a:p>
        </p:txBody>
      </p:sp>
    </p:spTree>
    <p:extLst>
      <p:ext uri="{BB962C8B-B14F-4D97-AF65-F5344CB8AC3E}">
        <p14:creationId xmlns:p14="http://schemas.microsoft.com/office/powerpoint/2010/main" val="8100858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ail Centre - With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8"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grpSp>
        <p:nvGrpSpPr>
          <p:cNvPr id="2" name="Group 1"/>
          <p:cNvGrpSpPr>
            <a:grpSpLocks noChangeAspect="1"/>
          </p:cNvGrpSpPr>
          <p:nvPr userDrawn="1"/>
        </p:nvGrpSpPr>
        <p:grpSpPr>
          <a:xfrm>
            <a:off x="0" y="3085472"/>
            <a:ext cx="12188080" cy="1273356"/>
            <a:chOff x="1" y="2707477"/>
            <a:chExt cx="11904616" cy="1243741"/>
          </a:xfrm>
        </p:grpSpPr>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146282" y="1561197"/>
              <a:ext cx="1243739" cy="3536302"/>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63360"/>
            <a:stretch/>
          </p:blipFill>
          <p:spPr>
            <a:xfrm rot="5400000">
              <a:off x="10634893" y="2681494"/>
              <a:ext cx="1243739" cy="129570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682585" y="1561196"/>
              <a:ext cx="1243739" cy="3536302"/>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218887" y="1561196"/>
              <a:ext cx="1243739" cy="3536302"/>
            </a:xfrm>
            <a:prstGeom prst="rect">
              <a:avLst/>
            </a:prstGeom>
          </p:spPr>
        </p:pic>
      </p:grpSp>
      <p:sp>
        <p:nvSpPr>
          <p:cNvPr id="10" name="Text Placeholder 19">
            <a:extLst>
              <a:ext uri="{FF2B5EF4-FFF2-40B4-BE49-F238E27FC236}">
                <a16:creationId xmlns:a16="http://schemas.microsoft.com/office/drawing/2014/main" id="{73914A46-E48C-4791-BB70-79C401EB7A80}"/>
              </a:ext>
            </a:extLst>
          </p:cNvPr>
          <p:cNvSpPr>
            <a:spLocks noGrp="1"/>
          </p:cNvSpPr>
          <p:nvPr>
            <p:ph type="body" sz="quarter" idx="10" hasCustomPrompt="1"/>
          </p:nvPr>
        </p:nvSpPr>
        <p:spPr>
          <a:xfrm>
            <a:off x="3614171" y="1501151"/>
            <a:ext cx="4963658" cy="4320073"/>
          </a:xfrm>
          <a:prstGeom prst="rect">
            <a:avLst/>
          </a:prstGeom>
          <a:solidFill>
            <a:schemeClr val="bg1"/>
          </a:solidFill>
        </p:spPr>
        <p:txBody>
          <a:bodyPr anchor="ctr">
            <a:normAutofit/>
          </a:bodyPr>
          <a:lstStyle>
            <a:lvl1pPr marL="0" indent="0" algn="ctr">
              <a:buNone/>
              <a:defRPr sz="6600" baseline="0">
                <a:solidFill>
                  <a:srgbClr val="005172"/>
                </a:solidFill>
                <a:latin typeface="Arial" panose="020B0604020202020204" pitchFamily="34" charset="0"/>
                <a:cs typeface="Arial" panose="020B0604020202020204" pitchFamily="34" charset="0"/>
              </a:defRPr>
            </a:lvl1pPr>
          </a:lstStyle>
          <a:p>
            <a:pPr lvl="0"/>
            <a:r>
              <a:rPr lang="en-GB"/>
              <a:t>This is an example of a headline.</a:t>
            </a:r>
          </a:p>
        </p:txBody>
      </p:sp>
    </p:spTree>
    <p:extLst>
      <p:ext uri="{BB962C8B-B14F-4D97-AF65-F5344CB8AC3E}">
        <p14:creationId xmlns:p14="http://schemas.microsoft.com/office/powerpoint/2010/main" val="2456694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Back Cover_Opt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74A6032A-1E8B-4F16-9956-FEBCE25D9AA2}"/>
              </a:ext>
            </a:extLst>
          </p:cNvPr>
          <p:cNvSpPr/>
          <p:nvPr userDrawn="1"/>
        </p:nvSpPr>
        <p:spPr>
          <a:xfrm>
            <a:off x="206429" y="371474"/>
            <a:ext cx="11779143" cy="6331251"/>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2CA8DC52-5927-4967-8721-F632D40EBB71}"/>
              </a:ext>
            </a:extLst>
          </p:cNvPr>
          <p:cNvSpPr>
            <a:spLocks noGrp="1"/>
          </p:cNvSpPr>
          <p:nvPr>
            <p:ph type="title" hasCustomPrompt="1"/>
          </p:nvPr>
        </p:nvSpPr>
        <p:spPr>
          <a:xfrm>
            <a:off x="754486" y="2121703"/>
            <a:ext cx="10681631" cy="2138067"/>
          </a:xfrm>
          <a:prstGeom prst="rect">
            <a:avLst/>
          </a:prstGeom>
        </p:spPr>
        <p:txBody>
          <a:bodyPr lIns="0" rIns="0"/>
          <a:lstStyle>
            <a:lvl1pPr algn="l">
              <a:defRPr sz="4800" b="1">
                <a:solidFill>
                  <a:schemeClr val="bg1"/>
                </a:solidFill>
                <a:latin typeface="Network Rail Sans" charset="0"/>
                <a:ea typeface="Network Rail Sans" charset="0"/>
                <a:cs typeface="Network Rail Sans" charset="0"/>
              </a:defRPr>
            </a:lvl1pPr>
          </a:lstStyle>
          <a:p>
            <a:r>
              <a:rPr lang="en-GB"/>
              <a:t>Click to edit main heading text</a:t>
            </a:r>
            <a:endParaRPr lang="en-US"/>
          </a:p>
        </p:txBody>
      </p:sp>
      <p:sp>
        <p:nvSpPr>
          <p:cNvPr id="16" name="Text Placeholder 3">
            <a:extLst>
              <a:ext uri="{FF2B5EF4-FFF2-40B4-BE49-F238E27FC236}">
                <a16:creationId xmlns:a16="http://schemas.microsoft.com/office/drawing/2014/main" id="{1318CA4E-D1D5-4C52-AD16-6FFAC43C20A4}"/>
              </a:ext>
            </a:extLst>
          </p:cNvPr>
          <p:cNvSpPr>
            <a:spLocks noGrp="1"/>
          </p:cNvSpPr>
          <p:nvPr>
            <p:ph type="body" sz="quarter" idx="10" hasCustomPrompt="1"/>
          </p:nvPr>
        </p:nvSpPr>
        <p:spPr>
          <a:xfrm>
            <a:off x="755903" y="3542812"/>
            <a:ext cx="10681631" cy="2138067"/>
          </a:xfrm>
          <a:prstGeom prst="rect">
            <a:avLst/>
          </a:prstGeom>
        </p:spPr>
        <p:txBody>
          <a:bodyPr lIns="0" rIns="0"/>
          <a:lstStyle>
            <a:lvl1pPr marL="0" indent="0">
              <a:buNone/>
              <a:defRPr sz="2800">
                <a:latin typeface="Network Rail Sans" charset="0"/>
                <a:ea typeface="Network Rail Sans" charset="0"/>
                <a:cs typeface="Network Rail Sans" charset="0"/>
              </a:defRPr>
            </a:lvl1pPr>
            <a:lvl2pPr>
              <a:defRPr sz="2400">
                <a:latin typeface="Network Rail Sans" charset="0"/>
                <a:ea typeface="Network Rail Sans" charset="0"/>
                <a:cs typeface="Network Rail Sans" charset="0"/>
              </a:defRPr>
            </a:lvl2pPr>
            <a:lvl3pPr>
              <a:defRPr sz="2400">
                <a:latin typeface="Network Rail Sans" charset="0"/>
                <a:ea typeface="Network Rail Sans" charset="0"/>
                <a:cs typeface="Network Rail Sans" charset="0"/>
              </a:defRPr>
            </a:lvl3pPr>
            <a:lvl4pPr>
              <a:defRPr sz="1800">
                <a:latin typeface="Network Rail Sans" charset="0"/>
                <a:ea typeface="Network Rail Sans" charset="0"/>
                <a:cs typeface="Network Rail Sans" charset="0"/>
              </a:defRPr>
            </a:lvl4pPr>
            <a:lvl5pPr>
              <a:defRPr sz="1800">
                <a:latin typeface="Network Rail Sans" charset="0"/>
                <a:ea typeface="Network Rail Sans" charset="0"/>
                <a:cs typeface="Network Rail Sans" charset="0"/>
              </a:defRPr>
            </a:lvl5pPr>
          </a:lstStyle>
          <a:p>
            <a:pPr lvl="0"/>
            <a:r>
              <a:rPr lang="en-US"/>
              <a:t>Click to edit sub heading text</a:t>
            </a:r>
          </a:p>
        </p:txBody>
      </p:sp>
      <p:pic>
        <p:nvPicPr>
          <p:cNvPr id="155" name="Picture 154" descr="A picture containing icon&#10;&#10;Description automatically generated">
            <a:extLst>
              <a:ext uri="{FF2B5EF4-FFF2-40B4-BE49-F238E27FC236}">
                <a16:creationId xmlns:a16="http://schemas.microsoft.com/office/drawing/2014/main" id="{2718516B-2BD4-45A1-8ABA-F91F54608A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78071" y="104017"/>
            <a:ext cx="2157816" cy="819558"/>
          </a:xfrm>
          <a:prstGeom prst="rect">
            <a:avLst/>
          </a:prstGeom>
        </p:spPr>
      </p:pic>
      <p:sp>
        <p:nvSpPr>
          <p:cNvPr id="156" name="TextBox 155">
            <a:extLst>
              <a:ext uri="{FF2B5EF4-FFF2-40B4-BE49-F238E27FC236}">
                <a16:creationId xmlns:a16="http://schemas.microsoft.com/office/drawing/2014/main" id="{9AFC5CED-630B-4223-A97C-FA917273DC21}"/>
              </a:ext>
            </a:extLst>
          </p:cNvPr>
          <p:cNvSpPr txBox="1"/>
          <p:nvPr userDrawn="1"/>
        </p:nvSpPr>
        <p:spPr>
          <a:xfrm>
            <a:off x="5481153" y="5981782"/>
            <a:ext cx="6135949" cy="276999"/>
          </a:xfrm>
          <a:prstGeom prst="rect">
            <a:avLst/>
          </a:prstGeom>
          <a:noFill/>
        </p:spPr>
        <p:txBody>
          <a:bodyPr wrap="square" rtlCol="0">
            <a:spAutoFit/>
          </a:bodyPr>
          <a:lstStyle/>
          <a:p>
            <a:pPr algn="r"/>
            <a:r>
              <a:rPr lang="en-GB" sz="1200">
                <a:solidFill>
                  <a:schemeClr val="bg1"/>
                </a:solidFill>
                <a:latin typeface="Network Rail Sans" panose="02000000040000020004" pitchFamily="50" charset="0"/>
              </a:rPr>
              <a:t>Providing technical leadership</a:t>
            </a:r>
          </a:p>
        </p:txBody>
      </p:sp>
      <p:pic>
        <p:nvPicPr>
          <p:cNvPr id="157" name="Picture 156" descr="A picture containing logo&#10;&#10;Description automatically generated">
            <a:extLst>
              <a:ext uri="{FF2B5EF4-FFF2-40B4-BE49-F238E27FC236}">
                <a16:creationId xmlns:a16="http://schemas.microsoft.com/office/drawing/2014/main" id="{C3A4FA49-F7B3-4766-B50C-5C86029A79B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9278" y="5810424"/>
            <a:ext cx="1787362" cy="830949"/>
          </a:xfrm>
          <a:prstGeom prst="rect">
            <a:avLst/>
          </a:prstGeom>
        </p:spPr>
      </p:pic>
      <p:pic>
        <p:nvPicPr>
          <p:cNvPr id="158" name="Picture 157">
            <a:extLst>
              <a:ext uri="{FF2B5EF4-FFF2-40B4-BE49-F238E27FC236}">
                <a16:creationId xmlns:a16="http://schemas.microsoft.com/office/drawing/2014/main" id="{CFC101FE-4BCD-4364-B76A-C4687768416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539374" y="5949192"/>
            <a:ext cx="5146617" cy="480707"/>
          </a:xfrm>
          <a:prstGeom prst="rect">
            <a:avLst/>
          </a:prstGeom>
        </p:spPr>
      </p:pic>
    </p:spTree>
    <p:extLst>
      <p:ext uri="{BB962C8B-B14F-4D97-AF65-F5344CB8AC3E}">
        <p14:creationId xmlns:p14="http://schemas.microsoft.com/office/powerpoint/2010/main" val="25747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Back Cover_Opt2">
    <p:spTree>
      <p:nvGrpSpPr>
        <p:cNvPr id="1" name=""/>
        <p:cNvGrpSpPr/>
        <p:nvPr/>
      </p:nvGrpSpPr>
      <p:grpSpPr>
        <a:xfrm>
          <a:off x="0" y="0"/>
          <a:ext cx="0" cy="0"/>
          <a:chOff x="0" y="0"/>
          <a:chExt cx="0" cy="0"/>
        </a:xfrm>
      </p:grpSpPr>
      <p:sp>
        <p:nvSpPr>
          <p:cNvPr id="157" name="Rectangle 156">
            <a:extLst>
              <a:ext uri="{FF2B5EF4-FFF2-40B4-BE49-F238E27FC236}">
                <a16:creationId xmlns:a16="http://schemas.microsoft.com/office/drawing/2014/main" id="{06CFC0B2-D7AB-4D37-9841-9F023D1DF97D}"/>
              </a:ext>
            </a:extLst>
          </p:cNvPr>
          <p:cNvSpPr/>
          <p:nvPr userDrawn="1"/>
        </p:nvSpPr>
        <p:spPr>
          <a:xfrm>
            <a:off x="206429" y="371474"/>
            <a:ext cx="11779143" cy="6331251"/>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9" name="Picture 158" descr="A picture containing icon&#10;&#10;Description automatically generated">
            <a:extLst>
              <a:ext uri="{FF2B5EF4-FFF2-40B4-BE49-F238E27FC236}">
                <a16:creationId xmlns:a16="http://schemas.microsoft.com/office/drawing/2014/main" id="{CC951F37-0863-4AEF-B07B-CFA1FD8F92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78071" y="104017"/>
            <a:ext cx="2157816" cy="819558"/>
          </a:xfrm>
          <a:prstGeom prst="rect">
            <a:avLst/>
          </a:prstGeom>
        </p:spPr>
      </p:pic>
      <p:sp>
        <p:nvSpPr>
          <p:cNvPr id="160" name="TextBox 159">
            <a:extLst>
              <a:ext uri="{FF2B5EF4-FFF2-40B4-BE49-F238E27FC236}">
                <a16:creationId xmlns:a16="http://schemas.microsoft.com/office/drawing/2014/main" id="{128F7FA1-AA1D-446A-88F6-1E0CDF115B1B}"/>
              </a:ext>
            </a:extLst>
          </p:cNvPr>
          <p:cNvSpPr txBox="1"/>
          <p:nvPr userDrawn="1"/>
        </p:nvSpPr>
        <p:spPr>
          <a:xfrm>
            <a:off x="5481153" y="5981782"/>
            <a:ext cx="6135949" cy="276999"/>
          </a:xfrm>
          <a:prstGeom prst="rect">
            <a:avLst/>
          </a:prstGeom>
          <a:noFill/>
        </p:spPr>
        <p:txBody>
          <a:bodyPr wrap="square" rtlCol="0">
            <a:spAutoFit/>
          </a:bodyPr>
          <a:lstStyle/>
          <a:p>
            <a:pPr algn="r"/>
            <a:r>
              <a:rPr lang="en-GB" sz="1200">
                <a:solidFill>
                  <a:schemeClr val="bg1"/>
                </a:solidFill>
                <a:latin typeface="Network Rail Sans" panose="02000000040000020004" pitchFamily="50" charset="0"/>
              </a:rPr>
              <a:t>Providing technical leadership</a:t>
            </a:r>
          </a:p>
        </p:txBody>
      </p:sp>
      <p:pic>
        <p:nvPicPr>
          <p:cNvPr id="161" name="Picture 160" descr="A picture containing logo&#10;&#10;Description automatically generated">
            <a:extLst>
              <a:ext uri="{FF2B5EF4-FFF2-40B4-BE49-F238E27FC236}">
                <a16:creationId xmlns:a16="http://schemas.microsoft.com/office/drawing/2014/main" id="{DA39E52D-A7E4-4D95-9464-E44AA73234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9278" y="5810424"/>
            <a:ext cx="1787362" cy="830949"/>
          </a:xfrm>
          <a:prstGeom prst="rect">
            <a:avLst/>
          </a:prstGeom>
        </p:spPr>
      </p:pic>
      <p:pic>
        <p:nvPicPr>
          <p:cNvPr id="162" name="Picture 161">
            <a:extLst>
              <a:ext uri="{FF2B5EF4-FFF2-40B4-BE49-F238E27FC236}">
                <a16:creationId xmlns:a16="http://schemas.microsoft.com/office/drawing/2014/main" id="{EFADBF73-1897-48D5-9AD0-F29832E3054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539374" y="5949192"/>
            <a:ext cx="5146617" cy="480707"/>
          </a:xfrm>
          <a:prstGeom prst="rect">
            <a:avLst/>
          </a:prstGeom>
        </p:spPr>
      </p:pic>
      <p:sp>
        <p:nvSpPr>
          <p:cNvPr id="2" name="Flowchart: Connector 1">
            <a:extLst>
              <a:ext uri="{FF2B5EF4-FFF2-40B4-BE49-F238E27FC236}">
                <a16:creationId xmlns:a16="http://schemas.microsoft.com/office/drawing/2014/main" id="{B9219215-9993-47ED-84DB-8B1A960379C1}"/>
              </a:ext>
            </a:extLst>
          </p:cNvPr>
          <p:cNvSpPr/>
          <p:nvPr userDrawn="1"/>
        </p:nvSpPr>
        <p:spPr>
          <a:xfrm>
            <a:off x="4959350" y="2316028"/>
            <a:ext cx="2273300" cy="2273300"/>
          </a:xfrm>
          <a:prstGeom prst="flowChartConnecto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icon&#10;&#10;Description automatically generated">
            <a:extLst>
              <a:ext uri="{FF2B5EF4-FFF2-40B4-BE49-F238E27FC236}">
                <a16:creationId xmlns:a16="http://schemas.microsoft.com/office/drawing/2014/main" id="{B9601201-4AD5-40BC-A529-2A1F389EB5AB}"/>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306914" y="2565043"/>
            <a:ext cx="1412973" cy="1595420"/>
          </a:xfrm>
          <a:prstGeom prst="rect">
            <a:avLst/>
          </a:prstGeom>
        </p:spPr>
      </p:pic>
    </p:spTree>
    <p:extLst>
      <p:ext uri="{BB962C8B-B14F-4D97-AF65-F5344CB8AC3E}">
        <p14:creationId xmlns:p14="http://schemas.microsoft.com/office/powerpoint/2010/main" val="788514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ail Lef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25FB2B-6E07-4ADC-4912-AFD1FC2AFA7A}"/>
              </a:ext>
            </a:extLst>
          </p:cNvPr>
          <p:cNvSpPr/>
          <p:nvPr userDrawn="1"/>
        </p:nvSpPr>
        <p:spPr>
          <a:xfrm>
            <a:off x="71824" y="192072"/>
            <a:ext cx="12057088" cy="6575988"/>
          </a:xfrm>
          <a:prstGeom prst="rect">
            <a:avLst/>
          </a:prstGeom>
          <a:noFill/>
          <a:ln w="4794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Slide Number Placeholder 9"/>
          <p:cNvSpPr>
            <a:spLocks noGrp="1"/>
          </p:cNvSpPr>
          <p:nvPr>
            <p:ph type="sldNum" sz="quarter" idx="15"/>
          </p:nvPr>
        </p:nvSpPr>
        <p:spPr>
          <a:xfrm>
            <a:off x="11092443" y="661029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pic>
        <p:nvPicPr>
          <p:cNvPr id="11" name="Picture 10">
            <a:extLst>
              <a:ext uri="{FF2B5EF4-FFF2-40B4-BE49-F238E27FC236}">
                <a16:creationId xmlns:a16="http://schemas.microsoft.com/office/drawing/2014/main" id="{6E8316F2-A1EE-C206-507C-5E623AE8F9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9" name="TextBox 8">
            <a:extLst>
              <a:ext uri="{FF2B5EF4-FFF2-40B4-BE49-F238E27FC236}">
                <a16:creationId xmlns:a16="http://schemas.microsoft.com/office/drawing/2014/main" id="{EEB7013E-D4E9-22EB-88E2-3E651073E3DC}"/>
              </a:ext>
            </a:extLst>
          </p:cNvPr>
          <p:cNvSpPr txBox="1"/>
          <p:nvPr userDrawn="1"/>
        </p:nvSpPr>
        <p:spPr>
          <a:xfrm>
            <a:off x="-154983" y="6537122"/>
            <a:ext cx="12491634" cy="305233"/>
          </a:xfrm>
          <a:prstGeom prst="rect">
            <a:avLst/>
          </a:prstGeom>
          <a:noFill/>
        </p:spPr>
        <p:txBody>
          <a:bodyPr wrap="square">
            <a:spAutoFit/>
          </a:bodyPr>
          <a:lstStyle/>
          <a:p>
            <a:pPr algn="ctr"/>
            <a:r>
              <a:rPr lang="en-GB" sz="1800" dirty="0">
                <a:solidFill>
                  <a:srgbClr val="F07E23"/>
                </a:solidFill>
              </a:rPr>
              <a:t>#</a:t>
            </a:r>
            <a:r>
              <a:rPr lang="en-GB" sz="1800" dirty="0" err="1">
                <a:solidFill>
                  <a:srgbClr val="F07E23"/>
                </a:solidFill>
                <a:latin typeface="Network Rail Sans" panose="02000000040000020004" pitchFamily="2" charset="0"/>
              </a:rPr>
              <a:t>electricalsafety</a:t>
            </a:r>
            <a:endParaRPr lang="en-GB" sz="1800" dirty="0">
              <a:solidFill>
                <a:srgbClr val="F07E23"/>
              </a:solidFill>
              <a:latin typeface="Network Rail Sans" panose="02000000040000020004" pitchFamily="2" charset="0"/>
            </a:endParaRPr>
          </a:p>
        </p:txBody>
      </p:sp>
    </p:spTree>
    <p:extLst>
      <p:ext uri="{BB962C8B-B14F-4D97-AF65-F5344CB8AC3E}">
        <p14:creationId xmlns:p14="http://schemas.microsoft.com/office/powerpoint/2010/main" val="2394084337"/>
      </p:ext>
    </p:extLst>
  </p:cSld>
  <p:clrMapOvr>
    <a:masterClrMapping/>
  </p:clrMapOvr>
  <p:extLst>
    <p:ext uri="{DCECCB84-F9BA-43D5-87BE-67443E8EF086}">
      <p15:sldGuideLst xmlns:p15="http://schemas.microsoft.com/office/powerpoint/2012/main">
        <p15:guide id="1" orient="horz" pos="3974">
          <p15:clr>
            <a:srgbClr val="FBAE40"/>
          </p15:clr>
        </p15:guide>
        <p15:guide id="2" orient="horz" pos="39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il Lef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B6F95BCF-BC83-0BEE-C607-A397D0EEF9E9}"/>
              </a:ext>
            </a:extLst>
          </p:cNvPr>
          <p:cNvSpPr/>
          <p:nvPr userDrawn="1"/>
        </p:nvSpPr>
        <p:spPr>
          <a:xfrm rot="5400000" flipV="1">
            <a:off x="9725023" y="-28573"/>
            <a:ext cx="2438403" cy="249555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6" name="Rectangle 5">
            <a:extLst>
              <a:ext uri="{FF2B5EF4-FFF2-40B4-BE49-F238E27FC236}">
                <a16:creationId xmlns:a16="http://schemas.microsoft.com/office/drawing/2014/main" id="{7A95A976-0FAC-EDB4-BBCF-36A4AB0DF981}"/>
              </a:ext>
            </a:extLst>
          </p:cNvPr>
          <p:cNvSpPr/>
          <p:nvPr userDrawn="1"/>
        </p:nvSpPr>
        <p:spPr>
          <a:xfrm>
            <a:off x="0" y="0"/>
            <a:ext cx="906979" cy="6858000"/>
          </a:xfrm>
          <a:prstGeom prst="rect">
            <a:avLst/>
          </a:prstGeom>
          <a:solidFill>
            <a:srgbClr val="F07E23"/>
          </a:solidFill>
          <a:ln w="57150">
            <a:solidFill>
              <a:srgbClr val="F07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Text&#10;&#10;Description automatically generated with medium confidence">
            <a:extLst>
              <a:ext uri="{FF2B5EF4-FFF2-40B4-BE49-F238E27FC236}">
                <a16:creationId xmlns:a16="http://schemas.microsoft.com/office/drawing/2014/main" id="{A8D934F6-802A-5A59-3BCF-4915C5682C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50" y="4152900"/>
            <a:ext cx="754579" cy="2131884"/>
          </a:xfrm>
          <a:prstGeom prst="rect">
            <a:avLst/>
          </a:prstGeom>
        </p:spPr>
      </p:pic>
      <p:sp>
        <p:nvSpPr>
          <p:cNvPr id="7" name="Slide Number Placeholder 9">
            <a:extLst>
              <a:ext uri="{FF2B5EF4-FFF2-40B4-BE49-F238E27FC236}">
                <a16:creationId xmlns:a16="http://schemas.microsoft.com/office/drawing/2014/main" id="{258847D8-FFC6-ED46-86D1-AFEBD7926A6F}"/>
              </a:ext>
            </a:extLst>
          </p:cNvPr>
          <p:cNvSpPr>
            <a:spLocks noGrp="1"/>
          </p:cNvSpPr>
          <p:nvPr>
            <p:ph type="sldNum" sz="quarter" idx="15"/>
          </p:nvPr>
        </p:nvSpPr>
        <p:spPr>
          <a:xfrm>
            <a:off x="11092443" y="6548300"/>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
        <p:nvSpPr>
          <p:cNvPr id="9" name="TextBox 8">
            <a:extLst>
              <a:ext uri="{FF2B5EF4-FFF2-40B4-BE49-F238E27FC236}">
                <a16:creationId xmlns:a16="http://schemas.microsoft.com/office/drawing/2014/main" id="{317A66A7-3D98-31FB-D5E3-4F9ABD0E23D0}"/>
              </a:ext>
            </a:extLst>
          </p:cNvPr>
          <p:cNvSpPr txBox="1"/>
          <p:nvPr userDrawn="1"/>
        </p:nvSpPr>
        <p:spPr>
          <a:xfrm>
            <a:off x="0" y="6455311"/>
            <a:ext cx="12192000" cy="369332"/>
          </a:xfrm>
          <a:prstGeom prst="rect">
            <a:avLst/>
          </a:prstGeom>
          <a:noFill/>
        </p:spPr>
        <p:txBody>
          <a:bodyPr wrap="square">
            <a:spAutoFit/>
          </a:bodyPr>
          <a:lstStyle/>
          <a:p>
            <a:pPr algn="ctr"/>
            <a:r>
              <a:rPr lang="en-GB" sz="1800" dirty="0">
                <a:solidFill>
                  <a:srgbClr val="F07E23"/>
                </a:solidFill>
              </a:rPr>
              <a:t>#</a:t>
            </a:r>
            <a:r>
              <a:rPr lang="en-GB" sz="1800" dirty="0" err="1">
                <a:solidFill>
                  <a:srgbClr val="F07E23"/>
                </a:solidFill>
                <a:latin typeface="Network Rail Sans" panose="02000000040000020004" pitchFamily="2" charset="0"/>
              </a:rPr>
              <a:t>electricalsafety</a:t>
            </a:r>
            <a:endParaRPr lang="en-GB" sz="1800" dirty="0">
              <a:solidFill>
                <a:srgbClr val="F07E23"/>
              </a:solidFill>
              <a:latin typeface="Network Rail Sans" panose="02000000040000020004" pitchFamily="2" charset="0"/>
            </a:endParaRPr>
          </a:p>
        </p:txBody>
      </p:sp>
    </p:spTree>
    <p:extLst>
      <p:ext uri="{BB962C8B-B14F-4D97-AF65-F5344CB8AC3E}">
        <p14:creationId xmlns:p14="http://schemas.microsoft.com/office/powerpoint/2010/main" val="393994442"/>
      </p:ext>
    </p:extLst>
  </p:cSld>
  <p:clrMapOvr>
    <a:masterClrMapping/>
  </p:clrMapOvr>
  <p:extLst>
    <p:ext uri="{DCECCB84-F9BA-43D5-87BE-67443E8EF086}">
      <p15:sldGuideLst xmlns:p15="http://schemas.microsoft.com/office/powerpoint/2012/main">
        <p15:guide id="1" orient="horz" pos="3974" userDrawn="1">
          <p15:clr>
            <a:srgbClr val="FBAE40"/>
          </p15:clr>
        </p15:guide>
        <p15:guide id="2" orient="horz" pos="3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Rail Lef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346345" y="0"/>
            <a:ext cx="413030" cy="6862274"/>
            <a:chOff x="346345" y="0"/>
            <a:chExt cx="413030" cy="6862274"/>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17" name="Slide Number Placeholder 9"/>
          <p:cNvSpPr>
            <a:spLocks noGrp="1"/>
          </p:cNvSpPr>
          <p:nvPr>
            <p:ph type="sldNum" sz="quarter" idx="15"/>
          </p:nvPr>
        </p:nvSpPr>
        <p:spPr>
          <a:xfrm>
            <a:off x="11092443" y="6548400"/>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2017712098"/>
      </p:ext>
    </p:extLst>
  </p:cSld>
  <p:clrMapOvr>
    <a:masterClrMapping/>
  </p:clrMapOvr>
  <p:extLst>
    <p:ext uri="{DCECCB84-F9BA-43D5-87BE-67443E8EF086}">
      <p15:sldGuideLst xmlns:p15="http://schemas.microsoft.com/office/powerpoint/2012/main">
        <p15:guide id="1" orient="horz" pos="3974" userDrawn="1">
          <p15:clr>
            <a:srgbClr val="FBAE40"/>
          </p15:clr>
        </p15:guide>
        <p15:guide id="2" orient="horz" pos="34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ail Righ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11431437" y="928688"/>
            <a:ext cx="413030" cy="5181555"/>
            <a:chOff x="11431437" y="928688"/>
            <a:chExt cx="413030" cy="5181555"/>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23453"/>
            <a:stretch/>
          </p:blipFill>
          <p:spPr>
            <a:xfrm rot="10800000">
              <a:off x="11431437" y="928688"/>
              <a:ext cx="413030" cy="2598888"/>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39800" r="-2857" b="3236"/>
            <a:stretch/>
          </p:blipFill>
          <p:spPr>
            <a:xfrm rot="10800000">
              <a:off x="11431437" y="3493392"/>
              <a:ext cx="413030" cy="2616851"/>
            </a:xfrm>
            <a:prstGeom prst="rect">
              <a:avLst/>
            </a:prstGeom>
          </p:spPr>
        </p:pic>
      </p:grpSp>
      <p:sp>
        <p:nvSpPr>
          <p:cNvPr id="31"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4084106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ail Cent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5" name="Group 24"/>
          <p:cNvGrpSpPr/>
          <p:nvPr userDrawn="1"/>
        </p:nvGrpSpPr>
        <p:grpSpPr>
          <a:xfrm>
            <a:off x="5882866" y="0"/>
            <a:ext cx="413030" cy="6862274"/>
            <a:chOff x="346345" y="0"/>
            <a:chExt cx="413030" cy="6862274"/>
          </a:xfrm>
        </p:grpSpPr>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7" name="Picture 26"/>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23"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3136088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ail Below">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5731445"/>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5"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662690994"/>
      </p:ext>
    </p:extLst>
  </p:cSld>
  <p:clrMapOvr>
    <a:masterClrMapping/>
  </p:clrMapOvr>
  <p:extLst>
    <p:ext uri="{DCECCB84-F9BA-43D5-87BE-67443E8EF086}">
      <p15:sldGuideLst xmlns:p15="http://schemas.microsoft.com/office/powerpoint/2012/main">
        <p15:guide id="1" orient="horz" pos="34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ail Below 2">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4279047"/>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2"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170964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970116" y="365863"/>
            <a:ext cx="10800776" cy="831500"/>
          </a:xfrm>
          <a:prstGeom prst="rect">
            <a:avLst/>
          </a:prstGeom>
        </p:spPr>
        <p:txBody>
          <a:bodyPr lIns="0" rIns="0"/>
          <a:lstStyle>
            <a:lvl1pPr algn="l">
              <a:defRPr sz="3200" b="1" baseline="0">
                <a:solidFill>
                  <a:srgbClr val="8DC055"/>
                </a:solidFill>
                <a:latin typeface="Network Rail Sans" charset="0"/>
                <a:ea typeface="Network Rail Sans" charset="0"/>
                <a:cs typeface="Network Rail Sans" charset="0"/>
              </a:defRPr>
            </a:lvl1pPr>
          </a:lstStyle>
          <a:p>
            <a:r>
              <a:rPr lang="en-US"/>
              <a:t>Click to edit Master title style</a:t>
            </a:r>
          </a:p>
        </p:txBody>
      </p:sp>
      <p:sp>
        <p:nvSpPr>
          <p:cNvPr id="4" name="Text Placeholder 3"/>
          <p:cNvSpPr>
            <a:spLocks noGrp="1"/>
          </p:cNvSpPr>
          <p:nvPr>
            <p:ph type="body" sz="quarter" idx="10"/>
          </p:nvPr>
        </p:nvSpPr>
        <p:spPr>
          <a:xfrm>
            <a:off x="971477" y="1441045"/>
            <a:ext cx="10799411" cy="4486967"/>
          </a:xfrm>
          <a:prstGeom prst="rect">
            <a:avLst/>
          </a:prstGeom>
        </p:spPr>
        <p:txBody>
          <a:bodyPr lIns="0" rIns="0"/>
          <a:lstStyle>
            <a:lvl1pPr marL="0" indent="0">
              <a:buClr>
                <a:schemeClr val="bg2"/>
              </a:buClr>
              <a:buNone/>
              <a:defRPr sz="2800">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buClr>
                <a:schemeClr val="bg2"/>
              </a:buClr>
              <a:buNone/>
              <a:defRPr sz="2400">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buClr>
                <a:schemeClr val="bg2"/>
              </a:buClr>
              <a:buNone/>
              <a:defRPr sz="2000">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buClr>
                <a:schemeClr val="bg2"/>
              </a:buClr>
              <a:buNone/>
              <a:defRPr sz="1800">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buClr>
                <a:schemeClr val="bg2"/>
              </a:buClr>
              <a:buNone/>
              <a:defRPr sz="1800">
                <a:latin typeface="Network Rail Sans" panose="02000000040000020004" pitchFamily="2" charset="0"/>
                <a:ea typeface="Network Rail Sans" panose="02000000040000020004" pitchFamily="2" charset="0"/>
                <a:cs typeface="Network Rail Sans" panose="02000000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E951385A-697D-4D36-A427-870F4F0695A6}"/>
              </a:ext>
            </a:extLst>
          </p:cNvPr>
          <p:cNvSpPr txBox="1"/>
          <p:nvPr userDrawn="1"/>
        </p:nvSpPr>
        <p:spPr>
          <a:xfrm>
            <a:off x="10712566" y="6410309"/>
            <a:ext cx="1479447" cy="169277"/>
          </a:xfrm>
          <a:prstGeom prst="rect">
            <a:avLst/>
          </a:prstGeom>
          <a:noFill/>
        </p:spPr>
        <p:txBody>
          <a:bodyPr wrap="square" lIns="0" tIns="0" rIns="0" bIns="0" rtlCol="0">
            <a:spAutoFit/>
          </a:bodyPr>
          <a:lstStyle/>
          <a:p>
            <a:pPr algn="ctr"/>
            <a:r>
              <a:rPr lang="en-US" sz="1100" b="1">
                <a:latin typeface="Network Rail Sans" charset="0"/>
                <a:ea typeface="Network Rail Sans" charset="0"/>
                <a:cs typeface="Network Rail Sans" charset="0"/>
              </a:rPr>
              <a:t>Page </a:t>
            </a:r>
            <a:fld id="{D6E52CD9-265F-0944-8D35-37F9AE352F10}" type="slidenum">
              <a:rPr lang="en-US" sz="1100" b="1" smtClean="0">
                <a:latin typeface="Network Rail Sans" charset="0"/>
                <a:ea typeface="Network Rail Sans" charset="0"/>
                <a:cs typeface="Network Rail Sans" charset="0"/>
              </a:rPr>
              <a:pPr algn="ctr"/>
              <a:t>‹#›</a:t>
            </a:fld>
            <a:endParaRPr lang="en-US" sz="1100" b="1">
              <a:latin typeface="Network Rail Sans" charset="0"/>
              <a:ea typeface="Network Rail Sans" charset="0"/>
              <a:cs typeface="Network Rail Sans" charset="0"/>
            </a:endParaRPr>
          </a:p>
        </p:txBody>
      </p:sp>
      <p:sp>
        <p:nvSpPr>
          <p:cNvPr id="13" name="Rectangle 12">
            <a:extLst>
              <a:ext uri="{FF2B5EF4-FFF2-40B4-BE49-F238E27FC236}">
                <a16:creationId xmlns:a16="http://schemas.microsoft.com/office/drawing/2014/main" id="{8DEF24D4-6467-4BF3-B9E2-D39492541358}"/>
              </a:ext>
            </a:extLst>
          </p:cNvPr>
          <p:cNvSpPr/>
          <p:nvPr userDrawn="1"/>
        </p:nvSpPr>
        <p:spPr>
          <a:xfrm>
            <a:off x="-6332" y="0"/>
            <a:ext cx="779357" cy="685800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pic>
        <p:nvPicPr>
          <p:cNvPr id="7" name="Picture 6" descr="A picture containing logo&#10;&#10;Description automatically generated">
            <a:extLst>
              <a:ext uri="{FF2B5EF4-FFF2-40B4-BE49-F238E27FC236}">
                <a16:creationId xmlns:a16="http://schemas.microsoft.com/office/drawing/2014/main" id="{66D89075-9ECA-41BF-9265-F3765D66AA7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3302" y="6056955"/>
            <a:ext cx="700088" cy="706707"/>
          </a:xfrm>
          <a:prstGeom prst="flowChartConnector">
            <a:avLst/>
          </a:prstGeom>
        </p:spPr>
      </p:pic>
      <p:pic>
        <p:nvPicPr>
          <p:cNvPr id="11" name="Picture 10" descr="Logo&#10;&#10;Description automatically generated">
            <a:extLst>
              <a:ext uri="{FF2B5EF4-FFF2-40B4-BE49-F238E27FC236}">
                <a16:creationId xmlns:a16="http://schemas.microsoft.com/office/drawing/2014/main" id="{1FACAC13-4F24-40BD-B4D7-8779F42C704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4899" y="104017"/>
            <a:ext cx="2040987" cy="767545"/>
          </a:xfrm>
          <a:prstGeom prst="rect">
            <a:avLst/>
          </a:prstGeom>
        </p:spPr>
      </p:pic>
    </p:spTree>
    <p:extLst>
      <p:ext uri="{BB962C8B-B14F-4D97-AF65-F5344CB8AC3E}">
        <p14:creationId xmlns:p14="http://schemas.microsoft.com/office/powerpoint/2010/main" val="425952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28B7B-11F0-4B21-9921-6AC4570BEF2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9" name="Slide Number Placeholder 9">
            <a:extLst>
              <a:ext uri="{FF2B5EF4-FFF2-40B4-BE49-F238E27FC236}">
                <a16:creationId xmlns:a16="http://schemas.microsoft.com/office/drawing/2014/main" id="{87B6480D-97D3-4468-A736-594677F85D89}"/>
              </a:ext>
            </a:extLst>
          </p:cNvPr>
          <p:cNvSpPr>
            <a:spLocks noGrp="1"/>
          </p:cNvSpPr>
          <p:nvPr>
            <p:ph type="sldNum" sz="quarter" idx="4"/>
          </p:nvPr>
        </p:nvSpPr>
        <p:spPr>
          <a:xfrm>
            <a:off x="11092443" y="6532802"/>
            <a:ext cx="850268" cy="184192"/>
          </a:xfrm>
          <a:prstGeom prst="rect">
            <a:avLst/>
          </a:prstGeom>
        </p:spPr>
        <p:txBody>
          <a:bodyPr anchor="ctr" anchorCtr="0"/>
          <a:lstStyle>
            <a:lvl1pPr algn="r">
              <a:defRPr sz="1200">
                <a:solidFill>
                  <a:srgbClr val="898989"/>
                </a:solidFill>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
        <p:nvSpPr>
          <p:cNvPr id="6" name="Rectangle 5">
            <a:extLst>
              <a:ext uri="{FF2B5EF4-FFF2-40B4-BE49-F238E27FC236}">
                <a16:creationId xmlns:a16="http://schemas.microsoft.com/office/drawing/2014/main" id="{7F20E629-38C3-49E6-8411-165FE28F0FB3}"/>
              </a:ext>
            </a:extLst>
          </p:cNvPr>
          <p:cNvSpPr/>
          <p:nvPr userDrawn="1"/>
        </p:nvSpPr>
        <p:spPr>
          <a:xfrm>
            <a:off x="1960" y="-2006571"/>
            <a:ext cx="12188080" cy="1895095"/>
          </a:xfrm>
          <a:prstGeom prst="rect">
            <a:avLst/>
          </a:prstGeom>
          <a:solidFill>
            <a:srgbClr val="005172"/>
          </a:solidFill>
          <a:ln w="12700" cap="flat" cmpd="sng" algn="ctr">
            <a:noFill/>
            <a:prstDash val="solid"/>
            <a:miter lim="800000"/>
          </a:ln>
          <a:effectLst/>
        </p:spPr>
        <p:txBody>
          <a:bodyPr l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00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a:ea typeface="+mn-ea"/>
                <a:cs typeface="+mn-cs"/>
              </a:rPr>
              <a:t>USER NOTE:</a:t>
            </a: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 </a:t>
            </a:r>
            <a:r>
              <a:rPr kumimoji="0" lang="en-GB" sz="1800" b="0" i="0" u="none" strike="noStrike" kern="0" cap="none" spc="0" normalizeH="0" baseline="0" noProof="0" dirty="0">
                <a:ln>
                  <a:noFill/>
                </a:ln>
                <a:solidFill>
                  <a:prstClr val="white"/>
                </a:solidFill>
                <a:effectLst/>
                <a:uLnTx/>
                <a:uFillTx/>
                <a:latin typeface="+mn-lt"/>
                <a:ea typeface="+mn-ea"/>
                <a:cs typeface="+mn-cs"/>
              </a:rPr>
              <a:t>If you want to copy content in from another deck you will need to change the background layout.  </a:t>
            </a:r>
          </a:p>
          <a:p>
            <a:pPr marL="7200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n-lt"/>
              <a:ea typeface="+mn-ea"/>
              <a:cs typeface="+mn-cs"/>
            </a:endParaRP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To do this:</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cut and paste your content into the slide deck</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right-click and hover over the ‘layout’ option on the drop-down menu</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select one of the track-based backgrounds available</a:t>
            </a: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 name="MSIPCMContentMarking" descr="{&quot;HashCode&quot;:-1288984879,&quot;Placement&quot;:&quot;Header&quot;,&quot;Top&quot;:0.0,&quot;Left&quot;:451.105438,&quot;SlideWidth&quot;:960,&quot;SlideHeight&quot;:540}">
            <a:extLst>
              <a:ext uri="{FF2B5EF4-FFF2-40B4-BE49-F238E27FC236}">
                <a16:creationId xmlns:a16="http://schemas.microsoft.com/office/drawing/2014/main" id="{F6B4416D-10F0-43F8-A771-3423A8925419}"/>
              </a:ext>
            </a:extLst>
          </p:cNvPr>
          <p:cNvSpPr txBox="1"/>
          <p:nvPr userDrawn="1"/>
        </p:nvSpPr>
        <p:spPr>
          <a:xfrm>
            <a:off x="5729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130197669"/>
      </p:ext>
    </p:extLst>
  </p:cSld>
  <p:clrMap bg1="lt1" tx1="dk1" bg2="lt2" tx2="dk2" accent1="accent1" accent2="accent2" accent3="accent3" accent4="accent4" accent5="accent5" accent6="accent6" hlink="hlink" folHlink="folHlink"/>
  <p:sldLayoutIdLst>
    <p:sldLayoutId id="2147483702" r:id="rId1"/>
    <p:sldLayoutId id="2147483720" r:id="rId2"/>
    <p:sldLayoutId id="2147483705" r:id="rId3"/>
    <p:sldLayoutId id="2147483721" r:id="rId4"/>
    <p:sldLayoutId id="2147483708" r:id="rId5"/>
    <p:sldLayoutId id="2147483709" r:id="rId6"/>
    <p:sldLayoutId id="2147483714"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p15:clr>
            <a:srgbClr val="F26B43"/>
          </p15:clr>
        </p15:guide>
        <p15:guide id="2" pos="746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Diagonal Corners Snipped 6">
            <a:extLst>
              <a:ext uri="{FF2B5EF4-FFF2-40B4-BE49-F238E27FC236}">
                <a16:creationId xmlns:a16="http://schemas.microsoft.com/office/drawing/2014/main" id="{F5B16B88-46F8-BF38-EFA9-B14B9F9CB03D}"/>
              </a:ext>
            </a:extLst>
          </p:cNvPr>
          <p:cNvSpPr/>
          <p:nvPr/>
        </p:nvSpPr>
        <p:spPr>
          <a:xfrm>
            <a:off x="1099628" y="3918715"/>
            <a:ext cx="6783131" cy="2016245"/>
          </a:xfrm>
          <a:prstGeom prst="snip2DiagRect">
            <a:avLst/>
          </a:prstGeom>
          <a:solidFill>
            <a:srgbClr val="456B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704339E8-D119-45F6-AA8C-462C98A8B476}"/>
              </a:ext>
            </a:extLst>
          </p:cNvPr>
          <p:cNvSpPr>
            <a:spLocks noGrp="1"/>
          </p:cNvSpPr>
          <p:nvPr>
            <p:ph type="sldNum" sz="quarter" idx="15"/>
          </p:nvPr>
        </p:nvSpPr>
        <p:spPr/>
        <p:txBody>
          <a:bodyPr/>
          <a:lstStyle/>
          <a:p>
            <a:r>
              <a:rPr lang="en-GB" dirty="0"/>
              <a:t>1</a:t>
            </a:r>
          </a:p>
        </p:txBody>
      </p:sp>
      <p:sp>
        <p:nvSpPr>
          <p:cNvPr id="3" name="Title 1">
            <a:extLst>
              <a:ext uri="{FF2B5EF4-FFF2-40B4-BE49-F238E27FC236}">
                <a16:creationId xmlns:a16="http://schemas.microsoft.com/office/drawing/2014/main" id="{FDBDE7E6-8281-40C4-8FD1-A6D93973B94C}"/>
              </a:ext>
            </a:extLst>
          </p:cNvPr>
          <p:cNvSpPr txBox="1">
            <a:spLocks/>
          </p:cNvSpPr>
          <p:nvPr/>
        </p:nvSpPr>
        <p:spPr>
          <a:xfrm>
            <a:off x="1259850" y="4233916"/>
            <a:ext cx="7143171" cy="10214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Network Rail Sans" panose="02000000040000020004" pitchFamily="2" charset="0"/>
              </a:rPr>
              <a:t>Electrical Safety Step Up</a:t>
            </a:r>
            <a:br>
              <a:rPr lang="en-GB" sz="4800" b="1" dirty="0">
                <a:latin typeface="Network Rail Sans" panose="02000000040000020004" pitchFamily="2" charset="0"/>
              </a:rPr>
            </a:br>
            <a:endParaRPr lang="en-GB" dirty="0"/>
          </a:p>
        </p:txBody>
      </p:sp>
      <p:sp>
        <p:nvSpPr>
          <p:cNvPr id="4" name="Text Placeholder 2">
            <a:extLst>
              <a:ext uri="{FF2B5EF4-FFF2-40B4-BE49-F238E27FC236}">
                <a16:creationId xmlns:a16="http://schemas.microsoft.com/office/drawing/2014/main" id="{D2ECC48E-15DE-4060-BA26-2E8DC4093F0B}"/>
              </a:ext>
            </a:extLst>
          </p:cNvPr>
          <p:cNvSpPr txBox="1">
            <a:spLocks/>
          </p:cNvSpPr>
          <p:nvPr/>
        </p:nvSpPr>
        <p:spPr>
          <a:xfrm>
            <a:off x="1259850" y="4514775"/>
            <a:ext cx="3683666" cy="21380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3200" dirty="0"/>
          </a:p>
          <a:p>
            <a:pPr marL="0" indent="0">
              <a:buNone/>
            </a:pPr>
            <a:r>
              <a:rPr lang="en-GB" sz="3200" b="1" dirty="0">
                <a:solidFill>
                  <a:srgbClr val="F07E23"/>
                </a:solidFill>
              </a:rPr>
              <a:t>#electricalsafety</a:t>
            </a:r>
          </a:p>
          <a:p>
            <a:endParaRPr lang="en-GB" sz="3200" dirty="0"/>
          </a:p>
        </p:txBody>
      </p:sp>
      <p:pic>
        <p:nvPicPr>
          <p:cNvPr id="10" name="Picture 9">
            <a:extLst>
              <a:ext uri="{FF2B5EF4-FFF2-40B4-BE49-F238E27FC236}">
                <a16:creationId xmlns:a16="http://schemas.microsoft.com/office/drawing/2014/main" id="{CE538F2D-5DC0-20FA-AC8A-9CDC913E3C8F}"/>
              </a:ext>
            </a:extLst>
          </p:cNvPr>
          <p:cNvPicPr>
            <a:picLocks noChangeAspect="1"/>
          </p:cNvPicPr>
          <p:nvPr/>
        </p:nvPicPr>
        <p:blipFill>
          <a:blip r:embed="rId4"/>
          <a:stretch>
            <a:fillRect/>
          </a:stretch>
        </p:blipFill>
        <p:spPr>
          <a:xfrm>
            <a:off x="11092372" y="3429000"/>
            <a:ext cx="749873" cy="2133785"/>
          </a:xfrm>
          <a:prstGeom prst="rect">
            <a:avLst/>
          </a:prstGeom>
        </p:spPr>
      </p:pic>
    </p:spTree>
    <p:extLst>
      <p:ext uri="{BB962C8B-B14F-4D97-AF65-F5344CB8AC3E}">
        <p14:creationId xmlns:p14="http://schemas.microsoft.com/office/powerpoint/2010/main" val="334084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21" fill="hold" grpId="0" nodeType="withEffect">
                                  <p:stCondLst>
                                    <p:cond delay="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1550"/>
                            </p:stCondLst>
                            <p:childTnLst>
                              <p:par>
                                <p:cTn id="12" presetID="10"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20C2ED-090F-3C30-1D48-91C4CFB26933}"/>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10</a:t>
            </a:fld>
            <a:endParaRPr lang="en-GB"/>
          </a:p>
        </p:txBody>
      </p:sp>
      <p:sp>
        <p:nvSpPr>
          <p:cNvPr id="7" name="Title 1">
            <a:extLst>
              <a:ext uri="{FF2B5EF4-FFF2-40B4-BE49-F238E27FC236}">
                <a16:creationId xmlns:a16="http://schemas.microsoft.com/office/drawing/2014/main" id="{363A843A-510E-4357-B04C-6D057F9ABDB4}"/>
              </a:ext>
            </a:extLst>
          </p:cNvPr>
          <p:cNvSpPr txBox="1">
            <a:spLocks/>
          </p:cNvSpPr>
          <p:nvPr/>
        </p:nvSpPr>
        <p:spPr>
          <a:xfrm>
            <a:off x="1775769" y="518385"/>
            <a:ext cx="7099290" cy="8318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07E23"/>
                </a:solidFill>
                <a:latin typeface="Network Rail Sans"/>
              </a:rPr>
              <a:t>Overhead Line Equipment Scenario</a:t>
            </a:r>
            <a:endParaRPr lang="en-GB" sz="3200" b="1" dirty="0">
              <a:solidFill>
                <a:srgbClr val="F07E23"/>
              </a:solidFill>
            </a:endParaRPr>
          </a:p>
        </p:txBody>
      </p:sp>
    </p:spTree>
    <p:extLst>
      <p:ext uri="{BB962C8B-B14F-4D97-AF65-F5344CB8AC3E}">
        <p14:creationId xmlns:p14="http://schemas.microsoft.com/office/powerpoint/2010/main" val="183297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duotone>
              <a:prstClr val="black"/>
              <a:schemeClr val="accent6">
                <a:tint val="45000"/>
                <a:satMod val="400000"/>
              </a:schemeClr>
            </a:duotone>
          </a:blip>
          <a:srcRect/>
          <a:stretch>
            <a:fillRect t="-1000" b="-1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4339E8-D119-45F6-AA8C-462C98A8B476}"/>
              </a:ext>
            </a:extLst>
          </p:cNvPr>
          <p:cNvSpPr>
            <a:spLocks noGrp="1"/>
          </p:cNvSpPr>
          <p:nvPr>
            <p:ph type="sldNum" sz="quarter" idx="15"/>
          </p:nvPr>
        </p:nvSpPr>
        <p:spPr/>
        <p:txBody>
          <a:bodyPr/>
          <a:lstStyle/>
          <a:p>
            <a:fld id="{229EAAAC-928A-40C1-AC39-D34FD1799CA9}" type="slidenum">
              <a:rPr lang="en-GB" smtClean="0"/>
              <a:pPr/>
              <a:t>11</a:t>
            </a:fld>
            <a:endParaRPr lang="en-GB"/>
          </a:p>
        </p:txBody>
      </p:sp>
      <p:sp>
        <p:nvSpPr>
          <p:cNvPr id="7" name="Rectangle 6">
            <a:extLst>
              <a:ext uri="{FF2B5EF4-FFF2-40B4-BE49-F238E27FC236}">
                <a16:creationId xmlns:a16="http://schemas.microsoft.com/office/drawing/2014/main" id="{111773F6-99E3-50DF-BF1C-828B5ADBF417}"/>
              </a:ext>
            </a:extLst>
          </p:cNvPr>
          <p:cNvSpPr/>
          <p:nvPr/>
        </p:nvSpPr>
        <p:spPr>
          <a:xfrm>
            <a:off x="1055688" y="3771449"/>
            <a:ext cx="9437053" cy="183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AAB513E8-5BF8-4016-9D5A-E6A59FD86469}"/>
              </a:ext>
            </a:extLst>
          </p:cNvPr>
          <p:cNvSpPr txBox="1">
            <a:spLocks/>
          </p:cNvSpPr>
          <p:nvPr/>
        </p:nvSpPr>
        <p:spPr>
          <a:xfrm>
            <a:off x="1337280" y="4036700"/>
            <a:ext cx="10681631" cy="21380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b="1" dirty="0">
                <a:solidFill>
                  <a:srgbClr val="F07E23"/>
                </a:solidFill>
              </a:rPr>
              <a:t>Discuss what you just saw, what are </a:t>
            </a:r>
          </a:p>
          <a:p>
            <a:r>
              <a:rPr lang="en-GB" sz="4400" b="1" dirty="0">
                <a:solidFill>
                  <a:srgbClr val="F07E23"/>
                </a:solidFill>
              </a:rPr>
              <a:t>your thoughts on what happened?</a:t>
            </a:r>
            <a:br>
              <a:rPr lang="en-GB" sz="4800" b="1" dirty="0">
                <a:latin typeface="Network Rail Sans" panose="02000000040000020004" pitchFamily="2" charset="0"/>
              </a:rPr>
            </a:br>
            <a:endParaRPr lang="en-GB" b="1" dirty="0"/>
          </a:p>
        </p:txBody>
      </p:sp>
      <p:pic>
        <p:nvPicPr>
          <p:cNvPr id="8" name="Picture 7">
            <a:extLst>
              <a:ext uri="{FF2B5EF4-FFF2-40B4-BE49-F238E27FC236}">
                <a16:creationId xmlns:a16="http://schemas.microsoft.com/office/drawing/2014/main" id="{C8924DBE-2FB3-CE79-A35F-97AA0145D74D}"/>
              </a:ext>
            </a:extLst>
          </p:cNvPr>
          <p:cNvPicPr>
            <a:picLocks noChangeAspect="1"/>
          </p:cNvPicPr>
          <p:nvPr/>
        </p:nvPicPr>
        <p:blipFill>
          <a:blip r:embed="rId4"/>
          <a:stretch>
            <a:fillRect/>
          </a:stretch>
        </p:blipFill>
        <p:spPr>
          <a:xfrm>
            <a:off x="11087394" y="4185442"/>
            <a:ext cx="749873" cy="2133785"/>
          </a:xfrm>
          <a:prstGeom prst="rect">
            <a:avLst/>
          </a:prstGeom>
        </p:spPr>
      </p:pic>
    </p:spTree>
    <p:extLst>
      <p:ext uri="{BB962C8B-B14F-4D97-AF65-F5344CB8AC3E}">
        <p14:creationId xmlns:p14="http://schemas.microsoft.com/office/powerpoint/2010/main" val="1966585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1250"/>
                            </p:stCondLst>
                            <p:childTnLst>
                              <p:par>
                                <p:cTn id="9" presetID="16" presetClass="entr" presetSubtype="21" fill="hold" grpId="0" nodeType="afterEffect">
                                  <p:stCondLst>
                                    <p:cond delay="500"/>
                                  </p:stCondLst>
                                  <p:iterate type="lt">
                                    <p:tmPct val="10000"/>
                                  </p:iterate>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E722488-7934-40F1-9158-8324B1CE8125}"/>
              </a:ext>
            </a:extLst>
          </p:cNvPr>
          <p:cNvSpPr txBox="1">
            <a:spLocks/>
          </p:cNvSpPr>
          <p:nvPr/>
        </p:nvSpPr>
        <p:spPr>
          <a:xfrm>
            <a:off x="7162854" y="1035648"/>
            <a:ext cx="5487310" cy="3129827"/>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3200" b="1" kern="1200" baseline="0">
                <a:solidFill>
                  <a:srgbClr val="8DC055"/>
                </a:solidFill>
                <a:latin typeface="Network Rail Sans" charset="0"/>
                <a:ea typeface="Network Rail Sans" charset="0"/>
                <a:cs typeface="Network Rail Sans" charset="0"/>
              </a:defRPr>
            </a:lvl1pPr>
          </a:lstStyle>
          <a:p>
            <a:pPr defTabSz="914400"/>
            <a:r>
              <a:rPr lang="en-US" sz="4400" dirty="0">
                <a:solidFill>
                  <a:srgbClr val="F07E23"/>
                </a:solidFill>
                <a:latin typeface="Network Rail Sans" panose="02000000040000020004" pitchFamily="2" charset="0"/>
                <a:ea typeface="+mj-ea"/>
                <a:cs typeface="+mj-cs"/>
              </a:rPr>
              <a:t>How Can We </a:t>
            </a:r>
          </a:p>
          <a:p>
            <a:pPr defTabSz="914400"/>
            <a:r>
              <a:rPr lang="en-US" sz="4400" dirty="0">
                <a:solidFill>
                  <a:srgbClr val="F07E23"/>
                </a:solidFill>
                <a:latin typeface="Network Rail Sans" panose="02000000040000020004" pitchFamily="2" charset="0"/>
                <a:ea typeface="+mj-ea"/>
                <a:cs typeface="+mj-cs"/>
              </a:rPr>
              <a:t>Prevent a Similar Incident?</a:t>
            </a:r>
          </a:p>
        </p:txBody>
      </p:sp>
      <p:sp>
        <p:nvSpPr>
          <p:cNvPr id="10" name="Text Placeholder 2">
            <a:extLst>
              <a:ext uri="{FF2B5EF4-FFF2-40B4-BE49-F238E27FC236}">
                <a16:creationId xmlns:a16="http://schemas.microsoft.com/office/drawing/2014/main" id="{3C03840D-5E57-45DD-8F18-03874E908111}"/>
              </a:ext>
            </a:extLst>
          </p:cNvPr>
          <p:cNvSpPr txBox="1">
            <a:spLocks/>
          </p:cNvSpPr>
          <p:nvPr/>
        </p:nvSpPr>
        <p:spPr>
          <a:xfrm>
            <a:off x="7238028" y="4463456"/>
            <a:ext cx="6551988" cy="1923891"/>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377"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377"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377"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377"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2400" dirty="0">
                <a:solidFill>
                  <a:srgbClr val="F07E23"/>
                </a:solidFill>
                <a:ea typeface="+mn-ea"/>
                <a:cs typeface="+mn-cs"/>
              </a:rPr>
              <a:t>#electricalsafety</a:t>
            </a:r>
          </a:p>
        </p:txBody>
      </p:sp>
      <p:sp>
        <p:nvSpPr>
          <p:cNvPr id="2" name="Slide Number Placeholder 1">
            <a:extLst>
              <a:ext uri="{FF2B5EF4-FFF2-40B4-BE49-F238E27FC236}">
                <a16:creationId xmlns:a16="http://schemas.microsoft.com/office/drawing/2014/main" id="{CC8DB8C8-AE73-D30F-C19A-68A0CCD9CA91}"/>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12</a:t>
            </a:fld>
            <a:endParaRPr lang="en-GB"/>
          </a:p>
        </p:txBody>
      </p:sp>
      <p:grpSp>
        <p:nvGrpSpPr>
          <p:cNvPr id="7" name="Group 6">
            <a:extLst>
              <a:ext uri="{FF2B5EF4-FFF2-40B4-BE49-F238E27FC236}">
                <a16:creationId xmlns:a16="http://schemas.microsoft.com/office/drawing/2014/main" id="{61D9B7FB-026A-A589-DEA2-352FC5FF2222}"/>
              </a:ext>
            </a:extLst>
          </p:cNvPr>
          <p:cNvGrpSpPr/>
          <p:nvPr/>
        </p:nvGrpSpPr>
        <p:grpSpPr>
          <a:xfrm>
            <a:off x="1094152" y="1556950"/>
            <a:ext cx="10762886" cy="3868452"/>
            <a:chOff x="1094152" y="1556950"/>
            <a:chExt cx="10762886" cy="3868452"/>
          </a:xfrm>
        </p:grpSpPr>
        <p:pic>
          <p:nvPicPr>
            <p:cNvPr id="4" name="Picture 3">
              <a:extLst>
                <a:ext uri="{FF2B5EF4-FFF2-40B4-BE49-F238E27FC236}">
                  <a16:creationId xmlns:a16="http://schemas.microsoft.com/office/drawing/2014/main" id="{B8DB8B8E-9294-17DF-1EC3-6D03F4C4EFF9}"/>
                </a:ext>
              </a:extLst>
            </p:cNvPr>
            <p:cNvPicPr>
              <a:picLocks noChangeAspect="1"/>
            </p:cNvPicPr>
            <p:nvPr/>
          </p:nvPicPr>
          <p:blipFill>
            <a:blip r:embed="rId3" cstate="print">
              <a:extLst>
                <a:ext uri="{28A0092B-C50C-407E-A947-70E740481C1C}">
                  <a14:useLocalDpi xmlns:a14="http://schemas.microsoft.com/office/drawing/2010/main" val="0"/>
                </a:ext>
              </a:extLst>
            </a:blip>
            <a:srcRect l="10435" r="10435"/>
            <a:stretch/>
          </p:blipFill>
          <p:spPr>
            <a:xfrm>
              <a:off x="1094152" y="1556950"/>
              <a:ext cx="5553783" cy="3868451"/>
            </a:xfrm>
            <a:prstGeom prst="rect">
              <a:avLst/>
            </a:prstGeom>
          </p:spPr>
        </p:pic>
        <p:sp>
          <p:nvSpPr>
            <p:cNvPr id="6" name="Parallelogram 5">
              <a:extLst>
                <a:ext uri="{FF2B5EF4-FFF2-40B4-BE49-F238E27FC236}">
                  <a16:creationId xmlns:a16="http://schemas.microsoft.com/office/drawing/2014/main" id="{F80324D9-8898-BBA9-8434-E47AEB1B57EF}"/>
                </a:ext>
              </a:extLst>
            </p:cNvPr>
            <p:cNvSpPr/>
            <p:nvPr/>
          </p:nvSpPr>
          <p:spPr>
            <a:xfrm>
              <a:off x="5444182" y="1556950"/>
              <a:ext cx="1595102" cy="3868451"/>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DA25E40-F45E-961E-5421-DEB8DB7142D6}"/>
                </a:ext>
              </a:extLst>
            </p:cNvPr>
            <p:cNvSpPr/>
            <p:nvPr/>
          </p:nvSpPr>
          <p:spPr>
            <a:xfrm>
              <a:off x="1094152" y="1556951"/>
              <a:ext cx="10762886" cy="3868451"/>
            </a:xfrm>
            <a:prstGeom prst="rect">
              <a:avLst/>
            </a:prstGeom>
            <a:noFill/>
            <a:ln w="57150">
              <a:solidFill>
                <a:srgbClr val="F07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247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42" presetClass="entr" presetSubtype="0" fill="hold" grpId="0" nodeType="withEffect">
                                  <p:stCondLst>
                                    <p:cond delay="500"/>
                                  </p:stCondLst>
                                  <p:iterate type="wd">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2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4339E8-D119-45F6-AA8C-462C98A8B476}"/>
              </a:ext>
            </a:extLst>
          </p:cNvPr>
          <p:cNvSpPr>
            <a:spLocks noGrp="1"/>
          </p:cNvSpPr>
          <p:nvPr>
            <p:ph type="sldNum" sz="quarter" idx="15"/>
          </p:nvPr>
        </p:nvSpPr>
        <p:spPr/>
        <p:txBody>
          <a:bodyPr/>
          <a:lstStyle/>
          <a:p>
            <a:fld id="{229EAAAC-928A-40C1-AC39-D34FD1799CA9}" type="slidenum">
              <a:rPr lang="en-GB" smtClean="0"/>
              <a:pPr/>
              <a:t>13</a:t>
            </a:fld>
            <a:endParaRPr lang="en-GB"/>
          </a:p>
        </p:txBody>
      </p:sp>
      <p:sp>
        <p:nvSpPr>
          <p:cNvPr id="9" name="Title 1">
            <a:extLst>
              <a:ext uri="{FF2B5EF4-FFF2-40B4-BE49-F238E27FC236}">
                <a16:creationId xmlns:a16="http://schemas.microsoft.com/office/drawing/2014/main" id="{AAB513E8-5BF8-4016-9D5A-E6A59FD86469}"/>
              </a:ext>
            </a:extLst>
          </p:cNvPr>
          <p:cNvSpPr txBox="1">
            <a:spLocks/>
          </p:cNvSpPr>
          <p:nvPr/>
        </p:nvSpPr>
        <p:spPr>
          <a:xfrm>
            <a:off x="1338715" y="2361536"/>
            <a:ext cx="4895249" cy="2138067"/>
          </a:xfrm>
          <a:prstGeom prst="rect">
            <a:avLst/>
          </a:prstGeom>
          <a:effectLst>
            <a:outerShdw blurRad="520700" sx="102000" sy="102000" algn="ctr"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Network Rail Sans" panose="02000000040000020004" pitchFamily="2" charset="0"/>
              </a:rPr>
              <a:t>A Challenge to </a:t>
            </a:r>
          </a:p>
          <a:p>
            <a:r>
              <a:rPr lang="en-GB" b="1" dirty="0">
                <a:solidFill>
                  <a:schemeClr val="bg1"/>
                </a:solidFill>
                <a:latin typeface="Network Rail Sans" panose="02000000040000020004" pitchFamily="2" charset="0"/>
              </a:rPr>
              <a:t>You</a:t>
            </a:r>
            <a:br>
              <a:rPr lang="en-GB" sz="4800" b="1" dirty="0">
                <a:solidFill>
                  <a:schemeClr val="bg1"/>
                </a:solidFill>
                <a:latin typeface="Network Rail Sans" panose="02000000040000020004" pitchFamily="2" charset="0"/>
              </a:rPr>
            </a:br>
            <a:endParaRPr lang="en-GB" dirty="0">
              <a:solidFill>
                <a:schemeClr val="bg1"/>
              </a:solidFill>
            </a:endParaRPr>
          </a:p>
        </p:txBody>
      </p:sp>
      <p:sp>
        <p:nvSpPr>
          <p:cNvPr id="10" name="Text Placeholder 2">
            <a:extLst>
              <a:ext uri="{FF2B5EF4-FFF2-40B4-BE49-F238E27FC236}">
                <a16:creationId xmlns:a16="http://schemas.microsoft.com/office/drawing/2014/main" id="{42A2DB4D-5264-4A0C-A96C-47BB21779609}"/>
              </a:ext>
            </a:extLst>
          </p:cNvPr>
          <p:cNvSpPr txBox="1">
            <a:spLocks/>
          </p:cNvSpPr>
          <p:nvPr/>
        </p:nvSpPr>
        <p:spPr>
          <a:xfrm>
            <a:off x="1358021" y="3466935"/>
            <a:ext cx="10681631" cy="2138067"/>
          </a:xfrm>
          <a:prstGeom prst="rect">
            <a:avLst/>
          </a:prstGeom>
          <a:effectLst>
            <a:outerShdw blurRad="355600" sx="102000" sy="102000" algn="ctr" rotWithShape="0">
              <a:prstClr val="black">
                <a:alpha val="4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bg1"/>
              </a:solidFill>
            </a:endParaRPr>
          </a:p>
          <a:p>
            <a:pPr marL="0" indent="0">
              <a:buNone/>
            </a:pPr>
            <a:r>
              <a:rPr lang="en-GB" dirty="0">
                <a:solidFill>
                  <a:srgbClr val="F07E23"/>
                </a:solidFill>
              </a:rPr>
              <a:t>#electricalsafety</a:t>
            </a:r>
          </a:p>
          <a:p>
            <a:endParaRPr lang="en-GB" dirty="0">
              <a:solidFill>
                <a:schemeClr val="bg1"/>
              </a:solidFill>
            </a:endParaRPr>
          </a:p>
        </p:txBody>
      </p:sp>
      <p:sp>
        <p:nvSpPr>
          <p:cNvPr id="7" name="Text Placeholder 2">
            <a:extLst>
              <a:ext uri="{FF2B5EF4-FFF2-40B4-BE49-F238E27FC236}">
                <a16:creationId xmlns:a16="http://schemas.microsoft.com/office/drawing/2014/main" id="{AD07C9B4-03AB-6CC5-1993-FFCE7FCD7EB9}"/>
              </a:ext>
            </a:extLst>
          </p:cNvPr>
          <p:cNvSpPr txBox="1">
            <a:spLocks/>
          </p:cNvSpPr>
          <p:nvPr/>
        </p:nvSpPr>
        <p:spPr>
          <a:xfrm>
            <a:off x="1008390" y="6539118"/>
            <a:ext cx="1891490" cy="431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F07E23"/>
                </a:solidFill>
              </a:rPr>
              <a:t>Session 4</a:t>
            </a:r>
          </a:p>
          <a:p>
            <a:endParaRPr lang="en-GB" sz="1600" dirty="0"/>
          </a:p>
        </p:txBody>
      </p:sp>
      <p:pic>
        <p:nvPicPr>
          <p:cNvPr id="11" name="Picture 10">
            <a:extLst>
              <a:ext uri="{FF2B5EF4-FFF2-40B4-BE49-F238E27FC236}">
                <a16:creationId xmlns:a16="http://schemas.microsoft.com/office/drawing/2014/main" id="{A60163CE-46D2-B4FE-269A-ACCA5FCB1893}"/>
              </a:ext>
            </a:extLst>
          </p:cNvPr>
          <p:cNvPicPr>
            <a:picLocks noChangeAspect="1"/>
          </p:cNvPicPr>
          <p:nvPr/>
        </p:nvPicPr>
        <p:blipFill>
          <a:blip r:embed="rId4"/>
          <a:stretch>
            <a:fillRect/>
          </a:stretch>
        </p:blipFill>
        <p:spPr>
          <a:xfrm>
            <a:off x="11087394" y="4185442"/>
            <a:ext cx="749873" cy="2133785"/>
          </a:xfrm>
          <a:prstGeom prst="rect">
            <a:avLst/>
          </a:prstGeom>
        </p:spPr>
      </p:pic>
    </p:spTree>
    <p:extLst>
      <p:ext uri="{BB962C8B-B14F-4D97-AF65-F5344CB8AC3E}">
        <p14:creationId xmlns:p14="http://schemas.microsoft.com/office/powerpoint/2010/main" val="4084540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25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par>
                          <p:cTn id="8" fill="hold">
                            <p:stCondLst>
                              <p:cond delay="265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725293-91C3-78CA-B244-81F9F3772A5A}"/>
              </a:ext>
            </a:extLst>
          </p:cNvPr>
          <p:cNvSpPr>
            <a:spLocks noGrp="1"/>
          </p:cNvSpPr>
          <p:nvPr>
            <p:ph type="sldNum" sz="quarter" idx="15"/>
          </p:nvPr>
        </p:nvSpPr>
        <p:spPr/>
        <p:txBody>
          <a:bodyPr/>
          <a:lstStyle/>
          <a:p>
            <a:fld id="{229EAAAC-928A-40C1-AC39-D34FD1799CA9}" type="slidenum">
              <a:rPr lang="en-GB" smtClean="0"/>
              <a:pPr/>
              <a:t>14</a:t>
            </a:fld>
            <a:endParaRPr lang="en-GB"/>
          </a:p>
        </p:txBody>
      </p:sp>
      <p:sp>
        <p:nvSpPr>
          <p:cNvPr id="8" name="Title 1">
            <a:extLst>
              <a:ext uri="{FF2B5EF4-FFF2-40B4-BE49-F238E27FC236}">
                <a16:creationId xmlns:a16="http://schemas.microsoft.com/office/drawing/2014/main" id="{2AB5CDB7-25DE-4C87-AEDB-78DD8BE6DBC6}"/>
              </a:ext>
            </a:extLst>
          </p:cNvPr>
          <p:cNvSpPr txBox="1">
            <a:spLocks/>
          </p:cNvSpPr>
          <p:nvPr/>
        </p:nvSpPr>
        <p:spPr>
          <a:xfrm>
            <a:off x="1967182" y="163200"/>
            <a:ext cx="6370905" cy="1222354"/>
          </a:xfrm>
          <a:prstGeom prst="rect">
            <a:avLst/>
          </a:prstGeom>
        </p:spPr>
        <p:txBody>
          <a:bodyPr vert="horz" lIns="0" tIns="45720" rIns="0" bIns="45720" rtlCol="0" anchor="ctr">
            <a:noAutofit/>
          </a:bodyPr>
          <a:lstStyle>
            <a:lvl1pPr algn="l" defTabSz="914377" rtl="0" eaLnBrk="1" latinLnBrk="0" hangingPunct="1">
              <a:lnSpc>
                <a:spcPct val="90000"/>
              </a:lnSpc>
              <a:spcBef>
                <a:spcPct val="0"/>
              </a:spcBef>
              <a:buNone/>
              <a:defRPr sz="3200" b="1" kern="1200" baseline="0">
                <a:solidFill>
                  <a:srgbClr val="8DC055"/>
                </a:solidFill>
                <a:latin typeface="Network Rail Sans" charset="0"/>
                <a:ea typeface="Network Rail Sans" charset="0"/>
                <a:cs typeface="Network Rail Sans" charset="0"/>
              </a:defRPr>
            </a:lvl1pPr>
          </a:lstStyle>
          <a:p>
            <a:pPr>
              <a:lnSpc>
                <a:spcPct val="100000"/>
              </a:lnSpc>
            </a:pPr>
            <a:r>
              <a:rPr lang="en-GB" dirty="0">
                <a:solidFill>
                  <a:srgbClr val="F07E23"/>
                </a:solidFill>
              </a:rPr>
              <a:t>A Challenge to You</a:t>
            </a:r>
          </a:p>
        </p:txBody>
      </p:sp>
    </p:spTree>
    <p:extLst>
      <p:ext uri="{BB962C8B-B14F-4D97-AF65-F5344CB8AC3E}">
        <p14:creationId xmlns:p14="http://schemas.microsoft.com/office/powerpoint/2010/main" val="249623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5535B2-6A56-4503-A54B-9E9424BF1A50}"/>
              </a:ext>
            </a:extLst>
          </p:cNvPr>
          <p:cNvSpPr/>
          <p:nvPr/>
        </p:nvSpPr>
        <p:spPr>
          <a:xfrm>
            <a:off x="1089582" y="2312572"/>
            <a:ext cx="5859462" cy="501981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r>
              <a:rPr lang="en-GB" sz="2800" dirty="0">
                <a:latin typeface="Network Rail Sans"/>
              </a:rPr>
              <a:t>Go to </a:t>
            </a:r>
            <a:r>
              <a:rPr lang="en-GB" sz="2800" dirty="0">
                <a:latin typeface="Network Rail Sans"/>
                <a:hlinkClick r:id="rId3"/>
              </a:rPr>
              <a:t>www.menti.com</a:t>
            </a:r>
            <a:r>
              <a:rPr lang="en-GB" sz="2800" dirty="0">
                <a:latin typeface="Network Rail Sans"/>
              </a:rPr>
              <a:t> and enter the code: </a:t>
            </a:r>
            <a:r>
              <a:rPr lang="en-GB" sz="2800" b="1" dirty="0">
                <a:solidFill>
                  <a:srgbClr val="F07E23"/>
                </a:solidFill>
                <a:highlight>
                  <a:srgbClr val="FFFF00"/>
                </a:highlight>
              </a:rPr>
              <a:t>Insert Code Here</a:t>
            </a:r>
            <a:endParaRPr lang="en-GB" sz="2800" b="1" dirty="0">
              <a:solidFill>
                <a:srgbClr val="F07E23"/>
              </a:solidFill>
              <a:highlight>
                <a:srgbClr val="FFFF00"/>
              </a:highlight>
              <a:latin typeface="Network Rail Sans" panose="02000000040000020004" pitchFamily="2" charset="0"/>
            </a:endParaRPr>
          </a:p>
          <a:p>
            <a:endParaRPr lang="en-GB" sz="2800" dirty="0">
              <a:latin typeface="Network Rail Sans" panose="02000000040000020004" pitchFamily="2" charset="0"/>
            </a:endParaRPr>
          </a:p>
          <a:p>
            <a:r>
              <a:rPr lang="en-GB" sz="2800" dirty="0">
                <a:latin typeface="Network Rail Sans" panose="02000000040000020004" pitchFamily="2" charset="0"/>
              </a:rPr>
              <a:t>Write down what one thing you will do to make sure that you and those that work alongside you Go Home Safe Every Day.</a:t>
            </a: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p:txBody>
      </p:sp>
      <p:sp>
        <p:nvSpPr>
          <p:cNvPr id="11" name="Title 1">
            <a:extLst>
              <a:ext uri="{FF2B5EF4-FFF2-40B4-BE49-F238E27FC236}">
                <a16:creationId xmlns:a16="http://schemas.microsoft.com/office/drawing/2014/main" id="{118EF642-1796-4CF2-9B92-949B42B59A35}"/>
              </a:ext>
            </a:extLst>
          </p:cNvPr>
          <p:cNvSpPr txBox="1">
            <a:spLocks/>
          </p:cNvSpPr>
          <p:nvPr/>
        </p:nvSpPr>
        <p:spPr>
          <a:xfrm>
            <a:off x="1066726" y="170302"/>
            <a:ext cx="9953197" cy="1222354"/>
          </a:xfrm>
          <a:prstGeom prst="rect">
            <a:avLst/>
          </a:prstGeom>
        </p:spPr>
        <p:txBody>
          <a:bodyPr vert="horz" lIns="0" tIns="45720" rIns="0" bIns="45720" rtlCol="0" anchor="ctr">
            <a:noAutofit/>
          </a:bodyPr>
          <a:lstStyle>
            <a:lvl1pPr algn="l" defTabSz="914377" rtl="0" eaLnBrk="1" latinLnBrk="0" hangingPunct="1">
              <a:lnSpc>
                <a:spcPct val="90000"/>
              </a:lnSpc>
              <a:spcBef>
                <a:spcPct val="0"/>
              </a:spcBef>
              <a:buNone/>
              <a:defRPr sz="3200" b="1" kern="1200" baseline="0">
                <a:solidFill>
                  <a:srgbClr val="8DC055"/>
                </a:solidFill>
                <a:latin typeface="Network Rail Sans" charset="0"/>
                <a:ea typeface="Network Rail Sans" charset="0"/>
                <a:cs typeface="Network Rail Sans" charset="0"/>
              </a:defRPr>
            </a:lvl1pPr>
          </a:lstStyle>
          <a:p>
            <a:r>
              <a:rPr lang="en-GB" dirty="0">
                <a:solidFill>
                  <a:srgbClr val="F07E23"/>
                </a:solidFill>
              </a:rPr>
              <a:t>What Will You Do?</a:t>
            </a:r>
          </a:p>
        </p:txBody>
      </p:sp>
      <p:pic>
        <p:nvPicPr>
          <p:cNvPr id="2050" name="Picture 2" descr="How to use Zoom and Mentimeter for remote working and online teaching -  Mentimeter">
            <a:extLst>
              <a:ext uri="{FF2B5EF4-FFF2-40B4-BE49-F238E27FC236}">
                <a16:creationId xmlns:a16="http://schemas.microsoft.com/office/drawing/2014/main" id="{45E191BF-939E-495F-98A7-6A32D82FE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0804" y="1937268"/>
            <a:ext cx="4616234" cy="25966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0870BEF-EF2E-B105-A4F0-AE49EC958042}"/>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15</a:t>
            </a:fld>
            <a:endParaRPr lang="en-GB"/>
          </a:p>
        </p:txBody>
      </p:sp>
    </p:spTree>
    <p:extLst>
      <p:ext uri="{BB962C8B-B14F-4D97-AF65-F5344CB8AC3E}">
        <p14:creationId xmlns:p14="http://schemas.microsoft.com/office/powerpoint/2010/main" val="987333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65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2150"/>
                            </p:stCondLst>
                            <p:childTnLst>
                              <p:par>
                                <p:cTn id="15" presetID="10" presetClass="entr" presetSubtype="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5535B2-6A56-4503-A54B-9E9424BF1A50}"/>
              </a:ext>
            </a:extLst>
          </p:cNvPr>
          <p:cNvSpPr/>
          <p:nvPr/>
        </p:nvSpPr>
        <p:spPr>
          <a:xfrm>
            <a:off x="1022018" y="1299411"/>
            <a:ext cx="10516031" cy="50198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sz="2800" dirty="0">
                <a:latin typeface="Network Rail Sans" panose="02000000040000020004" pitchFamily="2" charset="0"/>
              </a:rPr>
              <a:t>Using post it notes write down what one thing you will do to make sure that you and those that work alongside you Go Home Safe Every Day.</a:t>
            </a: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p:txBody>
      </p:sp>
      <p:sp>
        <p:nvSpPr>
          <p:cNvPr id="11" name="Title 1">
            <a:extLst>
              <a:ext uri="{FF2B5EF4-FFF2-40B4-BE49-F238E27FC236}">
                <a16:creationId xmlns:a16="http://schemas.microsoft.com/office/drawing/2014/main" id="{118EF642-1796-4CF2-9B92-949B42B59A35}"/>
              </a:ext>
            </a:extLst>
          </p:cNvPr>
          <p:cNvSpPr txBox="1">
            <a:spLocks/>
          </p:cNvSpPr>
          <p:nvPr/>
        </p:nvSpPr>
        <p:spPr>
          <a:xfrm>
            <a:off x="1022018" y="184178"/>
            <a:ext cx="9953197" cy="1222354"/>
          </a:xfrm>
          <a:prstGeom prst="rect">
            <a:avLst/>
          </a:prstGeom>
        </p:spPr>
        <p:txBody>
          <a:bodyPr vert="horz" lIns="0" tIns="45720" rIns="0" bIns="45720" rtlCol="0" anchor="ctr">
            <a:noAutofit/>
          </a:bodyPr>
          <a:lstStyle>
            <a:lvl1pPr algn="l" defTabSz="914377" rtl="0" eaLnBrk="1" latinLnBrk="0" hangingPunct="1">
              <a:lnSpc>
                <a:spcPct val="90000"/>
              </a:lnSpc>
              <a:spcBef>
                <a:spcPct val="0"/>
              </a:spcBef>
              <a:buNone/>
              <a:defRPr sz="3200" b="1" kern="1200" baseline="0">
                <a:solidFill>
                  <a:srgbClr val="8DC055"/>
                </a:solidFill>
                <a:latin typeface="Network Rail Sans" charset="0"/>
                <a:ea typeface="Network Rail Sans" charset="0"/>
                <a:cs typeface="Network Rail Sans" charset="0"/>
              </a:defRPr>
            </a:lvl1pPr>
          </a:lstStyle>
          <a:p>
            <a:r>
              <a:rPr lang="en-GB" dirty="0">
                <a:solidFill>
                  <a:srgbClr val="F07E23"/>
                </a:solidFill>
              </a:rPr>
              <a:t>What Will You Do?</a:t>
            </a:r>
          </a:p>
        </p:txBody>
      </p:sp>
      <p:pic>
        <p:nvPicPr>
          <p:cNvPr id="1030" name="Picture 6" descr="sticky notes group of blank post it notes copy space design post it stock illustrations">
            <a:extLst>
              <a:ext uri="{FF2B5EF4-FFF2-40B4-BE49-F238E27FC236}">
                <a16:creationId xmlns:a16="http://schemas.microsoft.com/office/drawing/2014/main" id="{39356C83-231A-4FFC-8AFC-B730317B9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335" y="2791571"/>
            <a:ext cx="5291329" cy="363995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F2C0B33-D890-C113-ED0C-FB50551E5C64}"/>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16</a:t>
            </a:fld>
            <a:endParaRPr lang="en-GB"/>
          </a:p>
        </p:txBody>
      </p:sp>
    </p:spTree>
    <p:extLst>
      <p:ext uri="{BB962C8B-B14F-4D97-AF65-F5344CB8AC3E}">
        <p14:creationId xmlns:p14="http://schemas.microsoft.com/office/powerpoint/2010/main" val="2444746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4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900"/>
                            </p:stCondLst>
                            <p:childTnLst>
                              <p:par>
                                <p:cTn id="15" presetID="10" presetClass="entr" presetSubtype="0"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B43EF3-0244-0AC7-A4B4-D75020A7FD3F}"/>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17</a:t>
            </a:fld>
            <a:endParaRPr lang="en-GB"/>
          </a:p>
        </p:txBody>
      </p:sp>
      <p:sp>
        <p:nvSpPr>
          <p:cNvPr id="8" name="Title 1">
            <a:extLst>
              <a:ext uri="{FF2B5EF4-FFF2-40B4-BE49-F238E27FC236}">
                <a16:creationId xmlns:a16="http://schemas.microsoft.com/office/drawing/2014/main" id="{2AB5CDB7-25DE-4C87-AEDB-78DD8BE6DBC6}"/>
              </a:ext>
            </a:extLst>
          </p:cNvPr>
          <p:cNvSpPr txBox="1">
            <a:spLocks/>
          </p:cNvSpPr>
          <p:nvPr/>
        </p:nvSpPr>
        <p:spPr>
          <a:xfrm>
            <a:off x="1926958" y="288710"/>
            <a:ext cx="4607820" cy="1111231"/>
          </a:xfrm>
          <a:prstGeom prst="rect">
            <a:avLst/>
          </a:prstGeom>
        </p:spPr>
        <p:txBody>
          <a:bodyPr vert="horz" lIns="0" tIns="45720" rIns="0" bIns="45720" rtlCol="0" anchor="ctr">
            <a:noAutofit/>
          </a:bodyPr>
          <a:lstStyle>
            <a:lvl1pPr algn="l" defTabSz="914377" rtl="0" eaLnBrk="1" latinLnBrk="0" hangingPunct="1">
              <a:lnSpc>
                <a:spcPct val="90000"/>
              </a:lnSpc>
              <a:spcBef>
                <a:spcPct val="0"/>
              </a:spcBef>
              <a:buNone/>
              <a:defRPr sz="3200" b="1" kern="1200" baseline="0">
                <a:solidFill>
                  <a:srgbClr val="8DC055"/>
                </a:solidFill>
                <a:latin typeface="Network Rail Sans" charset="0"/>
                <a:ea typeface="Network Rail Sans" charset="0"/>
                <a:cs typeface="Network Rail Sans" charset="0"/>
              </a:defRPr>
            </a:lvl1pPr>
          </a:lstStyle>
          <a:p>
            <a:r>
              <a:rPr lang="en-GB" dirty="0">
                <a:solidFill>
                  <a:srgbClr val="F07E23"/>
                </a:solidFill>
              </a:rPr>
              <a:t>Call to Action</a:t>
            </a:r>
          </a:p>
        </p:txBody>
      </p:sp>
    </p:spTree>
    <p:extLst>
      <p:ext uri="{BB962C8B-B14F-4D97-AF65-F5344CB8AC3E}">
        <p14:creationId xmlns:p14="http://schemas.microsoft.com/office/powerpoint/2010/main" val="388620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4339E8-D119-45F6-AA8C-462C98A8B476}"/>
              </a:ext>
            </a:extLst>
          </p:cNvPr>
          <p:cNvSpPr>
            <a:spLocks noGrp="1"/>
          </p:cNvSpPr>
          <p:nvPr>
            <p:ph type="sldNum" sz="quarter" idx="15"/>
          </p:nvPr>
        </p:nvSpPr>
        <p:spPr/>
        <p:txBody>
          <a:bodyPr/>
          <a:lstStyle/>
          <a:p>
            <a:fld id="{229EAAAC-928A-40C1-AC39-D34FD1799CA9}" type="slidenum">
              <a:rPr lang="en-GB" smtClean="0"/>
              <a:pPr/>
              <a:t>18</a:t>
            </a:fld>
            <a:endParaRPr lang="en-GB"/>
          </a:p>
        </p:txBody>
      </p:sp>
      <p:sp>
        <p:nvSpPr>
          <p:cNvPr id="9" name="Title 1">
            <a:extLst>
              <a:ext uri="{FF2B5EF4-FFF2-40B4-BE49-F238E27FC236}">
                <a16:creationId xmlns:a16="http://schemas.microsoft.com/office/drawing/2014/main" id="{AAB513E8-5BF8-4016-9D5A-E6A59FD86469}"/>
              </a:ext>
            </a:extLst>
          </p:cNvPr>
          <p:cNvSpPr txBox="1">
            <a:spLocks/>
          </p:cNvSpPr>
          <p:nvPr/>
        </p:nvSpPr>
        <p:spPr>
          <a:xfrm>
            <a:off x="755184" y="779211"/>
            <a:ext cx="10681631" cy="2138067"/>
          </a:xfrm>
          <a:prstGeom prst="rect">
            <a:avLst/>
          </a:prstGeom>
          <a:effectLst>
            <a:outerShdw blurRad="342900" dist="38100" dir="13500000" algn="br" rotWithShape="0">
              <a:prstClr val="black">
                <a:alpha val="77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chemeClr val="bg1"/>
                </a:solidFill>
                <a:latin typeface="Network Rail Sans" panose="02000000040000020004" pitchFamily="2" charset="0"/>
              </a:rPr>
              <a:t>Thank You</a:t>
            </a:r>
          </a:p>
          <a:p>
            <a:pPr algn="ctr"/>
            <a:endParaRPr lang="en-GB" b="1" dirty="0">
              <a:solidFill>
                <a:schemeClr val="bg1"/>
              </a:solidFill>
              <a:latin typeface="Network Rail Sans" panose="02000000040000020004" pitchFamily="2" charset="0"/>
            </a:endParaRPr>
          </a:p>
          <a:p>
            <a:pPr algn="ctr"/>
            <a:r>
              <a:rPr lang="en-GB" b="1" dirty="0">
                <a:solidFill>
                  <a:schemeClr val="bg1"/>
                </a:solidFill>
                <a:latin typeface="Network Rail Sans" panose="02000000040000020004" pitchFamily="2" charset="0"/>
              </a:rPr>
              <a:t>Fill in the Feedback Form Here: </a:t>
            </a:r>
            <a:br>
              <a:rPr lang="en-GB" b="1" dirty="0">
                <a:latin typeface="Network Rail Sans" panose="02000000040000020004" pitchFamily="2" charset="0"/>
              </a:rPr>
            </a:br>
            <a:endParaRPr lang="en-GB" dirty="0"/>
          </a:p>
        </p:txBody>
      </p:sp>
      <p:pic>
        <p:nvPicPr>
          <p:cNvPr id="4" name="Picture 3">
            <a:extLst>
              <a:ext uri="{FF2B5EF4-FFF2-40B4-BE49-F238E27FC236}">
                <a16:creationId xmlns:a16="http://schemas.microsoft.com/office/drawing/2014/main" id="{D8978F2F-F23F-4898-B90D-F577A99C7FC1}"/>
              </a:ext>
            </a:extLst>
          </p:cNvPr>
          <p:cNvPicPr>
            <a:picLocks noChangeAspect="1"/>
          </p:cNvPicPr>
          <p:nvPr/>
        </p:nvPicPr>
        <p:blipFill>
          <a:blip r:embed="rId4"/>
          <a:stretch>
            <a:fillRect/>
          </a:stretch>
        </p:blipFill>
        <p:spPr>
          <a:xfrm>
            <a:off x="5032528" y="3132136"/>
            <a:ext cx="2126942" cy="2126942"/>
          </a:xfrm>
          <a:prstGeom prst="rect">
            <a:avLst/>
          </a:prstGeom>
        </p:spPr>
      </p:pic>
      <p:pic>
        <p:nvPicPr>
          <p:cNvPr id="7" name="Picture 6">
            <a:extLst>
              <a:ext uri="{FF2B5EF4-FFF2-40B4-BE49-F238E27FC236}">
                <a16:creationId xmlns:a16="http://schemas.microsoft.com/office/drawing/2014/main" id="{344D4EF6-6B9F-A635-464D-93AD0B2FCC3F}"/>
              </a:ext>
            </a:extLst>
          </p:cNvPr>
          <p:cNvPicPr>
            <a:picLocks noChangeAspect="1"/>
          </p:cNvPicPr>
          <p:nvPr/>
        </p:nvPicPr>
        <p:blipFill>
          <a:blip r:embed="rId5"/>
          <a:stretch>
            <a:fillRect/>
          </a:stretch>
        </p:blipFill>
        <p:spPr>
          <a:xfrm>
            <a:off x="11087394" y="4185442"/>
            <a:ext cx="749873" cy="2133785"/>
          </a:xfrm>
          <a:prstGeom prst="rect">
            <a:avLst/>
          </a:prstGeom>
        </p:spPr>
      </p:pic>
      <p:pic>
        <p:nvPicPr>
          <p:cNvPr id="10" name="Picture 9">
            <a:extLst>
              <a:ext uri="{FF2B5EF4-FFF2-40B4-BE49-F238E27FC236}">
                <a16:creationId xmlns:a16="http://schemas.microsoft.com/office/drawing/2014/main" id="{0C6CB5EA-3403-20B5-5F09-5E03A714C83E}"/>
              </a:ext>
            </a:extLst>
          </p:cNvPr>
          <p:cNvPicPr>
            <a:picLocks noChangeAspect="1"/>
          </p:cNvPicPr>
          <p:nvPr/>
        </p:nvPicPr>
        <p:blipFill>
          <a:blip r:embed="rId6"/>
          <a:stretch>
            <a:fillRect/>
          </a:stretch>
        </p:blipFill>
        <p:spPr>
          <a:xfrm>
            <a:off x="1055688" y="4843457"/>
            <a:ext cx="3010182" cy="1469815"/>
          </a:xfrm>
          <a:prstGeom prst="rect">
            <a:avLst/>
          </a:prstGeom>
        </p:spPr>
      </p:pic>
      <p:sp>
        <p:nvSpPr>
          <p:cNvPr id="8" name="TextBox 7">
            <a:extLst>
              <a:ext uri="{FF2B5EF4-FFF2-40B4-BE49-F238E27FC236}">
                <a16:creationId xmlns:a16="http://schemas.microsoft.com/office/drawing/2014/main" id="{691CEB7B-9C4D-4869-A6F8-0692EB69A99C}"/>
              </a:ext>
            </a:extLst>
          </p:cNvPr>
          <p:cNvSpPr txBox="1"/>
          <p:nvPr/>
        </p:nvSpPr>
        <p:spPr>
          <a:xfrm flipH="1">
            <a:off x="5032528" y="5636164"/>
            <a:ext cx="4912492" cy="677108"/>
          </a:xfrm>
          <a:prstGeom prst="rect">
            <a:avLst/>
          </a:prstGeom>
          <a:noFill/>
        </p:spPr>
        <p:txBody>
          <a:bodyPr wrap="square" rtlCol="0">
            <a:spAutoFit/>
          </a:bodyPr>
          <a:lstStyle/>
          <a:p>
            <a:r>
              <a:rPr lang="en-GB" sz="2000" b="1" dirty="0">
                <a:latin typeface="+mj-lt"/>
              </a:rPr>
              <a:t>https://forms.office.com/r/qMQ6JtHQrM</a:t>
            </a:r>
          </a:p>
          <a:p>
            <a:endParaRPr lang="en-GB" dirty="0"/>
          </a:p>
        </p:txBody>
      </p:sp>
    </p:spTree>
    <p:extLst>
      <p:ext uri="{BB962C8B-B14F-4D97-AF65-F5344CB8AC3E}">
        <p14:creationId xmlns:p14="http://schemas.microsoft.com/office/powerpoint/2010/main" val="1316243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1000"/>
                                        <p:tgtEl>
                                          <p:spTgt spid="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3410-6844-40C2-922A-EDAB9AB05C8C}"/>
              </a:ext>
            </a:extLst>
          </p:cNvPr>
          <p:cNvSpPr>
            <a:spLocks noGrp="1"/>
          </p:cNvSpPr>
          <p:nvPr>
            <p:ph type="title" idx="4294967295"/>
          </p:nvPr>
        </p:nvSpPr>
        <p:spPr>
          <a:xfrm>
            <a:off x="1027402" y="480278"/>
            <a:ext cx="10588625" cy="600869"/>
          </a:xfrm>
          <a:prstGeom prst="rect">
            <a:avLst/>
          </a:prstGeom>
        </p:spPr>
        <p:txBody>
          <a:bodyPr vert="horz" lIns="91440" tIns="45720" rIns="91440" bIns="45720" rtlCol="0" anchor="b">
            <a:normAutofit/>
          </a:bodyPr>
          <a:lstStyle/>
          <a:p>
            <a:pPr defTabSz="914400"/>
            <a:r>
              <a:rPr lang="en-US" sz="3200" b="1" kern="1200" dirty="0">
                <a:solidFill>
                  <a:srgbClr val="F07E23"/>
                </a:solidFill>
                <a:latin typeface="Network Rail Sans" panose="02000000040000020004" pitchFamily="2" charset="0"/>
                <a:ea typeface="+mj-ea"/>
                <a:cs typeface="+mj-cs"/>
              </a:rPr>
              <a:t>Bryant’s Story - It Happened to Me</a:t>
            </a:r>
          </a:p>
        </p:txBody>
      </p:sp>
      <p:sp>
        <p:nvSpPr>
          <p:cNvPr id="3" name="Text Placeholder 2">
            <a:extLst>
              <a:ext uri="{FF2B5EF4-FFF2-40B4-BE49-F238E27FC236}">
                <a16:creationId xmlns:a16="http://schemas.microsoft.com/office/drawing/2014/main" id="{4E8D2DD6-6B20-4401-AF06-90D9EDEF1561}"/>
              </a:ext>
            </a:extLst>
          </p:cNvPr>
          <p:cNvSpPr>
            <a:spLocks noGrp="1"/>
          </p:cNvSpPr>
          <p:nvPr>
            <p:ph type="body" sz="quarter" idx="4294967295"/>
          </p:nvPr>
        </p:nvSpPr>
        <p:spPr>
          <a:xfrm>
            <a:off x="7076060" y="2626464"/>
            <a:ext cx="4539967" cy="1605072"/>
          </a:xfrm>
          <a:prstGeom prst="rect">
            <a:avLst/>
          </a:prstGeom>
        </p:spPr>
        <p:txBody>
          <a:bodyPr vert="horz" lIns="91440" tIns="45720" rIns="91440" bIns="45720" rtlCol="0">
            <a:normAutofit/>
          </a:bodyPr>
          <a:lstStyle/>
          <a:p>
            <a:pPr marL="0" indent="0" defTabSz="914400">
              <a:spcAft>
                <a:spcPts val="600"/>
              </a:spcAft>
              <a:buNone/>
            </a:pPr>
            <a:r>
              <a:rPr lang="en-US" sz="2400" dirty="0">
                <a:ea typeface="+mn-ea"/>
                <a:cs typeface="+mn-cs"/>
              </a:rPr>
              <a:t>In this session, we are going to discuss the impact that Bryant’s account has had not only on him but on his extended family.  </a:t>
            </a:r>
          </a:p>
          <a:p>
            <a:pPr marL="114300" indent="-228600" defTabSz="914400">
              <a:spcAft>
                <a:spcPts val="600"/>
              </a:spcAft>
              <a:buFont typeface="Arial" panose="020B0604020202020204" pitchFamily="34" charset="0"/>
              <a:buChar char="•"/>
            </a:pPr>
            <a:endParaRPr lang="en-US" sz="2400" dirty="0">
              <a:latin typeface="+mn-lt"/>
              <a:ea typeface="+mn-ea"/>
              <a:cs typeface="+mn-cs"/>
            </a:endParaRPr>
          </a:p>
          <a:p>
            <a:pPr marL="114300" indent="-228600" defTabSz="914400">
              <a:spcAft>
                <a:spcPts val="600"/>
              </a:spcAft>
              <a:buFont typeface="Arial" panose="020B0604020202020204" pitchFamily="34" charset="0"/>
              <a:buChar char="•"/>
            </a:pPr>
            <a:endParaRPr lang="en-US" sz="2400" dirty="0">
              <a:latin typeface="+mn-lt"/>
              <a:ea typeface="+mn-ea"/>
              <a:cs typeface="+mn-cs"/>
            </a:endParaRPr>
          </a:p>
        </p:txBody>
      </p:sp>
      <p:sp>
        <p:nvSpPr>
          <p:cNvPr id="4" name="Slide Number Placeholder 3">
            <a:extLst>
              <a:ext uri="{FF2B5EF4-FFF2-40B4-BE49-F238E27FC236}">
                <a16:creationId xmlns:a16="http://schemas.microsoft.com/office/drawing/2014/main" id="{1193AF38-2866-AACE-B6BB-55F8EA166D52}"/>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19</a:t>
            </a:fld>
            <a:endParaRPr lang="en-GB"/>
          </a:p>
        </p:txBody>
      </p:sp>
      <p:pic>
        <p:nvPicPr>
          <p:cNvPr id="8" name="Picture 7" descr="A person holding a phone&#10;&#10;Description automatically generated with medium confidence">
            <a:extLst>
              <a:ext uri="{FF2B5EF4-FFF2-40B4-BE49-F238E27FC236}">
                <a16:creationId xmlns:a16="http://schemas.microsoft.com/office/drawing/2014/main" id="{D90C8534-E9CA-1B82-3656-8825E5C23228}"/>
              </a:ext>
            </a:extLst>
          </p:cNvPr>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aturation sat="193000"/>
                    </a14:imgEffect>
                  </a14:imgLayer>
                </a14:imgProps>
              </a:ext>
              <a:ext uri="{28A0092B-C50C-407E-A947-70E740481C1C}">
                <a14:useLocalDpi xmlns:a14="http://schemas.microsoft.com/office/drawing/2010/main" val="0"/>
              </a:ext>
            </a:extLst>
          </a:blip>
          <a:stretch>
            <a:fillRect/>
          </a:stretch>
        </p:blipFill>
        <p:spPr>
          <a:xfrm>
            <a:off x="1100092" y="1567312"/>
            <a:ext cx="5644303" cy="3708069"/>
          </a:xfrm>
          <a:prstGeom prst="snip2DiagRect">
            <a:avLst/>
          </a:prstGeom>
        </p:spPr>
      </p:pic>
    </p:spTree>
    <p:extLst>
      <p:ext uri="{BB962C8B-B14F-4D97-AF65-F5344CB8AC3E}">
        <p14:creationId xmlns:p14="http://schemas.microsoft.com/office/powerpoint/2010/main" val="4097387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600"/>
                            </p:stCondLst>
                            <p:childTnLst>
                              <p:par>
                                <p:cTn id="11" presetID="42" presetClass="entr" presetSubtype="0" fill="hold" nodeType="after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anim calcmode="lin" valueType="num">
                                      <p:cBhvr>
                                        <p:cTn id="14" dur="750" fill="hold"/>
                                        <p:tgtEl>
                                          <p:spTgt spid="8"/>
                                        </p:tgtEl>
                                        <p:attrNameLst>
                                          <p:attrName>ppt_x</p:attrName>
                                        </p:attrNameLst>
                                      </p:cBhvr>
                                      <p:tavLst>
                                        <p:tav tm="0">
                                          <p:val>
                                            <p:strVal val="#ppt_x"/>
                                          </p:val>
                                        </p:tav>
                                        <p:tav tm="100000">
                                          <p:val>
                                            <p:strVal val="#ppt_x"/>
                                          </p:val>
                                        </p:tav>
                                      </p:tavLst>
                                    </p:anim>
                                    <p:anim calcmode="lin" valueType="num">
                                      <p:cBhvr>
                                        <p:cTn id="15" dur="7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850"/>
                            </p:stCondLst>
                            <p:childTnLst>
                              <p:par>
                                <p:cTn id="17" presetID="10"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a:xfrm>
            <a:off x="11092443" y="6532802"/>
            <a:ext cx="850268" cy="184192"/>
          </a:xfrm>
        </p:spPr>
        <p:txBody>
          <a:bodyPr/>
          <a:lstStyle/>
          <a:p>
            <a:r>
              <a:rPr lang="en-GB" dirty="0"/>
              <a:t>2</a:t>
            </a:r>
          </a:p>
        </p:txBody>
      </p:sp>
      <p:sp>
        <p:nvSpPr>
          <p:cNvPr id="9" name="Freeform: Shape 8">
            <a:extLst>
              <a:ext uri="{FF2B5EF4-FFF2-40B4-BE49-F238E27FC236}">
                <a16:creationId xmlns:a16="http://schemas.microsoft.com/office/drawing/2014/main" id="{03F4C7A7-CC54-9133-5268-2873D5160A65}"/>
              </a:ext>
            </a:extLst>
          </p:cNvPr>
          <p:cNvSpPr/>
          <p:nvPr/>
        </p:nvSpPr>
        <p:spPr>
          <a:xfrm>
            <a:off x="4103809" y="2456791"/>
            <a:ext cx="770040" cy="111713"/>
          </a:xfrm>
          <a:custGeom>
            <a:avLst/>
            <a:gdLst>
              <a:gd name="connsiteX0" fmla="*/ 0 w 706107"/>
              <a:gd name="connsiteY0" fmla="*/ 45720 h 91440"/>
              <a:gd name="connsiteX1" fmla="*/ 706107 w 706107"/>
              <a:gd name="connsiteY1" fmla="*/ 45720 h 91440"/>
            </a:gdLst>
            <a:ahLst/>
            <a:cxnLst>
              <a:cxn ang="0">
                <a:pos x="connsiteX0" y="connsiteY0"/>
              </a:cxn>
              <a:cxn ang="0">
                <a:pos x="connsiteX1" y="connsiteY1"/>
              </a:cxn>
            </a:cxnLst>
            <a:rect l="l" t="t" r="r" b="b"/>
            <a:pathLst>
              <a:path w="706107" h="91440">
                <a:moveTo>
                  <a:pt x="0" y="45720"/>
                </a:moveTo>
                <a:lnTo>
                  <a:pt x="706107" y="45720"/>
                </a:lnTo>
              </a:path>
            </a:pathLst>
          </a:custGeom>
          <a:noFill/>
          <a:ln w="28575">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47337" tIns="42115" rIns="347335" bIns="42116"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0" name="Freeform: Shape 9">
            <a:extLst>
              <a:ext uri="{FF2B5EF4-FFF2-40B4-BE49-F238E27FC236}">
                <a16:creationId xmlns:a16="http://schemas.microsoft.com/office/drawing/2014/main" id="{9A56444D-CD48-2468-632B-DFD07A2E9A4D}"/>
              </a:ext>
            </a:extLst>
          </p:cNvPr>
          <p:cNvSpPr/>
          <p:nvPr/>
        </p:nvSpPr>
        <p:spPr>
          <a:xfrm>
            <a:off x="1034148" y="1582426"/>
            <a:ext cx="3134525" cy="1880715"/>
          </a:xfrm>
          <a:custGeom>
            <a:avLst/>
            <a:gdLst>
              <a:gd name="connsiteX0" fmla="*/ 0 w 3134525"/>
              <a:gd name="connsiteY0" fmla="*/ 0 h 1880715"/>
              <a:gd name="connsiteX1" fmla="*/ 3134525 w 3134525"/>
              <a:gd name="connsiteY1" fmla="*/ 0 h 1880715"/>
              <a:gd name="connsiteX2" fmla="*/ 3134525 w 3134525"/>
              <a:gd name="connsiteY2" fmla="*/ 1880715 h 1880715"/>
              <a:gd name="connsiteX3" fmla="*/ 0 w 3134525"/>
              <a:gd name="connsiteY3" fmla="*/ 1880715 h 1880715"/>
              <a:gd name="connsiteX4" fmla="*/ 0 w 3134525"/>
              <a:gd name="connsiteY4" fmla="*/ 0 h 188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4525" h="1880715">
                <a:moveTo>
                  <a:pt x="0" y="0"/>
                </a:moveTo>
                <a:lnTo>
                  <a:pt x="3134525" y="0"/>
                </a:lnTo>
                <a:lnTo>
                  <a:pt x="3134525" y="1880715"/>
                </a:lnTo>
                <a:lnTo>
                  <a:pt x="0" y="1880715"/>
                </a:lnTo>
                <a:lnTo>
                  <a:pt x="0" y="0"/>
                </a:lnTo>
                <a:close/>
              </a:path>
            </a:pathLst>
          </a:custGeom>
          <a:solidFill>
            <a:schemeClr val="bg1"/>
          </a:solidFill>
          <a:ln w="38100">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3594" tIns="161224" rIns="153594" bIns="161224"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latin typeface="Network Rail Sans"/>
              </a:rPr>
              <a:t>Andrew Haines Opens the Step Up</a:t>
            </a:r>
            <a:endParaRPr lang="en-US" sz="2000" b="1" kern="1200" dirty="0">
              <a:solidFill>
                <a:schemeClr val="tx1"/>
              </a:solidFill>
              <a:latin typeface="Network Rail Sans"/>
            </a:endParaRPr>
          </a:p>
        </p:txBody>
      </p:sp>
      <p:sp>
        <p:nvSpPr>
          <p:cNvPr id="11" name="Freeform: Shape 10">
            <a:extLst>
              <a:ext uri="{FF2B5EF4-FFF2-40B4-BE49-F238E27FC236}">
                <a16:creationId xmlns:a16="http://schemas.microsoft.com/office/drawing/2014/main" id="{C7A4C345-5313-4E09-7BDF-A30FB9883CEB}"/>
              </a:ext>
            </a:extLst>
          </p:cNvPr>
          <p:cNvSpPr/>
          <p:nvPr/>
        </p:nvSpPr>
        <p:spPr>
          <a:xfrm>
            <a:off x="7990809" y="2456791"/>
            <a:ext cx="738507" cy="111713"/>
          </a:xfrm>
          <a:custGeom>
            <a:avLst/>
            <a:gdLst>
              <a:gd name="connsiteX0" fmla="*/ 0 w 658807"/>
              <a:gd name="connsiteY0" fmla="*/ 45720 h 91440"/>
              <a:gd name="connsiteX1" fmla="*/ 658807 w 658807"/>
              <a:gd name="connsiteY1" fmla="*/ 45720 h 91440"/>
            </a:gdLst>
            <a:ahLst/>
            <a:cxnLst>
              <a:cxn ang="0">
                <a:pos x="connsiteX0" y="connsiteY0"/>
              </a:cxn>
              <a:cxn ang="0">
                <a:pos x="connsiteX1" y="connsiteY1"/>
              </a:cxn>
            </a:cxnLst>
            <a:rect l="l" t="t" r="r" b="b"/>
            <a:pathLst>
              <a:path w="658807" h="91440">
                <a:moveTo>
                  <a:pt x="0" y="45720"/>
                </a:moveTo>
                <a:lnTo>
                  <a:pt x="658807" y="45720"/>
                </a:lnTo>
              </a:path>
            </a:pathLst>
          </a:custGeom>
          <a:noFill/>
          <a:ln w="28575">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24869" tIns="42115" rIns="324868" bIns="42116"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2" name="Freeform: Shape 11">
            <a:extLst>
              <a:ext uri="{FF2B5EF4-FFF2-40B4-BE49-F238E27FC236}">
                <a16:creationId xmlns:a16="http://schemas.microsoft.com/office/drawing/2014/main" id="{9ABC804D-E133-C696-E7BB-118B42308A84}"/>
              </a:ext>
            </a:extLst>
          </p:cNvPr>
          <p:cNvSpPr/>
          <p:nvPr/>
        </p:nvSpPr>
        <p:spPr>
          <a:xfrm>
            <a:off x="4905381" y="1582426"/>
            <a:ext cx="3134525" cy="1880715"/>
          </a:xfrm>
          <a:custGeom>
            <a:avLst/>
            <a:gdLst>
              <a:gd name="connsiteX0" fmla="*/ 0 w 3134525"/>
              <a:gd name="connsiteY0" fmla="*/ 0 h 1880715"/>
              <a:gd name="connsiteX1" fmla="*/ 3134525 w 3134525"/>
              <a:gd name="connsiteY1" fmla="*/ 0 h 1880715"/>
              <a:gd name="connsiteX2" fmla="*/ 3134525 w 3134525"/>
              <a:gd name="connsiteY2" fmla="*/ 1880715 h 1880715"/>
              <a:gd name="connsiteX3" fmla="*/ 0 w 3134525"/>
              <a:gd name="connsiteY3" fmla="*/ 1880715 h 1880715"/>
              <a:gd name="connsiteX4" fmla="*/ 0 w 3134525"/>
              <a:gd name="connsiteY4" fmla="*/ 0 h 188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4525" h="1880715">
                <a:moveTo>
                  <a:pt x="0" y="0"/>
                </a:moveTo>
                <a:lnTo>
                  <a:pt x="3134525" y="0"/>
                </a:lnTo>
                <a:lnTo>
                  <a:pt x="3134525" y="1880715"/>
                </a:lnTo>
                <a:lnTo>
                  <a:pt x="0" y="1880715"/>
                </a:lnTo>
                <a:lnTo>
                  <a:pt x="0" y="0"/>
                </a:lnTo>
                <a:close/>
              </a:path>
            </a:pathLst>
          </a:custGeom>
          <a:solidFill>
            <a:schemeClr val="bg1"/>
          </a:solidFill>
          <a:ln w="38100">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3594" tIns="161224" rIns="153594" bIns="161224"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latin typeface="Network Rail Sans"/>
              </a:rPr>
              <a:t>My Experience - Bryant Latham</a:t>
            </a:r>
            <a:endParaRPr lang="en-US" sz="2000" b="1" kern="1200" dirty="0">
              <a:solidFill>
                <a:schemeClr val="tx1"/>
              </a:solidFill>
              <a:latin typeface="Network Rail Sans"/>
            </a:endParaRPr>
          </a:p>
        </p:txBody>
      </p:sp>
      <p:sp>
        <p:nvSpPr>
          <p:cNvPr id="13" name="Freeform: Shape 12">
            <a:extLst>
              <a:ext uri="{FF2B5EF4-FFF2-40B4-BE49-F238E27FC236}">
                <a16:creationId xmlns:a16="http://schemas.microsoft.com/office/drawing/2014/main" id="{1A8C606B-CA2C-84BB-C1E4-3D41EB104E7B}"/>
              </a:ext>
            </a:extLst>
          </p:cNvPr>
          <p:cNvSpPr/>
          <p:nvPr/>
        </p:nvSpPr>
        <p:spPr>
          <a:xfrm>
            <a:off x="4679003" y="3461342"/>
            <a:ext cx="5617573" cy="690340"/>
          </a:xfrm>
          <a:custGeom>
            <a:avLst/>
            <a:gdLst>
              <a:gd name="connsiteX0" fmla="*/ 7679400 w 7679400"/>
              <a:gd name="connsiteY0" fmla="*/ 0 h 690340"/>
              <a:gd name="connsiteX1" fmla="*/ 7679400 w 7679400"/>
              <a:gd name="connsiteY1" fmla="*/ 362270 h 690340"/>
              <a:gd name="connsiteX2" fmla="*/ 0 w 7679400"/>
              <a:gd name="connsiteY2" fmla="*/ 362270 h 690340"/>
              <a:gd name="connsiteX3" fmla="*/ 0 w 7679400"/>
              <a:gd name="connsiteY3" fmla="*/ 690340 h 690340"/>
            </a:gdLst>
            <a:ahLst/>
            <a:cxnLst>
              <a:cxn ang="0">
                <a:pos x="connsiteX0" y="connsiteY0"/>
              </a:cxn>
              <a:cxn ang="0">
                <a:pos x="connsiteX1" y="connsiteY1"/>
              </a:cxn>
              <a:cxn ang="0">
                <a:pos x="connsiteX2" y="connsiteY2"/>
              </a:cxn>
              <a:cxn ang="0">
                <a:pos x="connsiteX3" y="connsiteY3"/>
              </a:cxn>
            </a:cxnLst>
            <a:rect l="l" t="t" r="r" b="b"/>
            <a:pathLst>
              <a:path w="7679400" h="690340">
                <a:moveTo>
                  <a:pt x="7679400" y="0"/>
                </a:moveTo>
                <a:lnTo>
                  <a:pt x="7679400" y="362270"/>
                </a:lnTo>
                <a:lnTo>
                  <a:pt x="0" y="362270"/>
                </a:lnTo>
                <a:lnTo>
                  <a:pt x="0" y="690340"/>
                </a:lnTo>
              </a:path>
            </a:pathLst>
          </a:custGeom>
          <a:noFill/>
          <a:ln w="28575">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659571" tIns="341565" rIns="3659571" bIns="341566"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4" name="Freeform: Shape 13">
            <a:extLst>
              <a:ext uri="{FF2B5EF4-FFF2-40B4-BE49-F238E27FC236}">
                <a16:creationId xmlns:a16="http://schemas.microsoft.com/office/drawing/2014/main" id="{F3306052-93FE-BD3B-7B1B-44A511D0121F}"/>
              </a:ext>
            </a:extLst>
          </p:cNvPr>
          <p:cNvSpPr/>
          <p:nvPr/>
        </p:nvSpPr>
        <p:spPr>
          <a:xfrm>
            <a:off x="8729315" y="1582426"/>
            <a:ext cx="3134525" cy="1880715"/>
          </a:xfrm>
          <a:custGeom>
            <a:avLst/>
            <a:gdLst>
              <a:gd name="connsiteX0" fmla="*/ 0 w 3134525"/>
              <a:gd name="connsiteY0" fmla="*/ 0 h 1880715"/>
              <a:gd name="connsiteX1" fmla="*/ 3134525 w 3134525"/>
              <a:gd name="connsiteY1" fmla="*/ 0 h 1880715"/>
              <a:gd name="connsiteX2" fmla="*/ 3134525 w 3134525"/>
              <a:gd name="connsiteY2" fmla="*/ 1880715 h 1880715"/>
              <a:gd name="connsiteX3" fmla="*/ 0 w 3134525"/>
              <a:gd name="connsiteY3" fmla="*/ 1880715 h 1880715"/>
              <a:gd name="connsiteX4" fmla="*/ 0 w 3134525"/>
              <a:gd name="connsiteY4" fmla="*/ 0 h 188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4525" h="1880715">
                <a:moveTo>
                  <a:pt x="0" y="0"/>
                </a:moveTo>
                <a:lnTo>
                  <a:pt x="3134525" y="0"/>
                </a:lnTo>
                <a:lnTo>
                  <a:pt x="3134525" y="1880715"/>
                </a:lnTo>
                <a:lnTo>
                  <a:pt x="0" y="1880715"/>
                </a:lnTo>
                <a:lnTo>
                  <a:pt x="0" y="0"/>
                </a:lnTo>
                <a:close/>
              </a:path>
            </a:pathLst>
          </a:custGeom>
          <a:solidFill>
            <a:schemeClr val="bg1"/>
          </a:solidFill>
          <a:ln w="38100">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3594" tIns="161224" rIns="153594" bIns="161224"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latin typeface="Network Rail Sans"/>
              </a:rPr>
              <a:t>Overhead Line Equipment Scenario</a:t>
            </a:r>
            <a:endParaRPr lang="en-US" sz="2000" b="1" kern="1200" dirty="0">
              <a:solidFill>
                <a:schemeClr val="tx1"/>
              </a:solidFill>
              <a:latin typeface="Network Rail Sans"/>
            </a:endParaRPr>
          </a:p>
        </p:txBody>
      </p:sp>
      <p:sp>
        <p:nvSpPr>
          <p:cNvPr id="17" name="Freeform: Shape 16">
            <a:extLst>
              <a:ext uri="{FF2B5EF4-FFF2-40B4-BE49-F238E27FC236}">
                <a16:creationId xmlns:a16="http://schemas.microsoft.com/office/drawing/2014/main" id="{21050C63-AA20-EC55-C8F0-6A888EDA5DC2}"/>
              </a:ext>
            </a:extLst>
          </p:cNvPr>
          <p:cNvSpPr/>
          <p:nvPr/>
        </p:nvSpPr>
        <p:spPr>
          <a:xfrm>
            <a:off x="6098946" y="5046319"/>
            <a:ext cx="801570" cy="196855"/>
          </a:xfrm>
          <a:custGeom>
            <a:avLst/>
            <a:gdLst>
              <a:gd name="connsiteX0" fmla="*/ 0 w 658807"/>
              <a:gd name="connsiteY0" fmla="*/ 45720 h 91440"/>
              <a:gd name="connsiteX1" fmla="*/ 658807 w 658807"/>
              <a:gd name="connsiteY1" fmla="*/ 45720 h 91440"/>
            </a:gdLst>
            <a:ahLst/>
            <a:cxnLst>
              <a:cxn ang="0">
                <a:pos x="connsiteX0" y="connsiteY0"/>
              </a:cxn>
              <a:cxn ang="0">
                <a:pos x="connsiteX1" y="connsiteY1"/>
              </a:cxn>
            </a:cxnLst>
            <a:rect l="l" t="t" r="r" b="b"/>
            <a:pathLst>
              <a:path w="658807" h="91440">
                <a:moveTo>
                  <a:pt x="0" y="45720"/>
                </a:moveTo>
                <a:lnTo>
                  <a:pt x="658807" y="45720"/>
                </a:lnTo>
              </a:path>
            </a:pathLst>
          </a:custGeom>
          <a:noFill/>
          <a:ln w="28575">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24869" tIns="42116" rIns="324868" bIns="42115"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8" name="Freeform: Shape 17">
            <a:extLst>
              <a:ext uri="{FF2B5EF4-FFF2-40B4-BE49-F238E27FC236}">
                <a16:creationId xmlns:a16="http://schemas.microsoft.com/office/drawing/2014/main" id="{786A600F-C782-1401-72B4-F912F5D0E534}"/>
              </a:ext>
            </a:extLst>
          </p:cNvPr>
          <p:cNvSpPr/>
          <p:nvPr/>
        </p:nvSpPr>
        <p:spPr>
          <a:xfrm>
            <a:off x="3076581" y="4151682"/>
            <a:ext cx="3134525" cy="1880715"/>
          </a:xfrm>
          <a:custGeom>
            <a:avLst/>
            <a:gdLst>
              <a:gd name="connsiteX0" fmla="*/ 0 w 3134525"/>
              <a:gd name="connsiteY0" fmla="*/ 0 h 1880715"/>
              <a:gd name="connsiteX1" fmla="*/ 3134525 w 3134525"/>
              <a:gd name="connsiteY1" fmla="*/ 0 h 1880715"/>
              <a:gd name="connsiteX2" fmla="*/ 3134525 w 3134525"/>
              <a:gd name="connsiteY2" fmla="*/ 1880715 h 1880715"/>
              <a:gd name="connsiteX3" fmla="*/ 0 w 3134525"/>
              <a:gd name="connsiteY3" fmla="*/ 1880715 h 1880715"/>
              <a:gd name="connsiteX4" fmla="*/ 0 w 3134525"/>
              <a:gd name="connsiteY4" fmla="*/ 0 h 188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4525" h="1880715">
                <a:moveTo>
                  <a:pt x="0" y="0"/>
                </a:moveTo>
                <a:lnTo>
                  <a:pt x="3134525" y="0"/>
                </a:lnTo>
                <a:lnTo>
                  <a:pt x="3134525" y="1880715"/>
                </a:lnTo>
                <a:lnTo>
                  <a:pt x="0" y="1880715"/>
                </a:lnTo>
                <a:lnTo>
                  <a:pt x="0" y="0"/>
                </a:lnTo>
                <a:close/>
              </a:path>
            </a:pathLst>
          </a:custGeom>
          <a:solidFill>
            <a:schemeClr val="bg1"/>
          </a:solidFill>
          <a:ln w="38100">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3594" tIns="161224" rIns="153594" bIns="161224"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latin typeface="Network Rail Sans"/>
              </a:rPr>
              <a:t>A Challenge to You – What Will You Do?</a:t>
            </a:r>
            <a:endParaRPr lang="en-US" sz="2000" b="1" kern="1200" dirty="0">
              <a:solidFill>
                <a:schemeClr val="tx1"/>
              </a:solidFill>
              <a:latin typeface="Network Rail Sans"/>
            </a:endParaRPr>
          </a:p>
        </p:txBody>
      </p:sp>
      <p:sp>
        <p:nvSpPr>
          <p:cNvPr id="19" name="Freeform: Shape 18">
            <a:extLst>
              <a:ext uri="{FF2B5EF4-FFF2-40B4-BE49-F238E27FC236}">
                <a16:creationId xmlns:a16="http://schemas.microsoft.com/office/drawing/2014/main" id="{D0F96B54-CF8C-A080-0EBC-BEA252E8F0B8}"/>
              </a:ext>
            </a:extLst>
          </p:cNvPr>
          <p:cNvSpPr/>
          <p:nvPr/>
        </p:nvSpPr>
        <p:spPr>
          <a:xfrm>
            <a:off x="6900515" y="4151682"/>
            <a:ext cx="3134525" cy="1880715"/>
          </a:xfrm>
          <a:custGeom>
            <a:avLst/>
            <a:gdLst>
              <a:gd name="connsiteX0" fmla="*/ 0 w 3134525"/>
              <a:gd name="connsiteY0" fmla="*/ 0 h 1880715"/>
              <a:gd name="connsiteX1" fmla="*/ 3134525 w 3134525"/>
              <a:gd name="connsiteY1" fmla="*/ 0 h 1880715"/>
              <a:gd name="connsiteX2" fmla="*/ 3134525 w 3134525"/>
              <a:gd name="connsiteY2" fmla="*/ 1880715 h 1880715"/>
              <a:gd name="connsiteX3" fmla="*/ 0 w 3134525"/>
              <a:gd name="connsiteY3" fmla="*/ 1880715 h 1880715"/>
              <a:gd name="connsiteX4" fmla="*/ 0 w 3134525"/>
              <a:gd name="connsiteY4" fmla="*/ 0 h 188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4525" h="1880715">
                <a:moveTo>
                  <a:pt x="0" y="0"/>
                </a:moveTo>
                <a:lnTo>
                  <a:pt x="3134525" y="0"/>
                </a:lnTo>
                <a:lnTo>
                  <a:pt x="3134525" y="1880715"/>
                </a:lnTo>
                <a:lnTo>
                  <a:pt x="0" y="1880715"/>
                </a:lnTo>
                <a:lnTo>
                  <a:pt x="0" y="0"/>
                </a:lnTo>
                <a:close/>
              </a:path>
            </a:pathLst>
          </a:custGeom>
          <a:solidFill>
            <a:schemeClr val="bg1"/>
          </a:solidFill>
          <a:ln w="38100">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3594" tIns="161224" rIns="153594" bIns="161224"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latin typeface="Network Rail Sans"/>
              </a:rPr>
              <a:t>Call </a:t>
            </a:r>
            <a:r>
              <a:rPr lang="en-GB" sz="2000" b="1" kern="1200" dirty="0">
                <a:solidFill>
                  <a:schemeClr val="tx1"/>
                </a:solidFill>
                <a:latin typeface="Network Rail Sans"/>
              </a:rPr>
              <a:t>to Action</a:t>
            </a:r>
            <a:endParaRPr lang="en-US" sz="2000" b="1" kern="1200" dirty="0">
              <a:solidFill>
                <a:schemeClr val="tx1"/>
              </a:solidFill>
              <a:latin typeface="Network Rail Sans"/>
            </a:endParaRPr>
          </a:p>
        </p:txBody>
      </p:sp>
      <p:sp>
        <p:nvSpPr>
          <p:cNvPr id="6" name="Title 1">
            <a:extLst>
              <a:ext uri="{FF2B5EF4-FFF2-40B4-BE49-F238E27FC236}">
                <a16:creationId xmlns:a16="http://schemas.microsoft.com/office/drawing/2014/main" id="{3086E735-FB32-4FD8-AC9A-8CA079A65B1E}"/>
              </a:ext>
            </a:extLst>
          </p:cNvPr>
          <p:cNvSpPr txBox="1">
            <a:spLocks/>
          </p:cNvSpPr>
          <p:nvPr/>
        </p:nvSpPr>
        <p:spPr>
          <a:xfrm>
            <a:off x="970116" y="476224"/>
            <a:ext cx="10800776" cy="8315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F07E23"/>
                </a:solidFill>
                <a:latin typeface="Network Rail Sans" panose="02000000040000020004" pitchFamily="2" charset="0"/>
              </a:rPr>
              <a:t>Today’s Agenda:</a:t>
            </a:r>
          </a:p>
        </p:txBody>
      </p:sp>
    </p:spTree>
    <p:extLst>
      <p:ext uri="{BB962C8B-B14F-4D97-AF65-F5344CB8AC3E}">
        <p14:creationId xmlns:p14="http://schemas.microsoft.com/office/powerpoint/2010/main" val="377588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2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par>
                          <p:cTn id="14" fill="hold">
                            <p:stCondLst>
                              <p:cond delay="32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50"/>
                                        <p:tgtEl>
                                          <p:spTgt spid="9"/>
                                        </p:tgtEl>
                                      </p:cBhvr>
                                    </p:animEffect>
                                  </p:childTnLst>
                                </p:cTn>
                              </p:par>
                            </p:childTnLst>
                          </p:cTn>
                        </p:par>
                        <p:par>
                          <p:cTn id="18" fill="hold">
                            <p:stCondLst>
                              <p:cond delay="395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par>
                          <p:cTn id="22" fill="hold">
                            <p:stCondLst>
                              <p:cond delay="595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750"/>
                                        <p:tgtEl>
                                          <p:spTgt spid="11"/>
                                        </p:tgtEl>
                                      </p:cBhvr>
                                    </p:animEffect>
                                  </p:childTnLst>
                                </p:cTn>
                              </p:par>
                            </p:childTnLst>
                          </p:cTn>
                        </p:par>
                        <p:par>
                          <p:cTn id="26" fill="hold">
                            <p:stCondLst>
                              <p:cond delay="67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childTnLst>
                                </p:cTn>
                              </p:par>
                            </p:childTnLst>
                          </p:cTn>
                        </p:par>
                        <p:par>
                          <p:cTn id="30" fill="hold">
                            <p:stCondLst>
                              <p:cond delay="87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750"/>
                                        <p:tgtEl>
                                          <p:spTgt spid="13"/>
                                        </p:tgtEl>
                                      </p:cBhvr>
                                    </p:animEffect>
                                  </p:childTnLst>
                                </p:cTn>
                              </p:par>
                            </p:childTnLst>
                          </p:cTn>
                        </p:par>
                        <p:par>
                          <p:cTn id="34" fill="hold">
                            <p:stCondLst>
                              <p:cond delay="945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000"/>
                                        <p:tgtEl>
                                          <p:spTgt spid="18"/>
                                        </p:tgtEl>
                                      </p:cBhvr>
                                    </p:animEffect>
                                  </p:childTnLst>
                                </p:cTn>
                              </p:par>
                            </p:childTnLst>
                          </p:cTn>
                        </p:par>
                        <p:par>
                          <p:cTn id="38" fill="hold">
                            <p:stCondLst>
                              <p:cond delay="11450"/>
                            </p:stCondLst>
                            <p:childTnLst>
                              <p:par>
                                <p:cTn id="39" presetID="10"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750"/>
                                        <p:tgtEl>
                                          <p:spTgt spid="17"/>
                                        </p:tgtEl>
                                      </p:cBhvr>
                                    </p:animEffect>
                                  </p:childTnLst>
                                </p:cTn>
                              </p:par>
                            </p:childTnLst>
                          </p:cTn>
                        </p:par>
                        <p:par>
                          <p:cTn id="42" fill="hold">
                            <p:stCondLst>
                              <p:cond delay="12200"/>
                            </p:stCondLst>
                            <p:childTnLst>
                              <p:par>
                                <p:cTn id="43" presetID="10"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7" grpId="0" animBg="1"/>
      <p:bldP spid="18" grpId="0" animBg="1"/>
      <p:bldP spid="19"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037678-10A4-4364-B81C-2F9675D29AF6}"/>
              </a:ext>
            </a:extLst>
          </p:cNvPr>
          <p:cNvSpPr/>
          <p:nvPr/>
        </p:nvSpPr>
        <p:spPr>
          <a:xfrm>
            <a:off x="4327071" y="1075777"/>
            <a:ext cx="7619869" cy="61782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342900" indent="-342900">
              <a:buClr>
                <a:srgbClr val="F07E23"/>
              </a:buClr>
              <a:buFont typeface="Wingdings" panose="05000000000000000000" pitchFamily="2" charset="2"/>
              <a:buChar char="Ø"/>
            </a:pPr>
            <a:r>
              <a:rPr lang="en-GB" sz="2000" dirty="0">
                <a:latin typeface="Network Rail Sans"/>
              </a:rPr>
              <a:t>This incident happened in September 1981. What do you feel has changed since then to improve safety when working on, or in close proximity to live 25kV Overhead Line Equipment (OLE)?</a:t>
            </a:r>
          </a:p>
          <a:p>
            <a:pPr marL="342900" indent="-342900">
              <a:buClr>
                <a:srgbClr val="F07E23"/>
              </a:buClr>
              <a:buFont typeface="Wingdings" panose="05000000000000000000" pitchFamily="2" charset="2"/>
              <a:buChar char="Ø"/>
            </a:pPr>
            <a:endParaRPr lang="en-GB" sz="2000" dirty="0">
              <a:latin typeface="Network Rail Sans"/>
            </a:endParaRPr>
          </a:p>
          <a:p>
            <a:pPr marL="342900" indent="-342900">
              <a:buClr>
                <a:srgbClr val="F07E23"/>
              </a:buClr>
              <a:buFont typeface="Wingdings" panose="05000000000000000000" pitchFamily="2" charset="2"/>
              <a:buChar char="Ø"/>
            </a:pPr>
            <a:r>
              <a:rPr lang="en-GB" sz="2000" dirty="0">
                <a:latin typeface="Network Rail Sans"/>
              </a:rPr>
              <a:t>What could we do to make this type of incident less likely? </a:t>
            </a:r>
          </a:p>
          <a:p>
            <a:pPr marL="342900" indent="-342900">
              <a:buClr>
                <a:srgbClr val="F07E23"/>
              </a:buClr>
              <a:buFont typeface="Wingdings" panose="05000000000000000000" pitchFamily="2" charset="2"/>
              <a:buChar char="Ø"/>
            </a:pP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a:rPr>
              <a:t>When establishing a new team or joining a new team, how can we build trust rather than complacency?</a:t>
            </a:r>
          </a:p>
          <a:p>
            <a:pPr marL="342900" indent="-342900">
              <a:buClr>
                <a:srgbClr val="F07E23"/>
              </a:buClr>
              <a:buFont typeface="Wingdings" panose="05000000000000000000" pitchFamily="2" charset="2"/>
              <a:buChar char="Ø"/>
            </a:pPr>
            <a:endParaRPr lang="en-GB" sz="2000" dirty="0">
              <a:latin typeface="Network Rail Sans"/>
            </a:endParaRPr>
          </a:p>
          <a:p>
            <a:pPr marL="342900" indent="-342900">
              <a:buClr>
                <a:srgbClr val="F07E23"/>
              </a:buClr>
              <a:buFont typeface="Wingdings" panose="05000000000000000000" pitchFamily="2" charset="2"/>
              <a:buChar char="Ø"/>
            </a:pPr>
            <a:r>
              <a:rPr lang="en-GB" sz="2000" dirty="0">
                <a:latin typeface="Network Rail Sans"/>
              </a:rPr>
              <a:t>What are the barriers stopping you from using the Work Safe procedure and how can you/we overcome these?</a:t>
            </a:r>
          </a:p>
          <a:p>
            <a:pPr marL="342900" indent="-342900">
              <a:buClr>
                <a:srgbClr val="F07E23"/>
              </a:buClr>
              <a:buFont typeface="Wingdings" panose="05000000000000000000" pitchFamily="2" charset="2"/>
              <a:buChar char="Ø"/>
            </a:pPr>
            <a:endParaRPr lang="en-GB" sz="2000" dirty="0">
              <a:latin typeface="Network Rail Sans"/>
            </a:endParaRPr>
          </a:p>
          <a:p>
            <a:pPr marL="342900" indent="-342900">
              <a:buClr>
                <a:srgbClr val="F07E23"/>
              </a:buClr>
              <a:buFont typeface="Wingdings" panose="05000000000000000000" pitchFamily="2" charset="2"/>
              <a:buChar char="Ø"/>
            </a:pPr>
            <a:r>
              <a:rPr lang="en-GB" sz="2000" dirty="0">
                <a:latin typeface="Network Rail Sans"/>
              </a:rPr>
              <a:t>Besides the obvious physical impact, what are the wider impacts?</a:t>
            </a:r>
          </a:p>
          <a:p>
            <a:pPr marL="342900" indent="-342900">
              <a:buClr>
                <a:srgbClr val="F07E23"/>
              </a:buClr>
              <a:buFont typeface="Wingdings" panose="05000000000000000000" pitchFamily="2" charset="2"/>
              <a:buChar char="Ø"/>
            </a:pPr>
            <a:endParaRPr lang="en-GB" sz="2000" dirty="0">
              <a:latin typeface="Network Rail Sans"/>
            </a:endParaRPr>
          </a:p>
          <a:p>
            <a:pPr marL="342900" indent="-342900">
              <a:buClr>
                <a:srgbClr val="F07E23"/>
              </a:buClr>
              <a:buFont typeface="Wingdings" panose="05000000000000000000" pitchFamily="2" charset="2"/>
              <a:buChar char="Ø"/>
            </a:pPr>
            <a:r>
              <a:rPr lang="en-GB" sz="2000" dirty="0">
                <a:latin typeface="Network Rail Sans"/>
              </a:rPr>
              <a:t>What, if anything, will you take from Bryant’s story?</a:t>
            </a:r>
          </a:p>
          <a:p>
            <a:pPr marL="457200" indent="-457200" algn="ctr">
              <a:buClr>
                <a:srgbClr val="F07E23"/>
              </a:buClr>
              <a:buFont typeface="Wingdings" panose="05000000000000000000" pitchFamily="2" charset="2"/>
              <a:buChar char="Ø"/>
            </a:pPr>
            <a:endParaRPr lang="en-GB" sz="2800" b="1" dirty="0">
              <a:latin typeface="Network Rail Sans" panose="02000000040000020004" pitchFamily="2" charset="0"/>
            </a:endParaRPr>
          </a:p>
          <a:p>
            <a:pPr marL="285750" indent="-285750" algn="ctr">
              <a:buFont typeface="Wingdings" panose="05000000000000000000" pitchFamily="2" charset="2"/>
              <a:buChar char="Ø"/>
            </a:pPr>
            <a:endParaRPr lang="en-GB" dirty="0"/>
          </a:p>
        </p:txBody>
      </p:sp>
      <p:sp>
        <p:nvSpPr>
          <p:cNvPr id="9" name="Title 1">
            <a:extLst>
              <a:ext uri="{FF2B5EF4-FFF2-40B4-BE49-F238E27FC236}">
                <a16:creationId xmlns:a16="http://schemas.microsoft.com/office/drawing/2014/main" id="{ED2BF7A8-47E8-4A89-B460-ADCEC60A71B0}"/>
              </a:ext>
            </a:extLst>
          </p:cNvPr>
          <p:cNvSpPr txBox="1">
            <a:spLocks/>
          </p:cNvSpPr>
          <p:nvPr/>
        </p:nvSpPr>
        <p:spPr>
          <a:xfrm>
            <a:off x="4327071" y="525546"/>
            <a:ext cx="7415750" cy="8318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07E23"/>
                </a:solidFill>
                <a:latin typeface="Network Rail Sans"/>
              </a:rPr>
              <a:t>Discussion Points</a:t>
            </a:r>
            <a:endParaRPr lang="en-GB" sz="3200" b="1" dirty="0">
              <a:solidFill>
                <a:srgbClr val="F07E23"/>
              </a:solidFill>
            </a:endParaRPr>
          </a:p>
        </p:txBody>
      </p:sp>
      <p:sp>
        <p:nvSpPr>
          <p:cNvPr id="2" name="Slide Number Placeholder 1">
            <a:extLst>
              <a:ext uri="{FF2B5EF4-FFF2-40B4-BE49-F238E27FC236}">
                <a16:creationId xmlns:a16="http://schemas.microsoft.com/office/drawing/2014/main" id="{D7BFFB1F-D731-F539-1825-56AF73C921BE}"/>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20</a:t>
            </a:fld>
            <a:endParaRPr lang="en-GB"/>
          </a:p>
        </p:txBody>
      </p:sp>
      <p:grpSp>
        <p:nvGrpSpPr>
          <p:cNvPr id="6" name="Group 5">
            <a:extLst>
              <a:ext uri="{FF2B5EF4-FFF2-40B4-BE49-F238E27FC236}">
                <a16:creationId xmlns:a16="http://schemas.microsoft.com/office/drawing/2014/main" id="{7D5D90D1-2BB5-2C92-D982-9ADA10433E71}"/>
              </a:ext>
            </a:extLst>
          </p:cNvPr>
          <p:cNvGrpSpPr/>
          <p:nvPr/>
        </p:nvGrpSpPr>
        <p:grpSpPr>
          <a:xfrm>
            <a:off x="1365411" y="1927038"/>
            <a:ext cx="2783608" cy="2783608"/>
            <a:chOff x="1136811" y="2346138"/>
            <a:chExt cx="2783608" cy="2783608"/>
          </a:xfrm>
        </p:grpSpPr>
        <p:sp>
          <p:nvSpPr>
            <p:cNvPr id="14" name="Oval 13">
              <a:extLst>
                <a:ext uri="{FF2B5EF4-FFF2-40B4-BE49-F238E27FC236}">
                  <a16:creationId xmlns:a16="http://schemas.microsoft.com/office/drawing/2014/main" id="{64566778-4659-0493-8064-32272AE62A1F}"/>
                </a:ext>
              </a:extLst>
            </p:cNvPr>
            <p:cNvSpPr/>
            <p:nvPr/>
          </p:nvSpPr>
          <p:spPr>
            <a:xfrm>
              <a:off x="1136811" y="2346138"/>
              <a:ext cx="2783608" cy="2783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icon&#10;&#10;Description automatically generated">
              <a:extLst>
                <a:ext uri="{FF2B5EF4-FFF2-40B4-BE49-F238E27FC236}">
                  <a16:creationId xmlns:a16="http://schemas.microsoft.com/office/drawing/2014/main" id="{7F2BAF81-B6F5-D724-AA93-CCCCD9741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396" y="2613736"/>
              <a:ext cx="2248412" cy="2248412"/>
            </a:xfrm>
            <a:prstGeom prst="rect">
              <a:avLst/>
            </a:prstGeom>
          </p:spPr>
        </p:pic>
      </p:grpSp>
    </p:spTree>
    <p:extLst>
      <p:ext uri="{BB962C8B-B14F-4D97-AF65-F5344CB8AC3E}">
        <p14:creationId xmlns:p14="http://schemas.microsoft.com/office/powerpoint/2010/main" val="23156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100"/>
                            </p:stCondLst>
                            <p:childTnLst>
                              <p:par>
                                <p:cTn id="11" presetID="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2100"/>
                            </p:stCondLst>
                            <p:childTnLst>
                              <p:par>
                                <p:cTn id="16" presetID="10" presetClass="entr" presetSubtype="0" fill="hold" nodeType="afterEffect">
                                  <p:stCondLst>
                                    <p:cond delay="50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childTnLst>
                                </p:cTn>
                              </p:par>
                            </p:childTnLst>
                          </p:cTn>
                        </p:par>
                        <p:par>
                          <p:cTn id="19" fill="hold">
                            <p:stCondLst>
                              <p:cond delay="3600"/>
                            </p:stCondLst>
                            <p:childTnLst>
                              <p:par>
                                <p:cTn id="20" presetID="10" presetClass="entr" presetSubtype="0" fill="hold" nodeType="afterEffect">
                                  <p:stCondLst>
                                    <p:cond delay="50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childTnLst>
                                </p:cTn>
                              </p:par>
                            </p:childTnLst>
                          </p:cTn>
                        </p:par>
                        <p:par>
                          <p:cTn id="23" fill="hold">
                            <p:stCondLst>
                              <p:cond delay="5100"/>
                            </p:stCondLst>
                            <p:childTnLst>
                              <p:par>
                                <p:cTn id="24" presetID="10" presetClass="entr" presetSubtype="0" fill="hold" nodeType="afterEffect">
                                  <p:stCondLst>
                                    <p:cond delay="50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1000"/>
                                        <p:tgtEl>
                                          <p:spTgt spid="4">
                                            <p:txEl>
                                              <p:pRg st="4" end="4"/>
                                            </p:txEl>
                                          </p:spTgt>
                                        </p:tgtEl>
                                      </p:cBhvr>
                                    </p:animEffect>
                                  </p:childTnLst>
                                </p:cTn>
                              </p:par>
                            </p:childTnLst>
                          </p:cTn>
                        </p:par>
                        <p:par>
                          <p:cTn id="27" fill="hold">
                            <p:stCondLst>
                              <p:cond delay="6600"/>
                            </p:stCondLst>
                            <p:childTnLst>
                              <p:par>
                                <p:cTn id="28" presetID="10" presetClass="entr" presetSubtype="0" fill="hold" nodeType="afterEffect">
                                  <p:stCondLst>
                                    <p:cond delay="50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1000"/>
                                        <p:tgtEl>
                                          <p:spTgt spid="4">
                                            <p:txEl>
                                              <p:pRg st="6" end="6"/>
                                            </p:txEl>
                                          </p:spTgt>
                                        </p:tgtEl>
                                      </p:cBhvr>
                                    </p:animEffect>
                                  </p:childTnLst>
                                </p:cTn>
                              </p:par>
                            </p:childTnLst>
                          </p:cTn>
                        </p:par>
                        <p:par>
                          <p:cTn id="31" fill="hold">
                            <p:stCondLst>
                              <p:cond delay="8100"/>
                            </p:stCondLst>
                            <p:childTnLst>
                              <p:par>
                                <p:cTn id="32" presetID="10" presetClass="entr" presetSubtype="0" fill="hold" nodeType="afterEffect">
                                  <p:stCondLst>
                                    <p:cond delay="50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fade">
                                      <p:cBhvr>
                                        <p:cTn id="34" dur="1000"/>
                                        <p:tgtEl>
                                          <p:spTgt spid="4">
                                            <p:txEl>
                                              <p:pRg st="8" end="8"/>
                                            </p:txEl>
                                          </p:spTgt>
                                        </p:tgtEl>
                                      </p:cBhvr>
                                    </p:animEffect>
                                  </p:childTnLst>
                                </p:cTn>
                              </p:par>
                            </p:childTnLst>
                          </p:cTn>
                        </p:par>
                        <p:par>
                          <p:cTn id="35" fill="hold">
                            <p:stCondLst>
                              <p:cond delay="9600"/>
                            </p:stCondLst>
                            <p:childTnLst>
                              <p:par>
                                <p:cTn id="36" presetID="10" presetClass="entr" presetSubtype="0" fill="hold" nodeType="afterEffect">
                                  <p:stCondLst>
                                    <p:cond delay="500"/>
                                  </p:stCondLst>
                                  <p:childTnLst>
                                    <p:set>
                                      <p:cBhvr>
                                        <p:cTn id="37" dur="1" fill="hold">
                                          <p:stCondLst>
                                            <p:cond delay="0"/>
                                          </p:stCondLst>
                                        </p:cTn>
                                        <p:tgtEl>
                                          <p:spTgt spid="4">
                                            <p:txEl>
                                              <p:pRg st="10" end="10"/>
                                            </p:txEl>
                                          </p:spTgt>
                                        </p:tgtEl>
                                        <p:attrNameLst>
                                          <p:attrName>style.visibility</p:attrName>
                                        </p:attrNameLst>
                                      </p:cBhvr>
                                      <p:to>
                                        <p:strVal val="visible"/>
                                      </p:to>
                                    </p:set>
                                    <p:animEffect transition="in" filter="fade">
                                      <p:cBhvr>
                                        <p:cTn id="38"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3410-6844-40C2-922A-EDAB9AB05C8C}"/>
              </a:ext>
            </a:extLst>
          </p:cNvPr>
          <p:cNvSpPr>
            <a:spLocks noGrp="1"/>
          </p:cNvSpPr>
          <p:nvPr>
            <p:ph type="title" idx="4294967295"/>
          </p:nvPr>
        </p:nvSpPr>
        <p:spPr>
          <a:xfrm>
            <a:off x="1055688" y="480279"/>
            <a:ext cx="10542754" cy="620616"/>
          </a:xfrm>
          <a:prstGeom prst="rect">
            <a:avLst/>
          </a:prstGeom>
        </p:spPr>
        <p:txBody>
          <a:bodyPr vert="horz" lIns="91440" tIns="45720" rIns="91440" bIns="45720" rtlCol="0" anchor="b">
            <a:normAutofit/>
          </a:bodyPr>
          <a:lstStyle/>
          <a:p>
            <a:pPr defTabSz="914400"/>
            <a:r>
              <a:rPr lang="en-GB" sz="3200" b="1" kern="1200" dirty="0">
                <a:solidFill>
                  <a:srgbClr val="F07E23"/>
                </a:solidFill>
                <a:latin typeface="Network Rail Sans" panose="02000000040000020004" pitchFamily="2" charset="0"/>
                <a:ea typeface="+mj-ea"/>
                <a:cs typeface="+mj-cs"/>
              </a:rPr>
              <a:t>OLE – In the Basket</a:t>
            </a:r>
            <a:endParaRPr lang="en-US" sz="3200" b="1" kern="1200" dirty="0">
              <a:solidFill>
                <a:srgbClr val="F07E23"/>
              </a:solidFill>
              <a:latin typeface="Network Rail Sans" panose="02000000040000020004" pitchFamily="2" charset="0"/>
              <a:ea typeface="+mj-ea"/>
              <a:cs typeface="+mj-cs"/>
            </a:endParaRPr>
          </a:p>
        </p:txBody>
      </p:sp>
      <p:sp>
        <p:nvSpPr>
          <p:cNvPr id="3" name="Text Placeholder 2">
            <a:extLst>
              <a:ext uri="{FF2B5EF4-FFF2-40B4-BE49-F238E27FC236}">
                <a16:creationId xmlns:a16="http://schemas.microsoft.com/office/drawing/2014/main" id="{4E8D2DD6-6B20-4401-AF06-90D9EDEF1561}"/>
              </a:ext>
            </a:extLst>
          </p:cNvPr>
          <p:cNvSpPr>
            <a:spLocks noGrp="1"/>
          </p:cNvSpPr>
          <p:nvPr>
            <p:ph type="body" sz="quarter" idx="4294967295"/>
          </p:nvPr>
        </p:nvSpPr>
        <p:spPr>
          <a:xfrm>
            <a:off x="6426206" y="2628178"/>
            <a:ext cx="5430831" cy="2963691"/>
          </a:xfrm>
          <a:prstGeom prst="rect">
            <a:avLst/>
          </a:prstGeom>
        </p:spPr>
        <p:txBody>
          <a:bodyPr vert="horz" lIns="91440" tIns="45720" rIns="91440" bIns="45720" rtlCol="0">
            <a:noAutofit/>
          </a:bodyPr>
          <a:lstStyle/>
          <a:p>
            <a:pPr marL="0" indent="0" defTabSz="914400">
              <a:spcAft>
                <a:spcPts val="600"/>
              </a:spcAft>
              <a:buNone/>
            </a:pPr>
            <a:r>
              <a:rPr lang="en-US" sz="2400" dirty="0">
                <a:ea typeface="+mn-ea"/>
                <a:cs typeface="+mn-cs"/>
              </a:rPr>
              <a:t>In this session, we are going to discuss the importance of challenging electrical safety, what actions we can take to stay safe, and what the consequences are if we act unsafely or do unplanned work.</a:t>
            </a:r>
          </a:p>
          <a:p>
            <a:pPr marL="0" indent="0" defTabSz="914400">
              <a:spcAft>
                <a:spcPts val="600"/>
              </a:spcAft>
              <a:buNone/>
            </a:pPr>
            <a:r>
              <a:rPr lang="en-US" sz="2400" dirty="0">
                <a:ea typeface="+mn-ea"/>
                <a:cs typeface="+mn-cs"/>
              </a:rPr>
              <a:t>And finally, the impact injuries can have both mentally and physically.</a:t>
            </a:r>
            <a:endParaRPr lang="en-US" sz="2400" dirty="0">
              <a:latin typeface="+mn-lt"/>
              <a:ea typeface="+mn-ea"/>
              <a:cs typeface="+mn-cs"/>
            </a:endParaRPr>
          </a:p>
          <a:p>
            <a:pPr marL="114300" indent="-228600" defTabSz="914400">
              <a:spcAft>
                <a:spcPts val="600"/>
              </a:spcAft>
              <a:buFont typeface="Arial" panose="020B0604020202020204" pitchFamily="34" charset="0"/>
              <a:buChar char="•"/>
            </a:pPr>
            <a:endParaRPr lang="en-US" dirty="0">
              <a:latin typeface="+mn-lt"/>
              <a:ea typeface="+mn-ea"/>
              <a:cs typeface="+mn-cs"/>
            </a:endParaRPr>
          </a:p>
          <a:p>
            <a:pPr marL="114300" indent="-228600" defTabSz="914400">
              <a:spcAft>
                <a:spcPts val="600"/>
              </a:spcAft>
              <a:buFont typeface="Arial" panose="020B0604020202020204" pitchFamily="34" charset="0"/>
              <a:buChar char="•"/>
            </a:pPr>
            <a:endParaRPr lang="en-US" dirty="0">
              <a:latin typeface="+mn-lt"/>
              <a:ea typeface="+mn-ea"/>
              <a:cs typeface="+mn-cs"/>
            </a:endParaRPr>
          </a:p>
        </p:txBody>
      </p:sp>
      <p:sp>
        <p:nvSpPr>
          <p:cNvPr id="4" name="Slide Number Placeholder 3">
            <a:extLst>
              <a:ext uri="{FF2B5EF4-FFF2-40B4-BE49-F238E27FC236}">
                <a16:creationId xmlns:a16="http://schemas.microsoft.com/office/drawing/2014/main" id="{3CAA4835-54D9-1528-AAAE-FE9E1FAF12C4}"/>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21</a:t>
            </a:fld>
            <a:endParaRPr lang="en-GB"/>
          </a:p>
        </p:txBody>
      </p:sp>
      <p:pic>
        <p:nvPicPr>
          <p:cNvPr id="8" name="Picture 7">
            <a:extLst>
              <a:ext uri="{FF2B5EF4-FFF2-40B4-BE49-F238E27FC236}">
                <a16:creationId xmlns:a16="http://schemas.microsoft.com/office/drawing/2014/main" id="{235709ED-236B-D6D2-D511-ACC4E9A10743}"/>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741" b="741"/>
          <a:stretch/>
        </p:blipFill>
        <p:spPr>
          <a:xfrm>
            <a:off x="1127682" y="2313618"/>
            <a:ext cx="5120892" cy="3364210"/>
          </a:xfrm>
          <a:prstGeom prst="snip2DiagRect">
            <a:avLst/>
          </a:prstGeom>
        </p:spPr>
      </p:pic>
    </p:spTree>
    <p:extLst>
      <p:ext uri="{BB962C8B-B14F-4D97-AF65-F5344CB8AC3E}">
        <p14:creationId xmlns:p14="http://schemas.microsoft.com/office/powerpoint/2010/main" val="2006050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4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anim calcmode="lin" valueType="num">
                                      <p:cBhvr>
                                        <p:cTn id="14" dur="750" fill="hold"/>
                                        <p:tgtEl>
                                          <p:spTgt spid="8"/>
                                        </p:tgtEl>
                                        <p:attrNameLst>
                                          <p:attrName>ppt_x</p:attrName>
                                        </p:attrNameLst>
                                      </p:cBhvr>
                                      <p:tavLst>
                                        <p:tav tm="0">
                                          <p:val>
                                            <p:strVal val="#ppt_x"/>
                                          </p:val>
                                        </p:tav>
                                        <p:tav tm="100000">
                                          <p:val>
                                            <p:strVal val="#ppt_x"/>
                                          </p:val>
                                        </p:tav>
                                      </p:tavLst>
                                    </p:anim>
                                    <p:anim calcmode="lin" valueType="num">
                                      <p:cBhvr>
                                        <p:cTn id="15" dur="7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150"/>
                            </p:stCondLst>
                            <p:childTnLst>
                              <p:par>
                                <p:cTn id="17" presetID="10" presetClass="entr" presetSubtype="0" fill="hold" grpId="0" nodeType="afterEffect">
                                  <p:stCondLst>
                                    <p:cond delay="50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par>
                          <p:cTn id="20" fill="hold">
                            <p:stCondLst>
                              <p:cond delay="3150"/>
                            </p:stCondLst>
                            <p:childTnLst>
                              <p:par>
                                <p:cTn id="21" presetID="10" presetClass="entr" presetSubtype="0" fill="hold" grpId="0" nodeType="afterEffect">
                                  <p:stCondLst>
                                    <p:cond delay="50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62F8BB-C096-4EF9-8025-FB13FE821F06}"/>
              </a:ext>
            </a:extLst>
          </p:cNvPr>
          <p:cNvSpPr/>
          <p:nvPr/>
        </p:nvSpPr>
        <p:spPr>
          <a:xfrm>
            <a:off x="5105400" y="1339811"/>
            <a:ext cx="7086600" cy="4827656"/>
          </a:xfrm>
          <a:prstGeom prst="rect">
            <a:avLst/>
          </a:prstGeom>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342900" indent="-342900">
              <a:buClr>
                <a:srgbClr val="F07E23"/>
              </a:buClr>
              <a:buFont typeface="Wingdings" panose="05000000000000000000" pitchFamily="2" charset="2"/>
              <a:buChar char="Ø"/>
            </a:pPr>
            <a:r>
              <a:rPr lang="en-GB" sz="2000" dirty="0">
                <a:latin typeface="Network Rail Sans"/>
              </a:rPr>
              <a:t>Where in the scenario were there opportunities for staff to choose to challenge?</a:t>
            </a:r>
          </a:p>
          <a:p>
            <a:pPr marL="342900" indent="-342900">
              <a:buClr>
                <a:srgbClr val="F07E23"/>
              </a:buClr>
              <a:buFont typeface="Wingdings" panose="05000000000000000000" pitchFamily="2" charset="2"/>
              <a:buChar char="Ø"/>
            </a:pP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a:rPr>
              <a:t>After the incident, what would you expect to happen next?</a:t>
            </a:r>
          </a:p>
          <a:p>
            <a:pPr marL="342900" indent="-342900">
              <a:buClr>
                <a:srgbClr val="F07E23"/>
              </a:buClr>
              <a:buFont typeface="Wingdings" panose="05000000000000000000" pitchFamily="2" charset="2"/>
              <a:buChar char="Ø"/>
            </a:pP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a:rPr>
              <a:t>What could be improved in the quality of the Form C briefing? </a:t>
            </a: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a:rPr>
              <a:t>Share an example if you’ve had to undertake work or witnessed work taking place that wasn’t ‘planned’?</a:t>
            </a:r>
          </a:p>
          <a:p>
            <a:pPr marL="342900" indent="-342900">
              <a:buClr>
                <a:srgbClr val="F07E23"/>
              </a:buClr>
              <a:buFont typeface="Wingdings" panose="05000000000000000000" pitchFamily="2" charset="2"/>
              <a:buChar char="Ø"/>
            </a:pP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a:rPr>
              <a:t>What are the physical and mental consequences to all those involved in an electrical accident or near-miss?</a:t>
            </a:r>
          </a:p>
          <a:p>
            <a:endParaRPr lang="en-GB" sz="2800" dirty="0">
              <a:latin typeface="Network Rail Sans" panose="02000000040000020004" pitchFamily="2" charset="0"/>
            </a:endParaRPr>
          </a:p>
        </p:txBody>
      </p:sp>
      <p:sp>
        <p:nvSpPr>
          <p:cNvPr id="10" name="Title 1">
            <a:extLst>
              <a:ext uri="{FF2B5EF4-FFF2-40B4-BE49-F238E27FC236}">
                <a16:creationId xmlns:a16="http://schemas.microsoft.com/office/drawing/2014/main" id="{F9B840EB-15B7-4980-BD28-4A2806318B82}"/>
              </a:ext>
            </a:extLst>
          </p:cNvPr>
          <p:cNvSpPr txBox="1">
            <a:spLocks/>
          </p:cNvSpPr>
          <p:nvPr/>
        </p:nvSpPr>
        <p:spPr>
          <a:xfrm>
            <a:off x="5105399" y="507961"/>
            <a:ext cx="6637421" cy="8318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07E23"/>
                </a:solidFill>
                <a:latin typeface="Network Rail Sans"/>
              </a:rPr>
              <a:t>Discussion Points</a:t>
            </a:r>
            <a:endParaRPr lang="en-GB" sz="3200" b="1" dirty="0">
              <a:solidFill>
                <a:srgbClr val="F07E23"/>
              </a:solidFill>
            </a:endParaRPr>
          </a:p>
        </p:txBody>
      </p:sp>
      <p:sp>
        <p:nvSpPr>
          <p:cNvPr id="2" name="Slide Number Placeholder 1">
            <a:extLst>
              <a:ext uri="{FF2B5EF4-FFF2-40B4-BE49-F238E27FC236}">
                <a16:creationId xmlns:a16="http://schemas.microsoft.com/office/drawing/2014/main" id="{0C9A452B-904D-E55B-9353-628FDCFB6F49}"/>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22</a:t>
            </a:fld>
            <a:endParaRPr lang="en-GB"/>
          </a:p>
        </p:txBody>
      </p:sp>
      <p:grpSp>
        <p:nvGrpSpPr>
          <p:cNvPr id="13" name="Group 12">
            <a:extLst>
              <a:ext uri="{FF2B5EF4-FFF2-40B4-BE49-F238E27FC236}">
                <a16:creationId xmlns:a16="http://schemas.microsoft.com/office/drawing/2014/main" id="{3866AA28-DC36-E86D-3375-2471A4ABAA8D}"/>
              </a:ext>
            </a:extLst>
          </p:cNvPr>
          <p:cNvGrpSpPr/>
          <p:nvPr/>
        </p:nvGrpSpPr>
        <p:grpSpPr>
          <a:xfrm>
            <a:off x="1536861" y="2212788"/>
            <a:ext cx="2783608" cy="2783608"/>
            <a:chOff x="1136811" y="2346138"/>
            <a:chExt cx="2783608" cy="2783608"/>
          </a:xfrm>
        </p:grpSpPr>
        <p:sp>
          <p:nvSpPr>
            <p:cNvPr id="14" name="Oval 13">
              <a:extLst>
                <a:ext uri="{FF2B5EF4-FFF2-40B4-BE49-F238E27FC236}">
                  <a16:creationId xmlns:a16="http://schemas.microsoft.com/office/drawing/2014/main" id="{7CA25F16-BB12-440A-2E19-60AC221EBD0A}"/>
                </a:ext>
              </a:extLst>
            </p:cNvPr>
            <p:cNvSpPr/>
            <p:nvPr/>
          </p:nvSpPr>
          <p:spPr>
            <a:xfrm>
              <a:off x="1136811" y="2346138"/>
              <a:ext cx="2783608" cy="2783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picture containing icon&#10;&#10;Description automatically generated">
              <a:extLst>
                <a:ext uri="{FF2B5EF4-FFF2-40B4-BE49-F238E27FC236}">
                  <a16:creationId xmlns:a16="http://schemas.microsoft.com/office/drawing/2014/main" id="{D01401EC-F4A1-BDC5-31A4-5372116D7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396" y="2613736"/>
              <a:ext cx="2248412" cy="2248412"/>
            </a:xfrm>
            <a:prstGeom prst="rect">
              <a:avLst/>
            </a:prstGeom>
          </p:spPr>
        </p:pic>
      </p:grpSp>
    </p:spTree>
    <p:extLst>
      <p:ext uri="{BB962C8B-B14F-4D97-AF65-F5344CB8AC3E}">
        <p14:creationId xmlns:p14="http://schemas.microsoft.com/office/powerpoint/2010/main" val="376107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100"/>
                            </p:stCondLst>
                            <p:childTnLst>
                              <p:par>
                                <p:cTn id="11" presetID="10" presetClass="entr" presetSubtype="0" fill="hold" grpId="0" nodeType="after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750"/>
                                        <p:tgtEl>
                                          <p:spTgt spid="9"/>
                                        </p:tgtEl>
                                      </p:cBhvr>
                                    </p:animEffect>
                                  </p:childTnLst>
                                </p:cTn>
                              </p:par>
                            </p:childTnLst>
                          </p:cTn>
                        </p:par>
                        <p:par>
                          <p:cTn id="14" fill="hold">
                            <p:stCondLst>
                              <p:cond delay="2350"/>
                            </p:stCondLst>
                            <p:childTnLst>
                              <p:par>
                                <p:cTn id="15" presetID="10" presetClass="entr" presetSubtype="0" fill="hold" nodeType="afterEffect">
                                  <p:stCondLst>
                                    <p:cond delay="50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750"/>
                                        <p:tgtEl>
                                          <p:spTgt spid="9">
                                            <p:txEl>
                                              <p:pRg st="0" end="0"/>
                                            </p:txEl>
                                          </p:spTgt>
                                        </p:tgtEl>
                                      </p:cBhvr>
                                    </p:animEffect>
                                  </p:childTnLst>
                                </p:cTn>
                              </p:par>
                            </p:childTnLst>
                          </p:cTn>
                        </p:par>
                        <p:par>
                          <p:cTn id="18" fill="hold">
                            <p:stCondLst>
                              <p:cond delay="3600"/>
                            </p:stCondLst>
                            <p:childTnLst>
                              <p:par>
                                <p:cTn id="19" presetID="10" presetClass="entr" presetSubtype="0" fill="hold" nodeType="afterEffect">
                                  <p:stCondLst>
                                    <p:cond delay="50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750"/>
                                        <p:tgtEl>
                                          <p:spTgt spid="9">
                                            <p:txEl>
                                              <p:pRg st="2" end="2"/>
                                            </p:txEl>
                                          </p:spTgt>
                                        </p:tgtEl>
                                      </p:cBhvr>
                                    </p:animEffect>
                                  </p:childTnLst>
                                </p:cTn>
                              </p:par>
                            </p:childTnLst>
                          </p:cTn>
                        </p:par>
                        <p:par>
                          <p:cTn id="22" fill="hold">
                            <p:stCondLst>
                              <p:cond delay="4850"/>
                            </p:stCondLst>
                            <p:childTnLst>
                              <p:par>
                                <p:cTn id="23" presetID="10" presetClass="entr" presetSubtype="0" fill="hold" nodeType="afterEffect">
                                  <p:stCondLst>
                                    <p:cond delay="50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750"/>
                                        <p:tgtEl>
                                          <p:spTgt spid="9">
                                            <p:txEl>
                                              <p:pRg st="4" end="4"/>
                                            </p:txEl>
                                          </p:spTgt>
                                        </p:tgtEl>
                                      </p:cBhvr>
                                    </p:animEffect>
                                  </p:childTnLst>
                                </p:cTn>
                              </p:par>
                            </p:childTnLst>
                          </p:cTn>
                        </p:par>
                        <p:par>
                          <p:cTn id="26" fill="hold">
                            <p:stCondLst>
                              <p:cond delay="6100"/>
                            </p:stCondLst>
                            <p:childTnLst>
                              <p:par>
                                <p:cTn id="27" presetID="10" presetClass="entr" presetSubtype="0" fill="hold" nodeType="afterEffect">
                                  <p:stCondLst>
                                    <p:cond delay="500"/>
                                  </p:stCondLst>
                                  <p:childTnLst>
                                    <p:set>
                                      <p:cBhvr>
                                        <p:cTn id="28" dur="1" fill="hold">
                                          <p:stCondLst>
                                            <p:cond delay="0"/>
                                          </p:stCondLst>
                                        </p:cTn>
                                        <p:tgtEl>
                                          <p:spTgt spid="9">
                                            <p:txEl>
                                              <p:pRg st="6" end="6"/>
                                            </p:txEl>
                                          </p:spTgt>
                                        </p:tgtEl>
                                        <p:attrNameLst>
                                          <p:attrName>style.visibility</p:attrName>
                                        </p:attrNameLst>
                                      </p:cBhvr>
                                      <p:to>
                                        <p:strVal val="visible"/>
                                      </p:to>
                                    </p:set>
                                    <p:animEffect transition="in" filter="fade">
                                      <p:cBhvr>
                                        <p:cTn id="29" dur="750"/>
                                        <p:tgtEl>
                                          <p:spTgt spid="9">
                                            <p:txEl>
                                              <p:pRg st="6" end="6"/>
                                            </p:txEl>
                                          </p:spTgt>
                                        </p:tgtEl>
                                      </p:cBhvr>
                                    </p:animEffect>
                                  </p:childTnLst>
                                </p:cTn>
                              </p:par>
                            </p:childTnLst>
                          </p:cTn>
                        </p:par>
                        <p:par>
                          <p:cTn id="30" fill="hold">
                            <p:stCondLst>
                              <p:cond delay="7350"/>
                            </p:stCondLst>
                            <p:childTnLst>
                              <p:par>
                                <p:cTn id="31" presetID="10" presetClass="entr" presetSubtype="0" fill="hold" nodeType="afterEffect">
                                  <p:stCondLst>
                                    <p:cond delay="500"/>
                                  </p:stCondLst>
                                  <p:childTnLst>
                                    <p:set>
                                      <p:cBhvr>
                                        <p:cTn id="32" dur="1" fill="hold">
                                          <p:stCondLst>
                                            <p:cond delay="0"/>
                                          </p:stCondLst>
                                        </p:cTn>
                                        <p:tgtEl>
                                          <p:spTgt spid="9">
                                            <p:txEl>
                                              <p:pRg st="8" end="8"/>
                                            </p:txEl>
                                          </p:spTgt>
                                        </p:tgtEl>
                                        <p:attrNameLst>
                                          <p:attrName>style.visibility</p:attrName>
                                        </p:attrNameLst>
                                      </p:cBhvr>
                                      <p:to>
                                        <p:strVal val="visible"/>
                                      </p:to>
                                    </p:set>
                                    <p:animEffect transition="in" filter="fade">
                                      <p:cBhvr>
                                        <p:cTn id="33" dur="750"/>
                                        <p:tgtEl>
                                          <p:spTgt spid="9">
                                            <p:txEl>
                                              <p:pRg st="8" end="8"/>
                                            </p:txEl>
                                          </p:spTgt>
                                        </p:tgtEl>
                                      </p:cBhvr>
                                    </p:animEffect>
                                  </p:childTnLst>
                                </p:cTn>
                              </p:par>
                            </p:childTnLst>
                          </p:cTn>
                        </p:par>
                        <p:par>
                          <p:cTn id="34" fill="hold">
                            <p:stCondLst>
                              <p:cond delay="8600"/>
                            </p:stCondLst>
                            <p:childTnLst>
                              <p:par>
                                <p:cTn id="35" presetID="42"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C2497A-A5FA-4395-9795-55161923311D}"/>
              </a:ext>
            </a:extLst>
          </p:cNvPr>
          <p:cNvSpPr>
            <a:spLocks noGrp="1"/>
          </p:cNvSpPr>
          <p:nvPr>
            <p:ph type="body" sz="quarter" idx="4294967295"/>
          </p:nvPr>
        </p:nvSpPr>
        <p:spPr>
          <a:xfrm>
            <a:off x="5731329" y="1949313"/>
            <a:ext cx="6211382" cy="4486275"/>
          </a:xfrm>
          <a:prstGeom prst="rect">
            <a:avLst/>
          </a:prstGeom>
        </p:spPr>
        <p:txBody>
          <a:bodyPr>
            <a:normAutofit/>
          </a:bodyPr>
          <a:lstStyle/>
          <a:p>
            <a:pPr>
              <a:buClr>
                <a:srgbClr val="F07E23"/>
              </a:buClr>
              <a:buFont typeface="Wingdings" panose="05000000000000000000" pitchFamily="2" charset="2"/>
              <a:buChar char="Ø"/>
            </a:pPr>
            <a:endParaRPr lang="en-GB" dirty="0"/>
          </a:p>
          <a:p>
            <a:pPr>
              <a:buClr>
                <a:srgbClr val="F07E23"/>
              </a:buClr>
              <a:buFont typeface="Wingdings" panose="05000000000000000000" pitchFamily="2" charset="2"/>
              <a:buChar char="Ø"/>
            </a:pPr>
            <a:r>
              <a:rPr lang="en-GB" sz="2000" dirty="0"/>
              <a:t>If you were in the same situation, what could you and your team have done to prevent the event in the film from occurring?</a:t>
            </a:r>
          </a:p>
          <a:p>
            <a:pPr>
              <a:buClr>
                <a:srgbClr val="F07E23"/>
              </a:buClr>
              <a:buFont typeface="Wingdings" panose="05000000000000000000" pitchFamily="2" charset="2"/>
              <a:buChar char="Ø"/>
            </a:pPr>
            <a:endParaRPr lang="en-GB" sz="2000" dirty="0"/>
          </a:p>
          <a:p>
            <a:pPr>
              <a:buClr>
                <a:srgbClr val="F07E23"/>
              </a:buClr>
              <a:buFont typeface="Wingdings" panose="05000000000000000000" pitchFamily="2" charset="2"/>
              <a:buChar char="Ø"/>
            </a:pPr>
            <a:r>
              <a:rPr lang="en-GB" sz="2000" dirty="0"/>
              <a:t>What were the possible consequences? </a:t>
            </a:r>
          </a:p>
          <a:p>
            <a:pPr>
              <a:buClr>
                <a:srgbClr val="F07E23"/>
              </a:buClr>
              <a:buFont typeface="Wingdings" panose="05000000000000000000" pitchFamily="2" charset="2"/>
              <a:buChar char="Ø"/>
            </a:pPr>
            <a:endParaRPr lang="en-GB" sz="2000" dirty="0"/>
          </a:p>
          <a:p>
            <a:pPr>
              <a:buClr>
                <a:srgbClr val="F07E23"/>
              </a:buClr>
              <a:buFont typeface="Wingdings" panose="05000000000000000000" pitchFamily="2" charset="2"/>
              <a:buChar char="Ø"/>
            </a:pPr>
            <a:r>
              <a:rPr lang="en-GB" sz="2000" dirty="0"/>
              <a:t>What valuable lessons have you learnt from watching this scenario?</a:t>
            </a:r>
          </a:p>
        </p:txBody>
      </p:sp>
      <p:sp>
        <p:nvSpPr>
          <p:cNvPr id="5" name="Title 1">
            <a:extLst>
              <a:ext uri="{FF2B5EF4-FFF2-40B4-BE49-F238E27FC236}">
                <a16:creationId xmlns:a16="http://schemas.microsoft.com/office/drawing/2014/main" id="{BA6E8514-21AD-4A61-AA46-7324B92E13E4}"/>
              </a:ext>
            </a:extLst>
          </p:cNvPr>
          <p:cNvSpPr txBox="1">
            <a:spLocks/>
          </p:cNvSpPr>
          <p:nvPr/>
        </p:nvSpPr>
        <p:spPr>
          <a:xfrm>
            <a:off x="5731329" y="525546"/>
            <a:ext cx="6011492" cy="8318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07E23"/>
                </a:solidFill>
                <a:latin typeface="Network Rail Sans"/>
              </a:rPr>
              <a:t>How Can we Prevent a Similar Incident?</a:t>
            </a:r>
            <a:endParaRPr lang="en-GB" sz="3200" b="1" dirty="0">
              <a:solidFill>
                <a:srgbClr val="F07E23"/>
              </a:solidFill>
            </a:endParaRPr>
          </a:p>
        </p:txBody>
      </p:sp>
      <p:sp>
        <p:nvSpPr>
          <p:cNvPr id="2" name="Slide Number Placeholder 1">
            <a:extLst>
              <a:ext uri="{FF2B5EF4-FFF2-40B4-BE49-F238E27FC236}">
                <a16:creationId xmlns:a16="http://schemas.microsoft.com/office/drawing/2014/main" id="{8C182DF7-A65C-49ED-7CD7-7E60330FDEC0}"/>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23</a:t>
            </a:fld>
            <a:endParaRPr lang="en-GB"/>
          </a:p>
        </p:txBody>
      </p:sp>
      <p:pic>
        <p:nvPicPr>
          <p:cNvPr id="7" name="Picture 6" descr="A person looking out a window&#10;&#10;Description automatically generated with medium confidence">
            <a:extLst>
              <a:ext uri="{FF2B5EF4-FFF2-40B4-BE49-F238E27FC236}">
                <a16:creationId xmlns:a16="http://schemas.microsoft.com/office/drawing/2014/main" id="{293099C5-23DA-D86C-C05D-6916B2D8084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01286" y="2338128"/>
            <a:ext cx="4316906" cy="2826203"/>
          </a:xfrm>
          <a:prstGeom prst="snip2DiagRect">
            <a:avLst/>
          </a:prstGeom>
          <a:ln w="57150">
            <a:noFill/>
          </a:ln>
        </p:spPr>
      </p:pic>
    </p:spTree>
    <p:extLst>
      <p:ext uri="{BB962C8B-B14F-4D97-AF65-F5344CB8AC3E}">
        <p14:creationId xmlns:p14="http://schemas.microsoft.com/office/powerpoint/2010/main" val="10028371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7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700"/>
                            </p:stCondLst>
                            <p:childTnLst>
                              <p:par>
                                <p:cTn id="17" presetID="10" presetClass="entr" presetSubtype="0" fill="hold" grpId="0" nodeType="afterEffect">
                                  <p:stCondLst>
                                    <p:cond delay="50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childTnLst>
                                </p:cTn>
                              </p:par>
                            </p:childTnLst>
                          </p:cTn>
                        </p:par>
                        <p:par>
                          <p:cTn id="20" fill="hold">
                            <p:stCondLst>
                              <p:cond delay="4200"/>
                            </p:stCondLst>
                            <p:childTnLst>
                              <p:par>
                                <p:cTn id="21" presetID="10" presetClass="entr" presetSubtype="0" fill="hold" grpId="0" nodeType="afterEffect">
                                  <p:stCondLst>
                                    <p:cond delay="5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childTnLst>
                                </p:cTn>
                              </p:par>
                            </p:childTnLst>
                          </p:cTn>
                        </p:par>
                        <p:par>
                          <p:cTn id="24" fill="hold">
                            <p:stCondLst>
                              <p:cond delay="5700"/>
                            </p:stCondLst>
                            <p:childTnLst>
                              <p:par>
                                <p:cTn id="25" presetID="10" presetClass="entr" presetSubtype="0" fill="hold" grpId="0"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3410-6844-40C2-922A-EDAB9AB05C8C}"/>
              </a:ext>
            </a:extLst>
          </p:cNvPr>
          <p:cNvSpPr>
            <a:spLocks noGrp="1"/>
          </p:cNvSpPr>
          <p:nvPr>
            <p:ph type="title" idx="4294967295"/>
          </p:nvPr>
        </p:nvSpPr>
        <p:spPr>
          <a:xfrm>
            <a:off x="992232" y="427523"/>
            <a:ext cx="10588625" cy="645135"/>
          </a:xfrm>
          <a:prstGeom prst="rect">
            <a:avLst/>
          </a:prstGeom>
        </p:spPr>
        <p:txBody>
          <a:bodyPr vert="horz" lIns="91440" tIns="45720" rIns="91440" bIns="45720" rtlCol="0" anchor="b">
            <a:normAutofit/>
          </a:bodyPr>
          <a:lstStyle/>
          <a:p>
            <a:pPr defTabSz="914400"/>
            <a:r>
              <a:rPr lang="en-GB" sz="3200" b="1" kern="1200" dirty="0">
                <a:solidFill>
                  <a:srgbClr val="F07E23"/>
                </a:solidFill>
                <a:latin typeface="Network Rail Sans" panose="02000000040000020004" pitchFamily="2" charset="0"/>
                <a:ea typeface="+mj-ea"/>
                <a:cs typeface="+mj-cs"/>
              </a:rPr>
              <a:t>Electrical Safety – Who is Responsible?</a:t>
            </a:r>
            <a:endParaRPr lang="en-US" sz="3200" b="1" kern="1200" dirty="0">
              <a:solidFill>
                <a:srgbClr val="F07E23"/>
              </a:solidFill>
              <a:latin typeface="Network Rail Sans" panose="02000000040000020004" pitchFamily="2" charset="0"/>
              <a:ea typeface="+mj-ea"/>
              <a:cs typeface="+mj-cs"/>
            </a:endParaRPr>
          </a:p>
        </p:txBody>
      </p:sp>
      <p:sp>
        <p:nvSpPr>
          <p:cNvPr id="3" name="Text Placeholder 2">
            <a:extLst>
              <a:ext uri="{FF2B5EF4-FFF2-40B4-BE49-F238E27FC236}">
                <a16:creationId xmlns:a16="http://schemas.microsoft.com/office/drawing/2014/main" id="{4E8D2DD6-6B20-4401-AF06-90D9EDEF1561}"/>
              </a:ext>
            </a:extLst>
          </p:cNvPr>
          <p:cNvSpPr>
            <a:spLocks noGrp="1"/>
          </p:cNvSpPr>
          <p:nvPr>
            <p:ph type="body" sz="quarter" idx="4294967295"/>
          </p:nvPr>
        </p:nvSpPr>
        <p:spPr>
          <a:xfrm>
            <a:off x="6542477" y="2686030"/>
            <a:ext cx="5427266" cy="2963691"/>
          </a:xfrm>
          <a:prstGeom prst="rect">
            <a:avLst/>
          </a:prstGeom>
        </p:spPr>
        <p:txBody>
          <a:bodyPr vert="horz" lIns="91440" tIns="45720" rIns="91440" bIns="45720" rtlCol="0">
            <a:noAutofit/>
          </a:bodyPr>
          <a:lstStyle/>
          <a:p>
            <a:pPr marL="0" indent="0" defTabSz="914400">
              <a:spcAft>
                <a:spcPts val="600"/>
              </a:spcAft>
              <a:buNone/>
            </a:pPr>
            <a:r>
              <a:rPr lang="en-US" sz="2400" dirty="0">
                <a:ea typeface="+mn-ea"/>
                <a:cs typeface="+mn-cs"/>
              </a:rPr>
              <a:t>In this session, we are going to discuss the importance of </a:t>
            </a:r>
            <a:r>
              <a:rPr lang="en-GB" sz="2400" dirty="0">
                <a:ea typeface="+mn-ea"/>
                <a:cs typeface="+mn-cs"/>
              </a:rPr>
              <a:t>everyone taking responsibility for safety. </a:t>
            </a:r>
          </a:p>
          <a:p>
            <a:pPr marL="0" indent="0" defTabSz="914400">
              <a:spcAft>
                <a:spcPts val="600"/>
              </a:spcAft>
              <a:buNone/>
            </a:pPr>
            <a:r>
              <a:rPr lang="en-GB" sz="2400" dirty="0">
                <a:ea typeface="+mn-ea"/>
                <a:cs typeface="+mn-cs"/>
              </a:rPr>
              <a:t>Recognise why the safety standards and procedures won’t exclusively keep you safe and understand how human factors play a part.</a:t>
            </a:r>
          </a:p>
        </p:txBody>
      </p:sp>
      <p:sp>
        <p:nvSpPr>
          <p:cNvPr id="4" name="Slide Number Placeholder 3">
            <a:extLst>
              <a:ext uri="{FF2B5EF4-FFF2-40B4-BE49-F238E27FC236}">
                <a16:creationId xmlns:a16="http://schemas.microsoft.com/office/drawing/2014/main" id="{1DD61F44-D084-E829-9C85-E7867FD21227}"/>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24</a:t>
            </a:fld>
            <a:endParaRPr lang="en-GB"/>
          </a:p>
        </p:txBody>
      </p:sp>
      <p:pic>
        <p:nvPicPr>
          <p:cNvPr id="8" name="Picture 7">
            <a:extLst>
              <a:ext uri="{FF2B5EF4-FFF2-40B4-BE49-F238E27FC236}">
                <a16:creationId xmlns:a16="http://schemas.microsoft.com/office/drawing/2014/main" id="{1B1E241F-BFDB-0710-6598-2EBD82551F62}"/>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735" b="735"/>
          <a:stretch/>
        </p:blipFill>
        <p:spPr>
          <a:xfrm>
            <a:off x="1195342" y="2285511"/>
            <a:ext cx="5120892" cy="3364210"/>
          </a:xfrm>
          <a:prstGeom prst="snip2DiagRect">
            <a:avLst/>
          </a:prstGeom>
        </p:spPr>
      </p:pic>
    </p:spTree>
    <p:extLst>
      <p:ext uri="{BB962C8B-B14F-4D97-AF65-F5344CB8AC3E}">
        <p14:creationId xmlns:p14="http://schemas.microsoft.com/office/powerpoint/2010/main" val="3620533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6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anim calcmode="lin" valueType="num">
                                      <p:cBhvr>
                                        <p:cTn id="14" dur="750" fill="hold"/>
                                        <p:tgtEl>
                                          <p:spTgt spid="8"/>
                                        </p:tgtEl>
                                        <p:attrNameLst>
                                          <p:attrName>ppt_x</p:attrName>
                                        </p:attrNameLst>
                                      </p:cBhvr>
                                      <p:tavLst>
                                        <p:tav tm="0">
                                          <p:val>
                                            <p:strVal val="#ppt_x"/>
                                          </p:val>
                                        </p:tav>
                                        <p:tav tm="100000">
                                          <p:val>
                                            <p:strVal val="#ppt_x"/>
                                          </p:val>
                                        </p:tav>
                                      </p:tavLst>
                                    </p:anim>
                                    <p:anim calcmode="lin" valueType="num">
                                      <p:cBhvr>
                                        <p:cTn id="15" dur="7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350"/>
                            </p:stCondLst>
                            <p:childTnLst>
                              <p:par>
                                <p:cTn id="17" presetID="10" presetClass="entr" presetSubtype="0" fill="hold" grpId="0" nodeType="afterEffect">
                                  <p:stCondLst>
                                    <p:cond delay="50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par>
                          <p:cTn id="20" fill="hold">
                            <p:stCondLst>
                              <p:cond delay="3350"/>
                            </p:stCondLst>
                            <p:childTnLst>
                              <p:par>
                                <p:cTn id="21" presetID="10" presetClass="entr" presetSubtype="0" fill="hold" grpId="0" nodeType="afterEffect">
                                  <p:stCondLst>
                                    <p:cond delay="50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5535B2-6A56-4503-A54B-9E9424BF1A50}"/>
              </a:ext>
            </a:extLst>
          </p:cNvPr>
          <p:cNvSpPr/>
          <p:nvPr/>
        </p:nvSpPr>
        <p:spPr>
          <a:xfrm>
            <a:off x="5134027" y="2535361"/>
            <a:ext cx="6723011" cy="205739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Arial" panose="020B0604020202020204" pitchFamily="34" charset="0"/>
              <a:buChar char="•"/>
            </a:pPr>
            <a:endParaRPr lang="en-GB" sz="2800" dirty="0">
              <a:latin typeface="Network Rail Sans" panose="02000000040000020004" pitchFamily="2" charset="0"/>
            </a:endParaRPr>
          </a:p>
          <a:p>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panose="02000000040000020004" pitchFamily="2" charset="0"/>
              </a:rPr>
              <a:t>Why do you think it’s important to challenge poor safety behaviours or paperwork?</a:t>
            </a:r>
          </a:p>
          <a:p>
            <a:pPr marL="342900" indent="-342900">
              <a:buClr>
                <a:srgbClr val="F07E23"/>
              </a:buClr>
              <a:buFont typeface="Wingdings" panose="05000000000000000000" pitchFamily="2" charset="2"/>
              <a:buChar char="Ø"/>
            </a:pP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panose="02000000040000020004" pitchFamily="2" charset="0"/>
              </a:rPr>
              <a:t>Share your personal stories when you have chosen to challenge like Al. What happened?</a:t>
            </a:r>
          </a:p>
          <a:p>
            <a:pPr marL="342900" indent="-342900">
              <a:buClr>
                <a:srgbClr val="F07E23"/>
              </a:buClr>
              <a:buFont typeface="Wingdings" panose="05000000000000000000" pitchFamily="2" charset="2"/>
              <a:buChar char="Ø"/>
            </a:pP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panose="02000000040000020004" pitchFamily="2" charset="0"/>
              </a:rPr>
              <a:t>Ultimately who is responsible for your safety?</a:t>
            </a:r>
          </a:p>
          <a:p>
            <a:pPr marL="342900" indent="-342900">
              <a:buClr>
                <a:srgbClr val="F07E23"/>
              </a:buClr>
              <a:buFont typeface="Wingdings" panose="05000000000000000000" pitchFamily="2" charset="2"/>
              <a:buChar char="Ø"/>
            </a:pP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panose="02000000040000020004" pitchFamily="2" charset="0"/>
              </a:rPr>
              <a:t>What do you feel that you can do to ensure that the correct safety  processes and procedures are followed every time? </a:t>
            </a:r>
          </a:p>
          <a:p>
            <a:endParaRPr lang="en-GB" sz="2800" dirty="0">
              <a:latin typeface="Network Rail Sans" panose="02000000040000020004" pitchFamily="2" charset="0"/>
            </a:endParaRPr>
          </a:p>
        </p:txBody>
      </p:sp>
      <p:sp>
        <p:nvSpPr>
          <p:cNvPr id="10" name="Title 1">
            <a:extLst>
              <a:ext uri="{FF2B5EF4-FFF2-40B4-BE49-F238E27FC236}">
                <a16:creationId xmlns:a16="http://schemas.microsoft.com/office/drawing/2014/main" id="{C7DFC5FA-63E4-4132-97EC-E6E86E19A0F0}"/>
              </a:ext>
            </a:extLst>
          </p:cNvPr>
          <p:cNvSpPr txBox="1">
            <a:spLocks/>
          </p:cNvSpPr>
          <p:nvPr/>
        </p:nvSpPr>
        <p:spPr>
          <a:xfrm>
            <a:off x="5134027" y="525546"/>
            <a:ext cx="6608794" cy="8318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07E23"/>
                </a:solidFill>
                <a:latin typeface="Network Rail Sans"/>
              </a:rPr>
              <a:t>Discussion Points</a:t>
            </a:r>
            <a:endParaRPr lang="en-GB" sz="3200" b="1" dirty="0">
              <a:solidFill>
                <a:srgbClr val="F07E23"/>
              </a:solidFill>
            </a:endParaRPr>
          </a:p>
        </p:txBody>
      </p:sp>
      <p:sp>
        <p:nvSpPr>
          <p:cNvPr id="2" name="Slide Number Placeholder 1">
            <a:extLst>
              <a:ext uri="{FF2B5EF4-FFF2-40B4-BE49-F238E27FC236}">
                <a16:creationId xmlns:a16="http://schemas.microsoft.com/office/drawing/2014/main" id="{324446FD-660D-65DE-6152-1BE26C6F1ECC}"/>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25</a:t>
            </a:fld>
            <a:endParaRPr lang="en-GB"/>
          </a:p>
        </p:txBody>
      </p:sp>
      <p:grpSp>
        <p:nvGrpSpPr>
          <p:cNvPr id="12" name="Group 11">
            <a:extLst>
              <a:ext uri="{FF2B5EF4-FFF2-40B4-BE49-F238E27FC236}">
                <a16:creationId xmlns:a16="http://schemas.microsoft.com/office/drawing/2014/main" id="{D4420B2D-50F1-1BAF-0EA8-1A4E305EB607}"/>
              </a:ext>
            </a:extLst>
          </p:cNvPr>
          <p:cNvGrpSpPr/>
          <p:nvPr/>
        </p:nvGrpSpPr>
        <p:grpSpPr>
          <a:xfrm>
            <a:off x="1536861" y="2212788"/>
            <a:ext cx="2783608" cy="2783608"/>
            <a:chOff x="1136811" y="2346138"/>
            <a:chExt cx="2783608" cy="2783608"/>
          </a:xfrm>
        </p:grpSpPr>
        <p:sp>
          <p:nvSpPr>
            <p:cNvPr id="15" name="Oval 14">
              <a:extLst>
                <a:ext uri="{FF2B5EF4-FFF2-40B4-BE49-F238E27FC236}">
                  <a16:creationId xmlns:a16="http://schemas.microsoft.com/office/drawing/2014/main" id="{DD834178-BEF9-8DDA-8D97-497AC9F0FAAC}"/>
                </a:ext>
              </a:extLst>
            </p:cNvPr>
            <p:cNvSpPr/>
            <p:nvPr/>
          </p:nvSpPr>
          <p:spPr>
            <a:xfrm>
              <a:off x="1136811" y="2346138"/>
              <a:ext cx="2783608" cy="2783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picture containing icon&#10;&#10;Description automatically generated">
              <a:extLst>
                <a:ext uri="{FF2B5EF4-FFF2-40B4-BE49-F238E27FC236}">
                  <a16:creationId xmlns:a16="http://schemas.microsoft.com/office/drawing/2014/main" id="{611C19C9-1358-4C20-5CAF-332DE3727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396" y="2613736"/>
              <a:ext cx="2248412" cy="2248412"/>
            </a:xfrm>
            <a:prstGeom prst="rect">
              <a:avLst/>
            </a:prstGeom>
          </p:spPr>
        </p:pic>
      </p:grpSp>
    </p:spTree>
    <p:extLst>
      <p:ext uri="{BB962C8B-B14F-4D97-AF65-F5344CB8AC3E}">
        <p14:creationId xmlns:p14="http://schemas.microsoft.com/office/powerpoint/2010/main" val="180329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1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100"/>
                            </p:stCondLst>
                            <p:childTnLst>
                              <p:par>
                                <p:cTn id="17" presetID="10" presetClass="entr" presetSubtype="0" fill="hold" nodeType="afterEffect">
                                  <p:stCondLst>
                                    <p:cond delay="50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750"/>
                                        <p:tgtEl>
                                          <p:spTgt spid="9">
                                            <p:txEl>
                                              <p:pRg st="2" end="2"/>
                                            </p:txEl>
                                          </p:spTgt>
                                        </p:tgtEl>
                                      </p:cBhvr>
                                    </p:animEffect>
                                  </p:childTnLst>
                                </p:cTn>
                              </p:par>
                            </p:childTnLst>
                          </p:cTn>
                        </p:par>
                        <p:par>
                          <p:cTn id="20" fill="hold">
                            <p:stCondLst>
                              <p:cond delay="3350"/>
                            </p:stCondLst>
                            <p:childTnLst>
                              <p:par>
                                <p:cTn id="21" presetID="10" presetClass="entr" presetSubtype="0" fill="hold" nodeType="afterEffect">
                                  <p:stCondLst>
                                    <p:cond delay="50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750"/>
                                        <p:tgtEl>
                                          <p:spTgt spid="9">
                                            <p:txEl>
                                              <p:pRg st="4" end="4"/>
                                            </p:txEl>
                                          </p:spTgt>
                                        </p:tgtEl>
                                      </p:cBhvr>
                                    </p:animEffect>
                                  </p:childTnLst>
                                </p:cTn>
                              </p:par>
                            </p:childTnLst>
                          </p:cTn>
                        </p:par>
                        <p:par>
                          <p:cTn id="24" fill="hold">
                            <p:stCondLst>
                              <p:cond delay="4600"/>
                            </p:stCondLst>
                            <p:childTnLst>
                              <p:par>
                                <p:cTn id="25" presetID="10" presetClass="entr" presetSubtype="0" fill="hold" nodeType="afterEffect">
                                  <p:stCondLst>
                                    <p:cond delay="50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750"/>
                                        <p:tgtEl>
                                          <p:spTgt spid="9">
                                            <p:txEl>
                                              <p:pRg st="6" end="6"/>
                                            </p:txEl>
                                          </p:spTgt>
                                        </p:tgtEl>
                                      </p:cBhvr>
                                    </p:animEffect>
                                  </p:childTnLst>
                                </p:cTn>
                              </p:par>
                            </p:childTnLst>
                          </p:cTn>
                        </p:par>
                        <p:par>
                          <p:cTn id="28" fill="hold">
                            <p:stCondLst>
                              <p:cond delay="5850"/>
                            </p:stCondLst>
                            <p:childTnLst>
                              <p:par>
                                <p:cTn id="29" presetID="10" presetClass="entr" presetSubtype="0" fill="hold" nodeType="afterEffect">
                                  <p:stCondLst>
                                    <p:cond delay="500"/>
                                  </p:stCondLst>
                                  <p:childTnLst>
                                    <p:set>
                                      <p:cBhvr>
                                        <p:cTn id="30" dur="1" fill="hold">
                                          <p:stCondLst>
                                            <p:cond delay="0"/>
                                          </p:stCondLst>
                                        </p:cTn>
                                        <p:tgtEl>
                                          <p:spTgt spid="9">
                                            <p:txEl>
                                              <p:pRg st="8" end="8"/>
                                            </p:txEl>
                                          </p:spTgt>
                                        </p:tgtEl>
                                        <p:attrNameLst>
                                          <p:attrName>style.visibility</p:attrName>
                                        </p:attrNameLst>
                                      </p:cBhvr>
                                      <p:to>
                                        <p:strVal val="visible"/>
                                      </p:to>
                                    </p:set>
                                    <p:animEffect transition="in" filter="fade">
                                      <p:cBhvr>
                                        <p:cTn id="31" dur="75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BC6C-20B4-4CA8-A608-CCF1C8A04BCE}"/>
              </a:ext>
            </a:extLst>
          </p:cNvPr>
          <p:cNvSpPr>
            <a:spLocks noGrp="1"/>
          </p:cNvSpPr>
          <p:nvPr>
            <p:ph type="title" idx="4294967295"/>
          </p:nvPr>
        </p:nvSpPr>
        <p:spPr>
          <a:xfrm>
            <a:off x="5132328" y="407391"/>
            <a:ext cx="6665531" cy="831850"/>
          </a:xfrm>
          <a:prstGeom prst="rect">
            <a:avLst/>
          </a:prstGeom>
        </p:spPr>
        <p:txBody>
          <a:bodyPr/>
          <a:lstStyle/>
          <a:p>
            <a:r>
              <a:rPr lang="en-GB" sz="3200" b="1" dirty="0">
                <a:solidFill>
                  <a:srgbClr val="F07E23"/>
                </a:solidFill>
                <a:latin typeface="Network Rail Sans" panose="02000000040000020004" pitchFamily="2" charset="0"/>
              </a:rPr>
              <a:t>Ground Rules:</a:t>
            </a:r>
          </a:p>
        </p:txBody>
      </p:sp>
      <p:sp>
        <p:nvSpPr>
          <p:cNvPr id="7" name="TextBox 6">
            <a:extLst>
              <a:ext uri="{FF2B5EF4-FFF2-40B4-BE49-F238E27FC236}">
                <a16:creationId xmlns:a16="http://schemas.microsoft.com/office/drawing/2014/main" id="{B201CB07-BFA0-4B2A-B252-E6CC48124E58}"/>
              </a:ext>
            </a:extLst>
          </p:cNvPr>
          <p:cNvSpPr txBox="1"/>
          <p:nvPr/>
        </p:nvSpPr>
        <p:spPr>
          <a:xfrm>
            <a:off x="5117634" y="936323"/>
            <a:ext cx="6665530" cy="5577168"/>
          </a:xfrm>
          <a:prstGeom prst="rect">
            <a:avLst/>
          </a:prstGeom>
          <a:noFill/>
        </p:spPr>
        <p:txBody>
          <a:bodyPr wrap="square">
            <a:spAutoFit/>
          </a:bodyPr>
          <a:lstStyle/>
          <a:p>
            <a:pPr marL="342900" indent="-342900">
              <a:lnSpc>
                <a:spcPct val="150000"/>
              </a:lnSpc>
              <a:buClr>
                <a:srgbClr val="F07E23"/>
              </a:buClr>
              <a:buFont typeface="Wingdings" panose="05000000000000000000" pitchFamily="2" charset="2"/>
              <a:buChar char="Ø"/>
            </a:pPr>
            <a:r>
              <a:rPr lang="en-GB" sz="2000" dirty="0">
                <a:latin typeface="Network Rail Sans" panose="02000000040000020004" pitchFamily="2" charset="0"/>
              </a:rPr>
              <a:t>All participants are requested to mute </a:t>
            </a:r>
            <a:r>
              <a:rPr lang="en-GB" sz="2000">
                <a:latin typeface="Network Rail Sans" panose="02000000040000020004" pitchFamily="2" charset="0"/>
              </a:rPr>
              <a:t>mobile phones </a:t>
            </a:r>
            <a:r>
              <a:rPr lang="en-GB" sz="2000" dirty="0">
                <a:latin typeface="Network Rail Sans" panose="02000000040000020004" pitchFamily="2" charset="0"/>
              </a:rPr>
              <a:t>(unless on-call)</a:t>
            </a:r>
          </a:p>
          <a:p>
            <a:pPr marL="342900" indent="-342900">
              <a:lnSpc>
                <a:spcPct val="150000"/>
              </a:lnSpc>
              <a:buClr>
                <a:srgbClr val="F07E23"/>
              </a:buClr>
              <a:buFont typeface="Wingdings" panose="05000000000000000000" pitchFamily="2" charset="2"/>
              <a:buChar char="Ø"/>
            </a:pPr>
            <a:r>
              <a:rPr lang="en-GB" sz="2000" dirty="0">
                <a:latin typeface="Network Rail Sans" panose="02000000040000020004" pitchFamily="2" charset="0"/>
              </a:rPr>
              <a:t>Please participate in all the discussions – these sessions have been designed to be interactive</a:t>
            </a:r>
          </a:p>
          <a:p>
            <a:pPr marL="342900" indent="-342900">
              <a:lnSpc>
                <a:spcPct val="150000"/>
              </a:lnSpc>
              <a:buClr>
                <a:srgbClr val="F07E23"/>
              </a:buClr>
              <a:buFont typeface="Wingdings" panose="05000000000000000000" pitchFamily="2" charset="2"/>
              <a:buChar char="Ø"/>
            </a:pPr>
            <a:r>
              <a:rPr lang="en-GB" sz="2000" dirty="0">
                <a:latin typeface="Network Rail Sans" panose="02000000040000020004" pitchFamily="2" charset="0"/>
              </a:rPr>
              <a:t>If using Microsoft Teams we encourage you to switch on your camera and mute your mic when you’re not talking</a:t>
            </a:r>
          </a:p>
          <a:p>
            <a:pPr marL="342900" indent="-342900">
              <a:lnSpc>
                <a:spcPct val="150000"/>
              </a:lnSpc>
              <a:buClr>
                <a:srgbClr val="F07E23"/>
              </a:buClr>
              <a:buFont typeface="Wingdings" panose="05000000000000000000" pitchFamily="2" charset="2"/>
              <a:buChar char="Ø"/>
            </a:pPr>
            <a:r>
              <a:rPr lang="en-GB" sz="2000" dirty="0">
                <a:latin typeface="Network Rail Sans" panose="02000000040000020004" pitchFamily="2" charset="0"/>
              </a:rPr>
              <a:t>Be open and honest, listen and be respectful of each other’s views </a:t>
            </a:r>
          </a:p>
          <a:p>
            <a:pPr marL="342900" indent="-342900">
              <a:lnSpc>
                <a:spcPct val="150000"/>
              </a:lnSpc>
              <a:buClr>
                <a:srgbClr val="F07E23"/>
              </a:buClr>
              <a:buFont typeface="Wingdings" panose="05000000000000000000" pitchFamily="2" charset="2"/>
              <a:buChar char="Ø"/>
            </a:pPr>
            <a:r>
              <a:rPr lang="en-GB" sz="2000" dirty="0">
                <a:latin typeface="Network Rail Sans" panose="02000000040000020004" pitchFamily="2" charset="0"/>
              </a:rPr>
              <a:t>No question is a silly question</a:t>
            </a:r>
          </a:p>
          <a:p>
            <a:pPr marL="342900" indent="-342900">
              <a:lnSpc>
                <a:spcPct val="150000"/>
              </a:lnSpc>
              <a:buClr>
                <a:srgbClr val="F07E23"/>
              </a:buClr>
              <a:buFont typeface="Wingdings" panose="05000000000000000000" pitchFamily="2" charset="2"/>
              <a:buChar char="Ø"/>
            </a:pPr>
            <a:r>
              <a:rPr lang="en-GB" sz="2000" dirty="0">
                <a:latin typeface="Network Rail Sans" panose="02000000040000020004" pitchFamily="2" charset="0"/>
              </a:rPr>
              <a:t>Questions that cannot be addressed during the session will be taken away and added to Frequently Asked Questions document where appropriate</a:t>
            </a:r>
          </a:p>
        </p:txBody>
      </p:sp>
      <p:sp>
        <p:nvSpPr>
          <p:cNvPr id="3" name="Slide Number Placeholder 2">
            <a:extLst>
              <a:ext uri="{FF2B5EF4-FFF2-40B4-BE49-F238E27FC236}">
                <a16:creationId xmlns:a16="http://schemas.microsoft.com/office/drawing/2014/main" id="{AAABBDCF-86BE-AD23-29A4-A81881B6F475}"/>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3</a:t>
            </a:fld>
            <a:endParaRPr lang="en-GB"/>
          </a:p>
        </p:txBody>
      </p:sp>
      <p:grpSp>
        <p:nvGrpSpPr>
          <p:cNvPr id="11" name="Group 10">
            <a:extLst>
              <a:ext uri="{FF2B5EF4-FFF2-40B4-BE49-F238E27FC236}">
                <a16:creationId xmlns:a16="http://schemas.microsoft.com/office/drawing/2014/main" id="{93643F52-2430-C795-EC7C-96F682BA5136}"/>
              </a:ext>
            </a:extLst>
          </p:cNvPr>
          <p:cNvGrpSpPr/>
          <p:nvPr/>
        </p:nvGrpSpPr>
        <p:grpSpPr>
          <a:xfrm>
            <a:off x="1564071" y="1973697"/>
            <a:ext cx="3083093" cy="3083093"/>
            <a:chOff x="1545021" y="2087997"/>
            <a:chExt cx="3083093" cy="3083093"/>
          </a:xfrm>
        </p:grpSpPr>
        <p:sp>
          <p:nvSpPr>
            <p:cNvPr id="10" name="Oval 9">
              <a:extLst>
                <a:ext uri="{FF2B5EF4-FFF2-40B4-BE49-F238E27FC236}">
                  <a16:creationId xmlns:a16="http://schemas.microsoft.com/office/drawing/2014/main" id="{1BCEDA48-69B7-356E-0C90-C652C36FE477}"/>
                </a:ext>
              </a:extLst>
            </p:cNvPr>
            <p:cNvSpPr/>
            <p:nvPr/>
          </p:nvSpPr>
          <p:spPr>
            <a:xfrm>
              <a:off x="1545021" y="2087997"/>
              <a:ext cx="3083093" cy="3083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Icon&#10;&#10;Description automatically generated">
              <a:extLst>
                <a:ext uri="{FF2B5EF4-FFF2-40B4-BE49-F238E27FC236}">
                  <a16:creationId xmlns:a16="http://schemas.microsoft.com/office/drawing/2014/main" id="{9CCC6160-01E6-2675-EAAF-9CE38868B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358" y="2556554"/>
              <a:ext cx="2426418" cy="2145978"/>
            </a:xfrm>
            <a:prstGeom prst="rect">
              <a:avLst/>
            </a:prstGeom>
          </p:spPr>
        </p:pic>
      </p:grpSp>
    </p:spTree>
    <p:extLst>
      <p:ext uri="{BB962C8B-B14F-4D97-AF65-F5344CB8AC3E}">
        <p14:creationId xmlns:p14="http://schemas.microsoft.com/office/powerpoint/2010/main" val="220878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iterate type="wd">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200"/>
                            </p:stCondLst>
                            <p:childTnLst>
                              <p:par>
                                <p:cTn id="16" presetID="10" presetClass="entr" presetSubtype="0" fill="hold" nodeType="afterEffect">
                                  <p:stCondLst>
                                    <p:cond delay="50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childTnLst>
                                </p:cTn>
                              </p:par>
                            </p:childTnLst>
                          </p:cTn>
                        </p:par>
                        <p:par>
                          <p:cTn id="19" fill="hold">
                            <p:stCondLst>
                              <p:cond delay="2700"/>
                            </p:stCondLst>
                            <p:childTnLst>
                              <p:par>
                                <p:cTn id="20" presetID="10" presetClass="entr" presetSubtype="0" fill="hold" nodeType="afterEffect">
                                  <p:stCondLst>
                                    <p:cond delay="25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1000"/>
                                        <p:tgtEl>
                                          <p:spTgt spid="7">
                                            <p:txEl>
                                              <p:pRg st="1" end="1"/>
                                            </p:txEl>
                                          </p:spTgt>
                                        </p:tgtEl>
                                      </p:cBhvr>
                                    </p:animEffect>
                                  </p:childTnLst>
                                </p:cTn>
                              </p:par>
                            </p:childTnLst>
                          </p:cTn>
                        </p:par>
                        <p:par>
                          <p:cTn id="23" fill="hold">
                            <p:stCondLst>
                              <p:cond delay="3950"/>
                            </p:stCondLst>
                            <p:childTnLst>
                              <p:par>
                                <p:cTn id="24" presetID="10" presetClass="entr" presetSubtype="0" fill="hold" nodeType="afterEffect">
                                  <p:stCondLst>
                                    <p:cond delay="100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1000"/>
                                        <p:tgtEl>
                                          <p:spTgt spid="7">
                                            <p:txEl>
                                              <p:pRg st="2" end="2"/>
                                            </p:txEl>
                                          </p:spTgt>
                                        </p:tgtEl>
                                      </p:cBhvr>
                                    </p:animEffect>
                                  </p:childTnLst>
                                </p:cTn>
                              </p:par>
                            </p:childTnLst>
                          </p:cTn>
                        </p:par>
                        <p:par>
                          <p:cTn id="27" fill="hold">
                            <p:stCondLst>
                              <p:cond delay="5950"/>
                            </p:stCondLst>
                            <p:childTnLst>
                              <p:par>
                                <p:cTn id="28" presetID="10" presetClass="entr" presetSubtype="0" fill="hold" nodeType="afterEffect">
                                  <p:stCondLst>
                                    <p:cond delay="125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1000"/>
                                        <p:tgtEl>
                                          <p:spTgt spid="7">
                                            <p:txEl>
                                              <p:pRg st="3" end="3"/>
                                            </p:txEl>
                                          </p:spTgt>
                                        </p:tgtEl>
                                      </p:cBhvr>
                                    </p:animEffect>
                                  </p:childTnLst>
                                </p:cTn>
                              </p:par>
                            </p:childTnLst>
                          </p:cTn>
                        </p:par>
                        <p:par>
                          <p:cTn id="31" fill="hold">
                            <p:stCondLst>
                              <p:cond delay="8200"/>
                            </p:stCondLst>
                            <p:childTnLst>
                              <p:par>
                                <p:cTn id="32" presetID="10" presetClass="entr" presetSubtype="0" fill="hold" nodeType="afterEffect">
                                  <p:stCondLst>
                                    <p:cond delay="150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fade">
                                      <p:cBhvr>
                                        <p:cTn id="34" dur="1000"/>
                                        <p:tgtEl>
                                          <p:spTgt spid="7">
                                            <p:txEl>
                                              <p:pRg st="4" end="4"/>
                                            </p:txEl>
                                          </p:spTgt>
                                        </p:tgtEl>
                                      </p:cBhvr>
                                    </p:animEffect>
                                  </p:childTnLst>
                                </p:cTn>
                              </p:par>
                            </p:childTnLst>
                          </p:cTn>
                        </p:par>
                        <p:par>
                          <p:cTn id="35" fill="hold">
                            <p:stCondLst>
                              <p:cond delay="10700"/>
                            </p:stCondLst>
                            <p:childTnLst>
                              <p:par>
                                <p:cTn id="36" presetID="10" presetClass="entr" presetSubtype="0" fill="hold" nodeType="afterEffect">
                                  <p:stCondLst>
                                    <p:cond delay="1750"/>
                                  </p:stCondLst>
                                  <p:childTnLst>
                                    <p:set>
                                      <p:cBhvr>
                                        <p:cTn id="37" dur="1" fill="hold">
                                          <p:stCondLst>
                                            <p:cond delay="0"/>
                                          </p:stCondLst>
                                        </p:cTn>
                                        <p:tgtEl>
                                          <p:spTgt spid="7">
                                            <p:txEl>
                                              <p:pRg st="5" end="5"/>
                                            </p:txEl>
                                          </p:spTgt>
                                        </p:tgtEl>
                                        <p:attrNameLst>
                                          <p:attrName>style.visibility</p:attrName>
                                        </p:attrNameLst>
                                      </p:cBhvr>
                                      <p:to>
                                        <p:strVal val="visible"/>
                                      </p:to>
                                    </p:set>
                                    <p:animEffect transition="in" filter="fade">
                                      <p:cBhvr>
                                        <p:cTn id="38" dur="1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3410-6844-40C2-922A-EDAB9AB05C8C}"/>
              </a:ext>
            </a:extLst>
          </p:cNvPr>
          <p:cNvSpPr>
            <a:spLocks noGrp="1"/>
          </p:cNvSpPr>
          <p:nvPr>
            <p:ph type="title" idx="4294967295"/>
          </p:nvPr>
        </p:nvSpPr>
        <p:spPr>
          <a:xfrm>
            <a:off x="994270" y="496216"/>
            <a:ext cx="11018707" cy="831850"/>
          </a:xfrm>
          <a:prstGeom prst="rect">
            <a:avLst/>
          </a:prstGeom>
        </p:spPr>
        <p:txBody>
          <a:bodyPr>
            <a:normAutofit/>
          </a:bodyPr>
          <a:lstStyle/>
          <a:p>
            <a:r>
              <a:rPr lang="en-GB" sz="3200" b="1" dirty="0">
                <a:solidFill>
                  <a:srgbClr val="F07E23"/>
                </a:solidFill>
                <a:latin typeface="Network Rail Sans" panose="02000000040000020004" pitchFamily="2" charset="0"/>
              </a:rPr>
              <a:t>Today’s Learning Outcomes</a:t>
            </a:r>
          </a:p>
        </p:txBody>
      </p:sp>
      <p:sp>
        <p:nvSpPr>
          <p:cNvPr id="4" name="Freeform: Shape 3">
            <a:extLst>
              <a:ext uri="{FF2B5EF4-FFF2-40B4-BE49-F238E27FC236}">
                <a16:creationId xmlns:a16="http://schemas.microsoft.com/office/drawing/2014/main" id="{6E48D203-236C-1318-7AF7-0EF34500BE4B}"/>
              </a:ext>
            </a:extLst>
          </p:cNvPr>
          <p:cNvSpPr/>
          <p:nvPr/>
        </p:nvSpPr>
        <p:spPr>
          <a:xfrm>
            <a:off x="4175434" y="2317359"/>
            <a:ext cx="753045" cy="149248"/>
          </a:xfrm>
          <a:custGeom>
            <a:avLst/>
            <a:gdLst>
              <a:gd name="connsiteX0" fmla="*/ 0 w 672784"/>
              <a:gd name="connsiteY0" fmla="*/ 45720 h 91440"/>
              <a:gd name="connsiteX1" fmla="*/ 672784 w 672784"/>
              <a:gd name="connsiteY1" fmla="*/ 45720 h 91440"/>
            </a:gdLst>
            <a:ahLst/>
            <a:cxnLst>
              <a:cxn ang="0">
                <a:pos x="connsiteX0" y="connsiteY0"/>
              </a:cxn>
              <a:cxn ang="0">
                <a:pos x="connsiteX1" y="connsiteY1"/>
              </a:cxn>
            </a:cxnLst>
            <a:rect l="l" t="t" r="r" b="b"/>
            <a:pathLst>
              <a:path w="672784" h="91440">
                <a:moveTo>
                  <a:pt x="0" y="45720"/>
                </a:moveTo>
                <a:lnTo>
                  <a:pt x="672784" y="45720"/>
                </a:lnTo>
              </a:path>
            </a:pathLst>
          </a:custGeom>
          <a:noFill/>
          <a:ln w="28575">
            <a:solidFill>
              <a:srgbClr val="456B8C"/>
            </a:solidFill>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31508" tIns="42203" rIns="331507" bIns="4220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5" name="Freeform: Shape 4">
            <a:extLst>
              <a:ext uri="{FF2B5EF4-FFF2-40B4-BE49-F238E27FC236}">
                <a16:creationId xmlns:a16="http://schemas.microsoft.com/office/drawing/2014/main" id="{140F18B3-EDEE-212B-0ECD-FC3F07E11498}"/>
              </a:ext>
            </a:extLst>
          </p:cNvPr>
          <p:cNvSpPr/>
          <p:nvPr/>
        </p:nvSpPr>
        <p:spPr>
          <a:xfrm>
            <a:off x="1099772" y="1447200"/>
            <a:ext cx="3058193" cy="1980000"/>
          </a:xfrm>
          <a:custGeom>
            <a:avLst/>
            <a:gdLst>
              <a:gd name="connsiteX0" fmla="*/ 0 w 3058193"/>
              <a:gd name="connsiteY0" fmla="*/ 0 h 1834916"/>
              <a:gd name="connsiteX1" fmla="*/ 3058193 w 3058193"/>
              <a:gd name="connsiteY1" fmla="*/ 0 h 1834916"/>
              <a:gd name="connsiteX2" fmla="*/ 3058193 w 3058193"/>
              <a:gd name="connsiteY2" fmla="*/ 1834916 h 1834916"/>
              <a:gd name="connsiteX3" fmla="*/ 0 w 3058193"/>
              <a:gd name="connsiteY3" fmla="*/ 1834916 h 1834916"/>
              <a:gd name="connsiteX4" fmla="*/ 0 w 3058193"/>
              <a:gd name="connsiteY4" fmla="*/ 0 h 183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193" h="1834916">
                <a:moveTo>
                  <a:pt x="0" y="0"/>
                </a:moveTo>
                <a:lnTo>
                  <a:pt x="3058193" y="0"/>
                </a:lnTo>
                <a:lnTo>
                  <a:pt x="3058193" y="1834916"/>
                </a:lnTo>
                <a:lnTo>
                  <a:pt x="0" y="1834916"/>
                </a:lnTo>
                <a:lnTo>
                  <a:pt x="0" y="0"/>
                </a:lnTo>
                <a:close/>
              </a:path>
            </a:pathLst>
          </a:custGeom>
          <a:noFill/>
          <a:ln w="38100">
            <a:solidFill>
              <a:srgbClr val="456B8C"/>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spcFirstLastPara="0" vert="horz" wrap="square" lIns="149854" tIns="157298" rIns="149854" bIns="157298"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F07E23"/>
                </a:solidFill>
                <a:latin typeface="Network Rail Sans" panose="02000000040000020004" pitchFamily="2" charset="0"/>
              </a:rPr>
              <a:t>Working around electricity can be safe</a:t>
            </a:r>
            <a:r>
              <a:rPr lang="en-GB" sz="1800" b="1" kern="1200" dirty="0">
                <a:latin typeface="Network Rail Sans" panose="02000000040000020004" pitchFamily="2" charset="0"/>
              </a:rPr>
              <a:t> </a:t>
            </a:r>
            <a:r>
              <a:rPr lang="en-GB" sz="1800" b="1" kern="1200" dirty="0">
                <a:solidFill>
                  <a:schemeClr val="tx1"/>
                </a:solidFill>
                <a:latin typeface="Network Rail Sans" panose="02000000040000020004" pitchFamily="2" charset="0"/>
              </a:rPr>
              <a:t>when you follow the correct safety measures, and the hazards are controlled.</a:t>
            </a:r>
            <a:endParaRPr lang="en-US" sz="1800" b="1" kern="1200" dirty="0">
              <a:solidFill>
                <a:schemeClr val="tx1"/>
              </a:solidFill>
              <a:latin typeface="Network Rail Sans" panose="02000000040000020004" pitchFamily="2" charset="0"/>
            </a:endParaRPr>
          </a:p>
        </p:txBody>
      </p:sp>
      <p:sp>
        <p:nvSpPr>
          <p:cNvPr id="6" name="Freeform: Shape 5">
            <a:extLst>
              <a:ext uri="{FF2B5EF4-FFF2-40B4-BE49-F238E27FC236}">
                <a16:creationId xmlns:a16="http://schemas.microsoft.com/office/drawing/2014/main" id="{3B7B3D86-7AE9-041E-9C4A-480343FC9DED}"/>
              </a:ext>
            </a:extLst>
          </p:cNvPr>
          <p:cNvSpPr/>
          <p:nvPr/>
        </p:nvSpPr>
        <p:spPr>
          <a:xfrm>
            <a:off x="8016844" y="2317359"/>
            <a:ext cx="770500" cy="210796"/>
          </a:xfrm>
          <a:custGeom>
            <a:avLst/>
            <a:gdLst>
              <a:gd name="connsiteX0" fmla="*/ 0 w 672784"/>
              <a:gd name="connsiteY0" fmla="*/ 45720 h 91440"/>
              <a:gd name="connsiteX1" fmla="*/ 672784 w 672784"/>
              <a:gd name="connsiteY1" fmla="*/ 45720 h 91440"/>
            </a:gdLst>
            <a:ahLst/>
            <a:cxnLst>
              <a:cxn ang="0">
                <a:pos x="connsiteX0" y="connsiteY0"/>
              </a:cxn>
              <a:cxn ang="0">
                <a:pos x="connsiteX1" y="connsiteY1"/>
              </a:cxn>
            </a:cxnLst>
            <a:rect l="l" t="t" r="r" b="b"/>
            <a:pathLst>
              <a:path w="672784" h="91440">
                <a:moveTo>
                  <a:pt x="0" y="45720"/>
                </a:moveTo>
                <a:lnTo>
                  <a:pt x="672784" y="45720"/>
                </a:lnTo>
              </a:path>
            </a:pathLst>
          </a:custGeom>
          <a:noFill/>
          <a:ln w="28575">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31508" tIns="42203" rIns="331507" bIns="4220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2" name="Freeform: Shape 11">
            <a:extLst>
              <a:ext uri="{FF2B5EF4-FFF2-40B4-BE49-F238E27FC236}">
                <a16:creationId xmlns:a16="http://schemas.microsoft.com/office/drawing/2014/main" id="{41979FBB-2DF1-1B25-A4B2-8D2FCD79143F}"/>
              </a:ext>
            </a:extLst>
          </p:cNvPr>
          <p:cNvSpPr/>
          <p:nvPr/>
        </p:nvSpPr>
        <p:spPr>
          <a:xfrm>
            <a:off x="4942995" y="1445620"/>
            <a:ext cx="3058193" cy="1980000"/>
          </a:xfrm>
          <a:custGeom>
            <a:avLst/>
            <a:gdLst>
              <a:gd name="connsiteX0" fmla="*/ 0 w 3058193"/>
              <a:gd name="connsiteY0" fmla="*/ 0 h 1834916"/>
              <a:gd name="connsiteX1" fmla="*/ 3058193 w 3058193"/>
              <a:gd name="connsiteY1" fmla="*/ 0 h 1834916"/>
              <a:gd name="connsiteX2" fmla="*/ 3058193 w 3058193"/>
              <a:gd name="connsiteY2" fmla="*/ 1834916 h 1834916"/>
              <a:gd name="connsiteX3" fmla="*/ 0 w 3058193"/>
              <a:gd name="connsiteY3" fmla="*/ 1834916 h 1834916"/>
              <a:gd name="connsiteX4" fmla="*/ 0 w 3058193"/>
              <a:gd name="connsiteY4" fmla="*/ 0 h 183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193" h="1834916">
                <a:moveTo>
                  <a:pt x="0" y="0"/>
                </a:moveTo>
                <a:lnTo>
                  <a:pt x="3058193" y="0"/>
                </a:lnTo>
                <a:lnTo>
                  <a:pt x="3058193" y="1834916"/>
                </a:lnTo>
                <a:lnTo>
                  <a:pt x="0" y="1834916"/>
                </a:lnTo>
                <a:lnTo>
                  <a:pt x="0" y="0"/>
                </a:lnTo>
                <a:close/>
              </a:path>
            </a:pathLst>
          </a:custGeom>
          <a:noFill/>
          <a:ln w="41275">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49854" tIns="157298" rIns="149854" bIns="157298"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Network Rail Sans" panose="02000000040000020004" pitchFamily="2" charset="0"/>
              </a:rPr>
              <a:t>Why we must all </a:t>
            </a:r>
            <a:r>
              <a:rPr lang="en-GB" sz="1800" b="1" kern="1200" dirty="0">
                <a:solidFill>
                  <a:srgbClr val="F07E23"/>
                </a:solidFill>
                <a:latin typeface="Network Rail Sans" panose="02000000040000020004" pitchFamily="2" charset="0"/>
              </a:rPr>
              <a:t>comply with the rules and procedures</a:t>
            </a:r>
            <a:r>
              <a:rPr lang="en-GB" sz="1800" b="1" kern="1200" dirty="0">
                <a:latin typeface="Network Rail Sans" panose="02000000040000020004" pitchFamily="2" charset="0"/>
              </a:rPr>
              <a:t> </a:t>
            </a:r>
            <a:r>
              <a:rPr lang="en-GB" sz="1800" b="1" kern="1200" dirty="0">
                <a:solidFill>
                  <a:schemeClr val="tx1"/>
                </a:solidFill>
                <a:latin typeface="Network Rail Sans" panose="02000000040000020004" pitchFamily="2" charset="0"/>
              </a:rPr>
              <a:t>when working with High Voltage infrastructure.  </a:t>
            </a:r>
            <a:endParaRPr lang="en-US" sz="1800" b="1" kern="1200" dirty="0">
              <a:solidFill>
                <a:schemeClr val="tx1"/>
              </a:solidFill>
              <a:latin typeface="Network Rail Sans" panose="02000000040000020004" pitchFamily="2" charset="0"/>
            </a:endParaRPr>
          </a:p>
        </p:txBody>
      </p:sp>
      <p:sp>
        <p:nvSpPr>
          <p:cNvPr id="13" name="Freeform: Shape 12">
            <a:extLst>
              <a:ext uri="{FF2B5EF4-FFF2-40B4-BE49-F238E27FC236}">
                <a16:creationId xmlns:a16="http://schemas.microsoft.com/office/drawing/2014/main" id="{FB670810-FA88-7834-AE7E-20E1B157D109}"/>
              </a:ext>
            </a:extLst>
          </p:cNvPr>
          <p:cNvSpPr/>
          <p:nvPr/>
        </p:nvSpPr>
        <p:spPr>
          <a:xfrm>
            <a:off x="2628902" y="3458351"/>
            <a:ext cx="7686413" cy="672784"/>
          </a:xfrm>
          <a:custGeom>
            <a:avLst/>
            <a:gdLst>
              <a:gd name="connsiteX0" fmla="*/ 7523156 w 7523156"/>
              <a:gd name="connsiteY0" fmla="*/ 0 h 672784"/>
              <a:gd name="connsiteX1" fmla="*/ 7523156 w 7523156"/>
              <a:gd name="connsiteY1" fmla="*/ 353492 h 672784"/>
              <a:gd name="connsiteX2" fmla="*/ 0 w 7523156"/>
              <a:gd name="connsiteY2" fmla="*/ 353492 h 672784"/>
              <a:gd name="connsiteX3" fmla="*/ 0 w 7523156"/>
              <a:gd name="connsiteY3" fmla="*/ 672784 h 672784"/>
            </a:gdLst>
            <a:ahLst/>
            <a:cxnLst>
              <a:cxn ang="0">
                <a:pos x="connsiteX0" y="connsiteY0"/>
              </a:cxn>
              <a:cxn ang="0">
                <a:pos x="connsiteX1" y="connsiteY1"/>
              </a:cxn>
              <a:cxn ang="0">
                <a:pos x="connsiteX2" y="connsiteY2"/>
              </a:cxn>
              <a:cxn ang="0">
                <a:pos x="connsiteX3" y="connsiteY3"/>
              </a:cxn>
            </a:cxnLst>
            <a:rect l="l" t="t" r="r" b="b"/>
            <a:pathLst>
              <a:path w="7523156" h="672784">
                <a:moveTo>
                  <a:pt x="7523156" y="0"/>
                </a:moveTo>
                <a:lnTo>
                  <a:pt x="7523156" y="353492"/>
                </a:lnTo>
                <a:lnTo>
                  <a:pt x="0" y="353492"/>
                </a:lnTo>
                <a:lnTo>
                  <a:pt x="0" y="672784"/>
                </a:lnTo>
              </a:path>
            </a:pathLst>
          </a:custGeom>
          <a:noFill/>
          <a:ln w="28575">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585379" tIns="332875" rIns="3585379" bIns="332876"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4" name="Freeform: Shape 13">
            <a:extLst>
              <a:ext uri="{FF2B5EF4-FFF2-40B4-BE49-F238E27FC236}">
                <a16:creationId xmlns:a16="http://schemas.microsoft.com/office/drawing/2014/main" id="{E32E6DD6-D30E-9F81-17DF-5862F4DA663E}"/>
              </a:ext>
            </a:extLst>
          </p:cNvPr>
          <p:cNvSpPr/>
          <p:nvPr/>
        </p:nvSpPr>
        <p:spPr>
          <a:xfrm>
            <a:off x="8786219" y="1445620"/>
            <a:ext cx="3058193" cy="1980000"/>
          </a:xfrm>
          <a:custGeom>
            <a:avLst/>
            <a:gdLst>
              <a:gd name="connsiteX0" fmla="*/ 0 w 3058193"/>
              <a:gd name="connsiteY0" fmla="*/ 0 h 1834916"/>
              <a:gd name="connsiteX1" fmla="*/ 3058193 w 3058193"/>
              <a:gd name="connsiteY1" fmla="*/ 0 h 1834916"/>
              <a:gd name="connsiteX2" fmla="*/ 3058193 w 3058193"/>
              <a:gd name="connsiteY2" fmla="*/ 1834916 h 1834916"/>
              <a:gd name="connsiteX3" fmla="*/ 0 w 3058193"/>
              <a:gd name="connsiteY3" fmla="*/ 1834916 h 1834916"/>
              <a:gd name="connsiteX4" fmla="*/ 0 w 3058193"/>
              <a:gd name="connsiteY4" fmla="*/ 0 h 183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193" h="1834916">
                <a:moveTo>
                  <a:pt x="0" y="0"/>
                </a:moveTo>
                <a:lnTo>
                  <a:pt x="3058193" y="0"/>
                </a:lnTo>
                <a:lnTo>
                  <a:pt x="3058193" y="1834916"/>
                </a:lnTo>
                <a:lnTo>
                  <a:pt x="0" y="1834916"/>
                </a:lnTo>
                <a:lnTo>
                  <a:pt x="0" y="0"/>
                </a:lnTo>
                <a:close/>
              </a:path>
            </a:pathLst>
          </a:custGeom>
          <a:noFill/>
          <a:ln w="41275">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49854" tIns="157298" rIns="149854" bIns="157298" numCol="1" spcCol="1270" anchor="ctr" anchorCtr="0">
            <a:noAutofit/>
          </a:bodyPr>
          <a:lstStyle/>
          <a:p>
            <a:pPr lvl="0" algn="ctr" defTabSz="800100">
              <a:lnSpc>
                <a:spcPct val="90000"/>
              </a:lnSpc>
              <a:spcBef>
                <a:spcPct val="0"/>
              </a:spcBef>
              <a:spcAft>
                <a:spcPct val="35000"/>
              </a:spcAft>
            </a:pPr>
            <a:r>
              <a:rPr lang="en-GB" b="1" dirty="0">
                <a:solidFill>
                  <a:schemeClr val="tx1"/>
                </a:solidFill>
                <a:latin typeface="Network Rail Sans" panose="02000000040000020004" pitchFamily="2" charset="0"/>
              </a:rPr>
              <a:t>Understand that you must have the </a:t>
            </a:r>
            <a:r>
              <a:rPr lang="en-GB" b="1" dirty="0">
                <a:solidFill>
                  <a:srgbClr val="F07E23"/>
                </a:solidFill>
                <a:latin typeface="Network Rail Sans" panose="02000000040000020004" pitchFamily="2" charset="0"/>
              </a:rPr>
              <a:t>correct competence and experience </a:t>
            </a:r>
            <a:r>
              <a:rPr lang="en-GB" b="1" dirty="0">
                <a:solidFill>
                  <a:schemeClr val="tx1"/>
                </a:solidFill>
                <a:latin typeface="Network Rail Sans" panose="02000000040000020004" pitchFamily="2" charset="0"/>
              </a:rPr>
              <a:t>to undertake the work. </a:t>
            </a:r>
          </a:p>
        </p:txBody>
      </p:sp>
      <p:sp>
        <p:nvSpPr>
          <p:cNvPr id="15" name="Freeform: Shape 14">
            <a:extLst>
              <a:ext uri="{FF2B5EF4-FFF2-40B4-BE49-F238E27FC236}">
                <a16:creationId xmlns:a16="http://schemas.microsoft.com/office/drawing/2014/main" id="{6C8E7E96-12C3-3C82-AAA0-59BF0EFA6297}"/>
              </a:ext>
            </a:extLst>
          </p:cNvPr>
          <p:cNvSpPr/>
          <p:nvPr/>
        </p:nvSpPr>
        <p:spPr>
          <a:xfrm>
            <a:off x="4142087" y="5002619"/>
            <a:ext cx="785141" cy="178066"/>
          </a:xfrm>
          <a:custGeom>
            <a:avLst/>
            <a:gdLst>
              <a:gd name="connsiteX0" fmla="*/ 0 w 672784"/>
              <a:gd name="connsiteY0" fmla="*/ 45720 h 91440"/>
              <a:gd name="connsiteX1" fmla="*/ 672784 w 672784"/>
              <a:gd name="connsiteY1" fmla="*/ 45720 h 91440"/>
            </a:gdLst>
            <a:ahLst/>
            <a:cxnLst>
              <a:cxn ang="0">
                <a:pos x="connsiteX0" y="connsiteY0"/>
              </a:cxn>
              <a:cxn ang="0">
                <a:pos x="connsiteX1" y="connsiteY1"/>
              </a:cxn>
            </a:cxnLst>
            <a:rect l="l" t="t" r="r" b="b"/>
            <a:pathLst>
              <a:path w="672784" h="91440">
                <a:moveTo>
                  <a:pt x="0" y="45720"/>
                </a:moveTo>
                <a:lnTo>
                  <a:pt x="672784" y="45720"/>
                </a:lnTo>
              </a:path>
            </a:pathLst>
          </a:custGeom>
          <a:noFill/>
          <a:ln w="28575">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31508" tIns="42204" rIns="331507" bIns="42203"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6" name="Freeform: Shape 15">
            <a:extLst>
              <a:ext uri="{FF2B5EF4-FFF2-40B4-BE49-F238E27FC236}">
                <a16:creationId xmlns:a16="http://schemas.microsoft.com/office/drawing/2014/main" id="{CD4A16C8-3355-7529-2BAF-AA8EAED67DE5}"/>
              </a:ext>
            </a:extLst>
          </p:cNvPr>
          <p:cNvSpPr/>
          <p:nvPr/>
        </p:nvSpPr>
        <p:spPr>
          <a:xfrm>
            <a:off x="1067114" y="4130882"/>
            <a:ext cx="3058193" cy="1980000"/>
          </a:xfrm>
          <a:custGeom>
            <a:avLst/>
            <a:gdLst>
              <a:gd name="connsiteX0" fmla="*/ 0 w 3058193"/>
              <a:gd name="connsiteY0" fmla="*/ 0 h 1834916"/>
              <a:gd name="connsiteX1" fmla="*/ 3058193 w 3058193"/>
              <a:gd name="connsiteY1" fmla="*/ 0 h 1834916"/>
              <a:gd name="connsiteX2" fmla="*/ 3058193 w 3058193"/>
              <a:gd name="connsiteY2" fmla="*/ 1834916 h 1834916"/>
              <a:gd name="connsiteX3" fmla="*/ 0 w 3058193"/>
              <a:gd name="connsiteY3" fmla="*/ 1834916 h 1834916"/>
              <a:gd name="connsiteX4" fmla="*/ 0 w 3058193"/>
              <a:gd name="connsiteY4" fmla="*/ 0 h 183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193" h="1834916">
                <a:moveTo>
                  <a:pt x="0" y="0"/>
                </a:moveTo>
                <a:lnTo>
                  <a:pt x="3058193" y="0"/>
                </a:lnTo>
                <a:lnTo>
                  <a:pt x="3058193" y="1834916"/>
                </a:lnTo>
                <a:lnTo>
                  <a:pt x="0" y="1834916"/>
                </a:lnTo>
                <a:lnTo>
                  <a:pt x="0" y="0"/>
                </a:lnTo>
                <a:close/>
              </a:path>
            </a:pathLst>
          </a:custGeom>
          <a:noFill/>
          <a:ln w="41275">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49854" tIns="157298" rIns="149854" bIns="157298"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Network Rail Sans" panose="02000000040000020004" pitchFamily="2" charset="0"/>
              </a:rPr>
              <a:t>Understanding of t</a:t>
            </a:r>
            <a:r>
              <a:rPr lang="en-US" sz="1800" b="1" kern="1200" dirty="0">
                <a:solidFill>
                  <a:schemeClr val="tx1"/>
                </a:solidFill>
                <a:latin typeface="Network Rail Sans" panose="02000000040000020004" pitchFamily="2" charset="0"/>
              </a:rPr>
              <a:t>he </a:t>
            </a:r>
            <a:r>
              <a:rPr lang="en-US" sz="1800" b="1" kern="1200" dirty="0">
                <a:solidFill>
                  <a:srgbClr val="F07E23"/>
                </a:solidFill>
                <a:latin typeface="Network Rail Sans" panose="02000000040000020004" pitchFamily="2" charset="0"/>
              </a:rPr>
              <a:t>dangers of complacency </a:t>
            </a:r>
            <a:r>
              <a:rPr lang="en-US" sz="1800" b="1" kern="1200" dirty="0">
                <a:solidFill>
                  <a:schemeClr val="tx1"/>
                </a:solidFill>
                <a:latin typeface="Network Rail Sans" panose="02000000040000020004" pitchFamily="2" charset="0"/>
              </a:rPr>
              <a:t>and how you can remove yourself if your concentration is compromised</a:t>
            </a:r>
            <a:r>
              <a:rPr lang="en-US" sz="1800" b="1" kern="1200" dirty="0">
                <a:latin typeface="Network Rail Sans" panose="02000000040000020004" pitchFamily="2" charset="0"/>
              </a:rPr>
              <a:t>.</a:t>
            </a:r>
          </a:p>
        </p:txBody>
      </p:sp>
      <p:sp>
        <p:nvSpPr>
          <p:cNvPr id="17" name="Freeform: Shape 16">
            <a:extLst>
              <a:ext uri="{FF2B5EF4-FFF2-40B4-BE49-F238E27FC236}">
                <a16:creationId xmlns:a16="http://schemas.microsoft.com/office/drawing/2014/main" id="{5A67F9B7-1286-9FD2-BA62-45CF178D3BAE}"/>
              </a:ext>
            </a:extLst>
          </p:cNvPr>
          <p:cNvSpPr/>
          <p:nvPr/>
        </p:nvSpPr>
        <p:spPr>
          <a:xfrm>
            <a:off x="8016844" y="5002619"/>
            <a:ext cx="770500" cy="178067"/>
          </a:xfrm>
          <a:custGeom>
            <a:avLst/>
            <a:gdLst>
              <a:gd name="connsiteX0" fmla="*/ 0 w 672784"/>
              <a:gd name="connsiteY0" fmla="*/ 45720 h 91440"/>
              <a:gd name="connsiteX1" fmla="*/ 672784 w 672784"/>
              <a:gd name="connsiteY1" fmla="*/ 45720 h 91440"/>
            </a:gdLst>
            <a:ahLst/>
            <a:cxnLst>
              <a:cxn ang="0">
                <a:pos x="connsiteX0" y="connsiteY0"/>
              </a:cxn>
              <a:cxn ang="0">
                <a:pos x="connsiteX1" y="connsiteY1"/>
              </a:cxn>
            </a:cxnLst>
            <a:rect l="l" t="t" r="r" b="b"/>
            <a:pathLst>
              <a:path w="672784" h="91440">
                <a:moveTo>
                  <a:pt x="0" y="45720"/>
                </a:moveTo>
                <a:lnTo>
                  <a:pt x="672784" y="45720"/>
                </a:lnTo>
              </a:path>
            </a:pathLst>
          </a:custGeom>
          <a:noFill/>
          <a:ln w="28575">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31508" tIns="42204" rIns="331507" bIns="42203"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8" name="Freeform: Shape 17">
            <a:extLst>
              <a:ext uri="{FF2B5EF4-FFF2-40B4-BE49-F238E27FC236}">
                <a16:creationId xmlns:a16="http://schemas.microsoft.com/office/drawing/2014/main" id="{1A84D2B4-B847-66E8-959D-8C310EE1D4D8}"/>
              </a:ext>
            </a:extLst>
          </p:cNvPr>
          <p:cNvSpPr/>
          <p:nvPr/>
        </p:nvSpPr>
        <p:spPr>
          <a:xfrm>
            <a:off x="4942995" y="4130882"/>
            <a:ext cx="3058193" cy="1980000"/>
          </a:xfrm>
          <a:custGeom>
            <a:avLst/>
            <a:gdLst>
              <a:gd name="connsiteX0" fmla="*/ 0 w 3058193"/>
              <a:gd name="connsiteY0" fmla="*/ 0 h 1834916"/>
              <a:gd name="connsiteX1" fmla="*/ 3058193 w 3058193"/>
              <a:gd name="connsiteY1" fmla="*/ 0 h 1834916"/>
              <a:gd name="connsiteX2" fmla="*/ 3058193 w 3058193"/>
              <a:gd name="connsiteY2" fmla="*/ 1834916 h 1834916"/>
              <a:gd name="connsiteX3" fmla="*/ 0 w 3058193"/>
              <a:gd name="connsiteY3" fmla="*/ 1834916 h 1834916"/>
              <a:gd name="connsiteX4" fmla="*/ 0 w 3058193"/>
              <a:gd name="connsiteY4" fmla="*/ 0 h 183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193" h="1834916">
                <a:moveTo>
                  <a:pt x="0" y="0"/>
                </a:moveTo>
                <a:lnTo>
                  <a:pt x="3058193" y="0"/>
                </a:lnTo>
                <a:lnTo>
                  <a:pt x="3058193" y="1834916"/>
                </a:lnTo>
                <a:lnTo>
                  <a:pt x="0" y="1834916"/>
                </a:lnTo>
                <a:lnTo>
                  <a:pt x="0" y="0"/>
                </a:lnTo>
                <a:close/>
              </a:path>
            </a:pathLst>
          </a:custGeom>
          <a:noFill/>
          <a:ln w="41275">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49854" tIns="157298" rIns="149854" bIns="157298"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latin typeface="Network Rail Sans" panose="02000000040000020004" pitchFamily="2" charset="0"/>
              </a:rPr>
              <a:t>How you have a </a:t>
            </a:r>
            <a:r>
              <a:rPr lang="en-US" b="1" dirty="0">
                <a:solidFill>
                  <a:srgbClr val="F07E23"/>
                </a:solidFill>
                <a:latin typeface="Network Rail Sans" panose="02000000040000020004" pitchFamily="2" charset="0"/>
              </a:rPr>
              <a:t>personal responsibility </a:t>
            </a:r>
            <a:r>
              <a:rPr lang="en-US" sz="1800" b="1" kern="1200" dirty="0">
                <a:solidFill>
                  <a:schemeClr val="tx1"/>
                </a:solidFill>
                <a:latin typeface="Network Rail Sans" panose="02000000040000020004" pitchFamily="2" charset="0"/>
              </a:rPr>
              <a:t>for your own safety and those around you.</a:t>
            </a:r>
          </a:p>
        </p:txBody>
      </p:sp>
      <p:sp>
        <p:nvSpPr>
          <p:cNvPr id="19" name="Freeform: Shape 18">
            <a:extLst>
              <a:ext uri="{FF2B5EF4-FFF2-40B4-BE49-F238E27FC236}">
                <a16:creationId xmlns:a16="http://schemas.microsoft.com/office/drawing/2014/main" id="{43505A03-1CB6-E3C8-A88A-C5290661E121}"/>
              </a:ext>
            </a:extLst>
          </p:cNvPr>
          <p:cNvSpPr/>
          <p:nvPr/>
        </p:nvSpPr>
        <p:spPr>
          <a:xfrm>
            <a:off x="8786219" y="4130882"/>
            <a:ext cx="3058193" cy="1980000"/>
          </a:xfrm>
          <a:custGeom>
            <a:avLst/>
            <a:gdLst>
              <a:gd name="connsiteX0" fmla="*/ 0 w 3058193"/>
              <a:gd name="connsiteY0" fmla="*/ 0 h 1834916"/>
              <a:gd name="connsiteX1" fmla="*/ 3058193 w 3058193"/>
              <a:gd name="connsiteY1" fmla="*/ 0 h 1834916"/>
              <a:gd name="connsiteX2" fmla="*/ 3058193 w 3058193"/>
              <a:gd name="connsiteY2" fmla="*/ 1834916 h 1834916"/>
              <a:gd name="connsiteX3" fmla="*/ 0 w 3058193"/>
              <a:gd name="connsiteY3" fmla="*/ 1834916 h 1834916"/>
              <a:gd name="connsiteX4" fmla="*/ 0 w 3058193"/>
              <a:gd name="connsiteY4" fmla="*/ 0 h 183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193" h="1834916">
                <a:moveTo>
                  <a:pt x="0" y="0"/>
                </a:moveTo>
                <a:lnTo>
                  <a:pt x="3058193" y="0"/>
                </a:lnTo>
                <a:lnTo>
                  <a:pt x="3058193" y="1834916"/>
                </a:lnTo>
                <a:lnTo>
                  <a:pt x="0" y="1834916"/>
                </a:lnTo>
                <a:lnTo>
                  <a:pt x="0" y="0"/>
                </a:lnTo>
                <a:close/>
              </a:path>
            </a:pathLst>
          </a:custGeom>
          <a:noFill/>
          <a:ln w="41275">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49854" tIns="157298" rIns="149854" bIns="157298"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Network Rail Sans" panose="02000000040000020004" pitchFamily="2" charset="0"/>
              </a:rPr>
              <a:t>Finally, you are</a:t>
            </a:r>
            <a:r>
              <a:rPr lang="en-US" sz="1800" b="1" kern="1200" dirty="0">
                <a:latin typeface="Network Rail Sans" panose="02000000040000020004" pitchFamily="2" charset="0"/>
              </a:rPr>
              <a:t> </a:t>
            </a:r>
            <a:r>
              <a:rPr lang="en-US" sz="1800" b="1" kern="1200" dirty="0">
                <a:solidFill>
                  <a:srgbClr val="F07E23"/>
                </a:solidFill>
                <a:latin typeface="Network Rail Sans" panose="02000000040000020004" pitchFamily="2" charset="0"/>
              </a:rPr>
              <a:t>empowered to challenge electrical safety </a:t>
            </a:r>
            <a:r>
              <a:rPr lang="en-US" sz="1800" b="1" kern="1200" dirty="0">
                <a:solidFill>
                  <a:schemeClr val="tx1"/>
                </a:solidFill>
                <a:latin typeface="Network Rail Sans" panose="02000000040000020004" pitchFamily="2" charset="0"/>
              </a:rPr>
              <a:t>if at any time you feel your safety is compromised</a:t>
            </a:r>
            <a:r>
              <a:rPr lang="en-US" sz="1800" b="1" kern="1200" dirty="0">
                <a:latin typeface="Network Rail Sans" panose="02000000040000020004" pitchFamily="2" charset="0"/>
              </a:rPr>
              <a:t>. </a:t>
            </a:r>
          </a:p>
        </p:txBody>
      </p:sp>
      <p:sp>
        <p:nvSpPr>
          <p:cNvPr id="20" name="Slide Number Placeholder 19">
            <a:extLst>
              <a:ext uri="{FF2B5EF4-FFF2-40B4-BE49-F238E27FC236}">
                <a16:creationId xmlns:a16="http://schemas.microsoft.com/office/drawing/2014/main" id="{984CAE60-25FA-99CE-C0BE-DD5F4CFF9E08}"/>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4</a:t>
            </a:fld>
            <a:endParaRPr lang="en-GB"/>
          </a:p>
        </p:txBody>
      </p:sp>
    </p:spTree>
    <p:extLst>
      <p:ext uri="{BB962C8B-B14F-4D97-AF65-F5344CB8AC3E}">
        <p14:creationId xmlns:p14="http://schemas.microsoft.com/office/powerpoint/2010/main" val="352616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2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par>
                          <p:cTn id="14" fill="hold">
                            <p:stCondLst>
                              <p:cond delay="32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p:stCondLst>
                              <p:cond delay="52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childTnLst>
                                </p:cTn>
                              </p:par>
                            </p:childTnLst>
                          </p:cTn>
                        </p:par>
                        <p:par>
                          <p:cTn id="31" fill="hold">
                            <p:stCondLst>
                              <p:cond delay="72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childTnLst>
                                </p:cTn>
                              </p:par>
                            </p:childTnLst>
                          </p:cTn>
                        </p:par>
                        <p:par>
                          <p:cTn id="38" fill="hold">
                            <p:stCondLst>
                              <p:cond delay="9200"/>
                            </p:stCondLst>
                            <p:childTnLst>
                              <p:par>
                                <p:cTn id="39" presetID="10"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20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childTnLst>
                                </p:cTn>
                              </p:par>
                            </p:childTnLst>
                          </p:cTn>
                        </p:par>
                        <p:par>
                          <p:cTn id="45" fill="hold">
                            <p:stCondLst>
                              <p:cond delay="11200"/>
                            </p:stCondLst>
                            <p:childTnLst>
                              <p:par>
                                <p:cTn id="46" presetID="10" presetClass="entr"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BAD7DB-51D5-2285-083E-C7C51207A600}"/>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5</a:t>
            </a:fld>
            <a:endParaRPr lang="en-GB"/>
          </a:p>
        </p:txBody>
      </p:sp>
      <p:sp>
        <p:nvSpPr>
          <p:cNvPr id="2" name="Title 1">
            <a:extLst>
              <a:ext uri="{FF2B5EF4-FFF2-40B4-BE49-F238E27FC236}">
                <a16:creationId xmlns:a16="http://schemas.microsoft.com/office/drawing/2014/main" id="{34DA3410-6844-40C2-922A-EDAB9AB05C8C}"/>
              </a:ext>
            </a:extLst>
          </p:cNvPr>
          <p:cNvSpPr>
            <a:spLocks noGrp="1"/>
          </p:cNvSpPr>
          <p:nvPr>
            <p:ph type="title" idx="4294967295"/>
          </p:nvPr>
        </p:nvSpPr>
        <p:spPr>
          <a:xfrm>
            <a:off x="1832818" y="584200"/>
            <a:ext cx="7849596" cy="1595437"/>
          </a:xfrm>
          <a:prstGeom prst="rect">
            <a:avLst/>
          </a:prstGeom>
        </p:spPr>
        <p:txBody>
          <a:bodyPr/>
          <a:lstStyle/>
          <a:p>
            <a:r>
              <a:rPr lang="en-US" sz="3200" b="1" dirty="0">
                <a:solidFill>
                  <a:srgbClr val="F07E23"/>
                </a:solidFill>
                <a:latin typeface="Network Rail Sans"/>
              </a:rPr>
              <a:t>Welcome to the Electrical Safety Step Up</a:t>
            </a:r>
            <a:endParaRPr lang="en-GB" sz="3200" b="1" dirty="0">
              <a:solidFill>
                <a:srgbClr val="F07E23"/>
              </a:solidFill>
            </a:endParaRPr>
          </a:p>
        </p:txBody>
      </p:sp>
      <p:sp>
        <p:nvSpPr>
          <p:cNvPr id="5" name="Text Placeholder 2">
            <a:extLst>
              <a:ext uri="{FF2B5EF4-FFF2-40B4-BE49-F238E27FC236}">
                <a16:creationId xmlns:a16="http://schemas.microsoft.com/office/drawing/2014/main" id="{052CAAC0-C3C1-4055-A0BE-150BF3E97F3C}"/>
              </a:ext>
            </a:extLst>
          </p:cNvPr>
          <p:cNvSpPr txBox="1">
            <a:spLocks/>
          </p:cNvSpPr>
          <p:nvPr/>
        </p:nvSpPr>
        <p:spPr>
          <a:xfrm>
            <a:off x="1028017" y="6408899"/>
            <a:ext cx="1891490" cy="431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F07E23"/>
                </a:solidFill>
              </a:rPr>
              <a:t>Session 1</a:t>
            </a:r>
          </a:p>
          <a:p>
            <a:endParaRPr lang="en-GB" sz="1600" dirty="0"/>
          </a:p>
        </p:txBody>
      </p:sp>
    </p:spTree>
    <p:extLst>
      <p:ext uri="{BB962C8B-B14F-4D97-AF65-F5344CB8AC3E}">
        <p14:creationId xmlns:p14="http://schemas.microsoft.com/office/powerpoint/2010/main" val="278810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4339E8-D119-45F6-AA8C-462C98A8B476}"/>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6</a:t>
            </a:fld>
            <a:endParaRPr lang="en-GB"/>
          </a:p>
        </p:txBody>
      </p:sp>
      <p:sp>
        <p:nvSpPr>
          <p:cNvPr id="9" name="Title 1">
            <a:extLst>
              <a:ext uri="{FF2B5EF4-FFF2-40B4-BE49-F238E27FC236}">
                <a16:creationId xmlns:a16="http://schemas.microsoft.com/office/drawing/2014/main" id="{AAB513E8-5BF8-4016-9D5A-E6A59FD86469}"/>
              </a:ext>
            </a:extLst>
          </p:cNvPr>
          <p:cNvSpPr txBox="1">
            <a:spLocks/>
          </p:cNvSpPr>
          <p:nvPr/>
        </p:nvSpPr>
        <p:spPr>
          <a:xfrm>
            <a:off x="6686879" y="2573937"/>
            <a:ext cx="4208797" cy="21380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rgbClr val="F07E23"/>
                </a:solidFill>
                <a:latin typeface="Network Rail Sans" panose="02000000040000020004" pitchFamily="2" charset="0"/>
              </a:rPr>
              <a:t>Bryant’s Story</a:t>
            </a:r>
            <a:br>
              <a:rPr lang="en-GB" sz="4800" b="1" dirty="0">
                <a:latin typeface="Network Rail Sans" panose="02000000040000020004" pitchFamily="2" charset="0"/>
              </a:rPr>
            </a:br>
            <a:endParaRPr lang="en-GB" dirty="0"/>
          </a:p>
        </p:txBody>
      </p:sp>
      <p:sp>
        <p:nvSpPr>
          <p:cNvPr id="10" name="Text Placeholder 2">
            <a:extLst>
              <a:ext uri="{FF2B5EF4-FFF2-40B4-BE49-F238E27FC236}">
                <a16:creationId xmlns:a16="http://schemas.microsoft.com/office/drawing/2014/main" id="{42A2DB4D-5264-4A0C-A96C-47BB21779609}"/>
              </a:ext>
            </a:extLst>
          </p:cNvPr>
          <p:cNvSpPr txBox="1">
            <a:spLocks/>
          </p:cNvSpPr>
          <p:nvPr/>
        </p:nvSpPr>
        <p:spPr>
          <a:xfrm>
            <a:off x="6724650" y="3197054"/>
            <a:ext cx="4208797" cy="11718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pPr marL="0" indent="0">
              <a:buNone/>
            </a:pPr>
            <a:r>
              <a:rPr lang="en-GB" sz="3200" dirty="0">
                <a:solidFill>
                  <a:srgbClr val="F07E23"/>
                </a:solidFill>
              </a:rPr>
              <a:t>#electricalsafety</a:t>
            </a:r>
          </a:p>
          <a:p>
            <a:endParaRPr lang="en-GB" dirty="0"/>
          </a:p>
        </p:txBody>
      </p:sp>
      <p:sp>
        <p:nvSpPr>
          <p:cNvPr id="15" name="Text Placeholder 2">
            <a:extLst>
              <a:ext uri="{FF2B5EF4-FFF2-40B4-BE49-F238E27FC236}">
                <a16:creationId xmlns:a16="http://schemas.microsoft.com/office/drawing/2014/main" id="{335851E5-6FF1-4824-9938-0CBE4CFEF3B0}"/>
              </a:ext>
            </a:extLst>
          </p:cNvPr>
          <p:cNvSpPr txBox="1">
            <a:spLocks/>
          </p:cNvSpPr>
          <p:nvPr/>
        </p:nvSpPr>
        <p:spPr>
          <a:xfrm>
            <a:off x="1008390" y="6449229"/>
            <a:ext cx="1891490" cy="431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F07E23"/>
                </a:solidFill>
              </a:rPr>
              <a:t>Session 2</a:t>
            </a:r>
          </a:p>
          <a:p>
            <a:endParaRPr lang="en-GB" sz="1600" dirty="0"/>
          </a:p>
        </p:txBody>
      </p:sp>
      <p:pic>
        <p:nvPicPr>
          <p:cNvPr id="11" name="Picture 10" descr="A person holding a phone&#10;&#10;Description automatically generated with low confidence">
            <a:extLst>
              <a:ext uri="{FF2B5EF4-FFF2-40B4-BE49-F238E27FC236}">
                <a16:creationId xmlns:a16="http://schemas.microsoft.com/office/drawing/2014/main" id="{8971FC51-5234-B247-2E09-4C2D03CA9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4910" y="1924699"/>
            <a:ext cx="4339944" cy="2871970"/>
          </a:xfrm>
          <a:prstGeom prst="snip2DiagRect">
            <a:avLst/>
          </a:prstGeom>
          <a:solidFill>
            <a:srgbClr val="FFFFFF">
              <a:shade val="85000"/>
            </a:srgbClr>
          </a:solidFill>
          <a:ln w="88900" cap="sq">
            <a:solidFill>
              <a:srgbClr val="F07E23"/>
            </a:solidFill>
            <a:miter lim="800000"/>
          </a:ln>
          <a:effectLst/>
        </p:spPr>
      </p:pic>
    </p:spTree>
    <p:extLst>
      <p:ext uri="{BB962C8B-B14F-4D97-AF65-F5344CB8AC3E}">
        <p14:creationId xmlns:p14="http://schemas.microsoft.com/office/powerpoint/2010/main" val="3919910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6" presetClass="entr" presetSubtype="21" fill="hold" grpId="0" nodeType="withEffect">
                                  <p:stCondLst>
                                    <p:cond delay="0"/>
                                  </p:stCondLst>
                                  <p:iterate type="lt">
                                    <p:tmPct val="10000"/>
                                  </p:iterate>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750"/>
                                        <p:tgtEl>
                                          <p:spTgt spid="9"/>
                                        </p:tgtEl>
                                      </p:cBhvr>
                                    </p:animEffect>
                                  </p:childTnLst>
                                </p:cTn>
                              </p:par>
                            </p:childTnLst>
                          </p:cTn>
                        </p:par>
                        <p:par>
                          <p:cTn id="11" fill="hold">
                            <p:stCondLst>
                              <p:cond delay="165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99BB09B-F699-4762-A2B2-B805A061B3B5}"/>
              </a:ext>
            </a:extLst>
          </p:cNvPr>
          <p:cNvSpPr txBox="1">
            <a:spLocks/>
          </p:cNvSpPr>
          <p:nvPr/>
        </p:nvSpPr>
        <p:spPr>
          <a:xfrm>
            <a:off x="1860057" y="475133"/>
            <a:ext cx="7915317" cy="14416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07E23"/>
                </a:solidFill>
                <a:latin typeface="Network Rail Sans"/>
              </a:rPr>
              <a:t>My Experience – Bryant’s Story </a:t>
            </a:r>
            <a:endParaRPr lang="en-GB" sz="3200" b="1" dirty="0">
              <a:solidFill>
                <a:srgbClr val="F07E23"/>
              </a:solidFill>
            </a:endParaRPr>
          </a:p>
        </p:txBody>
      </p:sp>
      <p:sp>
        <p:nvSpPr>
          <p:cNvPr id="2" name="Slide Number Placeholder 1">
            <a:extLst>
              <a:ext uri="{FF2B5EF4-FFF2-40B4-BE49-F238E27FC236}">
                <a16:creationId xmlns:a16="http://schemas.microsoft.com/office/drawing/2014/main" id="{06A172D9-3560-EE8E-B811-3791E85DBC16}"/>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7</a:t>
            </a:fld>
            <a:endParaRPr lang="en-GB"/>
          </a:p>
        </p:txBody>
      </p:sp>
    </p:spTree>
    <p:extLst>
      <p:ext uri="{BB962C8B-B14F-4D97-AF65-F5344CB8AC3E}">
        <p14:creationId xmlns:p14="http://schemas.microsoft.com/office/powerpoint/2010/main" val="233163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5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grayscl/>
            <a:extLst>
              <a:ext uri="{BEBA8EAE-BF5A-486C-A8C5-ECC9F3942E4B}">
                <a14:imgProps xmlns:a14="http://schemas.microsoft.com/office/drawing/2010/main">
                  <a14:imgLayer r:embed="rId4">
                    <a14:imgEffect>
                      <a14:artisticGlowDiffused trans="55000" intensity="4"/>
                    </a14:imgEffect>
                    <a14:imgEffect>
                      <a14:colorTemperature colorTemp="5070"/>
                    </a14:imgEffect>
                  </a14:imgLayer>
                </a14:imgProps>
              </a:ext>
            </a:extLst>
          </a:blip>
          <a:srcRect/>
          <a:stretch>
            <a:fillRect t="-2000" b="-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D4971A-EA35-A57A-08C4-D5CE4243918A}"/>
              </a:ext>
            </a:extLst>
          </p:cNvPr>
          <p:cNvSpPr/>
          <p:nvPr/>
        </p:nvSpPr>
        <p:spPr>
          <a:xfrm>
            <a:off x="1055688" y="3747757"/>
            <a:ext cx="9475678" cy="183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704339E8-D119-45F6-AA8C-462C98A8B476}"/>
              </a:ext>
            </a:extLst>
          </p:cNvPr>
          <p:cNvSpPr>
            <a:spLocks noGrp="1"/>
          </p:cNvSpPr>
          <p:nvPr>
            <p:ph type="sldNum" sz="quarter" idx="15"/>
          </p:nvPr>
        </p:nvSpPr>
        <p:spPr/>
        <p:txBody>
          <a:bodyPr/>
          <a:lstStyle/>
          <a:p>
            <a:fld id="{229EAAAC-928A-40C1-AC39-D34FD1799CA9}" type="slidenum">
              <a:rPr lang="en-GB" smtClean="0"/>
              <a:pPr/>
              <a:t>8</a:t>
            </a:fld>
            <a:endParaRPr lang="en-GB"/>
          </a:p>
        </p:txBody>
      </p:sp>
      <p:sp>
        <p:nvSpPr>
          <p:cNvPr id="9" name="Title 1">
            <a:extLst>
              <a:ext uri="{FF2B5EF4-FFF2-40B4-BE49-F238E27FC236}">
                <a16:creationId xmlns:a16="http://schemas.microsoft.com/office/drawing/2014/main" id="{AAB513E8-5BF8-4016-9D5A-E6A59FD86469}"/>
              </a:ext>
            </a:extLst>
          </p:cNvPr>
          <p:cNvSpPr txBox="1">
            <a:spLocks/>
          </p:cNvSpPr>
          <p:nvPr/>
        </p:nvSpPr>
        <p:spPr>
          <a:xfrm>
            <a:off x="1261080" y="3965210"/>
            <a:ext cx="10681631" cy="21380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b="1" dirty="0">
                <a:solidFill>
                  <a:srgbClr val="F07E23"/>
                </a:solidFill>
              </a:rPr>
              <a:t>Discuss what you just saw, what are </a:t>
            </a:r>
          </a:p>
          <a:p>
            <a:r>
              <a:rPr lang="en-GB" sz="4400" b="1" dirty="0">
                <a:solidFill>
                  <a:srgbClr val="F07E23"/>
                </a:solidFill>
              </a:rPr>
              <a:t>your thoughts on what happened?</a:t>
            </a:r>
            <a:br>
              <a:rPr lang="en-GB" sz="4800" b="1" dirty="0">
                <a:latin typeface="Network Rail Sans" panose="02000000040000020004" pitchFamily="2" charset="0"/>
              </a:rPr>
            </a:br>
            <a:endParaRPr lang="en-GB" dirty="0"/>
          </a:p>
        </p:txBody>
      </p:sp>
      <p:pic>
        <p:nvPicPr>
          <p:cNvPr id="10" name="Picture 9">
            <a:extLst>
              <a:ext uri="{FF2B5EF4-FFF2-40B4-BE49-F238E27FC236}">
                <a16:creationId xmlns:a16="http://schemas.microsoft.com/office/drawing/2014/main" id="{A49B323D-440E-0CCA-35F6-6C44B7AA6A76}"/>
              </a:ext>
            </a:extLst>
          </p:cNvPr>
          <p:cNvPicPr>
            <a:picLocks noChangeAspect="1"/>
          </p:cNvPicPr>
          <p:nvPr/>
        </p:nvPicPr>
        <p:blipFill>
          <a:blip r:embed="rId5"/>
          <a:stretch>
            <a:fillRect/>
          </a:stretch>
        </p:blipFill>
        <p:spPr>
          <a:xfrm>
            <a:off x="11087394" y="4185442"/>
            <a:ext cx="749873" cy="2133785"/>
          </a:xfrm>
          <a:prstGeom prst="rect">
            <a:avLst/>
          </a:prstGeom>
        </p:spPr>
      </p:pic>
    </p:spTree>
    <p:extLst>
      <p:ext uri="{BB962C8B-B14F-4D97-AF65-F5344CB8AC3E}">
        <p14:creationId xmlns:p14="http://schemas.microsoft.com/office/powerpoint/2010/main" val="38566765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1250"/>
                            </p:stCondLst>
                            <p:childTnLst>
                              <p:par>
                                <p:cTn id="9" presetID="16" presetClass="entr" presetSubtype="21"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4339E8-D119-45F6-AA8C-462C98A8B476}"/>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9</a:t>
            </a:fld>
            <a:endParaRPr lang="en-GB"/>
          </a:p>
        </p:txBody>
      </p:sp>
      <p:sp>
        <p:nvSpPr>
          <p:cNvPr id="9" name="Title 1">
            <a:extLst>
              <a:ext uri="{FF2B5EF4-FFF2-40B4-BE49-F238E27FC236}">
                <a16:creationId xmlns:a16="http://schemas.microsoft.com/office/drawing/2014/main" id="{AAB513E8-5BF8-4016-9D5A-E6A59FD86469}"/>
              </a:ext>
            </a:extLst>
          </p:cNvPr>
          <p:cNvSpPr txBox="1">
            <a:spLocks/>
          </p:cNvSpPr>
          <p:nvPr/>
        </p:nvSpPr>
        <p:spPr>
          <a:xfrm>
            <a:off x="5956633" y="1684153"/>
            <a:ext cx="5029728" cy="22414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b="1" dirty="0">
                <a:solidFill>
                  <a:srgbClr val="F07E23"/>
                </a:solidFill>
                <a:latin typeface="+mn-lt"/>
              </a:rPr>
              <a:t>Overhead Line Equipment Scenario Film</a:t>
            </a:r>
            <a:endParaRPr lang="en-GB" b="1" dirty="0">
              <a:latin typeface="+mn-lt"/>
            </a:endParaRPr>
          </a:p>
        </p:txBody>
      </p:sp>
      <p:pic>
        <p:nvPicPr>
          <p:cNvPr id="7" name="Picture 6">
            <a:extLst>
              <a:ext uri="{FF2B5EF4-FFF2-40B4-BE49-F238E27FC236}">
                <a16:creationId xmlns:a16="http://schemas.microsoft.com/office/drawing/2014/main" id="{E422E9CE-6BED-C5A1-BB87-C23D778C2ECD}"/>
              </a:ext>
            </a:extLst>
          </p:cNvPr>
          <p:cNvPicPr>
            <a:picLocks noChangeAspect="1"/>
          </p:cNvPicPr>
          <p:nvPr/>
        </p:nvPicPr>
        <p:blipFill>
          <a:blip r:embed="rId3" cstate="print">
            <a:extLst>
              <a:ext uri="{28A0092B-C50C-407E-A947-70E740481C1C}">
                <a14:useLocalDpi xmlns:a14="http://schemas.microsoft.com/office/drawing/2010/main" val="0"/>
              </a:ext>
            </a:extLst>
          </a:blip>
          <a:srcRect l="7107" r="7107"/>
          <a:stretch/>
        </p:blipFill>
        <p:spPr>
          <a:xfrm>
            <a:off x="1205639" y="1684153"/>
            <a:ext cx="4339944" cy="2871970"/>
          </a:xfrm>
          <a:prstGeom prst="snip2DiagRect">
            <a:avLst/>
          </a:prstGeom>
          <a:solidFill>
            <a:srgbClr val="FFFFFF">
              <a:shade val="85000"/>
            </a:srgbClr>
          </a:solidFill>
          <a:ln w="88900" cap="sq">
            <a:solidFill>
              <a:srgbClr val="F07E23"/>
            </a:solidFill>
            <a:miter lim="800000"/>
          </a:ln>
          <a:effectLst/>
        </p:spPr>
      </p:pic>
      <p:sp>
        <p:nvSpPr>
          <p:cNvPr id="8" name="Text Placeholder 2">
            <a:extLst>
              <a:ext uri="{FF2B5EF4-FFF2-40B4-BE49-F238E27FC236}">
                <a16:creationId xmlns:a16="http://schemas.microsoft.com/office/drawing/2014/main" id="{DD8E2A8C-69E1-8360-FE2E-59DCF3B9747F}"/>
              </a:ext>
            </a:extLst>
          </p:cNvPr>
          <p:cNvSpPr txBox="1">
            <a:spLocks/>
          </p:cNvSpPr>
          <p:nvPr/>
        </p:nvSpPr>
        <p:spPr>
          <a:xfrm>
            <a:off x="6049108" y="3274424"/>
            <a:ext cx="4208797" cy="11718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pPr marL="0" indent="0">
              <a:buNone/>
            </a:pPr>
            <a:r>
              <a:rPr lang="en-GB" sz="3200" dirty="0">
                <a:solidFill>
                  <a:srgbClr val="F07E23"/>
                </a:solidFill>
              </a:rPr>
              <a:t>#electricalsafety</a:t>
            </a:r>
          </a:p>
          <a:p>
            <a:endParaRPr lang="en-GB" dirty="0"/>
          </a:p>
        </p:txBody>
      </p:sp>
      <p:sp>
        <p:nvSpPr>
          <p:cNvPr id="6" name="Text Placeholder 2">
            <a:extLst>
              <a:ext uri="{FF2B5EF4-FFF2-40B4-BE49-F238E27FC236}">
                <a16:creationId xmlns:a16="http://schemas.microsoft.com/office/drawing/2014/main" id="{3B3E3B5E-9CC9-47ED-BFBA-DD7FC8276021}"/>
              </a:ext>
            </a:extLst>
          </p:cNvPr>
          <p:cNvSpPr txBox="1">
            <a:spLocks/>
          </p:cNvSpPr>
          <p:nvPr/>
        </p:nvSpPr>
        <p:spPr>
          <a:xfrm>
            <a:off x="1008390" y="6449229"/>
            <a:ext cx="1891490" cy="431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F07E23"/>
                </a:solidFill>
              </a:rPr>
              <a:t>Session 3</a:t>
            </a:r>
          </a:p>
          <a:p>
            <a:endParaRPr lang="en-GB" sz="1600" dirty="0"/>
          </a:p>
        </p:txBody>
      </p:sp>
    </p:spTree>
    <p:extLst>
      <p:ext uri="{BB962C8B-B14F-4D97-AF65-F5344CB8AC3E}">
        <p14:creationId xmlns:p14="http://schemas.microsoft.com/office/powerpoint/2010/main" val="2841457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16" presetClass="entr" presetSubtype="21" fill="hold" grpId="0" nodeType="afterEffect">
                                  <p:stCondLst>
                                    <p:cond delay="250"/>
                                  </p:stCondLst>
                                  <p:iterate type="lt">
                                    <p:tmPct val="10000"/>
                                  </p:iterate>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1000"/>
                                        <p:tgtEl>
                                          <p:spTgt spid="9"/>
                                        </p:tgtEl>
                                      </p:cBhvr>
                                    </p:animEffect>
                                  </p:childTnLst>
                                </p:cTn>
                              </p:par>
                            </p:childTnLst>
                          </p:cTn>
                        </p:par>
                        <p:par>
                          <p:cTn id="12" fill="hold">
                            <p:stCondLst>
                              <p:cond delay="5200"/>
                            </p:stCondLst>
                            <p:childTnLst>
                              <p:par>
                                <p:cTn id="13" presetID="10" presetClass="entr" presetSubtype="0"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theme/theme1.xml><?xml version="1.0" encoding="utf-8"?>
<a:theme xmlns:a="http://schemas.openxmlformats.org/drawingml/2006/main" name="1_Office Theme">
  <a:themeElements>
    <a:clrScheme name="Network Rail">
      <a:dk1>
        <a:sysClr val="windowText" lastClr="000000"/>
      </a:dk1>
      <a:lt1>
        <a:sysClr val="window" lastClr="FFFFFF"/>
      </a:lt1>
      <a:dk2>
        <a:srgbClr val="005172"/>
      </a:dk2>
      <a:lt2>
        <a:srgbClr val="E7E6E6"/>
      </a:lt2>
      <a:accent1>
        <a:srgbClr val="005172"/>
      </a:accent1>
      <a:accent2>
        <a:srgbClr val="F07E23"/>
      </a:accent2>
      <a:accent3>
        <a:srgbClr val="C3D3E1"/>
      </a:accent3>
      <a:accent4>
        <a:srgbClr val="003C55"/>
      </a:accent4>
      <a:accent5>
        <a:srgbClr val="11BAFF"/>
      </a:accent5>
      <a:accent6>
        <a:srgbClr val="456B8C"/>
      </a:accent6>
      <a:hlink>
        <a:srgbClr val="F07E23"/>
      </a:hlink>
      <a:folHlink>
        <a:srgbClr val="002839"/>
      </a:folHlink>
    </a:clrScheme>
    <a:fontScheme name="Custom 2">
      <a:majorFont>
        <a:latin typeface="Network Rail Sans"/>
        <a:ea typeface=""/>
        <a:cs typeface=""/>
      </a:majorFont>
      <a:minorFont>
        <a:latin typeface="Network Rai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9AB99B49-7C51-4641-A658-12EAB32B26BF}" vid="{743D7A7F-C375-4659-AAD2-46A87105F4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165B48E52E2F45B451B789EF379F54" ma:contentTypeVersion="14" ma:contentTypeDescription="Create a new document." ma:contentTypeScope="" ma:versionID="cd871d341eed55e92e087b1555af7179">
  <xsd:schema xmlns:xsd="http://www.w3.org/2001/XMLSchema" xmlns:xs="http://www.w3.org/2001/XMLSchema" xmlns:p="http://schemas.microsoft.com/office/2006/metadata/properties" xmlns:ns2="721d449c-0bec-4bbb-9c09-6916382353d5" xmlns:ns3="f6769f6e-8b1e-40f1-829b-f72be5dc017c" targetNamespace="http://schemas.microsoft.com/office/2006/metadata/properties" ma:root="true" ma:fieldsID="dcc1ab5112d8be3ddf10fa83d262c62e" ns2:_="" ns3:_="">
    <xsd:import namespace="721d449c-0bec-4bbb-9c09-6916382353d5"/>
    <xsd:import namespace="f6769f6e-8b1e-40f1-829b-f72be5dc017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1d449c-0bec-4bbb-9c09-6916382353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e89bcca-d77b-429e-a31c-3f7c234e701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769f6e-8b1e-40f1-829b-f72be5dc017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3a91b673-f7a6-4c10-9f06-9cd12565207b}" ma:internalName="TaxCatchAll" ma:showField="CatchAllData" ma:web="f6769f6e-8b1e-40f1-829b-f72be5dc01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6769f6e-8b1e-40f1-829b-f72be5dc017c">
      <UserInfo>
        <DisplayName>Matt Skinner</DisplayName>
        <AccountId>73</AccountId>
        <AccountType/>
      </UserInfo>
      <UserInfo>
        <DisplayName>Tanya Chapman</DisplayName>
        <AccountId>74</AccountId>
        <AccountType/>
      </UserInfo>
      <UserInfo>
        <DisplayName>Dave Campbell</DisplayName>
        <AccountId>75</AccountId>
        <AccountType/>
      </UserInfo>
      <UserInfo>
        <DisplayName>Leon Barrett</DisplayName>
        <AccountId>76</AccountId>
        <AccountType/>
      </UserInfo>
      <UserInfo>
        <DisplayName>Olesia Cockerill</DisplayName>
        <AccountId>43</AccountId>
        <AccountType/>
      </UserInfo>
      <UserInfo>
        <DisplayName>Paula Hilliard</DisplayName>
        <AccountId>17</AccountId>
        <AccountType/>
      </UserInfo>
      <UserInfo>
        <DisplayName>Latham Bryant (Engineer Specialist) (1)</DisplayName>
        <AccountId>51</AccountId>
        <AccountType/>
      </UserInfo>
      <UserInfo>
        <DisplayName>Vanessa Chan</DisplayName>
        <AccountId>46</AccountId>
        <AccountType/>
      </UserInfo>
    </SharedWithUsers>
    <TaxCatchAll xmlns="f6769f6e-8b1e-40f1-829b-f72be5dc017c" xsi:nil="true"/>
    <lcf76f155ced4ddcb4097134ff3c332f xmlns="721d449c-0bec-4bbb-9c09-6916382353d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C21E2F-38F5-48C9-BF1D-A6FA4A395A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1d449c-0bec-4bbb-9c09-6916382353d5"/>
    <ds:schemaRef ds:uri="f6769f6e-8b1e-40f1-829b-f72be5dc01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8C5EDA-613B-484B-8ABD-518B6FB8A3C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6769f6e-8b1e-40f1-829b-f72be5dc017c"/>
    <ds:schemaRef ds:uri="721d449c-0bec-4bbb-9c09-6916382353d5"/>
    <ds:schemaRef ds:uri="http://www.w3.org/XML/1998/namespace"/>
    <ds:schemaRef ds:uri="http://purl.org/dc/dcmitype/"/>
  </ds:schemaRefs>
</ds:datastoreItem>
</file>

<file path=customXml/itemProps3.xml><?xml version="1.0" encoding="utf-8"?>
<ds:datastoreItem xmlns:ds="http://schemas.openxmlformats.org/officeDocument/2006/customXml" ds:itemID="{BFC1A91A-B13A-40E8-8248-4328CBDC70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8469</TotalTime>
  <Words>4141</Words>
  <Application>Microsoft Office PowerPoint</Application>
  <PresentationFormat>Widescreen</PresentationFormat>
  <Paragraphs>433</Paragraphs>
  <Slides>25</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Segoe UI</vt:lpstr>
      <vt:lpstr>Arial,Sans-Serif</vt:lpstr>
      <vt:lpstr>Wingdings</vt:lpstr>
      <vt:lpstr>-apple-system</vt:lpstr>
      <vt:lpstr>Arial</vt:lpstr>
      <vt:lpstr>Network Rail Sans</vt:lpstr>
      <vt:lpstr>Calibri</vt:lpstr>
      <vt:lpstr>Symbol</vt:lpstr>
      <vt:lpstr>1_Office Theme</vt:lpstr>
      <vt:lpstr>PowerPoint Presentation</vt:lpstr>
      <vt:lpstr>PowerPoint Presentation</vt:lpstr>
      <vt:lpstr>Ground Rules:</vt:lpstr>
      <vt:lpstr>Today’s Learning Outcomes</vt:lpstr>
      <vt:lpstr>Welcome to the Electrical Safety Step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Bryant’s Story - It Happened to Me</vt:lpstr>
      <vt:lpstr>PowerPoint Presentation</vt:lpstr>
      <vt:lpstr>OLE – In the Basket</vt:lpstr>
      <vt:lpstr>PowerPoint Presentation</vt:lpstr>
      <vt:lpstr>PowerPoint Presentation</vt:lpstr>
      <vt:lpstr>Electrical Safety – Who is Responsible?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Chan</dc:creator>
  <cp:lastModifiedBy>Vanessa Chan</cp:lastModifiedBy>
  <cp:revision>26</cp:revision>
  <dcterms:created xsi:type="dcterms:W3CDTF">2022-06-08T14:23:55Z</dcterms:created>
  <dcterms:modified xsi:type="dcterms:W3CDTF">2022-09-26T15:24:37Z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0x01010080BB622C18B02B4F91B4F1F16259B96F</vt:lpwstr>
  </property>
  <property fmtid="{D5CDD505-2E9C-101B-9397-08002B2CF9AE}" pid="3" name="MSIP_Label_8577031b-11bc-4db9-b655-7d79027ad570_Enabled">
    <vt:lpwstr>true</vt:lpwstr>
  </property>
  <property fmtid="{D5CDD505-2E9C-101B-9397-08002B2CF9AE}" pid="4" name="MSIP_Label_8577031b-11bc-4db9-b655-7d79027ad570_SetDate">
    <vt:lpwstr>2022-09-01T10:08:31Z</vt:lpwstr>
  </property>
  <property fmtid="{D5CDD505-2E9C-101B-9397-08002B2CF9AE}" pid="5" name="MSIP_Label_8577031b-11bc-4db9-b655-7d79027ad570_Method">
    <vt:lpwstr>Standard</vt:lpwstr>
  </property>
  <property fmtid="{D5CDD505-2E9C-101B-9397-08002B2CF9AE}" pid="6" name="MSIP_Label_8577031b-11bc-4db9-b655-7d79027ad570_Name">
    <vt:lpwstr>8577031b-11bc-4db9-b655-7d79027ad570</vt:lpwstr>
  </property>
  <property fmtid="{D5CDD505-2E9C-101B-9397-08002B2CF9AE}" pid="7" name="MSIP_Label_8577031b-11bc-4db9-b655-7d79027ad570_SiteId">
    <vt:lpwstr>c22cc3e1-5d7f-4f4d-be03-d5a158cc9409</vt:lpwstr>
  </property>
  <property fmtid="{D5CDD505-2E9C-101B-9397-08002B2CF9AE}" pid="8" name="MSIP_Label_8577031b-11bc-4db9-b655-7d79027ad570_ActionId">
    <vt:lpwstr>d59882db-f36b-49cf-8934-f319ebd9c5f7</vt:lpwstr>
  </property>
  <property fmtid="{D5CDD505-2E9C-101B-9397-08002B2CF9AE}" pid="9" name="MSIP_Label_8577031b-11bc-4db9-b655-7d79027ad570_ContentBits">
    <vt:lpwstr>1</vt:lpwstr>
  </property>
</Properties>
</file>