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64" r:id="rId5"/>
    <p:sldId id="266" r:id="rId6"/>
    <p:sldId id="265" r:id="rId7"/>
    <p:sldId id="267" r:id="rId8"/>
    <p:sldId id="258" r:id="rId9"/>
    <p:sldId id="268" r:id="rId10"/>
    <p:sldId id="261" r:id="rId11"/>
    <p:sldId id="269" r:id="rId12"/>
    <p:sldId id="270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AA4"/>
    <a:srgbClr val="00983B"/>
    <a:srgbClr val="E00F29"/>
    <a:srgbClr val="F505E5"/>
    <a:srgbClr val="4E96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38"/>
    <p:restoredTop sz="76599"/>
  </p:normalViewPr>
  <p:slideViewPr>
    <p:cSldViewPr snapToGrid="0">
      <p:cViewPr varScale="1">
        <p:scale>
          <a:sx n="96" d="100"/>
          <a:sy n="96" d="100"/>
        </p:scale>
        <p:origin x="2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9082-2EDE-AE44-AD88-007D797CD3C7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FDF43-B935-F84F-B925-4B40173DDA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914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8QQo3aQIeEWZaPgBGaMe0H17_yl4Y_5Ipj04Aiud0ahUQjIxVVdJTDBXRTNQUUZFS0FDNjVZUVBSNy4u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8QQo3aQIeEWZaPgBGaMe0H17_yl4Y_5Ipj04Aiud0ahUQjIxVVdJTDBXRTNQUUZFS0FDNjVZUVBSNy4u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CE63D-1333-2210-E15F-C116842DA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2B73E-9433-4747-04C7-46A916F9CF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9264D-89E0-08CB-7DFF-2553B605A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This pack is designed to introduce </a:t>
            </a:r>
            <a:r>
              <a:rPr lang="en-US" b="1" dirty="0"/>
              <a:t>Drive Safe </a:t>
            </a:r>
            <a:r>
              <a:rPr lang="en-US" dirty="0"/>
              <a:t>– </a:t>
            </a:r>
            <a:r>
              <a:rPr lang="en-US" sz="1200" dirty="0">
                <a:latin typeface="Network Rail Sans" panose="02000000040000020004" pitchFamily="2" charset="77"/>
              </a:rPr>
              <a:t>a new national </a:t>
            </a:r>
            <a:r>
              <a:rPr lang="en-US" sz="1200" b="1" dirty="0">
                <a:latin typeface="Network Rail Sans" panose="02000000040000020004" pitchFamily="2" charset="77"/>
              </a:rPr>
              <a:t>Road Risk Reduction </a:t>
            </a:r>
            <a:r>
              <a:rPr lang="en-US" sz="1200" b="1" dirty="0" err="1">
                <a:latin typeface="Network Rail Sans" panose="02000000040000020004" pitchFamily="2" charset="77"/>
              </a:rPr>
              <a:t>programme</a:t>
            </a:r>
            <a:r>
              <a:rPr lang="en-US" sz="1200" b="1" dirty="0">
                <a:latin typeface="Network Rail Sans" panose="02000000040000020004" pitchFamily="2" charset="77"/>
              </a:rPr>
              <a:t> </a:t>
            </a:r>
            <a:r>
              <a:rPr lang="en-US" sz="1200" dirty="0">
                <a:latin typeface="Network Rail Sans" panose="02000000040000020004" pitchFamily="2" charset="77"/>
              </a:rPr>
              <a:t>from the National Road Risk Community of Practice.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Network Rail Sans" panose="02000000040000020004" pitchFamily="2" charset="77"/>
              </a:rPr>
              <a:t>Learn more during </a:t>
            </a:r>
            <a:r>
              <a:rPr lang="en-US" sz="1200" b="1" dirty="0">
                <a:latin typeface="Network Rail Sans" panose="02000000040000020004" pitchFamily="2" charset="77"/>
              </a:rPr>
              <a:t>Rail Industry Road Safety Week, 18-22 November 2024.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Network Rail Sans" panose="02000000040000020004" pitchFamily="2" charset="77"/>
              </a:rPr>
              <a:t>Drive Safe aims to change our culture around driving, at all levels of the business, through a compassionate approach to driver care and safety.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Please encourage your team to complete the survey on the link below. It should take 2 minutes or less.</a:t>
            </a:r>
            <a:endParaRPr lang="en-US" sz="1200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u="sng" dirty="0">
                <a:solidFill>
                  <a:srgbClr val="0078D7"/>
                </a:solidFill>
                <a:effectLst/>
                <a:latin typeface="Aptos" panose="020B0004020202020204" pitchFamily="34" charset="0"/>
                <a:hlinkClick r:id="rId3" tooltip="https://forms.office.com/Pages/ResponsePage.aspx?id=8QQo3aQIeEWZaPgBGaMe0H17_yl4Y_5Ipj04Aiud0ahUQjIxVVdJTDBXRTNQUUZFS0FDNjVZUVBSNy4u"/>
              </a:rPr>
              <a:t>https://forms.office.com/Pages/ResponsePage.aspx?id=8QQo3aQIeEWZaPgBGaMe0H17_yl4Y_5Ipj04Aiud0ahUQjIxVVdJTDBXRTNQUUZFS0FDNjVZUVBSNy4u</a:t>
            </a:r>
            <a:endParaRPr lang="en-US" sz="1200" dirty="0">
              <a:latin typeface="Network Rail Sans" panose="02000000040000020004" pitchFamily="2" charset="77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3773E-2A65-AD7F-81CB-9EB8CF521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7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4B173-EDD9-CCA4-413E-D45B5E181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5F2BE1-4A01-9B5A-92D5-0E5F9E7D22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C0D475-FDC1-5BFE-F2EF-71EC74D112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This pack is designed to introduce </a:t>
            </a:r>
            <a:r>
              <a:rPr lang="en-US" b="1" dirty="0"/>
              <a:t>Drive Safe </a:t>
            </a:r>
            <a:r>
              <a:rPr lang="en-US" dirty="0"/>
              <a:t>– </a:t>
            </a:r>
            <a:r>
              <a:rPr lang="en-US" sz="1200" dirty="0">
                <a:latin typeface="Network Rail Sans" panose="02000000040000020004" pitchFamily="2" charset="77"/>
              </a:rPr>
              <a:t>a new national </a:t>
            </a:r>
            <a:r>
              <a:rPr lang="en-US" sz="1200" b="1" dirty="0">
                <a:latin typeface="Network Rail Sans" panose="02000000040000020004" pitchFamily="2" charset="77"/>
              </a:rPr>
              <a:t>Road Risk Reduction </a:t>
            </a:r>
            <a:r>
              <a:rPr lang="en-US" sz="1200" b="1" dirty="0" err="1">
                <a:latin typeface="Network Rail Sans" panose="02000000040000020004" pitchFamily="2" charset="77"/>
              </a:rPr>
              <a:t>programme</a:t>
            </a:r>
            <a:r>
              <a:rPr lang="en-US" sz="1200" b="1" dirty="0">
                <a:latin typeface="Network Rail Sans" panose="02000000040000020004" pitchFamily="2" charset="77"/>
              </a:rPr>
              <a:t> </a:t>
            </a:r>
            <a:r>
              <a:rPr lang="en-US" sz="1200" dirty="0">
                <a:latin typeface="Network Rail Sans" panose="02000000040000020004" pitchFamily="2" charset="77"/>
              </a:rPr>
              <a:t>from the National Road Risk Community of Practice.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Network Rail Sans" panose="02000000040000020004" pitchFamily="2" charset="77"/>
              </a:rPr>
              <a:t>Learn more during </a:t>
            </a:r>
            <a:r>
              <a:rPr lang="en-US" sz="1200" b="1" dirty="0">
                <a:latin typeface="Network Rail Sans" panose="02000000040000020004" pitchFamily="2" charset="77"/>
              </a:rPr>
              <a:t>Rail Industry Road Safety Week, 18-22 November 2024.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Network Rail Sans" panose="02000000040000020004" pitchFamily="2" charset="77"/>
              </a:rPr>
              <a:t>Drive Safe aims to change our culture around driving, at all levels of the business, through a compassionate approach to driver care and safety.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1B5330-ABEB-CAA5-84A8-FC782111D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65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04865-071B-6302-B15C-34B5AED9C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42FA60-2C1B-8051-BAF5-CE9989BB77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24CB9A-910D-CD99-6FED-9726934C5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Network Rail Sans" panose="02000000040000020004" pitchFamily="2" charset="77"/>
              </a:rPr>
              <a:t>It’s a concern that, for an industry whose business is rail, the single biggest cause of fatalities for workers is the road</a:t>
            </a:r>
            <a:r>
              <a:rPr lang="en-US" sz="1200" b="1" baseline="30000" dirty="0">
                <a:latin typeface="Network Rail Sans" panose="02000000040000020004" pitchFamily="2" charset="77"/>
              </a:rPr>
              <a:t>1</a:t>
            </a:r>
            <a:r>
              <a:rPr lang="en-US" sz="1200" b="1" dirty="0">
                <a:latin typeface="Network Rail Sans" panose="02000000040000020004" pitchFamily="2" charset="77"/>
              </a:rPr>
              <a:t>. </a:t>
            </a:r>
          </a:p>
          <a:p>
            <a:endParaRPr lang="en-US" dirty="0"/>
          </a:p>
          <a:p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From 2011-2024, Network Rail vehicles were involved in 11 fatalities – a higher rate than any other area of our operations.</a:t>
            </a:r>
          </a:p>
          <a:p>
            <a:endParaRPr lang="en-GB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 must do everything we can to avoid these tragedies. </a:t>
            </a:r>
          </a:p>
          <a:p>
            <a:endParaRPr lang="en-GB" sz="1200" dirty="0">
              <a:effectLst/>
              <a:latin typeface="Calibri" panose="020F0502020204030204" pitchFamily="34" charset="0"/>
            </a:endParaRPr>
          </a:p>
          <a:p>
            <a:r>
              <a:rPr lang="en-GB" sz="1200" dirty="0">
                <a:effectLst/>
                <a:latin typeface="Calibri" panose="020F0502020204030204" pitchFamily="34" charset="0"/>
              </a:rPr>
              <a:t>Today is all about getting you to think about the issues and listening to your views so we can improve our systems and working culture.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082A8-806D-7561-EEBD-358F53A2B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3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84B33-5BF1-EBE2-D184-E69CEF90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F6B18A-113D-3946-5967-9C2465AA6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2CC507-AD52-99A1-BF4C-9026B1445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Network Rail Sans" panose="02000000040000020004" pitchFamily="2" charset="77"/>
              </a:rPr>
              <a:t>Please click on the link above to play the video.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dirty="0">
              <a:latin typeface="Network Rail Sans" panose="02000000040000020004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latin typeface="Network Rail Sans" panose="02000000040000020004" pitchFamily="2" charset="77"/>
              </a:rPr>
              <a:t>The video is around 2 minutes in duration and is designed as both an introduction to Drive Safe and to support the discussion on the next few slides.  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BEF1A-DC0A-F125-0878-0A7C47FDD8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92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A990F-8C8F-393E-6CC8-92CA70FCF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581C1F-C441-28CD-587F-5E4EA93A2A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EE0393-BBDB-B478-8C55-8CE9D4C4B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Ask your team what they think of the issues raised in the video.</a:t>
            </a:r>
          </a:p>
          <a:p>
            <a:endParaRPr lang="en-US" dirty="0"/>
          </a:p>
          <a:p>
            <a:r>
              <a:rPr lang="en-US" dirty="0"/>
              <a:t>Are they surprised that the road is the biggest cause of </a:t>
            </a:r>
            <a:r>
              <a:rPr lang="en-US" dirty="0" err="1"/>
              <a:t>railworker</a:t>
            </a:r>
            <a:r>
              <a:rPr lang="en-US" dirty="0"/>
              <a:t> fatalities?  </a:t>
            </a:r>
          </a:p>
          <a:p>
            <a:endParaRPr lang="en-US" dirty="0"/>
          </a:p>
          <a:p>
            <a:r>
              <a:rPr lang="en-US" dirty="0"/>
              <a:t>Why do they think this is? In their experience, what are the biggest risks of driving? </a:t>
            </a:r>
          </a:p>
          <a:p>
            <a:endParaRPr lang="en-US" dirty="0"/>
          </a:p>
          <a:p>
            <a:r>
              <a:rPr lang="en-US" dirty="0"/>
              <a:t>Is it fatigue? Distractions? Speeding? Pressures to get to the job or back home again afterwards?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3A091-0173-E11D-488D-DC79E4724A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11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EBD94-9F89-253A-7DBC-70771083E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00C1A-1793-497B-D31A-547D80916B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204B53-9310-654B-1244-18F0204A42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Ask your team what they think of the issues raised in the video.</a:t>
            </a:r>
          </a:p>
          <a:p>
            <a:endParaRPr lang="en-US" dirty="0"/>
          </a:p>
          <a:p>
            <a:r>
              <a:rPr lang="en-US" dirty="0"/>
              <a:t>Are they surprised that the road is the biggest cause of </a:t>
            </a:r>
            <a:r>
              <a:rPr lang="en-US" dirty="0" err="1"/>
              <a:t>railworker</a:t>
            </a:r>
            <a:r>
              <a:rPr lang="en-US" dirty="0"/>
              <a:t> fatalities?  </a:t>
            </a:r>
          </a:p>
          <a:p>
            <a:endParaRPr lang="en-US" dirty="0"/>
          </a:p>
          <a:p>
            <a:r>
              <a:rPr lang="en-US" dirty="0"/>
              <a:t>Why do they think this is? In their experience, what are the biggest risks of driving? </a:t>
            </a:r>
          </a:p>
          <a:p>
            <a:endParaRPr lang="en-US" dirty="0"/>
          </a:p>
          <a:p>
            <a:r>
              <a:rPr lang="en-US" dirty="0"/>
              <a:t>Is it fatigue? Distractions? Speeding? Pressures to get to the job or back home again afterwards?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4A09D-B6FE-D8E9-EFEA-BC31CF0B9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13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3D70C-FB0C-A494-CA32-148172E5A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7ACA46-5FCF-6413-D02F-54ADF0F34A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36523B-8207-6846-7A73-CE13A37E8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Before you go any further, please encourage your team to scan the QR code with their mobile phones and complete the survey. It should take 2 minutes or less.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 can also be completed on the link below: </a:t>
            </a:r>
            <a:r>
              <a:rPr lang="en-GB" b="0" i="0" u="sng" dirty="0">
                <a:solidFill>
                  <a:srgbClr val="0078D7"/>
                </a:solidFill>
                <a:effectLst/>
                <a:latin typeface="Aptos" panose="020B0004020202020204" pitchFamily="34" charset="0"/>
                <a:hlinkClick r:id="rId3" tooltip="https://forms.office.com/Pages/ResponsePage.aspx?id=8QQo3aQIeEWZaPgBGaMe0H17_yl4Y_5Ipj04Aiud0ahUQjIxVVdJTDBXRTNQUUZFS0FDNjVZUVBSNy4u"/>
              </a:rPr>
              <a:t>https://forms.office.com/Pages/ResponsePage.aspx?id=8QQo3aQIeEWZaPgBGaMe0H17_yl4Y_5Ipj04Aiud0ahUQjIxVVdJTDBXRTNQUUZFS0FDNjVZUVBSNy4u</a:t>
            </a:r>
            <a:endParaRPr lang="en-US" sz="1200" dirty="0">
              <a:latin typeface="Network Rail Sans" panose="02000000040000020004" pitchFamily="2" charset="77"/>
            </a:endParaRPr>
          </a:p>
          <a:p>
            <a:endParaRPr lang="en-US" dirty="0"/>
          </a:p>
          <a:p>
            <a:r>
              <a:rPr lang="en-US" dirty="0"/>
              <a:t>Thanks!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223AB9-1BD5-DC85-7B23-0219FF0A40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27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7AE18-07CD-C7FD-1425-CF1136D7A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2AA5FF-04D5-016F-87FB-3BB9A614C7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28BE0-E2C4-2D74-7A58-756C4066C6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Finally…</a:t>
            </a:r>
          </a:p>
          <a:p>
            <a:endParaRPr lang="en-US" dirty="0"/>
          </a:p>
          <a:p>
            <a:r>
              <a:rPr lang="en-US" dirty="0"/>
              <a:t>All the Drive Safe information is on Safety Central including a ‘Back to basics’ guide for checks and driving tips.</a:t>
            </a:r>
          </a:p>
          <a:p>
            <a:endParaRPr lang="en-US" dirty="0"/>
          </a:p>
          <a:p>
            <a:r>
              <a:rPr lang="en-US" dirty="0"/>
              <a:t>There’s also the latest version of the Driver Handbook there, which covers all aspects of driving.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That’s it, thanks for your time today.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2D99A7-0A2E-AC41-DF00-01D88F532D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FDF43-B935-F84F-B925-4B40173DDA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49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68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>
            <a:extLst>
              <a:ext uri="{FF2B5EF4-FFF2-40B4-BE49-F238E27FC236}">
                <a16:creationId xmlns:a16="http://schemas.microsoft.com/office/drawing/2014/main" id="{6FB4B89D-9830-D673-1A4F-DB1BD22E283F}"/>
              </a:ext>
            </a:extLst>
          </p:cNvPr>
          <p:cNvSpPr/>
          <p:nvPr userDrawn="1"/>
        </p:nvSpPr>
        <p:spPr>
          <a:xfrm>
            <a:off x="10274134" y="9146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441A183C-AABB-38EE-8D36-6D38F80416DE}"/>
              </a:ext>
            </a:extLst>
          </p:cNvPr>
          <p:cNvSpPr/>
          <p:nvPr userDrawn="1"/>
        </p:nvSpPr>
        <p:spPr>
          <a:xfrm>
            <a:off x="173119" y="357370"/>
            <a:ext cx="11854978" cy="580721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E00F29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6FB1B-18A5-4CA7-D532-BE86FF02EEC8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tx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E1EBEB96-706E-8EEB-84AB-9E1956D85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9029FB-F69D-F366-6FFA-99FCAA9561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50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ED30689-7355-BC9C-8A52-B00AF5714B29}"/>
              </a:ext>
            </a:extLst>
          </p:cNvPr>
          <p:cNvSpPr/>
          <p:nvPr userDrawn="1"/>
        </p:nvSpPr>
        <p:spPr>
          <a:xfrm>
            <a:off x="173119" y="357370"/>
            <a:ext cx="11854978" cy="549340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D9117E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EBFA0-FEFC-4B0C-48CB-AE7E30D3D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ED30689-7355-BC9C-8A52-B00AF5714B29}"/>
              </a:ext>
            </a:extLst>
          </p:cNvPr>
          <p:cNvSpPr/>
          <p:nvPr userDrawn="1"/>
        </p:nvSpPr>
        <p:spPr>
          <a:xfrm>
            <a:off x="173119" y="357370"/>
            <a:ext cx="11854978" cy="549340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00983B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pic>
        <p:nvPicPr>
          <p:cNvPr id="15" name="Picture 14" descr="A close-up of a sign&#10;&#10;Description automatically generated">
            <a:extLst>
              <a:ext uri="{FF2B5EF4-FFF2-40B4-BE49-F238E27FC236}">
                <a16:creationId xmlns:a16="http://schemas.microsoft.com/office/drawing/2014/main" id="{5931A6FF-153E-1F29-2441-B5FF80E50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64DB35A-7AEB-9CF4-D82C-67AAE3DC40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7ED35E7-F274-3D9C-47C1-06245C38783A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FD1EF84-93EB-17B2-D69B-56318D8E6A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77ABCE0-4763-4770-880F-6630005480FF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 dirty="0">
                  <a:latin typeface="Network Rail Sans" panose="02000000040000020004" pitchFamily="2" charset="77"/>
                </a:rPr>
                <a:t>Technical</a:t>
              </a:r>
              <a:br>
                <a:rPr lang="en-GB" sz="1400" b="1" dirty="0">
                  <a:latin typeface="Network Rail Sans" panose="02000000040000020004" pitchFamily="2" charset="77"/>
                </a:rPr>
              </a:br>
              <a:r>
                <a:rPr lang="en-GB" sz="1400" b="1" dirty="0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077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ED30689-7355-BC9C-8A52-B00AF5714B29}"/>
              </a:ext>
            </a:extLst>
          </p:cNvPr>
          <p:cNvSpPr/>
          <p:nvPr userDrawn="1"/>
        </p:nvSpPr>
        <p:spPr>
          <a:xfrm>
            <a:off x="173119" y="357370"/>
            <a:ext cx="11854978" cy="549340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00983B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64DB35A-7AEB-9CF4-D82C-67AAE3DC40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72FDDE0-CA12-ACD1-C2F8-BA2F34767673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A53ABE9-E273-6CB8-7B1B-C5B7063FCE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AB91C29-4C3E-1DEE-7181-CEFEE46F2CD3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 dirty="0">
                  <a:latin typeface="Network Rail Sans" panose="02000000040000020004" pitchFamily="2" charset="77"/>
                </a:rPr>
                <a:t>Technical</a:t>
              </a:r>
              <a:br>
                <a:rPr lang="en-GB" sz="1400" b="1" dirty="0">
                  <a:latin typeface="Network Rail Sans" panose="02000000040000020004" pitchFamily="2" charset="77"/>
                </a:rPr>
              </a:br>
              <a:r>
                <a:rPr lang="en-GB" sz="1400" b="1" dirty="0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03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ED30689-7355-BC9C-8A52-B00AF5714B29}"/>
              </a:ext>
            </a:extLst>
          </p:cNvPr>
          <p:cNvSpPr/>
          <p:nvPr userDrawn="1"/>
        </p:nvSpPr>
        <p:spPr>
          <a:xfrm>
            <a:off x="173119" y="357370"/>
            <a:ext cx="11854978" cy="5493405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D9117E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pic>
        <p:nvPicPr>
          <p:cNvPr id="15" name="Picture 14" descr="A close-up of a sign&#10;&#10;Description automatically generated">
            <a:extLst>
              <a:ext uri="{FF2B5EF4-FFF2-40B4-BE49-F238E27FC236}">
                <a16:creationId xmlns:a16="http://schemas.microsoft.com/office/drawing/2014/main" id="{5931A6FF-153E-1F29-2441-B5FF80E50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9798" y="5878641"/>
            <a:ext cx="3001329" cy="8563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64DB35A-7AEB-9CF4-D82C-67AAE3DC40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733BFBE-515D-674F-3894-01D587B774AB}"/>
              </a:ext>
            </a:extLst>
          </p:cNvPr>
          <p:cNvGrpSpPr/>
          <p:nvPr userDrawn="1"/>
        </p:nvGrpSpPr>
        <p:grpSpPr>
          <a:xfrm>
            <a:off x="219075" y="6065036"/>
            <a:ext cx="1635124" cy="588503"/>
            <a:chOff x="219075" y="6065036"/>
            <a:chExt cx="1635124" cy="58850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6BF2DD2-60AE-EE26-FA9B-760874FAC5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4364" t="10546" r="57959" b="9960"/>
            <a:stretch/>
          </p:blipFill>
          <p:spPr>
            <a:xfrm>
              <a:off x="219075" y="6065036"/>
              <a:ext cx="600075" cy="588503"/>
            </a:xfrm>
            <a:prstGeom prst="ellipse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A7E5304-58BD-4C9E-0100-0357E37D4FAA}"/>
                </a:ext>
              </a:extLst>
            </p:cNvPr>
            <p:cNvSpPr txBox="1"/>
            <p:nvPr userDrawn="1"/>
          </p:nvSpPr>
          <p:spPr>
            <a:xfrm>
              <a:off x="790574" y="6133584"/>
              <a:ext cx="1063625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GB" sz="1400" b="1" dirty="0">
                  <a:latin typeface="Network Rail Sans" panose="02000000040000020004" pitchFamily="2" charset="77"/>
                </a:rPr>
                <a:t>Technical</a:t>
              </a:r>
              <a:br>
                <a:rPr lang="en-GB" sz="1400" b="1" dirty="0">
                  <a:latin typeface="Network Rail Sans" panose="02000000040000020004" pitchFamily="2" charset="77"/>
                </a:rPr>
              </a:br>
              <a:r>
                <a:rPr lang="en-GB" sz="1400" b="1" dirty="0">
                  <a:latin typeface="Network Rail Sans" panose="02000000040000020004" pitchFamily="2" charset="77"/>
                </a:rPr>
                <a:t>Authority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85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79428E54-2D20-ADA3-4395-F2601AD6B02D}"/>
              </a:ext>
            </a:extLst>
          </p:cNvPr>
          <p:cNvSpPr/>
          <p:nvPr userDrawn="1"/>
        </p:nvSpPr>
        <p:spPr>
          <a:xfrm>
            <a:off x="10274134" y="5900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AED30689-7355-BC9C-8A52-B00AF5714B29}"/>
              </a:ext>
            </a:extLst>
          </p:cNvPr>
          <p:cNvSpPr/>
          <p:nvPr userDrawn="1"/>
        </p:nvSpPr>
        <p:spPr>
          <a:xfrm>
            <a:off x="173119" y="357369"/>
            <a:ext cx="11854978" cy="5788057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D9117E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EBFA0-FEFC-4B0C-48CB-AE7E30D3D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993A9C-6DA8-C639-2117-760772188433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tx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3" name="Picture 2" descr="A close-up of a sign&#10;&#10;Description automatically generated">
            <a:extLst>
              <a:ext uri="{FF2B5EF4-FFF2-40B4-BE49-F238E27FC236}">
                <a16:creationId xmlns:a16="http://schemas.microsoft.com/office/drawing/2014/main" id="{D476467F-1FD5-B342-96E9-532584536D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5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7">
            <a:extLst>
              <a:ext uri="{FF2B5EF4-FFF2-40B4-BE49-F238E27FC236}">
                <a16:creationId xmlns:a16="http://schemas.microsoft.com/office/drawing/2014/main" id="{D0E67EBF-9F3C-9AE7-D6B4-12D1AD75FB7F}"/>
              </a:ext>
            </a:extLst>
          </p:cNvPr>
          <p:cNvSpPr/>
          <p:nvPr userDrawn="1"/>
        </p:nvSpPr>
        <p:spPr>
          <a:xfrm>
            <a:off x="0" y="6125737"/>
            <a:ext cx="12192000" cy="789692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106AA3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56568E-930F-F10B-0738-8653DD65C5D7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bg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bg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CA6D7958-D987-D735-5AF7-F47D399757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2" y="361151"/>
            <a:ext cx="10066599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 dirty="0"/>
              <a:t>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357FAF6-7339-C795-A630-B31A889B8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1126380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6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7">
            <a:extLst>
              <a:ext uri="{FF2B5EF4-FFF2-40B4-BE49-F238E27FC236}">
                <a16:creationId xmlns:a16="http://schemas.microsoft.com/office/drawing/2014/main" id="{D0E67EBF-9F3C-9AE7-D6B4-12D1AD75FB7F}"/>
              </a:ext>
            </a:extLst>
          </p:cNvPr>
          <p:cNvSpPr/>
          <p:nvPr userDrawn="1"/>
        </p:nvSpPr>
        <p:spPr>
          <a:xfrm>
            <a:off x="0" y="6125737"/>
            <a:ext cx="12192000" cy="789692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106AA3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56568E-930F-F10B-0738-8653DD65C5D7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bg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bg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CA6D7958-D987-D735-5AF7-F47D399757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9CD8DD7-2450-F763-F293-1F62C19D7D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22" y="361151"/>
            <a:ext cx="10066599" cy="610950"/>
          </a:xfrm>
          <a:prstGeom prst="rect">
            <a:avLst/>
          </a:prstGeom>
        </p:spPr>
        <p:txBody>
          <a:bodyPr lIns="0"/>
          <a:lstStyle>
            <a:lvl1pPr algn="l">
              <a:defRPr sz="2800" b="1">
                <a:latin typeface="Network Rail Sans" charset="0"/>
                <a:ea typeface="Network Rail Sans" charset="0"/>
                <a:cs typeface="Network Rail Sans" charset="0"/>
              </a:defRPr>
            </a:lvl1pPr>
          </a:lstStyle>
          <a:p>
            <a:r>
              <a:rPr lang="en-US" dirty="0"/>
              <a:t>Header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FFFEAAE-3A59-1E85-7AA9-9DE9BBE62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22" y="1312221"/>
            <a:ext cx="5422327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86B3F45-F53E-969F-FA3F-9269F60A2C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8252" y="1312221"/>
            <a:ext cx="5476971" cy="424959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 b="0">
                <a:latin typeface="Network Rail Sans" charset="0"/>
                <a:ea typeface="Network Rail Sans" charset="0"/>
                <a:cs typeface="Network Rail Sans" charset="0"/>
              </a:defRPr>
            </a:lvl1pPr>
            <a:lvl2pPr>
              <a:defRPr sz="1400" b="0">
                <a:latin typeface="Network Rail Sans" panose="02000000040000020004" pitchFamily="2" charset="0"/>
              </a:defRPr>
            </a:lvl2pPr>
            <a:lvl3pPr>
              <a:defRPr sz="1400" b="0">
                <a:latin typeface="Network Rail Sans" panose="02000000040000020004" pitchFamily="2" charset="0"/>
              </a:defRPr>
            </a:lvl3pPr>
            <a:lvl4pPr>
              <a:defRPr sz="1400" b="0">
                <a:latin typeface="Network Rail Sans" panose="02000000040000020004" pitchFamily="2" charset="0"/>
              </a:defRPr>
            </a:lvl4pPr>
            <a:lvl5pPr>
              <a:defRPr sz="1400" b="0"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5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>
            <a:extLst>
              <a:ext uri="{FF2B5EF4-FFF2-40B4-BE49-F238E27FC236}">
                <a16:creationId xmlns:a16="http://schemas.microsoft.com/office/drawing/2014/main" id="{6FB4B89D-9830-D673-1A4F-DB1BD22E283F}"/>
              </a:ext>
            </a:extLst>
          </p:cNvPr>
          <p:cNvSpPr/>
          <p:nvPr userDrawn="1"/>
        </p:nvSpPr>
        <p:spPr>
          <a:xfrm>
            <a:off x="10274134" y="9146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441A183C-AABB-38EE-8D36-6D38F80416DE}"/>
              </a:ext>
            </a:extLst>
          </p:cNvPr>
          <p:cNvSpPr/>
          <p:nvPr userDrawn="1"/>
        </p:nvSpPr>
        <p:spPr>
          <a:xfrm>
            <a:off x="173119" y="357370"/>
            <a:ext cx="11854978" cy="580721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106AA3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6FB1B-18A5-4CA7-D532-BE86FF02EEC8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tx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E1EBEB96-706E-8EEB-84AB-9E1956D85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9029FB-F69D-F366-6FFA-99FCAA9561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5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>
            <a:extLst>
              <a:ext uri="{FF2B5EF4-FFF2-40B4-BE49-F238E27FC236}">
                <a16:creationId xmlns:a16="http://schemas.microsoft.com/office/drawing/2014/main" id="{6FB4B89D-9830-D673-1A4F-DB1BD22E283F}"/>
              </a:ext>
            </a:extLst>
          </p:cNvPr>
          <p:cNvSpPr/>
          <p:nvPr userDrawn="1"/>
        </p:nvSpPr>
        <p:spPr>
          <a:xfrm>
            <a:off x="10274134" y="91468"/>
            <a:ext cx="1917866" cy="856579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441A183C-AABB-38EE-8D36-6D38F80416DE}"/>
              </a:ext>
            </a:extLst>
          </p:cNvPr>
          <p:cNvSpPr/>
          <p:nvPr userDrawn="1"/>
        </p:nvSpPr>
        <p:spPr>
          <a:xfrm>
            <a:off x="173119" y="357370"/>
            <a:ext cx="11854978" cy="5807210"/>
          </a:xfrm>
          <a:custGeom>
            <a:avLst/>
            <a:gdLst/>
            <a:ahLst/>
            <a:cxnLst/>
            <a:rect l="l" t="t" r="r" b="b"/>
            <a:pathLst>
              <a:path w="4426585" h="3130550">
                <a:moveTo>
                  <a:pt x="0" y="3129991"/>
                </a:moveTo>
                <a:lnTo>
                  <a:pt x="4426242" y="3129991"/>
                </a:lnTo>
                <a:lnTo>
                  <a:pt x="4426242" y="0"/>
                </a:lnTo>
                <a:lnTo>
                  <a:pt x="0" y="0"/>
                </a:lnTo>
                <a:lnTo>
                  <a:pt x="0" y="3129991"/>
                </a:lnTo>
                <a:close/>
              </a:path>
            </a:pathLst>
          </a:custGeom>
          <a:solidFill>
            <a:srgbClr val="00983B"/>
          </a:solidFill>
        </p:spPr>
        <p:txBody>
          <a:bodyPr wrap="square" lIns="0" tIns="0" rIns="0" bIns="0" rtlCol="0"/>
          <a:lstStyle/>
          <a:p>
            <a:endParaRPr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6FB1B-18A5-4CA7-D532-BE86FF02EEC8}"/>
              </a:ext>
            </a:extLst>
          </p:cNvPr>
          <p:cNvSpPr txBox="1"/>
          <p:nvPr userDrawn="1"/>
        </p:nvSpPr>
        <p:spPr>
          <a:xfrm>
            <a:off x="11536017" y="6398420"/>
            <a:ext cx="655983" cy="226591"/>
          </a:xfrm>
          <a:prstGeom prst="rect">
            <a:avLst/>
          </a:prstGeom>
          <a:noFill/>
        </p:spPr>
        <p:txBody>
          <a:bodyPr wrap="square" lIns="0" tIns="36000" rIns="0" bIns="36000" rtlCol="0" anchor="ctr">
            <a:spAutoFit/>
          </a:bodyPr>
          <a:lstStyle/>
          <a:p>
            <a:pPr algn="ctr"/>
            <a:fld id="{1FC80D2C-504E-CB4F-8D2F-8B79D61767E4}" type="slidenum">
              <a:rPr lang="en-US" sz="1000" b="0" smtClean="0">
                <a:solidFill>
                  <a:schemeClr val="tx1"/>
                </a:solidFill>
                <a:latin typeface="Network Rail Sans" charset="0"/>
                <a:ea typeface="Network Rail Sans" charset="0"/>
                <a:cs typeface="Network Rail Sans" charset="0"/>
              </a:rPr>
              <a:pPr algn="ctr"/>
              <a:t>‹#›</a:t>
            </a:fld>
            <a:endParaRPr lang="en-US" sz="1000" b="0" dirty="0">
              <a:solidFill>
                <a:schemeClr val="tx1"/>
              </a:solidFill>
              <a:latin typeface="Network Rail Sans" charset="0"/>
              <a:ea typeface="Network Rail Sans" charset="0"/>
              <a:cs typeface="Network Rail Sans" charset="0"/>
            </a:endParaRPr>
          </a:p>
        </p:txBody>
      </p:sp>
      <p:pic>
        <p:nvPicPr>
          <p:cNvPr id="8" name="Picture 7" descr="A close-up of a sign&#10;&#10;Description automatically generated">
            <a:extLst>
              <a:ext uri="{FF2B5EF4-FFF2-40B4-BE49-F238E27FC236}">
                <a16:creationId xmlns:a16="http://schemas.microsoft.com/office/drawing/2014/main" id="{E1EBEB96-706E-8EEB-84AB-9E1956D85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669" y="6227165"/>
            <a:ext cx="1890324" cy="539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9029FB-F69D-F366-6FFA-99FCAA9561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97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ogo of a network&#10;&#10;Description automatically generated">
            <a:extLst>
              <a:ext uri="{FF2B5EF4-FFF2-40B4-BE49-F238E27FC236}">
                <a16:creationId xmlns:a16="http://schemas.microsoft.com/office/drawing/2014/main" id="{6E70CD00-CB0A-81EB-717E-61DEFCEF743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3297" y="74636"/>
            <a:ext cx="1345090" cy="61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7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4" r:id="rId3"/>
    <p:sldLayoutId id="2147483661" r:id="rId4"/>
    <p:sldLayoutId id="2147483663" r:id="rId5"/>
    <p:sldLayoutId id="2147483659" r:id="rId6"/>
    <p:sldLayoutId id="2147483658" r:id="rId7"/>
    <p:sldLayoutId id="2147483655" r:id="rId8"/>
    <p:sldLayoutId id="2147483657" r:id="rId9"/>
    <p:sldLayoutId id="2147483656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s.office.com/Pages/ResponsePage.aspx?id=8QQo3aQIeEWZaPgBGaMe0H17_yl4Y_5Ipj04Aiud0ahUQjIxVVdJTDBXRTNQUUZFS0FDNjVZUVBSNy4u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safety.networkrail.co.uk/safety/drive-saf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network-rail.wistia.com/medias/wcqxpr0a60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emf"/><Relationship Id="rId5" Type="http://schemas.openxmlformats.org/officeDocument/2006/relationships/hyperlink" Target="https://network-rail.wistia.com/medias/wcqxpr0a60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4.em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535418-D2D8-3BC4-FAF3-3DB40154FAA5}"/>
              </a:ext>
            </a:extLst>
          </p:cNvPr>
          <p:cNvSpPr txBox="1"/>
          <p:nvPr/>
        </p:nvSpPr>
        <p:spPr>
          <a:xfrm>
            <a:off x="4972050" y="3244334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Network Rail Sans" panose="02000000040000020004" pitchFamily="2" charset="77"/>
              </a:rPr>
              <a:t>Single slide version</a:t>
            </a:r>
          </a:p>
        </p:txBody>
      </p:sp>
    </p:spTree>
    <p:extLst>
      <p:ext uri="{BB962C8B-B14F-4D97-AF65-F5344CB8AC3E}">
        <p14:creationId xmlns:p14="http://schemas.microsoft.com/office/powerpoint/2010/main" val="292742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03262-90DB-3B76-6C8A-D19B5A0E3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8EFC675-77DD-27AE-F8BB-F214304001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655"/>
          <a:stretch/>
        </p:blipFill>
        <p:spPr>
          <a:xfrm>
            <a:off x="162236" y="360413"/>
            <a:ext cx="11867528" cy="57876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424A6A-FDDF-CCF6-A04A-02BFECC3C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236" y="360413"/>
            <a:ext cx="2784561" cy="57876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D16334-8C37-D129-9429-A1E84B68B1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A7CCA93-6E3D-1CB7-6B41-7A2084F6D7BF}"/>
              </a:ext>
            </a:extLst>
          </p:cNvPr>
          <p:cNvGrpSpPr/>
          <p:nvPr/>
        </p:nvGrpSpPr>
        <p:grpSpPr>
          <a:xfrm>
            <a:off x="1096914" y="5716456"/>
            <a:ext cx="4779451" cy="1162926"/>
            <a:chOff x="1096914" y="5716456"/>
            <a:chExt cx="4779451" cy="11629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5C3C42B-CDFC-ADE1-8C19-6342558ED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9A2B98-236D-F7F2-DD29-E24DB682B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0326AEC-4539-C19D-8C71-74FDCF03CDB2}"/>
              </a:ext>
            </a:extLst>
          </p:cNvPr>
          <p:cNvGrpSpPr/>
          <p:nvPr/>
        </p:nvGrpSpPr>
        <p:grpSpPr>
          <a:xfrm>
            <a:off x="1090910" y="3563875"/>
            <a:ext cx="4779451" cy="1162926"/>
            <a:chOff x="1249314" y="5868856"/>
            <a:chExt cx="4779451" cy="116292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7E7BBC-0565-896C-5B57-DB43BD6E6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8584" y="5868856"/>
              <a:ext cx="550181" cy="114154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84B35CA-DDF2-90A8-6F7D-1278CDCA0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9314" y="5890238"/>
              <a:ext cx="550181" cy="1141544"/>
            </a:xfrm>
            <a:prstGeom prst="rect">
              <a:avLst/>
            </a:prstGeom>
          </p:spPr>
        </p:pic>
      </p:grp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77EFBED-4667-ACCB-FE01-404FFCA3FC78}"/>
              </a:ext>
            </a:extLst>
          </p:cNvPr>
          <p:cNvSpPr/>
          <p:nvPr/>
        </p:nvSpPr>
        <p:spPr>
          <a:xfrm>
            <a:off x="856945" y="3864445"/>
            <a:ext cx="5326356" cy="1881049"/>
          </a:xfrm>
          <a:prstGeom prst="roundRect">
            <a:avLst>
              <a:gd name="adj" fmla="val 5737"/>
            </a:avLst>
          </a:prstGeom>
          <a:solidFill>
            <a:srgbClr val="00983B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B352CA-FBF0-8773-3903-BF4A08F81BC1}"/>
              </a:ext>
            </a:extLst>
          </p:cNvPr>
          <p:cNvGrpSpPr/>
          <p:nvPr/>
        </p:nvGrpSpPr>
        <p:grpSpPr>
          <a:xfrm>
            <a:off x="804230" y="961454"/>
            <a:ext cx="5432507" cy="2683566"/>
            <a:chOff x="804230" y="1471575"/>
            <a:chExt cx="5432507" cy="2683566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D554CB71-D10D-6EC2-8A0A-49CB82204731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8EA5BF7-3209-3EE4-6BF8-2E25A3148F3E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8FE2CC7-91FD-026B-2989-86D824CA6436}"/>
              </a:ext>
            </a:extLst>
          </p:cNvPr>
          <p:cNvSpPr txBox="1"/>
          <p:nvPr/>
        </p:nvSpPr>
        <p:spPr>
          <a:xfrm>
            <a:off x="1076988" y="1219358"/>
            <a:ext cx="46760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Network Rail Sans" panose="02000000040000020004" pitchFamily="2" charset="77"/>
              </a:rPr>
              <a:t>To find out more,</a:t>
            </a:r>
            <a:br>
              <a:rPr lang="en-US" sz="3000" b="1" dirty="0">
                <a:latin typeface="Network Rail Sans" panose="02000000040000020004" pitchFamily="2" charset="77"/>
              </a:rPr>
            </a:br>
            <a:r>
              <a:rPr lang="en-US" sz="3000" b="1" dirty="0">
                <a:latin typeface="Network Rail Sans" panose="02000000040000020004" pitchFamily="2" charset="77"/>
              </a:rPr>
              <a:t>and access our tools and guides, search ‘Drive Safe’ on Safety Central</a:t>
            </a:r>
            <a:endParaRPr lang="en-US" sz="3000" dirty="0">
              <a:latin typeface="Network Rail Sans" panose="02000000040000020004" pitchFamily="2" charset="77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05A063A-D91D-030A-0A5E-C561730280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t="-849" r="-5141" b="-13375"/>
          <a:stretch/>
        </p:blipFill>
        <p:spPr>
          <a:xfrm>
            <a:off x="1236120" y="4109071"/>
            <a:ext cx="1614656" cy="15850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AAA0123-5C98-577B-415A-202BE979A2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78" t="-22075" r="-1731" b="-28046"/>
          <a:stretch/>
        </p:blipFill>
        <p:spPr>
          <a:xfrm>
            <a:off x="3149797" y="4232314"/>
            <a:ext cx="2580456" cy="13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9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6C9FE-1E59-282B-6F3B-042EA0B22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4160AB-6F9F-919E-C87D-1299076568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DE85CA9-7BE4-C21A-6BE9-720F146F6C88}"/>
              </a:ext>
            </a:extLst>
          </p:cNvPr>
          <p:cNvSpPr txBox="1"/>
          <p:nvPr/>
        </p:nvSpPr>
        <p:spPr>
          <a:xfrm>
            <a:off x="6921535" y="1147149"/>
            <a:ext cx="4360090" cy="161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ts val="400"/>
              </a:spcBef>
            </a:pP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Introducing Drive Safe – our new national</a:t>
            </a:r>
            <a:b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</a:br>
            <a:r>
              <a:rPr lang="en-US" sz="1500" b="1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Road Risk Reduction </a:t>
            </a:r>
            <a:r>
              <a:rPr lang="en-US" sz="1500" b="1" i="0" u="none" strike="noStrike" dirty="0" err="1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programme</a:t>
            </a:r>
            <a:r>
              <a:rPr lang="en-US" sz="1500" b="1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 </a:t>
            </a: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from the</a:t>
            </a:r>
            <a:b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</a:b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National Road Risk Community of Practice. Drive Safe aims to change our culture around driving through a compassionate approach to driver care and safety.</a:t>
            </a:r>
            <a:endParaRPr lang="en-US" sz="1500" dirty="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pic>
        <p:nvPicPr>
          <p:cNvPr id="25" name="Picture 24" descr="A close-up of a sign&#10;&#10;Description automatically generated">
            <a:extLst>
              <a:ext uri="{FF2B5EF4-FFF2-40B4-BE49-F238E27FC236}">
                <a16:creationId xmlns:a16="http://schemas.microsoft.com/office/drawing/2014/main" id="{E2290B6B-8FF7-F7B2-2BB4-1D9E1E589F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0452" y="2743268"/>
            <a:ext cx="3465878" cy="98892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A6EBC5A3-78D0-6681-030C-AB4F8B95C33C}"/>
              </a:ext>
            </a:extLst>
          </p:cNvPr>
          <p:cNvGrpSpPr/>
          <p:nvPr/>
        </p:nvGrpSpPr>
        <p:grpSpPr>
          <a:xfrm>
            <a:off x="7043342" y="4437528"/>
            <a:ext cx="4413552" cy="2420472"/>
            <a:chOff x="6837586" y="3374473"/>
            <a:chExt cx="4413552" cy="2420472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597FA3F-76B6-D784-574F-479144EEA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64381" y="5224534"/>
              <a:ext cx="530625" cy="57041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4E138D3-9848-CD65-0CE4-BACC9A311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05918" y="5218157"/>
              <a:ext cx="530624" cy="570411"/>
            </a:xfrm>
            <a:prstGeom prst="rect">
              <a:avLst/>
            </a:prstGeom>
          </p:spPr>
        </p:pic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9F4B2303-CAF6-D26C-84E6-7E0577F6EBCC}"/>
                </a:ext>
              </a:extLst>
            </p:cNvPr>
            <p:cNvSpPr/>
            <p:nvPr/>
          </p:nvSpPr>
          <p:spPr>
            <a:xfrm>
              <a:off x="6837586" y="3374473"/>
              <a:ext cx="4413552" cy="2033021"/>
            </a:xfrm>
            <a:prstGeom prst="roundRect">
              <a:avLst>
                <a:gd name="adj" fmla="val 5737"/>
              </a:avLst>
            </a:prstGeom>
            <a:solidFill>
              <a:srgbClr val="0F6AA4"/>
            </a:solidFill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5F28B9D-73F9-CA4B-B85C-51D706D6F63D}"/>
                </a:ext>
              </a:extLst>
            </p:cNvPr>
            <p:cNvSpPr txBox="1"/>
            <p:nvPr/>
          </p:nvSpPr>
          <p:spPr>
            <a:xfrm>
              <a:off x="7000660" y="3525421"/>
              <a:ext cx="4155162" cy="1682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000"/>
                </a:spcBef>
              </a:pP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</a:rPr>
                <a:t>Play your part:</a:t>
              </a:r>
            </a:p>
            <a:p>
              <a:pPr marL="177750" indent="-177750">
                <a:lnSpc>
                  <a:spcPts val="1800"/>
                </a:lnSpc>
                <a:spcBef>
                  <a:spcPts val="400"/>
                </a:spcBef>
                <a:buFont typeface="Arial" panose="020B0604020202020204" pitchFamily="34" charset="0"/>
                <a:buChar char="•"/>
              </a:pPr>
              <a:r>
                <a:rPr lang="en-US" sz="1500" b="1" u="sng" dirty="0">
                  <a:solidFill>
                    <a:schemeClr val="bg1"/>
                  </a:solidFill>
                  <a:latin typeface="Network Rail Sans" panose="02000000040000020004" pitchFamily="2" charset="77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Watch the video </a:t>
              </a:r>
              <a:endParaRPr lang="en-US" sz="1500" b="1" dirty="0">
                <a:solidFill>
                  <a:schemeClr val="bg1"/>
                </a:solidFill>
                <a:latin typeface="Network Rail Sans" panose="02000000040000020004" pitchFamily="2" charset="77"/>
              </a:endParaRPr>
            </a:p>
            <a:p>
              <a:pPr marL="177750" indent="-177750">
                <a:lnSpc>
                  <a:spcPts val="1800"/>
                </a:lnSpc>
                <a:spcBef>
                  <a:spcPts val="400"/>
                </a:spcBef>
                <a:buFont typeface="Arial" panose="020B0604020202020204" pitchFamily="34" charset="0"/>
                <a:buChar char="•"/>
              </a:pP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</a:rPr>
                <a:t>Download our </a:t>
              </a:r>
              <a:r>
                <a:rPr lang="en-US" sz="1500" b="1" u="sng" dirty="0">
                  <a:solidFill>
                    <a:schemeClr val="bg1"/>
                  </a:solidFill>
                  <a:latin typeface="Network Rail Sans" panose="02000000040000020004" pitchFamily="2" charset="77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Drive Safe toolkit</a:t>
              </a: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 </a:t>
              </a: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</a:rPr>
                <a:t>for resources and discussion packs</a:t>
              </a:r>
            </a:p>
            <a:p>
              <a:pPr marL="177750" indent="-177750">
                <a:lnSpc>
                  <a:spcPts val="1800"/>
                </a:lnSpc>
                <a:spcBef>
                  <a:spcPts val="400"/>
                </a:spcBef>
                <a:buFont typeface="Arial" panose="020B0604020202020204" pitchFamily="34" charset="0"/>
                <a:buChar char="•"/>
              </a:pP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</a:rPr>
                <a:t>Complete our </a:t>
              </a:r>
              <a:r>
                <a:rPr lang="en-US" sz="1500" b="1" u="sng" dirty="0">
                  <a:solidFill>
                    <a:schemeClr val="bg1"/>
                  </a:solidFill>
                  <a:latin typeface="Network Rail Sans" panose="02000000040000020004" pitchFamily="2" charset="77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quick survey</a:t>
              </a:r>
              <a:endParaRPr lang="en-US" sz="1500" b="1" dirty="0">
                <a:solidFill>
                  <a:schemeClr val="bg1"/>
                </a:solidFill>
                <a:latin typeface="Network Rail Sans" panose="02000000040000020004" pitchFamily="2" charset="77"/>
              </a:endParaRPr>
            </a:p>
            <a:p>
              <a:pPr marL="177750" indent="-177750">
                <a:lnSpc>
                  <a:spcPts val="1800"/>
                </a:lnSpc>
                <a:spcBef>
                  <a:spcPts val="400"/>
                </a:spcBef>
                <a:buFont typeface="Arial" panose="020B0604020202020204" pitchFamily="34" charset="0"/>
                <a:buChar char="•"/>
              </a:pPr>
              <a:r>
                <a:rPr lang="en-US" sz="1500" b="1" dirty="0">
                  <a:solidFill>
                    <a:schemeClr val="bg1"/>
                  </a:solidFill>
                  <a:latin typeface="Network Rail Sans" panose="02000000040000020004" pitchFamily="2" charset="77"/>
                </a:rPr>
                <a:t>Search ‘Drive Safe’ on Safety Central 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5892A56-7DBF-B477-7833-4C72473543FB}"/>
              </a:ext>
            </a:extLst>
          </p:cNvPr>
          <p:cNvSpPr txBox="1"/>
          <p:nvPr/>
        </p:nvSpPr>
        <p:spPr>
          <a:xfrm>
            <a:off x="6982436" y="3718770"/>
            <a:ext cx="4735771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spcBef>
                <a:spcPts val="400"/>
              </a:spcBef>
            </a:pPr>
            <a:r>
              <a:rPr lang="en-US" sz="1500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Learn more during Rail Industry Road Safety Week</a:t>
            </a:r>
            <a:br>
              <a:rPr lang="en-US" sz="1500" b="1" dirty="0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US" sz="1500" dirty="0">
                <a:solidFill>
                  <a:schemeClr val="bg1"/>
                </a:solidFill>
                <a:latin typeface="Network Rail Sans" panose="02000000040000020004" pitchFamily="2" charset="77"/>
              </a:rPr>
              <a:t>18-22 November 2024.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C26D719-CCB7-6119-C095-52E0BF79B230}"/>
              </a:ext>
            </a:extLst>
          </p:cNvPr>
          <p:cNvGrpSpPr/>
          <p:nvPr/>
        </p:nvGrpSpPr>
        <p:grpSpPr>
          <a:xfrm>
            <a:off x="1096914" y="4697385"/>
            <a:ext cx="4779451" cy="1162926"/>
            <a:chOff x="1096914" y="5716456"/>
            <a:chExt cx="4779451" cy="1162926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62CB7270-855D-AB03-0FFB-1456BCF02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D93A6506-8214-9052-BC47-24AA51A79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BE7BC5F-36A0-F594-AEA1-55BD2B659C15}"/>
              </a:ext>
            </a:extLst>
          </p:cNvPr>
          <p:cNvGrpSpPr/>
          <p:nvPr/>
        </p:nvGrpSpPr>
        <p:grpSpPr>
          <a:xfrm>
            <a:off x="804230" y="1471575"/>
            <a:ext cx="5432507" cy="3326666"/>
            <a:chOff x="663492" y="726284"/>
            <a:chExt cx="5432507" cy="332666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A5A323D-56A8-BBD9-99E2-0DE20A42C00A}"/>
                </a:ext>
              </a:extLst>
            </p:cNvPr>
            <p:cNvGrpSpPr/>
            <p:nvPr/>
          </p:nvGrpSpPr>
          <p:grpSpPr>
            <a:xfrm>
              <a:off x="663492" y="726284"/>
              <a:ext cx="5432507" cy="3326666"/>
              <a:chOff x="644525" y="658012"/>
              <a:chExt cx="5356225" cy="2638997"/>
            </a:xfrm>
          </p:grpSpPr>
          <p:sp>
            <p:nvSpPr>
              <p:cNvPr id="40" name="Rounded Rectangle 39">
                <a:extLst>
                  <a:ext uri="{FF2B5EF4-FFF2-40B4-BE49-F238E27FC236}">
                    <a16:creationId xmlns:a16="http://schemas.microsoft.com/office/drawing/2014/main" id="{57B72ED5-6DAA-7985-82FB-AA7619664212}"/>
                  </a:ext>
                </a:extLst>
              </p:cNvPr>
              <p:cNvSpPr/>
              <p:nvPr/>
            </p:nvSpPr>
            <p:spPr>
              <a:xfrm flipV="1">
                <a:off x="644525" y="658012"/>
                <a:ext cx="5356225" cy="2638997"/>
              </a:xfrm>
              <a:prstGeom prst="roundRect">
                <a:avLst>
                  <a:gd name="adj" fmla="val 7681"/>
                </a:avLst>
              </a:prstGeom>
              <a:solidFill>
                <a:schemeClr val="bg1"/>
              </a:solidFill>
              <a:ln w="76200">
                <a:noFill/>
              </a:ln>
              <a:effectLst>
                <a:outerShdw blurRad="127000" dist="38100" dir="2700000" algn="tl" rotWithShape="0">
                  <a:prstClr val="black">
                    <a:alpha val="8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C96BB83A-899C-729E-D20D-19EC6F81CF60}"/>
                  </a:ext>
                </a:extLst>
              </p:cNvPr>
              <p:cNvSpPr/>
              <p:nvPr/>
            </p:nvSpPr>
            <p:spPr>
              <a:xfrm flipV="1">
                <a:off x="749180" y="743351"/>
                <a:ext cx="5146206" cy="2460984"/>
              </a:xfrm>
              <a:prstGeom prst="roundRect">
                <a:avLst>
                  <a:gd name="adj" fmla="val 4344"/>
                </a:avLst>
              </a:prstGeom>
              <a:solidFill>
                <a:schemeClr val="bg1"/>
              </a:solidFill>
              <a:ln w="762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5E0AE7C-615A-162D-32CA-0AE2991DDEEF}"/>
                </a:ext>
              </a:extLst>
            </p:cNvPr>
            <p:cNvSpPr txBox="1"/>
            <p:nvPr/>
          </p:nvSpPr>
          <p:spPr>
            <a:xfrm>
              <a:off x="948869" y="1086036"/>
              <a:ext cx="4241695" cy="1823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4000" b="1" dirty="0">
                  <a:latin typeface="Network Rail Sans" panose="02000000040000020004" pitchFamily="2" charset="77"/>
                </a:rPr>
                <a:t>In rail, one of</a:t>
              </a:r>
              <a:br>
                <a:rPr lang="en-US" sz="4000" b="1" dirty="0">
                  <a:latin typeface="Network Rail Sans" panose="02000000040000020004" pitchFamily="2" charset="77"/>
                </a:rPr>
              </a:br>
              <a:r>
                <a:rPr lang="en-US" sz="4000" b="1" dirty="0">
                  <a:latin typeface="Network Rail Sans" panose="02000000040000020004" pitchFamily="2" charset="77"/>
                </a:rPr>
                <a:t>the greatest risks </a:t>
              </a:r>
              <a:br>
                <a:rPr lang="en-US" sz="4000" b="1" dirty="0">
                  <a:latin typeface="Network Rail Sans" panose="02000000040000020004" pitchFamily="2" charset="77"/>
                </a:rPr>
              </a:br>
              <a:r>
                <a:rPr lang="en-US" sz="4000" b="1" dirty="0">
                  <a:latin typeface="Network Rail Sans" panose="02000000040000020004" pitchFamily="2" charset="77"/>
                </a:rPr>
                <a:t>is the road</a:t>
              </a: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0179D2D-3D26-B06B-75DF-6841B1A62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4800" y="2873965"/>
              <a:ext cx="1687345" cy="9885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6820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F70EE-53D3-9EAC-ECCD-1AD7A4401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14E95E-5653-4353-E222-4F40A68946A0}"/>
              </a:ext>
            </a:extLst>
          </p:cNvPr>
          <p:cNvSpPr txBox="1"/>
          <p:nvPr/>
        </p:nvSpPr>
        <p:spPr>
          <a:xfrm>
            <a:off x="4438650" y="3244334"/>
            <a:ext cx="331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Network Rail Sans" panose="02000000040000020004" pitchFamily="2" charset="77"/>
              </a:rPr>
              <a:t>Complete team briefing pack</a:t>
            </a:r>
          </a:p>
        </p:txBody>
      </p:sp>
    </p:spTree>
    <p:extLst>
      <p:ext uri="{BB962C8B-B14F-4D97-AF65-F5344CB8AC3E}">
        <p14:creationId xmlns:p14="http://schemas.microsoft.com/office/powerpoint/2010/main" val="1689773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71343-4910-3805-6AEA-177914CF7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1ECEC09-F912-78E3-6F66-0EF11AB87C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25" y="-566713"/>
            <a:ext cx="2236899" cy="223689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19C60F2-B7B6-0409-28B2-16277F0CB33C}"/>
              </a:ext>
            </a:extLst>
          </p:cNvPr>
          <p:cNvSpPr txBox="1"/>
          <p:nvPr/>
        </p:nvSpPr>
        <p:spPr>
          <a:xfrm>
            <a:off x="6930452" y="1834678"/>
            <a:ext cx="4360090" cy="161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ts val="400"/>
              </a:spcBef>
            </a:pP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Introducing Drive Safe – our new national</a:t>
            </a:r>
            <a:b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</a:br>
            <a:r>
              <a:rPr lang="en-US" sz="1500" b="1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Road Risk Reduction </a:t>
            </a:r>
            <a:r>
              <a:rPr lang="en-US" sz="1500" b="1" i="0" u="none" strike="noStrike" dirty="0" err="1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programme</a:t>
            </a:r>
            <a:r>
              <a:rPr lang="en-US" sz="1500" b="1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 </a:t>
            </a: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from the</a:t>
            </a:r>
            <a:b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</a:br>
            <a:r>
              <a:rPr lang="en-US" sz="1500" b="0" i="0" u="none" strike="noStrike" dirty="0">
                <a:solidFill>
                  <a:schemeClr val="bg1"/>
                </a:solidFill>
                <a:effectLst/>
                <a:latin typeface="Network Rail Sans" panose="02000000040000020004" pitchFamily="2" charset="77"/>
              </a:rPr>
              <a:t>National Road Risk Community of Practice. Drive Safe aims to change our culture around driving through a compassionate approach to driver care and safety.</a:t>
            </a:r>
            <a:endParaRPr lang="en-US" sz="1500" dirty="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pic>
        <p:nvPicPr>
          <p:cNvPr id="25" name="Picture 24" descr="A close-up of a sign&#10;&#10;Description automatically generated">
            <a:extLst>
              <a:ext uri="{FF2B5EF4-FFF2-40B4-BE49-F238E27FC236}">
                <a16:creationId xmlns:a16="http://schemas.microsoft.com/office/drawing/2014/main" id="{0166F5BA-1444-1540-BD0B-1968E3297A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0452" y="3429000"/>
            <a:ext cx="4094040" cy="116815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86112AA-C889-644F-D568-F1C3402142EF}"/>
              </a:ext>
            </a:extLst>
          </p:cNvPr>
          <p:cNvGrpSpPr/>
          <p:nvPr/>
        </p:nvGrpSpPr>
        <p:grpSpPr>
          <a:xfrm>
            <a:off x="1096914" y="4697385"/>
            <a:ext cx="4779451" cy="1162926"/>
            <a:chOff x="1096914" y="5716456"/>
            <a:chExt cx="4779451" cy="11629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34DA77E-3122-2CA6-C3E5-954A4C02B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493284E-C0DC-14E6-2C5A-8E82730BB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40E92FA-1AC5-EB1E-014D-512DF8099BF6}"/>
              </a:ext>
            </a:extLst>
          </p:cNvPr>
          <p:cNvGrpSpPr/>
          <p:nvPr/>
        </p:nvGrpSpPr>
        <p:grpSpPr>
          <a:xfrm>
            <a:off x="804230" y="1471575"/>
            <a:ext cx="5432507" cy="3326666"/>
            <a:chOff x="663492" y="726284"/>
            <a:chExt cx="5432507" cy="332666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3371CD2-4DA8-082A-744D-DD74CB806C2C}"/>
                </a:ext>
              </a:extLst>
            </p:cNvPr>
            <p:cNvGrpSpPr/>
            <p:nvPr/>
          </p:nvGrpSpPr>
          <p:grpSpPr>
            <a:xfrm>
              <a:off x="663492" y="726284"/>
              <a:ext cx="5432507" cy="3326666"/>
              <a:chOff x="644525" y="658012"/>
              <a:chExt cx="5356225" cy="2638997"/>
            </a:xfrm>
          </p:grpSpPr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B478FAA7-2404-DC8C-8785-A92BBF836BB5}"/>
                  </a:ext>
                </a:extLst>
              </p:cNvPr>
              <p:cNvSpPr/>
              <p:nvPr/>
            </p:nvSpPr>
            <p:spPr>
              <a:xfrm flipV="1">
                <a:off x="644525" y="658012"/>
                <a:ext cx="5356225" cy="2638997"/>
              </a:xfrm>
              <a:prstGeom prst="roundRect">
                <a:avLst>
                  <a:gd name="adj" fmla="val 7681"/>
                </a:avLst>
              </a:prstGeom>
              <a:solidFill>
                <a:schemeClr val="bg1"/>
              </a:solidFill>
              <a:ln w="76200">
                <a:noFill/>
              </a:ln>
              <a:effectLst>
                <a:outerShdw blurRad="127000" dist="38100" dir="2700000" algn="tl" rotWithShape="0">
                  <a:prstClr val="black">
                    <a:alpha val="8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EA47FF9D-4642-2D3D-B35A-A200FF5CF936}"/>
                  </a:ext>
                </a:extLst>
              </p:cNvPr>
              <p:cNvSpPr/>
              <p:nvPr/>
            </p:nvSpPr>
            <p:spPr>
              <a:xfrm flipV="1">
                <a:off x="749180" y="743351"/>
                <a:ext cx="5146206" cy="2460984"/>
              </a:xfrm>
              <a:prstGeom prst="roundRect">
                <a:avLst>
                  <a:gd name="adj" fmla="val 4344"/>
                </a:avLst>
              </a:prstGeom>
              <a:solidFill>
                <a:schemeClr val="bg1"/>
              </a:solidFill>
              <a:ln w="762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3144724-8B37-13F1-C4A3-18A68DCC2B24}"/>
                </a:ext>
              </a:extLst>
            </p:cNvPr>
            <p:cNvSpPr txBox="1"/>
            <p:nvPr/>
          </p:nvSpPr>
          <p:spPr>
            <a:xfrm>
              <a:off x="948869" y="1086036"/>
              <a:ext cx="4241695" cy="1823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4000" b="1" dirty="0">
                  <a:latin typeface="Network Rail Sans" panose="02000000040000020004" pitchFamily="2" charset="77"/>
                </a:rPr>
                <a:t>In rail, one of</a:t>
              </a:r>
              <a:br>
                <a:rPr lang="en-US" sz="4000" b="1" dirty="0">
                  <a:latin typeface="Network Rail Sans" panose="02000000040000020004" pitchFamily="2" charset="77"/>
                </a:rPr>
              </a:br>
              <a:r>
                <a:rPr lang="en-US" sz="4000" b="1" dirty="0">
                  <a:latin typeface="Network Rail Sans" panose="02000000040000020004" pitchFamily="2" charset="77"/>
                </a:rPr>
                <a:t>the greatest risks </a:t>
              </a:r>
              <a:br>
                <a:rPr lang="en-US" sz="4000" b="1" dirty="0">
                  <a:latin typeface="Network Rail Sans" panose="02000000040000020004" pitchFamily="2" charset="77"/>
                </a:rPr>
              </a:br>
              <a:r>
                <a:rPr lang="en-US" sz="4000" b="1" dirty="0">
                  <a:latin typeface="Network Rail Sans" panose="02000000040000020004" pitchFamily="2" charset="77"/>
                </a:rPr>
                <a:t>is the road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04DDF9-16F9-EF5A-5A90-7AF6BFBEA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4800" y="2873965"/>
              <a:ext cx="1687345" cy="9885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382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1B7B2-E9D6-CC9F-E123-AA4EC103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D498FC6-0D8C-8C34-1EE9-35AC75CDF1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776"/>
          <a:stretch/>
        </p:blipFill>
        <p:spPr>
          <a:xfrm>
            <a:off x="162236" y="360413"/>
            <a:ext cx="11867528" cy="5787625"/>
          </a:xfrm>
          <a:prstGeom prst="rect">
            <a:avLst/>
          </a:prstGeom>
          <a:solidFill>
            <a:srgbClr val="E00F29"/>
          </a:soli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AE658E-94B4-690D-8F67-9CE07FBBB4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236" y="360413"/>
            <a:ext cx="3253317" cy="5787625"/>
          </a:xfrm>
          <a:prstGeom prst="rect">
            <a:avLst/>
          </a:prstGeom>
          <a:solidFill>
            <a:srgbClr val="E00F29"/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13A995-4CBC-070C-8C6A-634139D800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287754-0572-7C8E-E2D4-D7637326E95F}"/>
              </a:ext>
            </a:extLst>
          </p:cNvPr>
          <p:cNvSpPr txBox="1"/>
          <p:nvPr/>
        </p:nvSpPr>
        <p:spPr>
          <a:xfrm>
            <a:off x="1641091" y="6365138"/>
            <a:ext cx="3313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Network Rail Sans" panose="02000000040000020004" pitchFamily="2" charset="77"/>
              </a:rPr>
              <a:t>1. Technical Authority and RSSB statistics. From 2009-2024 road traffic accidents were the biggest contributor to fatalities in the rail industry.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C0AE04-7F35-B4AB-70CF-36E0B080E0E7}"/>
              </a:ext>
            </a:extLst>
          </p:cNvPr>
          <p:cNvGrpSpPr/>
          <p:nvPr/>
        </p:nvGrpSpPr>
        <p:grpSpPr>
          <a:xfrm>
            <a:off x="1096914" y="5716456"/>
            <a:ext cx="4779451" cy="1162926"/>
            <a:chOff x="1096914" y="5716456"/>
            <a:chExt cx="4779451" cy="116292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06155C6-DF6B-328E-F034-3D94B92F0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A440A27-E7A8-841B-53ED-52AB6C25A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F45472-48BA-70A4-F705-A458136FB982}"/>
              </a:ext>
            </a:extLst>
          </p:cNvPr>
          <p:cNvGrpSpPr/>
          <p:nvPr/>
        </p:nvGrpSpPr>
        <p:grpSpPr>
          <a:xfrm>
            <a:off x="1090910" y="3563875"/>
            <a:ext cx="4779451" cy="1162926"/>
            <a:chOff x="1249314" y="5868856"/>
            <a:chExt cx="4779451" cy="116292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BD3E4D7-66F2-D404-0DE8-0D26232A3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8584" y="5868856"/>
              <a:ext cx="550181" cy="114154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2B35D40-D2D8-9F96-DD36-146FE818A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9314" y="5890238"/>
              <a:ext cx="550181" cy="1141544"/>
            </a:xfrm>
            <a:prstGeom prst="rect">
              <a:avLst/>
            </a:prstGeom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6A99DF8-02DF-04E8-6422-D05FEEB2B75F}"/>
              </a:ext>
            </a:extLst>
          </p:cNvPr>
          <p:cNvSpPr/>
          <p:nvPr/>
        </p:nvSpPr>
        <p:spPr>
          <a:xfrm>
            <a:off x="856945" y="3864445"/>
            <a:ext cx="5326356" cy="1881049"/>
          </a:xfrm>
          <a:prstGeom prst="roundRect">
            <a:avLst>
              <a:gd name="adj" fmla="val 5737"/>
            </a:avLst>
          </a:prstGeom>
          <a:solidFill>
            <a:srgbClr val="0F6AA4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B91DBA-FFAE-7453-8FC7-6C3982E78C1D}"/>
              </a:ext>
            </a:extLst>
          </p:cNvPr>
          <p:cNvSpPr txBox="1"/>
          <p:nvPr/>
        </p:nvSpPr>
        <p:spPr>
          <a:xfrm>
            <a:off x="1050569" y="4145338"/>
            <a:ext cx="4939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750" indent="-177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We need to do more to keep each other safe</a:t>
            </a:r>
          </a:p>
          <a:p>
            <a:pPr marL="177750" indent="-177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The Drive Safe </a:t>
            </a:r>
            <a:r>
              <a:rPr lang="en-US" b="1" dirty="0" err="1">
                <a:solidFill>
                  <a:schemeClr val="bg1"/>
                </a:solidFill>
                <a:latin typeface="Network Rail Sans" panose="02000000040000020004" pitchFamily="2" charset="77"/>
              </a:rPr>
              <a:t>programme</a:t>
            </a: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 is our response</a:t>
            </a:r>
          </a:p>
          <a:p>
            <a:pPr marL="177750" indent="-177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Today’s discussion is all about getting </a:t>
            </a:r>
            <a:b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you on board.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BB393C1-24BB-9D39-8463-FC8AAAF38F3F}"/>
              </a:ext>
            </a:extLst>
          </p:cNvPr>
          <p:cNvGrpSpPr/>
          <p:nvPr/>
        </p:nvGrpSpPr>
        <p:grpSpPr>
          <a:xfrm>
            <a:off x="804230" y="961454"/>
            <a:ext cx="5432507" cy="2683566"/>
            <a:chOff x="804230" y="1471575"/>
            <a:chExt cx="5432507" cy="268356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CC06644-3BF1-AD1B-2E0B-4EF826AB90B7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13555894-94AF-FDC0-CFCB-28176C50D2B2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FBC30B4-4700-D5A4-5E1F-19B987E0E24B}"/>
              </a:ext>
            </a:extLst>
          </p:cNvPr>
          <p:cNvSpPr txBox="1"/>
          <p:nvPr/>
        </p:nvSpPr>
        <p:spPr>
          <a:xfrm>
            <a:off x="1096914" y="1288456"/>
            <a:ext cx="5062675" cy="18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3000" b="1" dirty="0">
                <a:latin typeface="Network Rail Sans" panose="02000000040000020004" pitchFamily="2" charset="77"/>
              </a:rPr>
              <a:t>Road traffic accidents </a:t>
            </a:r>
            <a:br>
              <a:rPr lang="en-US" sz="3000" b="1" dirty="0">
                <a:latin typeface="Network Rail Sans" panose="02000000040000020004" pitchFamily="2" charset="77"/>
              </a:rPr>
            </a:br>
            <a:r>
              <a:rPr lang="en-US" sz="3000" b="1" dirty="0">
                <a:latin typeface="Network Rail Sans" panose="02000000040000020004" pitchFamily="2" charset="77"/>
              </a:rPr>
              <a:t>are the most common </a:t>
            </a:r>
            <a:br>
              <a:rPr lang="en-US" sz="3000" b="1" dirty="0">
                <a:latin typeface="Network Rail Sans" panose="02000000040000020004" pitchFamily="2" charset="77"/>
              </a:rPr>
            </a:br>
            <a:r>
              <a:rPr lang="en-US" sz="3000" b="1" dirty="0">
                <a:latin typeface="Network Rail Sans" panose="02000000040000020004" pitchFamily="2" charset="77"/>
              </a:rPr>
              <a:t>cause of fatalities </a:t>
            </a:r>
            <a:br>
              <a:rPr lang="en-US" sz="3000" b="1" dirty="0">
                <a:latin typeface="Network Rail Sans" panose="02000000040000020004" pitchFamily="2" charset="77"/>
              </a:rPr>
            </a:br>
            <a:r>
              <a:rPr lang="en-US" sz="3000" b="1" dirty="0">
                <a:latin typeface="Network Rail Sans" panose="02000000040000020004" pitchFamily="2" charset="77"/>
              </a:rPr>
              <a:t>for railworkers</a:t>
            </a:r>
            <a:r>
              <a:rPr lang="en-US" sz="3000" b="1" baseline="30000" dirty="0">
                <a:latin typeface="Network Rail Sans" panose="02000000040000020004" pitchFamily="2" charset="77"/>
              </a:rPr>
              <a:t>1</a:t>
            </a:r>
            <a:endParaRPr lang="en-US" sz="3000" dirty="0">
              <a:latin typeface="Network Rail Sans" panose="0200000004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19635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CB9FD-9046-BEE0-3078-EA9612B9F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A2AC547-CEE9-32DC-7135-7F8F63B157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58BDB11-7B45-53B6-400C-1B8901C8E4D3}"/>
              </a:ext>
            </a:extLst>
          </p:cNvPr>
          <p:cNvGrpSpPr/>
          <p:nvPr/>
        </p:nvGrpSpPr>
        <p:grpSpPr>
          <a:xfrm>
            <a:off x="1096914" y="5716456"/>
            <a:ext cx="4779451" cy="1162926"/>
            <a:chOff x="1096914" y="5716456"/>
            <a:chExt cx="4779451" cy="116292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85699A1-FBD4-5258-D00A-66940FC66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6232FDF-C442-4DE0-DDEA-E19FD0619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8D72149-6E14-26FD-144A-B13965193DD8}"/>
              </a:ext>
            </a:extLst>
          </p:cNvPr>
          <p:cNvGrpSpPr/>
          <p:nvPr/>
        </p:nvGrpSpPr>
        <p:grpSpPr>
          <a:xfrm>
            <a:off x="1090910" y="3563875"/>
            <a:ext cx="4779451" cy="1162926"/>
            <a:chOff x="1249314" y="5868856"/>
            <a:chExt cx="4779451" cy="116292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7BCCD55-0F1B-8F52-2280-300975360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8584" y="5868856"/>
              <a:ext cx="550181" cy="114154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9842E0B-7A20-4410-B68C-126C7CB06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9314" y="5890238"/>
              <a:ext cx="550181" cy="1141544"/>
            </a:xfrm>
            <a:prstGeom prst="rect">
              <a:avLst/>
            </a:prstGeom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D89E99C-DE0D-44C7-2CD1-E37E1719C22F}"/>
              </a:ext>
            </a:extLst>
          </p:cNvPr>
          <p:cNvSpPr/>
          <p:nvPr/>
        </p:nvSpPr>
        <p:spPr>
          <a:xfrm>
            <a:off x="856945" y="3864445"/>
            <a:ext cx="5326356" cy="1881049"/>
          </a:xfrm>
          <a:prstGeom prst="roundRect">
            <a:avLst>
              <a:gd name="adj" fmla="val 5737"/>
            </a:avLst>
          </a:prstGeom>
          <a:solidFill>
            <a:srgbClr val="00983B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609A92-C417-E97A-6C82-D5EDEDF26207}"/>
              </a:ext>
            </a:extLst>
          </p:cNvPr>
          <p:cNvSpPr txBox="1"/>
          <p:nvPr/>
        </p:nvSpPr>
        <p:spPr>
          <a:xfrm>
            <a:off x="1050569" y="4145338"/>
            <a:ext cx="4939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This short video explains the</a:t>
            </a:r>
            <a:b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</a:br>
            <a:r>
              <a:rPr lang="en-US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unique challenges we face.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Network Rail Sans" panose="02000000040000020004" pitchFamily="2" charset="77"/>
            </a:endParaRPr>
          </a:p>
          <a:p>
            <a:r>
              <a:rPr lang="en-US" b="1" u="sng" dirty="0">
                <a:solidFill>
                  <a:schemeClr val="bg1"/>
                </a:solidFill>
                <a:latin typeface="Network Rail Sans" panose="02000000040000020004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to start video</a:t>
            </a:r>
            <a:endParaRPr lang="en-US" b="1" u="sng" dirty="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70FDB9-0DE6-4858-B800-A1275CA45FE3}"/>
              </a:ext>
            </a:extLst>
          </p:cNvPr>
          <p:cNvGrpSpPr/>
          <p:nvPr/>
        </p:nvGrpSpPr>
        <p:grpSpPr>
          <a:xfrm>
            <a:off x="804230" y="961454"/>
            <a:ext cx="5432507" cy="2683566"/>
            <a:chOff x="804230" y="1471575"/>
            <a:chExt cx="5432507" cy="268356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E88BBD0A-007A-6C18-C7A7-F00609D25F31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C16E01FE-00C5-129C-0DCE-178737DF91B4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2B80C7C-6131-1A0B-56BD-2C5184107F35}"/>
              </a:ext>
            </a:extLst>
          </p:cNvPr>
          <p:cNvSpPr txBox="1"/>
          <p:nvPr/>
        </p:nvSpPr>
        <p:spPr>
          <a:xfrm>
            <a:off x="1096914" y="1288456"/>
            <a:ext cx="3857219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200" b="1" dirty="0">
                <a:latin typeface="Network Rail Sans" panose="02000000040000020004" pitchFamily="2" charset="77"/>
              </a:rPr>
              <a:t>We can’t take a</a:t>
            </a:r>
            <a:br>
              <a:rPr lang="en-US" sz="4200" b="1" dirty="0">
                <a:latin typeface="Network Rail Sans" panose="02000000040000020004" pitchFamily="2" charset="77"/>
              </a:rPr>
            </a:br>
            <a:r>
              <a:rPr lang="en-US" sz="4200" b="1" dirty="0">
                <a:latin typeface="Network Rail Sans" panose="02000000040000020004" pitchFamily="2" charset="77"/>
              </a:rPr>
              <a:t>possession of</a:t>
            </a:r>
            <a:br>
              <a:rPr lang="en-US" sz="4200" b="1" dirty="0">
                <a:latin typeface="Network Rail Sans" panose="02000000040000020004" pitchFamily="2" charset="77"/>
              </a:rPr>
            </a:br>
            <a:r>
              <a:rPr lang="en-US" sz="4200" b="1" dirty="0">
                <a:latin typeface="Network Rail Sans" panose="02000000040000020004" pitchFamily="2" charset="77"/>
              </a:rPr>
              <a:t>the roads...</a:t>
            </a:r>
            <a:endParaRPr lang="en-US" sz="4200" dirty="0">
              <a:latin typeface="Network Rail Sans" panose="02000000040000020004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1D2F2A-D234-2858-0CCE-5A095EA519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1331" y="4485172"/>
            <a:ext cx="1131675" cy="657595"/>
          </a:xfrm>
          <a:prstGeom prst="rect">
            <a:avLst/>
          </a:prstGeom>
        </p:spPr>
      </p:pic>
      <p:pic>
        <p:nvPicPr>
          <p:cNvPr id="21" name="Picture 20" descr="A computer with a black screen&#10;&#10;Description automatically generated">
            <a:extLst>
              <a:ext uri="{FF2B5EF4-FFF2-40B4-BE49-F238E27FC236}">
                <a16:creationId xmlns:a16="http://schemas.microsoft.com/office/drawing/2014/main" id="{6DAA6387-3EC1-8242-E109-F19A3DD6E7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606" y="1642072"/>
            <a:ext cx="5740355" cy="3789573"/>
          </a:xfrm>
          <a:prstGeom prst="rect">
            <a:avLst/>
          </a:prstGeom>
        </p:spPr>
      </p:pic>
      <p:pic>
        <p:nvPicPr>
          <p:cNvPr id="7" name="Picture 6" descr="A car driving on a road&#10;&#10;Description automatically generated">
            <a:extLst>
              <a:ext uri="{FF2B5EF4-FFF2-40B4-BE49-F238E27FC236}">
                <a16:creationId xmlns:a16="http://schemas.microsoft.com/office/drawing/2014/main" id="{15C8FFA6-7E3B-11B1-B9CD-7466B3F1C9A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4164" t="5013" r="5752" b="6185"/>
          <a:stretch/>
        </p:blipFill>
        <p:spPr>
          <a:xfrm>
            <a:off x="7362335" y="2185956"/>
            <a:ext cx="3293433" cy="2143156"/>
          </a:xfrm>
          <a:prstGeom prst="roundRect">
            <a:avLst>
              <a:gd name="adj" fmla="val 1530"/>
            </a:avLst>
          </a:prstGeom>
        </p:spPr>
      </p:pic>
    </p:spTree>
    <p:extLst>
      <p:ext uri="{BB962C8B-B14F-4D97-AF65-F5344CB8AC3E}">
        <p14:creationId xmlns:p14="http://schemas.microsoft.com/office/powerpoint/2010/main" val="2918326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724CB-7B5C-FA55-85BB-8D592C374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418D19E-4129-F7B5-2446-D9BC6A96522C}"/>
              </a:ext>
            </a:extLst>
          </p:cNvPr>
          <p:cNvSpPr/>
          <p:nvPr/>
        </p:nvSpPr>
        <p:spPr>
          <a:xfrm>
            <a:off x="831124" y="987962"/>
            <a:ext cx="2964455" cy="938987"/>
          </a:xfrm>
          <a:prstGeom prst="roundRect">
            <a:avLst>
              <a:gd name="adj" fmla="val 18019"/>
            </a:avLst>
          </a:prstGeom>
          <a:solidFill>
            <a:schemeClr val="tx1"/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57BF54-5FDC-63FA-DCA5-D91650FE7A8A}"/>
              </a:ext>
            </a:extLst>
          </p:cNvPr>
          <p:cNvSpPr txBox="1"/>
          <p:nvPr/>
        </p:nvSpPr>
        <p:spPr>
          <a:xfrm>
            <a:off x="1004697" y="1180456"/>
            <a:ext cx="2790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Let’s discuss…</a:t>
            </a:r>
            <a:endParaRPr lang="en-US" sz="3000" dirty="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D6474D-458E-0245-9B63-78A7F8DEB6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469" y="2485381"/>
            <a:ext cx="468662" cy="9076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EBF91D-4107-F221-F49A-0ADD3B159E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67925" y="4060927"/>
            <a:ext cx="571750" cy="90760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BDC0FDC-4CAF-44D7-A2D9-D94C86706A14}"/>
              </a:ext>
            </a:extLst>
          </p:cNvPr>
          <p:cNvGrpSpPr/>
          <p:nvPr/>
        </p:nvGrpSpPr>
        <p:grpSpPr>
          <a:xfrm>
            <a:off x="804230" y="2405218"/>
            <a:ext cx="5432507" cy="2683566"/>
            <a:chOff x="804230" y="1471575"/>
            <a:chExt cx="5432507" cy="2683566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85CB901C-1A84-53B9-C390-CE9A2F461C79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B572561E-8E15-13AC-9B60-9A8DCF2E8106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1D45711-9E77-9305-51C3-94439E92A046}"/>
              </a:ext>
            </a:extLst>
          </p:cNvPr>
          <p:cNvSpPr txBox="1"/>
          <p:nvPr/>
        </p:nvSpPr>
        <p:spPr>
          <a:xfrm>
            <a:off x="1066300" y="2664509"/>
            <a:ext cx="50635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latin typeface="Network Rail Sans" panose="02000000040000020004" pitchFamily="2" charset="77"/>
              </a:rPr>
              <a:t>What are your biggest challenges around driving?  </a:t>
            </a:r>
          </a:p>
        </p:txBody>
      </p:sp>
    </p:spTree>
    <p:extLst>
      <p:ext uri="{BB962C8B-B14F-4D97-AF65-F5344CB8AC3E}">
        <p14:creationId xmlns:p14="http://schemas.microsoft.com/office/powerpoint/2010/main" val="313978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8BC2-AFDD-8448-D7B6-8357E241C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908EF78-96CE-098A-5D33-A4EA375D1327}"/>
              </a:ext>
            </a:extLst>
          </p:cNvPr>
          <p:cNvSpPr/>
          <p:nvPr/>
        </p:nvSpPr>
        <p:spPr>
          <a:xfrm>
            <a:off x="831124" y="987962"/>
            <a:ext cx="2964455" cy="938987"/>
          </a:xfrm>
          <a:prstGeom prst="roundRect">
            <a:avLst>
              <a:gd name="adj" fmla="val 18019"/>
            </a:avLst>
          </a:prstGeom>
          <a:solidFill>
            <a:schemeClr val="tx1"/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0A3CA9-AC37-6CAA-A67F-260708F237FD}"/>
              </a:ext>
            </a:extLst>
          </p:cNvPr>
          <p:cNvSpPr txBox="1"/>
          <p:nvPr/>
        </p:nvSpPr>
        <p:spPr>
          <a:xfrm>
            <a:off x="1004697" y="1180456"/>
            <a:ext cx="2790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Let’s discuss…</a:t>
            </a:r>
            <a:endParaRPr lang="en-US" sz="3000" dirty="0">
              <a:solidFill>
                <a:schemeClr val="bg1"/>
              </a:solidFill>
              <a:latin typeface="Network Rail Sans" panose="02000000040000020004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AEE8DB-5053-F342-D01F-63B8C985B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469" y="2485381"/>
            <a:ext cx="468662" cy="9076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BBC5DA-90F6-2B64-2BB8-61A7B7B9A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67925" y="4060927"/>
            <a:ext cx="571750" cy="90760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631492F-CCF2-6158-8E98-AE50C86F3CBE}"/>
              </a:ext>
            </a:extLst>
          </p:cNvPr>
          <p:cNvGrpSpPr/>
          <p:nvPr/>
        </p:nvGrpSpPr>
        <p:grpSpPr>
          <a:xfrm>
            <a:off x="804230" y="2405218"/>
            <a:ext cx="5432507" cy="2683566"/>
            <a:chOff x="804230" y="1471575"/>
            <a:chExt cx="5432507" cy="2683566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2E97475B-483E-855A-8993-14C95BDF1208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522DA0BA-FB0A-3D46-1027-6BDEA154DD20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4836864-2EBE-5CD3-7E1B-F1D66BBA7320}"/>
              </a:ext>
            </a:extLst>
          </p:cNvPr>
          <p:cNvSpPr txBox="1"/>
          <p:nvPr/>
        </p:nvSpPr>
        <p:spPr>
          <a:xfrm>
            <a:off x="1066300" y="2664509"/>
            <a:ext cx="50635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latin typeface="Network Rail Sans" panose="02000000040000020004" pitchFamily="2" charset="77"/>
              </a:rPr>
              <a:t>What simple steps can we take to </a:t>
            </a:r>
            <a:r>
              <a:rPr lang="en-US" sz="4200" b="1" dirty="0" err="1">
                <a:latin typeface="Network Rail Sans" panose="02000000040000020004" pitchFamily="2" charset="77"/>
              </a:rPr>
              <a:t>minimise</a:t>
            </a:r>
            <a:r>
              <a:rPr lang="en-US" sz="4200" b="1" dirty="0">
                <a:latin typeface="Network Rail Sans" panose="02000000040000020004" pitchFamily="2" charset="77"/>
              </a:rPr>
              <a:t> the risks?</a:t>
            </a:r>
          </a:p>
        </p:txBody>
      </p:sp>
    </p:spTree>
    <p:extLst>
      <p:ext uri="{BB962C8B-B14F-4D97-AF65-F5344CB8AC3E}">
        <p14:creationId xmlns:p14="http://schemas.microsoft.com/office/powerpoint/2010/main" val="737601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7D88F-7C01-D067-6B16-3C6171476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F214278-77B8-84B9-03BD-FDEFE512F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0302" y="-290488"/>
            <a:ext cx="1573247" cy="1573247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0B25B-430D-1AA6-47D7-D9778D599859}"/>
              </a:ext>
            </a:extLst>
          </p:cNvPr>
          <p:cNvGrpSpPr/>
          <p:nvPr/>
        </p:nvGrpSpPr>
        <p:grpSpPr>
          <a:xfrm>
            <a:off x="1096914" y="5716456"/>
            <a:ext cx="4779451" cy="1162926"/>
            <a:chOff x="1096914" y="5716456"/>
            <a:chExt cx="4779451" cy="116292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4DD01BE-6E2F-91AE-BFD0-B13E3D66E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6184" y="5716456"/>
              <a:ext cx="550181" cy="114154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D6A094B-1D0B-F9C1-24CC-3DB7077EB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6914" y="5737838"/>
              <a:ext cx="550181" cy="1141544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AE79A67-2E6E-73FF-749A-585C3CEC5651}"/>
              </a:ext>
            </a:extLst>
          </p:cNvPr>
          <p:cNvGrpSpPr/>
          <p:nvPr/>
        </p:nvGrpSpPr>
        <p:grpSpPr>
          <a:xfrm>
            <a:off x="1090910" y="3563875"/>
            <a:ext cx="4779451" cy="1162926"/>
            <a:chOff x="1249314" y="5868856"/>
            <a:chExt cx="4779451" cy="116292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8121329-3346-C284-E81A-E44A29D02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8584" y="5868856"/>
              <a:ext cx="550181" cy="114154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AC88566-09D5-40CC-E906-133528ACB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9314" y="5890238"/>
              <a:ext cx="550181" cy="1141544"/>
            </a:xfrm>
            <a:prstGeom prst="rect">
              <a:avLst/>
            </a:prstGeom>
          </p:spPr>
        </p:pic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E6B54E4-A471-6BBB-44E4-F7247B5B0D20}"/>
              </a:ext>
            </a:extLst>
          </p:cNvPr>
          <p:cNvSpPr/>
          <p:nvPr/>
        </p:nvSpPr>
        <p:spPr>
          <a:xfrm>
            <a:off x="856945" y="3864445"/>
            <a:ext cx="5326356" cy="1881049"/>
          </a:xfrm>
          <a:prstGeom prst="roundRect">
            <a:avLst>
              <a:gd name="adj" fmla="val 5737"/>
            </a:avLst>
          </a:prstGeom>
          <a:solidFill>
            <a:srgbClr val="00983B"/>
          </a:solidFill>
          <a:ln w="762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90267B-1FBB-8A69-9B26-2C95FC48FD3B}"/>
              </a:ext>
            </a:extLst>
          </p:cNvPr>
          <p:cNvSpPr txBox="1"/>
          <p:nvPr/>
        </p:nvSpPr>
        <p:spPr>
          <a:xfrm>
            <a:off x="1050569" y="4062899"/>
            <a:ext cx="3590762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750" indent="-177750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It’s designed to help us understand your attitudes and experiences around driving</a:t>
            </a:r>
          </a:p>
          <a:p>
            <a:pPr marL="177750" indent="-177750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Network Rail Sans" panose="02000000040000020004" pitchFamily="2" charset="77"/>
              </a:rPr>
              <a:t>It’s anonymous, so please be open about your opinions. 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7A67F8A-F875-2014-EBD2-57477936FC94}"/>
              </a:ext>
            </a:extLst>
          </p:cNvPr>
          <p:cNvGrpSpPr/>
          <p:nvPr/>
        </p:nvGrpSpPr>
        <p:grpSpPr>
          <a:xfrm>
            <a:off x="804230" y="961454"/>
            <a:ext cx="5432507" cy="2683566"/>
            <a:chOff x="804230" y="1471575"/>
            <a:chExt cx="5432507" cy="268356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ED6697AA-92C0-808B-4E8D-3CFC872D36D0}"/>
                </a:ext>
              </a:extLst>
            </p:cNvPr>
            <p:cNvSpPr/>
            <p:nvPr/>
          </p:nvSpPr>
          <p:spPr>
            <a:xfrm flipV="1">
              <a:off x="804230" y="1471575"/>
              <a:ext cx="5432507" cy="2683566"/>
            </a:xfrm>
            <a:prstGeom prst="roundRect">
              <a:avLst>
                <a:gd name="adj" fmla="val 7681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24233140-D4DC-74E8-5F27-FC1D080A57AA}"/>
                </a:ext>
              </a:extLst>
            </p:cNvPr>
            <p:cNvSpPr/>
            <p:nvPr/>
          </p:nvSpPr>
          <p:spPr>
            <a:xfrm flipV="1">
              <a:off x="910375" y="1579152"/>
              <a:ext cx="5219497" cy="2468413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AAD6448-041E-6579-36DA-56BB7A32F027}"/>
              </a:ext>
            </a:extLst>
          </p:cNvPr>
          <p:cNvSpPr txBox="1"/>
          <p:nvPr/>
        </p:nvSpPr>
        <p:spPr>
          <a:xfrm>
            <a:off x="1096914" y="1288456"/>
            <a:ext cx="4223266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200" b="1" dirty="0">
                <a:latin typeface="Network Rail Sans" panose="02000000040000020004" pitchFamily="2" charset="77"/>
              </a:rPr>
              <a:t>Now please complete this</a:t>
            </a:r>
            <a:br>
              <a:rPr lang="en-US" sz="4200" b="1" dirty="0">
                <a:latin typeface="Network Rail Sans" panose="02000000040000020004" pitchFamily="2" charset="77"/>
              </a:rPr>
            </a:br>
            <a:r>
              <a:rPr lang="en-US" sz="4200" b="1" dirty="0">
                <a:latin typeface="Network Rail Sans" panose="02000000040000020004" pitchFamily="2" charset="77"/>
              </a:rPr>
              <a:t>2-minute survey</a:t>
            </a:r>
            <a:endParaRPr lang="en-US" sz="4200" dirty="0">
              <a:latin typeface="Network Rail Sans" panose="02000000040000020004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4E96BA8-A34F-BBBB-50FB-91DFDABD2C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1331" y="4485172"/>
            <a:ext cx="1131675" cy="65759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FDFB3B7-8915-A0A9-1C1E-ABAFF6982EDC}"/>
              </a:ext>
            </a:extLst>
          </p:cNvPr>
          <p:cNvGrpSpPr/>
          <p:nvPr/>
        </p:nvGrpSpPr>
        <p:grpSpPr>
          <a:xfrm>
            <a:off x="7338405" y="2337324"/>
            <a:ext cx="5154842" cy="3451149"/>
            <a:chOff x="6430089" y="2225464"/>
            <a:chExt cx="5154842" cy="345114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FB30766D-215D-0DFF-00BB-222D654EEA2A}"/>
                </a:ext>
              </a:extLst>
            </p:cNvPr>
            <p:cNvSpPr/>
            <p:nvPr/>
          </p:nvSpPr>
          <p:spPr>
            <a:xfrm>
              <a:off x="6430089" y="2225464"/>
              <a:ext cx="3504295" cy="3451149"/>
            </a:xfrm>
            <a:prstGeom prst="roundRect">
              <a:avLst>
                <a:gd name="adj" fmla="val 3529"/>
              </a:avLst>
            </a:prstGeom>
            <a:solidFill>
              <a:schemeClr val="tx1"/>
            </a:solidFill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B8C4024-145F-6226-429A-4F36B21E74B3}"/>
                </a:ext>
              </a:extLst>
            </p:cNvPr>
            <p:cNvSpPr txBox="1"/>
            <p:nvPr/>
          </p:nvSpPr>
          <p:spPr>
            <a:xfrm>
              <a:off x="8080637" y="2451663"/>
              <a:ext cx="350429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  <a:t>Scan this </a:t>
              </a:r>
              <a:b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</a:br>
              <a: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  <a:t>QR code with </a:t>
              </a:r>
              <a:b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</a:br>
              <a: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  <a:t>your mobile </a:t>
              </a:r>
              <a:b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</a:br>
              <a:r>
                <a:rPr lang="en-GB" sz="1800" b="1" dirty="0">
                  <a:solidFill>
                    <a:schemeClr val="bg1"/>
                  </a:solidFill>
                  <a:effectLst/>
                  <a:latin typeface="Network Rail Sans" panose="02000000040000020004" pitchFamily="2" charset="77"/>
                  <a:ea typeface="Times New Roman" panose="02020603050405020304" pitchFamily="18" charset="0"/>
                </a:rPr>
                <a:t>phone </a:t>
              </a:r>
              <a:endParaRPr lang="en-US" sz="1800" b="1" dirty="0">
                <a:solidFill>
                  <a:schemeClr val="bg1"/>
                </a:solidFill>
                <a:latin typeface="Network Rail Sans" panose="02000000040000020004" pitchFamily="2" charset="77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45F65FC-65FE-E897-18DC-F1438521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69880" y="4623805"/>
              <a:ext cx="1131675" cy="657595"/>
            </a:xfrm>
            <a:prstGeom prst="rect">
              <a:avLst/>
            </a:prstGeom>
          </p:spPr>
        </p:pic>
      </p:grpSp>
      <p:pic>
        <p:nvPicPr>
          <p:cNvPr id="22" name="Picture 21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CFC59F67-03C1-63C2-086B-58E71B86ED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2001" y="3876446"/>
            <a:ext cx="1516814" cy="151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96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cbef386-408e-42b0-8624-c852ada318c7">
      <Terms xmlns="http://schemas.microsoft.com/office/infopath/2007/PartnerControls"/>
    </lcf76f155ced4ddcb4097134ff3c332f>
    <TaxCatchAll xmlns="a5e13848-3195-4a7d-8b2d-57326646940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0CC92FD529F04990D29A9B9C135AAC" ma:contentTypeVersion="18" ma:contentTypeDescription="Create a new document." ma:contentTypeScope="" ma:versionID="70fe10e241b059b8971fc887c24ac006">
  <xsd:schema xmlns:xsd="http://www.w3.org/2001/XMLSchema" xmlns:xs="http://www.w3.org/2001/XMLSchema" xmlns:p="http://schemas.microsoft.com/office/2006/metadata/properties" xmlns:ns2="6cbef386-408e-42b0-8624-c852ada318c7" xmlns:ns3="a5e13848-3195-4a7d-8b2d-573266469401" targetNamespace="http://schemas.microsoft.com/office/2006/metadata/properties" ma:root="true" ma:fieldsID="6f1f6cd47adec63a004793bd65de0f1b" ns2:_="" ns3:_="">
    <xsd:import namespace="6cbef386-408e-42b0-8624-c852ada318c7"/>
    <xsd:import namespace="a5e13848-3195-4a7d-8b2d-573266469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ef386-408e-42b0-8624-c852ada318c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4bbfd3a-e670-4278-a4b7-01017f7641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13848-3195-4a7d-8b2d-57326646940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0689703-c976-4de3-8b6a-aa24dc9771a5}" ma:internalName="TaxCatchAll" ma:showField="CatchAllData" ma:web="a5e13848-3195-4a7d-8b2d-5732664694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2BB388-FBD4-414D-BBBE-57BA4F394778}">
  <ds:schemaRefs>
    <ds:schemaRef ds:uri="http://schemas.openxmlformats.org/package/2006/metadata/core-properties"/>
    <ds:schemaRef ds:uri="6cbef386-408e-42b0-8624-c852ada318c7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a5e13848-3195-4a7d-8b2d-57326646940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7BE9D23-BFC3-4BE1-8C58-438500F6B9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bef386-408e-42b0-8624-c852ada318c7"/>
    <ds:schemaRef ds:uri="a5e13848-3195-4a7d-8b2d-5732664694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048197-70F0-4007-8408-21F43931D0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894</Words>
  <Application>Microsoft Macintosh PowerPoint</Application>
  <PresentationFormat>Widescreen</PresentationFormat>
  <Paragraphs>105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Arial</vt:lpstr>
      <vt:lpstr>Calibri</vt:lpstr>
      <vt:lpstr>Network Rail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Ransley</dc:creator>
  <cp:lastModifiedBy>Debbie Donovan</cp:lastModifiedBy>
  <cp:revision>25</cp:revision>
  <dcterms:created xsi:type="dcterms:W3CDTF">2024-10-28T10:28:20Z</dcterms:created>
  <dcterms:modified xsi:type="dcterms:W3CDTF">2024-11-14T15:59:56Z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0x0101002F0CC92FD529F04990D29A9B9C135AAC</vt:lpwstr>
  </property>
  <property fmtid="{D5CDD505-2E9C-101B-9397-08002B2CF9AE}" pid="3" name="MediaServiceImageTags">
    <vt:lpwstr/>
  </property>
</Properties>
</file>