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4"/>
  </p:sldMasterIdLst>
  <p:notesMasterIdLst>
    <p:notesMasterId r:id="rId17"/>
  </p:notesMasterIdLst>
  <p:sldIdLst>
    <p:sldId id="264" r:id="rId5"/>
    <p:sldId id="266" r:id="rId6"/>
    <p:sldId id="265" r:id="rId7"/>
    <p:sldId id="267" r:id="rId8"/>
    <p:sldId id="258" r:id="rId9"/>
    <p:sldId id="268" r:id="rId10"/>
    <p:sldId id="272" r:id="rId11"/>
    <p:sldId id="261" r:id="rId12"/>
    <p:sldId id="269" r:id="rId13"/>
    <p:sldId id="271" r:id="rId14"/>
    <p:sldId id="270" r:id="rId15"/>
    <p:sldId id="26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AA4"/>
    <a:srgbClr val="E00F29"/>
    <a:srgbClr val="00983B"/>
    <a:srgbClr val="F505E5"/>
    <a:srgbClr val="4E96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76667"/>
  </p:normalViewPr>
  <p:slideViewPr>
    <p:cSldViewPr snapToGrid="0">
      <p:cViewPr varScale="1">
        <p:scale>
          <a:sx n="96" d="100"/>
          <a:sy n="96" d="100"/>
        </p:scale>
        <p:origin x="236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CD9082-2EDE-AE44-AD88-007D797CD3C7}" type="datetimeFigureOut">
              <a:rPr lang="en-US" smtClean="0"/>
              <a:t>6/17/25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DFDF43-B935-F84F-B925-4B40173DDAF6}" type="slidenum">
              <a:rPr lang="en-US" smtClean="0"/>
              <a:t>‹#›</a:t>
            </a:fld>
            <a:endParaRPr lang="en-US"/>
          </a:p>
        </p:txBody>
      </p:sp>
    </p:spTree>
    <p:extLst>
      <p:ext uri="{BB962C8B-B14F-4D97-AF65-F5344CB8AC3E}">
        <p14:creationId xmlns:p14="http://schemas.microsoft.com/office/powerpoint/2010/main" val="3971914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CE63D-1333-2210-E15F-C116842DAE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42B73E-9433-4747-04C7-46A916F9CF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9264D-89E0-08CB-7DFF-2553B605A354}"/>
              </a:ext>
            </a:extLst>
          </p:cNvPr>
          <p:cNvSpPr>
            <a:spLocks noGrp="1"/>
          </p:cNvSpPr>
          <p:nvPr>
            <p:ph type="body" idx="1"/>
          </p:nvPr>
        </p:nvSpPr>
        <p:spPr/>
        <p:txBody>
          <a:bodyPr/>
          <a:lstStyle/>
          <a:p>
            <a:pPr>
              <a:buNone/>
            </a:pPr>
            <a:r>
              <a:rPr lang="en-GB" sz="1800" dirty="0">
                <a:effectLst/>
                <a:latin typeface="Calibri" panose="020F0502020204030204" pitchFamily="34" charset="0"/>
                <a:ea typeface="Times New Roman" panose="02020603050405020304" pitchFamily="18" charset="0"/>
              </a:rPr>
              <a:t>I’d like to talk to you about the second phase of our </a:t>
            </a:r>
            <a:r>
              <a:rPr lang="en-GB" sz="1800" i="1" dirty="0">
                <a:effectLst/>
                <a:latin typeface="Calibri" panose="020F0502020204030204" pitchFamily="34" charset="0"/>
                <a:ea typeface="Times New Roman" panose="02020603050405020304" pitchFamily="18" charset="0"/>
              </a:rPr>
              <a:t>Drive Safe</a:t>
            </a:r>
            <a:r>
              <a:rPr lang="en-GB" sz="1800" dirty="0">
                <a:effectLst/>
                <a:latin typeface="Calibri" panose="020F0502020204030204" pitchFamily="34" charset="0"/>
                <a:ea typeface="Times New Roman" panose="02020603050405020304" pitchFamily="18" charset="0"/>
              </a:rPr>
              <a:t> programme – it’s all about </a:t>
            </a:r>
            <a:r>
              <a:rPr lang="en-GB" sz="1800" b="1" dirty="0">
                <a:effectLst/>
                <a:latin typeface="Calibri" panose="020F0502020204030204" pitchFamily="34" charset="0"/>
                <a:ea typeface="Times New Roman" panose="02020603050405020304" pitchFamily="18" charset="0"/>
              </a:rPr>
              <a:t>fatigue</a:t>
            </a:r>
            <a:r>
              <a:rPr lang="en-GB" sz="1800" dirty="0">
                <a:effectLst/>
                <a:latin typeface="Calibri" panose="020F050202020403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buNone/>
            </a:pPr>
            <a:r>
              <a:rPr lang="en-GB" sz="1800" dirty="0">
                <a:effectLst/>
                <a:latin typeface="Calibri" panose="020F0502020204030204" pitchFamily="34" charset="0"/>
                <a:ea typeface="Times New Roman" panose="02020603050405020304" pitchFamily="18" charset="0"/>
              </a:rPr>
              <a:t>Sleepiness might not seem dramatic, but it’s one of the biggest risks we face on the road. And it’s something many of us have experienced — that moment where you </a:t>
            </a:r>
            <a:r>
              <a:rPr lang="en-GB" sz="1800" i="1" dirty="0">
                <a:effectLst/>
                <a:latin typeface="Calibri" panose="020F0502020204030204" pitchFamily="34" charset="0"/>
                <a:ea typeface="Times New Roman" panose="02020603050405020304" pitchFamily="18" charset="0"/>
              </a:rPr>
              <a:t>almost</a:t>
            </a:r>
            <a:r>
              <a:rPr lang="en-GB" sz="1800" dirty="0">
                <a:effectLst/>
                <a:latin typeface="Calibri" panose="020F0502020204030204" pitchFamily="34" charset="0"/>
                <a:ea typeface="Times New Roman" panose="02020603050405020304" pitchFamily="18" charset="0"/>
              </a:rPr>
              <a:t> nodded off.</a:t>
            </a:r>
            <a:endParaRPr lang="en-GB" sz="1800" dirty="0">
              <a:effectLst/>
              <a:latin typeface="Times New Roman" panose="02020603050405020304" pitchFamily="18" charset="0"/>
              <a:ea typeface="Times New Roman" panose="02020603050405020304" pitchFamily="18" charset="0"/>
            </a:endParaRPr>
          </a:p>
          <a:p>
            <a:pPr>
              <a:buNone/>
            </a:pPr>
            <a:r>
              <a:rPr lang="en-GB" sz="1800" dirty="0">
                <a:effectLst/>
                <a:latin typeface="Calibri" panose="020F0502020204030204" pitchFamily="34" charset="0"/>
                <a:ea typeface="Times New Roman" panose="02020603050405020304" pitchFamily="18" charset="0"/>
              </a:rPr>
              <a:t>We want to shift the culture. To create an industry where it’s OK — and expected — to say: </a:t>
            </a:r>
            <a:r>
              <a:rPr lang="en-GB" sz="1800" b="1" dirty="0">
                <a:effectLst/>
                <a:latin typeface="Calibri" panose="020F0502020204030204" pitchFamily="34" charset="0"/>
                <a:ea typeface="Times New Roman" panose="02020603050405020304" pitchFamily="18" charset="0"/>
              </a:rPr>
              <a:t>“I’m too tired to drive.”</a:t>
            </a:r>
            <a:endParaRPr lang="en-GB" sz="1800" dirty="0">
              <a:effectLst/>
              <a:latin typeface="Times New Roman" panose="02020603050405020304" pitchFamily="18" charset="0"/>
              <a:ea typeface="Times New Roman" panose="02020603050405020304" pitchFamily="18" charset="0"/>
            </a:endParaRPr>
          </a:p>
          <a:p>
            <a:r>
              <a:rPr lang="en-GB" sz="1800" dirty="0">
                <a:effectLst/>
                <a:latin typeface="Calibri" panose="020F0502020204030204" pitchFamily="34" charset="0"/>
                <a:ea typeface="Times New Roman" panose="02020603050405020304" pitchFamily="18" charset="0"/>
              </a:rPr>
              <a:t>Let’s look at a few simple ways in which you can get involved:</a:t>
            </a: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Network Rail Sans" panose="02000000040000020004"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encourage your team to complete the survey on the link below. It should take 2 minutes or less.</a:t>
            </a:r>
            <a:endParaRPr lang="en-US" sz="1200" dirty="0">
              <a:latin typeface="Network Rail Sans" panose="02000000040000020004" pitchFamily="2" charset="77"/>
            </a:endParaRPr>
          </a:p>
          <a:p>
            <a:r>
              <a:rPr lang="en-US" dirty="0"/>
              <a:t>https://</a:t>
            </a:r>
            <a:r>
              <a:rPr lang="en-US" dirty="0" err="1"/>
              <a:t>forms.office.com</a:t>
            </a:r>
            <a:r>
              <a:rPr lang="en-US" dirty="0"/>
              <a:t>/Pages/</a:t>
            </a:r>
            <a:r>
              <a:rPr lang="en-US" dirty="0" err="1"/>
              <a:t>ResponsePage.aspx?id</a:t>
            </a:r>
            <a:r>
              <a:rPr lang="en-US" dirty="0"/>
              <a:t>=8QQo3aQIeEWZaPgBGaMe0LwGrI1aTkxIoP5xfnNNyVZUQ0JaM1A4VkI1UUQ5T1RSVjJSS0o2S1c0TC4u</a:t>
            </a:r>
          </a:p>
          <a:p>
            <a:endParaRPr lang="en-US" dirty="0"/>
          </a:p>
        </p:txBody>
      </p:sp>
      <p:sp>
        <p:nvSpPr>
          <p:cNvPr id="4" name="Slide Number Placeholder 3">
            <a:extLst>
              <a:ext uri="{FF2B5EF4-FFF2-40B4-BE49-F238E27FC236}">
                <a16:creationId xmlns:a16="http://schemas.microsoft.com/office/drawing/2014/main" id="{A743773E-2A65-AD7F-81CB-9EB8CF521546}"/>
              </a:ext>
            </a:extLst>
          </p:cNvPr>
          <p:cNvSpPr>
            <a:spLocks noGrp="1"/>
          </p:cNvSpPr>
          <p:nvPr>
            <p:ph type="sldNum" sz="quarter" idx="5"/>
          </p:nvPr>
        </p:nvSpPr>
        <p:spPr/>
        <p:txBody>
          <a:bodyPr/>
          <a:lstStyle/>
          <a:p>
            <a:fld id="{4EDFDF43-B935-F84F-B925-4B40173DDAF6}" type="slidenum">
              <a:rPr lang="en-US" smtClean="0"/>
              <a:t>1</a:t>
            </a:fld>
            <a:endParaRPr lang="en-US"/>
          </a:p>
        </p:txBody>
      </p:sp>
    </p:spTree>
    <p:extLst>
      <p:ext uri="{BB962C8B-B14F-4D97-AF65-F5344CB8AC3E}">
        <p14:creationId xmlns:p14="http://schemas.microsoft.com/office/powerpoint/2010/main" val="4218477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7AE18-07CD-C7FD-1425-CF1136D7A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2AA5FF-04D5-016F-87FB-3BB9A614C7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28BE0-E2C4-2D74-7A58-756C4066C6A1}"/>
              </a:ext>
            </a:extLst>
          </p:cNvPr>
          <p:cNvSpPr>
            <a:spLocks noGrp="1"/>
          </p:cNvSpPr>
          <p:nvPr>
            <p:ph type="body" idx="1"/>
          </p:nvPr>
        </p:nvSpPr>
        <p:spPr/>
        <p:txBody>
          <a:bodyPr/>
          <a:lstStyle/>
          <a:p>
            <a:endParaRPr lang="en-US" dirty="0"/>
          </a:p>
          <a:p>
            <a:endParaRPr lang="en-US" dirty="0"/>
          </a:p>
          <a:p>
            <a:r>
              <a:rPr lang="en-US" dirty="0"/>
              <a:t>Finally…</a:t>
            </a:r>
          </a:p>
          <a:p>
            <a:endParaRPr lang="en-US" dirty="0"/>
          </a:p>
          <a:p>
            <a:r>
              <a:rPr lang="en-US" dirty="0"/>
              <a:t>All the Drive Safe information is on Safety Central including a ‘Back to basics’ guide for checks and driving tips.</a:t>
            </a:r>
          </a:p>
          <a:p>
            <a:endParaRPr lang="en-US" dirty="0"/>
          </a:p>
          <a:p>
            <a:r>
              <a:rPr lang="en-US" dirty="0"/>
              <a:t>There’s also the latest version of the Driver Handbook there, which covers all aspects of driving.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That’s it, thanks for your time today. </a:t>
            </a:r>
          </a:p>
          <a:p>
            <a:endParaRPr lang="en-US" dirty="0"/>
          </a:p>
        </p:txBody>
      </p:sp>
      <p:sp>
        <p:nvSpPr>
          <p:cNvPr id="4" name="Slide Number Placeholder 3">
            <a:extLst>
              <a:ext uri="{FF2B5EF4-FFF2-40B4-BE49-F238E27FC236}">
                <a16:creationId xmlns:a16="http://schemas.microsoft.com/office/drawing/2014/main" id="{D82D99A7-0A2E-AC41-DF00-01D88F532DA5}"/>
              </a:ext>
            </a:extLst>
          </p:cNvPr>
          <p:cNvSpPr>
            <a:spLocks noGrp="1"/>
          </p:cNvSpPr>
          <p:nvPr>
            <p:ph type="sldNum" sz="quarter" idx="5"/>
          </p:nvPr>
        </p:nvSpPr>
        <p:spPr/>
        <p:txBody>
          <a:bodyPr/>
          <a:lstStyle/>
          <a:p>
            <a:fld id="{4EDFDF43-B935-F84F-B925-4B40173DDAF6}" type="slidenum">
              <a:rPr lang="en-US" smtClean="0"/>
              <a:t>11</a:t>
            </a:fld>
            <a:endParaRPr lang="en-US"/>
          </a:p>
        </p:txBody>
      </p:sp>
    </p:spTree>
    <p:extLst>
      <p:ext uri="{BB962C8B-B14F-4D97-AF65-F5344CB8AC3E}">
        <p14:creationId xmlns:p14="http://schemas.microsoft.com/office/powerpoint/2010/main" val="422214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4B173-EDD9-CCA4-413E-D45B5E1816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5F2BE1-4A01-9B5A-92D5-0E5F9E7D22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C0D475-FDC1-5BFE-F2EF-71EC74D112EE}"/>
              </a:ext>
            </a:extLst>
          </p:cNvPr>
          <p:cNvSpPr>
            <a:spLocks noGrp="1"/>
          </p:cNvSpPr>
          <p:nvPr>
            <p:ph type="body" idx="1"/>
          </p:nvPr>
        </p:nvSpPr>
        <p:spPr/>
        <p:txBody>
          <a:bodyPr/>
          <a:lstStyle/>
          <a:p>
            <a:pPr marR="956945">
              <a:buNone/>
            </a:pPr>
            <a:r>
              <a:rPr lang="en-GB" sz="1800" dirty="0">
                <a:effectLst/>
                <a:latin typeface="Calibri" panose="020F0502020204030204" pitchFamily="34" charset="0"/>
                <a:ea typeface="Times New Roman" panose="02020603050405020304" pitchFamily="18" charset="0"/>
              </a:rPr>
              <a:t>Today’s briefing is about our </a:t>
            </a:r>
            <a:r>
              <a:rPr lang="en-GB" sz="1800" i="1" dirty="0">
                <a:effectLst/>
                <a:latin typeface="Calibri" panose="020F0502020204030204" pitchFamily="34" charset="0"/>
                <a:ea typeface="Times New Roman" panose="02020603050405020304" pitchFamily="18" charset="0"/>
              </a:rPr>
              <a:t>Drive Safe</a:t>
            </a:r>
            <a:r>
              <a:rPr lang="en-GB" sz="1800" dirty="0">
                <a:effectLst/>
                <a:latin typeface="Calibri" panose="020F0502020204030204" pitchFamily="34" charset="0"/>
                <a:ea typeface="Times New Roman" panose="02020603050405020304" pitchFamily="18" charset="0"/>
              </a:rPr>
              <a:t> programme, and this time, we’re focusing on one of the most underestimated but dangerous risks in our industry: </a:t>
            </a:r>
            <a:r>
              <a:rPr lang="en-GB" sz="1800" b="1" dirty="0">
                <a:effectLst/>
                <a:latin typeface="Calibri" panose="020F0502020204030204" pitchFamily="34" charset="0"/>
                <a:ea typeface="Times New Roman" panose="02020603050405020304" pitchFamily="18" charset="0"/>
              </a:rPr>
              <a:t>fatigue</a:t>
            </a:r>
            <a:r>
              <a:rPr lang="en-GB" sz="1800" dirty="0">
                <a:effectLst/>
                <a:latin typeface="Calibri" panose="020F050202020403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R="956945">
              <a:buNone/>
            </a:pPr>
            <a:r>
              <a:rPr lang="en-GB" sz="1800" dirty="0">
                <a:effectLst/>
                <a:latin typeface="Calibri" panose="020F0502020204030204" pitchFamily="34" charset="0"/>
                <a:ea typeface="Times New Roman" panose="02020603050405020304" pitchFamily="18" charset="0"/>
              </a:rPr>
              <a:t>Why are we focusing on this? Because sleepiness can be just as serious as drink driving. Too many of us try and ‘push through’ tiredness because we want to get the job done or get home. That’s understandable but we can’t take that risk. </a:t>
            </a:r>
            <a:endParaRPr lang="en-GB" sz="1800" dirty="0">
              <a:effectLst/>
              <a:latin typeface="Times New Roman" panose="02020603050405020304" pitchFamily="18" charset="0"/>
              <a:ea typeface="Times New Roman" panose="02020603050405020304" pitchFamily="18" charset="0"/>
            </a:endParaRPr>
          </a:p>
          <a:p>
            <a:pPr>
              <a:buNone/>
            </a:pPr>
            <a:r>
              <a:rPr lang="en-GB" sz="1800" dirty="0">
                <a:effectLst/>
                <a:latin typeface="Calibri" panose="020F0502020204030204" pitchFamily="34" charset="0"/>
                <a:ea typeface="Times New Roman" panose="02020603050405020304" pitchFamily="18" charset="0"/>
              </a:rPr>
              <a:t>The message we want to get across today is simple, but powerful: </a:t>
            </a:r>
            <a:r>
              <a:rPr lang="en-GB" sz="1800" b="1" dirty="0">
                <a:effectLst/>
                <a:latin typeface="Calibri" panose="020F0502020204030204" pitchFamily="34" charset="0"/>
                <a:ea typeface="Times New Roman" panose="02020603050405020304" pitchFamily="18" charset="0"/>
              </a:rPr>
              <a:t>It’s OK to say “I’m too tired to drive.”</a:t>
            </a:r>
            <a:r>
              <a:rPr lang="en-GB" dirty="0">
                <a:effectLst/>
              </a:rPr>
              <a:t> </a:t>
            </a:r>
            <a:endParaRPr lang="en-US" dirty="0"/>
          </a:p>
        </p:txBody>
      </p:sp>
      <p:sp>
        <p:nvSpPr>
          <p:cNvPr id="4" name="Slide Number Placeholder 3">
            <a:extLst>
              <a:ext uri="{FF2B5EF4-FFF2-40B4-BE49-F238E27FC236}">
                <a16:creationId xmlns:a16="http://schemas.microsoft.com/office/drawing/2014/main" id="{4D1B5330-ABEB-CAA5-84A8-FC782111D19F}"/>
              </a:ext>
            </a:extLst>
          </p:cNvPr>
          <p:cNvSpPr>
            <a:spLocks noGrp="1"/>
          </p:cNvSpPr>
          <p:nvPr>
            <p:ph type="sldNum" sz="quarter" idx="5"/>
          </p:nvPr>
        </p:nvSpPr>
        <p:spPr/>
        <p:txBody>
          <a:bodyPr/>
          <a:lstStyle/>
          <a:p>
            <a:fld id="{4EDFDF43-B935-F84F-B925-4B40173DDAF6}" type="slidenum">
              <a:rPr lang="en-US" smtClean="0"/>
              <a:t>3</a:t>
            </a:fld>
            <a:endParaRPr lang="en-US"/>
          </a:p>
        </p:txBody>
      </p:sp>
    </p:spTree>
    <p:extLst>
      <p:ext uri="{BB962C8B-B14F-4D97-AF65-F5344CB8AC3E}">
        <p14:creationId xmlns:p14="http://schemas.microsoft.com/office/powerpoint/2010/main" val="3024765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04865-071B-6302-B15C-34B5AED9C5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2FA60-2C1B-8051-BAF5-CE9989BB7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24CB9A-910D-CD99-6FED-9726934C5979}"/>
              </a:ext>
            </a:extLst>
          </p:cNvPr>
          <p:cNvSpPr>
            <a:spLocks noGrp="1"/>
          </p:cNvSpPr>
          <p:nvPr>
            <p:ph type="body" idx="1"/>
          </p:nvPr>
        </p:nvSpPr>
        <p:spPr/>
        <p:txBody>
          <a:bodyPr/>
          <a:lstStyle/>
          <a:p>
            <a:pPr marR="1316990">
              <a:buNone/>
            </a:pPr>
            <a:r>
              <a:rPr lang="en-GB" sz="1800" dirty="0">
                <a:effectLst/>
                <a:latin typeface="Calibri" panose="020F0502020204030204" pitchFamily="34" charset="0"/>
                <a:ea typeface="Times New Roman" panose="02020603050405020304" pitchFamily="18" charset="0"/>
              </a:rPr>
              <a:t>Imagine driving blindfolded — it sounds scary, doesn’t it?</a:t>
            </a:r>
            <a:br>
              <a:rPr lang="en-GB" sz="1800" dirty="0">
                <a:effectLst/>
                <a:latin typeface="Calibri" panose="020F0502020204030204" pitchFamily="34" charset="0"/>
                <a:ea typeface="Times New Roman" panose="02020603050405020304" pitchFamily="18" charset="0"/>
              </a:rPr>
            </a:br>
            <a:r>
              <a:rPr lang="en-GB" sz="1800" dirty="0">
                <a:effectLst/>
                <a:latin typeface="Calibri" panose="020F0502020204030204" pitchFamily="34" charset="0"/>
                <a:ea typeface="Times New Roman" panose="02020603050405020304" pitchFamily="18" charset="0"/>
              </a:rPr>
              <a:t>But that’s exactly what a microsleep is.</a:t>
            </a:r>
            <a:endParaRPr lang="en-GB" sz="1800" dirty="0">
              <a:effectLst/>
              <a:latin typeface="Times New Roman" panose="02020603050405020304" pitchFamily="18" charset="0"/>
              <a:ea typeface="Times New Roman" panose="02020603050405020304" pitchFamily="18" charset="0"/>
            </a:endParaRPr>
          </a:p>
          <a:p>
            <a:pPr marR="1316990">
              <a:buNone/>
            </a:pPr>
            <a:r>
              <a:rPr lang="en-GB" sz="1800" dirty="0">
                <a:effectLst/>
                <a:latin typeface="Calibri" panose="020F0502020204030204" pitchFamily="34" charset="0"/>
                <a:ea typeface="Times New Roman" panose="02020603050405020304" pitchFamily="18" charset="0"/>
              </a:rPr>
              <a:t>At 56mph, even two seconds of nodding off means you’ve travelled 50 metres with zero control. No awareness. No reaction time.</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9CD082A8-806D-7561-EEBD-358F53A2B575}"/>
              </a:ext>
            </a:extLst>
          </p:cNvPr>
          <p:cNvSpPr>
            <a:spLocks noGrp="1"/>
          </p:cNvSpPr>
          <p:nvPr>
            <p:ph type="sldNum" sz="quarter" idx="5"/>
          </p:nvPr>
        </p:nvSpPr>
        <p:spPr/>
        <p:txBody>
          <a:bodyPr/>
          <a:lstStyle/>
          <a:p>
            <a:fld id="{4EDFDF43-B935-F84F-B925-4B40173DDAF6}" type="slidenum">
              <a:rPr lang="en-US" smtClean="0"/>
              <a:t>4</a:t>
            </a:fld>
            <a:endParaRPr lang="en-US"/>
          </a:p>
        </p:txBody>
      </p:sp>
    </p:spTree>
    <p:extLst>
      <p:ext uri="{BB962C8B-B14F-4D97-AF65-F5344CB8AC3E}">
        <p14:creationId xmlns:p14="http://schemas.microsoft.com/office/powerpoint/2010/main" val="258603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84B33-5BF1-EBE2-D184-E69CEF9059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F6B18A-113D-3946-5967-9C2465AA63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2CC507-AD52-99A1-BF4C-9026B1445F30}"/>
              </a:ext>
            </a:extLst>
          </p:cNvPr>
          <p:cNvSpPr>
            <a:spLocks noGrp="1"/>
          </p:cNvSpPr>
          <p:nvPr>
            <p:ph type="body" idx="1"/>
          </p:nvPr>
        </p:nvSpPr>
        <p:spPr/>
        <p:txBody>
          <a:bodyPr/>
          <a:lstStyle/>
          <a:p>
            <a:pPr marR="1316990">
              <a:buNone/>
            </a:pPr>
            <a:r>
              <a:rPr lang="en-GB" sz="1200" dirty="0">
                <a:effectLst/>
                <a:latin typeface="Calibri" panose="020F0502020204030204" pitchFamily="34" charset="0"/>
                <a:ea typeface="Times New Roman" panose="02020603050405020304" pitchFamily="18" charset="0"/>
              </a:rPr>
              <a:t>And the truth is, you might not even realise it’s happening.</a:t>
            </a:r>
            <a:endParaRPr lang="en-GB" sz="1200" dirty="0">
              <a:effectLst/>
              <a:latin typeface="Times New Roman" panose="02020603050405020304" pitchFamily="18" charset="0"/>
              <a:ea typeface="Times New Roman" panose="02020603050405020304" pitchFamily="18" charset="0"/>
            </a:endParaRPr>
          </a:p>
          <a:p>
            <a:pPr marR="1316990">
              <a:buNone/>
            </a:pPr>
            <a:r>
              <a:rPr lang="en-GB" sz="1200" dirty="0">
                <a:effectLst/>
                <a:latin typeface="Calibri" panose="020F0502020204030204" pitchFamily="34" charset="0"/>
                <a:ea typeface="Times New Roman" panose="02020603050405020304" pitchFamily="18" charset="0"/>
              </a:rPr>
              <a:t>This is why we say </a:t>
            </a:r>
            <a:r>
              <a:rPr lang="en-GB" sz="1200" b="1" dirty="0">
                <a:effectLst/>
                <a:latin typeface="Calibri" panose="020F0502020204030204" pitchFamily="34" charset="0"/>
                <a:ea typeface="Times New Roman" panose="02020603050405020304" pitchFamily="18" charset="0"/>
              </a:rPr>
              <a:t>sleepiness is serious</a:t>
            </a:r>
            <a:r>
              <a:rPr lang="en-GB" sz="1200" dirty="0">
                <a:effectLst/>
                <a:latin typeface="Calibri" panose="020F0502020204030204" pitchFamily="34" charset="0"/>
                <a:ea typeface="Times New Roman" panose="02020603050405020304" pitchFamily="18" charset="0"/>
              </a:rPr>
              <a:t>. It’s not just feeling groggy — it’s a genuine risk to life.</a:t>
            </a:r>
            <a:endParaRPr lang="en-GB" sz="1200" dirty="0">
              <a:effectLst/>
              <a:latin typeface="Times New Roman" panose="02020603050405020304" pitchFamily="18" charset="0"/>
              <a:ea typeface="Times New Roman" panose="02020603050405020304" pitchFamily="18" charset="0"/>
            </a:endParaRPr>
          </a:p>
          <a:p>
            <a:pPr marR="1316990"/>
            <a:r>
              <a:rPr lang="en-GB" sz="1200" dirty="0">
                <a:effectLst/>
                <a:latin typeface="Calibri" panose="020F0502020204030204" pitchFamily="34" charset="0"/>
                <a:ea typeface="Times New Roman" panose="02020603050405020304" pitchFamily="18" charset="0"/>
              </a:rPr>
              <a:t>Let’s take a moment to watch the video and there’ll be an opportunity to talk about it later in the session. </a:t>
            </a:r>
            <a:endParaRPr lang="en-GB" sz="12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Network Rail Sans" panose="02000000040000020004" pitchFamily="2" charset="77"/>
              </a:rPr>
              <a:t>Please click on the link above to play the video.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Network Rail Sans" panose="02000000040000020004" pitchFamily="2" charset="77"/>
              </a:rPr>
              <a:t>The video is around 2 minutes in duration and is designed as both an introduction to the issue of fatigue and to support the discussion on the next few slides.  </a:t>
            </a:r>
            <a:endParaRPr lang="en-US" b="0" dirty="0"/>
          </a:p>
        </p:txBody>
      </p:sp>
      <p:sp>
        <p:nvSpPr>
          <p:cNvPr id="4" name="Slide Number Placeholder 3">
            <a:extLst>
              <a:ext uri="{FF2B5EF4-FFF2-40B4-BE49-F238E27FC236}">
                <a16:creationId xmlns:a16="http://schemas.microsoft.com/office/drawing/2014/main" id="{C19BEF1A-DC0A-F125-0878-0A7C47FDD870}"/>
              </a:ext>
            </a:extLst>
          </p:cNvPr>
          <p:cNvSpPr>
            <a:spLocks noGrp="1"/>
          </p:cNvSpPr>
          <p:nvPr>
            <p:ph type="sldNum" sz="quarter" idx="5"/>
          </p:nvPr>
        </p:nvSpPr>
        <p:spPr/>
        <p:txBody>
          <a:bodyPr/>
          <a:lstStyle/>
          <a:p>
            <a:fld id="{4EDFDF43-B935-F84F-B925-4B40173DDAF6}" type="slidenum">
              <a:rPr lang="en-US" smtClean="0"/>
              <a:t>5</a:t>
            </a:fld>
            <a:endParaRPr lang="en-US"/>
          </a:p>
        </p:txBody>
      </p:sp>
    </p:spTree>
    <p:extLst>
      <p:ext uri="{BB962C8B-B14F-4D97-AF65-F5344CB8AC3E}">
        <p14:creationId xmlns:p14="http://schemas.microsoft.com/office/powerpoint/2010/main" val="2713924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3BC0F-E23B-F1FF-C400-FA3304CC3C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305790-E400-6A8F-D1FC-3826F5207B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AD51F7-AC94-179B-E63C-3DD0C71CB7FD}"/>
              </a:ext>
            </a:extLst>
          </p:cNvPr>
          <p:cNvSpPr>
            <a:spLocks noGrp="1"/>
          </p:cNvSpPr>
          <p:nvPr>
            <p:ph type="body" idx="1"/>
          </p:nvPr>
        </p:nvSpPr>
        <p:spPr/>
        <p:txBody>
          <a:bodyPr/>
          <a:lstStyle/>
          <a:p>
            <a:pPr marR="1767205">
              <a:buNone/>
            </a:pPr>
            <a:r>
              <a:rPr lang="en-GB" sz="1800" dirty="0">
                <a:effectLst/>
                <a:latin typeface="Calibri" panose="020F0502020204030204" pitchFamily="34" charset="0"/>
                <a:ea typeface="Times New Roman" panose="02020603050405020304" pitchFamily="18" charset="0"/>
              </a:rPr>
              <a:t>This is a really practical tool — the Karolinska Sleepiness Scale. It helps you check in with yourself before you drive.</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It’s simple: rate your tiredness from 1 to 9.</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If you’re at </a:t>
            </a:r>
            <a:r>
              <a:rPr lang="en-GB" sz="1800" b="1" dirty="0">
                <a:effectLst/>
                <a:latin typeface="Calibri" panose="020F0502020204030204" pitchFamily="34" charset="0"/>
                <a:ea typeface="Times New Roman" panose="02020603050405020304" pitchFamily="18" charset="0"/>
              </a:rPr>
              <a:t>7 or above</a:t>
            </a:r>
            <a:r>
              <a:rPr lang="en-GB" sz="1800" dirty="0">
                <a:effectLst/>
                <a:latin typeface="Calibri" panose="020F0502020204030204" pitchFamily="34" charset="0"/>
                <a:ea typeface="Times New Roman" panose="02020603050405020304" pitchFamily="18" charset="0"/>
              </a:rPr>
              <a:t>, you’re not safe to drive. That’s when you need to rest — not push through.</a:t>
            </a:r>
            <a:endParaRPr lang="en-GB" sz="1800" dirty="0">
              <a:effectLst/>
              <a:latin typeface="Times New Roman" panose="02020603050405020304" pitchFamily="18" charset="0"/>
              <a:ea typeface="Times New Roman" panose="02020603050405020304" pitchFamily="18" charset="0"/>
            </a:endParaRPr>
          </a:p>
          <a:p>
            <a:pPr marR="1767205"/>
            <a:r>
              <a:rPr lang="en-GB" sz="1800" dirty="0">
                <a:effectLst/>
                <a:latin typeface="Calibri" panose="020F0502020204030204" pitchFamily="34" charset="0"/>
                <a:ea typeface="Times New Roman" panose="02020603050405020304" pitchFamily="18" charset="0"/>
              </a:rPr>
              <a:t>It only takes a few seconds, but it could prevent a serious accident.</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F7F8D841-BCA7-8A40-B1E4-5EE17F37F9EA}"/>
              </a:ext>
            </a:extLst>
          </p:cNvPr>
          <p:cNvSpPr>
            <a:spLocks noGrp="1"/>
          </p:cNvSpPr>
          <p:nvPr>
            <p:ph type="sldNum" sz="quarter" idx="5"/>
          </p:nvPr>
        </p:nvSpPr>
        <p:spPr/>
        <p:txBody>
          <a:bodyPr/>
          <a:lstStyle/>
          <a:p>
            <a:fld id="{4EDFDF43-B935-F84F-B925-4B40173DDAF6}" type="slidenum">
              <a:rPr lang="en-US" smtClean="0"/>
              <a:t>6</a:t>
            </a:fld>
            <a:endParaRPr lang="en-US"/>
          </a:p>
        </p:txBody>
      </p:sp>
    </p:spTree>
    <p:extLst>
      <p:ext uri="{BB962C8B-B14F-4D97-AF65-F5344CB8AC3E}">
        <p14:creationId xmlns:p14="http://schemas.microsoft.com/office/powerpoint/2010/main" val="1173779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A990F-8C8F-393E-6CC8-92CA70FCF9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581C1F-C441-28CD-587F-5E4EA93A2A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EE0393-BBDB-B478-8C55-8CE9D4C4B514}"/>
              </a:ext>
            </a:extLst>
          </p:cNvPr>
          <p:cNvSpPr>
            <a:spLocks noGrp="1"/>
          </p:cNvSpPr>
          <p:nvPr>
            <p:ph type="body" idx="1"/>
          </p:nvPr>
        </p:nvSpPr>
        <p:spPr/>
        <p:txBody>
          <a:bodyPr/>
          <a:lstStyle/>
          <a:p>
            <a:pPr marR="1946910">
              <a:buNone/>
            </a:pPr>
            <a:r>
              <a:rPr lang="en-GB" sz="1800" dirty="0">
                <a:effectLst/>
                <a:latin typeface="Calibri" panose="020F0502020204030204" pitchFamily="34" charset="0"/>
                <a:ea typeface="Times New Roman" panose="02020603050405020304" pitchFamily="18" charset="0"/>
              </a:rPr>
              <a:t>Let’s take a moment to reflect…</a:t>
            </a:r>
            <a:endParaRPr lang="en-GB" sz="1800" dirty="0">
              <a:effectLst/>
              <a:latin typeface="Times New Roman" panose="02020603050405020304" pitchFamily="18" charset="0"/>
              <a:ea typeface="Times New Roman" panose="02020603050405020304" pitchFamily="18" charset="0"/>
            </a:endParaRPr>
          </a:p>
          <a:p>
            <a:pPr marR="1946910">
              <a:buNone/>
            </a:pPr>
            <a:r>
              <a:rPr lang="en-GB" sz="1800" dirty="0">
                <a:effectLst/>
                <a:latin typeface="Calibri" panose="020F0502020204030204" pitchFamily="34" charset="0"/>
                <a:ea typeface="Times New Roman" panose="02020603050405020304" pitchFamily="18" charset="0"/>
              </a:rPr>
              <a:t>Have you ever struggled to stay awake while driving?</a:t>
            </a:r>
            <a:br>
              <a:rPr lang="en-GB" sz="1800" dirty="0">
                <a:effectLst/>
                <a:latin typeface="Calibri" panose="020F0502020204030204" pitchFamily="34" charset="0"/>
                <a:ea typeface="Times New Roman" panose="02020603050405020304" pitchFamily="18" charset="0"/>
              </a:rPr>
            </a:br>
            <a:r>
              <a:rPr lang="en-GB" sz="1800" dirty="0">
                <a:effectLst/>
                <a:latin typeface="Calibri" panose="020F0502020204030204" pitchFamily="34" charset="0"/>
                <a:ea typeface="Times New Roman" panose="02020603050405020304" pitchFamily="18" charset="0"/>
              </a:rPr>
              <a:t>Most of us have, at some point. It’s more common than we admit.</a:t>
            </a:r>
            <a:endParaRPr lang="en-GB" sz="1800" dirty="0">
              <a:effectLst/>
              <a:latin typeface="Times New Roman" panose="02020603050405020304" pitchFamily="18" charset="0"/>
              <a:ea typeface="Times New Roman" panose="02020603050405020304" pitchFamily="18" charset="0"/>
            </a:endParaRPr>
          </a:p>
          <a:p>
            <a:pPr marR="1946910">
              <a:buNone/>
            </a:pPr>
            <a:r>
              <a:rPr lang="en-GB" sz="1800" dirty="0">
                <a:effectLst/>
                <a:latin typeface="Calibri" panose="020F0502020204030204" pitchFamily="34" charset="0"/>
                <a:ea typeface="Times New Roman" panose="02020603050405020304" pitchFamily="18" charset="0"/>
              </a:rPr>
              <a:t>What were the circumstances? Does it happen often? When do you feel most sleepy? Was it a long drive or close to home? </a:t>
            </a:r>
            <a:endParaRPr lang="en-GB" sz="1800" dirty="0">
              <a:effectLst/>
              <a:latin typeface="Times New Roman" panose="02020603050405020304" pitchFamily="18" charset="0"/>
              <a:ea typeface="Times New Roman" panose="02020603050405020304" pitchFamily="18" charset="0"/>
            </a:endParaRPr>
          </a:p>
          <a:p>
            <a:pPr marR="1946910"/>
            <a:r>
              <a:rPr lang="en-GB" sz="1800" dirty="0">
                <a:effectLst/>
                <a:latin typeface="Calibri" panose="020F0502020204030204" pitchFamily="34" charset="0"/>
                <a:ea typeface="Times New Roman" panose="02020603050405020304" pitchFamily="18" charset="0"/>
              </a:rPr>
              <a:t>If you feel comfortable, share your own experience — it can help others feel safe to share too.</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1A93A091-0173-E11D-488D-DC79E4724AE5}"/>
              </a:ext>
            </a:extLst>
          </p:cNvPr>
          <p:cNvSpPr>
            <a:spLocks noGrp="1"/>
          </p:cNvSpPr>
          <p:nvPr>
            <p:ph type="sldNum" sz="quarter" idx="5"/>
          </p:nvPr>
        </p:nvSpPr>
        <p:spPr/>
        <p:txBody>
          <a:bodyPr/>
          <a:lstStyle/>
          <a:p>
            <a:fld id="{4EDFDF43-B935-F84F-B925-4B40173DDAF6}" type="slidenum">
              <a:rPr lang="en-US" smtClean="0"/>
              <a:t>7</a:t>
            </a:fld>
            <a:endParaRPr lang="en-US"/>
          </a:p>
        </p:txBody>
      </p:sp>
    </p:spTree>
    <p:extLst>
      <p:ext uri="{BB962C8B-B14F-4D97-AF65-F5344CB8AC3E}">
        <p14:creationId xmlns:p14="http://schemas.microsoft.com/office/powerpoint/2010/main" val="1820011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EBD94-9F89-253A-7DBC-70771083E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00C1A-1793-497B-D31A-547D80916B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204B53-9310-654B-1244-18F0204A4264}"/>
              </a:ext>
            </a:extLst>
          </p:cNvPr>
          <p:cNvSpPr>
            <a:spLocks noGrp="1"/>
          </p:cNvSpPr>
          <p:nvPr>
            <p:ph type="body" idx="1"/>
          </p:nvPr>
        </p:nvSpPr>
        <p:spPr/>
        <p:txBody>
          <a:bodyPr/>
          <a:lstStyle/>
          <a:p>
            <a:pPr marR="1586865">
              <a:buNone/>
            </a:pPr>
            <a:r>
              <a:rPr lang="en-GB" sz="1800" dirty="0">
                <a:effectLst/>
                <a:latin typeface="Calibri" panose="020F0502020204030204" pitchFamily="34" charset="0"/>
                <a:ea typeface="Times New Roman" panose="02020603050405020304" pitchFamily="18" charset="0"/>
              </a:rPr>
              <a:t>Ok, so what would you do if you started feeling sleepy while driving?</a:t>
            </a:r>
            <a:endParaRPr lang="en-GB" sz="1800" dirty="0">
              <a:effectLst/>
              <a:latin typeface="Times New Roman" panose="02020603050405020304" pitchFamily="18" charset="0"/>
              <a:ea typeface="Times New Roman" panose="02020603050405020304" pitchFamily="18" charset="0"/>
            </a:endParaRPr>
          </a:p>
          <a:p>
            <a:pPr marR="1586865">
              <a:buNone/>
            </a:pPr>
            <a:r>
              <a:rPr lang="en-GB" sz="1800" dirty="0">
                <a:effectLst/>
                <a:latin typeface="Calibri" panose="020F0502020204030204" pitchFamily="34" charset="0"/>
                <a:ea typeface="Times New Roman" panose="02020603050405020304" pitchFamily="18" charset="0"/>
              </a:rPr>
              <a:t>Let’s be open about this. We all know the pressures on us to get work done or get home to our families.</a:t>
            </a:r>
            <a:endParaRPr lang="en-GB" sz="1800" dirty="0">
              <a:effectLst/>
              <a:latin typeface="Times New Roman" panose="02020603050405020304" pitchFamily="18" charset="0"/>
              <a:ea typeface="Times New Roman" panose="02020603050405020304" pitchFamily="18" charset="0"/>
            </a:endParaRPr>
          </a:p>
          <a:p>
            <a:pPr marR="1586865">
              <a:buNone/>
            </a:pPr>
            <a:r>
              <a:rPr lang="en-GB" sz="1800" dirty="0">
                <a:effectLst/>
                <a:latin typeface="Calibri" panose="020F0502020204030204" pitchFamily="34" charset="0"/>
                <a:ea typeface="Times New Roman" panose="02020603050405020304" pitchFamily="18" charset="0"/>
              </a:rPr>
              <a:t>If you were driving a van with others what would you do if you felt too tired to go on? </a:t>
            </a:r>
            <a:endParaRPr lang="en-GB" sz="1800" dirty="0">
              <a:effectLst/>
              <a:latin typeface="Times New Roman" panose="02020603050405020304" pitchFamily="18" charset="0"/>
              <a:ea typeface="Times New Roman" panose="02020603050405020304" pitchFamily="18" charset="0"/>
            </a:endParaRPr>
          </a:p>
          <a:p>
            <a:pPr marR="1586865"/>
            <a:r>
              <a:rPr lang="en-GB" sz="1800" dirty="0">
                <a:effectLst/>
                <a:latin typeface="Calibri" panose="020F0502020204030204" pitchFamily="34" charset="0"/>
                <a:ea typeface="Times New Roman" panose="02020603050405020304" pitchFamily="18" charset="0"/>
              </a:rPr>
              <a:t>How about if you were driving alone?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804A09D-B6FE-D8E9-EFEA-BC31CF0B9B9E}"/>
              </a:ext>
            </a:extLst>
          </p:cNvPr>
          <p:cNvSpPr>
            <a:spLocks noGrp="1"/>
          </p:cNvSpPr>
          <p:nvPr>
            <p:ph type="sldNum" sz="quarter" idx="5"/>
          </p:nvPr>
        </p:nvSpPr>
        <p:spPr/>
        <p:txBody>
          <a:bodyPr/>
          <a:lstStyle/>
          <a:p>
            <a:fld id="{4EDFDF43-B935-F84F-B925-4B40173DDAF6}" type="slidenum">
              <a:rPr lang="en-US" smtClean="0"/>
              <a:t>8</a:t>
            </a:fld>
            <a:endParaRPr lang="en-US"/>
          </a:p>
        </p:txBody>
      </p:sp>
    </p:spTree>
    <p:extLst>
      <p:ext uri="{BB962C8B-B14F-4D97-AF65-F5344CB8AC3E}">
        <p14:creationId xmlns:p14="http://schemas.microsoft.com/office/powerpoint/2010/main" val="43061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EC057-E214-74B5-F17F-702DC0146B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422BC7-C505-0331-C352-4BA64B948F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C7E1DE-100A-D5BD-8A92-D3DE8F20190D}"/>
              </a:ext>
            </a:extLst>
          </p:cNvPr>
          <p:cNvSpPr>
            <a:spLocks noGrp="1"/>
          </p:cNvSpPr>
          <p:nvPr>
            <p:ph type="body" idx="1"/>
          </p:nvPr>
        </p:nvSpPr>
        <p:spPr/>
        <p:txBody>
          <a:bodyPr/>
          <a:lstStyle/>
          <a:p>
            <a:pPr marR="1586865">
              <a:buNone/>
            </a:pPr>
            <a:r>
              <a:rPr lang="en-GB" sz="1800" b="1" dirty="0">
                <a:effectLst/>
                <a:latin typeface="Calibri" panose="020F0502020204030204" pitchFamily="34" charset="0"/>
                <a:ea typeface="Times New Roman" panose="02020603050405020304" pitchFamily="18" charset="0"/>
              </a:rPr>
              <a:t>Whether you're alone or driving as a team, it’s important to know your next move </a:t>
            </a:r>
            <a:r>
              <a:rPr lang="en-GB" sz="1800" b="1" i="1" dirty="0">
                <a:effectLst/>
                <a:latin typeface="Calibri" panose="020F0502020204030204" pitchFamily="34" charset="0"/>
                <a:ea typeface="Times New Roman" panose="02020603050405020304" pitchFamily="18" charset="0"/>
              </a:rPr>
              <a:t>before</a:t>
            </a:r>
            <a:r>
              <a:rPr lang="en-GB" sz="1800" b="1" dirty="0">
                <a:effectLst/>
                <a:latin typeface="Calibri" panose="020F0502020204030204" pitchFamily="34" charset="0"/>
                <a:ea typeface="Times New Roman" panose="02020603050405020304" pitchFamily="18" charset="0"/>
              </a:rPr>
              <a:t> tiredness kicks in.</a:t>
            </a:r>
            <a:endParaRPr lang="en-GB" sz="1800" dirty="0">
              <a:effectLst/>
              <a:latin typeface="Times New Roman" panose="02020603050405020304" pitchFamily="18" charset="0"/>
              <a:ea typeface="Times New Roman" panose="02020603050405020304" pitchFamily="18" charset="0"/>
            </a:endParaRPr>
          </a:p>
          <a:p>
            <a:pPr marR="1586865">
              <a:buNone/>
            </a:pPr>
            <a:r>
              <a:rPr lang="en-GB" sz="1800" dirty="0">
                <a:effectLst/>
                <a:latin typeface="Calibri" panose="020F0502020204030204" pitchFamily="34" charset="0"/>
                <a:ea typeface="Times New Roman" panose="02020603050405020304" pitchFamily="18" charset="0"/>
              </a:rPr>
              <a:t>If you're driving with others</a:t>
            </a:r>
            <a:r>
              <a:rPr lang="en-GB" sz="1800" b="1" dirty="0">
                <a:effectLst/>
                <a:latin typeface="Calibri" panose="020F0502020204030204" pitchFamily="34" charset="0"/>
                <a:ea typeface="Times New Roman" panose="02020603050405020304" pitchFamily="18" charset="0"/>
              </a:rPr>
              <a:t>, always choose the most alert person to drive — not just the usual driver. And if the driver starts feeling sleepy, stop somewhere safe and </a:t>
            </a:r>
            <a:r>
              <a:rPr lang="en-GB" sz="1800" dirty="0">
                <a:effectLst/>
                <a:latin typeface="Calibri" panose="020F0502020204030204" pitchFamily="34" charset="0"/>
                <a:ea typeface="Times New Roman" panose="02020603050405020304" pitchFamily="18" charset="0"/>
              </a:rPr>
              <a:t>swap drivers immediately</a:t>
            </a:r>
            <a:r>
              <a:rPr lang="en-GB" sz="1800" b="1" dirty="0">
                <a:effectLst/>
                <a:latin typeface="Calibri" panose="020F0502020204030204" pitchFamily="34" charset="0"/>
                <a:ea typeface="Times New Roman" panose="02020603050405020304" pitchFamily="18" charset="0"/>
              </a:rPr>
              <a:t>. No hesitation.</a:t>
            </a:r>
            <a:endParaRPr lang="en-GB" sz="1800" dirty="0">
              <a:effectLst/>
              <a:latin typeface="Times New Roman" panose="02020603050405020304" pitchFamily="18" charset="0"/>
              <a:ea typeface="Times New Roman" panose="02020603050405020304" pitchFamily="18" charset="0"/>
            </a:endParaRPr>
          </a:p>
          <a:p>
            <a:pPr marR="1586865">
              <a:buNone/>
            </a:pPr>
            <a:r>
              <a:rPr lang="en-GB" sz="1800" dirty="0">
                <a:effectLst/>
                <a:latin typeface="Calibri" panose="020F0502020204030204" pitchFamily="34" charset="0"/>
                <a:ea typeface="Times New Roman" panose="02020603050405020304" pitchFamily="18" charset="0"/>
              </a:rPr>
              <a:t>If you're on your own</a:t>
            </a:r>
            <a:r>
              <a:rPr lang="en-GB" sz="1800" b="1" dirty="0">
                <a:effectLst/>
                <a:latin typeface="Calibri" panose="020F0502020204030204" pitchFamily="34" charset="0"/>
                <a:ea typeface="Times New Roman" panose="02020603050405020304" pitchFamily="18" charset="0"/>
              </a:rPr>
              <a:t>, pull over somewhere safe. Then call your </a:t>
            </a:r>
            <a:r>
              <a:rPr lang="en-GB" sz="1800" dirty="0">
                <a:effectLst/>
                <a:latin typeface="Calibri" panose="020F0502020204030204" pitchFamily="34" charset="0"/>
                <a:ea typeface="Times New Roman" panose="02020603050405020304" pitchFamily="18" charset="0"/>
              </a:rPr>
              <a:t>line manager or control</a:t>
            </a:r>
            <a:r>
              <a:rPr lang="en-GB" sz="1800" b="1" dirty="0">
                <a:effectLst/>
                <a:latin typeface="Calibri" panose="020F0502020204030204" pitchFamily="34" charset="0"/>
                <a:ea typeface="Times New Roman" panose="02020603050405020304" pitchFamily="18" charset="0"/>
              </a:rPr>
              <a:t> — help is there 24/7. They can arrange a </a:t>
            </a:r>
            <a:r>
              <a:rPr lang="en-GB" sz="1800" dirty="0">
                <a:effectLst/>
                <a:latin typeface="Calibri" panose="020F0502020204030204" pitchFamily="34" charset="0"/>
                <a:ea typeface="Times New Roman" panose="02020603050405020304" pitchFamily="18" charset="0"/>
              </a:rPr>
              <a:t>hotel or taxi</a:t>
            </a:r>
            <a:r>
              <a:rPr lang="en-GB" sz="1800" b="1" dirty="0">
                <a:effectLst/>
                <a:latin typeface="Calibri" panose="020F0502020204030204" pitchFamily="34" charset="0"/>
                <a:ea typeface="Times New Roman" panose="02020603050405020304" pitchFamily="18" charset="0"/>
              </a:rPr>
              <a:t> if needed.</a:t>
            </a:r>
            <a:endParaRPr lang="en-GB" sz="1800" dirty="0">
              <a:effectLst/>
              <a:latin typeface="Times New Roman" panose="02020603050405020304" pitchFamily="18" charset="0"/>
              <a:ea typeface="Times New Roman" panose="02020603050405020304" pitchFamily="18" charset="0"/>
            </a:endParaRPr>
          </a:p>
          <a:p>
            <a:pPr marR="1586865">
              <a:buNone/>
            </a:pPr>
            <a:r>
              <a:rPr lang="en-GB" sz="1800" b="1" dirty="0">
                <a:effectLst/>
                <a:latin typeface="Calibri" panose="020F0502020204030204" pitchFamily="34" charset="0"/>
                <a:ea typeface="Times New Roman" panose="02020603050405020304" pitchFamily="18" charset="0"/>
              </a:rPr>
              <a:t>If that’s not possible and you have to keep going, the guidance is:</a:t>
            </a:r>
            <a:endParaRPr lang="en-GB" sz="1800" dirty="0">
              <a:effectLst/>
              <a:latin typeface="Times New Roman" panose="02020603050405020304" pitchFamily="18" charset="0"/>
              <a:ea typeface="Times New Roman" panose="02020603050405020304" pitchFamily="18" charset="0"/>
            </a:endParaRPr>
          </a:p>
          <a:p>
            <a:pPr marL="342900" marR="1586865" lvl="0" indent="-342900">
              <a:buSzPts val="1000"/>
              <a:buFont typeface="Symbol" pitchFamily="2" charset="2"/>
              <a:buChar char=""/>
              <a:tabLst>
                <a:tab pos="457200" algn="l"/>
              </a:tabLst>
            </a:pPr>
            <a:r>
              <a:rPr lang="en-GB" sz="1800" dirty="0">
                <a:effectLst/>
                <a:latin typeface="Calibri" panose="020F0502020204030204" pitchFamily="34" charset="0"/>
                <a:ea typeface="Times New Roman" panose="02020603050405020304" pitchFamily="18" charset="0"/>
              </a:rPr>
              <a:t>Drink a caffeinated drink</a:t>
            </a:r>
            <a:r>
              <a:rPr lang="en-GB" sz="1800" b="1" dirty="0">
                <a:effectLst/>
                <a:latin typeface="Calibri" panose="020F050202020403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1586865" lvl="0" indent="-342900">
              <a:buSzPts val="1000"/>
              <a:buFont typeface="Symbol" pitchFamily="2" charset="2"/>
              <a:buChar char=""/>
              <a:tabLst>
                <a:tab pos="457200" algn="l"/>
              </a:tabLst>
            </a:pPr>
            <a:r>
              <a:rPr lang="en-GB" sz="1800" dirty="0">
                <a:effectLst/>
                <a:latin typeface="Calibri" panose="020F0502020204030204" pitchFamily="34" charset="0"/>
                <a:ea typeface="Times New Roman" panose="02020603050405020304" pitchFamily="18" charset="0"/>
              </a:rPr>
              <a:t>Take a 20-minute nap while the caffeine kicks in</a:t>
            </a:r>
            <a:r>
              <a:rPr lang="en-GB" sz="1800" b="1" dirty="0">
                <a:effectLst/>
                <a:latin typeface="Calibri" panose="020F050202020403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1586865" lvl="0" indent="-342900">
              <a:buSzPts val="1000"/>
              <a:buFont typeface="Symbol" pitchFamily="2" charset="2"/>
              <a:buChar char=""/>
              <a:tabLst>
                <a:tab pos="457200" algn="l"/>
              </a:tabLst>
            </a:pPr>
            <a:r>
              <a:rPr lang="en-GB" sz="1800" dirty="0">
                <a:effectLst/>
                <a:latin typeface="Calibri" panose="020F0502020204030204" pitchFamily="34" charset="0"/>
                <a:ea typeface="Times New Roman" panose="02020603050405020304" pitchFamily="18" charset="0"/>
              </a:rPr>
              <a:t>And only drive once you genuinely feel alert</a:t>
            </a:r>
            <a:r>
              <a:rPr lang="en-GB" sz="1800" b="1" dirty="0">
                <a:effectLst/>
                <a:latin typeface="Calibri" panose="020F050202020403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804959C9-DF57-1C3E-BB2B-61E2F439EA2F}"/>
              </a:ext>
            </a:extLst>
          </p:cNvPr>
          <p:cNvSpPr>
            <a:spLocks noGrp="1"/>
          </p:cNvSpPr>
          <p:nvPr>
            <p:ph type="sldNum" sz="quarter" idx="5"/>
          </p:nvPr>
        </p:nvSpPr>
        <p:spPr/>
        <p:txBody>
          <a:bodyPr/>
          <a:lstStyle/>
          <a:p>
            <a:fld id="{4EDFDF43-B935-F84F-B925-4B40173DDAF6}" type="slidenum">
              <a:rPr lang="en-US" smtClean="0"/>
              <a:t>9</a:t>
            </a:fld>
            <a:endParaRPr lang="en-US"/>
          </a:p>
        </p:txBody>
      </p:sp>
    </p:spTree>
    <p:extLst>
      <p:ext uri="{BB962C8B-B14F-4D97-AF65-F5344CB8AC3E}">
        <p14:creationId xmlns:p14="http://schemas.microsoft.com/office/powerpoint/2010/main" val="4152576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3D70C-FB0C-A494-CA32-148172E5A6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ACA46-5FCF-6413-D02F-54ADF0F34A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36523B-8207-6846-7A73-CE13A37E8D55}"/>
              </a:ext>
            </a:extLst>
          </p:cNvPr>
          <p:cNvSpPr>
            <a:spLocks noGrp="1"/>
          </p:cNvSpPr>
          <p:nvPr>
            <p:ph type="body" idx="1"/>
          </p:nvPr>
        </p:nvSpPr>
        <p:spPr/>
        <p:txBody>
          <a:bodyPr/>
          <a:lstStyle/>
          <a:p>
            <a:pPr marR="776605">
              <a:buNone/>
            </a:pPr>
            <a:r>
              <a:rPr lang="en-GB" sz="1800" dirty="0">
                <a:effectLst/>
                <a:latin typeface="Calibri" panose="020F0502020204030204" pitchFamily="34" charset="0"/>
                <a:ea typeface="Times New Roman" panose="02020603050405020304" pitchFamily="18" charset="0"/>
              </a:rPr>
              <a:t>Before we wrap up, we’d really appreciate it if you could take </a:t>
            </a:r>
            <a:r>
              <a:rPr lang="en-GB" sz="1800" b="1" dirty="0">
                <a:effectLst/>
                <a:latin typeface="Calibri" panose="020F0502020204030204" pitchFamily="34" charset="0"/>
                <a:ea typeface="Times New Roman" panose="02020603050405020304" pitchFamily="18" charset="0"/>
              </a:rPr>
              <a:t>two minutes</a:t>
            </a:r>
            <a:r>
              <a:rPr lang="en-GB" sz="1800" dirty="0">
                <a:effectLst/>
                <a:latin typeface="Calibri" panose="020F0502020204030204" pitchFamily="34" charset="0"/>
                <a:ea typeface="Times New Roman" panose="02020603050405020304" pitchFamily="18" charset="0"/>
              </a:rPr>
              <a:t> to complete this short survey.</a:t>
            </a:r>
            <a:endParaRPr lang="en-GB" sz="1800" dirty="0">
              <a:effectLst/>
              <a:latin typeface="Times New Roman" panose="02020603050405020304" pitchFamily="18" charset="0"/>
              <a:ea typeface="Times New Roman" panose="02020603050405020304" pitchFamily="18" charset="0"/>
            </a:endParaRPr>
          </a:p>
          <a:p>
            <a:pPr marR="776605">
              <a:buNone/>
            </a:pPr>
            <a:r>
              <a:rPr lang="en-GB" sz="1800" dirty="0">
                <a:effectLst/>
                <a:latin typeface="Calibri" panose="020F0502020204030204" pitchFamily="34" charset="0"/>
                <a:ea typeface="Times New Roman" panose="02020603050405020304" pitchFamily="18" charset="0"/>
              </a:rPr>
              <a:t>It’s completely anonymous, and it’s designed to help us understand how people across the business think and feel about fatigue and driving.</a:t>
            </a:r>
            <a:endParaRPr lang="en-GB" sz="1800" dirty="0">
              <a:effectLst/>
              <a:latin typeface="Times New Roman" panose="02020603050405020304" pitchFamily="18" charset="0"/>
              <a:ea typeface="Times New Roman" panose="02020603050405020304" pitchFamily="18" charset="0"/>
            </a:endParaRPr>
          </a:p>
          <a:p>
            <a:pPr marR="776605">
              <a:buNone/>
            </a:pPr>
            <a:r>
              <a:rPr lang="en-GB" sz="1800" dirty="0">
                <a:effectLst/>
                <a:latin typeface="Calibri" panose="020F0502020204030204" pitchFamily="34" charset="0"/>
                <a:ea typeface="Times New Roman" panose="02020603050405020304" pitchFamily="18" charset="0"/>
              </a:rPr>
              <a:t>Just </a:t>
            </a:r>
            <a:r>
              <a:rPr lang="en-GB" sz="1800" b="1" dirty="0">
                <a:effectLst/>
                <a:latin typeface="Calibri" panose="020F0502020204030204" pitchFamily="34" charset="0"/>
                <a:ea typeface="Times New Roman" panose="02020603050405020304" pitchFamily="18" charset="0"/>
              </a:rPr>
              <a:t>scan the QR code with your phone</a:t>
            </a:r>
            <a:r>
              <a:rPr lang="en-GB" sz="1800" dirty="0">
                <a:effectLst/>
                <a:latin typeface="Calibri" panose="020F0502020204030204" pitchFamily="34" charset="0"/>
                <a:ea typeface="Times New Roman" panose="02020603050405020304" pitchFamily="18" charset="0"/>
              </a:rPr>
              <a:t> and fill it in now, if you can.</a:t>
            </a:r>
            <a:br>
              <a:rPr lang="en-GB" sz="1800" dirty="0">
                <a:effectLst/>
                <a:latin typeface="Calibri" panose="020F0502020204030204" pitchFamily="34" charset="0"/>
                <a:ea typeface="Times New Roman" panose="02020603050405020304" pitchFamily="18" charset="0"/>
              </a:rPr>
            </a:br>
            <a:r>
              <a:rPr lang="en-GB" sz="1800" dirty="0">
                <a:effectLst/>
                <a:latin typeface="Calibri" panose="020F0502020204030204" pitchFamily="34" charset="0"/>
                <a:ea typeface="Times New Roman" panose="02020603050405020304" pitchFamily="18" charset="0"/>
              </a:rPr>
              <a:t>The more open we are, the more we can do to make driving safer for everyone.</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So just to wrap up, the main message from today is: whatever the situation, it’s OK to say you’re too tired to drive.</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We won’t judge you. We’ll support you. </a:t>
            </a:r>
            <a:endParaRPr lang="en-GB" sz="1800" dirty="0">
              <a:effectLst/>
              <a:latin typeface="Times New Roman" panose="02020603050405020304" pitchFamily="18" charset="0"/>
              <a:ea typeface="Times New Roman" panose="02020603050405020304" pitchFamily="18" charset="0"/>
            </a:endParaRPr>
          </a:p>
          <a:p>
            <a:pPr marR="1767205">
              <a:buNone/>
            </a:pPr>
            <a:r>
              <a:rPr lang="en-GB" sz="1800" dirty="0">
                <a:effectLst/>
                <a:latin typeface="Calibri" panose="020F050202020403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R="1767205"/>
            <a:r>
              <a:rPr lang="en-GB" sz="1800" dirty="0">
                <a:effectLst/>
                <a:latin typeface="Calibri" panose="020F0502020204030204" pitchFamily="34" charset="0"/>
                <a:ea typeface="Times New Roman" panose="02020603050405020304" pitchFamily="18" charset="0"/>
              </a:rPr>
              <a:t>Thanks for your time. </a:t>
            </a: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11223AB9-1BD5-DC85-7B23-0219FF0A400B}"/>
              </a:ext>
            </a:extLst>
          </p:cNvPr>
          <p:cNvSpPr>
            <a:spLocks noGrp="1"/>
          </p:cNvSpPr>
          <p:nvPr>
            <p:ph type="sldNum" sz="quarter" idx="5"/>
          </p:nvPr>
        </p:nvSpPr>
        <p:spPr/>
        <p:txBody>
          <a:bodyPr/>
          <a:lstStyle/>
          <a:p>
            <a:fld id="{4EDFDF43-B935-F84F-B925-4B40173DDAF6}" type="slidenum">
              <a:rPr lang="en-US" smtClean="0"/>
              <a:t>10</a:t>
            </a:fld>
            <a:endParaRPr lang="en-US"/>
          </a:p>
        </p:txBody>
      </p:sp>
    </p:spTree>
    <p:extLst>
      <p:ext uri="{BB962C8B-B14F-4D97-AF65-F5344CB8AC3E}">
        <p14:creationId xmlns:p14="http://schemas.microsoft.com/office/powerpoint/2010/main" val="1320278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0683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3515697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F6AA4"/>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14383501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lumMod val="85000"/>
            </a:schemeClr>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1133693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4" name="Picture 3">
            <a:extLst>
              <a:ext uri="{FF2B5EF4-FFF2-40B4-BE49-F238E27FC236}">
                <a16:creationId xmlns:a16="http://schemas.microsoft.com/office/drawing/2014/main" id="{813EBFA0-FEFC-4B0C-48CB-AE7E30D3D3F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58421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15" name="Picture 14" descr="A close-up of a sign&#10;&#10;Description automatically generated">
            <a:extLst>
              <a:ext uri="{FF2B5EF4-FFF2-40B4-BE49-F238E27FC236}">
                <a16:creationId xmlns:a16="http://schemas.microsoft.com/office/drawing/2014/main" id="{5931A6FF-153E-1F29-2441-B5FF80E5054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5" name="Group 4">
            <a:extLst>
              <a:ext uri="{FF2B5EF4-FFF2-40B4-BE49-F238E27FC236}">
                <a16:creationId xmlns:a16="http://schemas.microsoft.com/office/drawing/2014/main" id="{F7ED35E7-F274-3D9C-47C1-06245C38783A}"/>
              </a:ext>
            </a:extLst>
          </p:cNvPr>
          <p:cNvGrpSpPr/>
          <p:nvPr userDrawn="1"/>
        </p:nvGrpSpPr>
        <p:grpSpPr>
          <a:xfrm>
            <a:off x="219075" y="6065036"/>
            <a:ext cx="1635124" cy="588503"/>
            <a:chOff x="219075" y="6065036"/>
            <a:chExt cx="1635124" cy="588503"/>
          </a:xfrm>
        </p:grpSpPr>
        <p:pic>
          <p:nvPicPr>
            <p:cNvPr id="2" name="Picture 1">
              <a:extLst>
                <a:ext uri="{FF2B5EF4-FFF2-40B4-BE49-F238E27FC236}">
                  <a16:creationId xmlns:a16="http://schemas.microsoft.com/office/drawing/2014/main" id="{CFD1EF84-93EB-17B2-D69B-56318D8E6AFE}"/>
                </a:ext>
              </a:extLst>
            </p:cNvPr>
            <p:cNvPicPr>
              <a:picLocks noChangeAspect="1"/>
            </p:cNvPicPr>
            <p:nvPr userDrawn="1"/>
          </p:nvPicPr>
          <p:blipFill>
            <a:blip r:embed="rId4"/>
            <a:srcRect l="4364" t="10546" r="57959" b="9960"/>
            <a:stretch/>
          </p:blipFill>
          <p:spPr>
            <a:xfrm>
              <a:off x="219075" y="6065036"/>
              <a:ext cx="600075" cy="588503"/>
            </a:xfrm>
            <a:prstGeom prst="ellipse">
              <a:avLst/>
            </a:prstGeom>
            <a:ln w="15875">
              <a:solidFill>
                <a:schemeClr val="tx1"/>
              </a:solidFill>
            </a:ln>
          </p:spPr>
        </p:pic>
        <p:sp>
          <p:nvSpPr>
            <p:cNvPr id="4" name="TextBox 3">
              <a:extLst>
                <a:ext uri="{FF2B5EF4-FFF2-40B4-BE49-F238E27FC236}">
                  <a16:creationId xmlns:a16="http://schemas.microsoft.com/office/drawing/2014/main" id="{477ABCE0-4763-4770-880F-6630005480FF}"/>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4214077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0983B"/>
          </a:solidFill>
        </p:spPr>
        <p:txBody>
          <a:bodyPr wrap="square" lIns="0" tIns="0" rIns="0" bIns="0" rtlCol="0"/>
          <a:lstStyle/>
          <a:p>
            <a:endParaRPr sz="900" dirty="0"/>
          </a:p>
        </p:txBody>
      </p:sp>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2" name="Group 1">
            <a:extLst>
              <a:ext uri="{FF2B5EF4-FFF2-40B4-BE49-F238E27FC236}">
                <a16:creationId xmlns:a16="http://schemas.microsoft.com/office/drawing/2014/main" id="{A72FDDE0-CA12-ACD1-C2F8-BA2F34767673}"/>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CA53ABE9-E273-6CB8-7B1B-C5B7063FCE32}"/>
                </a:ext>
              </a:extLst>
            </p:cNvPr>
            <p:cNvPicPr>
              <a:picLocks noChangeAspect="1"/>
            </p:cNvPicPr>
            <p:nvPr userDrawn="1"/>
          </p:nvPicPr>
          <p:blipFill>
            <a:blip r:embed="rId3"/>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5AB91C29-4C3E-1DEE-7181-CEFEE46F2CD3}"/>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350503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0F6AA4"/>
          </a:solidFill>
        </p:spPr>
        <p:txBody>
          <a:bodyPr wrap="square" lIns="0" tIns="0" rIns="0" bIns="0" rtlCol="0"/>
          <a:lstStyle/>
          <a:p>
            <a:endParaRPr sz="900" dirty="0"/>
          </a:p>
        </p:txBody>
      </p:sp>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2" name="Group 1">
            <a:extLst>
              <a:ext uri="{FF2B5EF4-FFF2-40B4-BE49-F238E27FC236}">
                <a16:creationId xmlns:a16="http://schemas.microsoft.com/office/drawing/2014/main" id="{A72FDDE0-CA12-ACD1-C2F8-BA2F34767673}"/>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CA53ABE9-E273-6CB8-7B1B-C5B7063FCE32}"/>
                </a:ext>
              </a:extLst>
            </p:cNvPr>
            <p:cNvPicPr>
              <a:picLocks noChangeAspect="1"/>
            </p:cNvPicPr>
            <p:nvPr userDrawn="1"/>
          </p:nvPicPr>
          <p:blipFill>
            <a:blip r:embed="rId3"/>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5AB91C29-4C3E-1DEE-7181-CEFEE46F2CD3}"/>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pic>
        <p:nvPicPr>
          <p:cNvPr id="3" name="Picture 2" descr="A close-up of a sign&#10;&#10;Description automatically generated">
            <a:extLst>
              <a:ext uri="{FF2B5EF4-FFF2-40B4-BE49-F238E27FC236}">
                <a16:creationId xmlns:a16="http://schemas.microsoft.com/office/drawing/2014/main" id="{0CDC547E-9707-B92B-5D29-5C07781BAAB3}"/>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spTree>
    <p:extLst>
      <p:ext uri="{BB962C8B-B14F-4D97-AF65-F5344CB8AC3E}">
        <p14:creationId xmlns:p14="http://schemas.microsoft.com/office/powerpoint/2010/main" val="3127551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70"/>
            <a:ext cx="11854978" cy="5493405"/>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15" name="Picture 14" descr="A close-up of a sign&#10;&#10;Description automatically generated">
            <a:extLst>
              <a:ext uri="{FF2B5EF4-FFF2-40B4-BE49-F238E27FC236}">
                <a16:creationId xmlns:a16="http://schemas.microsoft.com/office/drawing/2014/main" id="{5931A6FF-153E-1F29-2441-B5FF80E5054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069798" y="5878641"/>
            <a:ext cx="3001329" cy="856371"/>
          </a:xfrm>
          <a:prstGeom prst="rect">
            <a:avLst/>
          </a:prstGeom>
        </p:spPr>
      </p:pic>
      <p:pic>
        <p:nvPicPr>
          <p:cNvPr id="18" name="Picture 17">
            <a:extLst>
              <a:ext uri="{FF2B5EF4-FFF2-40B4-BE49-F238E27FC236}">
                <a16:creationId xmlns:a16="http://schemas.microsoft.com/office/drawing/2014/main" id="{B64DB35A-7AEB-9CF4-D82C-67AAE3DC40A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grpSp>
        <p:nvGrpSpPr>
          <p:cNvPr id="3" name="Group 2">
            <a:extLst>
              <a:ext uri="{FF2B5EF4-FFF2-40B4-BE49-F238E27FC236}">
                <a16:creationId xmlns:a16="http://schemas.microsoft.com/office/drawing/2014/main" id="{D733BFBE-515D-674F-3894-01D587B774AB}"/>
              </a:ext>
            </a:extLst>
          </p:cNvPr>
          <p:cNvGrpSpPr/>
          <p:nvPr userDrawn="1"/>
        </p:nvGrpSpPr>
        <p:grpSpPr>
          <a:xfrm>
            <a:off x="219075" y="6065036"/>
            <a:ext cx="1635124" cy="588503"/>
            <a:chOff x="219075" y="6065036"/>
            <a:chExt cx="1635124" cy="588503"/>
          </a:xfrm>
        </p:grpSpPr>
        <p:pic>
          <p:nvPicPr>
            <p:cNvPr id="4" name="Picture 3">
              <a:extLst>
                <a:ext uri="{FF2B5EF4-FFF2-40B4-BE49-F238E27FC236}">
                  <a16:creationId xmlns:a16="http://schemas.microsoft.com/office/drawing/2014/main" id="{26BF2DD2-60AE-EE26-FA9B-760874FAC590}"/>
                </a:ext>
              </a:extLst>
            </p:cNvPr>
            <p:cNvPicPr>
              <a:picLocks noChangeAspect="1"/>
            </p:cNvPicPr>
            <p:nvPr userDrawn="1"/>
          </p:nvPicPr>
          <p:blipFill>
            <a:blip r:embed="rId4"/>
            <a:srcRect l="4364" t="10546" r="57959" b="9960"/>
            <a:stretch/>
          </p:blipFill>
          <p:spPr>
            <a:xfrm>
              <a:off x="219075" y="6065036"/>
              <a:ext cx="600075" cy="588503"/>
            </a:xfrm>
            <a:prstGeom prst="ellipse">
              <a:avLst/>
            </a:prstGeom>
            <a:ln w="15875">
              <a:solidFill>
                <a:schemeClr val="tx1"/>
              </a:solidFill>
            </a:ln>
          </p:spPr>
        </p:pic>
        <p:sp>
          <p:nvSpPr>
            <p:cNvPr id="5" name="TextBox 4">
              <a:extLst>
                <a:ext uri="{FF2B5EF4-FFF2-40B4-BE49-F238E27FC236}">
                  <a16:creationId xmlns:a16="http://schemas.microsoft.com/office/drawing/2014/main" id="{8A7E5304-58BD-4C9E-0100-0357E37D4FAA}"/>
                </a:ext>
              </a:extLst>
            </p:cNvPr>
            <p:cNvSpPr txBox="1"/>
            <p:nvPr userDrawn="1"/>
          </p:nvSpPr>
          <p:spPr>
            <a:xfrm>
              <a:off x="790574" y="6133584"/>
              <a:ext cx="1063625" cy="451406"/>
            </a:xfrm>
            <a:prstGeom prst="rect">
              <a:avLst/>
            </a:prstGeom>
            <a:noFill/>
          </p:spPr>
          <p:txBody>
            <a:bodyPr wrap="square" rtlCol="0">
              <a:spAutoFit/>
            </a:bodyPr>
            <a:lstStyle/>
            <a:p>
              <a:pPr>
                <a:lnSpc>
                  <a:spcPts val="1400"/>
                </a:lnSpc>
              </a:pPr>
              <a:r>
                <a:rPr lang="en-GB" sz="1400" b="1" dirty="0">
                  <a:latin typeface="Network Rail Sans" panose="02000000040000020004" pitchFamily="2" charset="77"/>
                </a:rPr>
                <a:t>Technical</a:t>
              </a:r>
              <a:br>
                <a:rPr lang="en-GB" sz="1400" b="1" dirty="0">
                  <a:latin typeface="Network Rail Sans" panose="02000000040000020004" pitchFamily="2" charset="77"/>
                </a:rPr>
              </a:br>
              <a:r>
                <a:rPr lang="en-GB" sz="1400" b="1" dirty="0">
                  <a:latin typeface="Network Rail Sans" panose="02000000040000020004" pitchFamily="2" charset="77"/>
                </a:rPr>
                <a:t>Authority</a:t>
              </a:r>
            </a:p>
          </p:txBody>
        </p:sp>
      </p:grpSp>
    </p:spTree>
    <p:extLst>
      <p:ext uri="{BB962C8B-B14F-4D97-AF65-F5344CB8AC3E}">
        <p14:creationId xmlns:p14="http://schemas.microsoft.com/office/powerpoint/2010/main" val="4214859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11" name="object 7">
            <a:extLst>
              <a:ext uri="{FF2B5EF4-FFF2-40B4-BE49-F238E27FC236}">
                <a16:creationId xmlns:a16="http://schemas.microsoft.com/office/drawing/2014/main" id="{79428E54-2D20-ADA3-4395-F2601AD6B02D}"/>
              </a:ext>
            </a:extLst>
          </p:cNvPr>
          <p:cNvSpPr/>
          <p:nvPr userDrawn="1"/>
        </p:nvSpPr>
        <p:spPr>
          <a:xfrm>
            <a:off x="10274134" y="5900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12" name="object 7">
            <a:extLst>
              <a:ext uri="{FF2B5EF4-FFF2-40B4-BE49-F238E27FC236}">
                <a16:creationId xmlns:a16="http://schemas.microsoft.com/office/drawing/2014/main" id="{AED30689-7355-BC9C-8A52-B00AF5714B29}"/>
              </a:ext>
            </a:extLst>
          </p:cNvPr>
          <p:cNvSpPr/>
          <p:nvPr userDrawn="1"/>
        </p:nvSpPr>
        <p:spPr>
          <a:xfrm>
            <a:off x="173119" y="357369"/>
            <a:ext cx="11854978" cy="5788057"/>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D9117E"/>
          </a:solidFill>
        </p:spPr>
        <p:txBody>
          <a:bodyPr wrap="square" lIns="0" tIns="0" rIns="0" bIns="0" rtlCol="0"/>
          <a:lstStyle/>
          <a:p>
            <a:endParaRPr sz="900" dirty="0"/>
          </a:p>
        </p:txBody>
      </p:sp>
      <p:pic>
        <p:nvPicPr>
          <p:cNvPr id="4" name="Picture 3">
            <a:extLst>
              <a:ext uri="{FF2B5EF4-FFF2-40B4-BE49-F238E27FC236}">
                <a16:creationId xmlns:a16="http://schemas.microsoft.com/office/drawing/2014/main" id="{813EBFA0-FEFC-4B0C-48CB-AE7E30D3D3F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pic>
        <p:nvPicPr>
          <p:cNvPr id="3" name="Picture 2" descr="A close-up of a sign&#10;&#10;Description automatically generated">
            <a:extLst>
              <a:ext uri="{FF2B5EF4-FFF2-40B4-BE49-F238E27FC236}">
                <a16:creationId xmlns:a16="http://schemas.microsoft.com/office/drawing/2014/main" id="{D476467F-1FD5-B342-96E9-532584536D6E}"/>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Tree>
    <p:extLst>
      <p:ext uri="{BB962C8B-B14F-4D97-AF65-F5344CB8AC3E}">
        <p14:creationId xmlns:p14="http://schemas.microsoft.com/office/powerpoint/2010/main" val="778550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D0E67EBF-9F3C-9AE7-D6B4-12D1AD75FB7F}"/>
              </a:ext>
            </a:extLst>
          </p:cNvPr>
          <p:cNvSpPr/>
          <p:nvPr userDrawn="1"/>
        </p:nvSpPr>
        <p:spPr>
          <a:xfrm>
            <a:off x="0" y="6125737"/>
            <a:ext cx="12192000" cy="789692"/>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106AA3"/>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CA6D7958-D987-D735-5AF7-F47D3997571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
        <p:nvSpPr>
          <p:cNvPr id="9" name="Title 1">
            <a:extLst>
              <a:ext uri="{FF2B5EF4-FFF2-40B4-BE49-F238E27FC236}">
                <a16:creationId xmlns:a16="http://schemas.microsoft.com/office/drawing/2014/main" id="{69CD8DD7-2450-F763-F293-1F62C19D7D0A}"/>
              </a:ext>
            </a:extLst>
          </p:cNvPr>
          <p:cNvSpPr>
            <a:spLocks noGrp="1"/>
          </p:cNvSpPr>
          <p:nvPr>
            <p:ph type="title" hasCustomPrompt="1"/>
          </p:nvPr>
        </p:nvSpPr>
        <p:spPr>
          <a:xfrm>
            <a:off x="491422" y="361151"/>
            <a:ext cx="10066599" cy="610950"/>
          </a:xfrm>
          <a:prstGeom prst="rect">
            <a:avLst/>
          </a:prstGeom>
        </p:spPr>
        <p:txBody>
          <a:bodyPr lIns="0"/>
          <a:lstStyle>
            <a:lvl1pPr algn="l">
              <a:defRPr sz="2800" b="1">
                <a:latin typeface="Network Rail Sans" charset="0"/>
                <a:ea typeface="Network Rail Sans" charset="0"/>
                <a:cs typeface="Network Rail Sans" charset="0"/>
              </a:defRPr>
            </a:lvl1pPr>
          </a:lstStyle>
          <a:p>
            <a:r>
              <a:rPr lang="en-US" dirty="0"/>
              <a:t>Header</a:t>
            </a:r>
          </a:p>
        </p:txBody>
      </p:sp>
      <p:sp>
        <p:nvSpPr>
          <p:cNvPr id="10" name="Text Placeholder 3">
            <a:extLst>
              <a:ext uri="{FF2B5EF4-FFF2-40B4-BE49-F238E27FC236}">
                <a16:creationId xmlns:a16="http://schemas.microsoft.com/office/drawing/2014/main" id="{7357FAF6-7339-C795-A630-B31A889B8188}"/>
              </a:ext>
            </a:extLst>
          </p:cNvPr>
          <p:cNvSpPr>
            <a:spLocks noGrp="1"/>
          </p:cNvSpPr>
          <p:nvPr>
            <p:ph type="body" sz="quarter" idx="10"/>
          </p:nvPr>
        </p:nvSpPr>
        <p:spPr>
          <a:xfrm>
            <a:off x="491422" y="1312221"/>
            <a:ext cx="11263801"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Tree>
    <p:extLst>
      <p:ext uri="{BB962C8B-B14F-4D97-AF65-F5344CB8AC3E}">
        <p14:creationId xmlns:p14="http://schemas.microsoft.com/office/powerpoint/2010/main" val="3497362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D0E67EBF-9F3C-9AE7-D6B4-12D1AD75FB7F}"/>
              </a:ext>
            </a:extLst>
          </p:cNvPr>
          <p:cNvSpPr/>
          <p:nvPr userDrawn="1"/>
        </p:nvSpPr>
        <p:spPr>
          <a:xfrm>
            <a:off x="0" y="6125737"/>
            <a:ext cx="12192000" cy="789692"/>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106AA3"/>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CA6D7958-D987-D735-5AF7-F47D3997571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sp>
        <p:nvSpPr>
          <p:cNvPr id="9" name="Title 1">
            <a:extLst>
              <a:ext uri="{FF2B5EF4-FFF2-40B4-BE49-F238E27FC236}">
                <a16:creationId xmlns:a16="http://schemas.microsoft.com/office/drawing/2014/main" id="{69CD8DD7-2450-F763-F293-1F62C19D7D0A}"/>
              </a:ext>
            </a:extLst>
          </p:cNvPr>
          <p:cNvSpPr>
            <a:spLocks noGrp="1"/>
          </p:cNvSpPr>
          <p:nvPr>
            <p:ph type="title" hasCustomPrompt="1"/>
          </p:nvPr>
        </p:nvSpPr>
        <p:spPr>
          <a:xfrm>
            <a:off x="491422" y="361151"/>
            <a:ext cx="10066599" cy="610950"/>
          </a:xfrm>
          <a:prstGeom prst="rect">
            <a:avLst/>
          </a:prstGeom>
        </p:spPr>
        <p:txBody>
          <a:bodyPr lIns="0"/>
          <a:lstStyle>
            <a:lvl1pPr algn="l">
              <a:defRPr sz="2800" b="1">
                <a:latin typeface="Network Rail Sans" charset="0"/>
                <a:ea typeface="Network Rail Sans" charset="0"/>
                <a:cs typeface="Network Rail Sans" charset="0"/>
              </a:defRPr>
            </a:lvl1pPr>
          </a:lstStyle>
          <a:p>
            <a:r>
              <a:rPr lang="en-US" dirty="0"/>
              <a:t>Header</a:t>
            </a:r>
          </a:p>
        </p:txBody>
      </p:sp>
      <p:sp>
        <p:nvSpPr>
          <p:cNvPr id="2" name="Text Placeholder 3">
            <a:extLst>
              <a:ext uri="{FF2B5EF4-FFF2-40B4-BE49-F238E27FC236}">
                <a16:creationId xmlns:a16="http://schemas.microsoft.com/office/drawing/2014/main" id="{CFFFEAAE-3A59-1E85-7AA9-9DE9BBE626AE}"/>
              </a:ext>
            </a:extLst>
          </p:cNvPr>
          <p:cNvSpPr>
            <a:spLocks noGrp="1"/>
          </p:cNvSpPr>
          <p:nvPr>
            <p:ph type="body" sz="quarter" idx="10"/>
          </p:nvPr>
        </p:nvSpPr>
        <p:spPr>
          <a:xfrm>
            <a:off x="491422" y="1312221"/>
            <a:ext cx="5422327"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
        <p:nvSpPr>
          <p:cNvPr id="3" name="Text Placeholder 3">
            <a:extLst>
              <a:ext uri="{FF2B5EF4-FFF2-40B4-BE49-F238E27FC236}">
                <a16:creationId xmlns:a16="http://schemas.microsoft.com/office/drawing/2014/main" id="{286B3F45-F53E-969F-FA3F-9269F60A2CDD}"/>
              </a:ext>
            </a:extLst>
          </p:cNvPr>
          <p:cNvSpPr>
            <a:spLocks noGrp="1"/>
          </p:cNvSpPr>
          <p:nvPr>
            <p:ph type="body" sz="quarter" idx="11"/>
          </p:nvPr>
        </p:nvSpPr>
        <p:spPr>
          <a:xfrm>
            <a:off x="6278252" y="1312221"/>
            <a:ext cx="5476971" cy="4249593"/>
          </a:xfrm>
          <a:prstGeom prst="rect">
            <a:avLst/>
          </a:prstGeom>
        </p:spPr>
        <p:txBody>
          <a:bodyPr lIns="0"/>
          <a:lstStyle>
            <a:lvl1pPr marL="0" indent="0">
              <a:buNone/>
              <a:defRPr sz="1400" b="0">
                <a:latin typeface="Network Rail Sans" charset="0"/>
                <a:ea typeface="Network Rail Sans" charset="0"/>
                <a:cs typeface="Network Rail Sans" charset="0"/>
              </a:defRPr>
            </a:lvl1pPr>
            <a:lvl2pPr>
              <a:defRPr sz="1400" b="0">
                <a:latin typeface="Network Rail Sans" panose="02000000040000020004" pitchFamily="2" charset="0"/>
              </a:defRPr>
            </a:lvl2pPr>
            <a:lvl3pPr>
              <a:defRPr sz="1400" b="0">
                <a:latin typeface="Network Rail Sans" panose="02000000040000020004" pitchFamily="2" charset="0"/>
              </a:defRPr>
            </a:lvl3pPr>
            <a:lvl4pPr>
              <a:defRPr sz="1400" b="0">
                <a:latin typeface="Network Rail Sans" panose="02000000040000020004" pitchFamily="2" charset="0"/>
              </a:defRPr>
            </a:lvl4pPr>
            <a:lvl5pPr>
              <a:defRPr sz="1400" b="0">
                <a:latin typeface="Network Rail Sans" panose="0200000004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Tree>
    <p:extLst>
      <p:ext uri="{BB962C8B-B14F-4D97-AF65-F5344CB8AC3E}">
        <p14:creationId xmlns:p14="http://schemas.microsoft.com/office/powerpoint/2010/main" val="3635533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6FB4B89D-9830-D673-1A4F-DB1BD22E283F}"/>
              </a:ext>
            </a:extLst>
          </p:cNvPr>
          <p:cNvSpPr/>
          <p:nvPr userDrawn="1"/>
        </p:nvSpPr>
        <p:spPr>
          <a:xfrm>
            <a:off x="10274134" y="91468"/>
            <a:ext cx="1917866" cy="856579"/>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chemeClr val="bg1"/>
          </a:solidFill>
        </p:spPr>
        <p:txBody>
          <a:bodyPr wrap="square" lIns="0" tIns="0" rIns="0" bIns="0" rtlCol="0"/>
          <a:lstStyle/>
          <a:p>
            <a:endParaRPr sz="900" dirty="0"/>
          </a:p>
        </p:txBody>
      </p:sp>
      <p:sp>
        <p:nvSpPr>
          <p:cNvPr id="6" name="object 7">
            <a:extLst>
              <a:ext uri="{FF2B5EF4-FFF2-40B4-BE49-F238E27FC236}">
                <a16:creationId xmlns:a16="http://schemas.microsoft.com/office/drawing/2014/main" id="{441A183C-AABB-38EE-8D36-6D38F80416DE}"/>
              </a:ext>
            </a:extLst>
          </p:cNvPr>
          <p:cNvSpPr/>
          <p:nvPr userDrawn="1"/>
        </p:nvSpPr>
        <p:spPr>
          <a:xfrm>
            <a:off x="173119" y="357370"/>
            <a:ext cx="11854978" cy="5807210"/>
          </a:xfrm>
          <a:custGeom>
            <a:avLst/>
            <a:gdLst/>
            <a:ahLst/>
            <a:cxnLst/>
            <a:rect l="l" t="t" r="r" b="b"/>
            <a:pathLst>
              <a:path w="4426585" h="3130550">
                <a:moveTo>
                  <a:pt x="0" y="3129991"/>
                </a:moveTo>
                <a:lnTo>
                  <a:pt x="4426242" y="3129991"/>
                </a:lnTo>
                <a:lnTo>
                  <a:pt x="4426242" y="0"/>
                </a:lnTo>
                <a:lnTo>
                  <a:pt x="0" y="0"/>
                </a:lnTo>
                <a:lnTo>
                  <a:pt x="0" y="3129991"/>
                </a:lnTo>
                <a:close/>
              </a:path>
            </a:pathLst>
          </a:custGeom>
          <a:solidFill>
            <a:srgbClr val="106AA3"/>
          </a:solidFill>
        </p:spPr>
        <p:txBody>
          <a:bodyPr wrap="square" lIns="0" tIns="0" rIns="0" bIns="0" rtlCol="0"/>
          <a:lstStyle/>
          <a:p>
            <a:endParaRPr sz="900" dirty="0"/>
          </a:p>
        </p:txBody>
      </p:sp>
      <p:pic>
        <p:nvPicPr>
          <p:cNvPr id="8" name="Picture 7" descr="A close-up of a sign&#10;&#10;Description automatically generated">
            <a:extLst>
              <a:ext uri="{FF2B5EF4-FFF2-40B4-BE49-F238E27FC236}">
                <a16:creationId xmlns:a16="http://schemas.microsoft.com/office/drawing/2014/main" id="{E1EBEB96-706E-8EEB-84AB-9E1956D8506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718669" y="6227165"/>
            <a:ext cx="1890324" cy="539367"/>
          </a:xfrm>
          <a:prstGeom prst="rect">
            <a:avLst/>
          </a:prstGeom>
        </p:spPr>
      </p:pic>
      <p:pic>
        <p:nvPicPr>
          <p:cNvPr id="9" name="Picture 8">
            <a:extLst>
              <a:ext uri="{FF2B5EF4-FFF2-40B4-BE49-F238E27FC236}">
                <a16:creationId xmlns:a16="http://schemas.microsoft.com/office/drawing/2014/main" id="{F89029FB-F69D-F366-6FFA-99FCAA9561DB}"/>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3501958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logo of a network&#10;&#10;Description automatically generated">
            <a:extLst>
              <a:ext uri="{FF2B5EF4-FFF2-40B4-BE49-F238E27FC236}">
                <a16:creationId xmlns:a16="http://schemas.microsoft.com/office/drawing/2014/main" id="{6E70CD00-CB0A-81EB-717E-61DEFCEF7434}"/>
              </a:ext>
            </a:extLst>
          </p:cNvPr>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0793297" y="74636"/>
            <a:ext cx="1345090" cy="613831"/>
          </a:xfrm>
          <a:prstGeom prst="rect">
            <a:avLst/>
          </a:prstGeom>
        </p:spPr>
      </p:pic>
    </p:spTree>
    <p:extLst>
      <p:ext uri="{BB962C8B-B14F-4D97-AF65-F5344CB8AC3E}">
        <p14:creationId xmlns:p14="http://schemas.microsoft.com/office/powerpoint/2010/main" val="1328570480"/>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64" r:id="rId3"/>
    <p:sldLayoutId id="2147483665" r:id="rId4"/>
    <p:sldLayoutId id="2147483661" r:id="rId5"/>
    <p:sldLayoutId id="2147483663" r:id="rId6"/>
    <p:sldLayoutId id="2147483659" r:id="rId7"/>
    <p:sldLayoutId id="2147483658" r:id="rId8"/>
    <p:sldLayoutId id="2147483655" r:id="rId9"/>
    <p:sldLayoutId id="2147483657" r:id="rId10"/>
    <p:sldLayoutId id="2147483656" r:id="rId11"/>
    <p:sldLayoutId id="2147483666" r:id="rId12"/>
    <p:sldLayoutId id="2147483662" r:id="rId1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1.emf"/><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hyperlink" Target="https://networkrail.sharepoint.com/sites/FatigueReduction" TargetMode="External"/><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hyperlink" Target="https://networkrail.sharepoint.com/sites/FatigueReduction"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forms.office.com/Pages/ResponsePage.aspx?id=8QQo3aQIeEWZaPgBGaMe0LwGrI1aTkxIoP5xfnNNyVZUQ0JaM1A4VkI1UUQ5T1RSVjJSS0o2S1c0TC4u" TargetMode="External"/><Relationship Id="rId5" Type="http://schemas.openxmlformats.org/officeDocument/2006/relationships/hyperlink" Target="https://safety.networkrail.co.uk/safety/drive-safe/" TargetMode="Externa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1.emf"/><Relationship Id="rId5" Type="http://schemas.openxmlformats.org/officeDocument/2006/relationships/hyperlink" Target="https://safety.networkrail.co.uk/safety/drive-safe/" TargetMode="Externa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535418-D2D8-3BC4-FAF3-3DB40154FAA5}"/>
              </a:ext>
            </a:extLst>
          </p:cNvPr>
          <p:cNvSpPr txBox="1"/>
          <p:nvPr/>
        </p:nvSpPr>
        <p:spPr>
          <a:xfrm>
            <a:off x="4972050" y="3244334"/>
            <a:ext cx="2247900" cy="369332"/>
          </a:xfrm>
          <a:prstGeom prst="rect">
            <a:avLst/>
          </a:prstGeom>
          <a:noFill/>
        </p:spPr>
        <p:txBody>
          <a:bodyPr wrap="square" rtlCol="0">
            <a:spAutoFit/>
          </a:bodyPr>
          <a:lstStyle/>
          <a:p>
            <a:pPr algn="ctr"/>
            <a:r>
              <a:rPr lang="en-US" b="1" dirty="0">
                <a:latin typeface="Network Rail Sans" panose="02000000040000020004" pitchFamily="2" charset="77"/>
              </a:rPr>
              <a:t>Single slide version</a:t>
            </a:r>
          </a:p>
        </p:txBody>
      </p:sp>
    </p:spTree>
    <p:extLst>
      <p:ext uri="{BB962C8B-B14F-4D97-AF65-F5344CB8AC3E}">
        <p14:creationId xmlns:p14="http://schemas.microsoft.com/office/powerpoint/2010/main" val="292742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25A32-56A8-C769-A70B-4F5354B91C8D}"/>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8EB0C521-B5AB-511C-F04C-5A1E3FBA5F2F}"/>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20" name="Group 19">
            <a:extLst>
              <a:ext uri="{FF2B5EF4-FFF2-40B4-BE49-F238E27FC236}">
                <a16:creationId xmlns:a16="http://schemas.microsoft.com/office/drawing/2014/main" id="{46103E29-B511-526D-4728-49399164B1D1}"/>
              </a:ext>
            </a:extLst>
          </p:cNvPr>
          <p:cNvGrpSpPr/>
          <p:nvPr/>
        </p:nvGrpSpPr>
        <p:grpSpPr>
          <a:xfrm>
            <a:off x="1011398" y="3563875"/>
            <a:ext cx="4779451" cy="1162926"/>
            <a:chOff x="1249314" y="5868856"/>
            <a:chExt cx="4779451" cy="1162926"/>
          </a:xfrm>
        </p:grpSpPr>
        <p:pic>
          <p:nvPicPr>
            <p:cNvPr id="18" name="Picture 17">
              <a:extLst>
                <a:ext uri="{FF2B5EF4-FFF2-40B4-BE49-F238E27FC236}">
                  <a16:creationId xmlns:a16="http://schemas.microsoft.com/office/drawing/2014/main" id="{1B206040-386E-0994-9E8B-E8A871B87FC5}"/>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9" name="Picture 18">
              <a:extLst>
                <a:ext uri="{FF2B5EF4-FFF2-40B4-BE49-F238E27FC236}">
                  <a16:creationId xmlns:a16="http://schemas.microsoft.com/office/drawing/2014/main" id="{04421BD4-721C-5D01-E1A6-A979E99713FC}"/>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sp>
        <p:nvSpPr>
          <p:cNvPr id="5" name="Rounded Rectangle 4">
            <a:extLst>
              <a:ext uri="{FF2B5EF4-FFF2-40B4-BE49-F238E27FC236}">
                <a16:creationId xmlns:a16="http://schemas.microsoft.com/office/drawing/2014/main" id="{14C7BAAE-6A15-E1B1-8694-950E064B7130}"/>
              </a:ext>
            </a:extLst>
          </p:cNvPr>
          <p:cNvSpPr/>
          <p:nvPr/>
        </p:nvSpPr>
        <p:spPr>
          <a:xfrm>
            <a:off x="586885" y="709963"/>
            <a:ext cx="5326356" cy="1526590"/>
          </a:xfrm>
          <a:prstGeom prst="roundRect">
            <a:avLst>
              <a:gd name="adj" fmla="val 11022"/>
            </a:avLst>
          </a:prstGeom>
          <a:solidFill>
            <a:srgbClr val="0F6AA4"/>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99D7AD43-C819-6846-A749-B0796D801B6B}"/>
              </a:ext>
            </a:extLst>
          </p:cNvPr>
          <p:cNvGrpSpPr/>
          <p:nvPr/>
        </p:nvGrpSpPr>
        <p:grpSpPr>
          <a:xfrm>
            <a:off x="533097" y="2432964"/>
            <a:ext cx="5432507" cy="3417126"/>
            <a:chOff x="804230" y="1093717"/>
            <a:chExt cx="5432507" cy="3417126"/>
          </a:xfrm>
        </p:grpSpPr>
        <p:sp>
          <p:nvSpPr>
            <p:cNvPr id="6" name="Rounded Rectangle 5">
              <a:extLst>
                <a:ext uri="{FF2B5EF4-FFF2-40B4-BE49-F238E27FC236}">
                  <a16:creationId xmlns:a16="http://schemas.microsoft.com/office/drawing/2014/main" id="{EB0C737B-FD38-A319-F6CE-C730C2221FB8}"/>
                </a:ext>
              </a:extLst>
            </p:cNvPr>
            <p:cNvSpPr/>
            <p:nvPr/>
          </p:nvSpPr>
          <p:spPr>
            <a:xfrm flipV="1">
              <a:off x="804230" y="1093717"/>
              <a:ext cx="5432507" cy="3417126"/>
            </a:xfrm>
            <a:prstGeom prst="roundRect">
              <a:avLst>
                <a:gd name="adj" fmla="val 6343"/>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0002F23-FA8D-1174-459A-5A37AC220A77}"/>
                </a:ext>
              </a:extLst>
            </p:cNvPr>
            <p:cNvSpPr/>
            <p:nvPr/>
          </p:nvSpPr>
          <p:spPr>
            <a:xfrm flipV="1">
              <a:off x="910375" y="1200595"/>
              <a:ext cx="5219497" cy="3204386"/>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1257C573-187A-972A-6659-683CF466C774}"/>
              </a:ext>
            </a:extLst>
          </p:cNvPr>
          <p:cNvSpPr txBox="1"/>
          <p:nvPr/>
        </p:nvSpPr>
        <p:spPr>
          <a:xfrm>
            <a:off x="813407" y="994462"/>
            <a:ext cx="5062675" cy="964367"/>
          </a:xfrm>
          <a:prstGeom prst="rect">
            <a:avLst/>
          </a:prstGeom>
          <a:noFill/>
        </p:spPr>
        <p:txBody>
          <a:bodyPr wrap="square" rtlCol="0">
            <a:spAutoFit/>
          </a:bodyPr>
          <a:lstStyle/>
          <a:p>
            <a:pPr>
              <a:lnSpc>
                <a:spcPts val="3400"/>
              </a:lnSpc>
            </a:pPr>
            <a:r>
              <a:rPr lang="en-US" sz="3000" b="1" dirty="0">
                <a:solidFill>
                  <a:schemeClr val="bg1"/>
                </a:solidFill>
                <a:latin typeface="Network Rail Sans" panose="02000000040000020004" pitchFamily="2" charset="77"/>
              </a:rPr>
              <a:t>Here’s a quick recap on the right action to take…</a:t>
            </a:r>
            <a:endParaRPr lang="en-US" sz="3000" dirty="0">
              <a:solidFill>
                <a:schemeClr val="bg1"/>
              </a:solidFill>
              <a:latin typeface="Network Rail Sans" panose="02000000040000020004" pitchFamily="2" charset="77"/>
            </a:endParaRPr>
          </a:p>
        </p:txBody>
      </p:sp>
      <p:sp>
        <p:nvSpPr>
          <p:cNvPr id="2" name="TextBox 1">
            <a:extLst>
              <a:ext uri="{FF2B5EF4-FFF2-40B4-BE49-F238E27FC236}">
                <a16:creationId xmlns:a16="http://schemas.microsoft.com/office/drawing/2014/main" id="{025C3B80-0D8E-8992-665B-B050C79C4B07}"/>
              </a:ext>
            </a:extLst>
          </p:cNvPr>
          <p:cNvSpPr txBox="1"/>
          <p:nvPr/>
        </p:nvSpPr>
        <p:spPr>
          <a:xfrm>
            <a:off x="819777" y="2784747"/>
            <a:ext cx="4779451" cy="2682786"/>
          </a:xfrm>
          <a:prstGeom prst="rect">
            <a:avLst/>
          </a:prstGeom>
          <a:noFill/>
        </p:spPr>
        <p:txBody>
          <a:bodyPr wrap="square" rtlCol="0">
            <a:spAutoFit/>
          </a:bodyPr>
          <a:lstStyle/>
          <a:p>
            <a:pPr>
              <a:lnSpc>
                <a:spcPts val="2300"/>
              </a:lnSpc>
              <a:spcAft>
                <a:spcPts val="600"/>
              </a:spcAft>
              <a:buNone/>
            </a:pPr>
            <a:r>
              <a:rPr lang="en-GB" sz="2000" b="1" dirty="0">
                <a:effectLst/>
                <a:latin typeface="Network Rail Sans" panose="02000000040000020004" pitchFamily="2" charset="77"/>
              </a:rPr>
              <a:t>Driving with others</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As a team, always choose an alert driver. Not just the team member</a:t>
            </a:r>
            <a:br>
              <a:rPr lang="en-GB" sz="2000" dirty="0">
                <a:effectLst/>
                <a:latin typeface="Network Rail Sans" panose="02000000040000020004" pitchFamily="2" charset="77"/>
              </a:rPr>
            </a:br>
            <a:r>
              <a:rPr lang="en-GB" sz="2000" dirty="0">
                <a:effectLst/>
                <a:latin typeface="Network Rail Sans" panose="02000000040000020004" pitchFamily="2" charset="77"/>
              </a:rPr>
              <a:t>who always drives.</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Agree who should stay awake to</a:t>
            </a:r>
            <a:br>
              <a:rPr lang="en-GB" sz="2000" dirty="0">
                <a:effectLst/>
                <a:latin typeface="Network Rail Sans" panose="02000000040000020004" pitchFamily="2" charset="77"/>
              </a:rPr>
            </a:br>
            <a:r>
              <a:rPr lang="en-GB" sz="2000" dirty="0">
                <a:effectLst/>
                <a:latin typeface="Network Rail Sans" panose="02000000040000020004" pitchFamily="2" charset="77"/>
              </a:rPr>
              <a:t>‘buddy up’ with the driver.</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And at the first sign they’re sleepy,</a:t>
            </a:r>
            <a:br>
              <a:rPr lang="en-GB" sz="2000" dirty="0">
                <a:effectLst/>
                <a:latin typeface="Network Rail Sans" panose="02000000040000020004" pitchFamily="2" charset="77"/>
              </a:rPr>
            </a:br>
            <a:r>
              <a:rPr lang="en-GB" sz="2000" dirty="0">
                <a:effectLst/>
                <a:latin typeface="Network Rail Sans" panose="02000000040000020004" pitchFamily="2" charset="77"/>
              </a:rPr>
              <a:t>stop somewhere safe and swap drivers.</a:t>
            </a:r>
          </a:p>
        </p:txBody>
      </p:sp>
      <p:grpSp>
        <p:nvGrpSpPr>
          <p:cNvPr id="24" name="Group 23">
            <a:extLst>
              <a:ext uri="{FF2B5EF4-FFF2-40B4-BE49-F238E27FC236}">
                <a16:creationId xmlns:a16="http://schemas.microsoft.com/office/drawing/2014/main" id="{1EAB7943-66F7-BF7F-0E21-76EA64851DFD}"/>
              </a:ext>
            </a:extLst>
          </p:cNvPr>
          <p:cNvGrpSpPr/>
          <p:nvPr/>
        </p:nvGrpSpPr>
        <p:grpSpPr>
          <a:xfrm>
            <a:off x="6208808" y="2432964"/>
            <a:ext cx="5432507" cy="3417126"/>
            <a:chOff x="804230" y="1093717"/>
            <a:chExt cx="5432507" cy="3417126"/>
          </a:xfrm>
        </p:grpSpPr>
        <p:sp>
          <p:nvSpPr>
            <p:cNvPr id="25" name="Rounded Rectangle 24">
              <a:extLst>
                <a:ext uri="{FF2B5EF4-FFF2-40B4-BE49-F238E27FC236}">
                  <a16:creationId xmlns:a16="http://schemas.microsoft.com/office/drawing/2014/main" id="{97F8FA25-B281-E63F-B554-36CCC01DE82C}"/>
                </a:ext>
              </a:extLst>
            </p:cNvPr>
            <p:cNvSpPr/>
            <p:nvPr/>
          </p:nvSpPr>
          <p:spPr>
            <a:xfrm flipV="1">
              <a:off x="804230" y="1093717"/>
              <a:ext cx="5432507" cy="3417126"/>
            </a:xfrm>
            <a:prstGeom prst="roundRect">
              <a:avLst>
                <a:gd name="adj" fmla="val 6343"/>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883D4933-5941-C3E3-3FBB-3ED4E424221D}"/>
                </a:ext>
              </a:extLst>
            </p:cNvPr>
            <p:cNvSpPr/>
            <p:nvPr/>
          </p:nvSpPr>
          <p:spPr>
            <a:xfrm flipV="1">
              <a:off x="910375" y="1200595"/>
              <a:ext cx="5219497" cy="3204386"/>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314F51ED-23B0-8F95-EA24-E8DFB14E9EF8}"/>
              </a:ext>
            </a:extLst>
          </p:cNvPr>
          <p:cNvSpPr txBox="1"/>
          <p:nvPr/>
        </p:nvSpPr>
        <p:spPr>
          <a:xfrm>
            <a:off x="6495488" y="2784747"/>
            <a:ext cx="4779451" cy="2836674"/>
          </a:xfrm>
          <a:prstGeom prst="rect">
            <a:avLst/>
          </a:prstGeom>
          <a:noFill/>
        </p:spPr>
        <p:txBody>
          <a:bodyPr wrap="square" rtlCol="0">
            <a:spAutoFit/>
          </a:bodyPr>
          <a:lstStyle/>
          <a:p>
            <a:pPr>
              <a:lnSpc>
                <a:spcPts val="2300"/>
              </a:lnSpc>
              <a:spcAft>
                <a:spcPts val="600"/>
              </a:spcAft>
              <a:buNone/>
            </a:pPr>
            <a:r>
              <a:rPr lang="en-GB" sz="2000" b="1" dirty="0">
                <a:effectLst/>
                <a:latin typeface="Network Rail Sans" panose="02000000040000020004" pitchFamily="2" charset="77"/>
              </a:rPr>
              <a:t>Driving alone</a:t>
            </a:r>
          </a:p>
          <a:p>
            <a:pPr>
              <a:lnSpc>
                <a:spcPts val="2300"/>
              </a:lnSpc>
              <a:spcAft>
                <a:spcPts val="600"/>
              </a:spcAft>
              <a:buNone/>
            </a:pPr>
            <a:r>
              <a:rPr lang="en-GB" sz="2000" dirty="0">
                <a:effectLst/>
                <a:latin typeface="Network Rail Sans" panose="02000000040000020004" pitchFamily="2" charset="77"/>
              </a:rPr>
              <a:t>If you’re on your own, pull over somewhere safe, then call your line manager or control 24/7 to arrange a nearby hotel or taxi.</a:t>
            </a:r>
          </a:p>
          <a:p>
            <a:pPr>
              <a:lnSpc>
                <a:spcPts val="2300"/>
              </a:lnSpc>
              <a:spcAft>
                <a:spcPts val="600"/>
              </a:spcAft>
              <a:buNone/>
            </a:pPr>
            <a:r>
              <a:rPr lang="en-GB" sz="2000" dirty="0">
                <a:effectLst/>
                <a:latin typeface="Network Rail Sans" panose="02000000040000020004" pitchFamily="2" charset="77"/>
              </a:rPr>
              <a:t>If you must continue:</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Drink a strong coffee or energy drink</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Take a 20-minute nap</a:t>
            </a:r>
          </a:p>
          <a:p>
            <a:pPr marL="342900" indent="-342900">
              <a:lnSpc>
                <a:spcPts val="2300"/>
              </a:lnSpc>
              <a:spcAft>
                <a:spcPts val="600"/>
              </a:spcAft>
              <a:buFont typeface="Arial" panose="020B0604020202020204" pitchFamily="34" charset="0"/>
              <a:buChar char="•"/>
            </a:pPr>
            <a:r>
              <a:rPr lang="en-GB" sz="2000" dirty="0">
                <a:effectLst/>
                <a:latin typeface="Network Rail Sans" panose="02000000040000020004" pitchFamily="2" charset="77"/>
              </a:rPr>
              <a:t>Only continue once genuinely alert.</a:t>
            </a:r>
          </a:p>
        </p:txBody>
      </p:sp>
    </p:spTree>
    <p:extLst>
      <p:ext uri="{BB962C8B-B14F-4D97-AF65-F5344CB8AC3E}">
        <p14:creationId xmlns:p14="http://schemas.microsoft.com/office/powerpoint/2010/main" val="740314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7D88F-7C01-D067-6B16-3C6171476BBE}"/>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1F214278-77B8-84B9-03BD-FDEFE512F02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17" name="Group 16">
            <a:extLst>
              <a:ext uri="{FF2B5EF4-FFF2-40B4-BE49-F238E27FC236}">
                <a16:creationId xmlns:a16="http://schemas.microsoft.com/office/drawing/2014/main" id="{CD70B25B-430D-1AA6-47D7-D9778D599859}"/>
              </a:ext>
            </a:extLst>
          </p:cNvPr>
          <p:cNvGrpSpPr/>
          <p:nvPr/>
        </p:nvGrpSpPr>
        <p:grpSpPr>
          <a:xfrm>
            <a:off x="858378" y="5716456"/>
            <a:ext cx="4779451" cy="1162926"/>
            <a:chOff x="1096914" y="5716456"/>
            <a:chExt cx="4779451" cy="1162926"/>
          </a:xfrm>
        </p:grpSpPr>
        <p:pic>
          <p:nvPicPr>
            <p:cNvPr id="15" name="Picture 14">
              <a:extLst>
                <a:ext uri="{FF2B5EF4-FFF2-40B4-BE49-F238E27FC236}">
                  <a16:creationId xmlns:a16="http://schemas.microsoft.com/office/drawing/2014/main" id="{94DD01BE-6E2F-91AE-BFD0-B13E3D66E54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16" name="Picture 15">
              <a:extLst>
                <a:ext uri="{FF2B5EF4-FFF2-40B4-BE49-F238E27FC236}">
                  <a16:creationId xmlns:a16="http://schemas.microsoft.com/office/drawing/2014/main" id="{2D6A094B-1D0B-F9C1-24CC-3DB7077EB87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grpSp>
        <p:nvGrpSpPr>
          <p:cNvPr id="20" name="Group 19">
            <a:extLst>
              <a:ext uri="{FF2B5EF4-FFF2-40B4-BE49-F238E27FC236}">
                <a16:creationId xmlns:a16="http://schemas.microsoft.com/office/drawing/2014/main" id="{0AE79A67-2E6E-73FF-749A-585C3CEC5651}"/>
              </a:ext>
            </a:extLst>
          </p:cNvPr>
          <p:cNvGrpSpPr/>
          <p:nvPr/>
        </p:nvGrpSpPr>
        <p:grpSpPr>
          <a:xfrm>
            <a:off x="852374" y="3563875"/>
            <a:ext cx="4779451" cy="1162926"/>
            <a:chOff x="1249314" y="5868856"/>
            <a:chExt cx="4779451" cy="1162926"/>
          </a:xfrm>
        </p:grpSpPr>
        <p:pic>
          <p:nvPicPr>
            <p:cNvPr id="18" name="Picture 17">
              <a:extLst>
                <a:ext uri="{FF2B5EF4-FFF2-40B4-BE49-F238E27FC236}">
                  <a16:creationId xmlns:a16="http://schemas.microsoft.com/office/drawing/2014/main" id="{08121329-3346-C284-E81A-E44A29D026E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9" name="Picture 18">
              <a:extLst>
                <a:ext uri="{FF2B5EF4-FFF2-40B4-BE49-F238E27FC236}">
                  <a16:creationId xmlns:a16="http://schemas.microsoft.com/office/drawing/2014/main" id="{5AC88566-09D5-40CC-E906-133528ACBBF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sp>
        <p:nvSpPr>
          <p:cNvPr id="5" name="Rounded Rectangle 4">
            <a:extLst>
              <a:ext uri="{FF2B5EF4-FFF2-40B4-BE49-F238E27FC236}">
                <a16:creationId xmlns:a16="http://schemas.microsoft.com/office/drawing/2014/main" id="{BE6B54E4-A471-6BBB-44E4-F7247B5B0D20}"/>
              </a:ext>
            </a:extLst>
          </p:cNvPr>
          <p:cNvSpPr/>
          <p:nvPr/>
        </p:nvSpPr>
        <p:spPr>
          <a:xfrm>
            <a:off x="618409" y="3864445"/>
            <a:ext cx="5326356" cy="1881049"/>
          </a:xfrm>
          <a:prstGeom prst="roundRect">
            <a:avLst>
              <a:gd name="adj" fmla="val 5737"/>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90267B-1FBB-8A69-9B26-2C95FC48FD3B}"/>
              </a:ext>
            </a:extLst>
          </p:cNvPr>
          <p:cNvSpPr txBox="1"/>
          <p:nvPr/>
        </p:nvSpPr>
        <p:spPr>
          <a:xfrm>
            <a:off x="812033" y="4062899"/>
            <a:ext cx="3590762" cy="1528624"/>
          </a:xfrm>
          <a:prstGeom prst="rect">
            <a:avLst/>
          </a:prstGeom>
          <a:noFill/>
        </p:spPr>
        <p:txBody>
          <a:bodyPr wrap="square" rtlCol="0">
            <a:spAutoFit/>
          </a:bodyPr>
          <a:lstStyle/>
          <a:p>
            <a:pPr marL="177750" indent="-177750">
              <a:lnSpc>
                <a:spcPts val="2000"/>
              </a:lnSpc>
              <a:spcBef>
                <a:spcPts val="1000"/>
              </a:spcBef>
              <a:buFont typeface="Arial" panose="020B0604020202020204" pitchFamily="34" charset="0"/>
              <a:buChar char="•"/>
            </a:pPr>
            <a:r>
              <a:rPr lang="en-US" sz="1700" b="1" dirty="0">
                <a:solidFill>
                  <a:schemeClr val="bg1"/>
                </a:solidFill>
                <a:latin typeface="Network Rail Sans" panose="02000000040000020004" pitchFamily="2" charset="77"/>
              </a:rPr>
              <a:t>It’s designed to help us understand your attitudes</a:t>
            </a:r>
            <a:br>
              <a:rPr lang="en-US" sz="1700" b="1" dirty="0">
                <a:solidFill>
                  <a:schemeClr val="bg1"/>
                </a:solidFill>
                <a:latin typeface="Network Rail Sans" panose="02000000040000020004" pitchFamily="2" charset="77"/>
              </a:rPr>
            </a:br>
            <a:r>
              <a:rPr lang="en-US" sz="1700" b="1" dirty="0">
                <a:solidFill>
                  <a:schemeClr val="bg1"/>
                </a:solidFill>
                <a:latin typeface="Network Rail Sans" panose="02000000040000020004" pitchFamily="2" charset="77"/>
              </a:rPr>
              <a:t>fatigue and driving</a:t>
            </a:r>
          </a:p>
          <a:p>
            <a:pPr marL="177750" indent="-177750">
              <a:lnSpc>
                <a:spcPts val="2000"/>
              </a:lnSpc>
              <a:spcBef>
                <a:spcPts val="1000"/>
              </a:spcBef>
              <a:buFont typeface="Arial" panose="020B0604020202020204" pitchFamily="34" charset="0"/>
              <a:buChar char="•"/>
            </a:pPr>
            <a:r>
              <a:rPr lang="en-US" sz="1700" b="1" dirty="0">
                <a:solidFill>
                  <a:schemeClr val="bg1"/>
                </a:solidFill>
                <a:latin typeface="Network Rail Sans" panose="02000000040000020004" pitchFamily="2" charset="77"/>
              </a:rPr>
              <a:t>It’s anonymous, so please be open about your opinions.  </a:t>
            </a:r>
          </a:p>
        </p:txBody>
      </p:sp>
      <p:grpSp>
        <p:nvGrpSpPr>
          <p:cNvPr id="13" name="Group 12">
            <a:extLst>
              <a:ext uri="{FF2B5EF4-FFF2-40B4-BE49-F238E27FC236}">
                <a16:creationId xmlns:a16="http://schemas.microsoft.com/office/drawing/2014/main" id="{C7A67F8A-F875-2014-EBD2-57477936FC94}"/>
              </a:ext>
            </a:extLst>
          </p:cNvPr>
          <p:cNvGrpSpPr/>
          <p:nvPr/>
        </p:nvGrpSpPr>
        <p:grpSpPr>
          <a:xfrm>
            <a:off x="565694" y="961454"/>
            <a:ext cx="5432507" cy="2683566"/>
            <a:chOff x="804230" y="1471575"/>
            <a:chExt cx="5432507" cy="2683566"/>
          </a:xfrm>
        </p:grpSpPr>
        <p:sp>
          <p:nvSpPr>
            <p:cNvPr id="6" name="Rounded Rectangle 5">
              <a:extLst>
                <a:ext uri="{FF2B5EF4-FFF2-40B4-BE49-F238E27FC236}">
                  <a16:creationId xmlns:a16="http://schemas.microsoft.com/office/drawing/2014/main" id="{ED6697AA-92C0-808B-4E8D-3CFC872D36D0}"/>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24233140-D4DC-74E8-5F27-FC1D080A57AA}"/>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5AAD6448-041E-6579-36DA-56BB7A32F027}"/>
              </a:ext>
            </a:extLst>
          </p:cNvPr>
          <p:cNvSpPr txBox="1"/>
          <p:nvPr/>
        </p:nvSpPr>
        <p:spPr>
          <a:xfrm>
            <a:off x="858378" y="1288456"/>
            <a:ext cx="4223266" cy="1823576"/>
          </a:xfrm>
          <a:prstGeom prst="rect">
            <a:avLst/>
          </a:prstGeom>
          <a:noFill/>
        </p:spPr>
        <p:txBody>
          <a:bodyPr wrap="square" rtlCol="0">
            <a:spAutoFit/>
          </a:bodyPr>
          <a:lstStyle/>
          <a:p>
            <a:pPr>
              <a:lnSpc>
                <a:spcPts val="4500"/>
              </a:lnSpc>
            </a:pPr>
            <a:r>
              <a:rPr lang="en-US" sz="4200" b="1" dirty="0">
                <a:latin typeface="Network Rail Sans" panose="02000000040000020004" pitchFamily="2" charset="77"/>
              </a:rPr>
              <a:t>Finally, please complete this</a:t>
            </a:r>
            <a:br>
              <a:rPr lang="en-US" sz="4200" b="1" dirty="0">
                <a:latin typeface="Network Rail Sans" panose="02000000040000020004" pitchFamily="2" charset="77"/>
              </a:rPr>
            </a:br>
            <a:r>
              <a:rPr lang="en-US" sz="4200" b="1" dirty="0">
                <a:latin typeface="Network Rail Sans" panose="02000000040000020004" pitchFamily="2" charset="77"/>
              </a:rPr>
              <a:t>2-minute survey</a:t>
            </a:r>
            <a:endParaRPr lang="en-US" sz="4200" dirty="0">
              <a:latin typeface="Network Rail Sans" panose="02000000040000020004" pitchFamily="2" charset="77"/>
            </a:endParaRPr>
          </a:p>
        </p:txBody>
      </p:sp>
      <p:pic>
        <p:nvPicPr>
          <p:cNvPr id="12" name="Picture 11">
            <a:extLst>
              <a:ext uri="{FF2B5EF4-FFF2-40B4-BE49-F238E27FC236}">
                <a16:creationId xmlns:a16="http://schemas.microsoft.com/office/drawing/2014/main" id="{74E96BA8-A34F-BBBB-50FB-91DFDABD2C3D}"/>
              </a:ext>
            </a:extLst>
          </p:cNvPr>
          <p:cNvPicPr>
            <a:picLocks noChangeAspect="1"/>
          </p:cNvPicPr>
          <p:nvPr/>
        </p:nvPicPr>
        <p:blipFill>
          <a:blip r:embed="rId5"/>
          <a:stretch>
            <a:fillRect/>
          </a:stretch>
        </p:blipFill>
        <p:spPr>
          <a:xfrm>
            <a:off x="4402795" y="4485172"/>
            <a:ext cx="1131675" cy="657595"/>
          </a:xfrm>
          <a:prstGeom prst="rect">
            <a:avLst/>
          </a:prstGeom>
        </p:spPr>
      </p:pic>
      <p:grpSp>
        <p:nvGrpSpPr>
          <p:cNvPr id="3" name="Group 2">
            <a:extLst>
              <a:ext uri="{FF2B5EF4-FFF2-40B4-BE49-F238E27FC236}">
                <a16:creationId xmlns:a16="http://schemas.microsoft.com/office/drawing/2014/main" id="{DFDFB3B7-8915-A0A9-1C1E-ABAFF6982EDC}"/>
              </a:ext>
            </a:extLst>
          </p:cNvPr>
          <p:cNvGrpSpPr/>
          <p:nvPr/>
        </p:nvGrpSpPr>
        <p:grpSpPr>
          <a:xfrm>
            <a:off x="7338405" y="2337324"/>
            <a:ext cx="5154842" cy="3451149"/>
            <a:chOff x="6430089" y="2225464"/>
            <a:chExt cx="5154842" cy="3451149"/>
          </a:xfrm>
        </p:grpSpPr>
        <p:sp>
          <p:nvSpPr>
            <p:cNvPr id="7" name="Rounded Rectangle 6">
              <a:extLst>
                <a:ext uri="{FF2B5EF4-FFF2-40B4-BE49-F238E27FC236}">
                  <a16:creationId xmlns:a16="http://schemas.microsoft.com/office/drawing/2014/main" id="{FB30766D-215D-0DFF-00BB-222D654EEA2A}"/>
                </a:ext>
              </a:extLst>
            </p:cNvPr>
            <p:cNvSpPr/>
            <p:nvPr/>
          </p:nvSpPr>
          <p:spPr>
            <a:xfrm>
              <a:off x="6430089" y="2225464"/>
              <a:ext cx="3504295" cy="3451149"/>
            </a:xfrm>
            <a:prstGeom prst="roundRect">
              <a:avLst>
                <a:gd name="adj" fmla="val 3529"/>
              </a:avLst>
            </a:prstGeom>
            <a:solidFill>
              <a:schemeClr val="tx1"/>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AB8C4024-145F-6226-429A-4F36B21E74B3}"/>
                </a:ext>
              </a:extLst>
            </p:cNvPr>
            <p:cNvSpPr txBox="1"/>
            <p:nvPr/>
          </p:nvSpPr>
          <p:spPr>
            <a:xfrm>
              <a:off x="8080637" y="2451663"/>
              <a:ext cx="3504294" cy="1200329"/>
            </a:xfrm>
            <a:prstGeom prst="rect">
              <a:avLst/>
            </a:prstGeom>
            <a:noFill/>
          </p:spPr>
          <p:txBody>
            <a:bodyPr wrap="square" rtlCol="0">
              <a:spAutoFit/>
            </a:bodyPr>
            <a:lstStyle/>
            <a:p>
              <a:r>
                <a:rPr lang="en-GB" sz="1800" b="1" dirty="0">
                  <a:solidFill>
                    <a:schemeClr val="bg1"/>
                  </a:solidFill>
                  <a:effectLst/>
                  <a:latin typeface="Network Rail Sans" panose="02000000040000020004" pitchFamily="2" charset="77"/>
                  <a:ea typeface="Times New Roman" panose="02020603050405020304" pitchFamily="18" charset="0"/>
                </a:rPr>
                <a:t>Scan this </a:t>
              </a:r>
              <a:br>
                <a:rPr lang="en-GB" sz="1800" b="1" dirty="0">
                  <a:solidFill>
                    <a:schemeClr val="bg1"/>
                  </a:solidFill>
                  <a:effectLst/>
                  <a:latin typeface="Network Rail Sans" panose="02000000040000020004" pitchFamily="2" charset="77"/>
                  <a:ea typeface="Times New Roman" panose="02020603050405020304" pitchFamily="18" charset="0"/>
                </a:rPr>
              </a:br>
              <a:r>
                <a:rPr lang="en-GB" sz="1800" b="1" dirty="0">
                  <a:solidFill>
                    <a:schemeClr val="bg1"/>
                  </a:solidFill>
                  <a:effectLst/>
                  <a:latin typeface="Network Rail Sans" panose="02000000040000020004" pitchFamily="2" charset="77"/>
                  <a:ea typeface="Times New Roman" panose="02020603050405020304" pitchFamily="18" charset="0"/>
                </a:rPr>
                <a:t>QR code with </a:t>
              </a:r>
              <a:br>
                <a:rPr lang="en-GB" sz="1800" b="1" dirty="0">
                  <a:solidFill>
                    <a:schemeClr val="bg1"/>
                  </a:solidFill>
                  <a:effectLst/>
                  <a:latin typeface="Network Rail Sans" panose="02000000040000020004" pitchFamily="2" charset="77"/>
                  <a:ea typeface="Times New Roman" panose="02020603050405020304" pitchFamily="18" charset="0"/>
                </a:rPr>
              </a:br>
              <a:r>
                <a:rPr lang="en-GB" sz="1800" b="1" dirty="0">
                  <a:solidFill>
                    <a:schemeClr val="bg1"/>
                  </a:solidFill>
                  <a:effectLst/>
                  <a:latin typeface="Network Rail Sans" panose="02000000040000020004" pitchFamily="2" charset="77"/>
                  <a:ea typeface="Times New Roman" panose="02020603050405020304" pitchFamily="18" charset="0"/>
                </a:rPr>
                <a:t>your mobile </a:t>
              </a:r>
              <a:br>
                <a:rPr lang="en-GB" sz="1800" b="1" dirty="0">
                  <a:solidFill>
                    <a:schemeClr val="bg1"/>
                  </a:solidFill>
                  <a:effectLst/>
                  <a:latin typeface="Network Rail Sans" panose="02000000040000020004" pitchFamily="2" charset="77"/>
                  <a:ea typeface="Times New Roman" panose="02020603050405020304" pitchFamily="18" charset="0"/>
                </a:rPr>
              </a:br>
              <a:r>
                <a:rPr lang="en-GB" sz="1800" b="1" dirty="0">
                  <a:solidFill>
                    <a:schemeClr val="bg1"/>
                  </a:solidFill>
                  <a:effectLst/>
                  <a:latin typeface="Network Rail Sans" panose="02000000040000020004" pitchFamily="2" charset="77"/>
                  <a:ea typeface="Times New Roman" panose="02020603050405020304" pitchFamily="18" charset="0"/>
                </a:rPr>
                <a:t>phone </a:t>
              </a:r>
              <a:endParaRPr lang="en-US" sz="1800" b="1" dirty="0">
                <a:solidFill>
                  <a:schemeClr val="bg1"/>
                </a:solidFill>
                <a:latin typeface="Network Rail Sans" panose="02000000040000020004" pitchFamily="2" charset="77"/>
              </a:endParaRPr>
            </a:p>
          </p:txBody>
        </p:sp>
        <p:pic>
          <p:nvPicPr>
            <p:cNvPr id="11" name="Picture 10">
              <a:extLst>
                <a:ext uri="{FF2B5EF4-FFF2-40B4-BE49-F238E27FC236}">
                  <a16:creationId xmlns:a16="http://schemas.microsoft.com/office/drawing/2014/main" id="{745F65FC-65FE-E897-18DC-F1438521B683}"/>
                </a:ext>
              </a:extLst>
            </p:cNvPr>
            <p:cNvPicPr>
              <a:picLocks noChangeAspect="1"/>
            </p:cNvPicPr>
            <p:nvPr/>
          </p:nvPicPr>
          <p:blipFill>
            <a:blip r:embed="rId5"/>
            <a:stretch>
              <a:fillRect/>
            </a:stretch>
          </p:blipFill>
          <p:spPr>
            <a:xfrm>
              <a:off x="6769880" y="4623805"/>
              <a:ext cx="1131675" cy="657595"/>
            </a:xfrm>
            <a:prstGeom prst="rect">
              <a:avLst/>
            </a:prstGeom>
          </p:spPr>
        </p:pic>
      </p:grpSp>
      <p:pic>
        <p:nvPicPr>
          <p:cNvPr id="21" name="Picture 20" descr="A qr code on a white background&#10;&#10;AI-generated content may be incorrect.">
            <a:extLst>
              <a:ext uri="{FF2B5EF4-FFF2-40B4-BE49-F238E27FC236}">
                <a16:creationId xmlns:a16="http://schemas.microsoft.com/office/drawing/2014/main" id="{90BDE09E-08AA-2288-DEE7-680E9FD953A5}"/>
              </a:ext>
            </a:extLst>
          </p:cNvPr>
          <p:cNvPicPr>
            <a:picLocks noChangeAspect="1"/>
          </p:cNvPicPr>
          <p:nvPr/>
        </p:nvPicPr>
        <p:blipFill>
          <a:blip r:embed="rId6"/>
          <a:stretch>
            <a:fillRect/>
          </a:stretch>
        </p:blipFill>
        <p:spPr>
          <a:xfrm>
            <a:off x="9090553" y="3914858"/>
            <a:ext cx="1478402" cy="1478402"/>
          </a:xfrm>
          <a:prstGeom prst="rect">
            <a:avLst/>
          </a:prstGeom>
        </p:spPr>
      </p:pic>
    </p:spTree>
    <p:extLst>
      <p:ext uri="{BB962C8B-B14F-4D97-AF65-F5344CB8AC3E}">
        <p14:creationId xmlns:p14="http://schemas.microsoft.com/office/powerpoint/2010/main" val="1025296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03262-90DB-3B76-6C8A-D19B5A0E3F5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104A481-F493-0E4A-5A81-95AEC6D2E65D}"/>
              </a:ext>
            </a:extLst>
          </p:cNvPr>
          <p:cNvPicPr>
            <a:picLocks noChangeAspect="1"/>
          </p:cNvPicPr>
          <p:nvPr/>
        </p:nvPicPr>
        <p:blipFill>
          <a:blip r:embed="rId3"/>
          <a:srcRect t="12140" b="12140"/>
          <a:stretch/>
        </p:blipFill>
        <p:spPr>
          <a:xfrm>
            <a:off x="6447820" y="360413"/>
            <a:ext cx="5581943" cy="5787624"/>
          </a:xfrm>
          <a:prstGeom prst="rect">
            <a:avLst/>
          </a:prstGeom>
        </p:spPr>
      </p:pic>
      <p:pic>
        <p:nvPicPr>
          <p:cNvPr id="15" name="Picture 14">
            <a:extLst>
              <a:ext uri="{FF2B5EF4-FFF2-40B4-BE49-F238E27FC236}">
                <a16:creationId xmlns:a16="http://schemas.microsoft.com/office/drawing/2014/main" id="{2AD16334-8C37-D129-9429-A1E84B68B1DB}"/>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4" name="Group 3">
            <a:extLst>
              <a:ext uri="{FF2B5EF4-FFF2-40B4-BE49-F238E27FC236}">
                <a16:creationId xmlns:a16="http://schemas.microsoft.com/office/drawing/2014/main" id="{6A7CCA93-6E3D-1CB7-6B41-7A2084F6D7BF}"/>
              </a:ext>
            </a:extLst>
          </p:cNvPr>
          <p:cNvGrpSpPr/>
          <p:nvPr/>
        </p:nvGrpSpPr>
        <p:grpSpPr>
          <a:xfrm>
            <a:off x="858378" y="5716456"/>
            <a:ext cx="4779451" cy="1162926"/>
            <a:chOff x="1096914" y="5716456"/>
            <a:chExt cx="4779451" cy="1162926"/>
          </a:xfrm>
        </p:grpSpPr>
        <p:pic>
          <p:nvPicPr>
            <p:cNvPr id="5" name="Picture 4">
              <a:extLst>
                <a:ext uri="{FF2B5EF4-FFF2-40B4-BE49-F238E27FC236}">
                  <a16:creationId xmlns:a16="http://schemas.microsoft.com/office/drawing/2014/main" id="{F5C3C42B-CDFC-ADE1-8C19-6342558EDFD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6" name="Picture 5">
              <a:extLst>
                <a:ext uri="{FF2B5EF4-FFF2-40B4-BE49-F238E27FC236}">
                  <a16:creationId xmlns:a16="http://schemas.microsoft.com/office/drawing/2014/main" id="{709A2B98-236D-F7F2-DD29-E24DB682B70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grpSp>
        <p:nvGrpSpPr>
          <p:cNvPr id="7" name="Group 6">
            <a:extLst>
              <a:ext uri="{FF2B5EF4-FFF2-40B4-BE49-F238E27FC236}">
                <a16:creationId xmlns:a16="http://schemas.microsoft.com/office/drawing/2014/main" id="{30326AEC-4539-C19D-8C71-74FDCF03CDB2}"/>
              </a:ext>
            </a:extLst>
          </p:cNvPr>
          <p:cNvGrpSpPr/>
          <p:nvPr/>
        </p:nvGrpSpPr>
        <p:grpSpPr>
          <a:xfrm>
            <a:off x="852374" y="3563875"/>
            <a:ext cx="4779451" cy="1162926"/>
            <a:chOff x="1249314" y="5868856"/>
            <a:chExt cx="4779451" cy="1162926"/>
          </a:xfrm>
        </p:grpSpPr>
        <p:pic>
          <p:nvPicPr>
            <p:cNvPr id="8" name="Picture 7">
              <a:extLst>
                <a:ext uri="{FF2B5EF4-FFF2-40B4-BE49-F238E27FC236}">
                  <a16:creationId xmlns:a16="http://schemas.microsoft.com/office/drawing/2014/main" id="{0A7E7BBC-0565-896C-5B57-DB43BD6E612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0" name="Picture 9">
              <a:extLst>
                <a:ext uri="{FF2B5EF4-FFF2-40B4-BE49-F238E27FC236}">
                  <a16:creationId xmlns:a16="http://schemas.microsoft.com/office/drawing/2014/main" id="{A84B35CA-DDF2-90A8-6F7D-1278CDCA044F}"/>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sp>
        <p:nvSpPr>
          <p:cNvPr id="13" name="Rounded Rectangle 12">
            <a:extLst>
              <a:ext uri="{FF2B5EF4-FFF2-40B4-BE49-F238E27FC236}">
                <a16:creationId xmlns:a16="http://schemas.microsoft.com/office/drawing/2014/main" id="{E77EFBED-4667-ACCB-FE01-404FFCA3FC78}"/>
              </a:ext>
            </a:extLst>
          </p:cNvPr>
          <p:cNvSpPr/>
          <p:nvPr/>
        </p:nvSpPr>
        <p:spPr>
          <a:xfrm>
            <a:off x="618409" y="3864445"/>
            <a:ext cx="5326356" cy="1881049"/>
          </a:xfrm>
          <a:prstGeom prst="roundRect">
            <a:avLst>
              <a:gd name="adj" fmla="val 5737"/>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BFB352CA-FBF0-8773-3903-BF4A08F81BC1}"/>
              </a:ext>
            </a:extLst>
          </p:cNvPr>
          <p:cNvGrpSpPr/>
          <p:nvPr/>
        </p:nvGrpSpPr>
        <p:grpSpPr>
          <a:xfrm>
            <a:off x="565694" y="961454"/>
            <a:ext cx="5432507" cy="2683566"/>
            <a:chOff x="804230" y="1471575"/>
            <a:chExt cx="5432507" cy="2683566"/>
          </a:xfrm>
        </p:grpSpPr>
        <p:sp>
          <p:nvSpPr>
            <p:cNvPr id="18" name="Rounded Rectangle 17">
              <a:extLst>
                <a:ext uri="{FF2B5EF4-FFF2-40B4-BE49-F238E27FC236}">
                  <a16:creationId xmlns:a16="http://schemas.microsoft.com/office/drawing/2014/main" id="{D554CB71-D10D-6EC2-8A0A-49CB82204731}"/>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68EA5BF7-3209-3EE4-6BF8-2E25A3148F3E}"/>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D8FE2CC7-91FD-026B-2989-86D824CA6436}"/>
              </a:ext>
            </a:extLst>
          </p:cNvPr>
          <p:cNvSpPr txBox="1"/>
          <p:nvPr/>
        </p:nvSpPr>
        <p:spPr>
          <a:xfrm>
            <a:off x="838452" y="1219358"/>
            <a:ext cx="4443762" cy="1232011"/>
          </a:xfrm>
          <a:prstGeom prst="rect">
            <a:avLst/>
          </a:prstGeom>
          <a:noFill/>
        </p:spPr>
        <p:txBody>
          <a:bodyPr wrap="square" rtlCol="0">
            <a:spAutoFit/>
          </a:bodyPr>
          <a:lstStyle/>
          <a:p>
            <a:r>
              <a:rPr lang="en-US" sz="2400" b="1" dirty="0">
                <a:latin typeface="Network Rail Sans" panose="02000000040000020004" pitchFamily="2" charset="77"/>
              </a:rPr>
              <a:t>To find out more, and access our tools and guides, search ‘Drive Safe’ on Safety Central.</a:t>
            </a:r>
            <a:endParaRPr lang="en-US" sz="2400" dirty="0">
              <a:latin typeface="Network Rail Sans" panose="02000000040000020004" pitchFamily="2" charset="77"/>
            </a:endParaRPr>
          </a:p>
        </p:txBody>
      </p:sp>
      <p:pic>
        <p:nvPicPr>
          <p:cNvPr id="20" name="Picture 19">
            <a:extLst>
              <a:ext uri="{FF2B5EF4-FFF2-40B4-BE49-F238E27FC236}">
                <a16:creationId xmlns:a16="http://schemas.microsoft.com/office/drawing/2014/main" id="{A05A063A-D91D-030A-0A5E-C5617302804C}"/>
              </a:ext>
            </a:extLst>
          </p:cNvPr>
          <p:cNvPicPr>
            <a:picLocks noChangeAspect="1"/>
          </p:cNvPicPr>
          <p:nvPr/>
        </p:nvPicPr>
        <p:blipFill>
          <a:blip r:embed="rId6" cstate="print">
            <a:extLst>
              <a:ext uri="{28A0092B-C50C-407E-A947-70E740481C1C}">
                <a14:useLocalDpi xmlns:a14="http://schemas.microsoft.com/office/drawing/2010/main"/>
              </a:ext>
            </a:extLst>
          </a:blip>
          <a:srcRect l="-2" t="-849" r="-5141" b="-13375"/>
          <a:stretch/>
        </p:blipFill>
        <p:spPr>
          <a:xfrm>
            <a:off x="997584" y="4109071"/>
            <a:ext cx="1614656" cy="1585098"/>
          </a:xfrm>
          <a:prstGeom prst="rect">
            <a:avLst/>
          </a:prstGeom>
        </p:spPr>
      </p:pic>
      <p:pic>
        <p:nvPicPr>
          <p:cNvPr id="24" name="Picture 23">
            <a:extLst>
              <a:ext uri="{FF2B5EF4-FFF2-40B4-BE49-F238E27FC236}">
                <a16:creationId xmlns:a16="http://schemas.microsoft.com/office/drawing/2014/main" id="{9AAA0123-5C98-577B-415A-202BE979A2BD}"/>
              </a:ext>
            </a:extLst>
          </p:cNvPr>
          <p:cNvPicPr>
            <a:picLocks noChangeAspect="1"/>
          </p:cNvPicPr>
          <p:nvPr/>
        </p:nvPicPr>
        <p:blipFill>
          <a:blip r:embed="rId7" cstate="print">
            <a:extLst>
              <a:ext uri="{28A0092B-C50C-407E-A947-70E740481C1C}">
                <a14:useLocalDpi xmlns:a14="http://schemas.microsoft.com/office/drawing/2010/main"/>
              </a:ext>
            </a:extLst>
          </a:blip>
          <a:srcRect l="-3478" t="-22075" r="-1731" b="-28046"/>
          <a:stretch/>
        </p:blipFill>
        <p:spPr>
          <a:xfrm>
            <a:off x="2911261" y="4232314"/>
            <a:ext cx="2580456" cy="1311717"/>
          </a:xfrm>
          <a:prstGeom prst="rect">
            <a:avLst/>
          </a:prstGeom>
        </p:spPr>
      </p:pic>
      <p:sp>
        <p:nvSpPr>
          <p:cNvPr id="3" name="TextBox 2">
            <a:extLst>
              <a:ext uri="{FF2B5EF4-FFF2-40B4-BE49-F238E27FC236}">
                <a16:creationId xmlns:a16="http://schemas.microsoft.com/office/drawing/2014/main" id="{DD1BE136-EEFE-B4EA-2F4E-9FC01C0E944E}"/>
              </a:ext>
            </a:extLst>
          </p:cNvPr>
          <p:cNvSpPr txBox="1"/>
          <p:nvPr/>
        </p:nvSpPr>
        <p:spPr>
          <a:xfrm>
            <a:off x="838452" y="2533666"/>
            <a:ext cx="4443762" cy="830997"/>
          </a:xfrm>
          <a:prstGeom prst="rect">
            <a:avLst/>
          </a:prstGeom>
          <a:noFill/>
        </p:spPr>
        <p:txBody>
          <a:bodyPr wrap="square" rtlCol="0">
            <a:spAutoFit/>
          </a:bodyPr>
          <a:lstStyle/>
          <a:p>
            <a:r>
              <a:rPr lang="en-US" sz="2400" b="1" dirty="0">
                <a:latin typeface="Network Rail Sans" panose="02000000040000020004" pitchFamily="2" charset="77"/>
              </a:rPr>
              <a:t>Check your alertness levels with our </a:t>
            </a:r>
            <a:r>
              <a:rPr lang="en-US" sz="2400" b="1" dirty="0">
                <a:latin typeface="Network Rail Sans" panose="02000000040000020004" pitchFamily="2" charset="77"/>
                <a:hlinkClick r:id="rId8">
                  <a:extLst>
                    <a:ext uri="{A12FA001-AC4F-418D-AE19-62706E023703}">
                      <ahyp:hlinkClr xmlns:ahyp="http://schemas.microsoft.com/office/drawing/2018/hyperlinkcolor" val="tx"/>
                    </a:ext>
                  </a:extLst>
                </a:hlinkClick>
              </a:rPr>
              <a:t>fatigue assessment tool</a:t>
            </a:r>
            <a:r>
              <a:rPr lang="en-US" sz="2400" b="1" dirty="0">
                <a:latin typeface="Network Rail Sans" panose="02000000040000020004" pitchFamily="2" charset="77"/>
              </a:rPr>
              <a:t>.</a:t>
            </a:r>
            <a:endParaRPr lang="en-US" sz="2400" dirty="0">
              <a:latin typeface="Network Rail Sans" panose="02000000040000020004" pitchFamily="2" charset="77"/>
            </a:endParaRPr>
          </a:p>
        </p:txBody>
      </p:sp>
    </p:spTree>
    <p:extLst>
      <p:ext uri="{BB962C8B-B14F-4D97-AF65-F5344CB8AC3E}">
        <p14:creationId xmlns:p14="http://schemas.microsoft.com/office/powerpoint/2010/main" val="613299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6C9FE-1E59-282B-6F3B-042EA0B22F0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64160AB-6F9F-919E-C87D-12990765683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sp>
        <p:nvSpPr>
          <p:cNvPr id="23" name="TextBox 22">
            <a:extLst>
              <a:ext uri="{FF2B5EF4-FFF2-40B4-BE49-F238E27FC236}">
                <a16:creationId xmlns:a16="http://schemas.microsoft.com/office/drawing/2014/main" id="{2DE85CA9-7BE4-C21A-6BE9-720F146F6C88}"/>
              </a:ext>
            </a:extLst>
          </p:cNvPr>
          <p:cNvSpPr txBox="1"/>
          <p:nvPr/>
        </p:nvSpPr>
        <p:spPr>
          <a:xfrm>
            <a:off x="7159441" y="636569"/>
            <a:ext cx="4181354" cy="2067233"/>
          </a:xfrm>
          <a:prstGeom prst="rect">
            <a:avLst/>
          </a:prstGeom>
          <a:noFill/>
        </p:spPr>
        <p:txBody>
          <a:bodyPr wrap="square" rtlCol="0">
            <a:spAutoFit/>
          </a:bodyPr>
          <a:lstStyle/>
          <a:p>
            <a:pPr>
              <a:lnSpc>
                <a:spcPts val="1700"/>
              </a:lnSpc>
              <a:spcAft>
                <a:spcPts val="600"/>
              </a:spcAft>
            </a:pPr>
            <a:r>
              <a:rPr lang="en-GB" sz="1500" b="1" dirty="0">
                <a:solidFill>
                  <a:schemeClr val="bg1"/>
                </a:solidFill>
                <a:effectLst/>
                <a:latin typeface="Network Rail Sans" panose="02000000040000020004" pitchFamily="2" charset="77"/>
              </a:rPr>
              <a:t>Managing fatigue out on the road</a:t>
            </a:r>
          </a:p>
          <a:p>
            <a:pPr>
              <a:lnSpc>
                <a:spcPts val="1700"/>
              </a:lnSpc>
              <a:spcAft>
                <a:spcPts val="600"/>
              </a:spcAft>
            </a:pPr>
            <a:r>
              <a:rPr lang="en-GB" sz="1500" dirty="0">
                <a:solidFill>
                  <a:schemeClr val="bg1"/>
                </a:solidFill>
                <a:effectLst/>
                <a:latin typeface="Network Rail Sans" panose="02000000040000020004" pitchFamily="2" charset="77"/>
              </a:rPr>
              <a:t>The second phase of our Drive Safe programme</a:t>
            </a:r>
            <a:br>
              <a:rPr lang="en-GB" sz="1500" dirty="0">
                <a:solidFill>
                  <a:schemeClr val="bg1"/>
                </a:solidFill>
                <a:effectLst/>
                <a:latin typeface="Network Rail Sans" panose="02000000040000020004" pitchFamily="2" charset="77"/>
              </a:rPr>
            </a:br>
            <a:r>
              <a:rPr lang="en-GB" sz="1500" dirty="0">
                <a:solidFill>
                  <a:schemeClr val="bg1"/>
                </a:solidFill>
                <a:effectLst/>
                <a:latin typeface="Network Rail Sans" panose="02000000040000020004" pitchFamily="2" charset="77"/>
              </a:rPr>
              <a:t>is all about driving while fatigued, one of the industry’s biggest risks.</a:t>
            </a:r>
          </a:p>
          <a:p>
            <a:pPr>
              <a:lnSpc>
                <a:spcPts val="1700"/>
              </a:lnSpc>
              <a:spcAft>
                <a:spcPts val="600"/>
              </a:spcAft>
            </a:pPr>
            <a:r>
              <a:rPr lang="en-GB" sz="1500" dirty="0">
                <a:solidFill>
                  <a:schemeClr val="bg1"/>
                </a:solidFill>
                <a:effectLst/>
                <a:latin typeface="Network Rail Sans" panose="02000000040000020004" pitchFamily="2" charset="77"/>
              </a:rPr>
              <a:t>Across the industry, drivers are routinely falling asleep behind the wheel. It’s time for change.</a:t>
            </a:r>
          </a:p>
          <a:p>
            <a:pPr>
              <a:lnSpc>
                <a:spcPts val="1700"/>
              </a:lnSpc>
              <a:spcAft>
                <a:spcPts val="600"/>
              </a:spcAft>
            </a:pPr>
            <a:r>
              <a:rPr lang="en-GB" sz="1500" dirty="0">
                <a:solidFill>
                  <a:schemeClr val="bg1"/>
                </a:solidFill>
                <a:effectLst/>
                <a:latin typeface="Network Rail Sans" panose="02000000040000020004" pitchFamily="2" charset="77"/>
              </a:rPr>
              <a:t>We want to work in an industry where everyone feels OK to say, “I’m too tired to drive.”</a:t>
            </a:r>
          </a:p>
        </p:txBody>
      </p:sp>
      <p:grpSp>
        <p:nvGrpSpPr>
          <p:cNvPr id="28" name="Group 27">
            <a:extLst>
              <a:ext uri="{FF2B5EF4-FFF2-40B4-BE49-F238E27FC236}">
                <a16:creationId xmlns:a16="http://schemas.microsoft.com/office/drawing/2014/main" id="{A6EBC5A3-78D0-6681-030C-AB4F8B95C33C}"/>
              </a:ext>
            </a:extLst>
          </p:cNvPr>
          <p:cNvGrpSpPr/>
          <p:nvPr/>
        </p:nvGrpSpPr>
        <p:grpSpPr>
          <a:xfrm>
            <a:off x="7043342" y="2873468"/>
            <a:ext cx="4413552" cy="2979797"/>
            <a:chOff x="6837586" y="2179112"/>
            <a:chExt cx="4413552" cy="2624350"/>
          </a:xfrm>
        </p:grpSpPr>
        <p:pic>
          <p:nvPicPr>
            <p:cNvPr id="29" name="Picture 28">
              <a:extLst>
                <a:ext uri="{FF2B5EF4-FFF2-40B4-BE49-F238E27FC236}">
                  <a16:creationId xmlns:a16="http://schemas.microsoft.com/office/drawing/2014/main" id="{D597FA3F-76B6-D784-574F-479144EEAE1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164381" y="4233051"/>
              <a:ext cx="530625" cy="570411"/>
            </a:xfrm>
            <a:prstGeom prst="rect">
              <a:avLst/>
            </a:prstGeom>
          </p:spPr>
        </p:pic>
        <p:pic>
          <p:nvPicPr>
            <p:cNvPr id="30" name="Picture 29">
              <a:extLst>
                <a:ext uri="{FF2B5EF4-FFF2-40B4-BE49-F238E27FC236}">
                  <a16:creationId xmlns:a16="http://schemas.microsoft.com/office/drawing/2014/main" id="{44E138D3-9848-CD65-0CE4-BACC9A31123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405918" y="4226674"/>
              <a:ext cx="530624" cy="570411"/>
            </a:xfrm>
            <a:prstGeom prst="rect">
              <a:avLst/>
            </a:prstGeom>
          </p:spPr>
        </p:pic>
        <p:sp>
          <p:nvSpPr>
            <p:cNvPr id="31" name="Rounded Rectangle 30">
              <a:extLst>
                <a:ext uri="{FF2B5EF4-FFF2-40B4-BE49-F238E27FC236}">
                  <a16:creationId xmlns:a16="http://schemas.microsoft.com/office/drawing/2014/main" id="{9F4B2303-CAF6-D26C-84E6-7E0577F6EBCC}"/>
                </a:ext>
              </a:extLst>
            </p:cNvPr>
            <p:cNvSpPr/>
            <p:nvPr/>
          </p:nvSpPr>
          <p:spPr>
            <a:xfrm>
              <a:off x="6837586" y="2179112"/>
              <a:ext cx="4413552" cy="2444298"/>
            </a:xfrm>
            <a:prstGeom prst="roundRect">
              <a:avLst>
                <a:gd name="adj" fmla="val 5737"/>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65F28B9D-73F9-CA4B-B85C-51D706D6F63D}"/>
                </a:ext>
              </a:extLst>
            </p:cNvPr>
            <p:cNvSpPr txBox="1"/>
            <p:nvPr/>
          </p:nvSpPr>
          <p:spPr>
            <a:xfrm>
              <a:off x="7000660" y="2328493"/>
              <a:ext cx="4155162" cy="2227236"/>
            </a:xfrm>
            <a:prstGeom prst="rect">
              <a:avLst/>
            </a:prstGeom>
            <a:noFill/>
          </p:spPr>
          <p:txBody>
            <a:bodyPr wrap="square" rtlCol="0">
              <a:spAutoFit/>
            </a:bodyPr>
            <a:lstStyle/>
            <a:p>
              <a:pPr>
                <a:lnSpc>
                  <a:spcPts val="1800"/>
                </a:lnSpc>
                <a:spcBef>
                  <a:spcPts val="1000"/>
                </a:spcBef>
              </a:pPr>
              <a:r>
                <a:rPr lang="en-US" sz="1500" b="1" dirty="0">
                  <a:solidFill>
                    <a:schemeClr val="bg1"/>
                  </a:solidFill>
                  <a:latin typeface="Network Rail Sans" panose="02000000040000020004" pitchFamily="2" charset="77"/>
                </a:rPr>
                <a:t>Play your part</a:t>
              </a:r>
            </a:p>
            <a:p>
              <a:pPr marL="177750" indent="-177750">
                <a:lnSpc>
                  <a:spcPts val="1800"/>
                </a:lnSpc>
                <a:spcBef>
                  <a:spcPts val="400"/>
                </a:spcBef>
                <a:buFont typeface="Arial" panose="020B0604020202020204" pitchFamily="34" charset="0"/>
                <a:buChar char="•"/>
              </a:pPr>
              <a:r>
                <a:rPr lang="en-US" sz="1500" u="sng" dirty="0">
                  <a:solidFill>
                    <a:schemeClr val="bg1"/>
                  </a:solidFill>
                  <a:latin typeface="Network Rail Sans" panose="02000000040000020004" pitchFamily="2" charset="77"/>
                  <a:hlinkClick r:id="rId5">
                    <a:extLst>
                      <a:ext uri="{A12FA001-AC4F-418D-AE19-62706E023703}">
                        <ahyp:hlinkClr xmlns:ahyp="http://schemas.microsoft.com/office/drawing/2018/hyperlinkcolor" val="tx"/>
                      </a:ext>
                    </a:extLst>
                  </a:hlinkClick>
                </a:rPr>
                <a:t>Watch the video </a:t>
              </a:r>
              <a:endParaRPr lang="en-US" sz="1500" dirty="0">
                <a:solidFill>
                  <a:schemeClr val="bg1"/>
                </a:solidFill>
                <a:latin typeface="Network Rail Sans" panose="02000000040000020004" pitchFamily="2" charset="77"/>
              </a:endParaRPr>
            </a:p>
            <a:p>
              <a:pPr marL="177750" indent="-177750">
                <a:lnSpc>
                  <a:spcPts val="1800"/>
                </a:lnSpc>
                <a:spcBef>
                  <a:spcPts val="400"/>
                </a:spcBef>
                <a:buFont typeface="Arial" panose="020B0604020202020204" pitchFamily="34" charset="0"/>
                <a:buChar char="•"/>
              </a:pPr>
              <a:r>
                <a:rPr lang="en-US" sz="1500" dirty="0">
                  <a:solidFill>
                    <a:schemeClr val="bg1"/>
                  </a:solidFill>
                  <a:latin typeface="Network Rail Sans" panose="02000000040000020004" pitchFamily="2" charset="77"/>
                </a:rPr>
                <a:t>Download our </a:t>
              </a:r>
              <a:r>
                <a:rPr lang="en-US" sz="1500" u="sng" dirty="0">
                  <a:solidFill>
                    <a:schemeClr val="bg1"/>
                  </a:solidFill>
                  <a:latin typeface="Network Rail Sans" panose="02000000040000020004" pitchFamily="2" charset="77"/>
                  <a:hlinkClick r:id="rId5"/>
                </a:rPr>
                <a:t>Drive Safe Fatigue</a:t>
              </a:r>
              <a:r>
                <a:rPr lang="en-US" sz="1500" dirty="0">
                  <a:solidFill>
                    <a:schemeClr val="bg1"/>
                  </a:solidFill>
                  <a:latin typeface="Network Rail Sans" panose="02000000040000020004" pitchFamily="2" charset="77"/>
                  <a:hlinkClick r:id="rId5"/>
                </a:rPr>
                <a:t> </a:t>
              </a:r>
              <a:r>
                <a:rPr lang="en-US" sz="1500" dirty="0">
                  <a:solidFill>
                    <a:schemeClr val="bg1"/>
                  </a:solidFill>
                  <a:latin typeface="Network Rail Sans" panose="02000000040000020004" pitchFamily="2" charset="77"/>
                </a:rPr>
                <a:t>guide</a:t>
              </a:r>
            </a:p>
            <a:p>
              <a:pPr marL="177750" indent="-177750">
                <a:lnSpc>
                  <a:spcPts val="1800"/>
                </a:lnSpc>
                <a:spcBef>
                  <a:spcPts val="400"/>
                </a:spcBef>
                <a:buFont typeface="Arial" panose="020B0604020202020204" pitchFamily="34" charset="0"/>
                <a:buChar char="•"/>
              </a:pPr>
              <a:r>
                <a:rPr lang="en-US" sz="1500" dirty="0">
                  <a:solidFill>
                    <a:schemeClr val="bg1"/>
                  </a:solidFill>
                  <a:latin typeface="Network Rail Sans" panose="02000000040000020004" pitchFamily="2" charset="77"/>
                </a:rPr>
                <a:t>Download our </a:t>
              </a:r>
              <a:r>
                <a:rPr lang="en-US" sz="1500" u="sng" dirty="0">
                  <a:solidFill>
                    <a:schemeClr val="bg1"/>
                  </a:solidFill>
                  <a:latin typeface="Network Rail Sans" panose="02000000040000020004" pitchFamily="2" charset="77"/>
                  <a:hlinkClick r:id="rId5"/>
                </a:rPr>
                <a:t>Team Discussion Pack</a:t>
              </a:r>
              <a:br>
                <a:rPr lang="en-US" sz="1500" u="sng" dirty="0">
                  <a:solidFill>
                    <a:schemeClr val="bg1"/>
                  </a:solidFill>
                  <a:latin typeface="Network Rail Sans" panose="02000000040000020004" pitchFamily="2" charset="77"/>
                </a:rPr>
              </a:br>
              <a:r>
                <a:rPr lang="en-US" sz="1500" dirty="0">
                  <a:solidFill>
                    <a:schemeClr val="bg1"/>
                  </a:solidFill>
                  <a:latin typeface="Network Rail Sans" panose="02000000040000020004" pitchFamily="2" charset="77"/>
                </a:rPr>
                <a:t>or </a:t>
              </a:r>
              <a:r>
                <a:rPr lang="en-US" sz="1500" u="sng" dirty="0">
                  <a:solidFill>
                    <a:schemeClr val="bg1"/>
                  </a:solidFill>
                  <a:latin typeface="Network Rail Sans" panose="02000000040000020004" pitchFamily="2" charset="77"/>
                  <a:hlinkClick r:id="rId5"/>
                </a:rPr>
                <a:t>Driver Briefing Pack</a:t>
              </a:r>
              <a:endParaRPr lang="en-US" sz="1500" u="sng" dirty="0">
                <a:solidFill>
                  <a:schemeClr val="bg1"/>
                </a:solidFill>
                <a:latin typeface="Network Rail Sans" panose="02000000040000020004" pitchFamily="2" charset="77"/>
              </a:endParaRPr>
            </a:p>
            <a:p>
              <a:pPr marL="177750" indent="-177750">
                <a:lnSpc>
                  <a:spcPts val="1800"/>
                </a:lnSpc>
                <a:spcBef>
                  <a:spcPts val="400"/>
                </a:spcBef>
                <a:buFont typeface="Arial" panose="020B0604020202020204" pitchFamily="34" charset="0"/>
                <a:buChar char="•"/>
              </a:pPr>
              <a:r>
                <a:rPr lang="en-US" sz="1500" dirty="0">
                  <a:solidFill>
                    <a:schemeClr val="bg1"/>
                  </a:solidFill>
                  <a:latin typeface="Network Rail Sans" panose="02000000040000020004" pitchFamily="2" charset="77"/>
                </a:rPr>
                <a:t>Complete our </a:t>
              </a:r>
              <a:r>
                <a:rPr lang="en-US" sz="1500" u="sng" dirty="0">
                  <a:solidFill>
                    <a:schemeClr val="bg1"/>
                  </a:solidFill>
                  <a:latin typeface="Network Rail Sans" panose="02000000040000020004" pitchFamily="2" charset="77"/>
                  <a:hlinkClick r:id="rId6">
                    <a:extLst>
                      <a:ext uri="{A12FA001-AC4F-418D-AE19-62706E023703}">
                        <ahyp:hlinkClr xmlns:ahyp="http://schemas.microsoft.com/office/drawing/2018/hyperlinkcolor" val="tx"/>
                      </a:ext>
                    </a:extLst>
                  </a:hlinkClick>
                </a:rPr>
                <a:t>quick survey</a:t>
              </a:r>
              <a:endParaRPr lang="en-US" sz="1500" dirty="0">
                <a:solidFill>
                  <a:schemeClr val="bg1"/>
                </a:solidFill>
                <a:latin typeface="Network Rail Sans" panose="02000000040000020004" pitchFamily="2" charset="77"/>
              </a:endParaRPr>
            </a:p>
            <a:p>
              <a:pPr marL="177750" indent="-177750">
                <a:lnSpc>
                  <a:spcPts val="1800"/>
                </a:lnSpc>
                <a:spcBef>
                  <a:spcPts val="400"/>
                </a:spcBef>
                <a:buFont typeface="Arial" panose="020B0604020202020204" pitchFamily="34" charset="0"/>
                <a:buChar char="•"/>
              </a:pPr>
              <a:r>
                <a:rPr lang="en-US" sz="1500" dirty="0">
                  <a:solidFill>
                    <a:schemeClr val="bg1"/>
                  </a:solidFill>
                  <a:latin typeface="Network Rail Sans" panose="02000000040000020004" pitchFamily="2" charset="77"/>
                </a:rPr>
                <a:t>Search ‘Drive Safe’ on Safety Central </a:t>
              </a:r>
            </a:p>
            <a:p>
              <a:pPr marL="177750" indent="-177750">
                <a:lnSpc>
                  <a:spcPts val="1800"/>
                </a:lnSpc>
                <a:spcBef>
                  <a:spcPts val="400"/>
                </a:spcBef>
                <a:buFont typeface="Arial" panose="020B0604020202020204" pitchFamily="34" charset="0"/>
                <a:buChar char="•"/>
              </a:pPr>
              <a:r>
                <a:rPr lang="en-US" sz="1500" dirty="0">
                  <a:solidFill>
                    <a:schemeClr val="bg1"/>
                  </a:solidFill>
                  <a:latin typeface="Network Rail Sans" panose="02000000040000020004" pitchFamily="2" charset="77"/>
                </a:rPr>
                <a:t>Check your alertness levels with our </a:t>
              </a:r>
              <a:br>
                <a:rPr lang="en-US" sz="1500" dirty="0">
                  <a:solidFill>
                    <a:schemeClr val="bg1"/>
                  </a:solidFill>
                  <a:latin typeface="Network Rail Sans" panose="02000000040000020004" pitchFamily="2" charset="77"/>
                </a:rPr>
              </a:br>
              <a:r>
                <a:rPr lang="en-US" sz="1500" dirty="0">
                  <a:solidFill>
                    <a:schemeClr val="bg1"/>
                  </a:solidFill>
                  <a:latin typeface="Network Rail Sans" panose="02000000040000020004" pitchFamily="2" charset="77"/>
                  <a:hlinkClick r:id="rId7">
                    <a:extLst>
                      <a:ext uri="{A12FA001-AC4F-418D-AE19-62706E023703}">
                        <ahyp:hlinkClr xmlns:ahyp="http://schemas.microsoft.com/office/drawing/2018/hyperlinkcolor" val="tx"/>
                      </a:ext>
                    </a:extLst>
                  </a:hlinkClick>
                </a:rPr>
                <a:t>fatigue assessment tool</a:t>
              </a:r>
              <a:endParaRPr lang="en-US" sz="1500" dirty="0">
                <a:solidFill>
                  <a:schemeClr val="bg1"/>
                </a:solidFill>
                <a:latin typeface="Network Rail Sans" panose="02000000040000020004" pitchFamily="2" charset="77"/>
              </a:endParaRPr>
            </a:p>
          </p:txBody>
        </p:sp>
      </p:grpSp>
      <p:pic>
        <p:nvPicPr>
          <p:cNvPr id="4" name="Picture 3">
            <a:extLst>
              <a:ext uri="{FF2B5EF4-FFF2-40B4-BE49-F238E27FC236}">
                <a16:creationId xmlns:a16="http://schemas.microsoft.com/office/drawing/2014/main" id="{E44F54A9-A3C7-C5D4-3A39-7C8795024D15}"/>
              </a:ext>
            </a:extLst>
          </p:cNvPr>
          <p:cNvPicPr>
            <a:picLocks noChangeAspect="1"/>
          </p:cNvPicPr>
          <p:nvPr/>
        </p:nvPicPr>
        <p:blipFill>
          <a:blip r:embed="rId8"/>
          <a:stretch>
            <a:fillRect/>
          </a:stretch>
        </p:blipFill>
        <p:spPr>
          <a:xfrm>
            <a:off x="1330989" y="551736"/>
            <a:ext cx="3699304" cy="6858000"/>
          </a:xfrm>
          <a:prstGeom prst="rect">
            <a:avLst/>
          </a:prstGeom>
          <a:effectLst>
            <a:outerShdw blurRad="177800" dist="63500" dir="2700000" algn="tl" rotWithShape="0">
              <a:prstClr val="black">
                <a:alpha val="40000"/>
              </a:prstClr>
            </a:outerShdw>
          </a:effectLst>
        </p:spPr>
      </p:pic>
    </p:spTree>
    <p:extLst>
      <p:ext uri="{BB962C8B-B14F-4D97-AF65-F5344CB8AC3E}">
        <p14:creationId xmlns:p14="http://schemas.microsoft.com/office/powerpoint/2010/main" val="3786820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F70EE-53D3-9EAC-ECCD-1AD7A440178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214E95E-5653-4353-E222-4F40A68946A0}"/>
              </a:ext>
            </a:extLst>
          </p:cNvPr>
          <p:cNvSpPr txBox="1"/>
          <p:nvPr/>
        </p:nvSpPr>
        <p:spPr>
          <a:xfrm>
            <a:off x="4438650" y="3244334"/>
            <a:ext cx="3314700" cy="369332"/>
          </a:xfrm>
          <a:prstGeom prst="rect">
            <a:avLst/>
          </a:prstGeom>
          <a:noFill/>
        </p:spPr>
        <p:txBody>
          <a:bodyPr wrap="square" rtlCol="0">
            <a:spAutoFit/>
          </a:bodyPr>
          <a:lstStyle/>
          <a:p>
            <a:r>
              <a:rPr lang="en-US" b="1" dirty="0">
                <a:latin typeface="Network Rail Sans" panose="02000000040000020004" pitchFamily="2" charset="77"/>
              </a:rPr>
              <a:t>Complete team briefing pack</a:t>
            </a:r>
          </a:p>
        </p:txBody>
      </p:sp>
    </p:spTree>
    <p:extLst>
      <p:ext uri="{BB962C8B-B14F-4D97-AF65-F5344CB8AC3E}">
        <p14:creationId xmlns:p14="http://schemas.microsoft.com/office/powerpoint/2010/main" val="1689773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71343-4910-3805-6AEA-177914CF704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1ECEC09-F912-78E3-6F66-0EF11AB87CF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131425" y="-566713"/>
            <a:ext cx="2236899" cy="2236899"/>
          </a:xfrm>
          <a:prstGeom prst="rect">
            <a:avLst/>
          </a:prstGeom>
        </p:spPr>
      </p:pic>
      <p:sp>
        <p:nvSpPr>
          <p:cNvPr id="23" name="TextBox 22">
            <a:extLst>
              <a:ext uri="{FF2B5EF4-FFF2-40B4-BE49-F238E27FC236}">
                <a16:creationId xmlns:a16="http://schemas.microsoft.com/office/drawing/2014/main" id="{319C60F2-B7B6-0409-28B2-16277F0CB33C}"/>
              </a:ext>
            </a:extLst>
          </p:cNvPr>
          <p:cNvSpPr txBox="1"/>
          <p:nvPr/>
        </p:nvSpPr>
        <p:spPr>
          <a:xfrm>
            <a:off x="6565361" y="2417269"/>
            <a:ext cx="4351172" cy="1426031"/>
          </a:xfrm>
          <a:prstGeom prst="rect">
            <a:avLst/>
          </a:prstGeom>
          <a:noFill/>
        </p:spPr>
        <p:txBody>
          <a:bodyPr wrap="square" rtlCol="0">
            <a:spAutoFit/>
          </a:bodyPr>
          <a:lstStyle/>
          <a:p>
            <a:pPr>
              <a:lnSpc>
                <a:spcPts val="2300"/>
              </a:lnSpc>
              <a:spcAft>
                <a:spcPts val="1200"/>
              </a:spcAft>
              <a:buNone/>
            </a:pPr>
            <a:r>
              <a:rPr lang="en-GB" sz="2000" b="1" dirty="0">
                <a:solidFill>
                  <a:schemeClr val="bg1"/>
                </a:solidFill>
                <a:effectLst/>
                <a:latin typeface="Network Rail Sans" panose="02000000040000020004" pitchFamily="2" charset="77"/>
              </a:rPr>
              <a:t>Across the industry, drivers are routinely falling asleep at the wheel.</a:t>
            </a:r>
            <a:endParaRPr lang="en-GB" sz="2000" b="1" dirty="0">
              <a:solidFill>
                <a:schemeClr val="bg1"/>
              </a:solidFill>
              <a:latin typeface="Network Rail Sans" panose="02000000040000020004" pitchFamily="2" charset="77"/>
            </a:endParaRPr>
          </a:p>
          <a:p>
            <a:pPr>
              <a:lnSpc>
                <a:spcPts val="2300"/>
              </a:lnSpc>
              <a:spcAft>
                <a:spcPts val="1200"/>
              </a:spcAft>
              <a:buNone/>
            </a:pPr>
            <a:r>
              <a:rPr lang="en-GB" sz="2000" b="1" dirty="0">
                <a:solidFill>
                  <a:schemeClr val="bg1"/>
                </a:solidFill>
                <a:effectLst/>
                <a:latin typeface="Network Rail Sans" panose="02000000040000020004" pitchFamily="2" charset="77"/>
              </a:rPr>
              <a:t>It’s time to talk about managing fatigue on the road.</a:t>
            </a:r>
          </a:p>
        </p:txBody>
      </p:sp>
      <p:pic>
        <p:nvPicPr>
          <p:cNvPr id="2" name="Picture 1">
            <a:extLst>
              <a:ext uri="{FF2B5EF4-FFF2-40B4-BE49-F238E27FC236}">
                <a16:creationId xmlns:a16="http://schemas.microsoft.com/office/drawing/2014/main" id="{3E2DE1CD-91CE-40DA-1D20-784058EE0F26}"/>
              </a:ext>
            </a:extLst>
          </p:cNvPr>
          <p:cNvPicPr>
            <a:picLocks noChangeAspect="1"/>
          </p:cNvPicPr>
          <p:nvPr/>
        </p:nvPicPr>
        <p:blipFill>
          <a:blip r:embed="rId4"/>
          <a:stretch>
            <a:fillRect/>
          </a:stretch>
        </p:blipFill>
        <p:spPr>
          <a:xfrm>
            <a:off x="1927337" y="551736"/>
            <a:ext cx="3699304" cy="6858000"/>
          </a:xfrm>
          <a:prstGeom prst="rect">
            <a:avLst/>
          </a:prstGeom>
          <a:effectLst>
            <a:outerShdw blurRad="177800" dist="63500" dir="2700000" algn="tl" rotWithShape="0">
              <a:prstClr val="black">
                <a:alpha val="40000"/>
              </a:prstClr>
            </a:outerShdw>
          </a:effectLst>
        </p:spPr>
      </p:pic>
    </p:spTree>
    <p:extLst>
      <p:ext uri="{BB962C8B-B14F-4D97-AF65-F5344CB8AC3E}">
        <p14:creationId xmlns:p14="http://schemas.microsoft.com/office/powerpoint/2010/main" val="1923829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1B7B2-E9D6-CC9F-E123-AA4EC103E46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5BD5EE0-BB0B-0EF5-2AAF-68E1A5333669}"/>
              </a:ext>
            </a:extLst>
          </p:cNvPr>
          <p:cNvPicPr>
            <a:picLocks noChangeAspect="1"/>
          </p:cNvPicPr>
          <p:nvPr/>
        </p:nvPicPr>
        <p:blipFill>
          <a:blip r:embed="rId3"/>
          <a:srcRect t="12100" b="12100"/>
          <a:stretch/>
        </p:blipFill>
        <p:spPr>
          <a:xfrm>
            <a:off x="6453825" y="360413"/>
            <a:ext cx="5575939" cy="5787624"/>
          </a:xfrm>
          <a:prstGeom prst="rect">
            <a:avLst/>
          </a:prstGeom>
        </p:spPr>
      </p:pic>
      <p:pic>
        <p:nvPicPr>
          <p:cNvPr id="10" name="Picture 9">
            <a:extLst>
              <a:ext uri="{FF2B5EF4-FFF2-40B4-BE49-F238E27FC236}">
                <a16:creationId xmlns:a16="http://schemas.microsoft.com/office/drawing/2014/main" id="{1313A995-4CBC-070C-8C6A-634139D8009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
        <p:nvSpPr>
          <p:cNvPr id="3" name="TextBox 2">
            <a:extLst>
              <a:ext uri="{FF2B5EF4-FFF2-40B4-BE49-F238E27FC236}">
                <a16:creationId xmlns:a16="http://schemas.microsoft.com/office/drawing/2014/main" id="{68287754-0572-7C8E-E2D4-D7637326E95F}"/>
              </a:ext>
            </a:extLst>
          </p:cNvPr>
          <p:cNvSpPr txBox="1"/>
          <p:nvPr/>
        </p:nvSpPr>
        <p:spPr>
          <a:xfrm>
            <a:off x="1402555" y="6365138"/>
            <a:ext cx="3313043" cy="215444"/>
          </a:xfrm>
          <a:prstGeom prst="rect">
            <a:avLst/>
          </a:prstGeom>
          <a:noFill/>
        </p:spPr>
        <p:txBody>
          <a:bodyPr wrap="square" rtlCol="0">
            <a:spAutoFit/>
          </a:bodyPr>
          <a:lstStyle/>
          <a:p>
            <a:r>
              <a:rPr lang="en-US" sz="800" dirty="0">
                <a:latin typeface="Network Rail Sans" panose="02000000040000020004" pitchFamily="2" charset="77"/>
              </a:rPr>
              <a:t>1. </a:t>
            </a:r>
            <a:r>
              <a:rPr lang="en-GB" sz="800" dirty="0">
                <a:effectLst/>
                <a:latin typeface="Network Rail Sans" panose="02000000040000020004" pitchFamily="2" charset="77"/>
                <a:ea typeface="Times New Roman" panose="02020603050405020304" pitchFamily="18" charset="0"/>
              </a:rPr>
              <a:t>Driving for Better Business, Fatigue, November 2024</a:t>
            </a:r>
            <a:r>
              <a:rPr lang="en-GB" sz="800" dirty="0">
                <a:effectLst/>
                <a:latin typeface="Network Rail Sans" panose="02000000040000020004" pitchFamily="2" charset="77"/>
              </a:rPr>
              <a:t> </a:t>
            </a:r>
            <a:endParaRPr lang="en-US" sz="800" dirty="0">
              <a:latin typeface="Network Rail Sans" panose="02000000040000020004" pitchFamily="2" charset="77"/>
            </a:endParaRPr>
          </a:p>
        </p:txBody>
      </p:sp>
      <p:grpSp>
        <p:nvGrpSpPr>
          <p:cNvPr id="17" name="Group 16">
            <a:extLst>
              <a:ext uri="{FF2B5EF4-FFF2-40B4-BE49-F238E27FC236}">
                <a16:creationId xmlns:a16="http://schemas.microsoft.com/office/drawing/2014/main" id="{28C0AE04-7F35-B4AB-70CF-36E0B080E0E7}"/>
              </a:ext>
            </a:extLst>
          </p:cNvPr>
          <p:cNvGrpSpPr/>
          <p:nvPr/>
        </p:nvGrpSpPr>
        <p:grpSpPr>
          <a:xfrm>
            <a:off x="858378" y="5716456"/>
            <a:ext cx="4779451" cy="1162926"/>
            <a:chOff x="1096914" y="5716456"/>
            <a:chExt cx="4779451" cy="1162926"/>
          </a:xfrm>
        </p:grpSpPr>
        <p:pic>
          <p:nvPicPr>
            <p:cNvPr id="15" name="Picture 14">
              <a:extLst>
                <a:ext uri="{FF2B5EF4-FFF2-40B4-BE49-F238E27FC236}">
                  <a16:creationId xmlns:a16="http://schemas.microsoft.com/office/drawing/2014/main" id="{606155C6-DF6B-328E-F034-3D94B92F08E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16" name="Picture 15">
              <a:extLst>
                <a:ext uri="{FF2B5EF4-FFF2-40B4-BE49-F238E27FC236}">
                  <a16:creationId xmlns:a16="http://schemas.microsoft.com/office/drawing/2014/main" id="{DA440A27-E7A8-841B-53ED-52AB6C25A03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grpSp>
        <p:nvGrpSpPr>
          <p:cNvPr id="20" name="Group 19">
            <a:extLst>
              <a:ext uri="{FF2B5EF4-FFF2-40B4-BE49-F238E27FC236}">
                <a16:creationId xmlns:a16="http://schemas.microsoft.com/office/drawing/2014/main" id="{43F45472-48BA-70A4-F705-A458136FB982}"/>
              </a:ext>
            </a:extLst>
          </p:cNvPr>
          <p:cNvGrpSpPr/>
          <p:nvPr/>
        </p:nvGrpSpPr>
        <p:grpSpPr>
          <a:xfrm>
            <a:off x="852374" y="3563875"/>
            <a:ext cx="4779451" cy="1162926"/>
            <a:chOff x="1249314" y="5868856"/>
            <a:chExt cx="4779451" cy="1162926"/>
          </a:xfrm>
        </p:grpSpPr>
        <p:pic>
          <p:nvPicPr>
            <p:cNvPr id="18" name="Picture 17">
              <a:extLst>
                <a:ext uri="{FF2B5EF4-FFF2-40B4-BE49-F238E27FC236}">
                  <a16:creationId xmlns:a16="http://schemas.microsoft.com/office/drawing/2014/main" id="{FBD3E4D7-66F2-D404-0DE8-0D26232A3B7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9" name="Picture 18">
              <a:extLst>
                <a:ext uri="{FF2B5EF4-FFF2-40B4-BE49-F238E27FC236}">
                  <a16:creationId xmlns:a16="http://schemas.microsoft.com/office/drawing/2014/main" id="{B2B35D40-D2D8-9F96-DD36-146FE818AD5E}"/>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grpSp>
        <p:nvGrpSpPr>
          <p:cNvPr id="11" name="Group 10">
            <a:extLst>
              <a:ext uri="{FF2B5EF4-FFF2-40B4-BE49-F238E27FC236}">
                <a16:creationId xmlns:a16="http://schemas.microsoft.com/office/drawing/2014/main" id="{5A848CC6-423B-68A8-DF11-88C91069AE04}"/>
              </a:ext>
            </a:extLst>
          </p:cNvPr>
          <p:cNvGrpSpPr/>
          <p:nvPr/>
        </p:nvGrpSpPr>
        <p:grpSpPr>
          <a:xfrm>
            <a:off x="858378" y="2502609"/>
            <a:ext cx="4779451" cy="1162926"/>
            <a:chOff x="1096914" y="5716456"/>
            <a:chExt cx="4779451" cy="1162926"/>
          </a:xfrm>
        </p:grpSpPr>
        <p:pic>
          <p:nvPicPr>
            <p:cNvPr id="12" name="Picture 11">
              <a:extLst>
                <a:ext uri="{FF2B5EF4-FFF2-40B4-BE49-F238E27FC236}">
                  <a16:creationId xmlns:a16="http://schemas.microsoft.com/office/drawing/2014/main" id="{9F03A7A4-0160-12AE-80C0-FE05525BE895}"/>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21" name="Picture 20">
              <a:extLst>
                <a:ext uri="{FF2B5EF4-FFF2-40B4-BE49-F238E27FC236}">
                  <a16:creationId xmlns:a16="http://schemas.microsoft.com/office/drawing/2014/main" id="{9364AE6B-39DB-6B21-8E43-9E36BAFC484F}"/>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sp>
        <p:nvSpPr>
          <p:cNvPr id="5" name="Rounded Rectangle 4">
            <a:extLst>
              <a:ext uri="{FF2B5EF4-FFF2-40B4-BE49-F238E27FC236}">
                <a16:creationId xmlns:a16="http://schemas.microsoft.com/office/drawing/2014/main" id="{A6A99DF8-02DF-04E8-6422-D05FEEB2B75F}"/>
              </a:ext>
            </a:extLst>
          </p:cNvPr>
          <p:cNvSpPr/>
          <p:nvPr/>
        </p:nvSpPr>
        <p:spPr>
          <a:xfrm>
            <a:off x="618409" y="1003957"/>
            <a:ext cx="5326356" cy="1526590"/>
          </a:xfrm>
          <a:prstGeom prst="roundRect">
            <a:avLst>
              <a:gd name="adj" fmla="val 11903"/>
            </a:avLst>
          </a:prstGeom>
          <a:solidFill>
            <a:srgbClr val="0F6AA4"/>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DBB393C1-24BB-9D39-8463-FC8AAAF38F3F}"/>
              </a:ext>
            </a:extLst>
          </p:cNvPr>
          <p:cNvGrpSpPr/>
          <p:nvPr/>
        </p:nvGrpSpPr>
        <p:grpSpPr>
          <a:xfrm>
            <a:off x="565694" y="2755075"/>
            <a:ext cx="5432507" cy="3061422"/>
            <a:chOff x="804230" y="1093719"/>
            <a:chExt cx="5432507" cy="3061422"/>
          </a:xfrm>
        </p:grpSpPr>
        <p:sp>
          <p:nvSpPr>
            <p:cNvPr id="6" name="Rounded Rectangle 5">
              <a:extLst>
                <a:ext uri="{FF2B5EF4-FFF2-40B4-BE49-F238E27FC236}">
                  <a16:creationId xmlns:a16="http://schemas.microsoft.com/office/drawing/2014/main" id="{4CC06644-3BF1-AD1B-2E0B-4EF826AB90B7}"/>
                </a:ext>
              </a:extLst>
            </p:cNvPr>
            <p:cNvSpPr/>
            <p:nvPr/>
          </p:nvSpPr>
          <p:spPr>
            <a:xfrm flipV="1">
              <a:off x="804230" y="1093719"/>
              <a:ext cx="5432507" cy="3061422"/>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3555894-94AF-FDC0-CFCB-28176C50D2B2}"/>
                </a:ext>
              </a:extLst>
            </p:cNvPr>
            <p:cNvSpPr/>
            <p:nvPr/>
          </p:nvSpPr>
          <p:spPr>
            <a:xfrm flipV="1">
              <a:off x="910375" y="1200596"/>
              <a:ext cx="5219497" cy="2846967"/>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EFBC30B4-4700-D5A4-5E1F-19B987E0E24B}"/>
              </a:ext>
            </a:extLst>
          </p:cNvPr>
          <p:cNvSpPr txBox="1"/>
          <p:nvPr/>
        </p:nvSpPr>
        <p:spPr>
          <a:xfrm>
            <a:off x="858378" y="1288456"/>
            <a:ext cx="5062675" cy="964367"/>
          </a:xfrm>
          <a:prstGeom prst="rect">
            <a:avLst/>
          </a:prstGeom>
          <a:noFill/>
        </p:spPr>
        <p:txBody>
          <a:bodyPr wrap="square" rtlCol="0">
            <a:spAutoFit/>
          </a:bodyPr>
          <a:lstStyle/>
          <a:p>
            <a:pPr>
              <a:lnSpc>
                <a:spcPts val="3400"/>
              </a:lnSpc>
            </a:pPr>
            <a:r>
              <a:rPr lang="en-US" sz="3000" b="1" dirty="0">
                <a:solidFill>
                  <a:schemeClr val="bg1"/>
                </a:solidFill>
                <a:latin typeface="Network Rail Sans" panose="02000000040000020004" pitchFamily="2" charset="77"/>
              </a:rPr>
              <a:t>Imagine driving blindfolded on a busy motorway...</a:t>
            </a:r>
            <a:endParaRPr lang="en-US" sz="3000" dirty="0">
              <a:solidFill>
                <a:schemeClr val="bg1"/>
              </a:solidFill>
              <a:latin typeface="Network Rail Sans" panose="02000000040000020004" pitchFamily="2" charset="77"/>
            </a:endParaRPr>
          </a:p>
        </p:txBody>
      </p:sp>
      <p:sp>
        <p:nvSpPr>
          <p:cNvPr id="2" name="TextBox 1">
            <a:extLst>
              <a:ext uri="{FF2B5EF4-FFF2-40B4-BE49-F238E27FC236}">
                <a16:creationId xmlns:a16="http://schemas.microsoft.com/office/drawing/2014/main" id="{9BB91DBA-FFAE-7453-8FC7-6C3982E78C1D}"/>
              </a:ext>
            </a:extLst>
          </p:cNvPr>
          <p:cNvSpPr txBox="1"/>
          <p:nvPr/>
        </p:nvSpPr>
        <p:spPr>
          <a:xfrm>
            <a:off x="1127464" y="3313980"/>
            <a:ext cx="4682183" cy="2015936"/>
          </a:xfrm>
          <a:prstGeom prst="rect">
            <a:avLst/>
          </a:prstGeom>
          <a:noFill/>
        </p:spPr>
        <p:txBody>
          <a:bodyPr wrap="square" rtlCol="0">
            <a:spAutoFit/>
          </a:bodyPr>
          <a:lstStyle/>
          <a:p>
            <a:pPr>
              <a:lnSpc>
                <a:spcPts val="2600"/>
              </a:lnSpc>
              <a:spcAft>
                <a:spcPts val="1600"/>
              </a:spcAft>
            </a:pPr>
            <a:r>
              <a:rPr lang="en-GB" sz="2000" dirty="0">
                <a:effectLst/>
                <a:latin typeface="Network Rail Sans" panose="02000000040000020004" pitchFamily="2" charset="77"/>
              </a:rPr>
              <a:t>That’s what happens when you</a:t>
            </a:r>
            <a:br>
              <a:rPr lang="en-GB" sz="2000" dirty="0">
                <a:effectLst/>
                <a:latin typeface="Network Rail Sans" panose="02000000040000020004" pitchFamily="2" charset="77"/>
              </a:rPr>
            </a:br>
            <a:r>
              <a:rPr lang="en-GB" sz="2000" dirty="0">
                <a:effectLst/>
                <a:latin typeface="Network Rail Sans" panose="02000000040000020004" pitchFamily="2" charset="77"/>
              </a:rPr>
              <a:t>drift</a:t>
            </a:r>
            <a:r>
              <a:rPr lang="en-GB" sz="2000" dirty="0">
                <a:latin typeface="Network Rail Sans" panose="02000000040000020004" pitchFamily="2" charset="77"/>
              </a:rPr>
              <a:t> </a:t>
            </a:r>
            <a:r>
              <a:rPr lang="en-GB" sz="2000" dirty="0">
                <a:effectLst/>
                <a:latin typeface="Network Rail Sans" panose="02000000040000020004" pitchFamily="2" charset="77"/>
              </a:rPr>
              <a:t>into a microsleep.</a:t>
            </a:r>
          </a:p>
          <a:p>
            <a:pPr>
              <a:lnSpc>
                <a:spcPts val="2600"/>
              </a:lnSpc>
              <a:spcAft>
                <a:spcPts val="1600"/>
              </a:spcAft>
            </a:pPr>
            <a:r>
              <a:rPr lang="en-GB" sz="2000" dirty="0">
                <a:effectLst/>
                <a:latin typeface="Network Rail Sans" panose="02000000040000020004" pitchFamily="2" charset="77"/>
              </a:rPr>
              <a:t>At 56mph a van travels 25 metres</a:t>
            </a:r>
            <a:br>
              <a:rPr lang="en-GB" sz="2000" dirty="0">
                <a:effectLst/>
                <a:latin typeface="Network Rail Sans" panose="02000000040000020004" pitchFamily="2" charset="77"/>
              </a:rPr>
            </a:br>
            <a:r>
              <a:rPr lang="en-GB" sz="2000" dirty="0">
                <a:effectLst/>
                <a:latin typeface="Network Rail Sans" panose="02000000040000020004" pitchFamily="2" charset="77"/>
              </a:rPr>
              <a:t>a second, so a two second microsleep means travelling blind for 50m</a:t>
            </a:r>
            <a:r>
              <a:rPr lang="en-GB" sz="2000" baseline="30000" dirty="0">
                <a:effectLst/>
                <a:latin typeface="Network Rail Sans" panose="02000000040000020004" pitchFamily="2" charset="77"/>
              </a:rPr>
              <a:t>1</a:t>
            </a:r>
            <a:r>
              <a:rPr lang="en-GB" sz="2000" dirty="0">
                <a:effectLst/>
                <a:latin typeface="Network Rail Sans" panose="02000000040000020004" pitchFamily="2" charset="77"/>
              </a:rPr>
              <a:t>.</a:t>
            </a:r>
          </a:p>
        </p:txBody>
      </p:sp>
    </p:spTree>
    <p:extLst>
      <p:ext uri="{BB962C8B-B14F-4D97-AF65-F5344CB8AC3E}">
        <p14:creationId xmlns:p14="http://schemas.microsoft.com/office/powerpoint/2010/main" val="161963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CB9FD-9046-BEE0-3078-EA9612B9F051}"/>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7A2AC547-CEE9-32DC-7135-7F8F63B15745}"/>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grpSp>
        <p:nvGrpSpPr>
          <p:cNvPr id="17" name="Group 16">
            <a:extLst>
              <a:ext uri="{FF2B5EF4-FFF2-40B4-BE49-F238E27FC236}">
                <a16:creationId xmlns:a16="http://schemas.microsoft.com/office/drawing/2014/main" id="{358BDB11-7B45-53B6-400C-1B8901C8E4D3}"/>
              </a:ext>
            </a:extLst>
          </p:cNvPr>
          <p:cNvGrpSpPr/>
          <p:nvPr/>
        </p:nvGrpSpPr>
        <p:grpSpPr>
          <a:xfrm>
            <a:off x="858378" y="5716456"/>
            <a:ext cx="4779451" cy="1162926"/>
            <a:chOff x="1096914" y="5716456"/>
            <a:chExt cx="4779451" cy="1162926"/>
          </a:xfrm>
        </p:grpSpPr>
        <p:pic>
          <p:nvPicPr>
            <p:cNvPr id="15" name="Picture 14">
              <a:extLst>
                <a:ext uri="{FF2B5EF4-FFF2-40B4-BE49-F238E27FC236}">
                  <a16:creationId xmlns:a16="http://schemas.microsoft.com/office/drawing/2014/main" id="{E85699A1-FBD4-5258-D00A-66940FC66D98}"/>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326184" y="5716456"/>
              <a:ext cx="550181" cy="1141544"/>
            </a:xfrm>
            <a:prstGeom prst="rect">
              <a:avLst/>
            </a:prstGeom>
          </p:spPr>
        </p:pic>
        <p:pic>
          <p:nvPicPr>
            <p:cNvPr id="16" name="Picture 15">
              <a:extLst>
                <a:ext uri="{FF2B5EF4-FFF2-40B4-BE49-F238E27FC236}">
                  <a16:creationId xmlns:a16="http://schemas.microsoft.com/office/drawing/2014/main" id="{D6232FDF-C442-4DE0-DDEA-E19FD0619946}"/>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96914" y="5737838"/>
              <a:ext cx="550181" cy="1141544"/>
            </a:xfrm>
            <a:prstGeom prst="rect">
              <a:avLst/>
            </a:prstGeom>
          </p:spPr>
        </p:pic>
      </p:grpSp>
      <p:grpSp>
        <p:nvGrpSpPr>
          <p:cNvPr id="20" name="Group 19">
            <a:extLst>
              <a:ext uri="{FF2B5EF4-FFF2-40B4-BE49-F238E27FC236}">
                <a16:creationId xmlns:a16="http://schemas.microsoft.com/office/drawing/2014/main" id="{E8D72149-6E14-26FD-144A-B13965193DD8}"/>
              </a:ext>
            </a:extLst>
          </p:cNvPr>
          <p:cNvGrpSpPr/>
          <p:nvPr/>
        </p:nvGrpSpPr>
        <p:grpSpPr>
          <a:xfrm>
            <a:off x="852374" y="3563875"/>
            <a:ext cx="4779451" cy="1162926"/>
            <a:chOff x="1249314" y="5868856"/>
            <a:chExt cx="4779451" cy="1162926"/>
          </a:xfrm>
        </p:grpSpPr>
        <p:pic>
          <p:nvPicPr>
            <p:cNvPr id="18" name="Picture 17">
              <a:extLst>
                <a:ext uri="{FF2B5EF4-FFF2-40B4-BE49-F238E27FC236}">
                  <a16:creationId xmlns:a16="http://schemas.microsoft.com/office/drawing/2014/main" id="{47BCCD55-0F1B-8F52-2280-30097536015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478584" y="5868856"/>
              <a:ext cx="550181" cy="1141544"/>
            </a:xfrm>
            <a:prstGeom prst="rect">
              <a:avLst/>
            </a:prstGeom>
          </p:spPr>
        </p:pic>
        <p:pic>
          <p:nvPicPr>
            <p:cNvPr id="19" name="Picture 18">
              <a:extLst>
                <a:ext uri="{FF2B5EF4-FFF2-40B4-BE49-F238E27FC236}">
                  <a16:creationId xmlns:a16="http://schemas.microsoft.com/office/drawing/2014/main" id="{49842E0B-7A20-4410-B68C-126C7CB06B1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249314" y="5890238"/>
              <a:ext cx="550181" cy="1141544"/>
            </a:xfrm>
            <a:prstGeom prst="rect">
              <a:avLst/>
            </a:prstGeom>
          </p:spPr>
        </p:pic>
      </p:grpSp>
      <p:sp>
        <p:nvSpPr>
          <p:cNvPr id="5" name="Rounded Rectangle 4">
            <a:extLst>
              <a:ext uri="{FF2B5EF4-FFF2-40B4-BE49-F238E27FC236}">
                <a16:creationId xmlns:a16="http://schemas.microsoft.com/office/drawing/2014/main" id="{1D89E99C-DE0D-44C7-2CD1-E37E1719C22F}"/>
              </a:ext>
            </a:extLst>
          </p:cNvPr>
          <p:cNvSpPr/>
          <p:nvPr/>
        </p:nvSpPr>
        <p:spPr>
          <a:xfrm>
            <a:off x="618409" y="4160302"/>
            <a:ext cx="5326356" cy="1585192"/>
          </a:xfrm>
          <a:prstGeom prst="roundRect">
            <a:avLst>
              <a:gd name="adj" fmla="val 11675"/>
            </a:avLst>
          </a:prstGeom>
          <a:solidFill>
            <a:srgbClr val="00983B"/>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78609A92-C417-E97A-6C82-D5EDEDF26207}"/>
              </a:ext>
            </a:extLst>
          </p:cNvPr>
          <p:cNvSpPr txBox="1"/>
          <p:nvPr/>
        </p:nvSpPr>
        <p:spPr>
          <a:xfrm>
            <a:off x="812033" y="4425307"/>
            <a:ext cx="4939107" cy="954107"/>
          </a:xfrm>
          <a:prstGeom prst="rect">
            <a:avLst/>
          </a:prstGeom>
          <a:noFill/>
        </p:spPr>
        <p:txBody>
          <a:bodyPr wrap="square" rtlCol="0">
            <a:spAutoFit/>
          </a:bodyPr>
          <a:lstStyle/>
          <a:p>
            <a:pPr>
              <a:spcAft>
                <a:spcPts val="1200"/>
              </a:spcAft>
            </a:pPr>
            <a:r>
              <a:rPr lang="en-US" sz="2800" b="1" dirty="0">
                <a:solidFill>
                  <a:schemeClr val="bg1"/>
                </a:solidFill>
                <a:latin typeface="Network Rail Sans" panose="02000000040000020004" pitchFamily="2" charset="77"/>
              </a:rPr>
              <a:t>Sleepiness is serious</a:t>
            </a:r>
            <a:endParaRPr lang="en-US" dirty="0">
              <a:solidFill>
                <a:schemeClr val="bg1"/>
              </a:solidFill>
              <a:latin typeface="Network Rail Sans" panose="02000000040000020004" pitchFamily="2" charset="77"/>
            </a:endParaRPr>
          </a:p>
          <a:p>
            <a:pPr>
              <a:spcAft>
                <a:spcPts val="1200"/>
              </a:spcAft>
            </a:pPr>
            <a:r>
              <a:rPr lang="en-US" b="1" u="sng" dirty="0">
                <a:solidFill>
                  <a:schemeClr val="bg1"/>
                </a:solidFill>
                <a:latin typeface="Network Rail Sans" panose="02000000040000020004" pitchFamily="2" charset="77"/>
                <a:hlinkClick r:id="rId5"/>
              </a:rPr>
              <a:t>Watch our video to learn more</a:t>
            </a:r>
            <a:endParaRPr lang="en-US" b="1" u="sng" dirty="0">
              <a:solidFill>
                <a:schemeClr val="bg1"/>
              </a:solidFill>
              <a:latin typeface="Network Rail Sans" panose="02000000040000020004" pitchFamily="2" charset="77"/>
            </a:endParaRPr>
          </a:p>
        </p:txBody>
      </p:sp>
      <p:grpSp>
        <p:nvGrpSpPr>
          <p:cNvPr id="13" name="Group 12">
            <a:extLst>
              <a:ext uri="{FF2B5EF4-FFF2-40B4-BE49-F238E27FC236}">
                <a16:creationId xmlns:a16="http://schemas.microsoft.com/office/drawing/2014/main" id="{1A70FDB9-0DE6-4858-B800-A1275CA45FE3}"/>
              </a:ext>
            </a:extLst>
          </p:cNvPr>
          <p:cNvGrpSpPr/>
          <p:nvPr/>
        </p:nvGrpSpPr>
        <p:grpSpPr>
          <a:xfrm>
            <a:off x="565694" y="961453"/>
            <a:ext cx="5432507" cy="2962725"/>
            <a:chOff x="804230" y="1471574"/>
            <a:chExt cx="5432507" cy="2962725"/>
          </a:xfrm>
        </p:grpSpPr>
        <p:sp>
          <p:nvSpPr>
            <p:cNvPr id="6" name="Rounded Rectangle 5">
              <a:extLst>
                <a:ext uri="{FF2B5EF4-FFF2-40B4-BE49-F238E27FC236}">
                  <a16:creationId xmlns:a16="http://schemas.microsoft.com/office/drawing/2014/main" id="{E88BBD0A-007A-6C18-C7A7-F00609D25F31}"/>
                </a:ext>
              </a:extLst>
            </p:cNvPr>
            <p:cNvSpPr/>
            <p:nvPr/>
          </p:nvSpPr>
          <p:spPr>
            <a:xfrm flipV="1">
              <a:off x="804230" y="1471574"/>
              <a:ext cx="5432507" cy="2962725"/>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C16E01FE-00C5-129C-0DCE-178737DF91B4}"/>
                </a:ext>
              </a:extLst>
            </p:cNvPr>
            <p:cNvSpPr/>
            <p:nvPr/>
          </p:nvSpPr>
          <p:spPr>
            <a:xfrm flipV="1">
              <a:off x="910375" y="1579151"/>
              <a:ext cx="5219497" cy="2725191"/>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D2B80C7C-6131-1A0B-56BD-2C5184107F35}"/>
              </a:ext>
            </a:extLst>
          </p:cNvPr>
          <p:cNvSpPr txBox="1"/>
          <p:nvPr/>
        </p:nvSpPr>
        <p:spPr>
          <a:xfrm>
            <a:off x="858378" y="1261562"/>
            <a:ext cx="4510510" cy="2400657"/>
          </a:xfrm>
          <a:prstGeom prst="rect">
            <a:avLst/>
          </a:prstGeom>
          <a:noFill/>
        </p:spPr>
        <p:txBody>
          <a:bodyPr wrap="square" rtlCol="0">
            <a:spAutoFit/>
          </a:bodyPr>
          <a:lstStyle/>
          <a:p>
            <a:pPr>
              <a:lnSpc>
                <a:spcPts val="4500"/>
              </a:lnSpc>
            </a:pPr>
            <a:r>
              <a:rPr lang="en-US" sz="4000" b="1" dirty="0">
                <a:latin typeface="Network Rail Sans" panose="02000000040000020004" pitchFamily="2" charset="77"/>
              </a:rPr>
              <a:t>Microsleeps don’t always come with a warning – they just happen.</a:t>
            </a:r>
            <a:endParaRPr lang="en-US" sz="4000" dirty="0">
              <a:latin typeface="Network Rail Sans" panose="02000000040000020004" pitchFamily="2" charset="77"/>
            </a:endParaRPr>
          </a:p>
        </p:txBody>
      </p:sp>
      <p:pic>
        <p:nvPicPr>
          <p:cNvPr id="12" name="Picture 11">
            <a:extLst>
              <a:ext uri="{FF2B5EF4-FFF2-40B4-BE49-F238E27FC236}">
                <a16:creationId xmlns:a16="http://schemas.microsoft.com/office/drawing/2014/main" id="{5F1D2F2A-D234-2858-0CCE-5A095EA519DC}"/>
              </a:ext>
            </a:extLst>
          </p:cNvPr>
          <p:cNvPicPr>
            <a:picLocks noChangeAspect="1"/>
          </p:cNvPicPr>
          <p:nvPr/>
        </p:nvPicPr>
        <p:blipFill>
          <a:blip r:embed="rId6"/>
          <a:stretch>
            <a:fillRect/>
          </a:stretch>
        </p:blipFill>
        <p:spPr>
          <a:xfrm>
            <a:off x="4440876" y="4624100"/>
            <a:ext cx="1131675" cy="657595"/>
          </a:xfrm>
          <a:prstGeom prst="rect">
            <a:avLst/>
          </a:prstGeom>
        </p:spPr>
      </p:pic>
      <p:pic>
        <p:nvPicPr>
          <p:cNvPr id="3" name="Picture 2">
            <a:extLst>
              <a:ext uri="{FF2B5EF4-FFF2-40B4-BE49-F238E27FC236}">
                <a16:creationId xmlns:a16="http://schemas.microsoft.com/office/drawing/2014/main" id="{82B5B033-388C-731E-17F8-0591FE5218F0}"/>
              </a:ext>
            </a:extLst>
          </p:cNvPr>
          <p:cNvPicPr>
            <a:picLocks noChangeAspect="1"/>
          </p:cNvPicPr>
          <p:nvPr/>
        </p:nvPicPr>
        <p:blipFill>
          <a:blip r:embed="rId7"/>
          <a:srcRect l="7586" r="6789"/>
          <a:stretch/>
        </p:blipFill>
        <p:spPr>
          <a:xfrm>
            <a:off x="7355540" y="2156850"/>
            <a:ext cx="3307977" cy="2173103"/>
          </a:xfrm>
          <a:prstGeom prst="rect">
            <a:avLst/>
          </a:prstGeom>
        </p:spPr>
      </p:pic>
      <p:pic>
        <p:nvPicPr>
          <p:cNvPr id="21" name="Picture 20" descr="A computer with a black screen&#10;&#10;Description automatically generated">
            <a:extLst>
              <a:ext uri="{FF2B5EF4-FFF2-40B4-BE49-F238E27FC236}">
                <a16:creationId xmlns:a16="http://schemas.microsoft.com/office/drawing/2014/main" id="{6DAA6387-3EC1-8242-E109-F19A3DD6E7B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064606" y="1642072"/>
            <a:ext cx="5740355" cy="3789573"/>
          </a:xfrm>
          <a:prstGeom prst="rect">
            <a:avLst/>
          </a:prstGeom>
        </p:spPr>
      </p:pic>
    </p:spTree>
    <p:extLst>
      <p:ext uri="{BB962C8B-B14F-4D97-AF65-F5344CB8AC3E}">
        <p14:creationId xmlns:p14="http://schemas.microsoft.com/office/powerpoint/2010/main" val="2918326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FE7D5-EADA-432E-4A2E-D9160FEE3397}"/>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B48533C0-EA72-B096-E08A-512B88EF2DC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
        <p:nvSpPr>
          <p:cNvPr id="2" name="TextBox 1">
            <a:extLst>
              <a:ext uri="{FF2B5EF4-FFF2-40B4-BE49-F238E27FC236}">
                <a16:creationId xmlns:a16="http://schemas.microsoft.com/office/drawing/2014/main" id="{0D1152E8-BCB7-8CAB-E668-7510CBC6E2E6}"/>
              </a:ext>
            </a:extLst>
          </p:cNvPr>
          <p:cNvSpPr txBox="1"/>
          <p:nvPr/>
        </p:nvSpPr>
        <p:spPr>
          <a:xfrm>
            <a:off x="644911" y="2495153"/>
            <a:ext cx="6034184" cy="1054135"/>
          </a:xfrm>
          <a:prstGeom prst="rect">
            <a:avLst/>
          </a:prstGeom>
          <a:noFill/>
        </p:spPr>
        <p:txBody>
          <a:bodyPr wrap="square" rtlCol="0">
            <a:spAutoFit/>
          </a:bodyPr>
          <a:lstStyle/>
          <a:p>
            <a:pPr>
              <a:lnSpc>
                <a:spcPts val="2100"/>
              </a:lnSpc>
              <a:spcAft>
                <a:spcPts val="1200"/>
              </a:spcAft>
              <a:buNone/>
            </a:pPr>
            <a:r>
              <a:rPr lang="en-GB" b="1" dirty="0">
                <a:effectLst/>
                <a:latin typeface="Network Rail Sans" panose="02000000040000020004" pitchFamily="2" charset="77"/>
              </a:rPr>
              <a:t>This test shows you when you’re too tired to drive.</a:t>
            </a:r>
          </a:p>
          <a:p>
            <a:pPr>
              <a:lnSpc>
                <a:spcPts val="2100"/>
              </a:lnSpc>
              <a:spcAft>
                <a:spcPts val="1200"/>
              </a:spcAft>
              <a:buNone/>
            </a:pPr>
            <a:r>
              <a:rPr lang="en-GB" dirty="0">
                <a:effectLst/>
                <a:latin typeface="Network Rail Sans" panose="02000000040000020004" pitchFamily="2" charset="77"/>
              </a:rPr>
              <a:t>Before getting behind the wheel, take a moment to rate your tiredness from 1 to 9 using the Karolinska Sleepiness Scale:</a:t>
            </a:r>
          </a:p>
        </p:txBody>
      </p:sp>
      <p:pic>
        <p:nvPicPr>
          <p:cNvPr id="9" name="Picture 8">
            <a:extLst>
              <a:ext uri="{FF2B5EF4-FFF2-40B4-BE49-F238E27FC236}">
                <a16:creationId xmlns:a16="http://schemas.microsoft.com/office/drawing/2014/main" id="{8EFE4C96-355A-D80B-9886-20654330BEA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rot="5400000">
            <a:off x="113451" y="1110074"/>
            <a:ext cx="468662" cy="695568"/>
          </a:xfrm>
          <a:prstGeom prst="rect">
            <a:avLst/>
          </a:prstGeom>
        </p:spPr>
      </p:pic>
      <p:sp>
        <p:nvSpPr>
          <p:cNvPr id="5" name="Rounded Rectangle 4">
            <a:extLst>
              <a:ext uri="{FF2B5EF4-FFF2-40B4-BE49-F238E27FC236}">
                <a16:creationId xmlns:a16="http://schemas.microsoft.com/office/drawing/2014/main" id="{74E59FDF-2512-C6E2-BE09-075CA5A414D5}"/>
              </a:ext>
            </a:extLst>
          </p:cNvPr>
          <p:cNvSpPr/>
          <p:nvPr/>
        </p:nvSpPr>
        <p:spPr>
          <a:xfrm>
            <a:off x="644910" y="1003957"/>
            <a:ext cx="4581370" cy="1112887"/>
          </a:xfrm>
          <a:prstGeom prst="roundRect">
            <a:avLst>
              <a:gd name="adj" fmla="val 11903"/>
            </a:avLst>
          </a:prstGeom>
          <a:solidFill>
            <a:srgbClr val="0F6AA4"/>
          </a:solidFill>
          <a:ln w="76200">
            <a:solidFill>
              <a:schemeClr val="bg1"/>
            </a:solid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DAE2FA6A-F7EF-63B1-665E-FE7112E48957}"/>
              </a:ext>
            </a:extLst>
          </p:cNvPr>
          <p:cNvSpPr txBox="1"/>
          <p:nvPr/>
        </p:nvSpPr>
        <p:spPr>
          <a:xfrm>
            <a:off x="884879" y="1288456"/>
            <a:ext cx="5062675" cy="528350"/>
          </a:xfrm>
          <a:prstGeom prst="rect">
            <a:avLst/>
          </a:prstGeom>
          <a:noFill/>
        </p:spPr>
        <p:txBody>
          <a:bodyPr wrap="square" rtlCol="0">
            <a:spAutoFit/>
          </a:bodyPr>
          <a:lstStyle/>
          <a:p>
            <a:pPr>
              <a:lnSpc>
                <a:spcPts val="3400"/>
              </a:lnSpc>
            </a:pPr>
            <a:r>
              <a:rPr lang="en-US" sz="3000" b="1" dirty="0">
                <a:solidFill>
                  <a:schemeClr val="bg1"/>
                </a:solidFill>
                <a:latin typeface="Network Rail Sans" panose="02000000040000020004" pitchFamily="2" charset="77"/>
              </a:rPr>
              <a:t>Apply this simple test...</a:t>
            </a:r>
            <a:endParaRPr lang="en-US" sz="3000" dirty="0">
              <a:solidFill>
                <a:schemeClr val="bg1"/>
              </a:solidFill>
              <a:latin typeface="Network Rail Sans" panose="02000000040000020004" pitchFamily="2" charset="77"/>
            </a:endParaRPr>
          </a:p>
        </p:txBody>
      </p:sp>
      <p:sp>
        <p:nvSpPr>
          <p:cNvPr id="14" name="TextBox 13">
            <a:extLst>
              <a:ext uri="{FF2B5EF4-FFF2-40B4-BE49-F238E27FC236}">
                <a16:creationId xmlns:a16="http://schemas.microsoft.com/office/drawing/2014/main" id="{47E799DC-FB5D-B887-CE30-A0FAEFA6E64B}"/>
              </a:ext>
            </a:extLst>
          </p:cNvPr>
          <p:cNvSpPr txBox="1"/>
          <p:nvPr/>
        </p:nvSpPr>
        <p:spPr>
          <a:xfrm>
            <a:off x="644910" y="3758792"/>
            <a:ext cx="6895577" cy="1887696"/>
          </a:xfrm>
          <a:prstGeom prst="rect">
            <a:avLst/>
          </a:prstGeom>
          <a:noFill/>
        </p:spPr>
        <p:txBody>
          <a:bodyPr wrap="square" rtlCol="0">
            <a:spAutoFit/>
          </a:bodyPr>
          <a:lstStyle/>
          <a:p>
            <a:pPr>
              <a:lnSpc>
                <a:spcPts val="1700"/>
              </a:lnSpc>
              <a:spcAft>
                <a:spcPts val="600"/>
              </a:spcAft>
              <a:buNone/>
            </a:pPr>
            <a:r>
              <a:rPr lang="en-GB" sz="1400" b="1" dirty="0">
                <a:effectLst/>
                <a:latin typeface="Network Rail Sans" panose="02000000040000020004" pitchFamily="2" charset="77"/>
              </a:rPr>
              <a:t>1 Extremely alert </a:t>
            </a:r>
            <a:r>
              <a:rPr lang="en-GB" sz="1400" dirty="0">
                <a:effectLst/>
                <a:latin typeface="Network Rail Sans" panose="02000000040000020004" pitchFamily="2" charset="77"/>
              </a:rPr>
              <a:t>– you're fully awake and focused.</a:t>
            </a:r>
          </a:p>
          <a:p>
            <a:pPr>
              <a:lnSpc>
                <a:spcPts val="1700"/>
              </a:lnSpc>
              <a:spcAft>
                <a:spcPts val="600"/>
              </a:spcAft>
              <a:buNone/>
            </a:pPr>
            <a:r>
              <a:rPr lang="en-GB" sz="1400" b="1" dirty="0">
                <a:effectLst/>
                <a:latin typeface="Network Rail Sans" panose="02000000040000020004" pitchFamily="2" charset="77"/>
              </a:rPr>
              <a:t>5 Neither alert nor sleepy </a:t>
            </a:r>
            <a:r>
              <a:rPr lang="en-GB" sz="1400" dirty="0">
                <a:effectLst/>
                <a:latin typeface="Network Rail Sans" panose="02000000040000020004" pitchFamily="2" charset="77"/>
              </a:rPr>
              <a:t>– you're okay to drive but keep monitoring your tiredness.</a:t>
            </a:r>
          </a:p>
          <a:p>
            <a:pPr>
              <a:lnSpc>
                <a:spcPts val="1700"/>
              </a:lnSpc>
              <a:spcAft>
                <a:spcPts val="600"/>
              </a:spcAft>
              <a:buNone/>
            </a:pPr>
            <a:r>
              <a:rPr lang="en-GB" sz="1400" b="1" dirty="0">
                <a:effectLst/>
                <a:latin typeface="Network Rail Sans" panose="02000000040000020004" pitchFamily="2" charset="77"/>
              </a:rPr>
              <a:t>7 Sleepy, but no effort to stay awake </a:t>
            </a:r>
            <a:r>
              <a:rPr lang="en-GB" sz="1400" dirty="0">
                <a:effectLst/>
                <a:latin typeface="Network Rail Sans" panose="02000000040000020004" pitchFamily="2" charset="77"/>
              </a:rPr>
              <a:t>– you're at risk; consider resting before driving.</a:t>
            </a:r>
          </a:p>
          <a:p>
            <a:pPr>
              <a:lnSpc>
                <a:spcPts val="1700"/>
              </a:lnSpc>
              <a:spcAft>
                <a:spcPts val="1200"/>
              </a:spcAft>
              <a:buNone/>
            </a:pPr>
            <a:r>
              <a:rPr lang="en-GB" sz="1400" b="1" dirty="0">
                <a:effectLst/>
                <a:latin typeface="Network Rail Sans" panose="02000000040000020004" pitchFamily="2" charset="77"/>
              </a:rPr>
              <a:t>8 Sleepy, some effort to keep awake </a:t>
            </a:r>
            <a:r>
              <a:rPr lang="en-GB" sz="1400" dirty="0">
                <a:effectLst/>
                <a:latin typeface="Network Rail Sans" panose="02000000040000020004" pitchFamily="2" charset="77"/>
              </a:rPr>
              <a:t>– </a:t>
            </a:r>
            <a:r>
              <a:rPr lang="en-GB" sz="1400" b="1" dirty="0">
                <a:effectLst/>
                <a:latin typeface="Network Rail Sans" panose="02000000040000020004" pitchFamily="2" charset="77"/>
              </a:rPr>
              <a:t>Do not drive.</a:t>
            </a:r>
            <a:r>
              <a:rPr lang="en-GB" sz="1400" dirty="0">
                <a:effectLst/>
                <a:latin typeface="Network Rail Sans" panose="02000000040000020004" pitchFamily="2" charset="77"/>
              </a:rPr>
              <a:t> You must rest immediately.</a:t>
            </a:r>
          </a:p>
          <a:p>
            <a:pPr>
              <a:lnSpc>
                <a:spcPts val="2100"/>
              </a:lnSpc>
              <a:spcAft>
                <a:spcPts val="1200"/>
              </a:spcAft>
              <a:buNone/>
            </a:pPr>
            <a:r>
              <a:rPr lang="en-GB" dirty="0">
                <a:effectLst/>
                <a:latin typeface="Network Rail Sans" panose="02000000040000020004" pitchFamily="2" charset="77"/>
              </a:rPr>
              <a:t>If you're at level 7 or above, you're too tired to drive safely.</a:t>
            </a:r>
            <a:br>
              <a:rPr lang="en-GB" dirty="0">
                <a:effectLst/>
                <a:latin typeface="Network Rail Sans" panose="02000000040000020004" pitchFamily="2" charset="77"/>
              </a:rPr>
            </a:br>
            <a:r>
              <a:rPr lang="en-GB" dirty="0">
                <a:effectLst/>
                <a:latin typeface="Network Rail Sans" panose="02000000040000020004" pitchFamily="2" charset="77"/>
              </a:rPr>
              <a:t>It’s time to to take action.</a:t>
            </a:r>
          </a:p>
        </p:txBody>
      </p:sp>
      <p:pic>
        <p:nvPicPr>
          <p:cNvPr id="23" name="Picture 22" descr="A colorful chart with text&#10;&#10;AI-generated content may be incorrect.">
            <a:extLst>
              <a:ext uri="{FF2B5EF4-FFF2-40B4-BE49-F238E27FC236}">
                <a16:creationId xmlns:a16="http://schemas.microsoft.com/office/drawing/2014/main" id="{2FB1FF79-B69A-E099-E6B6-AD62930D9558}"/>
              </a:ext>
            </a:extLst>
          </p:cNvPr>
          <p:cNvPicPr>
            <a:picLocks noChangeAspect="1"/>
          </p:cNvPicPr>
          <p:nvPr/>
        </p:nvPicPr>
        <p:blipFill>
          <a:blip r:embed="rId5"/>
          <a:stretch>
            <a:fillRect/>
          </a:stretch>
        </p:blipFill>
        <p:spPr>
          <a:xfrm>
            <a:off x="6835555" y="636104"/>
            <a:ext cx="4986706" cy="5305854"/>
          </a:xfrm>
          <a:prstGeom prst="rect">
            <a:avLst/>
          </a:prstGeom>
        </p:spPr>
      </p:pic>
    </p:spTree>
    <p:extLst>
      <p:ext uri="{BB962C8B-B14F-4D97-AF65-F5344CB8AC3E}">
        <p14:creationId xmlns:p14="http://schemas.microsoft.com/office/powerpoint/2010/main" val="3996697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724CB-7B5C-FA55-85BB-8D592C3748FF}"/>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8C5AA13D-8A2A-F907-ED1E-BC457EE7CBAA}"/>
              </a:ext>
            </a:extLst>
          </p:cNvPr>
          <p:cNvPicPr>
            <a:picLocks noChangeAspect="1"/>
          </p:cNvPicPr>
          <p:nvPr/>
        </p:nvPicPr>
        <p:blipFill>
          <a:blip r:embed="rId3"/>
          <a:srcRect t="12091" b="12091"/>
          <a:stretch/>
        </p:blipFill>
        <p:spPr>
          <a:xfrm>
            <a:off x="6447820" y="360413"/>
            <a:ext cx="5581943" cy="5795162"/>
          </a:xfrm>
          <a:prstGeom prst="rect">
            <a:avLst/>
          </a:prstGeom>
        </p:spPr>
      </p:pic>
      <p:sp>
        <p:nvSpPr>
          <p:cNvPr id="12" name="Rounded Rectangle 11">
            <a:extLst>
              <a:ext uri="{FF2B5EF4-FFF2-40B4-BE49-F238E27FC236}">
                <a16:creationId xmlns:a16="http://schemas.microsoft.com/office/drawing/2014/main" id="{8418D19E-4129-F7B5-2446-D9BC6A96522C}"/>
              </a:ext>
            </a:extLst>
          </p:cNvPr>
          <p:cNvSpPr/>
          <p:nvPr/>
        </p:nvSpPr>
        <p:spPr>
          <a:xfrm>
            <a:off x="592588" y="987962"/>
            <a:ext cx="2964455" cy="938987"/>
          </a:xfrm>
          <a:prstGeom prst="roundRect">
            <a:avLst>
              <a:gd name="adj" fmla="val 18019"/>
            </a:avLst>
          </a:prstGeom>
          <a:solidFill>
            <a:schemeClr val="tx1"/>
          </a:solidFill>
          <a:ln w="76200">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C457BF54-5FDC-63FA-DCA5-D91650FE7A8A}"/>
              </a:ext>
            </a:extLst>
          </p:cNvPr>
          <p:cNvSpPr txBox="1"/>
          <p:nvPr/>
        </p:nvSpPr>
        <p:spPr>
          <a:xfrm>
            <a:off x="766161" y="1180456"/>
            <a:ext cx="2790882" cy="553998"/>
          </a:xfrm>
          <a:prstGeom prst="rect">
            <a:avLst/>
          </a:prstGeom>
          <a:noFill/>
        </p:spPr>
        <p:txBody>
          <a:bodyPr wrap="square" rtlCol="0">
            <a:spAutoFit/>
          </a:bodyPr>
          <a:lstStyle/>
          <a:p>
            <a:r>
              <a:rPr lang="en-US" sz="3000" b="1" dirty="0">
                <a:solidFill>
                  <a:schemeClr val="bg1"/>
                </a:solidFill>
                <a:latin typeface="Network Rail Sans" panose="02000000040000020004" pitchFamily="2" charset="77"/>
              </a:rPr>
              <a:t>Let’s discuss…</a:t>
            </a:r>
            <a:endParaRPr lang="en-US" sz="3000" dirty="0">
              <a:solidFill>
                <a:schemeClr val="bg1"/>
              </a:solidFill>
              <a:latin typeface="Network Rail Sans" panose="02000000040000020004" pitchFamily="2" charset="77"/>
            </a:endParaRPr>
          </a:p>
        </p:txBody>
      </p:sp>
      <p:pic>
        <p:nvPicPr>
          <p:cNvPr id="3" name="Picture 2">
            <a:extLst>
              <a:ext uri="{FF2B5EF4-FFF2-40B4-BE49-F238E27FC236}">
                <a16:creationId xmlns:a16="http://schemas.microsoft.com/office/drawing/2014/main" id="{9ED6474D-458E-0245-9B63-78A7F8DEB625}"/>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rot="5400000">
            <a:off x="-19067" y="2485381"/>
            <a:ext cx="468662" cy="907603"/>
          </a:xfrm>
          <a:prstGeom prst="rect">
            <a:avLst/>
          </a:prstGeom>
        </p:spPr>
      </p:pic>
      <p:pic>
        <p:nvPicPr>
          <p:cNvPr id="5" name="Picture 4">
            <a:extLst>
              <a:ext uri="{FF2B5EF4-FFF2-40B4-BE49-F238E27FC236}">
                <a16:creationId xmlns:a16="http://schemas.microsoft.com/office/drawing/2014/main" id="{2AEBF91D-4107-F221-F49A-0ADD3B159E8E}"/>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rot="5400000">
            <a:off x="-70611" y="4060927"/>
            <a:ext cx="571750" cy="907602"/>
          </a:xfrm>
          <a:prstGeom prst="rect">
            <a:avLst/>
          </a:prstGeom>
        </p:spPr>
      </p:pic>
      <p:grpSp>
        <p:nvGrpSpPr>
          <p:cNvPr id="6" name="Group 5">
            <a:extLst>
              <a:ext uri="{FF2B5EF4-FFF2-40B4-BE49-F238E27FC236}">
                <a16:creationId xmlns:a16="http://schemas.microsoft.com/office/drawing/2014/main" id="{ABDC0FDC-4CAF-44D7-A2D9-D94C86706A14}"/>
              </a:ext>
            </a:extLst>
          </p:cNvPr>
          <p:cNvGrpSpPr/>
          <p:nvPr/>
        </p:nvGrpSpPr>
        <p:grpSpPr>
          <a:xfrm>
            <a:off x="565694" y="2405218"/>
            <a:ext cx="5432507" cy="2683566"/>
            <a:chOff x="804230" y="1471575"/>
            <a:chExt cx="5432507" cy="2683566"/>
          </a:xfrm>
        </p:grpSpPr>
        <p:sp>
          <p:nvSpPr>
            <p:cNvPr id="7" name="Rounded Rectangle 6">
              <a:extLst>
                <a:ext uri="{FF2B5EF4-FFF2-40B4-BE49-F238E27FC236}">
                  <a16:creationId xmlns:a16="http://schemas.microsoft.com/office/drawing/2014/main" id="{85CB901C-1A84-53B9-C390-CE9A2F461C79}"/>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B572561E-8E15-13AC-9B60-9A8DCF2E8106}"/>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01D45711-9E77-9305-51C3-94439E92A046}"/>
              </a:ext>
            </a:extLst>
          </p:cNvPr>
          <p:cNvSpPr txBox="1"/>
          <p:nvPr/>
        </p:nvSpPr>
        <p:spPr>
          <a:xfrm>
            <a:off x="827764" y="2764058"/>
            <a:ext cx="5063572" cy="1938992"/>
          </a:xfrm>
          <a:prstGeom prst="rect">
            <a:avLst/>
          </a:prstGeom>
          <a:noFill/>
        </p:spPr>
        <p:txBody>
          <a:bodyPr wrap="square" rtlCol="0">
            <a:spAutoFit/>
          </a:bodyPr>
          <a:lstStyle/>
          <a:p>
            <a:r>
              <a:rPr lang="en-US" sz="4000" b="1" dirty="0">
                <a:latin typeface="Network Rail Sans" panose="02000000040000020004" pitchFamily="2" charset="77"/>
              </a:rPr>
              <a:t>Have you ever struggled to stay awake when driving?</a:t>
            </a:r>
          </a:p>
        </p:txBody>
      </p:sp>
      <p:pic>
        <p:nvPicPr>
          <p:cNvPr id="10" name="Picture 9">
            <a:extLst>
              <a:ext uri="{FF2B5EF4-FFF2-40B4-BE49-F238E27FC236}">
                <a16:creationId xmlns:a16="http://schemas.microsoft.com/office/drawing/2014/main" id="{212780A0-AEFA-FE25-D009-05B2D175B1AB}"/>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313978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28BC2-AFDD-8448-D7B6-8357E241CB2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5837C4F-28AF-1DBD-6616-1B1039CD550C}"/>
              </a:ext>
            </a:extLst>
          </p:cNvPr>
          <p:cNvPicPr>
            <a:picLocks noChangeAspect="1"/>
          </p:cNvPicPr>
          <p:nvPr/>
        </p:nvPicPr>
        <p:blipFill>
          <a:blip r:embed="rId3"/>
          <a:srcRect t="12140" b="12140"/>
          <a:stretch/>
        </p:blipFill>
        <p:spPr>
          <a:xfrm>
            <a:off x="6447820" y="360413"/>
            <a:ext cx="5581943" cy="5787624"/>
          </a:xfrm>
          <a:prstGeom prst="rect">
            <a:avLst/>
          </a:prstGeom>
        </p:spPr>
      </p:pic>
      <p:sp>
        <p:nvSpPr>
          <p:cNvPr id="12" name="Rounded Rectangle 11">
            <a:extLst>
              <a:ext uri="{FF2B5EF4-FFF2-40B4-BE49-F238E27FC236}">
                <a16:creationId xmlns:a16="http://schemas.microsoft.com/office/drawing/2014/main" id="{A908EF78-96CE-098A-5D33-A4EA375D1327}"/>
              </a:ext>
            </a:extLst>
          </p:cNvPr>
          <p:cNvSpPr/>
          <p:nvPr/>
        </p:nvSpPr>
        <p:spPr>
          <a:xfrm>
            <a:off x="592588" y="987962"/>
            <a:ext cx="2964455" cy="938987"/>
          </a:xfrm>
          <a:prstGeom prst="roundRect">
            <a:avLst>
              <a:gd name="adj" fmla="val 18019"/>
            </a:avLst>
          </a:prstGeom>
          <a:solidFill>
            <a:schemeClr val="tx1"/>
          </a:solidFill>
          <a:ln w="76200">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B0A3CA9-AC37-6CAA-A67F-260708F237FD}"/>
              </a:ext>
            </a:extLst>
          </p:cNvPr>
          <p:cNvSpPr txBox="1"/>
          <p:nvPr/>
        </p:nvSpPr>
        <p:spPr>
          <a:xfrm>
            <a:off x="766161" y="1180456"/>
            <a:ext cx="2790882" cy="553998"/>
          </a:xfrm>
          <a:prstGeom prst="rect">
            <a:avLst/>
          </a:prstGeom>
          <a:noFill/>
        </p:spPr>
        <p:txBody>
          <a:bodyPr wrap="square" rtlCol="0">
            <a:spAutoFit/>
          </a:bodyPr>
          <a:lstStyle/>
          <a:p>
            <a:r>
              <a:rPr lang="en-US" sz="3000" b="1" dirty="0">
                <a:solidFill>
                  <a:schemeClr val="bg1"/>
                </a:solidFill>
                <a:latin typeface="Network Rail Sans" panose="02000000040000020004" pitchFamily="2" charset="77"/>
              </a:rPr>
              <a:t>Let’s discuss…</a:t>
            </a:r>
            <a:endParaRPr lang="en-US" sz="3000" dirty="0">
              <a:solidFill>
                <a:schemeClr val="bg1"/>
              </a:solidFill>
              <a:latin typeface="Network Rail Sans" panose="02000000040000020004" pitchFamily="2" charset="77"/>
            </a:endParaRPr>
          </a:p>
        </p:txBody>
      </p:sp>
      <p:pic>
        <p:nvPicPr>
          <p:cNvPr id="3" name="Picture 2">
            <a:extLst>
              <a:ext uri="{FF2B5EF4-FFF2-40B4-BE49-F238E27FC236}">
                <a16:creationId xmlns:a16="http://schemas.microsoft.com/office/drawing/2014/main" id="{26AEE8DB-5053-F342-D01F-63B8C985BE5C}"/>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rot="5400000">
            <a:off x="-19067" y="2485381"/>
            <a:ext cx="468662" cy="907603"/>
          </a:xfrm>
          <a:prstGeom prst="rect">
            <a:avLst/>
          </a:prstGeom>
        </p:spPr>
      </p:pic>
      <p:pic>
        <p:nvPicPr>
          <p:cNvPr id="5" name="Picture 4">
            <a:extLst>
              <a:ext uri="{FF2B5EF4-FFF2-40B4-BE49-F238E27FC236}">
                <a16:creationId xmlns:a16="http://schemas.microsoft.com/office/drawing/2014/main" id="{32BBC5DA-90F6-2B64-2BB8-61A7B7B9AAEB}"/>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rot="5400000">
            <a:off x="-70611" y="4060927"/>
            <a:ext cx="571750" cy="907602"/>
          </a:xfrm>
          <a:prstGeom prst="rect">
            <a:avLst/>
          </a:prstGeom>
        </p:spPr>
      </p:pic>
      <p:grpSp>
        <p:nvGrpSpPr>
          <p:cNvPr id="6" name="Group 5">
            <a:extLst>
              <a:ext uri="{FF2B5EF4-FFF2-40B4-BE49-F238E27FC236}">
                <a16:creationId xmlns:a16="http://schemas.microsoft.com/office/drawing/2014/main" id="{7631492F-CCF2-6158-8E98-AE50C86F3CBE}"/>
              </a:ext>
            </a:extLst>
          </p:cNvPr>
          <p:cNvGrpSpPr/>
          <p:nvPr/>
        </p:nvGrpSpPr>
        <p:grpSpPr>
          <a:xfrm>
            <a:off x="565694" y="2405218"/>
            <a:ext cx="5432507" cy="2683566"/>
            <a:chOff x="804230" y="1471575"/>
            <a:chExt cx="5432507" cy="2683566"/>
          </a:xfrm>
        </p:grpSpPr>
        <p:sp>
          <p:nvSpPr>
            <p:cNvPr id="7" name="Rounded Rectangle 6">
              <a:extLst>
                <a:ext uri="{FF2B5EF4-FFF2-40B4-BE49-F238E27FC236}">
                  <a16:creationId xmlns:a16="http://schemas.microsoft.com/office/drawing/2014/main" id="{2E97475B-483E-855A-8993-14C95BDF1208}"/>
                </a:ext>
              </a:extLst>
            </p:cNvPr>
            <p:cNvSpPr/>
            <p:nvPr/>
          </p:nvSpPr>
          <p:spPr>
            <a:xfrm flipV="1">
              <a:off x="804230" y="1471575"/>
              <a:ext cx="5432507" cy="2683566"/>
            </a:xfrm>
            <a:prstGeom prst="roundRect">
              <a:avLst>
                <a:gd name="adj" fmla="val 7681"/>
              </a:avLst>
            </a:prstGeom>
            <a:solidFill>
              <a:schemeClr val="bg1"/>
            </a:solidFill>
            <a:ln w="76200">
              <a:noFill/>
            </a:ln>
            <a:effectLst>
              <a:outerShdw blurRad="127000" dist="38100" dir="2700000" algn="tl" rotWithShape="0">
                <a:prstClr val="black">
                  <a:alpha val="8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522DA0BA-FB0A-3D46-1027-6BDEA154DD20}"/>
                </a:ext>
              </a:extLst>
            </p:cNvPr>
            <p:cNvSpPr/>
            <p:nvPr/>
          </p:nvSpPr>
          <p:spPr>
            <a:xfrm flipV="1">
              <a:off x="910375" y="1579152"/>
              <a:ext cx="5219497" cy="2468413"/>
            </a:xfrm>
            <a:prstGeom prst="roundRect">
              <a:avLst>
                <a:gd name="adj" fmla="val 4344"/>
              </a:avLst>
            </a:prstGeom>
            <a:solidFill>
              <a:schemeClr val="bg1"/>
            </a:solidFill>
            <a:ln w="76200">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74836864-2EBE-5CD3-7E1B-F1D66BBA7320}"/>
              </a:ext>
            </a:extLst>
          </p:cNvPr>
          <p:cNvSpPr txBox="1"/>
          <p:nvPr/>
        </p:nvSpPr>
        <p:spPr>
          <a:xfrm>
            <a:off x="827764" y="2764058"/>
            <a:ext cx="5063572" cy="1938992"/>
          </a:xfrm>
          <a:prstGeom prst="rect">
            <a:avLst/>
          </a:prstGeom>
          <a:noFill/>
        </p:spPr>
        <p:txBody>
          <a:bodyPr wrap="square" rtlCol="0">
            <a:spAutoFit/>
          </a:bodyPr>
          <a:lstStyle/>
          <a:p>
            <a:pPr>
              <a:lnSpc>
                <a:spcPts val="4800"/>
              </a:lnSpc>
            </a:pPr>
            <a:r>
              <a:rPr lang="en-US" sz="4000" b="1" dirty="0">
                <a:latin typeface="Network Rail Sans" panose="02000000040000020004" pitchFamily="2" charset="77"/>
              </a:rPr>
              <a:t>What would you do</a:t>
            </a:r>
            <a:br>
              <a:rPr lang="en-US" sz="4000" b="1" dirty="0">
                <a:latin typeface="Network Rail Sans" panose="02000000040000020004" pitchFamily="2" charset="77"/>
              </a:rPr>
            </a:br>
            <a:r>
              <a:rPr lang="en-US" sz="4000" b="1" dirty="0">
                <a:latin typeface="Network Rail Sans" panose="02000000040000020004" pitchFamily="2" charset="77"/>
              </a:rPr>
              <a:t>if you started feeling sleepy when driving?</a:t>
            </a:r>
          </a:p>
        </p:txBody>
      </p:sp>
      <p:pic>
        <p:nvPicPr>
          <p:cNvPr id="4" name="Picture 3">
            <a:extLst>
              <a:ext uri="{FF2B5EF4-FFF2-40B4-BE49-F238E27FC236}">
                <a16:creationId xmlns:a16="http://schemas.microsoft.com/office/drawing/2014/main" id="{895938C3-0A75-52E3-51DD-E74349CBA7AF}"/>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10690302" y="-290488"/>
            <a:ext cx="1573247" cy="1573247"/>
          </a:xfrm>
          <a:prstGeom prst="rect">
            <a:avLst/>
          </a:prstGeom>
        </p:spPr>
      </p:pic>
    </p:spTree>
    <p:extLst>
      <p:ext uri="{BB962C8B-B14F-4D97-AF65-F5344CB8AC3E}">
        <p14:creationId xmlns:p14="http://schemas.microsoft.com/office/powerpoint/2010/main" val="7376014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cbef386-408e-42b0-8624-c852ada318c7">
      <Terms xmlns="http://schemas.microsoft.com/office/infopath/2007/PartnerControls"/>
    </lcf76f155ced4ddcb4097134ff3c332f>
    <TaxCatchAll xmlns="a5e13848-3195-4a7d-8b2d-57326646940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F0CC92FD529F04990D29A9B9C135AAC" ma:contentTypeVersion="18" ma:contentTypeDescription="Create a new document." ma:contentTypeScope="" ma:versionID="70fe10e241b059b8971fc887c24ac006">
  <xsd:schema xmlns:xsd="http://www.w3.org/2001/XMLSchema" xmlns:xs="http://www.w3.org/2001/XMLSchema" xmlns:p="http://schemas.microsoft.com/office/2006/metadata/properties" xmlns:ns2="6cbef386-408e-42b0-8624-c852ada318c7" xmlns:ns3="a5e13848-3195-4a7d-8b2d-573266469401" targetNamespace="http://schemas.microsoft.com/office/2006/metadata/properties" ma:root="true" ma:fieldsID="6f1f6cd47adec63a004793bd65de0f1b" ns2:_="" ns3:_="">
    <xsd:import namespace="6cbef386-408e-42b0-8624-c852ada318c7"/>
    <xsd:import namespace="a5e13848-3195-4a7d-8b2d-57326646940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bef386-408e-42b0-8624-c852ada318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4bbfd3a-e670-4278-a4b7-01017f76414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e13848-3195-4a7d-8b2d-5732664694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689703-c976-4de3-8b6a-aa24dc9771a5}" ma:internalName="TaxCatchAll" ma:showField="CatchAllData" ma:web="a5e13848-3195-4a7d-8b2d-57326646940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2BB388-FBD4-414D-BBBE-57BA4F394778}">
  <ds:schemaRefs>
    <ds:schemaRef ds:uri="http://schemas.openxmlformats.org/package/2006/metadata/core-properties"/>
    <ds:schemaRef ds:uri="6cbef386-408e-42b0-8624-c852ada318c7"/>
    <ds:schemaRef ds:uri="http://purl.org/dc/dcmitype/"/>
    <ds:schemaRef ds:uri="http://www.w3.org/XML/1998/namespace"/>
    <ds:schemaRef ds:uri="http://purl.org/dc/elements/1.1/"/>
    <ds:schemaRef ds:uri="http://schemas.microsoft.com/office/2006/documentManagement/types"/>
    <ds:schemaRef ds:uri="http://schemas.microsoft.com/office/infopath/2007/PartnerControls"/>
    <ds:schemaRef ds:uri="a5e13848-3195-4a7d-8b2d-573266469401"/>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47BE9D23-BFC3-4BE1-8C58-438500F6B9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bef386-408e-42b0-8624-c852ada318c7"/>
    <ds:schemaRef ds:uri="a5e13848-3195-4a7d-8b2d-5732664694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9048197-70F0-4007-8408-21F43931D01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808</TotalTime>
  <Words>1489</Words>
  <Application>Microsoft Macintosh PowerPoint</Application>
  <PresentationFormat>Widescreen</PresentationFormat>
  <Paragraphs>115</Paragraphs>
  <Slides>12</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Aptos</vt:lpstr>
      <vt:lpstr>Arial</vt:lpstr>
      <vt:lpstr>Calibri</vt:lpstr>
      <vt:lpstr>Network Rail Sans</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Simon Ransley</dc:creator>
  <cp:lastModifiedBy>Debbie Donovan</cp:lastModifiedBy>
  <cp:revision>40</cp:revision>
  <dcterms:created xsi:type="dcterms:W3CDTF">2024-10-28T10:28:20Z</dcterms:created>
  <dcterms:modified xsi:type="dcterms:W3CDTF">2025-06-17T09:17:04Z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0x0101002F0CC92FD529F04990D29A9B9C135AAC</vt:lpwstr>
  </property>
  <property fmtid="{D5CDD505-2E9C-101B-9397-08002B2CF9AE}" pid="3" name="MediaServiceImageTags">
    <vt:lpwstr/>
  </property>
</Properties>
</file>