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40"/>
  </p:notesMasterIdLst>
  <p:handoutMasterIdLst>
    <p:handoutMasterId r:id="rId41"/>
  </p:handoutMasterIdLst>
  <p:sldIdLst>
    <p:sldId id="361" r:id="rId5"/>
    <p:sldId id="333" r:id="rId6"/>
    <p:sldId id="331" r:id="rId7"/>
    <p:sldId id="334" r:id="rId8"/>
    <p:sldId id="335" r:id="rId9"/>
    <p:sldId id="271" r:id="rId10"/>
    <p:sldId id="272" r:id="rId11"/>
    <p:sldId id="314" r:id="rId12"/>
    <p:sldId id="336" r:id="rId13"/>
    <p:sldId id="337" r:id="rId14"/>
    <p:sldId id="338"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19" r:id="rId36"/>
    <p:sldId id="320" r:id="rId37"/>
    <p:sldId id="321" r:id="rId38"/>
    <p:sldId id="360" r:id="rId39"/>
  </p:sldIdLst>
  <p:sldSz cx="12192000" cy="6858000"/>
  <p:notesSz cx="6738938"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Austin" initials="PA" lastIdx="3" clrIdx="0">
    <p:extLst>
      <p:ext uri="{19B8F6BF-5375-455C-9EA6-DF929625EA0E}">
        <p15:presenceInfo xmlns:p15="http://schemas.microsoft.com/office/powerpoint/2012/main" userId="S::APaul4@networkrail.co.uk::82ea4485-f2ac-4e86-b603-a46ec5fe0e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AA3"/>
    <a:srgbClr val="4E9643"/>
    <a:srgbClr val="D9117E"/>
    <a:srgbClr val="E01129"/>
    <a:srgbClr val="BB0034"/>
    <a:srgbClr val="482683"/>
    <a:srgbClr val="F9B108"/>
    <a:srgbClr val="FF9900"/>
    <a:srgbClr val="13B693"/>
    <a:srgbClr val="8DC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0" autoAdjust="0"/>
    <p:restoredTop sz="91429" autoAdjust="0"/>
  </p:normalViewPr>
  <p:slideViewPr>
    <p:cSldViewPr snapToGrid="0">
      <p:cViewPr varScale="1">
        <p:scale>
          <a:sx n="117" d="100"/>
          <a:sy n="117" d="100"/>
        </p:scale>
        <p:origin x="1128" y="16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3" d="100"/>
          <a:sy n="73" d="100"/>
        </p:scale>
        <p:origin x="334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8.xml"/><Relationship Id="rId18" Type="http://schemas.openxmlformats.org/officeDocument/2006/relationships/slide" Target="slides/slide23.xml"/><Relationship Id="rId26" Type="http://schemas.openxmlformats.org/officeDocument/2006/relationships/slide" Target="slides/slide31.xml"/><Relationship Id="rId3" Type="http://schemas.openxmlformats.org/officeDocument/2006/relationships/slide" Target="slides/slide8.xml"/><Relationship Id="rId21" Type="http://schemas.openxmlformats.org/officeDocument/2006/relationships/slide" Target="slides/slide26.xml"/><Relationship Id="rId7" Type="http://schemas.openxmlformats.org/officeDocument/2006/relationships/slide" Target="slides/slide12.xml"/><Relationship Id="rId12" Type="http://schemas.openxmlformats.org/officeDocument/2006/relationships/slide" Target="slides/slide17.xml"/><Relationship Id="rId17" Type="http://schemas.openxmlformats.org/officeDocument/2006/relationships/slide" Target="slides/slide22.xml"/><Relationship Id="rId25" Type="http://schemas.openxmlformats.org/officeDocument/2006/relationships/slide" Target="slides/slide30.xml"/><Relationship Id="rId2" Type="http://schemas.openxmlformats.org/officeDocument/2006/relationships/slide" Target="slides/slide7.xml"/><Relationship Id="rId16" Type="http://schemas.openxmlformats.org/officeDocument/2006/relationships/slide" Target="slides/slide21.xml"/><Relationship Id="rId20" Type="http://schemas.openxmlformats.org/officeDocument/2006/relationships/slide" Target="slides/slide25.xml"/><Relationship Id="rId1" Type="http://schemas.openxmlformats.org/officeDocument/2006/relationships/slide" Target="slides/slide6.xml"/><Relationship Id="rId6" Type="http://schemas.openxmlformats.org/officeDocument/2006/relationships/slide" Target="slides/slide11.xml"/><Relationship Id="rId11" Type="http://schemas.openxmlformats.org/officeDocument/2006/relationships/slide" Target="slides/slide16.xml"/><Relationship Id="rId24" Type="http://schemas.openxmlformats.org/officeDocument/2006/relationships/slide" Target="slides/slide29.xml"/><Relationship Id="rId5" Type="http://schemas.openxmlformats.org/officeDocument/2006/relationships/slide" Target="slides/slide10.xml"/><Relationship Id="rId15" Type="http://schemas.openxmlformats.org/officeDocument/2006/relationships/slide" Target="slides/slide20.xml"/><Relationship Id="rId23" Type="http://schemas.openxmlformats.org/officeDocument/2006/relationships/slide" Target="slides/slide28.xml"/><Relationship Id="rId10" Type="http://schemas.openxmlformats.org/officeDocument/2006/relationships/slide" Target="slides/slide15.xml"/><Relationship Id="rId19" Type="http://schemas.openxmlformats.org/officeDocument/2006/relationships/slide" Target="slides/slide24.xml"/><Relationship Id="rId4" Type="http://schemas.openxmlformats.org/officeDocument/2006/relationships/slide" Target="slides/slide9.xml"/><Relationship Id="rId9" Type="http://schemas.openxmlformats.org/officeDocument/2006/relationships/slide" Target="slides/slide14.xml"/><Relationship Id="rId14" Type="http://schemas.openxmlformats.org/officeDocument/2006/relationships/slide" Target="slides/slide19.xml"/><Relationship Id="rId22"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17174" y="0"/>
            <a:ext cx="2920206" cy="495188"/>
          </a:xfrm>
          <a:prstGeom prst="rect">
            <a:avLst/>
          </a:prstGeom>
        </p:spPr>
        <p:txBody>
          <a:bodyPr vert="horz" lIns="90791" tIns="45395" rIns="90791" bIns="45395" rtlCol="0"/>
          <a:lstStyle>
            <a:lvl1pPr algn="r">
              <a:defRPr sz="1200"/>
            </a:lvl1pPr>
          </a:lstStyle>
          <a:p>
            <a:fld id="{A0747234-F741-423B-B336-1B8A9B2BAFB1}" type="datetimeFigureOut">
              <a:rPr lang="en-GB" smtClean="0"/>
              <a:t>05/11/2024</a:t>
            </a:fld>
            <a:endParaRPr lang="en-GB" dirty="0"/>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17174" y="0"/>
            <a:ext cx="2920206" cy="495188"/>
          </a:xfrm>
          <a:prstGeom prst="rect">
            <a:avLst/>
          </a:prstGeom>
        </p:spPr>
        <p:txBody>
          <a:bodyPr vert="horz" lIns="90791" tIns="45395" rIns="90791" bIns="45395" rtlCol="0"/>
          <a:lstStyle>
            <a:lvl1pPr algn="r">
              <a:defRPr sz="1200"/>
            </a:lvl1pPr>
          </a:lstStyle>
          <a:p>
            <a:fld id="{2B15424F-E449-4824-921F-55F0BB15E53D}" type="datetimeFigureOut">
              <a:rPr lang="en-GB" smtClean="0"/>
              <a:t>05/11/2024</a:t>
            </a:fld>
            <a:endParaRPr lang="en-GB" dirty="0"/>
          </a:p>
        </p:txBody>
      </p:sp>
      <p:sp>
        <p:nvSpPr>
          <p:cNvPr id="4" name="Slide Image Placeholder 3"/>
          <p:cNvSpPr>
            <a:spLocks noGrp="1" noRot="1" noChangeAspect="1"/>
          </p:cNvSpPr>
          <p:nvPr>
            <p:ph type="sldImg" idx="2"/>
          </p:nvPr>
        </p:nvSpPr>
        <p:spPr>
          <a:xfrm>
            <a:off x="407988" y="1231900"/>
            <a:ext cx="5922962" cy="3332163"/>
          </a:xfrm>
          <a:prstGeom prst="rect">
            <a:avLst/>
          </a:prstGeom>
          <a:noFill/>
          <a:ln w="12700">
            <a:solidFill>
              <a:prstClr val="black"/>
            </a:solidFill>
          </a:ln>
        </p:spPr>
        <p:txBody>
          <a:bodyPr vert="horz" lIns="90791" tIns="45395" rIns="90791" bIns="45395" rtlCol="0" anchor="ctr"/>
          <a:lstStyle/>
          <a:p>
            <a:endParaRPr lang="en-GB" dirty="0"/>
          </a:p>
        </p:txBody>
      </p:sp>
      <p:sp>
        <p:nvSpPr>
          <p:cNvPr id="5" name="Notes Placeholder 4"/>
          <p:cNvSpPr>
            <a:spLocks noGrp="1"/>
          </p:cNvSpPr>
          <p:nvPr>
            <p:ph type="body" sz="quarter" idx="3"/>
          </p:nvPr>
        </p:nvSpPr>
        <p:spPr>
          <a:xfrm>
            <a:off x="673894" y="4749692"/>
            <a:ext cx="5391150" cy="3886111"/>
          </a:xfrm>
          <a:prstGeom prst="rect">
            <a:avLst/>
          </a:prstGeom>
        </p:spPr>
        <p:txBody>
          <a:bodyPr vert="horz" lIns="90791" tIns="45395" rIns="90791" bIns="4539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17174" y="9374302"/>
            <a:ext cx="2920206" cy="495187"/>
          </a:xfrm>
          <a:prstGeom prst="rect">
            <a:avLst/>
          </a:prstGeom>
        </p:spPr>
        <p:txBody>
          <a:bodyPr vert="horz" lIns="90791" tIns="45395" rIns="90791" bIns="45395" rtlCol="0" anchor="b"/>
          <a:lstStyle>
            <a:lvl1pPr algn="r">
              <a:defRPr sz="1200"/>
            </a:lvl1pPr>
          </a:lstStyle>
          <a:p>
            <a:fld id="{E6605F73-A141-4BC2-903A-E12D05ECF9E0}" type="slidenum">
              <a:rPr lang="en-GB" smtClean="0"/>
              <a:t>‹#›</a:t>
            </a:fld>
            <a:endParaRPr lang="en-GB" dirty="0"/>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3</a:t>
            </a:fld>
            <a:endParaRPr lang="en-GB" dirty="0"/>
          </a:p>
        </p:txBody>
      </p:sp>
    </p:spTree>
    <p:extLst>
      <p:ext uri="{BB962C8B-B14F-4D97-AF65-F5344CB8AC3E}">
        <p14:creationId xmlns:p14="http://schemas.microsoft.com/office/powerpoint/2010/main" val="3546460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4</a:t>
            </a:fld>
            <a:endParaRPr lang="en-GB" dirty="0"/>
          </a:p>
        </p:txBody>
      </p:sp>
    </p:spTree>
    <p:extLst>
      <p:ext uri="{BB962C8B-B14F-4D97-AF65-F5344CB8AC3E}">
        <p14:creationId xmlns:p14="http://schemas.microsoft.com/office/powerpoint/2010/main" val="3872289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5</a:t>
            </a:fld>
            <a:endParaRPr lang="en-GB" dirty="0"/>
          </a:p>
        </p:txBody>
      </p:sp>
    </p:spTree>
    <p:extLst>
      <p:ext uri="{BB962C8B-B14F-4D97-AF65-F5344CB8AC3E}">
        <p14:creationId xmlns:p14="http://schemas.microsoft.com/office/powerpoint/2010/main" val="1977467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No Image">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10274134" y="59008"/>
            <a:ext cx="1917866" cy="85657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chemeClr val="bg1"/>
          </a:solidFill>
        </p:spPr>
        <p:txBody>
          <a:bodyPr wrap="square" lIns="0" tIns="0" rIns="0" bIns="0" rtlCol="0"/>
          <a:lstStyle/>
          <a:p>
            <a:endParaRPr sz="900" dirty="0"/>
          </a:p>
        </p:txBody>
      </p:sp>
      <p:sp>
        <p:nvSpPr>
          <p:cNvPr id="12" name="object 7">
            <a:extLst>
              <a:ext uri="{FF2B5EF4-FFF2-40B4-BE49-F238E27FC236}">
                <a16:creationId xmlns:a16="http://schemas.microsoft.com/office/drawing/2014/main" id="{2AA68A52-3176-7E52-4B3D-C813263F7AB6}"/>
              </a:ext>
            </a:extLst>
          </p:cNvPr>
          <p:cNvSpPr/>
          <p:nvPr userDrawn="1"/>
        </p:nvSpPr>
        <p:spPr>
          <a:xfrm>
            <a:off x="173119" y="357370"/>
            <a:ext cx="11854978" cy="5493405"/>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D9117E"/>
          </a:solidFill>
        </p:spPr>
        <p:txBody>
          <a:bodyPr wrap="square" lIns="0" tIns="0" rIns="0" bIns="0" rtlCol="0"/>
          <a:lstStyle/>
          <a:p>
            <a:endParaRPr sz="900" dirty="0"/>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solidFill>
                  <a:schemeClr val="bg1"/>
                </a:solidFill>
                <a:latin typeface="Network Rail Sans" charset="0"/>
                <a:ea typeface="Network Rail Sans" charset="0"/>
                <a:cs typeface="Network Rail Sans" charset="0"/>
              </a:defRPr>
            </a:lvl1pPr>
          </a:lstStyle>
          <a:p>
            <a:r>
              <a:rPr lang="en-US" dirty="0"/>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solidFill>
                  <a:schemeClr val="bg1"/>
                </a:solidFill>
                <a:latin typeface="Network Rail Sans" charset="0"/>
                <a:ea typeface="Network Rail Sans" charset="0"/>
                <a:cs typeface="Network Rail Sans" charset="0"/>
              </a:defRPr>
            </a:lvl1pPr>
          </a:lstStyle>
          <a:p>
            <a:pPr lvl="0"/>
            <a:r>
              <a:rPr lang="en-US" dirty="0"/>
              <a:t>Subtitle</a:t>
            </a:r>
          </a:p>
        </p:txBody>
      </p:sp>
      <p:pic>
        <p:nvPicPr>
          <p:cNvPr id="17" name="Picture 16" descr="A close-up of a sign&#10;&#10;Description automatically generated">
            <a:extLst>
              <a:ext uri="{FF2B5EF4-FFF2-40B4-BE49-F238E27FC236}">
                <a16:creationId xmlns:a16="http://schemas.microsoft.com/office/drawing/2014/main" id="{8DA18BD5-EC52-EEFC-38CF-7B29012DC45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195" t="33538" r="12076" b="36324"/>
          <a:stretch/>
        </p:blipFill>
        <p:spPr>
          <a:xfrm>
            <a:off x="9069798" y="5878641"/>
            <a:ext cx="3001329" cy="856371"/>
          </a:xfrm>
          <a:prstGeom prst="rect">
            <a:avLst/>
          </a:prstGeom>
        </p:spPr>
      </p:pic>
      <p:pic>
        <p:nvPicPr>
          <p:cNvPr id="20" name="Picture 19" descr="New Logo.png">
            <a:extLst>
              <a:ext uri="{FF2B5EF4-FFF2-40B4-BE49-F238E27FC236}">
                <a16:creationId xmlns:a16="http://schemas.microsoft.com/office/drawing/2014/main" id="{E117D2A4-7CAD-F904-8F9C-F59591409F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119" y="5947659"/>
            <a:ext cx="1546284" cy="827199"/>
          </a:xfrm>
          <a:prstGeom prst="rect">
            <a:avLst/>
          </a:prstGeom>
        </p:spPr>
      </p:pic>
      <p:pic>
        <p:nvPicPr>
          <p:cNvPr id="23" name="Picture 22">
            <a:extLst>
              <a:ext uri="{FF2B5EF4-FFF2-40B4-BE49-F238E27FC236}">
                <a16:creationId xmlns:a16="http://schemas.microsoft.com/office/drawing/2014/main" id="{B329204A-1D61-47B5-FC1C-6DDFBFE446E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131425" y="-566713"/>
            <a:ext cx="2236899" cy="2236899"/>
          </a:xfrm>
          <a:prstGeom prst="rect">
            <a:avLst/>
          </a:prstGeom>
        </p:spPr>
      </p:pic>
    </p:spTree>
    <p:extLst>
      <p:ext uri="{BB962C8B-B14F-4D97-AF65-F5344CB8AC3E}">
        <p14:creationId xmlns:p14="http://schemas.microsoft.com/office/powerpoint/2010/main" val="376520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lain Content - Gold footer">
    <p:spTree>
      <p:nvGrpSpPr>
        <p:cNvPr id="1" name=""/>
        <p:cNvGrpSpPr/>
        <p:nvPr/>
      </p:nvGrpSpPr>
      <p:grpSpPr>
        <a:xfrm>
          <a:off x="0" y="0"/>
          <a:ext cx="0" cy="0"/>
          <a:chOff x="0" y="0"/>
          <a:chExt cx="0" cy="0"/>
        </a:xfrm>
      </p:grpSpPr>
      <p:sp>
        <p:nvSpPr>
          <p:cNvPr id="15" name="object 7">
            <a:extLst>
              <a:ext uri="{FF2B5EF4-FFF2-40B4-BE49-F238E27FC236}">
                <a16:creationId xmlns:a16="http://schemas.microsoft.com/office/drawing/2014/main" id="{9B3FE2ED-F0AD-2218-9E3C-90F6528527C8}"/>
              </a:ext>
            </a:extLst>
          </p:cNvPr>
          <p:cNvSpPr/>
          <p:nvPr userDrawn="1"/>
        </p:nvSpPr>
        <p:spPr>
          <a:xfrm>
            <a:off x="10274134" y="91468"/>
            <a:ext cx="1917866" cy="85657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chemeClr val="bg1"/>
          </a:solidFill>
        </p:spPr>
        <p:txBody>
          <a:bodyPr wrap="square" lIns="0" tIns="0" rIns="0" bIns="0" rtlCol="0"/>
          <a:lstStyle/>
          <a:p>
            <a:endParaRPr sz="900" dirty="0"/>
          </a:p>
        </p:txBody>
      </p:sp>
      <p:sp>
        <p:nvSpPr>
          <p:cNvPr id="10" name="object 7">
            <a:extLst>
              <a:ext uri="{FF2B5EF4-FFF2-40B4-BE49-F238E27FC236}">
                <a16:creationId xmlns:a16="http://schemas.microsoft.com/office/drawing/2014/main" id="{968C0513-9D7A-7C38-681D-37A8AF55DBAD}"/>
              </a:ext>
            </a:extLst>
          </p:cNvPr>
          <p:cNvSpPr/>
          <p:nvPr userDrawn="1"/>
        </p:nvSpPr>
        <p:spPr>
          <a:xfrm>
            <a:off x="173119" y="357370"/>
            <a:ext cx="11854978" cy="5807210"/>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chemeClr val="bg1">
              <a:lumMod val="85000"/>
            </a:schemeClr>
          </a:solidFill>
        </p:spPr>
        <p:txBody>
          <a:bodyPr wrap="square" lIns="0" tIns="0" rIns="0" bIns="0" rtlCol="0"/>
          <a:lstStyle/>
          <a:p>
            <a:endParaRPr sz="900" dirty="0"/>
          </a:p>
        </p:txBody>
      </p:sp>
      <p:sp>
        <p:nvSpPr>
          <p:cNvPr id="11" name="TextBox 10">
            <a:extLst>
              <a:ext uri="{FF2B5EF4-FFF2-40B4-BE49-F238E27FC236}">
                <a16:creationId xmlns:a16="http://schemas.microsoft.com/office/drawing/2014/main" id="{72CD09C2-F617-6DBC-DDBD-4B59D8779D85}"/>
              </a:ext>
            </a:extLst>
          </p:cNvPr>
          <p:cNvSpPr txBox="1"/>
          <p:nvPr userDrawn="1"/>
        </p:nvSpPr>
        <p:spPr>
          <a:xfrm>
            <a:off x="11536017" y="6398420"/>
            <a:ext cx="655983" cy="226591"/>
          </a:xfrm>
          <a:prstGeom prst="rect">
            <a:avLst/>
          </a:prstGeom>
          <a:noFill/>
        </p:spPr>
        <p:txBody>
          <a:bodyPr wrap="square" lIns="0" tIns="36000" rIns="0" bIns="36000" rtlCol="0" anchor="ctr">
            <a:spAutoFit/>
          </a:bodyPr>
          <a:lstStyle/>
          <a:p>
            <a:pPr algn="ctr"/>
            <a:fld id="{1FC80D2C-504E-CB4F-8D2F-8B79D61767E4}" type="slidenum">
              <a:rPr lang="en-US" sz="1000" b="0" smtClean="0">
                <a:solidFill>
                  <a:schemeClr val="tx1"/>
                </a:solidFill>
                <a:latin typeface="Network Rail Sans" charset="0"/>
                <a:ea typeface="Network Rail Sans" charset="0"/>
                <a:cs typeface="Network Rail Sans" charset="0"/>
              </a:rPr>
              <a:pPr algn="ctr"/>
              <a:t>‹#›</a:t>
            </a:fld>
            <a:endParaRPr lang="en-US" sz="1000" b="0" dirty="0">
              <a:solidFill>
                <a:schemeClr val="tx1"/>
              </a:solidFill>
              <a:latin typeface="Network Rail Sans" charset="0"/>
              <a:ea typeface="Network Rail Sans" charset="0"/>
              <a:cs typeface="Network Rail Sans" charset="0"/>
            </a:endParaRPr>
          </a:p>
        </p:txBody>
      </p:sp>
      <p:pic>
        <p:nvPicPr>
          <p:cNvPr id="12" name="Picture 11" descr="A close-up of a sign&#10;&#10;Description automatically generated">
            <a:extLst>
              <a:ext uri="{FF2B5EF4-FFF2-40B4-BE49-F238E27FC236}">
                <a16:creationId xmlns:a16="http://schemas.microsoft.com/office/drawing/2014/main" id="{0E4B7FF6-A3DA-07E8-21C6-2ED442D8B9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195" t="33538" r="12076" b="36324"/>
          <a:stretch/>
        </p:blipFill>
        <p:spPr>
          <a:xfrm>
            <a:off x="9718669" y="6227165"/>
            <a:ext cx="1890324" cy="539367"/>
          </a:xfrm>
          <a:prstGeom prst="rect">
            <a:avLst/>
          </a:prstGeom>
        </p:spPr>
      </p:pic>
      <p:pic>
        <p:nvPicPr>
          <p:cNvPr id="16" name="Picture 15">
            <a:extLst>
              <a:ext uri="{FF2B5EF4-FFF2-40B4-BE49-F238E27FC236}">
                <a16:creationId xmlns:a16="http://schemas.microsoft.com/office/drawing/2014/main" id="{D173BEFE-62F8-6F37-AC9F-9B2F3B97B19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90302" y="-290488"/>
            <a:ext cx="1573247" cy="1573247"/>
          </a:xfrm>
          <a:prstGeom prst="rect">
            <a:avLst/>
          </a:prstGeom>
        </p:spPr>
      </p:pic>
    </p:spTree>
    <p:extLst>
      <p:ext uri="{BB962C8B-B14F-4D97-AF65-F5344CB8AC3E}">
        <p14:creationId xmlns:p14="http://schemas.microsoft.com/office/powerpoint/2010/main" val="124883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fety En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9427" y="14675"/>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sp>
        <p:nvSpPr>
          <p:cNvPr id="2" name="Oval 1">
            <a:extLst>
              <a:ext uri="{FF2B5EF4-FFF2-40B4-BE49-F238E27FC236}">
                <a16:creationId xmlns:a16="http://schemas.microsoft.com/office/drawing/2014/main" id="{58A9FE3E-F84C-4A75-AD47-2C0BCA068A69}"/>
              </a:ext>
            </a:extLst>
          </p:cNvPr>
          <p:cNvSpPr/>
          <p:nvPr userDrawn="1"/>
        </p:nvSpPr>
        <p:spPr>
          <a:xfrm>
            <a:off x="5052767" y="2387338"/>
            <a:ext cx="2083324" cy="208332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D18C241F-401F-443E-86A2-29C2A28C4C4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15" b="7399"/>
          <a:stretch/>
        </p:blipFill>
        <p:spPr>
          <a:xfrm>
            <a:off x="5527444" y="2722979"/>
            <a:ext cx="1155966" cy="1355480"/>
          </a:xfrm>
          <a:prstGeom prst="rect">
            <a:avLst/>
          </a:prstGeom>
        </p:spPr>
      </p:pic>
      <p:pic>
        <p:nvPicPr>
          <p:cNvPr id="5" name="Picture 4" descr="NR_Logo_Black 12_Degree.png">
            <a:extLst>
              <a:ext uri="{FF2B5EF4-FFF2-40B4-BE49-F238E27FC236}">
                <a16:creationId xmlns:a16="http://schemas.microsoft.com/office/drawing/2014/main" id="{2B1D4F43-7583-45C0-96D0-F0CA8F69C5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8594" y="267161"/>
            <a:ext cx="1390327" cy="695143"/>
          </a:xfrm>
          <a:prstGeom prst="rect">
            <a:avLst/>
          </a:prstGeom>
        </p:spPr>
      </p:pic>
    </p:spTree>
    <p:extLst>
      <p:ext uri="{BB962C8B-B14F-4D97-AF65-F5344CB8AC3E}">
        <p14:creationId xmlns:p14="http://schemas.microsoft.com/office/powerpoint/2010/main" val="1683172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afety En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9427" y="14675"/>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dirty="0">
              <a:ln w="22225">
                <a:solidFill>
                  <a:schemeClr val="accent2"/>
                </a:solidFill>
                <a:prstDash val="solid"/>
              </a:ln>
              <a:solidFill>
                <a:schemeClr val="accent2">
                  <a:lumMod val="40000"/>
                  <a:lumOff val="60000"/>
                </a:schemeClr>
              </a:solidFill>
              <a:effectLst/>
            </a:endParaRPr>
          </a:p>
        </p:txBody>
      </p:sp>
      <p:pic>
        <p:nvPicPr>
          <p:cNvPr id="5" name="Picture 4" descr="NR_Logo_Black 12_Degree.png">
            <a:extLst>
              <a:ext uri="{FF2B5EF4-FFF2-40B4-BE49-F238E27FC236}">
                <a16:creationId xmlns:a16="http://schemas.microsoft.com/office/drawing/2014/main" id="{2B1D4F43-7583-45C0-96D0-F0CA8F69C5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8594" y="267161"/>
            <a:ext cx="1390327" cy="695143"/>
          </a:xfrm>
          <a:prstGeom prst="rect">
            <a:avLst/>
          </a:prstGeom>
        </p:spPr>
      </p:pic>
      <p:pic>
        <p:nvPicPr>
          <p:cNvPr id="4" name="Picture 3" descr="A close-up of a sign&#10;&#10;Description automatically generated">
            <a:extLst>
              <a:ext uri="{FF2B5EF4-FFF2-40B4-BE49-F238E27FC236}">
                <a16:creationId xmlns:a16="http://schemas.microsoft.com/office/drawing/2014/main" id="{43140F0E-A0F1-8109-B72C-D87A73CA266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3195" t="33538" r="12076" b="36324"/>
          <a:stretch/>
        </p:blipFill>
        <p:spPr>
          <a:xfrm>
            <a:off x="3539638" y="2696901"/>
            <a:ext cx="5131578" cy="1464198"/>
          </a:xfrm>
          <a:prstGeom prst="rect">
            <a:avLst/>
          </a:prstGeom>
        </p:spPr>
      </p:pic>
    </p:spTree>
    <p:extLst>
      <p:ext uri="{BB962C8B-B14F-4D97-AF65-F5344CB8AC3E}">
        <p14:creationId xmlns:p14="http://schemas.microsoft.com/office/powerpoint/2010/main" val="112695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18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mp; Text - Gold footer">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2A85867E-6068-CD41-9E97-5D4DC781CF19}"/>
              </a:ext>
            </a:extLst>
          </p:cNvPr>
          <p:cNvSpPr/>
          <p:nvPr userDrawn="1"/>
        </p:nvSpPr>
        <p:spPr>
          <a:xfrm>
            <a:off x="0" y="6125737"/>
            <a:ext cx="12192000" cy="789692"/>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106AA3"/>
          </a:solidFill>
        </p:spPr>
        <p:txBody>
          <a:bodyPr wrap="square" lIns="0" tIns="0" rIns="0" bIns="0" rtlCol="0"/>
          <a:lstStyle/>
          <a:p>
            <a:endParaRPr sz="900" dirty="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491422"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5" name="Text Placeholder 3">
            <a:extLst>
              <a:ext uri="{FF2B5EF4-FFF2-40B4-BE49-F238E27FC236}">
                <a16:creationId xmlns:a16="http://schemas.microsoft.com/office/drawing/2014/main" id="{B359C3EE-07D6-4F10-84FD-F961259C228F}"/>
              </a:ext>
            </a:extLst>
          </p:cNvPr>
          <p:cNvSpPr>
            <a:spLocks noGrp="1"/>
          </p:cNvSpPr>
          <p:nvPr>
            <p:ph type="body" sz="quarter" idx="10"/>
          </p:nvPr>
        </p:nvSpPr>
        <p:spPr>
          <a:xfrm>
            <a:off x="491422" y="1312221"/>
            <a:ext cx="1126380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11536017" y="6398420"/>
            <a:ext cx="655983" cy="226591"/>
          </a:xfrm>
          <a:prstGeom prst="rect">
            <a:avLst/>
          </a:prstGeom>
          <a:noFill/>
        </p:spPr>
        <p:txBody>
          <a:bodyPr wrap="square" lIns="0" tIns="36000" rIns="0" bIns="36000" rtlCol="0" anchor="ctr">
            <a:spAutoFit/>
          </a:bodyPr>
          <a:lstStyle/>
          <a:p>
            <a:pPr algn="ctr"/>
            <a:fld id="{1FC80D2C-504E-CB4F-8D2F-8B79D61767E4}" type="slidenum">
              <a:rPr lang="en-US" sz="1000" b="0" smtClean="0">
                <a:solidFill>
                  <a:schemeClr val="bg1"/>
                </a:solidFill>
                <a:latin typeface="Network Rail Sans" charset="0"/>
                <a:ea typeface="Network Rail Sans" charset="0"/>
                <a:cs typeface="Network Rail Sans" charset="0"/>
              </a:rPr>
              <a:pPr algn="ctr"/>
              <a:t>‹#›</a:t>
            </a:fld>
            <a:endParaRPr lang="en-US" sz="1000" b="0" dirty="0">
              <a:solidFill>
                <a:schemeClr val="bg1"/>
              </a:solidFill>
              <a:latin typeface="Network Rail Sans" charset="0"/>
              <a:ea typeface="Network Rail Sans" charset="0"/>
              <a:cs typeface="Network Rail Sans" charset="0"/>
            </a:endParaRPr>
          </a:p>
        </p:txBody>
      </p:sp>
      <p:pic>
        <p:nvPicPr>
          <p:cNvPr id="2" name="Picture 1" descr="A close-up of a sign&#10;&#10;Description automatically generated">
            <a:extLst>
              <a:ext uri="{FF2B5EF4-FFF2-40B4-BE49-F238E27FC236}">
                <a16:creationId xmlns:a16="http://schemas.microsoft.com/office/drawing/2014/main" id="{747FFEEF-5F49-477A-2423-CBF95EE30B3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195" t="33538" r="12076" b="36324"/>
          <a:stretch/>
        </p:blipFill>
        <p:spPr>
          <a:xfrm>
            <a:off x="9718669" y="6227165"/>
            <a:ext cx="1890324" cy="539367"/>
          </a:xfrm>
          <a:prstGeom prst="rect">
            <a:avLst/>
          </a:prstGeom>
        </p:spPr>
      </p:pic>
    </p:spTree>
    <p:extLst>
      <p:ext uri="{BB962C8B-B14F-4D97-AF65-F5344CB8AC3E}">
        <p14:creationId xmlns:p14="http://schemas.microsoft.com/office/powerpoint/2010/main" val="279941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mp; 2 Column Text - Gold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491422"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6278252" y="1312221"/>
            <a:ext cx="547697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4" name="object 7">
            <a:extLst>
              <a:ext uri="{FF2B5EF4-FFF2-40B4-BE49-F238E27FC236}">
                <a16:creationId xmlns:a16="http://schemas.microsoft.com/office/drawing/2014/main" id="{68A6C041-870F-218D-38DC-67A38AE871CA}"/>
              </a:ext>
            </a:extLst>
          </p:cNvPr>
          <p:cNvSpPr/>
          <p:nvPr userDrawn="1"/>
        </p:nvSpPr>
        <p:spPr>
          <a:xfrm>
            <a:off x="0" y="6125737"/>
            <a:ext cx="12192000" cy="789692"/>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106AA3"/>
          </a:solidFill>
        </p:spPr>
        <p:txBody>
          <a:bodyPr wrap="square" lIns="0" tIns="0" rIns="0" bIns="0" rtlCol="0"/>
          <a:lstStyle/>
          <a:p>
            <a:endParaRPr sz="900" dirty="0"/>
          </a:p>
        </p:txBody>
      </p:sp>
      <p:sp>
        <p:nvSpPr>
          <p:cNvPr id="15" name="TextBox 14">
            <a:extLst>
              <a:ext uri="{FF2B5EF4-FFF2-40B4-BE49-F238E27FC236}">
                <a16:creationId xmlns:a16="http://schemas.microsoft.com/office/drawing/2014/main" id="{A5AF4EF8-3E2B-6180-16A0-9E9EF90391CD}"/>
              </a:ext>
            </a:extLst>
          </p:cNvPr>
          <p:cNvSpPr txBox="1"/>
          <p:nvPr userDrawn="1"/>
        </p:nvSpPr>
        <p:spPr>
          <a:xfrm>
            <a:off x="11536017" y="6398420"/>
            <a:ext cx="655983" cy="226591"/>
          </a:xfrm>
          <a:prstGeom prst="rect">
            <a:avLst/>
          </a:prstGeom>
          <a:noFill/>
        </p:spPr>
        <p:txBody>
          <a:bodyPr wrap="square" lIns="0" tIns="36000" rIns="0" bIns="36000" rtlCol="0" anchor="ctr">
            <a:spAutoFit/>
          </a:bodyPr>
          <a:lstStyle/>
          <a:p>
            <a:pPr algn="ctr"/>
            <a:fld id="{1FC80D2C-504E-CB4F-8D2F-8B79D61767E4}" type="slidenum">
              <a:rPr lang="en-US" sz="1000" b="0" smtClean="0">
                <a:solidFill>
                  <a:schemeClr val="bg1"/>
                </a:solidFill>
                <a:latin typeface="Network Rail Sans" charset="0"/>
                <a:ea typeface="Network Rail Sans" charset="0"/>
                <a:cs typeface="Network Rail Sans" charset="0"/>
              </a:rPr>
              <a:pPr algn="ctr"/>
              <a:t>‹#›</a:t>
            </a:fld>
            <a:endParaRPr lang="en-US" sz="1000" b="0" dirty="0">
              <a:solidFill>
                <a:schemeClr val="bg1"/>
              </a:solidFill>
              <a:latin typeface="Network Rail Sans" charset="0"/>
              <a:ea typeface="Network Rail Sans" charset="0"/>
              <a:cs typeface="Network Rail Sans" charset="0"/>
            </a:endParaRPr>
          </a:p>
        </p:txBody>
      </p:sp>
      <p:pic>
        <p:nvPicPr>
          <p:cNvPr id="16" name="Picture 15" descr="A close-up of a sign&#10;&#10;Description automatically generated">
            <a:extLst>
              <a:ext uri="{FF2B5EF4-FFF2-40B4-BE49-F238E27FC236}">
                <a16:creationId xmlns:a16="http://schemas.microsoft.com/office/drawing/2014/main" id="{465D5604-D0C8-53EC-11C6-0F85CDF9B5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195" t="33538" r="12076" b="36324"/>
          <a:stretch/>
        </p:blipFill>
        <p:spPr>
          <a:xfrm>
            <a:off x="9718669" y="6227165"/>
            <a:ext cx="1890324" cy="539367"/>
          </a:xfrm>
          <a:prstGeom prst="rect">
            <a:avLst/>
          </a:prstGeom>
        </p:spPr>
      </p:pic>
    </p:spTree>
    <p:extLst>
      <p:ext uri="{BB962C8B-B14F-4D97-AF65-F5344CB8AC3E}">
        <p14:creationId xmlns:p14="http://schemas.microsoft.com/office/powerpoint/2010/main" val="37939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mp; 3 Column Text - Gold footer">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8112109" y="1315525"/>
            <a:ext cx="3491328"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2" name="Text Placeholder 3">
            <a:extLst>
              <a:ext uri="{FF2B5EF4-FFF2-40B4-BE49-F238E27FC236}">
                <a16:creationId xmlns:a16="http://schemas.microsoft.com/office/drawing/2014/main" id="{B575F5E2-CFE9-4DF3-AE65-2914087CF209}"/>
              </a:ext>
            </a:extLst>
          </p:cNvPr>
          <p:cNvSpPr>
            <a:spLocks noGrp="1"/>
          </p:cNvSpPr>
          <p:nvPr>
            <p:ph type="body" sz="quarter" idx="12"/>
          </p:nvPr>
        </p:nvSpPr>
        <p:spPr>
          <a:xfrm>
            <a:off x="4301765" y="1304203"/>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 name="Title 1">
            <a:extLst>
              <a:ext uri="{FF2B5EF4-FFF2-40B4-BE49-F238E27FC236}">
                <a16:creationId xmlns:a16="http://schemas.microsoft.com/office/drawing/2014/main" id="{877B9DCB-62D7-3F0B-1F2A-82195AF67DBE}"/>
              </a:ext>
            </a:extLst>
          </p:cNvPr>
          <p:cNvSpPr>
            <a:spLocks noGrp="1"/>
          </p:cNvSpPr>
          <p:nvPr>
            <p:ph type="title" hasCustomPrompt="1"/>
          </p:nvPr>
        </p:nvSpPr>
        <p:spPr>
          <a:xfrm>
            <a:off x="491422"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16" name="object 7">
            <a:extLst>
              <a:ext uri="{FF2B5EF4-FFF2-40B4-BE49-F238E27FC236}">
                <a16:creationId xmlns:a16="http://schemas.microsoft.com/office/drawing/2014/main" id="{D5BF278A-9454-575D-74D9-14F9498A7E1C}"/>
              </a:ext>
            </a:extLst>
          </p:cNvPr>
          <p:cNvSpPr/>
          <p:nvPr userDrawn="1"/>
        </p:nvSpPr>
        <p:spPr>
          <a:xfrm>
            <a:off x="0" y="6125737"/>
            <a:ext cx="12192000" cy="789692"/>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106AA3"/>
          </a:solidFill>
        </p:spPr>
        <p:txBody>
          <a:bodyPr wrap="square" lIns="0" tIns="0" rIns="0" bIns="0" rtlCol="0"/>
          <a:lstStyle/>
          <a:p>
            <a:endParaRPr sz="900" dirty="0"/>
          </a:p>
        </p:txBody>
      </p:sp>
      <p:sp>
        <p:nvSpPr>
          <p:cNvPr id="17" name="TextBox 16">
            <a:extLst>
              <a:ext uri="{FF2B5EF4-FFF2-40B4-BE49-F238E27FC236}">
                <a16:creationId xmlns:a16="http://schemas.microsoft.com/office/drawing/2014/main" id="{199D9734-2F77-BC9D-983D-99CB19A3697A}"/>
              </a:ext>
            </a:extLst>
          </p:cNvPr>
          <p:cNvSpPr txBox="1"/>
          <p:nvPr userDrawn="1"/>
        </p:nvSpPr>
        <p:spPr>
          <a:xfrm>
            <a:off x="11536017" y="6398420"/>
            <a:ext cx="655983" cy="226591"/>
          </a:xfrm>
          <a:prstGeom prst="rect">
            <a:avLst/>
          </a:prstGeom>
          <a:noFill/>
        </p:spPr>
        <p:txBody>
          <a:bodyPr wrap="square" lIns="0" tIns="36000" rIns="0" bIns="36000" rtlCol="0" anchor="ctr">
            <a:spAutoFit/>
          </a:bodyPr>
          <a:lstStyle/>
          <a:p>
            <a:pPr algn="ctr"/>
            <a:fld id="{1FC80D2C-504E-CB4F-8D2F-8B79D61767E4}" type="slidenum">
              <a:rPr lang="en-US" sz="1000" b="0" smtClean="0">
                <a:solidFill>
                  <a:schemeClr val="bg1"/>
                </a:solidFill>
                <a:latin typeface="Network Rail Sans" charset="0"/>
                <a:ea typeface="Network Rail Sans" charset="0"/>
                <a:cs typeface="Network Rail Sans" charset="0"/>
              </a:rPr>
              <a:pPr algn="ctr"/>
              <a:t>‹#›</a:t>
            </a:fld>
            <a:endParaRPr lang="en-US" sz="1000" b="0" dirty="0">
              <a:solidFill>
                <a:schemeClr val="bg1"/>
              </a:solidFill>
              <a:latin typeface="Network Rail Sans" charset="0"/>
              <a:ea typeface="Network Rail Sans" charset="0"/>
              <a:cs typeface="Network Rail Sans" charset="0"/>
            </a:endParaRPr>
          </a:p>
        </p:txBody>
      </p:sp>
      <p:pic>
        <p:nvPicPr>
          <p:cNvPr id="18" name="Picture 17" descr="A close-up of a sign&#10;&#10;Description automatically generated">
            <a:extLst>
              <a:ext uri="{FF2B5EF4-FFF2-40B4-BE49-F238E27FC236}">
                <a16:creationId xmlns:a16="http://schemas.microsoft.com/office/drawing/2014/main" id="{EC49BCF7-11A2-9C04-2C5D-1A96B87B90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195" t="33538" r="12076" b="36324"/>
          <a:stretch/>
        </p:blipFill>
        <p:spPr>
          <a:xfrm>
            <a:off x="9718669" y="6227165"/>
            <a:ext cx="1890324" cy="539367"/>
          </a:xfrm>
          <a:prstGeom prst="rect">
            <a:avLst/>
          </a:prstGeom>
        </p:spPr>
      </p:pic>
    </p:spTree>
    <p:extLst>
      <p:ext uri="{BB962C8B-B14F-4D97-AF65-F5344CB8AC3E}">
        <p14:creationId xmlns:p14="http://schemas.microsoft.com/office/powerpoint/2010/main" val="77983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mp; Image - Gold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491422"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dirty="0"/>
              <a:t>Header</a:t>
            </a: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2" name="Picture Placeholder 5">
            <a:extLst>
              <a:ext uri="{FF2B5EF4-FFF2-40B4-BE49-F238E27FC236}">
                <a16:creationId xmlns:a16="http://schemas.microsoft.com/office/drawing/2014/main" id="{4A7D7B2B-E2AF-4A44-85F4-EACCCCB04211}"/>
              </a:ext>
            </a:extLst>
          </p:cNvPr>
          <p:cNvSpPr>
            <a:spLocks noGrp="1"/>
          </p:cNvSpPr>
          <p:nvPr>
            <p:ph type="pic" sz="quarter" idx="12" hasCustomPrompt="1"/>
          </p:nvPr>
        </p:nvSpPr>
        <p:spPr>
          <a:xfrm>
            <a:off x="6278251" y="1312220"/>
            <a:ext cx="5422327" cy="4249593"/>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dirty="0"/>
              <a:t>Click icon to add image</a:t>
            </a:r>
          </a:p>
        </p:txBody>
      </p:sp>
      <p:sp>
        <p:nvSpPr>
          <p:cNvPr id="15" name="object 7">
            <a:extLst>
              <a:ext uri="{FF2B5EF4-FFF2-40B4-BE49-F238E27FC236}">
                <a16:creationId xmlns:a16="http://schemas.microsoft.com/office/drawing/2014/main" id="{233982C6-A887-61C5-814A-6816EA226C79}"/>
              </a:ext>
            </a:extLst>
          </p:cNvPr>
          <p:cNvSpPr/>
          <p:nvPr userDrawn="1"/>
        </p:nvSpPr>
        <p:spPr>
          <a:xfrm>
            <a:off x="0" y="6125737"/>
            <a:ext cx="12192000" cy="789692"/>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106AA3"/>
          </a:solidFill>
        </p:spPr>
        <p:txBody>
          <a:bodyPr wrap="square" lIns="0" tIns="0" rIns="0" bIns="0" rtlCol="0"/>
          <a:lstStyle/>
          <a:p>
            <a:endParaRPr sz="900" dirty="0"/>
          </a:p>
        </p:txBody>
      </p:sp>
      <p:sp>
        <p:nvSpPr>
          <p:cNvPr id="16" name="TextBox 15">
            <a:extLst>
              <a:ext uri="{FF2B5EF4-FFF2-40B4-BE49-F238E27FC236}">
                <a16:creationId xmlns:a16="http://schemas.microsoft.com/office/drawing/2014/main" id="{9BD517AA-3E92-239B-CF23-A08C040434B8}"/>
              </a:ext>
            </a:extLst>
          </p:cNvPr>
          <p:cNvSpPr txBox="1"/>
          <p:nvPr userDrawn="1"/>
        </p:nvSpPr>
        <p:spPr>
          <a:xfrm>
            <a:off x="11536017" y="6398420"/>
            <a:ext cx="655983" cy="226591"/>
          </a:xfrm>
          <a:prstGeom prst="rect">
            <a:avLst/>
          </a:prstGeom>
          <a:noFill/>
        </p:spPr>
        <p:txBody>
          <a:bodyPr wrap="square" lIns="0" tIns="36000" rIns="0" bIns="36000" rtlCol="0" anchor="ctr">
            <a:spAutoFit/>
          </a:bodyPr>
          <a:lstStyle/>
          <a:p>
            <a:pPr algn="ctr"/>
            <a:fld id="{1FC80D2C-504E-CB4F-8D2F-8B79D61767E4}" type="slidenum">
              <a:rPr lang="en-US" sz="1000" b="0" smtClean="0">
                <a:solidFill>
                  <a:schemeClr val="bg1"/>
                </a:solidFill>
                <a:latin typeface="Network Rail Sans" charset="0"/>
                <a:ea typeface="Network Rail Sans" charset="0"/>
                <a:cs typeface="Network Rail Sans" charset="0"/>
              </a:rPr>
              <a:pPr algn="ctr"/>
              <a:t>‹#›</a:t>
            </a:fld>
            <a:endParaRPr lang="en-US" sz="1000" b="0" dirty="0">
              <a:solidFill>
                <a:schemeClr val="bg1"/>
              </a:solidFill>
              <a:latin typeface="Network Rail Sans" charset="0"/>
              <a:ea typeface="Network Rail Sans" charset="0"/>
              <a:cs typeface="Network Rail Sans" charset="0"/>
            </a:endParaRPr>
          </a:p>
        </p:txBody>
      </p:sp>
      <p:pic>
        <p:nvPicPr>
          <p:cNvPr id="17" name="Picture 16" descr="A close-up of a sign&#10;&#10;Description automatically generated">
            <a:extLst>
              <a:ext uri="{FF2B5EF4-FFF2-40B4-BE49-F238E27FC236}">
                <a16:creationId xmlns:a16="http://schemas.microsoft.com/office/drawing/2014/main" id="{065E06DF-5519-1591-A33B-9B4CA39016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195" t="33538" r="12076" b="36324"/>
          <a:stretch/>
        </p:blipFill>
        <p:spPr>
          <a:xfrm>
            <a:off x="9718669" y="6227165"/>
            <a:ext cx="1890324" cy="539367"/>
          </a:xfrm>
          <a:prstGeom prst="rect">
            <a:avLst/>
          </a:prstGeom>
        </p:spPr>
      </p:pic>
    </p:spTree>
    <p:extLst>
      <p:ext uri="{BB962C8B-B14F-4D97-AF65-F5344CB8AC3E}">
        <p14:creationId xmlns:p14="http://schemas.microsoft.com/office/powerpoint/2010/main" val="188166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Content - Gold footer">
    <p:spTree>
      <p:nvGrpSpPr>
        <p:cNvPr id="1" name=""/>
        <p:cNvGrpSpPr/>
        <p:nvPr/>
      </p:nvGrpSpPr>
      <p:grpSpPr>
        <a:xfrm>
          <a:off x="0" y="0"/>
          <a:ext cx="0" cy="0"/>
          <a:chOff x="0" y="0"/>
          <a:chExt cx="0" cy="0"/>
        </a:xfrm>
      </p:grpSpPr>
      <p:sp>
        <p:nvSpPr>
          <p:cNvPr id="15" name="object 7">
            <a:extLst>
              <a:ext uri="{FF2B5EF4-FFF2-40B4-BE49-F238E27FC236}">
                <a16:creationId xmlns:a16="http://schemas.microsoft.com/office/drawing/2014/main" id="{9B3FE2ED-F0AD-2218-9E3C-90F6528527C8}"/>
              </a:ext>
            </a:extLst>
          </p:cNvPr>
          <p:cNvSpPr/>
          <p:nvPr userDrawn="1"/>
        </p:nvSpPr>
        <p:spPr>
          <a:xfrm>
            <a:off x="10274134" y="91468"/>
            <a:ext cx="1917866" cy="85657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chemeClr val="bg1"/>
          </a:solidFill>
        </p:spPr>
        <p:txBody>
          <a:bodyPr wrap="square" lIns="0" tIns="0" rIns="0" bIns="0" rtlCol="0"/>
          <a:lstStyle/>
          <a:p>
            <a:endParaRPr sz="900" dirty="0"/>
          </a:p>
        </p:txBody>
      </p:sp>
      <p:sp>
        <p:nvSpPr>
          <p:cNvPr id="10" name="object 7">
            <a:extLst>
              <a:ext uri="{FF2B5EF4-FFF2-40B4-BE49-F238E27FC236}">
                <a16:creationId xmlns:a16="http://schemas.microsoft.com/office/drawing/2014/main" id="{968C0513-9D7A-7C38-681D-37A8AF55DBAD}"/>
              </a:ext>
            </a:extLst>
          </p:cNvPr>
          <p:cNvSpPr/>
          <p:nvPr userDrawn="1"/>
        </p:nvSpPr>
        <p:spPr>
          <a:xfrm>
            <a:off x="173119" y="357370"/>
            <a:ext cx="11854978" cy="5807210"/>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106AA3"/>
          </a:solidFill>
        </p:spPr>
        <p:txBody>
          <a:bodyPr wrap="square" lIns="0" tIns="0" rIns="0" bIns="0" rtlCol="0"/>
          <a:lstStyle/>
          <a:p>
            <a:endParaRPr sz="900" dirty="0"/>
          </a:p>
        </p:txBody>
      </p:sp>
      <p:sp>
        <p:nvSpPr>
          <p:cNvPr id="11" name="TextBox 10">
            <a:extLst>
              <a:ext uri="{FF2B5EF4-FFF2-40B4-BE49-F238E27FC236}">
                <a16:creationId xmlns:a16="http://schemas.microsoft.com/office/drawing/2014/main" id="{72CD09C2-F617-6DBC-DDBD-4B59D8779D85}"/>
              </a:ext>
            </a:extLst>
          </p:cNvPr>
          <p:cNvSpPr txBox="1"/>
          <p:nvPr userDrawn="1"/>
        </p:nvSpPr>
        <p:spPr>
          <a:xfrm>
            <a:off x="11536017" y="6398420"/>
            <a:ext cx="655983" cy="226591"/>
          </a:xfrm>
          <a:prstGeom prst="rect">
            <a:avLst/>
          </a:prstGeom>
          <a:noFill/>
        </p:spPr>
        <p:txBody>
          <a:bodyPr wrap="square" lIns="0" tIns="36000" rIns="0" bIns="36000" rtlCol="0" anchor="ctr">
            <a:spAutoFit/>
          </a:bodyPr>
          <a:lstStyle/>
          <a:p>
            <a:pPr algn="ctr"/>
            <a:fld id="{1FC80D2C-504E-CB4F-8D2F-8B79D61767E4}" type="slidenum">
              <a:rPr lang="en-US" sz="1000" b="0" smtClean="0">
                <a:solidFill>
                  <a:schemeClr val="tx1"/>
                </a:solidFill>
                <a:latin typeface="Network Rail Sans" charset="0"/>
                <a:ea typeface="Network Rail Sans" charset="0"/>
                <a:cs typeface="Network Rail Sans" charset="0"/>
              </a:rPr>
              <a:pPr algn="ctr"/>
              <a:t>‹#›</a:t>
            </a:fld>
            <a:endParaRPr lang="en-US" sz="1000" b="0" dirty="0">
              <a:solidFill>
                <a:schemeClr val="tx1"/>
              </a:solidFill>
              <a:latin typeface="Network Rail Sans" charset="0"/>
              <a:ea typeface="Network Rail Sans" charset="0"/>
              <a:cs typeface="Network Rail Sans" charset="0"/>
            </a:endParaRPr>
          </a:p>
        </p:txBody>
      </p:sp>
      <p:pic>
        <p:nvPicPr>
          <p:cNvPr id="12" name="Picture 11" descr="A close-up of a sign&#10;&#10;Description automatically generated">
            <a:extLst>
              <a:ext uri="{FF2B5EF4-FFF2-40B4-BE49-F238E27FC236}">
                <a16:creationId xmlns:a16="http://schemas.microsoft.com/office/drawing/2014/main" id="{0E4B7FF6-A3DA-07E8-21C6-2ED442D8B9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195" t="33538" r="12076" b="36324"/>
          <a:stretch/>
        </p:blipFill>
        <p:spPr>
          <a:xfrm>
            <a:off x="9718669" y="6227165"/>
            <a:ext cx="1890324" cy="539367"/>
          </a:xfrm>
          <a:prstGeom prst="rect">
            <a:avLst/>
          </a:prstGeom>
        </p:spPr>
      </p:pic>
      <p:pic>
        <p:nvPicPr>
          <p:cNvPr id="16" name="Picture 15">
            <a:extLst>
              <a:ext uri="{FF2B5EF4-FFF2-40B4-BE49-F238E27FC236}">
                <a16:creationId xmlns:a16="http://schemas.microsoft.com/office/drawing/2014/main" id="{D173BEFE-62F8-6F37-AC9F-9B2F3B97B19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90302" y="-290488"/>
            <a:ext cx="1573247" cy="1573247"/>
          </a:xfrm>
          <a:prstGeom prst="rect">
            <a:avLst/>
          </a:prstGeom>
        </p:spPr>
      </p:pic>
    </p:spTree>
    <p:extLst>
      <p:ext uri="{BB962C8B-B14F-4D97-AF65-F5344CB8AC3E}">
        <p14:creationId xmlns:p14="http://schemas.microsoft.com/office/powerpoint/2010/main" val="313241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lain Content - Gold footer">
    <p:spTree>
      <p:nvGrpSpPr>
        <p:cNvPr id="1" name=""/>
        <p:cNvGrpSpPr/>
        <p:nvPr/>
      </p:nvGrpSpPr>
      <p:grpSpPr>
        <a:xfrm>
          <a:off x="0" y="0"/>
          <a:ext cx="0" cy="0"/>
          <a:chOff x="0" y="0"/>
          <a:chExt cx="0" cy="0"/>
        </a:xfrm>
      </p:grpSpPr>
      <p:sp>
        <p:nvSpPr>
          <p:cNvPr id="15" name="object 7">
            <a:extLst>
              <a:ext uri="{FF2B5EF4-FFF2-40B4-BE49-F238E27FC236}">
                <a16:creationId xmlns:a16="http://schemas.microsoft.com/office/drawing/2014/main" id="{9B3FE2ED-F0AD-2218-9E3C-90F6528527C8}"/>
              </a:ext>
            </a:extLst>
          </p:cNvPr>
          <p:cNvSpPr/>
          <p:nvPr userDrawn="1"/>
        </p:nvSpPr>
        <p:spPr>
          <a:xfrm>
            <a:off x="10274134" y="91468"/>
            <a:ext cx="1917866" cy="85657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chemeClr val="bg1"/>
          </a:solidFill>
        </p:spPr>
        <p:txBody>
          <a:bodyPr wrap="square" lIns="0" tIns="0" rIns="0" bIns="0" rtlCol="0"/>
          <a:lstStyle/>
          <a:p>
            <a:endParaRPr sz="900" dirty="0"/>
          </a:p>
        </p:txBody>
      </p:sp>
      <p:sp>
        <p:nvSpPr>
          <p:cNvPr id="10" name="object 7">
            <a:extLst>
              <a:ext uri="{FF2B5EF4-FFF2-40B4-BE49-F238E27FC236}">
                <a16:creationId xmlns:a16="http://schemas.microsoft.com/office/drawing/2014/main" id="{968C0513-9D7A-7C38-681D-37A8AF55DBAD}"/>
              </a:ext>
            </a:extLst>
          </p:cNvPr>
          <p:cNvSpPr/>
          <p:nvPr userDrawn="1"/>
        </p:nvSpPr>
        <p:spPr>
          <a:xfrm>
            <a:off x="173119" y="357370"/>
            <a:ext cx="11854978" cy="5807210"/>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4E9643"/>
          </a:solidFill>
        </p:spPr>
        <p:txBody>
          <a:bodyPr wrap="square" lIns="0" tIns="0" rIns="0" bIns="0" rtlCol="0"/>
          <a:lstStyle/>
          <a:p>
            <a:endParaRPr sz="900" dirty="0"/>
          </a:p>
        </p:txBody>
      </p:sp>
      <p:sp>
        <p:nvSpPr>
          <p:cNvPr id="11" name="TextBox 10">
            <a:extLst>
              <a:ext uri="{FF2B5EF4-FFF2-40B4-BE49-F238E27FC236}">
                <a16:creationId xmlns:a16="http://schemas.microsoft.com/office/drawing/2014/main" id="{72CD09C2-F617-6DBC-DDBD-4B59D8779D85}"/>
              </a:ext>
            </a:extLst>
          </p:cNvPr>
          <p:cNvSpPr txBox="1"/>
          <p:nvPr userDrawn="1"/>
        </p:nvSpPr>
        <p:spPr>
          <a:xfrm>
            <a:off x="11536017" y="6398420"/>
            <a:ext cx="655983" cy="226591"/>
          </a:xfrm>
          <a:prstGeom prst="rect">
            <a:avLst/>
          </a:prstGeom>
          <a:noFill/>
        </p:spPr>
        <p:txBody>
          <a:bodyPr wrap="square" lIns="0" tIns="36000" rIns="0" bIns="36000" rtlCol="0" anchor="ctr">
            <a:spAutoFit/>
          </a:bodyPr>
          <a:lstStyle/>
          <a:p>
            <a:pPr algn="ctr"/>
            <a:fld id="{1FC80D2C-504E-CB4F-8D2F-8B79D61767E4}" type="slidenum">
              <a:rPr lang="en-US" sz="1000" b="0" smtClean="0">
                <a:solidFill>
                  <a:schemeClr val="tx1"/>
                </a:solidFill>
                <a:latin typeface="Network Rail Sans" charset="0"/>
                <a:ea typeface="Network Rail Sans" charset="0"/>
                <a:cs typeface="Network Rail Sans" charset="0"/>
              </a:rPr>
              <a:pPr algn="ctr"/>
              <a:t>‹#›</a:t>
            </a:fld>
            <a:endParaRPr lang="en-US" sz="1000" b="0" dirty="0">
              <a:solidFill>
                <a:schemeClr val="tx1"/>
              </a:solidFill>
              <a:latin typeface="Network Rail Sans" charset="0"/>
              <a:ea typeface="Network Rail Sans" charset="0"/>
              <a:cs typeface="Network Rail Sans" charset="0"/>
            </a:endParaRPr>
          </a:p>
        </p:txBody>
      </p:sp>
      <p:pic>
        <p:nvPicPr>
          <p:cNvPr id="12" name="Picture 11" descr="A close-up of a sign&#10;&#10;Description automatically generated">
            <a:extLst>
              <a:ext uri="{FF2B5EF4-FFF2-40B4-BE49-F238E27FC236}">
                <a16:creationId xmlns:a16="http://schemas.microsoft.com/office/drawing/2014/main" id="{0E4B7FF6-A3DA-07E8-21C6-2ED442D8B9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195" t="33538" r="12076" b="36324"/>
          <a:stretch/>
        </p:blipFill>
        <p:spPr>
          <a:xfrm>
            <a:off x="9718669" y="6227165"/>
            <a:ext cx="1890324" cy="539367"/>
          </a:xfrm>
          <a:prstGeom prst="rect">
            <a:avLst/>
          </a:prstGeom>
        </p:spPr>
      </p:pic>
      <p:pic>
        <p:nvPicPr>
          <p:cNvPr id="16" name="Picture 15">
            <a:extLst>
              <a:ext uri="{FF2B5EF4-FFF2-40B4-BE49-F238E27FC236}">
                <a16:creationId xmlns:a16="http://schemas.microsoft.com/office/drawing/2014/main" id="{D173BEFE-62F8-6F37-AC9F-9B2F3B97B19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90302" y="-290488"/>
            <a:ext cx="1573247" cy="1573247"/>
          </a:xfrm>
          <a:prstGeom prst="rect">
            <a:avLst/>
          </a:prstGeom>
        </p:spPr>
      </p:pic>
    </p:spTree>
    <p:extLst>
      <p:ext uri="{BB962C8B-B14F-4D97-AF65-F5344CB8AC3E}">
        <p14:creationId xmlns:p14="http://schemas.microsoft.com/office/powerpoint/2010/main" val="171268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lain Content - Gold footer">
    <p:spTree>
      <p:nvGrpSpPr>
        <p:cNvPr id="1" name=""/>
        <p:cNvGrpSpPr/>
        <p:nvPr/>
      </p:nvGrpSpPr>
      <p:grpSpPr>
        <a:xfrm>
          <a:off x="0" y="0"/>
          <a:ext cx="0" cy="0"/>
          <a:chOff x="0" y="0"/>
          <a:chExt cx="0" cy="0"/>
        </a:xfrm>
      </p:grpSpPr>
      <p:sp>
        <p:nvSpPr>
          <p:cNvPr id="15" name="object 7">
            <a:extLst>
              <a:ext uri="{FF2B5EF4-FFF2-40B4-BE49-F238E27FC236}">
                <a16:creationId xmlns:a16="http://schemas.microsoft.com/office/drawing/2014/main" id="{9B3FE2ED-F0AD-2218-9E3C-90F6528527C8}"/>
              </a:ext>
            </a:extLst>
          </p:cNvPr>
          <p:cNvSpPr/>
          <p:nvPr userDrawn="1"/>
        </p:nvSpPr>
        <p:spPr>
          <a:xfrm>
            <a:off x="10274134" y="91468"/>
            <a:ext cx="1917866" cy="85657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chemeClr val="bg1"/>
          </a:solidFill>
        </p:spPr>
        <p:txBody>
          <a:bodyPr wrap="square" lIns="0" tIns="0" rIns="0" bIns="0" rtlCol="0"/>
          <a:lstStyle/>
          <a:p>
            <a:endParaRPr sz="900" dirty="0"/>
          </a:p>
        </p:txBody>
      </p:sp>
      <p:sp>
        <p:nvSpPr>
          <p:cNvPr id="10" name="object 7">
            <a:extLst>
              <a:ext uri="{FF2B5EF4-FFF2-40B4-BE49-F238E27FC236}">
                <a16:creationId xmlns:a16="http://schemas.microsoft.com/office/drawing/2014/main" id="{968C0513-9D7A-7C38-681D-37A8AF55DBAD}"/>
              </a:ext>
            </a:extLst>
          </p:cNvPr>
          <p:cNvSpPr/>
          <p:nvPr userDrawn="1"/>
        </p:nvSpPr>
        <p:spPr>
          <a:xfrm>
            <a:off x="173119" y="357370"/>
            <a:ext cx="11854978" cy="5807210"/>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E01129"/>
          </a:solidFill>
        </p:spPr>
        <p:txBody>
          <a:bodyPr wrap="square" lIns="0" tIns="0" rIns="0" bIns="0" rtlCol="0"/>
          <a:lstStyle/>
          <a:p>
            <a:endParaRPr sz="900" dirty="0"/>
          </a:p>
        </p:txBody>
      </p:sp>
      <p:sp>
        <p:nvSpPr>
          <p:cNvPr id="11" name="TextBox 10">
            <a:extLst>
              <a:ext uri="{FF2B5EF4-FFF2-40B4-BE49-F238E27FC236}">
                <a16:creationId xmlns:a16="http://schemas.microsoft.com/office/drawing/2014/main" id="{72CD09C2-F617-6DBC-DDBD-4B59D8779D85}"/>
              </a:ext>
            </a:extLst>
          </p:cNvPr>
          <p:cNvSpPr txBox="1"/>
          <p:nvPr userDrawn="1"/>
        </p:nvSpPr>
        <p:spPr>
          <a:xfrm>
            <a:off x="11536017" y="6398420"/>
            <a:ext cx="655983" cy="226591"/>
          </a:xfrm>
          <a:prstGeom prst="rect">
            <a:avLst/>
          </a:prstGeom>
          <a:noFill/>
        </p:spPr>
        <p:txBody>
          <a:bodyPr wrap="square" lIns="0" tIns="36000" rIns="0" bIns="36000" rtlCol="0" anchor="ctr">
            <a:spAutoFit/>
          </a:bodyPr>
          <a:lstStyle/>
          <a:p>
            <a:pPr algn="ctr"/>
            <a:fld id="{1FC80D2C-504E-CB4F-8D2F-8B79D61767E4}" type="slidenum">
              <a:rPr lang="en-US" sz="1000" b="0" smtClean="0">
                <a:solidFill>
                  <a:schemeClr val="tx1"/>
                </a:solidFill>
                <a:latin typeface="Network Rail Sans" charset="0"/>
                <a:ea typeface="Network Rail Sans" charset="0"/>
                <a:cs typeface="Network Rail Sans" charset="0"/>
              </a:rPr>
              <a:pPr algn="ctr"/>
              <a:t>‹#›</a:t>
            </a:fld>
            <a:endParaRPr lang="en-US" sz="1000" b="0" dirty="0">
              <a:solidFill>
                <a:schemeClr val="tx1"/>
              </a:solidFill>
              <a:latin typeface="Network Rail Sans" charset="0"/>
              <a:ea typeface="Network Rail Sans" charset="0"/>
              <a:cs typeface="Network Rail Sans" charset="0"/>
            </a:endParaRPr>
          </a:p>
        </p:txBody>
      </p:sp>
      <p:pic>
        <p:nvPicPr>
          <p:cNvPr id="12" name="Picture 11" descr="A close-up of a sign&#10;&#10;Description automatically generated">
            <a:extLst>
              <a:ext uri="{FF2B5EF4-FFF2-40B4-BE49-F238E27FC236}">
                <a16:creationId xmlns:a16="http://schemas.microsoft.com/office/drawing/2014/main" id="{0E4B7FF6-A3DA-07E8-21C6-2ED442D8B9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3195" t="33538" r="12076" b="36324"/>
          <a:stretch/>
        </p:blipFill>
        <p:spPr>
          <a:xfrm>
            <a:off x="9718669" y="6227165"/>
            <a:ext cx="1890324" cy="539367"/>
          </a:xfrm>
          <a:prstGeom prst="rect">
            <a:avLst/>
          </a:prstGeom>
        </p:spPr>
      </p:pic>
      <p:pic>
        <p:nvPicPr>
          <p:cNvPr id="16" name="Picture 15">
            <a:extLst>
              <a:ext uri="{FF2B5EF4-FFF2-40B4-BE49-F238E27FC236}">
                <a16:creationId xmlns:a16="http://schemas.microsoft.com/office/drawing/2014/main" id="{D173BEFE-62F8-6F37-AC9F-9B2F3B97B19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90302" y="-290488"/>
            <a:ext cx="1573247" cy="1573247"/>
          </a:xfrm>
          <a:prstGeom prst="rect">
            <a:avLst/>
          </a:prstGeom>
        </p:spPr>
      </p:pic>
    </p:spTree>
    <p:extLst>
      <p:ext uri="{BB962C8B-B14F-4D97-AF65-F5344CB8AC3E}">
        <p14:creationId xmlns:p14="http://schemas.microsoft.com/office/powerpoint/2010/main" val="412450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logo of a network&#10;&#10;Description automatically generated">
            <a:extLst>
              <a:ext uri="{FF2B5EF4-FFF2-40B4-BE49-F238E27FC236}">
                <a16:creationId xmlns:a16="http://schemas.microsoft.com/office/drawing/2014/main" id="{C0B74C0F-1914-5D00-5E96-06BD1B04971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93297" y="74636"/>
            <a:ext cx="1345090" cy="613831"/>
          </a:xfrm>
          <a:prstGeom prst="rect">
            <a:avLst/>
          </a:prstGeom>
        </p:spPr>
      </p:pic>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39" r:id="rId1"/>
    <p:sldLayoutId id="2147483762" r:id="rId2"/>
    <p:sldLayoutId id="2147483747" r:id="rId3"/>
    <p:sldLayoutId id="2147483749" r:id="rId4"/>
    <p:sldLayoutId id="2147483751" r:id="rId5"/>
    <p:sldLayoutId id="2147483753" r:id="rId6"/>
    <p:sldLayoutId id="2147483755" r:id="rId7"/>
    <p:sldLayoutId id="2147483758" r:id="rId8"/>
    <p:sldLayoutId id="2147483759" r:id="rId9"/>
    <p:sldLayoutId id="2147483760" r:id="rId10"/>
    <p:sldLayoutId id="2147483757" r:id="rId11"/>
    <p:sldLayoutId id="21474837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overnment/publications/guide-to-maintaining-roadworthines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hyperlink" Target="https://web.microsoftstream.com/video/f36a98d6-80a0-4b7c-b801-cd8c0964fe22" TargetMode="External"/><Relationship Id="rId5" Type="http://schemas.openxmlformats.org/officeDocument/2006/relationships/image" Target="../media/image18.png"/><Relationship Id="rId4" Type="http://schemas.openxmlformats.org/officeDocument/2006/relationships/hyperlink" Target="https://web.microsoftstream.com/video/00463be6-9877-4160-8dd6-450ccf9b4e9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uidance/tow-a-trailer-with-a-car-safety-checks"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hyperlink" Target="https://www.gov.uk/government/publications/overhanging-loads-on-vehicles/overhanging-load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networkrail.sharepoint.com/sites/myconnect/routeservices/Pages/Road-Fleet-2019.asp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uk/browse/driving/highway-code-road-safety"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v.uk/government/news/the-highway-code-8-changes-you-need-to-know-from-29-january-2022?utm_source=dvsa&amp;utm_medium=email&amp;utm_campaign=dvsa-direct"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seat-belts-law" TargetMode="External"/><Relationship Id="rId2" Type="http://schemas.openxmlformats.org/officeDocument/2006/relationships/hyperlink" Target="https://ebsprodnwrl.opc.oracleoutsourcing.com/OA_HTML/xxnr_ibeCCtdItemDetail.jsp?certNum=null&amp;drawNum=null&amp;item=1156327&amp;manfName=null&amp;manfid=null&amp;partNum=null&amp;sitex=10020:22372:US"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gov.uk/speed-limi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networkrailstandards/StandardHeaderView.aspx?id=35734" TargetMode="External"/><Relationship Id="rId2" Type="http://schemas.openxmlformats.org/officeDocument/2006/relationships/hyperlink" Target="https://networkrail.sharepoint.com/sites/nrmyconnect-technicalauthority/SitePages/OHAssist.aspx?web=1"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gov.uk/drug-driving-law"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using-mobile-phones-when-driving-the-law" TargetMode="External"/><Relationship Id="rId2" Type="http://schemas.openxmlformats.org/officeDocument/2006/relationships/hyperlink" Target="https://www.gov.uk/penalty-points-endorsements/new-drivers"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networkrail.sharepoint.com/sites/myconnect/hr/Documents/Policies%20&amp;%20Guides/Smoking%20policy.pdf?csf=1&amp;e=n5g1Sa&amp;cid=1b2647c8-7c38-4907-a24d-ae446081c27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networkrailstandards/StandardHeaderView.aspx?id=32873"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v.uk/towing-with-car"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systems.hiav.networkrail.co.uk/rams/" TargetMode="External"/><Relationship Id="rId2" Type="http://schemas.openxmlformats.org/officeDocument/2006/relationships/hyperlink" Target="https://fleetmastergroup.com/book-online/network-rail" TargetMode="External"/><Relationship Id="rId1" Type="http://schemas.openxmlformats.org/officeDocument/2006/relationships/slideLayout" Target="../slideLayouts/slideLayout3.xml"/><Relationship Id="rId4" Type="http://schemas.openxmlformats.org/officeDocument/2006/relationships/hyperlink" Target="https://assets.publishing.service.gov.uk/media/5e67aeb7d3bf7f26999bfeb4/guidance-category-b-licence-requirements-1.pdf"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gov.uk/drivers-hours/gb-domestic-rule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gov.uk/check-your-driver-cpc-periodic-training-hours"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check-mot.service.gov.uk/" TargetMode="External"/><Relationship Id="rId2" Type="http://schemas.openxmlformats.org/officeDocument/2006/relationships/hyperlink" Target="https://www.gov.uk/check-mot-statu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systems.hiav.networkrail.co.uk/rams/" TargetMode="External"/><Relationship Id="rId2" Type="http://schemas.openxmlformats.org/officeDocument/2006/relationships/hyperlink" Target="https://networkrail.sharepoint.com/sites/myconnect/hr/Documents/Policies%20&amp;%20Guides/Car%20policy.pdf?csf=1&amp;e=OfuSyf&amp;cid=d3fc68f9-e01b-469c-999f-4f3f7b607afa"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www.gov.uk/drug-driving-law" TargetMode="External"/><Relationship Id="rId3" Type="http://schemas.openxmlformats.org/officeDocument/2006/relationships/hyperlink" Target="https://www.gov.uk/browse/driving/highway-code-road-safety" TargetMode="External"/><Relationship Id="rId7" Type="http://schemas.openxmlformats.org/officeDocument/2006/relationships/hyperlink" Target="https://networkrail.sharepoint.com/sites/nrmyconnect-technicalauthority/SitePages/OHAssist.aspx?web=1" TargetMode="External"/><Relationship Id="rId2" Type="http://schemas.openxmlformats.org/officeDocument/2006/relationships/hyperlink" Target="http://networkrailstandards/StandardHeaderView.aspx?id=32873" TargetMode="External"/><Relationship Id="rId1" Type="http://schemas.openxmlformats.org/officeDocument/2006/relationships/slideLayout" Target="../slideLayouts/slideLayout3.xml"/><Relationship Id="rId6" Type="http://schemas.openxmlformats.org/officeDocument/2006/relationships/hyperlink" Target="https://www.gov.uk/check-your-driver-cpc-periodic-training-hours" TargetMode="External"/><Relationship Id="rId11" Type="http://schemas.openxmlformats.org/officeDocument/2006/relationships/hyperlink" Target="https://www.gov.uk/towing-with-car" TargetMode="External"/><Relationship Id="rId5" Type="http://schemas.openxmlformats.org/officeDocument/2006/relationships/hyperlink" Target="https://networkrail.sharepoint.com/:b:/r/sites/nrmyconnect-routeservices/Shared%20Documents/Road%20Fleet/Driving%20Licence%20Checking%20Processes%20July%202023%20.pdf?csf=1&amp;web=1&amp;e=Hc4g4j" TargetMode="External"/><Relationship Id="rId10" Type="http://schemas.openxmlformats.org/officeDocument/2006/relationships/hyperlink" Target="https://www.gov.uk/government/publications/overhanging-loads-on-vehicles/overhanging-loads" TargetMode="External"/><Relationship Id="rId4" Type="http://schemas.openxmlformats.org/officeDocument/2006/relationships/hyperlink" Target="https://www.gov.uk/government/news/the-highway-code-8-changes-you-need-to-know-from-29-january-2022?utm_source=dvsa&amp;utm_medium=email&amp;utm_campaign=dvsa-direct" TargetMode="External"/><Relationship Id="rId9" Type="http://schemas.openxmlformats.org/officeDocument/2006/relationships/hyperlink" Target="https://safety.networkrail.co.uk/safety/fatigue/fatigue-awareness-for-driver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gov.uk/seat-belts-law" TargetMode="External"/><Relationship Id="rId3" Type="http://schemas.openxmlformats.org/officeDocument/2006/relationships/hyperlink" Target="https://networkrail.sharepoint.com/:b:/r/sites/nrmyconnect-routeservices/Shared%20Documents/Road%20Fleet/Alternative%20Fuelled%20Vehicle%20Guide%20August%202023_.pdf?csf=1&amp;web=1&amp;e=m683Jf" TargetMode="External"/><Relationship Id="rId7" Type="http://schemas.openxmlformats.org/officeDocument/2006/relationships/hyperlink" Target="https://ebsprodnwrl.opc.oracleoutsourcing.com/OA_HTML/xxnr_ibeCCtdItemDetail.jsp?certNum=null&amp;drawNum=null&amp;item=1156327&amp;manfName=null&amp;manfid=null&amp;partNum=null&amp;sitex=10020:22372:US" TargetMode="External"/><Relationship Id="rId2" Type="http://schemas.openxmlformats.org/officeDocument/2006/relationships/hyperlink" Target="https://fleetmastergroup.com/book-online/network-rail" TargetMode="External"/><Relationship Id="rId1" Type="http://schemas.openxmlformats.org/officeDocument/2006/relationships/slideLayout" Target="../slideLayouts/slideLayout3.xml"/><Relationship Id="rId6" Type="http://schemas.openxmlformats.org/officeDocument/2006/relationships/hyperlink" Target="https://networkrail.sharepoint.com/sites/myconnect/hr/Documents/Policies%20&amp;%20Guides/Smoking%20policy.pdf?csf=1&amp;e=n5g1Sa&amp;cid=1b2647c8-7c38-4907-a24d-ae446081c272" TargetMode="External"/><Relationship Id="rId5" Type="http://schemas.openxmlformats.org/officeDocument/2006/relationships/hyperlink" Target="https://www.gov.uk/using-mobile-phones-when-driving-the-law" TargetMode="External"/><Relationship Id="rId10" Type="http://schemas.openxmlformats.org/officeDocument/2006/relationships/hyperlink" Target="http://www.gov.uk/government/publications/guide-to-maintaining-roadworthiness" TargetMode="External"/><Relationship Id="rId4" Type="http://schemas.openxmlformats.org/officeDocument/2006/relationships/hyperlink" Target="https://networkrail.sharepoint.com/sites/myconnect/routeservices/Pages/Road-Fleet-2019.aspx" TargetMode="External"/><Relationship Id="rId9" Type="http://schemas.openxmlformats.org/officeDocument/2006/relationships/hyperlink" Target="https://www.gov.uk/speed-limit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gov.uk/drivers-hours/gb-domestic-rules" TargetMode="External"/><Relationship Id="rId3" Type="http://schemas.openxmlformats.org/officeDocument/2006/relationships/hyperlink" Target="https://www.gov.uk/guidance/carry-out-daily-heavy-goods-vehicle-hgv-walkaround-checks" TargetMode="External"/><Relationship Id="rId7" Type="http://schemas.openxmlformats.org/officeDocument/2006/relationships/hyperlink" Target="https://www.gov.uk/drivers-hours/eu-rules" TargetMode="External"/><Relationship Id="rId2" Type="http://schemas.openxmlformats.org/officeDocument/2006/relationships/hyperlink" Target="https://www.gov.uk/government/publications/van-drivers-daily-walkaround-check/van-drivers-daily-walkaround-check" TargetMode="External"/><Relationship Id="rId1" Type="http://schemas.openxmlformats.org/officeDocument/2006/relationships/slideLayout" Target="../slideLayouts/slideLayout3.xml"/><Relationship Id="rId6" Type="http://schemas.openxmlformats.org/officeDocument/2006/relationships/hyperlink" Target="https://www.check-mot.service.gov.uk/" TargetMode="External"/><Relationship Id="rId5" Type="http://schemas.openxmlformats.org/officeDocument/2006/relationships/hyperlink" Target="https://www.gov.uk/check-mot-status" TargetMode="External"/><Relationship Id="rId10" Type="http://schemas.openxmlformats.org/officeDocument/2006/relationships/hyperlink" Target="https://networkrail.sharepoint.com/sites/myconnect/hr/Documents/Policies%20&amp;%20Guides/Car%20policy.pdf?csf=1&amp;e=OfuSyf&amp;cid=d3fc68f9-e01b-469c-999f-4f3f7b607afa" TargetMode="External"/><Relationship Id="rId4" Type="http://schemas.openxmlformats.org/officeDocument/2006/relationships/hyperlink" Target="https://www.gov.uk/guidance/tow-a-trailer-with-a-car-safety-checks" TargetMode="External"/><Relationship Id="rId9" Type="http://schemas.openxmlformats.org/officeDocument/2006/relationships/hyperlink" Target="https://systems.hiav.networkrail.co.uk/ram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mailto:southernregionroadfleet@networkrail.co.uk" TargetMode="External"/><Relationship Id="rId3" Type="http://schemas.openxmlformats.org/officeDocument/2006/relationships/image" Target="../media/image14.png"/><Relationship Id="rId7" Type="http://schemas.openxmlformats.org/officeDocument/2006/relationships/hyperlink" Target="mailto:RoadFleetScotland@networkrail.co.uk"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mailto:nw%26croadfleet@networkrail.co.uk" TargetMode="External"/><Relationship Id="rId5" Type="http://schemas.openxmlformats.org/officeDocument/2006/relationships/hyperlink" Target="mailto:RouteServicesRoadFleet@networkrail.co.uk" TargetMode="External"/><Relationship Id="rId4" Type="http://schemas.openxmlformats.org/officeDocument/2006/relationships/hyperlink" Target="mailto:easternroadfleet@networkrail.co.uk" TargetMode="External"/><Relationship Id="rId9" Type="http://schemas.openxmlformats.org/officeDocument/2006/relationships/hyperlink" Target="mailto:WalesAndWesternRoadFleet@networkrail.co.uk"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slide" Target="slide22.xml"/><Relationship Id="rId26" Type="http://schemas.openxmlformats.org/officeDocument/2006/relationships/slide" Target="slide30.xml"/><Relationship Id="rId3" Type="http://schemas.openxmlformats.org/officeDocument/2006/relationships/slide" Target="slide6.xml"/><Relationship Id="rId21" Type="http://schemas.openxmlformats.org/officeDocument/2006/relationships/slide" Target="slide25.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0.xml"/><Relationship Id="rId25" Type="http://schemas.openxmlformats.org/officeDocument/2006/relationships/slide" Target="slide29.xml"/><Relationship Id="rId2" Type="http://schemas.openxmlformats.org/officeDocument/2006/relationships/notesSlide" Target="../notesSlides/notesSlide3.xml"/><Relationship Id="rId16" Type="http://schemas.openxmlformats.org/officeDocument/2006/relationships/slide" Target="slide19.xml"/><Relationship Id="rId20" Type="http://schemas.openxmlformats.org/officeDocument/2006/relationships/slide" Target="slide24.xml"/><Relationship Id="rId1" Type="http://schemas.openxmlformats.org/officeDocument/2006/relationships/slideLayout" Target="../slideLayouts/slideLayout10.xml"/><Relationship Id="rId6" Type="http://schemas.openxmlformats.org/officeDocument/2006/relationships/slide" Target="slide9.xml"/><Relationship Id="rId11" Type="http://schemas.openxmlformats.org/officeDocument/2006/relationships/slide" Target="slide14.xml"/><Relationship Id="rId24" Type="http://schemas.openxmlformats.org/officeDocument/2006/relationships/slide" Target="slide28.xml"/><Relationship Id="rId5" Type="http://schemas.openxmlformats.org/officeDocument/2006/relationships/slide" Target="slide8.xml"/><Relationship Id="rId15" Type="http://schemas.openxmlformats.org/officeDocument/2006/relationships/slide" Target="slide18.xml"/><Relationship Id="rId23" Type="http://schemas.openxmlformats.org/officeDocument/2006/relationships/slide" Target="slide27.xml"/><Relationship Id="rId28" Type="http://schemas.openxmlformats.org/officeDocument/2006/relationships/slide" Target="slide32.xml"/><Relationship Id="rId10" Type="http://schemas.openxmlformats.org/officeDocument/2006/relationships/slide" Target="slide13.xml"/><Relationship Id="rId19" Type="http://schemas.openxmlformats.org/officeDocument/2006/relationships/slide" Target="slide2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7.xml"/><Relationship Id="rId22" Type="http://schemas.openxmlformats.org/officeDocument/2006/relationships/slide" Target="slide26.xml"/><Relationship Id="rId27" Type="http://schemas.openxmlformats.org/officeDocument/2006/relationships/slide" Target="slide3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gov.uk/view-driving-licenc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networkrail.sharepoint.com/:b:/r/sites/nrmyconnect-routeservices/Shared%20Documents/Road%20Fleet/Driving%20Licence%20Checking%20Processes%20July%202023%20.pdf?csf=1&amp;web=1&amp;e=Hc4g4j"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safety.networkrail.co.uk/safety/fatigue/fatigue-awareness-for-driver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car driving on a wet road&#10;&#10;Description automatically generated">
            <a:extLst>
              <a:ext uri="{FF2B5EF4-FFF2-40B4-BE49-F238E27FC236}">
                <a16:creationId xmlns:a16="http://schemas.microsoft.com/office/drawing/2014/main" id="{FFE56522-F8E7-D95F-EF71-36539B7873CD}"/>
              </a:ext>
            </a:extLst>
          </p:cNvPr>
          <p:cNvPicPr>
            <a:picLocks noChangeAspect="1"/>
          </p:cNvPicPr>
          <p:nvPr/>
        </p:nvPicPr>
        <p:blipFill>
          <a:blip r:embed="rId2">
            <a:extLst>
              <a:ext uri="{28A0092B-C50C-407E-A947-70E740481C1C}">
                <a14:useLocalDpi xmlns:a14="http://schemas.microsoft.com/office/drawing/2010/main" val="0"/>
              </a:ext>
            </a:extLst>
          </a:blip>
          <a:srcRect l="7285" r="10619" b="49463"/>
          <a:stretch/>
        </p:blipFill>
        <p:spPr>
          <a:xfrm>
            <a:off x="6297164" y="357370"/>
            <a:ext cx="5721716" cy="5488616"/>
          </a:xfrm>
          <a:prstGeom prst="rect">
            <a:avLst/>
          </a:prstGeom>
        </p:spPr>
      </p:pic>
      <p:sp>
        <p:nvSpPr>
          <p:cNvPr id="27" name="Rectangle 26">
            <a:extLst>
              <a:ext uri="{FF2B5EF4-FFF2-40B4-BE49-F238E27FC236}">
                <a16:creationId xmlns:a16="http://schemas.microsoft.com/office/drawing/2014/main" id="{87C640B7-A2F8-DC11-6CB1-EDCD6E4BDEDD}"/>
              </a:ext>
            </a:extLst>
          </p:cNvPr>
          <p:cNvSpPr/>
          <p:nvPr/>
        </p:nvSpPr>
        <p:spPr>
          <a:xfrm>
            <a:off x="172720" y="357370"/>
            <a:ext cx="6124444" cy="5488616"/>
          </a:xfrm>
          <a:prstGeom prst="rect">
            <a:avLst/>
          </a:prstGeom>
          <a:solidFill>
            <a:srgbClr val="106A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7">
            <a:extLst>
              <a:ext uri="{FF2B5EF4-FFF2-40B4-BE49-F238E27FC236}">
                <a16:creationId xmlns:a16="http://schemas.microsoft.com/office/drawing/2014/main" id="{E49E04BA-CCCF-B7B4-07DF-FCBB807DB0A2}"/>
              </a:ext>
            </a:extLst>
          </p:cNvPr>
          <p:cNvSpPr/>
          <p:nvPr/>
        </p:nvSpPr>
        <p:spPr>
          <a:xfrm rot="10800000">
            <a:off x="9405257" y="59002"/>
            <a:ext cx="2788342" cy="768309"/>
          </a:xfrm>
          <a:prstGeom prst="rtTriangle">
            <a:avLst/>
          </a:prstGeom>
          <a:solidFill>
            <a:schemeClr val="bg1"/>
          </a:solidFill>
        </p:spPr>
        <p:txBody>
          <a:bodyPr wrap="square" lIns="0" tIns="0" rIns="0" bIns="0" rtlCol="0"/>
          <a:lstStyle/>
          <a:p>
            <a:endParaRPr sz="900" dirty="0"/>
          </a:p>
        </p:txBody>
      </p:sp>
      <p:pic>
        <p:nvPicPr>
          <p:cNvPr id="6" name="Picture 5" descr="A close-up of a sign&#10;&#10;Description automatically generated">
            <a:extLst>
              <a:ext uri="{FF2B5EF4-FFF2-40B4-BE49-F238E27FC236}">
                <a16:creationId xmlns:a16="http://schemas.microsoft.com/office/drawing/2014/main" id="{ECF47E45-207E-2CF3-70B1-7B8850B1DC1E}"/>
              </a:ext>
            </a:extLst>
          </p:cNvPr>
          <p:cNvPicPr>
            <a:picLocks noChangeAspect="1"/>
          </p:cNvPicPr>
          <p:nvPr/>
        </p:nvPicPr>
        <p:blipFill>
          <a:blip r:embed="rId3" cstate="print">
            <a:extLst>
              <a:ext uri="{28A0092B-C50C-407E-A947-70E740481C1C}">
                <a14:useLocalDpi xmlns:a14="http://schemas.microsoft.com/office/drawing/2010/main" val="0"/>
              </a:ext>
            </a:extLst>
          </a:blip>
          <a:srcRect l="13195" t="33538" r="12076" b="36324"/>
          <a:stretch/>
        </p:blipFill>
        <p:spPr>
          <a:xfrm>
            <a:off x="9069798" y="5878641"/>
            <a:ext cx="3001329" cy="856371"/>
          </a:xfrm>
          <a:prstGeom prst="rect">
            <a:avLst/>
          </a:prstGeom>
        </p:spPr>
      </p:pic>
      <p:pic>
        <p:nvPicPr>
          <p:cNvPr id="7" name="Picture 6" descr="New Logo.png">
            <a:extLst>
              <a:ext uri="{FF2B5EF4-FFF2-40B4-BE49-F238E27FC236}">
                <a16:creationId xmlns:a16="http://schemas.microsoft.com/office/drawing/2014/main" id="{BE5EC255-D014-CF18-1790-D33E067198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19" y="5947659"/>
            <a:ext cx="1546284" cy="827199"/>
          </a:xfrm>
          <a:prstGeom prst="rect">
            <a:avLst/>
          </a:prstGeom>
        </p:spPr>
      </p:pic>
      <p:sp>
        <p:nvSpPr>
          <p:cNvPr id="9" name="TextBox 8">
            <a:extLst>
              <a:ext uri="{FF2B5EF4-FFF2-40B4-BE49-F238E27FC236}">
                <a16:creationId xmlns:a16="http://schemas.microsoft.com/office/drawing/2014/main" id="{DE364EC3-5ABA-0F53-B362-C29DA79F99E9}"/>
              </a:ext>
            </a:extLst>
          </p:cNvPr>
          <p:cNvSpPr txBox="1"/>
          <p:nvPr/>
        </p:nvSpPr>
        <p:spPr>
          <a:xfrm>
            <a:off x="458663" y="604543"/>
            <a:ext cx="6515100" cy="292388"/>
          </a:xfrm>
          <a:prstGeom prst="rect">
            <a:avLst/>
          </a:prstGeom>
          <a:noFill/>
        </p:spPr>
        <p:txBody>
          <a:bodyPr wrap="square" rtlCol="0">
            <a:spAutoFit/>
          </a:bodyPr>
          <a:lstStyle/>
          <a:p>
            <a:r>
              <a:rPr lang="en-GB" sz="1300" dirty="0">
                <a:solidFill>
                  <a:schemeClr val="bg1"/>
                </a:solidFill>
                <a:latin typeface="Network Rail Sans" panose="02000000040000020004" pitchFamily="2" charset="0"/>
              </a:rPr>
              <a:t>Version 14.3 last updated </a:t>
            </a:r>
            <a:r>
              <a:rPr lang="en-GB" sz="1300" dirty="0">
                <a:solidFill>
                  <a:schemeClr val="bg1"/>
                </a:solidFill>
                <a:highlight>
                  <a:srgbClr val="FFFF00"/>
                </a:highlight>
                <a:latin typeface="Network Rail Sans" panose="02000000040000020004" pitchFamily="2" charset="0"/>
              </a:rPr>
              <a:t>22/08/23</a:t>
            </a:r>
            <a:r>
              <a:rPr lang="en-GB" sz="1300" dirty="0">
                <a:solidFill>
                  <a:schemeClr val="bg1"/>
                </a:solidFill>
                <a:latin typeface="Network Rail Sans" panose="02000000040000020004" pitchFamily="2" charset="0"/>
              </a:rPr>
              <a:t> – uncontrolled once printed</a:t>
            </a:r>
          </a:p>
        </p:txBody>
      </p:sp>
      <p:pic>
        <p:nvPicPr>
          <p:cNvPr id="10" name="Picture 9">
            <a:extLst>
              <a:ext uri="{FF2B5EF4-FFF2-40B4-BE49-F238E27FC236}">
                <a16:creationId xmlns:a16="http://schemas.microsoft.com/office/drawing/2014/main" id="{E828CA22-0DA1-CD15-0099-79F38AF54378}"/>
              </a:ext>
            </a:extLst>
          </p:cNvPr>
          <p:cNvPicPr>
            <a:picLocks noChangeAspect="1"/>
          </p:cNvPicPr>
          <p:nvPr/>
        </p:nvPicPr>
        <p:blipFill>
          <a:blip r:embed="rId5">
            <a:extLst>
              <a:ext uri="{28A0092B-C50C-407E-A947-70E740481C1C}">
                <a14:useLocalDpi xmlns:a14="http://schemas.microsoft.com/office/drawing/2010/main" val="0"/>
              </a:ext>
            </a:extLst>
          </a:blip>
          <a:srcRect l="3335" t="11438" r="32364" b="62042"/>
          <a:stretch/>
        </p:blipFill>
        <p:spPr>
          <a:xfrm>
            <a:off x="0" y="1103113"/>
            <a:ext cx="6406132" cy="4014059"/>
          </a:xfrm>
          <a:prstGeom prst="rect">
            <a:avLst/>
          </a:prstGeom>
        </p:spPr>
      </p:pic>
      <p:sp>
        <p:nvSpPr>
          <p:cNvPr id="11" name="Title 1">
            <a:extLst>
              <a:ext uri="{FF2B5EF4-FFF2-40B4-BE49-F238E27FC236}">
                <a16:creationId xmlns:a16="http://schemas.microsoft.com/office/drawing/2014/main" id="{58DEE115-4E41-FE84-89D8-53F8BF9AAB22}"/>
              </a:ext>
            </a:extLst>
          </p:cNvPr>
          <p:cNvSpPr txBox="1">
            <a:spLocks/>
          </p:cNvSpPr>
          <p:nvPr/>
        </p:nvSpPr>
        <p:spPr>
          <a:xfrm>
            <a:off x="720077" y="2117648"/>
            <a:ext cx="3615549" cy="17189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a:latin typeface="Network Rail Sans" panose="02000000040000020004" pitchFamily="2" charset="77"/>
              </a:rPr>
              <a:t>Driver’s </a:t>
            </a:r>
            <a:br>
              <a:rPr lang="en-GB" sz="5000" b="1" dirty="0">
                <a:latin typeface="Network Rail Sans" panose="02000000040000020004" pitchFamily="2" charset="77"/>
              </a:rPr>
            </a:br>
            <a:r>
              <a:rPr lang="en-GB" sz="5000" b="1" dirty="0">
                <a:latin typeface="Network Rail Sans" panose="02000000040000020004" pitchFamily="2" charset="77"/>
              </a:rPr>
              <a:t>Handbook</a:t>
            </a:r>
          </a:p>
        </p:txBody>
      </p:sp>
      <p:pic>
        <p:nvPicPr>
          <p:cNvPr id="12" name="Picture 11">
            <a:extLst>
              <a:ext uri="{FF2B5EF4-FFF2-40B4-BE49-F238E27FC236}">
                <a16:creationId xmlns:a16="http://schemas.microsoft.com/office/drawing/2014/main" id="{28D40296-908E-56B9-F576-48EC9B060778}"/>
              </a:ext>
            </a:extLst>
          </p:cNvPr>
          <p:cNvPicPr>
            <a:picLocks noChangeAspect="1"/>
          </p:cNvPicPr>
          <p:nvPr/>
        </p:nvPicPr>
        <p:blipFill>
          <a:blip r:embed="rId6" cstate="print">
            <a:extLst>
              <a:ext uri="{28A0092B-C50C-407E-A947-70E740481C1C}">
                <a14:useLocalDpi xmlns:a14="http://schemas.microsoft.com/office/drawing/2010/main" val="0"/>
              </a:ext>
            </a:extLst>
          </a:blip>
          <a:srcRect l="14200" t="55011" r="69936" b="39436"/>
          <a:stretch/>
        </p:blipFill>
        <p:spPr>
          <a:xfrm>
            <a:off x="3964028" y="3483653"/>
            <a:ext cx="1632857" cy="807949"/>
          </a:xfrm>
          <a:prstGeom prst="rect">
            <a:avLst/>
          </a:prstGeom>
        </p:spPr>
      </p:pic>
      <p:pic>
        <p:nvPicPr>
          <p:cNvPr id="18" name="Picture 17">
            <a:extLst>
              <a:ext uri="{FF2B5EF4-FFF2-40B4-BE49-F238E27FC236}">
                <a16:creationId xmlns:a16="http://schemas.microsoft.com/office/drawing/2014/main" id="{BA981145-36BE-77C3-4F75-011C52122120}"/>
              </a:ext>
            </a:extLst>
          </p:cNvPr>
          <p:cNvPicPr>
            <a:picLocks noChangeAspect="1"/>
          </p:cNvPicPr>
          <p:nvPr/>
        </p:nvPicPr>
        <p:blipFill>
          <a:blip r:embed="rId7" cstate="print">
            <a:extLst>
              <a:ext uri="{28A0092B-C50C-407E-A947-70E740481C1C}">
                <a14:useLocalDpi xmlns:a14="http://schemas.microsoft.com/office/drawing/2010/main" val="0"/>
              </a:ext>
            </a:extLst>
          </a:blip>
          <a:srcRect l="9875" b="39140"/>
          <a:stretch/>
        </p:blipFill>
        <p:spPr>
          <a:xfrm>
            <a:off x="10352314" y="-566712"/>
            <a:ext cx="2016010" cy="1361370"/>
          </a:xfrm>
          <a:prstGeom prst="rect">
            <a:avLst/>
          </a:prstGeom>
        </p:spPr>
      </p:pic>
    </p:spTree>
    <p:extLst>
      <p:ext uri="{BB962C8B-B14F-4D97-AF65-F5344CB8AC3E}">
        <p14:creationId xmlns:p14="http://schemas.microsoft.com/office/powerpoint/2010/main" val="138126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3B78A-E606-59D5-FAA7-9599CF7E024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B9F78D1-C6C7-ADFD-A873-E8EA9138A85B}"/>
              </a:ext>
            </a:extLst>
          </p:cNvPr>
          <p:cNvSpPr>
            <a:spLocks noGrp="1"/>
          </p:cNvSpPr>
          <p:nvPr>
            <p:ph type="body" sz="quarter" idx="10"/>
          </p:nvPr>
        </p:nvSpPr>
        <p:spPr>
          <a:xfrm>
            <a:off x="487181" y="1477423"/>
            <a:ext cx="4956771" cy="3770068"/>
          </a:xfrm>
          <a:ln>
            <a:noFill/>
          </a:ln>
        </p:spPr>
        <p:txBody>
          <a:bodyPr/>
          <a:lstStyle/>
          <a:p>
            <a:pPr>
              <a:lnSpc>
                <a:spcPts val="1500"/>
              </a:lnSpc>
              <a:spcBef>
                <a:spcPts val="600"/>
              </a:spcBef>
            </a:pPr>
            <a:r>
              <a:rPr lang="en-GB" sz="1250" b="1" dirty="0">
                <a:latin typeface="Network Rail Sans"/>
              </a:rPr>
              <a:t>The driver must undertake a first use walkaround check before using</a:t>
            </a:r>
            <a:br>
              <a:rPr lang="en-GB" sz="1250" b="1" dirty="0">
                <a:latin typeface="Network Rail Sans"/>
              </a:rPr>
            </a:br>
            <a:r>
              <a:rPr lang="en-GB" sz="1250" b="1" dirty="0">
                <a:latin typeface="Network Rail Sans"/>
              </a:rPr>
              <a:t>a vehicle for the first time during each shift to establish if the vehicle is roadworthy and safe to drive. The checks are mandatory for all vehicle types (including short term hires, ancillary equipment and trailers) and it is the driver’s responsibility to complete the check thoroughly. The Line Manager is also responsible for reviewing the checks and confirming they have taken place to an appropriate standard. </a:t>
            </a:r>
          </a:p>
          <a:p>
            <a:pPr>
              <a:lnSpc>
                <a:spcPts val="1500"/>
              </a:lnSpc>
              <a:spcBef>
                <a:spcPts val="600"/>
              </a:spcBef>
            </a:pPr>
            <a:r>
              <a:rPr lang="en-GB" sz="1250" dirty="0">
                <a:highlight>
                  <a:srgbClr val="00FF00"/>
                </a:highlight>
                <a:latin typeface="Network Rail Sans"/>
              </a:rPr>
              <a:t>The Road Traffic Act 1991 states in section 8 Construction and use of vehicles. “ Using vehicle in dangerous condition”</a:t>
            </a:r>
          </a:p>
          <a:p>
            <a:pPr>
              <a:lnSpc>
                <a:spcPts val="1500"/>
              </a:lnSpc>
              <a:spcBef>
                <a:spcPts val="600"/>
              </a:spcBef>
            </a:pPr>
            <a:r>
              <a:rPr lang="en-GB" sz="1250" dirty="0">
                <a:highlight>
                  <a:srgbClr val="00FF00"/>
                </a:highlight>
                <a:latin typeface="Network Rail Sans"/>
              </a:rPr>
              <a:t>40A Using vehicle in dangerous condition etc. A person is guilty of an offence if he uses, or causes or permits another to use, a motor vehicle or trailer on a road when –</a:t>
            </a:r>
          </a:p>
          <a:p>
            <a:pPr marL="198900" indent="-198900">
              <a:lnSpc>
                <a:spcPts val="1500"/>
              </a:lnSpc>
              <a:spcBef>
                <a:spcPts val="600"/>
              </a:spcBef>
              <a:buFont typeface="+mj-lt"/>
              <a:buAutoNum type="alphaLcParenR"/>
            </a:pPr>
            <a:r>
              <a:rPr lang="en-GB" sz="1250" dirty="0">
                <a:highlight>
                  <a:srgbClr val="00FF00"/>
                </a:highlight>
                <a:latin typeface="Network Rail Sans"/>
              </a:rPr>
              <a:t>The condition of the motor vehicle or trailer, or of its accessories or equipment, or</a:t>
            </a:r>
          </a:p>
          <a:p>
            <a:pPr marL="198900" indent="-198900">
              <a:lnSpc>
                <a:spcPts val="1500"/>
              </a:lnSpc>
              <a:spcBef>
                <a:spcPts val="0"/>
              </a:spcBef>
              <a:buFont typeface="+mj-lt"/>
              <a:buAutoNum type="alphaLcParenR"/>
            </a:pPr>
            <a:r>
              <a:rPr lang="en-GB" sz="1250" dirty="0">
                <a:highlight>
                  <a:srgbClr val="00FF00"/>
                </a:highlight>
                <a:latin typeface="Network Rail Sans"/>
              </a:rPr>
              <a:t>The purpose for which it is used, or</a:t>
            </a:r>
          </a:p>
          <a:p>
            <a:pPr marL="198900" indent="-198900">
              <a:lnSpc>
                <a:spcPts val="1500"/>
              </a:lnSpc>
              <a:spcBef>
                <a:spcPts val="0"/>
              </a:spcBef>
              <a:buFont typeface="+mj-lt"/>
              <a:buAutoNum type="alphaLcParenR"/>
            </a:pPr>
            <a:r>
              <a:rPr lang="en-GB" sz="1250" dirty="0">
                <a:highlight>
                  <a:srgbClr val="00FF00"/>
                </a:highlight>
                <a:latin typeface="Network Rail Sans"/>
              </a:rPr>
              <a:t>The number of passengers carried by it, or the manner in which they are carried, or</a:t>
            </a:r>
          </a:p>
          <a:p>
            <a:pPr marL="198900" indent="-198900">
              <a:lnSpc>
                <a:spcPts val="1500"/>
              </a:lnSpc>
              <a:spcBef>
                <a:spcPts val="0"/>
              </a:spcBef>
              <a:buFont typeface="+mj-lt"/>
              <a:buAutoNum type="alphaLcParenR"/>
            </a:pPr>
            <a:r>
              <a:rPr lang="en-GB" sz="1250" dirty="0">
                <a:highlight>
                  <a:srgbClr val="00FF00"/>
                </a:highlight>
                <a:latin typeface="Network Rail Sans"/>
              </a:rPr>
              <a:t>The weight, position or distribution of its load, or the manner in which it is secured, is such that the use of the motor vehicle or trailer involves a danger of injury to any person.”</a:t>
            </a:r>
          </a:p>
        </p:txBody>
      </p:sp>
      <p:sp>
        <p:nvSpPr>
          <p:cNvPr id="4" name="Text Placeholder 2">
            <a:extLst>
              <a:ext uri="{FF2B5EF4-FFF2-40B4-BE49-F238E27FC236}">
                <a16:creationId xmlns:a16="http://schemas.microsoft.com/office/drawing/2014/main" id="{B1B0570D-4493-ABAB-E5FD-87ECA19BF75F}"/>
              </a:ext>
            </a:extLst>
          </p:cNvPr>
          <p:cNvSpPr txBox="1">
            <a:spLocks/>
          </p:cNvSpPr>
          <p:nvPr/>
        </p:nvSpPr>
        <p:spPr>
          <a:xfrm>
            <a:off x="6096000" y="1477423"/>
            <a:ext cx="5295222" cy="3958326"/>
          </a:xfrm>
          <a:prstGeom prst="rect">
            <a:avLst/>
          </a:prstGeom>
          <a:ln>
            <a:noFill/>
          </a:ln>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dirty="0">
                <a:highlight>
                  <a:srgbClr val="00FF00"/>
                </a:highlight>
                <a:latin typeface="Network Rail Sans"/>
              </a:rPr>
              <a:t>The </a:t>
            </a:r>
            <a:r>
              <a:rPr lang="en-GB" sz="1250" dirty="0" err="1">
                <a:highlight>
                  <a:srgbClr val="00FF00"/>
                </a:highlight>
                <a:latin typeface="Network Rail Sans"/>
              </a:rPr>
              <a:t>CheckedSafe</a:t>
            </a:r>
            <a:r>
              <a:rPr lang="en-GB" sz="1250" dirty="0">
                <a:highlight>
                  <a:srgbClr val="00FF00"/>
                </a:highlight>
                <a:latin typeface="Network Rail Sans"/>
              </a:rPr>
              <a:t> app must be used for all vehicle first use walkaround checks. Only in exceptional circumstances shall the results be recorded using an alternative method such as NR101 (Daily Vehicle Check and Defect Book) in conjunction with the NR012 (Vehicle Logbook). If you find an issue with the vehicle whilst using the app you will be guided on the next steps. If using the NR101 book you must contact the relevant vehicle provider to arrange the repair. If it is a safety related issue which has been identified the vehicle must not be driven until it has been repaired.</a:t>
            </a:r>
            <a:endParaRPr lang="en-GB" sz="1250" dirty="0">
              <a:latin typeface="Network Rail Sans"/>
            </a:endParaRPr>
          </a:p>
          <a:p>
            <a:pPr>
              <a:lnSpc>
                <a:spcPts val="1500"/>
              </a:lnSpc>
              <a:spcBef>
                <a:spcPts val="600"/>
              </a:spcBef>
            </a:pPr>
            <a:r>
              <a:rPr lang="en-GB" sz="1250" dirty="0">
                <a:highlight>
                  <a:srgbClr val="00FF00"/>
                </a:highlight>
                <a:latin typeface="Network Rail Sans"/>
              </a:rPr>
              <a:t>The Masternaut log in tag is the primary method for recording a journey. The log in tag replaces the NR012 (Vehicle Log Book). If you are unable to  log in using the log in tag the NR012 Logbook must be completed in full.</a:t>
            </a:r>
            <a:endParaRPr lang="en-GB" sz="1250" dirty="0">
              <a:highlight>
                <a:srgbClr val="FFFF00"/>
              </a:highlight>
              <a:latin typeface="Network Rail Sans"/>
            </a:endParaRPr>
          </a:p>
          <a:p>
            <a:pPr>
              <a:lnSpc>
                <a:spcPts val="1500"/>
              </a:lnSpc>
              <a:spcBef>
                <a:spcPts val="600"/>
              </a:spcBef>
            </a:pPr>
            <a:r>
              <a:rPr lang="en-GB" sz="1250" dirty="0">
                <a:highlight>
                  <a:srgbClr val="00FF00"/>
                </a:highlight>
                <a:latin typeface="Network Rail Sans"/>
              </a:rPr>
              <a:t>Spouses/Cohabiting partners who utilise a personal use vehicle must make sure a vehicle is safe to drive, but do not have to use the </a:t>
            </a:r>
            <a:r>
              <a:rPr lang="en-GB" sz="1250" dirty="0" err="1">
                <a:highlight>
                  <a:srgbClr val="00FF00"/>
                </a:highlight>
                <a:latin typeface="Network Rail Sans"/>
              </a:rPr>
              <a:t>CheckedSafe</a:t>
            </a:r>
            <a:r>
              <a:rPr lang="en-GB" sz="1250" dirty="0">
                <a:highlight>
                  <a:srgbClr val="00FF00"/>
                </a:highlight>
                <a:latin typeface="Network Rail Sans"/>
              </a:rPr>
              <a:t> app.</a:t>
            </a:r>
            <a:endParaRPr lang="en-GB" sz="1250" dirty="0">
              <a:highlight>
                <a:srgbClr val="00FF00"/>
              </a:highlight>
            </a:endParaRPr>
          </a:p>
          <a:p>
            <a:pPr>
              <a:lnSpc>
                <a:spcPts val="1500"/>
              </a:lnSpc>
              <a:spcBef>
                <a:spcPts val="600"/>
              </a:spcBef>
            </a:pPr>
            <a:r>
              <a:rPr lang="en-GB" sz="1250" dirty="0">
                <a:latin typeface="Network Rail Sans"/>
              </a:rPr>
              <a:t>For more information, please see the </a:t>
            </a:r>
            <a:r>
              <a:rPr lang="en-GB" sz="1250" b="1" dirty="0">
                <a:solidFill>
                  <a:srgbClr val="106AA3"/>
                </a:solidFill>
                <a:latin typeface="Network Rail Sans"/>
                <a:hlinkClick r:id="rId2">
                  <a:extLst>
                    <a:ext uri="{A12FA001-AC4F-418D-AE19-62706E023703}">
                      <ahyp:hlinkClr xmlns:ahyp="http://schemas.microsoft.com/office/drawing/2018/hyperlinkcolor" val="tx"/>
                    </a:ext>
                  </a:extLst>
                </a:hlinkClick>
              </a:rPr>
              <a:t>Guide to Maintaining Roadworthiness</a:t>
            </a:r>
            <a:r>
              <a:rPr lang="en-GB" sz="1250" b="1" dirty="0">
                <a:solidFill>
                  <a:srgbClr val="106AA3"/>
                </a:solidFill>
                <a:latin typeface="Network Rail Sans"/>
              </a:rPr>
              <a:t> </a:t>
            </a:r>
            <a:endParaRPr lang="en-GB" sz="1250" b="1" dirty="0"/>
          </a:p>
          <a:p>
            <a:pPr>
              <a:lnSpc>
                <a:spcPts val="1500"/>
              </a:lnSpc>
              <a:spcBef>
                <a:spcPts val="600"/>
              </a:spcBef>
            </a:pPr>
            <a:r>
              <a:rPr lang="en-GB" sz="1250" b="1" dirty="0">
                <a:solidFill>
                  <a:srgbClr val="106AA3"/>
                </a:solidFill>
                <a:highlight>
                  <a:srgbClr val="FFFF00"/>
                </a:highlight>
              </a:rPr>
              <a:t>Add Team Talk link</a:t>
            </a:r>
            <a:endParaRPr lang="en-GB" sz="1250" dirty="0">
              <a:solidFill>
                <a:srgbClr val="106AA3"/>
              </a:solidFill>
              <a:highlight>
                <a:srgbClr val="FFFF00"/>
              </a:highlight>
            </a:endParaRPr>
          </a:p>
        </p:txBody>
      </p:sp>
      <p:sp>
        <p:nvSpPr>
          <p:cNvPr id="5" name="Rounded Rectangle 4">
            <a:extLst>
              <a:ext uri="{FF2B5EF4-FFF2-40B4-BE49-F238E27FC236}">
                <a16:creationId xmlns:a16="http://schemas.microsoft.com/office/drawing/2014/main" id="{23578F62-0BBE-F13C-6B23-4FB34DF88790}"/>
              </a:ext>
            </a:extLst>
          </p:cNvPr>
          <p:cNvSpPr/>
          <p:nvPr/>
        </p:nvSpPr>
        <p:spPr>
          <a:xfrm>
            <a:off x="470648" y="533807"/>
            <a:ext cx="4956771"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D3A3E79-1465-4E99-6E1A-C3379B0A257B}"/>
              </a:ext>
            </a:extLst>
          </p:cNvPr>
          <p:cNvSpPr txBox="1">
            <a:spLocks/>
          </p:cNvSpPr>
          <p:nvPr/>
        </p:nvSpPr>
        <p:spPr>
          <a:xfrm>
            <a:off x="656407" y="689136"/>
            <a:ext cx="4956771"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Vehicle First Use Walkaround Checks</a:t>
            </a:r>
          </a:p>
        </p:txBody>
      </p:sp>
    </p:spTree>
    <p:extLst>
      <p:ext uri="{BB962C8B-B14F-4D97-AF65-F5344CB8AC3E}">
        <p14:creationId xmlns:p14="http://schemas.microsoft.com/office/powerpoint/2010/main" val="128347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B544B-62B0-85EA-F10E-96663F61643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5EB3D90-7589-8427-B4CD-5F5A22CEF0D3}"/>
              </a:ext>
            </a:extLst>
          </p:cNvPr>
          <p:cNvSpPr>
            <a:spLocks noGrp="1"/>
          </p:cNvSpPr>
          <p:nvPr>
            <p:ph type="body" sz="quarter" idx="10"/>
          </p:nvPr>
        </p:nvSpPr>
        <p:spPr>
          <a:xfrm>
            <a:off x="487181" y="1477423"/>
            <a:ext cx="4956771" cy="418916"/>
          </a:xfrm>
          <a:ln>
            <a:noFill/>
          </a:ln>
        </p:spPr>
        <p:txBody>
          <a:bodyPr/>
          <a:lstStyle/>
          <a:p>
            <a:pPr>
              <a:lnSpc>
                <a:spcPts val="1500"/>
              </a:lnSpc>
              <a:spcBef>
                <a:spcPts val="600"/>
              </a:spcBef>
            </a:pPr>
            <a:r>
              <a:rPr lang="en-GB" sz="1250" b="1" dirty="0">
                <a:latin typeface="Network Rail Sans"/>
              </a:rPr>
              <a:t>Three videos have been created to assist colleagues</a:t>
            </a:r>
            <a:br>
              <a:rPr lang="en-GB" sz="1250" b="1" dirty="0">
                <a:latin typeface="Network Rail Sans"/>
              </a:rPr>
            </a:br>
            <a:r>
              <a:rPr lang="en-GB" sz="1250" b="1" dirty="0">
                <a:latin typeface="Network Rail Sans"/>
              </a:rPr>
              <a:t>in completing first use vehicle checks.</a:t>
            </a:r>
          </a:p>
        </p:txBody>
      </p:sp>
      <p:sp>
        <p:nvSpPr>
          <p:cNvPr id="5" name="Rounded Rectangle 4">
            <a:extLst>
              <a:ext uri="{FF2B5EF4-FFF2-40B4-BE49-F238E27FC236}">
                <a16:creationId xmlns:a16="http://schemas.microsoft.com/office/drawing/2014/main" id="{2CD94B3C-D95A-FA46-100D-1329D6068115}"/>
              </a:ext>
            </a:extLst>
          </p:cNvPr>
          <p:cNvSpPr/>
          <p:nvPr/>
        </p:nvSpPr>
        <p:spPr>
          <a:xfrm>
            <a:off x="470649" y="533807"/>
            <a:ext cx="4757844"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A566B9C-BDED-248A-D6B4-228C4585B200}"/>
              </a:ext>
            </a:extLst>
          </p:cNvPr>
          <p:cNvSpPr txBox="1">
            <a:spLocks/>
          </p:cNvSpPr>
          <p:nvPr/>
        </p:nvSpPr>
        <p:spPr>
          <a:xfrm>
            <a:off x="656407" y="689136"/>
            <a:ext cx="4956771"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err="1">
                <a:highlight>
                  <a:srgbClr val="00FF00"/>
                </a:highlight>
              </a:rPr>
              <a:t>CheckedSafe</a:t>
            </a:r>
            <a:r>
              <a:rPr lang="en-GB" sz="2200" dirty="0">
                <a:highlight>
                  <a:srgbClr val="00FF00"/>
                </a:highlight>
              </a:rPr>
              <a:t> – Why and How videos</a:t>
            </a:r>
          </a:p>
        </p:txBody>
      </p:sp>
      <p:grpSp>
        <p:nvGrpSpPr>
          <p:cNvPr id="23" name="Group 22">
            <a:extLst>
              <a:ext uri="{FF2B5EF4-FFF2-40B4-BE49-F238E27FC236}">
                <a16:creationId xmlns:a16="http://schemas.microsoft.com/office/drawing/2014/main" id="{35CB9D01-C5E7-488C-0560-59278F43A86C}"/>
              </a:ext>
            </a:extLst>
          </p:cNvPr>
          <p:cNvGrpSpPr/>
          <p:nvPr/>
        </p:nvGrpSpPr>
        <p:grpSpPr>
          <a:xfrm>
            <a:off x="470648" y="3456586"/>
            <a:ext cx="11308976" cy="2562419"/>
            <a:chOff x="470648" y="4094883"/>
            <a:chExt cx="9153306" cy="2073981"/>
          </a:xfrm>
        </p:grpSpPr>
        <p:grpSp>
          <p:nvGrpSpPr>
            <p:cNvPr id="19" name="Group 18">
              <a:extLst>
                <a:ext uri="{FF2B5EF4-FFF2-40B4-BE49-F238E27FC236}">
                  <a16:creationId xmlns:a16="http://schemas.microsoft.com/office/drawing/2014/main" id="{C5C3F1E7-2C1A-B367-1480-048F253E8AEC}"/>
                </a:ext>
              </a:extLst>
            </p:cNvPr>
            <p:cNvGrpSpPr/>
            <p:nvPr/>
          </p:nvGrpSpPr>
          <p:grpSpPr>
            <a:xfrm>
              <a:off x="470648" y="4108330"/>
              <a:ext cx="2779400" cy="1944595"/>
              <a:chOff x="6892863" y="381746"/>
              <a:chExt cx="2779400" cy="1944595"/>
            </a:xfrm>
          </p:grpSpPr>
          <p:pic>
            <p:nvPicPr>
              <p:cNvPr id="10" name="Picture 9">
                <a:extLst>
                  <a:ext uri="{FF2B5EF4-FFF2-40B4-BE49-F238E27FC236}">
                    <a16:creationId xmlns:a16="http://schemas.microsoft.com/office/drawing/2014/main" id="{B0D3B713-2BF9-8383-7F61-9DE508571365}"/>
                  </a:ext>
                </a:extLst>
              </p:cNvPr>
              <p:cNvPicPr>
                <a:picLocks noChangeAspect="1"/>
              </p:cNvPicPr>
              <p:nvPr/>
            </p:nvPicPr>
            <p:blipFill>
              <a:blip r:embed="rId2"/>
              <a:stretch>
                <a:fillRect/>
              </a:stretch>
            </p:blipFill>
            <p:spPr>
              <a:xfrm>
                <a:off x="6892863" y="381746"/>
                <a:ext cx="2695575" cy="1562100"/>
              </a:xfrm>
              <a:prstGeom prst="rect">
                <a:avLst/>
              </a:prstGeom>
            </p:spPr>
          </p:pic>
          <p:sp>
            <p:nvSpPr>
              <p:cNvPr id="15" name="Text Placeholder 3">
                <a:extLst>
                  <a:ext uri="{FF2B5EF4-FFF2-40B4-BE49-F238E27FC236}">
                    <a16:creationId xmlns:a16="http://schemas.microsoft.com/office/drawing/2014/main" id="{22816654-10A4-E25E-615B-2F8BA6F11058}"/>
                  </a:ext>
                </a:extLst>
              </p:cNvPr>
              <p:cNvSpPr txBox="1">
                <a:spLocks/>
              </p:cNvSpPr>
              <p:nvPr/>
            </p:nvSpPr>
            <p:spPr>
              <a:xfrm>
                <a:off x="6892863" y="1937868"/>
                <a:ext cx="2779400" cy="3884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lt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lt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lt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lt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lt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GB" sz="1200" b="1" dirty="0">
                    <a:solidFill>
                      <a:sysClr val="windowText" lastClr="000000"/>
                    </a:solidFill>
                    <a:latin typeface="Network Rail Sans" panose="02000000040000020004" pitchFamily="2" charset="0"/>
                    <a:ea typeface="+mn-ea"/>
                    <a:cs typeface="+mn-cs"/>
                  </a:rPr>
                  <a:t>Cars</a:t>
                </a:r>
              </a:p>
            </p:txBody>
          </p:sp>
        </p:grpSp>
        <p:grpSp>
          <p:nvGrpSpPr>
            <p:cNvPr id="20" name="Group 19">
              <a:extLst>
                <a:ext uri="{FF2B5EF4-FFF2-40B4-BE49-F238E27FC236}">
                  <a16:creationId xmlns:a16="http://schemas.microsoft.com/office/drawing/2014/main" id="{A24CA5BB-5578-C96A-E5D6-04D4E956429D}"/>
                </a:ext>
              </a:extLst>
            </p:cNvPr>
            <p:cNvGrpSpPr/>
            <p:nvPr/>
          </p:nvGrpSpPr>
          <p:grpSpPr>
            <a:xfrm>
              <a:off x="3663467" y="4121777"/>
              <a:ext cx="2816229" cy="2047087"/>
              <a:chOff x="6897947" y="2326341"/>
              <a:chExt cx="2816229" cy="2047087"/>
            </a:xfrm>
          </p:grpSpPr>
          <p:pic>
            <p:nvPicPr>
              <p:cNvPr id="7" name="Picture 6">
                <a:extLst>
                  <a:ext uri="{FF2B5EF4-FFF2-40B4-BE49-F238E27FC236}">
                    <a16:creationId xmlns:a16="http://schemas.microsoft.com/office/drawing/2014/main" id="{B71768D8-A881-EF76-6741-603F637144EB}"/>
                  </a:ext>
                </a:extLst>
              </p:cNvPr>
              <p:cNvPicPr>
                <a:picLocks noChangeAspect="1"/>
              </p:cNvPicPr>
              <p:nvPr/>
            </p:nvPicPr>
            <p:blipFill>
              <a:blip r:embed="rId3"/>
              <a:stretch>
                <a:fillRect/>
              </a:stretch>
            </p:blipFill>
            <p:spPr>
              <a:xfrm>
                <a:off x="6897947" y="2326341"/>
                <a:ext cx="2724150" cy="1562100"/>
              </a:xfrm>
              <a:prstGeom prst="rect">
                <a:avLst/>
              </a:prstGeom>
            </p:spPr>
          </p:pic>
          <p:sp>
            <p:nvSpPr>
              <p:cNvPr id="16" name="Rectangle: Rounded Corners 7">
                <a:hlinkClick r:id="rId4"/>
                <a:extLst>
                  <a:ext uri="{FF2B5EF4-FFF2-40B4-BE49-F238E27FC236}">
                    <a16:creationId xmlns:a16="http://schemas.microsoft.com/office/drawing/2014/main" id="{E712F176-2A40-4A3A-4B04-5C7E49C8968E}"/>
                  </a:ext>
                </a:extLst>
              </p:cNvPr>
              <p:cNvSpPr/>
              <p:nvPr/>
            </p:nvSpPr>
            <p:spPr>
              <a:xfrm>
                <a:off x="6934776" y="3851751"/>
                <a:ext cx="2779400" cy="5216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200" b="1" dirty="0">
                    <a:solidFill>
                      <a:sysClr val="windowText" lastClr="000000"/>
                    </a:solidFill>
                    <a:latin typeface="Network Rail Sans" panose="02000000040000020004" pitchFamily="2" charset="0"/>
                  </a:rPr>
                  <a:t>Light commercial vehicles (LCV)</a:t>
                </a:r>
                <a:br>
                  <a:rPr lang="en-GB" sz="1200" b="1" dirty="0">
                    <a:solidFill>
                      <a:sysClr val="windowText" lastClr="000000"/>
                    </a:solidFill>
                    <a:latin typeface="Network Rail Sans" panose="02000000040000020004" pitchFamily="2" charset="0"/>
                  </a:rPr>
                </a:br>
                <a:r>
                  <a:rPr lang="en-GB" sz="1200" b="1" dirty="0">
                    <a:solidFill>
                      <a:sysClr val="windowText" lastClr="000000"/>
                    </a:solidFill>
                    <a:latin typeface="Network Rail Sans" panose="02000000040000020004" pitchFamily="2" charset="0"/>
                  </a:rPr>
                  <a:t>e.g. vans and 4x4s</a:t>
                </a:r>
              </a:p>
            </p:txBody>
          </p:sp>
        </p:grpSp>
        <p:grpSp>
          <p:nvGrpSpPr>
            <p:cNvPr id="21" name="Group 20">
              <a:extLst>
                <a:ext uri="{FF2B5EF4-FFF2-40B4-BE49-F238E27FC236}">
                  <a16:creationId xmlns:a16="http://schemas.microsoft.com/office/drawing/2014/main" id="{10396F93-524F-CF5C-E6E5-F8684035B83D}"/>
                </a:ext>
              </a:extLst>
            </p:cNvPr>
            <p:cNvGrpSpPr/>
            <p:nvPr/>
          </p:nvGrpSpPr>
          <p:grpSpPr>
            <a:xfrm>
              <a:off x="6826087" y="4094883"/>
              <a:ext cx="2797867" cy="1818223"/>
              <a:chOff x="6916309" y="4411273"/>
              <a:chExt cx="2797867" cy="1818223"/>
            </a:xfrm>
          </p:grpSpPr>
          <p:pic>
            <p:nvPicPr>
              <p:cNvPr id="13" name="Picture 12">
                <a:extLst>
                  <a:ext uri="{FF2B5EF4-FFF2-40B4-BE49-F238E27FC236}">
                    <a16:creationId xmlns:a16="http://schemas.microsoft.com/office/drawing/2014/main" id="{51358F01-629C-B6F4-7AC8-A63BB47900A6}"/>
                  </a:ext>
                </a:extLst>
              </p:cNvPr>
              <p:cNvPicPr>
                <a:picLocks noChangeAspect="1"/>
              </p:cNvPicPr>
              <p:nvPr/>
            </p:nvPicPr>
            <p:blipFill>
              <a:blip r:embed="rId5"/>
              <a:stretch>
                <a:fillRect/>
              </a:stretch>
            </p:blipFill>
            <p:spPr>
              <a:xfrm>
                <a:off x="6916309" y="4411273"/>
                <a:ext cx="2724150" cy="1581150"/>
              </a:xfrm>
              <a:prstGeom prst="rect">
                <a:avLst/>
              </a:prstGeom>
            </p:spPr>
          </p:pic>
          <p:sp>
            <p:nvSpPr>
              <p:cNvPr id="17" name="Rectangle: Rounded Corners 8">
                <a:hlinkClick r:id="rId6"/>
                <a:extLst>
                  <a:ext uri="{FF2B5EF4-FFF2-40B4-BE49-F238E27FC236}">
                    <a16:creationId xmlns:a16="http://schemas.microsoft.com/office/drawing/2014/main" id="{5AA60862-A0B0-D738-EFB3-2B344FB07FB4}"/>
                  </a:ext>
                </a:extLst>
              </p:cNvPr>
              <p:cNvSpPr/>
              <p:nvPr/>
            </p:nvSpPr>
            <p:spPr>
              <a:xfrm>
                <a:off x="6934776" y="5938147"/>
                <a:ext cx="2779400" cy="2913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200" b="1" dirty="0">
                    <a:solidFill>
                      <a:sysClr val="windowText" lastClr="000000"/>
                    </a:solidFill>
                    <a:latin typeface="Network Rail Sans" panose="02000000040000020004" pitchFamily="2" charset="0"/>
                  </a:rPr>
                  <a:t>Heavy goods vehicles (HGV)</a:t>
                </a:r>
              </a:p>
            </p:txBody>
          </p:sp>
        </p:grpSp>
      </p:grpSp>
      <p:sp>
        <p:nvSpPr>
          <p:cNvPr id="22" name="Text Placeholder 2">
            <a:extLst>
              <a:ext uri="{FF2B5EF4-FFF2-40B4-BE49-F238E27FC236}">
                <a16:creationId xmlns:a16="http://schemas.microsoft.com/office/drawing/2014/main" id="{8C05D743-BD9D-D344-B95D-46600370668C}"/>
              </a:ext>
            </a:extLst>
          </p:cNvPr>
          <p:cNvSpPr txBox="1">
            <a:spLocks/>
          </p:cNvSpPr>
          <p:nvPr/>
        </p:nvSpPr>
        <p:spPr>
          <a:xfrm>
            <a:off x="6096000" y="1477423"/>
            <a:ext cx="5295222" cy="3958326"/>
          </a:xfrm>
          <a:prstGeom prst="rect">
            <a:avLst/>
          </a:prstGeom>
          <a:ln>
            <a:noFill/>
          </a:ln>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dirty="0">
                <a:latin typeface="Network Rail Sans"/>
              </a:rPr>
              <a:t>They are customised based on the vehicle type and explain:</a:t>
            </a:r>
          </a:p>
          <a:p>
            <a:pPr marL="177750" indent="-177750">
              <a:lnSpc>
                <a:spcPts val="1500"/>
              </a:lnSpc>
              <a:spcBef>
                <a:spcPts val="600"/>
              </a:spcBef>
              <a:buFont typeface="Arial" panose="020B0604020202020204" pitchFamily="34" charset="0"/>
              <a:buChar char="•"/>
            </a:pPr>
            <a:r>
              <a:rPr lang="en-GB" sz="1250" dirty="0">
                <a:latin typeface="Network Rail Sans"/>
              </a:rPr>
              <a:t>“Why” it is important to complete first use vehicle checks</a:t>
            </a:r>
          </a:p>
          <a:p>
            <a:pPr marL="177750" indent="-177750">
              <a:lnSpc>
                <a:spcPts val="1500"/>
              </a:lnSpc>
              <a:spcBef>
                <a:spcPts val="0"/>
              </a:spcBef>
              <a:buFont typeface="Arial" panose="020B0604020202020204" pitchFamily="34" charset="0"/>
              <a:buChar char="•"/>
            </a:pPr>
            <a:r>
              <a:rPr lang="en-GB" sz="1250" dirty="0">
                <a:latin typeface="Network Rail Sans"/>
              </a:rPr>
              <a:t>“How” to use the </a:t>
            </a:r>
            <a:r>
              <a:rPr lang="en-GB" sz="1250" dirty="0" err="1">
                <a:latin typeface="Network Rail Sans"/>
              </a:rPr>
              <a:t>CheckedSafe</a:t>
            </a:r>
            <a:r>
              <a:rPr lang="en-GB" sz="1250" dirty="0">
                <a:latin typeface="Network Rail Sans"/>
              </a:rPr>
              <a:t> app to record the required vehicle checks  </a:t>
            </a:r>
          </a:p>
          <a:p>
            <a:pPr marL="177750" indent="-177750">
              <a:lnSpc>
                <a:spcPts val="1500"/>
              </a:lnSpc>
              <a:spcBef>
                <a:spcPts val="0"/>
              </a:spcBef>
              <a:buFont typeface="Arial" panose="020B0604020202020204" pitchFamily="34" charset="0"/>
              <a:buChar char="•"/>
            </a:pPr>
            <a:r>
              <a:rPr lang="en-GB" sz="1250" dirty="0">
                <a:highlight>
                  <a:srgbClr val="00FF00"/>
                </a:highlight>
                <a:latin typeface="Network Rail Sans"/>
              </a:rPr>
              <a:t>In addition, where applicable the checks below may be required</a:t>
            </a:r>
          </a:p>
          <a:p>
            <a:pPr marL="177750" indent="-177750">
              <a:lnSpc>
                <a:spcPts val="1500"/>
              </a:lnSpc>
              <a:spcBef>
                <a:spcPts val="0"/>
              </a:spcBef>
              <a:buFont typeface="Arial" panose="020B0604020202020204" pitchFamily="34" charset="0"/>
              <a:buChar char="•"/>
            </a:pPr>
            <a:r>
              <a:rPr lang="en-GB" sz="1250" dirty="0">
                <a:highlight>
                  <a:srgbClr val="00FF00"/>
                </a:highlight>
                <a:latin typeface="Network Rail Sans"/>
              </a:rPr>
              <a:t>2kg Powder Fire extinguisher (training vehicles/welding vehicles only). Check the date and pressure gauge. These should not be used on engine fires. If you carry gas bottles, petrol cans and detonators ensure they are stored appropriately.</a:t>
            </a:r>
          </a:p>
        </p:txBody>
      </p:sp>
    </p:spTree>
    <p:extLst>
      <p:ext uri="{BB962C8B-B14F-4D97-AF65-F5344CB8AC3E}">
        <p14:creationId xmlns:p14="http://schemas.microsoft.com/office/powerpoint/2010/main" val="342627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F3B67-F2C8-2690-1FDF-DBFDBFC89F3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BE7A1D2-BD75-8840-E90E-186ABD47CD21}"/>
              </a:ext>
            </a:extLst>
          </p:cNvPr>
          <p:cNvPicPr>
            <a:picLocks noChangeAspect="1"/>
          </p:cNvPicPr>
          <p:nvPr/>
        </p:nvPicPr>
        <p:blipFill>
          <a:blip r:embed="rId2" cstate="print">
            <a:extLst>
              <a:ext uri="{28A0092B-C50C-407E-A947-70E740481C1C}">
                <a14:useLocalDpi xmlns:a14="http://schemas.microsoft.com/office/drawing/2010/main" val="0"/>
              </a:ext>
            </a:extLst>
          </a:blip>
          <a:srcRect l="1038" t="11438" r="92164" b="62042"/>
          <a:stretch/>
        </p:blipFill>
        <p:spPr>
          <a:xfrm>
            <a:off x="1" y="0"/>
            <a:ext cx="464574" cy="2561054"/>
          </a:xfrm>
          <a:prstGeom prst="rect">
            <a:avLst/>
          </a:prstGeom>
        </p:spPr>
      </p:pic>
      <p:sp>
        <p:nvSpPr>
          <p:cNvPr id="3" name="Rounded Rectangle 2">
            <a:extLst>
              <a:ext uri="{FF2B5EF4-FFF2-40B4-BE49-F238E27FC236}">
                <a16:creationId xmlns:a16="http://schemas.microsoft.com/office/drawing/2014/main" id="{7196AC47-5E22-78BD-59BF-219CBC71E01C}"/>
              </a:ext>
            </a:extLst>
          </p:cNvPr>
          <p:cNvSpPr/>
          <p:nvPr/>
        </p:nvSpPr>
        <p:spPr>
          <a:xfrm>
            <a:off x="470648" y="533807"/>
            <a:ext cx="4956771" cy="1671511"/>
          </a:xfrm>
          <a:prstGeom prst="roundRect">
            <a:avLst>
              <a:gd name="adj" fmla="val 13138"/>
            </a:avLst>
          </a:prstGeom>
          <a:solidFill>
            <a:srgbClr val="106AA3"/>
          </a:solidFill>
          <a:ln w="762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ED0666D-9D85-6652-422F-8CCD3D66CACF}"/>
              </a:ext>
            </a:extLst>
          </p:cNvPr>
          <p:cNvSpPr txBox="1"/>
          <p:nvPr/>
        </p:nvSpPr>
        <p:spPr>
          <a:xfrm>
            <a:off x="6208705" y="5286869"/>
            <a:ext cx="5787774" cy="284693"/>
          </a:xfrm>
          <a:prstGeom prst="rect">
            <a:avLst/>
          </a:prstGeom>
          <a:noFill/>
        </p:spPr>
        <p:txBody>
          <a:bodyPr wrap="square" rtlCol="0">
            <a:spAutoFit/>
          </a:bodyPr>
          <a:lstStyle/>
          <a:p>
            <a:r>
              <a:rPr lang="en-GB" sz="1250" dirty="0">
                <a:latin typeface="Network Rail Sans" panose="02000000040000020004" pitchFamily="2" charset="0"/>
              </a:rPr>
              <a:t>For more information, please see </a:t>
            </a:r>
            <a:r>
              <a:rPr lang="en-GB" sz="1250" b="1" dirty="0">
                <a:solidFill>
                  <a:srgbClr val="106AA3"/>
                </a:solidFill>
                <a:latin typeface="Network Rail Sans" panose="02000000040000020004" pitchFamily="2" charset="0"/>
                <a:hlinkClick r:id="rId3">
                  <a:extLst>
                    <a:ext uri="{A12FA001-AC4F-418D-AE19-62706E023703}">
                      <ahyp:hlinkClr xmlns:ahyp="http://schemas.microsoft.com/office/drawing/2018/hyperlinkcolor" val="tx"/>
                    </a:ext>
                  </a:extLst>
                </a:hlinkClick>
              </a:rPr>
              <a:t>Trailer First Use Walkaround Check</a:t>
            </a:r>
            <a:endParaRPr lang="en-GB" sz="1250" b="1" dirty="0">
              <a:solidFill>
                <a:srgbClr val="106AA3"/>
              </a:solidFill>
              <a:latin typeface="Network Rail Sans" panose="02000000040000020004" pitchFamily="2" charset="0"/>
            </a:endParaRPr>
          </a:p>
        </p:txBody>
      </p:sp>
      <p:sp>
        <p:nvSpPr>
          <p:cNvPr id="11" name="TextBox 10">
            <a:extLst>
              <a:ext uri="{FF2B5EF4-FFF2-40B4-BE49-F238E27FC236}">
                <a16:creationId xmlns:a16="http://schemas.microsoft.com/office/drawing/2014/main" id="{8723E096-9714-5E6A-347A-118A238D18A8}"/>
              </a:ext>
            </a:extLst>
          </p:cNvPr>
          <p:cNvSpPr txBox="1"/>
          <p:nvPr/>
        </p:nvSpPr>
        <p:spPr>
          <a:xfrm>
            <a:off x="480383" y="2717599"/>
            <a:ext cx="5333837" cy="1708160"/>
          </a:xfrm>
          <a:prstGeom prst="rect">
            <a:avLst/>
          </a:prstGeom>
          <a:noFill/>
        </p:spPr>
        <p:txBody>
          <a:bodyPr wrap="square" rtlCol="0">
            <a:spAutoFit/>
          </a:bodyPr>
          <a:lstStyle/>
          <a:p>
            <a:pPr>
              <a:lnSpc>
                <a:spcPts val="1500"/>
              </a:lnSpc>
              <a:spcAft>
                <a:spcPts val="600"/>
              </a:spcAft>
            </a:pPr>
            <a:r>
              <a:rPr lang="en-GB" sz="1250" b="1" dirty="0">
                <a:latin typeface="Network Rail Sans" panose="02000000040000020004" pitchFamily="2" charset="0"/>
              </a:rPr>
              <a:t>For all trailers you must complete the following checks:</a:t>
            </a:r>
          </a:p>
          <a:p>
            <a:pPr marL="177750" indent="-177750">
              <a:lnSpc>
                <a:spcPts val="1500"/>
              </a:lnSpc>
              <a:buFont typeface="Arial" panose="020B0604020202020204" pitchFamily="34" charset="0"/>
              <a:buChar char="•"/>
            </a:pPr>
            <a:r>
              <a:rPr lang="en-GB" sz="1250" dirty="0">
                <a:latin typeface="Network Rail Sans" panose="02000000040000020004" pitchFamily="2" charset="0"/>
              </a:rPr>
              <a:t>Coupling bolts</a:t>
            </a:r>
          </a:p>
          <a:p>
            <a:pPr marL="177750" indent="-177750">
              <a:lnSpc>
                <a:spcPts val="1500"/>
              </a:lnSpc>
              <a:buFont typeface="Arial" panose="020B0604020202020204" pitchFamily="34" charset="0"/>
              <a:buChar char="•"/>
            </a:pPr>
            <a:r>
              <a:rPr lang="en-GB" sz="1250" dirty="0">
                <a:latin typeface="Network Rail Sans" panose="02000000040000020004" pitchFamily="2" charset="0"/>
              </a:rPr>
              <a:t>Eye/ball hitch condition bolts</a:t>
            </a:r>
          </a:p>
          <a:p>
            <a:pPr marL="177750" indent="-177750">
              <a:lnSpc>
                <a:spcPts val="1500"/>
              </a:lnSpc>
              <a:buFont typeface="Arial" panose="020B0604020202020204" pitchFamily="34" charset="0"/>
              <a:buChar char="•"/>
            </a:pPr>
            <a:r>
              <a:rPr lang="en-GB" sz="1250" dirty="0">
                <a:latin typeface="Network Rail Sans" panose="02000000040000020004" pitchFamily="2" charset="0"/>
              </a:rPr>
              <a:t>Breakaway/secondary cable</a:t>
            </a:r>
          </a:p>
          <a:p>
            <a:pPr marL="177750" indent="-177750">
              <a:lnSpc>
                <a:spcPts val="1500"/>
              </a:lnSpc>
              <a:buFont typeface="Arial" panose="020B0604020202020204" pitchFamily="34" charset="0"/>
              <a:buChar char="•"/>
            </a:pPr>
            <a:r>
              <a:rPr lang="en-GB" sz="1250" dirty="0">
                <a:latin typeface="Network Rail Sans" panose="02000000040000020004" pitchFamily="2" charset="0"/>
              </a:rPr>
              <a:t>Electrical supply lead</a:t>
            </a:r>
          </a:p>
          <a:p>
            <a:pPr marL="177750" indent="-177750">
              <a:lnSpc>
                <a:spcPts val="1500"/>
              </a:lnSpc>
              <a:buFont typeface="Arial" panose="020B0604020202020204" pitchFamily="34" charset="0"/>
              <a:buChar char="•"/>
            </a:pPr>
            <a:r>
              <a:rPr lang="en-GB" sz="1250" dirty="0">
                <a:latin typeface="Network Rail Sans" panose="02000000040000020004" pitchFamily="2" charset="0"/>
              </a:rPr>
              <a:t>Hand brake</a:t>
            </a:r>
          </a:p>
          <a:p>
            <a:pPr marL="177750" indent="-177750">
              <a:lnSpc>
                <a:spcPts val="1500"/>
              </a:lnSpc>
              <a:buFont typeface="Arial" panose="020B0604020202020204" pitchFamily="34" charset="0"/>
              <a:buChar char="•"/>
            </a:pPr>
            <a:r>
              <a:rPr lang="en-GB" sz="1250" dirty="0">
                <a:latin typeface="Network Rail Sans" panose="02000000040000020004" pitchFamily="2" charset="0"/>
              </a:rPr>
              <a:t>Lights</a:t>
            </a:r>
          </a:p>
          <a:p>
            <a:pPr marL="177750" indent="-177750">
              <a:lnSpc>
                <a:spcPts val="1500"/>
              </a:lnSpc>
              <a:buFont typeface="Arial" panose="020B0604020202020204" pitchFamily="34" charset="0"/>
              <a:buChar char="•"/>
            </a:pPr>
            <a:r>
              <a:rPr lang="en-GB" sz="1250" dirty="0">
                <a:latin typeface="Network Rail Sans" panose="02000000040000020004" pitchFamily="2" charset="0"/>
              </a:rPr>
              <a:t>Tyres &amp; wheel security (wheel nut indicators present &amp; aligned).</a:t>
            </a:r>
          </a:p>
        </p:txBody>
      </p:sp>
      <p:sp>
        <p:nvSpPr>
          <p:cNvPr id="12" name="TextBox 11">
            <a:extLst>
              <a:ext uri="{FF2B5EF4-FFF2-40B4-BE49-F238E27FC236}">
                <a16:creationId xmlns:a16="http://schemas.microsoft.com/office/drawing/2014/main" id="{EC64F7B7-F12D-83B2-83E8-3D209E9E95AF}"/>
              </a:ext>
            </a:extLst>
          </p:cNvPr>
          <p:cNvSpPr txBox="1"/>
          <p:nvPr/>
        </p:nvSpPr>
        <p:spPr>
          <a:xfrm>
            <a:off x="6208705" y="2855818"/>
            <a:ext cx="5333837" cy="1619289"/>
          </a:xfrm>
          <a:prstGeom prst="rect">
            <a:avLst/>
          </a:prstGeom>
          <a:noFill/>
        </p:spPr>
        <p:txBody>
          <a:bodyPr wrap="square" rtlCol="0">
            <a:spAutoFit/>
          </a:bodyPr>
          <a:lstStyle/>
          <a:p>
            <a:pPr marL="176400" indent="-177750">
              <a:lnSpc>
                <a:spcPts val="1500"/>
              </a:lnSpc>
              <a:buFont typeface="Arial" panose="020B0604020202020204" pitchFamily="34" charset="0"/>
              <a:buChar char="•"/>
            </a:pPr>
            <a:r>
              <a:rPr lang="en-GB" sz="1200" dirty="0">
                <a:latin typeface="Network Rail Sans" panose="02000000040000020004" pitchFamily="2" charset="0"/>
              </a:rPr>
              <a:t>Loading ramp secured</a:t>
            </a:r>
          </a:p>
          <a:p>
            <a:pPr marL="176400" indent="-177750">
              <a:lnSpc>
                <a:spcPts val="1500"/>
              </a:lnSpc>
              <a:buFont typeface="Arial" panose="020B0604020202020204" pitchFamily="34" charset="0"/>
              <a:buChar char="•"/>
            </a:pPr>
            <a:r>
              <a:rPr lang="en-GB" sz="1200" dirty="0">
                <a:latin typeface="Network Rail Sans" panose="02000000040000020004" pitchFamily="2" charset="0"/>
              </a:rPr>
              <a:t>Correct coupling height</a:t>
            </a:r>
          </a:p>
          <a:p>
            <a:pPr marL="176400" indent="-177750">
              <a:lnSpc>
                <a:spcPts val="1500"/>
              </a:lnSpc>
              <a:buFont typeface="Arial" panose="020B0604020202020204" pitchFamily="34" charset="0"/>
              <a:buChar char="•"/>
            </a:pPr>
            <a:r>
              <a:rPr lang="en-GB" sz="1200" dirty="0">
                <a:latin typeface="Network Rail Sans" panose="02000000040000020004" pitchFamily="2" charset="0"/>
              </a:rPr>
              <a:t>Towing vehicle number plate fitted and clearly visible</a:t>
            </a:r>
          </a:p>
          <a:p>
            <a:pPr marL="176400" indent="-177750">
              <a:lnSpc>
                <a:spcPts val="1500"/>
              </a:lnSpc>
              <a:buFont typeface="Arial" panose="020B0604020202020204" pitchFamily="34" charset="0"/>
              <a:buChar char="•"/>
            </a:pPr>
            <a:r>
              <a:rPr lang="en-GB" sz="1200" dirty="0">
                <a:latin typeface="Network Rail Sans" panose="02000000040000020004" pitchFamily="2" charset="0"/>
              </a:rPr>
              <a:t>Jockey wheel/leg condition &amp; security</a:t>
            </a:r>
          </a:p>
          <a:p>
            <a:pPr marL="176400" indent="-177750">
              <a:lnSpc>
                <a:spcPts val="1500"/>
              </a:lnSpc>
              <a:buFont typeface="Arial" panose="020B0604020202020204" pitchFamily="34" charset="0"/>
              <a:buChar char="•"/>
            </a:pPr>
            <a:r>
              <a:rPr lang="en-GB" sz="1200" dirty="0">
                <a:latin typeface="Network Rail Sans" panose="02000000040000020004" pitchFamily="2" charset="0"/>
              </a:rPr>
              <a:t>Spray suppression</a:t>
            </a:r>
          </a:p>
          <a:p>
            <a:pPr marL="176400" indent="-177750">
              <a:lnSpc>
                <a:spcPts val="1500"/>
              </a:lnSpc>
              <a:buFont typeface="Arial" panose="020B0604020202020204" pitchFamily="34" charset="0"/>
              <a:buChar char="•"/>
            </a:pPr>
            <a:r>
              <a:rPr lang="en-GB" sz="1200" dirty="0">
                <a:latin typeface="Network Rail Sans" panose="02000000040000020004" pitchFamily="2" charset="0"/>
              </a:rPr>
              <a:t>Load plate (where applicable)</a:t>
            </a:r>
          </a:p>
          <a:p>
            <a:pPr marL="176400" indent="-177750">
              <a:lnSpc>
                <a:spcPts val="1500"/>
              </a:lnSpc>
              <a:buFont typeface="Arial" panose="020B0604020202020204" pitchFamily="34" charset="0"/>
              <a:buChar char="•"/>
            </a:pPr>
            <a:r>
              <a:rPr lang="en-GB" sz="1200" dirty="0">
                <a:latin typeface="Network Rail Sans" panose="02000000040000020004" pitchFamily="2" charset="0"/>
              </a:rPr>
              <a:t>Load is distributed evenly and safely secured</a:t>
            </a:r>
          </a:p>
          <a:p>
            <a:pPr marL="176400" indent="-177750">
              <a:lnSpc>
                <a:spcPts val="1500"/>
              </a:lnSpc>
              <a:buFont typeface="Arial" panose="020B0604020202020204" pitchFamily="34" charset="0"/>
              <a:buChar char="•"/>
            </a:pPr>
            <a:r>
              <a:rPr lang="en-GB" sz="1200" dirty="0">
                <a:latin typeface="Network Rail Sans" panose="02000000040000020004" pitchFamily="2" charset="0"/>
              </a:rPr>
              <a:t>The trailer is not overloaded.</a:t>
            </a:r>
          </a:p>
        </p:txBody>
      </p:sp>
      <p:sp>
        <p:nvSpPr>
          <p:cNvPr id="2" name="Title 1">
            <a:extLst>
              <a:ext uri="{FF2B5EF4-FFF2-40B4-BE49-F238E27FC236}">
                <a16:creationId xmlns:a16="http://schemas.microsoft.com/office/drawing/2014/main" id="{0D0ABC33-AAF9-6622-602D-AE0C1761DF7C}"/>
              </a:ext>
            </a:extLst>
          </p:cNvPr>
          <p:cNvSpPr>
            <a:spLocks noGrp="1"/>
          </p:cNvSpPr>
          <p:nvPr>
            <p:ph type="title"/>
          </p:nvPr>
        </p:nvSpPr>
        <p:spPr>
          <a:xfrm>
            <a:off x="743587" y="777086"/>
            <a:ext cx="4683832" cy="1313645"/>
          </a:xfrm>
        </p:spPr>
        <p:txBody>
          <a:bodyPr/>
          <a:lstStyle/>
          <a:p>
            <a:r>
              <a:rPr lang="en-GB" dirty="0">
                <a:solidFill>
                  <a:schemeClr val="bg1"/>
                </a:solidFill>
              </a:rPr>
              <a:t>First Use</a:t>
            </a:r>
            <a:br>
              <a:rPr lang="en-GB" dirty="0">
                <a:solidFill>
                  <a:schemeClr val="bg1"/>
                </a:solidFill>
              </a:rPr>
            </a:br>
            <a:r>
              <a:rPr lang="en-GB" dirty="0">
                <a:solidFill>
                  <a:schemeClr val="bg1"/>
                </a:solidFill>
              </a:rPr>
              <a:t>Walkaround Checks</a:t>
            </a:r>
            <a:br>
              <a:rPr lang="en-GB" dirty="0">
                <a:solidFill>
                  <a:schemeClr val="bg1"/>
                </a:solidFill>
              </a:rPr>
            </a:br>
            <a:r>
              <a:rPr lang="en-GB" dirty="0">
                <a:solidFill>
                  <a:schemeClr val="bg1"/>
                </a:solidFill>
              </a:rPr>
              <a:t>Trailer</a:t>
            </a:r>
          </a:p>
        </p:txBody>
      </p:sp>
      <p:pic>
        <p:nvPicPr>
          <p:cNvPr id="4" name="Picture 2" descr="Image result for ifor williams trailers">
            <a:extLst>
              <a:ext uri="{FF2B5EF4-FFF2-40B4-BE49-F238E27FC236}">
                <a16:creationId xmlns:a16="http://schemas.microsoft.com/office/drawing/2014/main" id="{29129C65-CCB2-A44D-8ADC-E9EDD30AA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362" y="75974"/>
            <a:ext cx="4543781" cy="258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5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30FAB-A7AA-9F29-3D1C-B5A11986283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6C6E51E-781D-FEF3-79D8-1C76F05D2F50}"/>
              </a:ext>
            </a:extLst>
          </p:cNvPr>
          <p:cNvSpPr>
            <a:spLocks noGrp="1"/>
          </p:cNvSpPr>
          <p:nvPr>
            <p:ph type="body" sz="quarter" idx="10"/>
          </p:nvPr>
        </p:nvSpPr>
        <p:spPr>
          <a:xfrm>
            <a:off x="487181" y="1477423"/>
            <a:ext cx="4956771" cy="3770068"/>
          </a:xfrm>
          <a:ln>
            <a:noFill/>
          </a:ln>
        </p:spPr>
        <p:txBody>
          <a:bodyPr/>
          <a:lstStyle/>
          <a:p>
            <a:pPr algn="l" fontAlgn="base">
              <a:lnSpc>
                <a:spcPts val="1500"/>
              </a:lnSpc>
              <a:spcBef>
                <a:spcPts val="600"/>
              </a:spcBef>
            </a:pPr>
            <a:r>
              <a:rPr lang="en-GB" sz="1250" b="1" i="0" dirty="0">
                <a:solidFill>
                  <a:srgbClr val="111111"/>
                </a:solidFill>
                <a:effectLst/>
                <a:latin typeface="Network Rail Sans" panose="02000000040000020004" pitchFamily="2" charset="0"/>
              </a:rPr>
              <a:t>Loading and unloading can be dangerous. Machinery can seriously hurt people. Heavy loads, moving or overturning vehicles and working at height can all lead to injuries or death.</a:t>
            </a:r>
          </a:p>
          <a:p>
            <a:pPr algn="l" fontAlgn="base">
              <a:lnSpc>
                <a:spcPts val="1500"/>
              </a:lnSpc>
              <a:spcBef>
                <a:spcPts val="600"/>
              </a:spcBef>
            </a:pPr>
            <a:r>
              <a:rPr lang="en-GB" sz="1250" b="0" i="0" dirty="0">
                <a:solidFill>
                  <a:srgbClr val="111111"/>
                </a:solidFill>
                <a:effectLst/>
                <a:latin typeface="Network Rail Sans" panose="02000000040000020004" pitchFamily="2" charset="0"/>
              </a:rPr>
              <a:t>This guidance should be followed to help avoid problems:</a:t>
            </a:r>
          </a:p>
          <a:p>
            <a:pPr marL="177750" indent="-177750" algn="l" fontAlgn="base">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Make sure the vehicle is fit for the intended purpose </a:t>
            </a:r>
          </a:p>
          <a:p>
            <a:pPr marL="177750" indent="-177750" fontAlgn="base">
              <a:lnSpc>
                <a:spcPts val="1500"/>
              </a:lnSpc>
              <a:spcBef>
                <a:spcPts val="600"/>
              </a:spcBef>
              <a:buFont typeface="Arial" panose="020B0604020202020204" pitchFamily="34" charset="0"/>
              <a:buChar char="•"/>
            </a:pPr>
            <a:r>
              <a:rPr lang="en-GB" sz="1250" b="0" i="0" dirty="0">
                <a:solidFill>
                  <a:srgbClr val="111111"/>
                </a:solidFill>
                <a:effectLst/>
                <a:latin typeface="Network Rail Sans" panose="02000000040000020004" pitchFamily="2" charset="0"/>
              </a:rPr>
              <a:t>To maintain stability, vehicles should be parked on firm level ground where possible. Utilise stabilisers were fitted</a:t>
            </a:r>
            <a:endParaRPr lang="en-GB" sz="1250" dirty="0">
              <a:solidFill>
                <a:srgbClr val="111111"/>
              </a:solidFill>
              <a:latin typeface="Network Rail Sans" panose="02000000040000020004" pitchFamily="2" charset="0"/>
            </a:endParaRPr>
          </a:p>
          <a:p>
            <a:pPr marL="177750" indent="-177750" fontAlgn="base">
              <a:lnSpc>
                <a:spcPts val="1500"/>
              </a:lnSpc>
              <a:spcBef>
                <a:spcPts val="600"/>
              </a:spcBef>
              <a:buFont typeface="Arial" panose="020B0604020202020204" pitchFamily="34" charset="0"/>
              <a:buChar char="•"/>
            </a:pPr>
            <a:r>
              <a:rPr lang="en-GB" sz="1250" b="0" i="0" dirty="0">
                <a:solidFill>
                  <a:srgbClr val="111111"/>
                </a:solidFill>
                <a:effectLst/>
                <a:latin typeface="Network Rail Sans" panose="02000000040000020004" pitchFamily="2" charset="0"/>
              </a:rPr>
              <a:t>Ensure the vehicle and/or trailer </a:t>
            </a:r>
            <a:r>
              <a:rPr lang="en-GB" sz="1250" dirty="0">
                <a:solidFill>
                  <a:srgbClr val="111111"/>
                </a:solidFill>
                <a:latin typeface="Network Rail Sans" panose="02000000040000020004" pitchFamily="2" charset="0"/>
              </a:rPr>
              <a:t>hand</a:t>
            </a:r>
            <a:r>
              <a:rPr lang="en-GB" sz="1250" b="0" i="0" dirty="0">
                <a:solidFill>
                  <a:srgbClr val="111111"/>
                </a:solidFill>
                <a:effectLst/>
                <a:latin typeface="Network Rail Sans" panose="02000000040000020004" pitchFamily="2" charset="0"/>
              </a:rPr>
              <a:t> brakes are applied </a:t>
            </a:r>
          </a:p>
          <a:p>
            <a:pPr marL="177750" indent="-177750" fontAlgn="base">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Make sure the</a:t>
            </a:r>
            <a:r>
              <a:rPr lang="en-GB" sz="1250" b="0" i="0" dirty="0">
                <a:solidFill>
                  <a:srgbClr val="111111"/>
                </a:solidFill>
                <a:effectLst/>
                <a:latin typeface="Network Rail Sans" panose="02000000040000020004" pitchFamily="2" charset="0"/>
              </a:rPr>
              <a:t> area </a:t>
            </a:r>
            <a:r>
              <a:rPr lang="en-GB" sz="1250" dirty="0">
                <a:solidFill>
                  <a:srgbClr val="111111"/>
                </a:solidFill>
                <a:latin typeface="Network Rail Sans" panose="02000000040000020004" pitchFamily="2" charset="0"/>
              </a:rPr>
              <a:t>surrounding the vehicle is c</a:t>
            </a:r>
            <a:r>
              <a:rPr lang="en-GB" sz="1250" b="0" i="0" dirty="0">
                <a:solidFill>
                  <a:srgbClr val="111111"/>
                </a:solidFill>
                <a:effectLst/>
                <a:latin typeface="Network Rail Sans" panose="02000000040000020004" pitchFamily="2" charset="0"/>
              </a:rPr>
              <a:t>lear of other traffic, pedestrians and people not involved in loading or unloading</a:t>
            </a:r>
          </a:p>
          <a:p>
            <a:pPr marL="177750" indent="-177750" fontAlgn="base">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Make sure the</a:t>
            </a:r>
            <a:r>
              <a:rPr lang="en-GB" sz="1250" b="0" i="0" dirty="0">
                <a:solidFill>
                  <a:srgbClr val="111111"/>
                </a:solidFill>
                <a:effectLst/>
                <a:latin typeface="Network Rail Sans" panose="02000000040000020004" pitchFamily="2" charset="0"/>
              </a:rPr>
              <a:t> area </a:t>
            </a:r>
            <a:r>
              <a:rPr lang="en-GB" sz="1250" dirty="0">
                <a:solidFill>
                  <a:srgbClr val="111111"/>
                </a:solidFill>
                <a:latin typeface="Network Rail Sans" panose="02000000040000020004" pitchFamily="2" charset="0"/>
              </a:rPr>
              <a:t>surrounding the vehicle is c</a:t>
            </a:r>
            <a:r>
              <a:rPr lang="en-GB" sz="1250" b="0" i="0" dirty="0">
                <a:solidFill>
                  <a:srgbClr val="111111"/>
                </a:solidFill>
                <a:effectLst/>
                <a:latin typeface="Network Rail Sans" panose="02000000040000020004" pitchFamily="2" charset="0"/>
              </a:rPr>
              <a:t>lear of overhead electric cables so there is no risk of touching them, or of electricity jumping to 'earth' through machinery, loads or people</a:t>
            </a:r>
          </a:p>
          <a:p>
            <a:pPr marL="177750" indent="-177750" fontAlgn="base">
              <a:lnSpc>
                <a:spcPts val="1500"/>
              </a:lnSpc>
              <a:spcBef>
                <a:spcPts val="600"/>
              </a:spcBef>
              <a:buFont typeface="Arial" panose="020B0604020202020204" pitchFamily="34" charset="0"/>
              <a:buChar char="•"/>
            </a:pPr>
            <a:r>
              <a:rPr lang="en-GB" sz="1250" b="0" i="0" dirty="0">
                <a:solidFill>
                  <a:srgbClr val="111111"/>
                </a:solidFill>
                <a:effectLst/>
                <a:latin typeface="Network Rail Sans" panose="02000000040000020004" pitchFamily="2" charset="0"/>
              </a:rPr>
              <a:t>Always check the floor or deck of the loading area before loading to make sure it is safe. Look out for debris, broken boarding, etc</a:t>
            </a:r>
          </a:p>
          <a:p>
            <a:pPr marL="177750" indent="-177750" fontAlgn="base">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There </a:t>
            </a:r>
            <a:r>
              <a:rPr lang="en-GB" sz="1250" b="0" i="0" dirty="0">
                <a:solidFill>
                  <a:srgbClr val="111111"/>
                </a:solidFill>
                <a:effectLst/>
                <a:latin typeface="Network Rail Sans" panose="02000000040000020004" pitchFamily="2" charset="0"/>
              </a:rPr>
              <a:t>should be no one in the cab or in the loading/unloading area if they are not needed. This includes the rear of the vehicle </a:t>
            </a:r>
          </a:p>
          <a:p>
            <a:pPr marL="177750" indent="-177750" fontAlgn="base">
              <a:lnSpc>
                <a:spcPts val="1500"/>
              </a:lnSpc>
              <a:spcBef>
                <a:spcPts val="600"/>
              </a:spcBef>
              <a:buFont typeface="Arial" panose="020B0604020202020204" pitchFamily="34" charset="0"/>
              <a:buChar char="•"/>
            </a:pPr>
            <a:r>
              <a:rPr lang="en-GB" sz="1250" b="0" i="0" dirty="0">
                <a:solidFill>
                  <a:srgbClr val="111111"/>
                </a:solidFill>
                <a:effectLst/>
                <a:latin typeface="Network Rail Sans" panose="02000000040000020004" pitchFamily="2" charset="0"/>
              </a:rPr>
              <a:t>Loading should allow for safe unloading</a:t>
            </a:r>
            <a:endParaRPr lang="en-GB" sz="1250" dirty="0"/>
          </a:p>
        </p:txBody>
      </p:sp>
      <p:sp>
        <p:nvSpPr>
          <p:cNvPr id="4" name="Text Placeholder 2">
            <a:extLst>
              <a:ext uri="{FF2B5EF4-FFF2-40B4-BE49-F238E27FC236}">
                <a16:creationId xmlns:a16="http://schemas.microsoft.com/office/drawing/2014/main" id="{05D72DB6-2B19-5BCF-1A37-B3EFFC6AB80E}"/>
              </a:ext>
            </a:extLst>
          </p:cNvPr>
          <p:cNvSpPr txBox="1">
            <a:spLocks/>
          </p:cNvSpPr>
          <p:nvPr/>
        </p:nvSpPr>
        <p:spPr>
          <a:xfrm>
            <a:off x="6096000" y="1477423"/>
            <a:ext cx="5295222" cy="3958326"/>
          </a:xfrm>
          <a:prstGeom prst="rect">
            <a:avLst/>
          </a:prstGeom>
          <a:ln>
            <a:noFill/>
          </a:ln>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750" indent="-177750">
              <a:lnSpc>
                <a:spcPts val="1500"/>
              </a:lnSpc>
              <a:spcBef>
                <a:spcPts val="600"/>
              </a:spcBef>
              <a:buFont typeface="Arial" panose="020B0604020202020204" pitchFamily="34" charset="0"/>
              <a:buChar char="•"/>
            </a:pPr>
            <a:r>
              <a:rPr lang="en-GB" sz="1250" b="0" i="0" dirty="0">
                <a:solidFill>
                  <a:srgbClr val="111111"/>
                </a:solidFill>
                <a:effectLst/>
                <a:latin typeface="Network Rail Sans" panose="02000000040000020004" pitchFamily="2" charset="0"/>
              </a:rPr>
              <a:t>Loads should be spread as evenly as possible, during both loading and partially unloading the vehicle. Uneven loads can make the vehicle or trailer unstable</a:t>
            </a:r>
          </a:p>
          <a:p>
            <a:pPr marL="177750" indent="-177750">
              <a:lnSpc>
                <a:spcPts val="1500"/>
              </a:lnSpc>
              <a:spcBef>
                <a:spcPts val="600"/>
              </a:spcBef>
              <a:buFont typeface="Arial" panose="020B0604020202020204" pitchFamily="34" charset="0"/>
              <a:buChar char="•"/>
            </a:pPr>
            <a:r>
              <a:rPr lang="en-GB" sz="1250" b="0" i="0" dirty="0">
                <a:solidFill>
                  <a:srgbClr val="111111"/>
                </a:solidFill>
                <a:effectLst/>
                <a:latin typeface="Network Rail Sans" panose="02000000040000020004" pitchFamily="2" charset="0"/>
              </a:rPr>
              <a:t>Vehicles must never be overloaded. Overloaded vehicles can become unstable, difficult to steer or have a loss of braking efficiency</a:t>
            </a:r>
          </a:p>
          <a:p>
            <a:pPr marL="177750" indent="-177750">
              <a:lnSpc>
                <a:spcPts val="1500"/>
              </a:lnSpc>
              <a:spcBef>
                <a:spcPts val="600"/>
              </a:spcBef>
              <a:buFont typeface="Arial" panose="020B0604020202020204" pitchFamily="34" charset="0"/>
              <a:buChar char="•"/>
            </a:pPr>
            <a:r>
              <a:rPr lang="en-GB" sz="1250" b="0" i="0" dirty="0">
                <a:solidFill>
                  <a:srgbClr val="111111"/>
                </a:solidFill>
                <a:effectLst/>
                <a:latin typeface="Network Rail Sans" panose="02000000040000020004" pitchFamily="2" charset="0"/>
              </a:rPr>
              <a:t>Make sure the load is secured appropriately using load restraint equipment such as restraining staps, cargo nets, racking, chains etc   </a:t>
            </a:r>
          </a:p>
          <a:p>
            <a:pPr marL="177750" indent="-177750">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The combined strength of the load restraint system must be sufficient to withstand a forward's force not less than the total weight of the load to prevent the load moving under severe braking, and half the weight of the load moving backwards and sideways. You must check that the load restraint is not damaged/frayed and within its serviceable date</a:t>
            </a:r>
            <a:endParaRPr lang="en-GB" sz="1250" b="0" i="0" dirty="0">
              <a:solidFill>
                <a:srgbClr val="111111"/>
              </a:solidFill>
              <a:effectLst/>
              <a:latin typeface="Network Rail Sans" panose="02000000040000020004" pitchFamily="2" charset="0"/>
            </a:endParaRPr>
          </a:p>
          <a:p>
            <a:pPr marL="177750" indent="-177750">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If any part of the load is higher than the vehicle cab, the load should be measured using a height staff and the height indicator adjusted accordingly for every journey </a:t>
            </a:r>
          </a:p>
          <a:p>
            <a:pPr marL="177750" indent="-177750">
              <a:lnSpc>
                <a:spcPts val="1500"/>
              </a:lnSpc>
              <a:spcBef>
                <a:spcPts val="600"/>
              </a:spcBef>
              <a:buFont typeface="Arial" panose="020B0604020202020204" pitchFamily="34" charset="0"/>
              <a:buChar char="•"/>
            </a:pPr>
            <a:r>
              <a:rPr lang="en-GB" sz="1250" b="0" i="0" dirty="0">
                <a:solidFill>
                  <a:srgbClr val="111111"/>
                </a:solidFill>
                <a:effectLst/>
                <a:latin typeface="Network Rail Sans" panose="02000000040000020004" pitchFamily="2" charset="0"/>
              </a:rPr>
              <a:t>Tailgates and sideboards must be closed when possible. If over-hang cannot be avoided, it must be kept to a minimum. The over-hanging part of the load must be clearly marked</a:t>
            </a:r>
            <a:endParaRPr lang="en-GB" sz="1250" dirty="0">
              <a:solidFill>
                <a:srgbClr val="111111"/>
              </a:solidFill>
              <a:latin typeface="Network Rail Sans" panose="02000000040000020004" pitchFamily="2" charset="0"/>
            </a:endParaRPr>
          </a:p>
          <a:p>
            <a:pPr marL="177750" indent="-177750">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For more information, please see the </a:t>
            </a:r>
            <a:r>
              <a:rPr lang="en-GB" sz="1250" b="1" dirty="0">
                <a:solidFill>
                  <a:srgbClr val="106AA3"/>
                </a:solidFill>
                <a:latin typeface="Network Rail Sans" panose="02000000040000020004" pitchFamily="2" charset="0"/>
                <a:hlinkClick r:id="rId2">
                  <a:extLst>
                    <a:ext uri="{A12FA001-AC4F-418D-AE19-62706E023703}">
                      <ahyp:hlinkClr xmlns:ahyp="http://schemas.microsoft.com/office/drawing/2018/hyperlinkcolor" val="tx"/>
                    </a:ext>
                  </a:extLst>
                </a:hlinkClick>
              </a:rPr>
              <a:t>Gov website</a:t>
            </a:r>
            <a:endParaRPr lang="en-GB" sz="1250" b="1" dirty="0">
              <a:solidFill>
                <a:srgbClr val="106AA3"/>
              </a:solidFill>
              <a:latin typeface="Network Rail Sans" panose="02000000040000020004" pitchFamily="2" charset="0"/>
            </a:endParaRPr>
          </a:p>
        </p:txBody>
      </p:sp>
      <p:sp>
        <p:nvSpPr>
          <p:cNvPr id="5" name="Rounded Rectangle 4">
            <a:extLst>
              <a:ext uri="{FF2B5EF4-FFF2-40B4-BE49-F238E27FC236}">
                <a16:creationId xmlns:a16="http://schemas.microsoft.com/office/drawing/2014/main" id="{C6825C6B-F5F3-3F20-6307-4644BABF1A39}"/>
              </a:ext>
            </a:extLst>
          </p:cNvPr>
          <p:cNvSpPr/>
          <p:nvPr/>
        </p:nvSpPr>
        <p:spPr>
          <a:xfrm>
            <a:off x="470648" y="533807"/>
            <a:ext cx="2108429"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B385BCB-110E-D85D-1F8B-B16A332BAE28}"/>
              </a:ext>
            </a:extLst>
          </p:cNvPr>
          <p:cNvSpPr txBox="1">
            <a:spLocks/>
          </p:cNvSpPr>
          <p:nvPr/>
        </p:nvSpPr>
        <p:spPr>
          <a:xfrm>
            <a:off x="656407" y="689136"/>
            <a:ext cx="4956771"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Load Security</a:t>
            </a:r>
          </a:p>
        </p:txBody>
      </p:sp>
    </p:spTree>
    <p:extLst>
      <p:ext uri="{BB962C8B-B14F-4D97-AF65-F5344CB8AC3E}">
        <p14:creationId xmlns:p14="http://schemas.microsoft.com/office/powerpoint/2010/main" val="83948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C5338-6F05-78CF-34E1-08E0D5A9537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C49759C-026C-CAA3-1E0B-A8ACD1008253}"/>
              </a:ext>
            </a:extLst>
          </p:cNvPr>
          <p:cNvSpPr>
            <a:spLocks noGrp="1"/>
          </p:cNvSpPr>
          <p:nvPr>
            <p:ph type="body" sz="quarter" idx="10"/>
          </p:nvPr>
        </p:nvSpPr>
        <p:spPr>
          <a:xfrm>
            <a:off x="487181" y="1477423"/>
            <a:ext cx="5125997" cy="3770068"/>
          </a:xfrm>
          <a:ln>
            <a:noFill/>
          </a:ln>
        </p:spPr>
        <p:txBody>
          <a:bodyPr/>
          <a:lstStyle/>
          <a:p>
            <a:pPr>
              <a:lnSpc>
                <a:spcPts val="1400"/>
              </a:lnSpc>
              <a:spcBef>
                <a:spcPts val="500"/>
              </a:spcBef>
            </a:pPr>
            <a:r>
              <a:rPr lang="en-GB" sz="1250" b="1" dirty="0"/>
              <a:t>Telematics is fitted to all Network Rail road vehicles. The use of this promotes safety and supports our efforts in reducing road risk. Telematics aligns with our safety vision ‘Everyone home safe everyday’, helping us strive to keep ourselves, colleagues and the public safe. </a:t>
            </a:r>
          </a:p>
          <a:p>
            <a:pPr>
              <a:lnSpc>
                <a:spcPts val="1400"/>
              </a:lnSpc>
              <a:spcBef>
                <a:spcPts val="500"/>
              </a:spcBef>
            </a:pPr>
            <a:r>
              <a:rPr lang="en-GB" sz="1250" dirty="0"/>
              <a:t>The data recorded provides support to employees and the company in a number of ways. For instance, the system is vital to enable Network Rail to investigate safety incidents alongside our Fair Culture principles and learn lessons to prevent these occurring again. </a:t>
            </a:r>
          </a:p>
          <a:p>
            <a:pPr>
              <a:lnSpc>
                <a:spcPts val="1400"/>
              </a:lnSpc>
              <a:spcBef>
                <a:spcPts val="500"/>
              </a:spcBef>
            </a:pPr>
            <a:r>
              <a:rPr lang="en-GB" sz="1250" dirty="0"/>
              <a:t>Safe behaviour is a requirement of working for Network Rail. As part of this, before you start each journey in a Network Rail vehicle you must log into the telematics system using your personal Masternaut log in tag. Having a valid driving licence check in place is a requirement of being issued with this.</a:t>
            </a:r>
          </a:p>
          <a:p>
            <a:pPr>
              <a:lnSpc>
                <a:spcPts val="1400"/>
              </a:lnSpc>
              <a:spcBef>
                <a:spcPts val="500"/>
              </a:spcBef>
            </a:pPr>
            <a:r>
              <a:rPr lang="en-GB" sz="1250" dirty="0"/>
              <a:t>Do not share your login tag with anyone else and you must not use anyone else's tag to login.</a:t>
            </a:r>
            <a:endParaRPr lang="en-GB" sz="1250" dirty="0">
              <a:highlight>
                <a:srgbClr val="FFFF00"/>
              </a:highlight>
            </a:endParaRPr>
          </a:p>
          <a:p>
            <a:pPr>
              <a:lnSpc>
                <a:spcPts val="1400"/>
              </a:lnSpc>
              <a:spcBef>
                <a:spcPts val="500"/>
              </a:spcBef>
            </a:pPr>
            <a:r>
              <a:rPr lang="en-GB" sz="1250" dirty="0"/>
              <a:t>Use of all data will align with Data Protection legislation, the GDPR and Trade Union agreements. Details regarding the use of ‘Personal Data’ are documented within the Telematics Privacy Notice. This is located on the </a:t>
            </a:r>
            <a:r>
              <a:rPr lang="en-GB" sz="1250" b="1" dirty="0">
                <a:solidFill>
                  <a:srgbClr val="106AA3"/>
                </a:solidFill>
                <a:hlinkClick r:id="rId2">
                  <a:extLst>
                    <a:ext uri="{A12FA001-AC4F-418D-AE19-62706E023703}">
                      <ahyp:hlinkClr xmlns:ahyp="http://schemas.microsoft.com/office/drawing/2018/hyperlinkcolor" val="tx"/>
                    </a:ext>
                  </a:extLst>
                </a:hlinkClick>
              </a:rPr>
              <a:t>Road Fleet My Connect Page</a:t>
            </a:r>
            <a:r>
              <a:rPr lang="en-GB" sz="1250" b="1" dirty="0">
                <a:solidFill>
                  <a:srgbClr val="106AA3"/>
                </a:solidFill>
              </a:rPr>
              <a:t> </a:t>
            </a:r>
            <a:r>
              <a:rPr lang="en-GB" sz="1250" dirty="0"/>
              <a:t>with all personal data being securely stored and processed in accordance with this.</a:t>
            </a:r>
          </a:p>
          <a:p>
            <a:pPr>
              <a:lnSpc>
                <a:spcPts val="1400"/>
              </a:lnSpc>
              <a:spcBef>
                <a:spcPts val="500"/>
              </a:spcBef>
            </a:pPr>
            <a:r>
              <a:rPr lang="en-GB" sz="1250" dirty="0">
                <a:highlight>
                  <a:srgbClr val="00FF00"/>
                </a:highlight>
              </a:rPr>
              <a:t>The In –Cab safety System equipment shall not be tampered with, altered, removed or intentionally damaged. If any of these instances occur an investigation may take place and the vehicles cost centre may be charged.</a:t>
            </a:r>
          </a:p>
        </p:txBody>
      </p:sp>
      <p:sp>
        <p:nvSpPr>
          <p:cNvPr id="4" name="Text Placeholder 2">
            <a:extLst>
              <a:ext uri="{FF2B5EF4-FFF2-40B4-BE49-F238E27FC236}">
                <a16:creationId xmlns:a16="http://schemas.microsoft.com/office/drawing/2014/main" id="{89EC932F-831E-5C2C-1CF0-51736B9749C9}"/>
              </a:ext>
            </a:extLst>
          </p:cNvPr>
          <p:cNvSpPr txBox="1">
            <a:spLocks/>
          </p:cNvSpPr>
          <p:nvPr/>
        </p:nvSpPr>
        <p:spPr>
          <a:xfrm>
            <a:off x="6096000" y="1477423"/>
            <a:ext cx="5295222" cy="3958326"/>
          </a:xfrm>
          <a:prstGeom prst="rect">
            <a:avLst/>
          </a:prstGeom>
          <a:ln>
            <a:noFill/>
          </a:ln>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00" dirty="0"/>
              <a:t>Ruggedised Personal Digital Assistant(PDA’s) are fitted to all</a:t>
            </a:r>
            <a:br>
              <a:rPr lang="en-GB" sz="1200" dirty="0"/>
            </a:br>
            <a:r>
              <a:rPr lang="en-GB" sz="1200" dirty="0"/>
              <a:t>Network Rail road vehicles, and they provide: </a:t>
            </a:r>
          </a:p>
          <a:p>
            <a:pPr marL="177750" indent="-177750">
              <a:lnSpc>
                <a:spcPts val="1500"/>
              </a:lnSpc>
              <a:spcBef>
                <a:spcPts val="600"/>
              </a:spcBef>
              <a:buFont typeface="Arial" panose="020B0604020202020204" pitchFamily="34" charset="0"/>
              <a:buChar char="•"/>
            </a:pPr>
            <a:r>
              <a:rPr lang="en-GB" sz="1200" dirty="0"/>
              <a:t>Speed warning (by vehicle classification)</a:t>
            </a:r>
          </a:p>
          <a:p>
            <a:pPr marL="177750" indent="-177750">
              <a:lnSpc>
                <a:spcPts val="1500"/>
              </a:lnSpc>
              <a:spcBef>
                <a:spcPts val="0"/>
              </a:spcBef>
              <a:buFont typeface="Arial" panose="020B0604020202020204" pitchFamily="34" charset="0"/>
              <a:buChar char="•"/>
            </a:pPr>
            <a:r>
              <a:rPr lang="en-GB" sz="1200" dirty="0"/>
              <a:t>Satellite navigation </a:t>
            </a:r>
          </a:p>
          <a:p>
            <a:pPr marL="177750" indent="-177750">
              <a:lnSpc>
                <a:spcPts val="1500"/>
              </a:lnSpc>
              <a:spcBef>
                <a:spcPts val="0"/>
              </a:spcBef>
              <a:buFont typeface="Arial" panose="020B0604020202020204" pitchFamily="34" charset="0"/>
              <a:buChar char="•"/>
            </a:pPr>
            <a:r>
              <a:rPr lang="en-GB" sz="1200" dirty="0">
                <a:latin typeface="Network Rail Sans"/>
              </a:rPr>
              <a:t>An electronic first use walkaround check app. (Remember you must undertake a first use walkaround check before using a vehicle for the first time during each shift)</a:t>
            </a:r>
          </a:p>
          <a:p>
            <a:pPr marL="177750" indent="-177750">
              <a:lnSpc>
                <a:spcPts val="1500"/>
              </a:lnSpc>
              <a:spcBef>
                <a:spcPts val="0"/>
              </a:spcBef>
              <a:buFont typeface="Arial" panose="020B0604020202020204" pitchFamily="34" charset="0"/>
              <a:buChar char="•"/>
            </a:pPr>
            <a:r>
              <a:rPr lang="en-GB" sz="1200" dirty="0">
                <a:latin typeface="Network Rail Sans"/>
              </a:rPr>
              <a:t>What3words -  A location app providing a three-word code for every three-square metre area of the globe. This can be used to establish your location when unknown i.e. during vehicle breakdowns and emergencies.</a:t>
            </a:r>
          </a:p>
          <a:p>
            <a:pPr>
              <a:lnSpc>
                <a:spcPts val="1500"/>
              </a:lnSpc>
              <a:spcBef>
                <a:spcPts val="600"/>
              </a:spcBef>
            </a:pPr>
            <a:r>
              <a:rPr lang="en-GB" sz="1200" dirty="0">
                <a:latin typeface="Network Rail Sans"/>
              </a:rPr>
              <a:t>Each PDA is assigned to a specific vehicle, and it is the drivers' responsibility to secure it within the charging cradle. The PDA is removable to enable vehicle and trailer first use walkaround checks to be conducted. This includes the ability to capture images of any visible defects identified</a:t>
            </a:r>
            <a:r>
              <a:rPr lang="en-GB" sz="1200" dirty="0">
                <a:highlight>
                  <a:srgbClr val="00FF00"/>
                </a:highlight>
                <a:latin typeface="Network Rail Sans"/>
              </a:rPr>
              <a:t>.  The PDA must remain in the vehicle to which it has been assigned. At the end of a journey/shift it is the driver's responsibility to switch off the PDA.</a:t>
            </a:r>
          </a:p>
          <a:p>
            <a:pPr>
              <a:lnSpc>
                <a:spcPts val="1500"/>
              </a:lnSpc>
              <a:spcBef>
                <a:spcPts val="600"/>
              </a:spcBef>
            </a:pPr>
            <a:r>
              <a:rPr lang="en-GB" sz="1200" dirty="0"/>
              <a:t>The PDAs are to be managed in the same way as any another other Network Rail electronic hand-held equipment (i.e. iPhone/iPad) and are ‘locked down’ to ensure use is limited to approved features. The use of the PDAs must follow all appropriate laws and Network Rail policies whilst also being stored securely in the assigned vehicle when not in use. </a:t>
            </a:r>
            <a:endParaRPr lang="en-GB" sz="1200" b="1" dirty="0"/>
          </a:p>
        </p:txBody>
      </p:sp>
      <p:sp>
        <p:nvSpPr>
          <p:cNvPr id="5" name="Rounded Rectangle 4">
            <a:extLst>
              <a:ext uri="{FF2B5EF4-FFF2-40B4-BE49-F238E27FC236}">
                <a16:creationId xmlns:a16="http://schemas.microsoft.com/office/drawing/2014/main" id="{0E64BF3A-3779-14B7-E2CA-063157F5709D}"/>
              </a:ext>
            </a:extLst>
          </p:cNvPr>
          <p:cNvSpPr/>
          <p:nvPr/>
        </p:nvSpPr>
        <p:spPr>
          <a:xfrm>
            <a:off x="470648" y="533807"/>
            <a:ext cx="3890337"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D89891D-0674-87F0-6F3B-5197C23DE742}"/>
              </a:ext>
            </a:extLst>
          </p:cNvPr>
          <p:cNvSpPr txBox="1">
            <a:spLocks/>
          </p:cNvSpPr>
          <p:nvPr/>
        </p:nvSpPr>
        <p:spPr>
          <a:xfrm>
            <a:off x="656407" y="689136"/>
            <a:ext cx="4956771"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In-Cab Safety System (ICSS)</a:t>
            </a:r>
          </a:p>
        </p:txBody>
      </p:sp>
    </p:spTree>
    <p:extLst>
      <p:ext uri="{BB962C8B-B14F-4D97-AF65-F5344CB8AC3E}">
        <p14:creationId xmlns:p14="http://schemas.microsoft.com/office/powerpoint/2010/main" val="329362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F242D-78AF-4372-35B4-318043353C7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9904D41-3E41-E89F-43F0-E18AA068B1A8}"/>
              </a:ext>
            </a:extLst>
          </p:cNvPr>
          <p:cNvSpPr>
            <a:spLocks noGrp="1"/>
          </p:cNvSpPr>
          <p:nvPr>
            <p:ph type="body" sz="quarter" idx="10"/>
          </p:nvPr>
        </p:nvSpPr>
        <p:spPr>
          <a:xfrm>
            <a:off x="487181" y="1477423"/>
            <a:ext cx="5125997" cy="3770068"/>
          </a:xfrm>
          <a:ln>
            <a:noFill/>
          </a:ln>
        </p:spPr>
        <p:txBody>
          <a:bodyPr/>
          <a:lstStyle/>
          <a:p>
            <a:pPr>
              <a:lnSpc>
                <a:spcPts val="1500"/>
              </a:lnSpc>
              <a:spcBef>
                <a:spcPts val="600"/>
              </a:spcBef>
            </a:pPr>
            <a:r>
              <a:rPr lang="en-GB" sz="1250" b="1" dirty="0"/>
              <a:t>It is important that </a:t>
            </a:r>
            <a:r>
              <a:rPr lang="en-GB" sz="1250" b="1" u="sng" dirty="0"/>
              <a:t>ALL</a:t>
            </a:r>
            <a:r>
              <a:rPr lang="en-GB" sz="1250" b="1" dirty="0"/>
              <a:t> road users are aware of The Highway Code, are considerate to other road users and understand their responsibility for the safety of others.</a:t>
            </a:r>
          </a:p>
          <a:p>
            <a:pPr>
              <a:lnSpc>
                <a:spcPts val="1500"/>
              </a:lnSpc>
              <a:spcBef>
                <a:spcPts val="600"/>
              </a:spcBef>
            </a:pPr>
            <a:r>
              <a:rPr lang="en-GB" sz="1250" dirty="0"/>
              <a:t>A hierarchy of road users places those road users most at risk in the event </a:t>
            </a:r>
            <a:r>
              <a:rPr lang="en-GB" sz="1250" dirty="0">
                <a:latin typeface="Network Rail Sans" panose="02000000040000020004" pitchFamily="2" charset="0"/>
              </a:rPr>
              <a:t>of a collision at the top of the hierarchy. It does not remove the need for everyone to behave responsibly.</a:t>
            </a:r>
          </a:p>
          <a:p>
            <a:pPr>
              <a:lnSpc>
                <a:spcPts val="1500"/>
              </a:lnSpc>
              <a:spcBef>
                <a:spcPts val="600"/>
              </a:spcBef>
            </a:pPr>
            <a:r>
              <a:rPr lang="en-GB" sz="1250" dirty="0">
                <a:latin typeface="Network Rail Sans" panose="02000000040000020004" pitchFamily="2" charset="0"/>
              </a:rPr>
              <a:t>The updates include:</a:t>
            </a:r>
          </a:p>
          <a:p>
            <a:pPr>
              <a:lnSpc>
                <a:spcPts val="1500"/>
              </a:lnSpc>
              <a:spcBef>
                <a:spcPts val="600"/>
              </a:spcBef>
            </a:pPr>
            <a:r>
              <a:rPr lang="en-GB" sz="1250" b="1" dirty="0">
                <a:latin typeface="Network Rail Sans" panose="02000000040000020004" pitchFamily="2" charset="0"/>
              </a:rPr>
              <a:t>People crossing the road at junctions</a:t>
            </a:r>
          </a:p>
          <a:p>
            <a:pPr marL="177750" indent="-177750">
              <a:lnSpc>
                <a:spcPts val="1500"/>
              </a:lnSpc>
              <a:spcBef>
                <a:spcPts val="600"/>
              </a:spcBef>
              <a:buFont typeface="Arial" panose="020B0604020202020204" pitchFamily="34" charset="0"/>
              <a:buChar char="•"/>
            </a:pPr>
            <a:r>
              <a:rPr lang="en-GB" sz="1250" dirty="0">
                <a:solidFill>
                  <a:srgbClr val="0B0C0C"/>
                </a:solidFill>
              </a:rPr>
              <a:t>W</a:t>
            </a:r>
            <a:r>
              <a:rPr lang="en-GB" sz="1250" b="0" i="0" dirty="0">
                <a:solidFill>
                  <a:srgbClr val="0B0C0C"/>
                </a:solidFill>
                <a:effectLst/>
              </a:rPr>
              <a:t>hen people are crossing or waiting to cross at a junction, other traffic should give way</a:t>
            </a:r>
          </a:p>
          <a:p>
            <a:pPr marL="177750" indent="-177750">
              <a:lnSpc>
                <a:spcPts val="1500"/>
              </a:lnSpc>
              <a:spcBef>
                <a:spcPts val="600"/>
              </a:spcBef>
              <a:buFont typeface="Arial" panose="020B0604020202020204" pitchFamily="34" charset="0"/>
              <a:buChar char="•"/>
            </a:pPr>
            <a:r>
              <a:rPr lang="en-GB" sz="1250" dirty="0">
                <a:solidFill>
                  <a:srgbClr val="0B0C0C"/>
                </a:solidFill>
              </a:rPr>
              <a:t>I</a:t>
            </a:r>
            <a:r>
              <a:rPr lang="en-GB" sz="1250" b="0" i="0" dirty="0">
                <a:solidFill>
                  <a:srgbClr val="0B0C0C"/>
                </a:solidFill>
                <a:effectLst/>
              </a:rPr>
              <a:t>f people have started crossing and traffic wants to turn into the road, the people crossing have priority and the traffic should give way</a:t>
            </a:r>
          </a:p>
          <a:p>
            <a:pPr marL="177750" indent="-177750">
              <a:lnSpc>
                <a:spcPts val="1500"/>
              </a:lnSpc>
              <a:spcBef>
                <a:spcPts val="600"/>
              </a:spcBef>
              <a:buFont typeface="Arial" panose="020B0604020202020204" pitchFamily="34" charset="0"/>
              <a:buChar char="•"/>
            </a:pPr>
            <a:r>
              <a:rPr lang="en-GB" sz="1250" dirty="0">
                <a:solidFill>
                  <a:srgbClr val="0B0C0C"/>
                </a:solidFill>
              </a:rPr>
              <a:t>D</a:t>
            </a:r>
            <a:r>
              <a:rPr lang="en-GB" sz="1250" b="0" i="0" dirty="0">
                <a:solidFill>
                  <a:srgbClr val="0B0C0C"/>
                </a:solidFill>
                <a:effectLst/>
              </a:rPr>
              <a:t>rivers must give way to people on a zebra crossing and people walking and cycling on a parallel crossing.</a:t>
            </a:r>
          </a:p>
        </p:txBody>
      </p:sp>
      <p:sp>
        <p:nvSpPr>
          <p:cNvPr id="4" name="Text Placeholder 2">
            <a:extLst>
              <a:ext uri="{FF2B5EF4-FFF2-40B4-BE49-F238E27FC236}">
                <a16:creationId xmlns:a16="http://schemas.microsoft.com/office/drawing/2014/main" id="{AD59396D-0383-9DF6-6BB0-D2E5A6A2D80B}"/>
              </a:ext>
            </a:extLst>
          </p:cNvPr>
          <p:cNvSpPr txBox="1">
            <a:spLocks/>
          </p:cNvSpPr>
          <p:nvPr/>
        </p:nvSpPr>
        <p:spPr>
          <a:xfrm>
            <a:off x="6096000" y="1477423"/>
            <a:ext cx="5295222" cy="3958326"/>
          </a:xfrm>
          <a:prstGeom prst="rect">
            <a:avLst/>
          </a:prstGeom>
          <a:ln>
            <a:noFill/>
          </a:ln>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b="1" dirty="0">
                <a:latin typeface="Network Rail Sans" panose="02000000040000020004" pitchFamily="2" charset="0"/>
              </a:rPr>
              <a:t>Overtaking vulnerable road users</a:t>
            </a:r>
          </a:p>
          <a:p>
            <a:pPr>
              <a:lnSpc>
                <a:spcPts val="1500"/>
              </a:lnSpc>
              <a:spcBef>
                <a:spcPts val="600"/>
              </a:spcBef>
            </a:pPr>
            <a:r>
              <a:rPr lang="en-GB" sz="1250" dirty="0">
                <a:solidFill>
                  <a:srgbClr val="0B0C0C"/>
                </a:solidFill>
                <a:latin typeface="Network Rail Sans" panose="02000000040000020004" pitchFamily="2" charset="0"/>
              </a:rPr>
              <a:t>There is updated guidance on safe passing distances and speeds for drivers when overtaking vulnerable road users, including:</a:t>
            </a:r>
          </a:p>
          <a:p>
            <a:pPr marL="177750" indent="-177750">
              <a:lnSpc>
                <a:spcPts val="1500"/>
              </a:lnSpc>
              <a:spcBef>
                <a:spcPts val="600"/>
              </a:spcBef>
              <a:buFont typeface="Arial" panose="020B0604020202020204" pitchFamily="34" charset="0"/>
              <a:buChar char="•"/>
            </a:pPr>
            <a:r>
              <a:rPr lang="en-GB" sz="1250" dirty="0">
                <a:solidFill>
                  <a:srgbClr val="0B0C0C"/>
                </a:solidFill>
              </a:rPr>
              <a:t>Leaving at least 1.5 metres (5 feet) when overtaking cyclists at speeds of up to 30mph, and giving them more space when overtaking at higher speeds</a:t>
            </a:r>
          </a:p>
          <a:p>
            <a:pPr marL="177750" indent="-177750">
              <a:lnSpc>
                <a:spcPts val="1500"/>
              </a:lnSpc>
              <a:spcBef>
                <a:spcPts val="0"/>
              </a:spcBef>
              <a:buFont typeface="Arial" panose="020B0604020202020204" pitchFamily="34" charset="0"/>
              <a:buChar char="•"/>
            </a:pPr>
            <a:r>
              <a:rPr lang="en-GB" sz="1250" dirty="0">
                <a:solidFill>
                  <a:srgbClr val="0B0C0C"/>
                </a:solidFill>
              </a:rPr>
              <a:t>Allow at least 2 metres (6.5 feet) of space when passing people riding horses or driving horse-drawn vehicles at speeds under 10 mph </a:t>
            </a:r>
          </a:p>
          <a:p>
            <a:pPr marL="177750" indent="-177750">
              <a:lnSpc>
                <a:spcPts val="1500"/>
              </a:lnSpc>
              <a:spcBef>
                <a:spcPts val="0"/>
              </a:spcBef>
              <a:buFont typeface="Arial" panose="020B0604020202020204" pitchFamily="34" charset="0"/>
              <a:buChar char="•"/>
            </a:pPr>
            <a:r>
              <a:rPr lang="en-GB" sz="1250" dirty="0">
                <a:solidFill>
                  <a:srgbClr val="0B0C0C"/>
                </a:solidFill>
              </a:rPr>
              <a:t>Allowing at least 2 metres (6.5 feet) of space and keeping to a low speed when passing people walking in the road (for example, where there’s no pavement)</a:t>
            </a:r>
          </a:p>
          <a:p>
            <a:pPr marL="177750" indent="-177750">
              <a:lnSpc>
                <a:spcPts val="1500"/>
              </a:lnSpc>
              <a:spcBef>
                <a:spcPts val="0"/>
              </a:spcBef>
              <a:spcAft>
                <a:spcPts val="600"/>
              </a:spcAft>
              <a:buFont typeface="Arial" panose="020B0604020202020204" pitchFamily="34" charset="0"/>
              <a:buChar char="•"/>
            </a:pPr>
            <a:r>
              <a:rPr lang="en-GB" sz="1250" dirty="0">
                <a:solidFill>
                  <a:srgbClr val="0B0C0C"/>
                </a:solidFill>
              </a:rPr>
              <a:t>Wait behind them and do not overtake if it’s unsafe or not possible to meet these clearances.</a:t>
            </a:r>
            <a:endParaRPr lang="en-GB" sz="1250" dirty="0">
              <a:latin typeface="Network Rail Sans" panose="02000000040000020004" pitchFamily="2" charset="0"/>
            </a:endParaRPr>
          </a:p>
          <a:p>
            <a:pPr>
              <a:lnSpc>
                <a:spcPts val="1500"/>
              </a:lnSpc>
              <a:spcBef>
                <a:spcPts val="600"/>
              </a:spcBef>
            </a:pPr>
            <a:r>
              <a:rPr lang="en-GB" sz="1250" b="1" dirty="0">
                <a:latin typeface="Network Rail Sans" panose="02000000040000020004" pitchFamily="2" charset="0"/>
              </a:rPr>
              <a:t>Roundabouts</a:t>
            </a:r>
          </a:p>
          <a:p>
            <a:pPr>
              <a:lnSpc>
                <a:spcPts val="1500"/>
              </a:lnSpc>
              <a:spcBef>
                <a:spcPts val="600"/>
              </a:spcBef>
            </a:pPr>
            <a:r>
              <a:rPr lang="en-GB" sz="1250" b="0" i="0" dirty="0">
                <a:solidFill>
                  <a:srgbClr val="0B0C0C"/>
                </a:solidFill>
                <a:effectLst/>
                <a:latin typeface="Network Rail Sans" panose="02000000040000020004" pitchFamily="2" charset="0"/>
              </a:rPr>
              <a:t>Drivers should give priority to people cycling on roundabouts and:</a:t>
            </a:r>
          </a:p>
          <a:p>
            <a:pPr marL="177750" indent="-177750">
              <a:lnSpc>
                <a:spcPts val="1500"/>
              </a:lnSpc>
              <a:spcBef>
                <a:spcPts val="600"/>
              </a:spcBef>
              <a:buFont typeface="Arial" panose="020B0604020202020204" pitchFamily="34" charset="0"/>
              <a:buChar char="•"/>
            </a:pPr>
            <a:r>
              <a:rPr lang="en-GB" sz="1250" dirty="0">
                <a:solidFill>
                  <a:srgbClr val="0B0C0C"/>
                </a:solidFill>
              </a:rPr>
              <a:t>Not attempt to overtake people cycling within that person’s lane</a:t>
            </a:r>
          </a:p>
          <a:p>
            <a:pPr marL="177750" indent="-177750">
              <a:lnSpc>
                <a:spcPts val="1500"/>
              </a:lnSpc>
              <a:spcBef>
                <a:spcPts val="0"/>
              </a:spcBef>
              <a:buFont typeface="Arial" panose="020B0604020202020204" pitchFamily="34" charset="0"/>
              <a:buChar char="•"/>
            </a:pPr>
            <a:r>
              <a:rPr lang="en-GB" sz="1250" dirty="0">
                <a:solidFill>
                  <a:srgbClr val="0B0C0C"/>
                </a:solidFill>
              </a:rPr>
              <a:t>Allow people cycling to move across their path as they travel around the roundabout</a:t>
            </a:r>
          </a:p>
          <a:p>
            <a:pPr marL="177750" indent="-177750">
              <a:lnSpc>
                <a:spcPts val="1500"/>
              </a:lnSpc>
              <a:spcBef>
                <a:spcPts val="0"/>
              </a:spcBef>
              <a:buFont typeface="Arial" panose="020B0604020202020204" pitchFamily="34" charset="0"/>
              <a:buChar char="•"/>
            </a:pPr>
            <a:r>
              <a:rPr lang="en-GB" sz="1250" dirty="0">
                <a:solidFill>
                  <a:srgbClr val="0B0C0C"/>
                </a:solidFill>
              </a:rPr>
              <a:t>Not cut across cyclists, horse riders or horse-dawn vehicles.</a:t>
            </a:r>
            <a:endParaRPr lang="en-GB" sz="1250" dirty="0"/>
          </a:p>
          <a:p>
            <a:pPr>
              <a:lnSpc>
                <a:spcPts val="1500"/>
              </a:lnSpc>
              <a:spcBef>
                <a:spcPts val="600"/>
              </a:spcBef>
            </a:pPr>
            <a:r>
              <a:rPr lang="en-GB" sz="1250" dirty="0"/>
              <a:t>For more information, please see the </a:t>
            </a:r>
            <a:r>
              <a:rPr lang="en-GB" sz="1250" b="1" u="sng" dirty="0">
                <a:solidFill>
                  <a:srgbClr val="106AA3"/>
                </a:solidFill>
                <a:hlinkClick r:id="rId2">
                  <a:extLst>
                    <a:ext uri="{A12FA001-AC4F-418D-AE19-62706E023703}">
                      <ahyp:hlinkClr xmlns:ahyp="http://schemas.microsoft.com/office/drawing/2018/hyperlinkcolor" val="tx"/>
                    </a:ext>
                  </a:extLst>
                </a:hlinkClick>
              </a:rPr>
              <a:t>Highway Code</a:t>
            </a:r>
            <a:endParaRPr lang="en-GB" sz="1250" b="1" u="sng" dirty="0">
              <a:solidFill>
                <a:srgbClr val="106AA3"/>
              </a:solidFill>
            </a:endParaRPr>
          </a:p>
        </p:txBody>
      </p:sp>
      <p:sp>
        <p:nvSpPr>
          <p:cNvPr id="5" name="Rounded Rectangle 4">
            <a:extLst>
              <a:ext uri="{FF2B5EF4-FFF2-40B4-BE49-F238E27FC236}">
                <a16:creationId xmlns:a16="http://schemas.microsoft.com/office/drawing/2014/main" id="{94110DFE-0F41-8E7A-85CB-1AEC18D54B44}"/>
              </a:ext>
            </a:extLst>
          </p:cNvPr>
          <p:cNvSpPr/>
          <p:nvPr/>
        </p:nvSpPr>
        <p:spPr>
          <a:xfrm>
            <a:off x="470648" y="533807"/>
            <a:ext cx="5339843"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4AD2385-ACE7-7084-735E-37836F93B2D8}"/>
              </a:ext>
            </a:extLst>
          </p:cNvPr>
          <p:cNvSpPr txBox="1">
            <a:spLocks/>
          </p:cNvSpPr>
          <p:nvPr/>
        </p:nvSpPr>
        <p:spPr>
          <a:xfrm>
            <a:off x="656407" y="689136"/>
            <a:ext cx="5439593"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highlight>
                  <a:srgbClr val="00FF00"/>
                </a:highlight>
              </a:rPr>
              <a:t>Highway Code – Hierarchy of Road Users</a:t>
            </a:r>
          </a:p>
        </p:txBody>
      </p:sp>
    </p:spTree>
    <p:extLst>
      <p:ext uri="{BB962C8B-B14F-4D97-AF65-F5344CB8AC3E}">
        <p14:creationId xmlns:p14="http://schemas.microsoft.com/office/powerpoint/2010/main" val="952936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1500C-F40B-3D32-299A-98F11AC650A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ACB635-B43D-F476-82BF-25384F8DFC96}"/>
              </a:ext>
            </a:extLst>
          </p:cNvPr>
          <p:cNvSpPr>
            <a:spLocks noGrp="1"/>
          </p:cNvSpPr>
          <p:nvPr>
            <p:ph type="body" sz="quarter" idx="10"/>
          </p:nvPr>
        </p:nvSpPr>
        <p:spPr>
          <a:xfrm>
            <a:off x="487181" y="1477423"/>
            <a:ext cx="5125997" cy="3770068"/>
          </a:xfrm>
          <a:ln>
            <a:noFill/>
          </a:ln>
        </p:spPr>
        <p:txBody>
          <a:bodyPr/>
          <a:lstStyle/>
          <a:p>
            <a:pPr algn="l">
              <a:lnSpc>
                <a:spcPts val="1500"/>
              </a:lnSpc>
              <a:spcBef>
                <a:spcPts val="600"/>
              </a:spcBef>
            </a:pPr>
            <a:r>
              <a:rPr lang="en-GB" sz="1250" b="1" dirty="0"/>
              <a:t>Parking and leaving vehicles</a:t>
            </a:r>
          </a:p>
          <a:p>
            <a:pPr marL="177750" indent="-177750" algn="l">
              <a:lnSpc>
                <a:spcPts val="1500"/>
              </a:lnSpc>
              <a:spcBef>
                <a:spcPts val="600"/>
              </a:spcBef>
              <a:buFont typeface="Arial" panose="020B0604020202020204" pitchFamily="34" charset="0"/>
              <a:buChar char="•"/>
            </a:pPr>
            <a:r>
              <a:rPr lang="en-GB" sz="1250" b="0" i="0" dirty="0">
                <a:solidFill>
                  <a:srgbClr val="0B0C0C"/>
                </a:solidFill>
                <a:effectLst/>
                <a:latin typeface="Network Rail Sans" panose="02000000040000020004" pitchFamily="2" charset="0"/>
              </a:rPr>
              <a:t>The code recommends a new technique when leaving vehicles.</a:t>
            </a:r>
            <a:br>
              <a:rPr lang="en-GB" sz="1250" b="0" i="0" dirty="0">
                <a:solidFill>
                  <a:srgbClr val="0B0C0C"/>
                </a:solidFill>
                <a:effectLst/>
                <a:latin typeface="Network Rail Sans" panose="02000000040000020004" pitchFamily="2" charset="0"/>
              </a:rPr>
            </a:br>
            <a:r>
              <a:rPr lang="en-GB" sz="1250" b="0" i="0" dirty="0">
                <a:solidFill>
                  <a:srgbClr val="0B0C0C"/>
                </a:solidFill>
                <a:effectLst/>
                <a:latin typeface="Network Rail Sans" panose="02000000040000020004" pitchFamily="2" charset="0"/>
              </a:rPr>
              <a:t>It’s sometimes called the ‘Dutch Reach’.</a:t>
            </a:r>
          </a:p>
          <a:p>
            <a:pPr marL="177750" indent="-177750" algn="l">
              <a:lnSpc>
                <a:spcPts val="1500"/>
              </a:lnSpc>
              <a:spcBef>
                <a:spcPts val="200"/>
              </a:spcBef>
              <a:buFont typeface="Arial" panose="020B0604020202020204" pitchFamily="34" charset="0"/>
              <a:buChar char="•"/>
            </a:pPr>
            <a:r>
              <a:rPr lang="en-GB" sz="1250" b="0" i="0" dirty="0">
                <a:solidFill>
                  <a:srgbClr val="0B0C0C"/>
                </a:solidFill>
                <a:effectLst/>
                <a:latin typeface="Network Rail Sans" panose="02000000040000020004" pitchFamily="2" charset="0"/>
              </a:rPr>
              <a:t>Where people driving or passengers in a vehicle are able to do so,</a:t>
            </a:r>
            <a:br>
              <a:rPr lang="en-GB" sz="1250" b="0" i="0" dirty="0">
                <a:solidFill>
                  <a:srgbClr val="0B0C0C"/>
                </a:solidFill>
                <a:effectLst/>
                <a:latin typeface="Network Rail Sans" panose="02000000040000020004" pitchFamily="2" charset="0"/>
              </a:rPr>
            </a:br>
            <a:r>
              <a:rPr lang="en-GB" sz="1250" b="0" i="0" dirty="0">
                <a:solidFill>
                  <a:srgbClr val="0B0C0C"/>
                </a:solidFill>
                <a:effectLst/>
                <a:latin typeface="Network Rail Sans" panose="02000000040000020004" pitchFamily="2" charset="0"/>
              </a:rPr>
              <a:t>they should open the door using their hand on the opposite side to the door they are opening. For example, using their left hand to open a door on their right-hand side.</a:t>
            </a:r>
          </a:p>
          <a:p>
            <a:pPr marL="177750" indent="-177750" algn="l">
              <a:lnSpc>
                <a:spcPts val="1500"/>
              </a:lnSpc>
              <a:spcBef>
                <a:spcPts val="200"/>
              </a:spcBef>
              <a:spcAft>
                <a:spcPts val="1200"/>
              </a:spcAft>
              <a:buFont typeface="Arial" panose="020B0604020202020204" pitchFamily="34" charset="0"/>
              <a:buChar char="•"/>
            </a:pPr>
            <a:r>
              <a:rPr lang="en-GB" sz="1250" b="0" i="0" dirty="0">
                <a:solidFill>
                  <a:srgbClr val="0B0C0C"/>
                </a:solidFill>
                <a:effectLst/>
                <a:latin typeface="Network Rail Sans" panose="02000000040000020004" pitchFamily="2" charset="0"/>
              </a:rPr>
              <a:t>This will make them turn their head to look over their shoulder behind them. They’re then less likely to cause injury to cyclist, motorcyclist or people on the pavement. An example can be found opposite.</a:t>
            </a:r>
          </a:p>
          <a:p>
            <a:pPr algn="l">
              <a:lnSpc>
                <a:spcPts val="1500"/>
              </a:lnSpc>
              <a:spcBef>
                <a:spcPts val="600"/>
              </a:spcBef>
            </a:pPr>
            <a:r>
              <a:rPr lang="en-GB" sz="1250" b="1" dirty="0">
                <a:latin typeface="Network Rail Sans" panose="02000000040000020004" pitchFamily="2" charset="0"/>
              </a:rPr>
              <a:t>Charging electric vehicles</a:t>
            </a:r>
            <a:endParaRPr lang="en-GB" sz="1250" dirty="0">
              <a:latin typeface="Network Rail Sans" panose="02000000040000020004" pitchFamily="2" charset="0"/>
            </a:endParaRPr>
          </a:p>
          <a:p>
            <a:pPr algn="l">
              <a:lnSpc>
                <a:spcPts val="1500"/>
              </a:lnSpc>
              <a:spcBef>
                <a:spcPts val="600"/>
              </a:spcBef>
            </a:pPr>
            <a:r>
              <a:rPr lang="en-GB" sz="1250" b="0" i="0" dirty="0">
                <a:solidFill>
                  <a:srgbClr val="0B0C0C"/>
                </a:solidFill>
                <a:effectLst/>
                <a:latin typeface="Network Rail Sans" panose="02000000040000020004" pitchFamily="2" charset="0"/>
              </a:rPr>
              <a:t>For the first time, the code includes guidance about using electric vehicle charging points. When using one, people should:</a:t>
            </a:r>
          </a:p>
          <a:p>
            <a:pPr marL="177750" indent="-177750">
              <a:lnSpc>
                <a:spcPts val="1500"/>
              </a:lnSpc>
              <a:spcBef>
                <a:spcPts val="600"/>
              </a:spcBef>
              <a:buFont typeface="Arial" panose="020B0604020202020204" pitchFamily="34" charset="0"/>
              <a:buChar char="•"/>
            </a:pPr>
            <a:r>
              <a:rPr lang="en-GB" sz="1250" b="0" i="0" dirty="0">
                <a:solidFill>
                  <a:srgbClr val="0B0C0C"/>
                </a:solidFill>
                <a:effectLst/>
              </a:rPr>
              <a:t>park close to the charge point and avoid creating a trip hazard</a:t>
            </a:r>
            <a:br>
              <a:rPr lang="en-GB" sz="1250" b="0" i="0" dirty="0">
                <a:solidFill>
                  <a:srgbClr val="0B0C0C"/>
                </a:solidFill>
                <a:effectLst/>
              </a:rPr>
            </a:br>
            <a:r>
              <a:rPr lang="en-GB" sz="1250" b="0" i="0" dirty="0">
                <a:solidFill>
                  <a:srgbClr val="0B0C0C"/>
                </a:solidFill>
                <a:effectLst/>
              </a:rPr>
              <a:t>for people walking from trailing cables</a:t>
            </a:r>
          </a:p>
          <a:p>
            <a:pPr marL="177750" indent="-177750">
              <a:lnSpc>
                <a:spcPts val="1500"/>
              </a:lnSpc>
              <a:spcBef>
                <a:spcPts val="200"/>
              </a:spcBef>
              <a:buFont typeface="Arial" panose="020B0604020202020204" pitchFamily="34" charset="0"/>
              <a:buChar char="•"/>
            </a:pPr>
            <a:r>
              <a:rPr lang="en-GB" sz="1250" b="0" i="0" dirty="0">
                <a:solidFill>
                  <a:srgbClr val="0B0C0C"/>
                </a:solidFill>
                <a:effectLst/>
              </a:rPr>
              <a:t>display a warning sign if you can</a:t>
            </a:r>
          </a:p>
          <a:p>
            <a:pPr marL="177750" indent="-177750">
              <a:lnSpc>
                <a:spcPts val="1500"/>
              </a:lnSpc>
              <a:spcBef>
                <a:spcPts val="200"/>
              </a:spcBef>
              <a:buFont typeface="Arial" panose="020B0604020202020204" pitchFamily="34" charset="0"/>
              <a:buChar char="•"/>
            </a:pPr>
            <a:r>
              <a:rPr lang="en-GB" sz="1250" b="0" i="0" dirty="0">
                <a:solidFill>
                  <a:srgbClr val="0B0C0C"/>
                </a:solidFill>
                <a:effectLst/>
              </a:rPr>
              <a:t>return charging cables and connectors neatly to minimise the danger</a:t>
            </a:r>
            <a:br>
              <a:rPr lang="en-GB" sz="1250" b="0" i="0" dirty="0">
                <a:solidFill>
                  <a:srgbClr val="0B0C0C"/>
                </a:solidFill>
                <a:effectLst/>
              </a:rPr>
            </a:br>
            <a:r>
              <a:rPr lang="en-GB" sz="1250" b="0" i="0" dirty="0">
                <a:solidFill>
                  <a:srgbClr val="0B0C0C"/>
                </a:solidFill>
                <a:effectLst/>
              </a:rPr>
              <a:t>to other people and avoid creating an obstacle for other road users.</a:t>
            </a:r>
          </a:p>
          <a:p>
            <a:pPr>
              <a:lnSpc>
                <a:spcPts val="1500"/>
              </a:lnSpc>
              <a:spcBef>
                <a:spcPts val="600"/>
              </a:spcBef>
            </a:pPr>
            <a:r>
              <a:rPr lang="en-GB" sz="1250" dirty="0">
                <a:latin typeface="Network Rail Sans" panose="02000000040000020004" pitchFamily="2" charset="0"/>
              </a:rPr>
              <a:t>For more information, please see the </a:t>
            </a:r>
            <a:r>
              <a:rPr lang="en-GB" sz="1250" b="1" dirty="0">
                <a:solidFill>
                  <a:srgbClr val="106AA3"/>
                </a:solidFill>
                <a:latin typeface="Network Rail Sans" panose="02000000040000020004" pitchFamily="2" charset="0"/>
                <a:hlinkClick r:id="rId2">
                  <a:extLst>
                    <a:ext uri="{A12FA001-AC4F-418D-AE19-62706E023703}">
                      <ahyp:hlinkClr xmlns:ahyp="http://schemas.microsoft.com/office/drawing/2018/hyperlinkcolor" val="tx"/>
                    </a:ext>
                  </a:extLst>
                </a:hlinkClick>
              </a:rPr>
              <a:t>January 29th 2022 Highway Code </a:t>
            </a:r>
            <a:endParaRPr lang="en-GB" sz="1250" b="1" dirty="0">
              <a:solidFill>
                <a:srgbClr val="106AA3"/>
              </a:solidFill>
              <a:latin typeface="Network Rail Sans" panose="02000000040000020004" pitchFamily="2" charset="0"/>
            </a:endParaRPr>
          </a:p>
          <a:p>
            <a:pPr marL="177750" indent="-177750" algn="l">
              <a:lnSpc>
                <a:spcPts val="1500"/>
              </a:lnSpc>
              <a:spcBef>
                <a:spcPts val="600"/>
              </a:spcBef>
              <a:buFont typeface="Arial" panose="020B0604020202020204" pitchFamily="34" charset="0"/>
              <a:buChar char="•"/>
            </a:pPr>
            <a:endParaRPr lang="en-GB" sz="1250" b="0" i="0" dirty="0">
              <a:solidFill>
                <a:srgbClr val="0B0C0C"/>
              </a:solidFill>
              <a:effectLst/>
              <a:latin typeface="Network Rail Sans" panose="02000000040000020004" pitchFamily="2" charset="0"/>
            </a:endParaRPr>
          </a:p>
        </p:txBody>
      </p:sp>
      <p:sp>
        <p:nvSpPr>
          <p:cNvPr id="5" name="Rounded Rectangle 4">
            <a:extLst>
              <a:ext uri="{FF2B5EF4-FFF2-40B4-BE49-F238E27FC236}">
                <a16:creationId xmlns:a16="http://schemas.microsoft.com/office/drawing/2014/main" id="{ED6AA6FD-A43F-EBB2-FA44-E534A4851903}"/>
              </a:ext>
            </a:extLst>
          </p:cNvPr>
          <p:cNvSpPr/>
          <p:nvPr/>
        </p:nvSpPr>
        <p:spPr>
          <a:xfrm>
            <a:off x="470648" y="533807"/>
            <a:ext cx="2191529"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4110CC8-9748-2900-52A7-F33C16A1C1AC}"/>
              </a:ext>
            </a:extLst>
          </p:cNvPr>
          <p:cNvSpPr txBox="1">
            <a:spLocks/>
          </p:cNvSpPr>
          <p:nvPr/>
        </p:nvSpPr>
        <p:spPr>
          <a:xfrm>
            <a:off x="656407" y="689136"/>
            <a:ext cx="5439593"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Highway Code</a:t>
            </a:r>
          </a:p>
        </p:txBody>
      </p:sp>
      <p:pic>
        <p:nvPicPr>
          <p:cNvPr id="2" name="Picture 6" descr="UK Dutch Reach version BosGlob diagr – Dutch Reach Project">
            <a:extLst>
              <a:ext uri="{FF2B5EF4-FFF2-40B4-BE49-F238E27FC236}">
                <a16:creationId xmlns:a16="http://schemas.microsoft.com/office/drawing/2014/main" id="{A29AB627-E06F-EB21-6688-C163C03CE4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3654"/>
          <a:stretch/>
        </p:blipFill>
        <p:spPr bwMode="auto">
          <a:xfrm>
            <a:off x="6207783" y="1477424"/>
            <a:ext cx="5398064" cy="34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ED6F8-CBC5-1AAA-84EC-F3179AB17DE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005742C-6DB3-7CE9-9BE8-904002953E4A}"/>
              </a:ext>
            </a:extLst>
          </p:cNvPr>
          <p:cNvSpPr>
            <a:spLocks noGrp="1"/>
          </p:cNvSpPr>
          <p:nvPr>
            <p:ph type="body" sz="quarter" idx="10"/>
          </p:nvPr>
        </p:nvSpPr>
        <p:spPr>
          <a:xfrm>
            <a:off x="470648" y="1479176"/>
            <a:ext cx="5178495" cy="4468481"/>
          </a:xfrm>
        </p:spPr>
        <p:txBody>
          <a:bodyPr/>
          <a:lstStyle/>
          <a:p>
            <a:pPr lvl="0">
              <a:lnSpc>
                <a:spcPts val="1500"/>
              </a:lnSpc>
              <a:spcBef>
                <a:spcPts val="600"/>
              </a:spcBef>
            </a:pPr>
            <a:r>
              <a:rPr lang="en-GB" sz="1250" b="1" dirty="0"/>
              <a:t>Seat belts must always be worn whilst the vehicle is in motion or on the public highway and not legally parked, regardless of whether you are a driver or a passenger. You must also obey any specific Network Rail site rules relating to the wearing of seat belts.</a:t>
            </a:r>
          </a:p>
          <a:p>
            <a:pPr lvl="0">
              <a:lnSpc>
                <a:spcPts val="1500"/>
              </a:lnSpc>
              <a:spcBef>
                <a:spcPts val="600"/>
              </a:spcBef>
            </a:pPr>
            <a:r>
              <a:rPr lang="en-GB" sz="1250" dirty="0"/>
              <a:t>Passengers have a responsibility to ensure that they wear seatbelts, but the driver of the vehicle should not move off until it has been confirmed that all occupants are wearing seatbelts.</a:t>
            </a:r>
          </a:p>
          <a:p>
            <a:pPr lvl="0">
              <a:lnSpc>
                <a:spcPts val="1500"/>
              </a:lnSpc>
              <a:spcBef>
                <a:spcPts val="600"/>
              </a:spcBef>
            </a:pPr>
            <a:r>
              <a:rPr lang="en-GB" sz="1250" dirty="0"/>
              <a:t>Seat belts must be checked before use for condition and operation.</a:t>
            </a:r>
          </a:p>
          <a:p>
            <a:pPr lvl="0">
              <a:lnSpc>
                <a:spcPts val="1500"/>
              </a:lnSpc>
              <a:spcBef>
                <a:spcPts val="600"/>
              </a:spcBef>
            </a:pPr>
            <a:r>
              <a:rPr lang="en-GB" sz="1250" dirty="0"/>
              <a:t>As a reminder to wear seatbelts, fluorescent green seatbelt-covers are available on </a:t>
            </a:r>
            <a:r>
              <a:rPr lang="en-GB" sz="1250" b="1" u="sng" dirty="0">
                <a:solidFill>
                  <a:srgbClr val="106AA3"/>
                </a:solidFill>
                <a:hlinkClick r:id="rId2">
                  <a:extLst>
                    <a:ext uri="{A12FA001-AC4F-418D-AE19-62706E023703}">
                      <ahyp:hlinkClr xmlns:ahyp="http://schemas.microsoft.com/office/drawing/2018/hyperlinkcolor" val="tx"/>
                    </a:ext>
                  </a:extLst>
                </a:hlinkClick>
              </a:rPr>
              <a:t>I-Store</a:t>
            </a:r>
            <a:r>
              <a:rPr lang="en-GB" sz="1250" dirty="0"/>
              <a:t> for drivers and Line Managers to order.</a:t>
            </a:r>
            <a:endParaRPr lang="en-GB" sz="1250" b="1" u="sng" dirty="0"/>
          </a:p>
          <a:p>
            <a:pPr lvl="0">
              <a:lnSpc>
                <a:spcPts val="1500"/>
              </a:lnSpc>
              <a:spcBef>
                <a:spcPts val="600"/>
              </a:spcBef>
            </a:pPr>
            <a:r>
              <a:rPr lang="en-GB" sz="1250" dirty="0"/>
              <a:t>More information can be found on </a:t>
            </a:r>
            <a:r>
              <a:rPr lang="en-GB" sz="1250" b="1" dirty="0">
                <a:solidFill>
                  <a:srgbClr val="106AA3"/>
                </a:solidFill>
                <a:hlinkClick r:id="rId3">
                  <a:extLst>
                    <a:ext uri="{A12FA001-AC4F-418D-AE19-62706E023703}">
                      <ahyp:hlinkClr xmlns:ahyp="http://schemas.microsoft.com/office/drawing/2018/hyperlinkcolor" val="tx"/>
                    </a:ext>
                  </a:extLst>
                </a:hlinkClick>
              </a:rPr>
              <a:t>Seat Belts – The Law</a:t>
            </a:r>
            <a:endParaRPr lang="en-GB" sz="1250" dirty="0">
              <a:solidFill>
                <a:srgbClr val="106AA3"/>
              </a:solidFill>
            </a:endParaRPr>
          </a:p>
        </p:txBody>
      </p:sp>
      <p:sp>
        <p:nvSpPr>
          <p:cNvPr id="5" name="Text Placeholder 2">
            <a:extLst>
              <a:ext uri="{FF2B5EF4-FFF2-40B4-BE49-F238E27FC236}">
                <a16:creationId xmlns:a16="http://schemas.microsoft.com/office/drawing/2014/main" id="{24C51F80-D16F-B8FF-9224-915675DAC946}"/>
              </a:ext>
            </a:extLst>
          </p:cNvPr>
          <p:cNvSpPr txBox="1">
            <a:spLocks/>
          </p:cNvSpPr>
          <p:nvPr/>
        </p:nvSpPr>
        <p:spPr>
          <a:xfrm>
            <a:off x="5981699" y="992723"/>
            <a:ext cx="5490277" cy="4760377"/>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p:txBody>
      </p:sp>
      <p:sp>
        <p:nvSpPr>
          <p:cNvPr id="6" name="Text Placeholder 2">
            <a:extLst>
              <a:ext uri="{FF2B5EF4-FFF2-40B4-BE49-F238E27FC236}">
                <a16:creationId xmlns:a16="http://schemas.microsoft.com/office/drawing/2014/main" id="{11AE19C1-9527-DD91-1B91-CDF52DC2291A}"/>
              </a:ext>
            </a:extLst>
          </p:cNvPr>
          <p:cNvSpPr txBox="1">
            <a:spLocks/>
          </p:cNvSpPr>
          <p:nvPr/>
        </p:nvSpPr>
        <p:spPr>
          <a:xfrm>
            <a:off x="6096000" y="1479176"/>
            <a:ext cx="5654744" cy="4326920"/>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b="1" dirty="0">
                <a:latin typeface="Network Rail Sans" panose="02000000040000020004" pitchFamily="2" charset="77"/>
              </a:rPr>
              <a:t>You must always adhere to the Highway Code and observe speed limits.</a:t>
            </a:r>
          </a:p>
          <a:p>
            <a:pPr>
              <a:lnSpc>
                <a:spcPts val="1500"/>
              </a:lnSpc>
              <a:spcBef>
                <a:spcPts val="600"/>
              </a:spcBef>
            </a:pPr>
            <a:r>
              <a:rPr lang="en-GB" sz="1250" dirty="0">
                <a:latin typeface="Network Rail Sans" panose="02000000040000020004" pitchFamily="2" charset="77"/>
              </a:rPr>
              <a:t>Please be aware of variable speed limits and smart motorways.</a:t>
            </a:r>
          </a:p>
          <a:p>
            <a:pPr>
              <a:lnSpc>
                <a:spcPts val="1500"/>
              </a:lnSpc>
              <a:spcBef>
                <a:spcPts val="600"/>
              </a:spcBef>
            </a:pPr>
            <a:r>
              <a:rPr lang="en-GB" sz="1250" dirty="0">
                <a:latin typeface="Network Rail Sans" panose="02000000040000020004" pitchFamily="2" charset="77"/>
              </a:rPr>
              <a:t>The speed limit is the absolute maximum - it doesn’t mean it is safe to drive at this speed in all conditions. You should also note road, traffic and weather circumstances and adjust your speed accordingly.</a:t>
            </a:r>
          </a:p>
          <a:p>
            <a:pPr>
              <a:lnSpc>
                <a:spcPts val="1500"/>
              </a:lnSpc>
              <a:spcBef>
                <a:spcPts val="600"/>
              </a:spcBef>
            </a:pPr>
            <a:r>
              <a:rPr lang="en-GB" sz="1250" dirty="0">
                <a:latin typeface="Network Rail Sans" panose="02000000040000020004" pitchFamily="2" charset="77"/>
              </a:rPr>
              <a:t>It is your responsibility to be aware of the speed limits for the classification of vehicle you are driving. Please note: Some vehicle types are classified as a ‘Goods vehicles (not more than 7.5 tonnes maximum laden weight)’. This includes 4x4 vehicles, such as the Ford Ranger, Isuzu D-Max and small vans such as the Ford Transit Connect.</a:t>
            </a:r>
            <a:endParaRPr lang="en-GB" sz="1250" dirty="0">
              <a:highlight>
                <a:srgbClr val="FFFF00"/>
              </a:highlight>
              <a:latin typeface="Network Rail Sans" panose="02000000040000020004" pitchFamily="2" charset="77"/>
            </a:endParaRPr>
          </a:p>
          <a:p>
            <a:pPr>
              <a:lnSpc>
                <a:spcPts val="1500"/>
              </a:lnSpc>
              <a:spcBef>
                <a:spcPts val="600"/>
              </a:spcBef>
            </a:pPr>
            <a:r>
              <a:rPr lang="en-GB" sz="1250" dirty="0">
                <a:highlight>
                  <a:srgbClr val="00FF00"/>
                </a:highlight>
                <a:latin typeface="Network Rail Sans" panose="02000000040000020004" pitchFamily="2" charset="77"/>
              </a:rPr>
              <a:t>Drivers must </a:t>
            </a:r>
            <a:r>
              <a:rPr lang="en-GB" sz="1250" b="0" i="0" dirty="0">
                <a:solidFill>
                  <a:srgbClr val="0B0C0C"/>
                </a:solidFill>
                <a:effectLst/>
                <a:highlight>
                  <a:srgbClr val="00FF00"/>
                </a:highlight>
                <a:latin typeface="Network Rail Sans" panose="02000000040000020004" pitchFamily="2" charset="77"/>
              </a:rPr>
              <a:t>not rely on the </a:t>
            </a:r>
            <a:r>
              <a:rPr lang="en-GB" sz="1250" dirty="0">
                <a:highlight>
                  <a:srgbClr val="00FF00"/>
                </a:highlight>
                <a:latin typeface="Network Rail Sans" panose="02000000040000020004" pitchFamily="2" charset="77"/>
              </a:rPr>
              <a:t>In-Cab safety system speed warning device it is only there to provide additional support.</a:t>
            </a:r>
            <a:endParaRPr lang="en-GB" sz="1250" dirty="0">
              <a:latin typeface="Network Rail Sans" panose="02000000040000020004" pitchFamily="2" charset="77"/>
            </a:endParaRPr>
          </a:p>
          <a:p>
            <a:pPr>
              <a:lnSpc>
                <a:spcPts val="1500"/>
              </a:lnSpc>
              <a:spcBef>
                <a:spcPts val="600"/>
              </a:spcBef>
            </a:pPr>
            <a:r>
              <a:rPr lang="en-GB" sz="1250" dirty="0">
                <a:latin typeface="Network Rail Sans" panose="02000000040000020004" pitchFamily="2" charset="77"/>
              </a:rPr>
              <a:t>For more information please see </a:t>
            </a:r>
            <a:r>
              <a:rPr lang="en-GB" sz="1250" b="1" dirty="0">
                <a:solidFill>
                  <a:srgbClr val="106AA3"/>
                </a:solidFill>
                <a:latin typeface="Network Rail Sans" panose="02000000040000020004" pitchFamily="2" charset="77"/>
                <a:hlinkClick r:id="rId4">
                  <a:extLst>
                    <a:ext uri="{A12FA001-AC4F-418D-AE19-62706E023703}">
                      <ahyp:hlinkClr xmlns:ahyp="http://schemas.microsoft.com/office/drawing/2018/hyperlinkcolor" val="tx"/>
                    </a:ext>
                  </a:extLst>
                </a:hlinkClick>
              </a:rPr>
              <a:t>Speed Limits</a:t>
            </a:r>
            <a:endParaRPr lang="en-GB" sz="1250" b="1" u="sng" dirty="0">
              <a:solidFill>
                <a:srgbClr val="106AA3"/>
              </a:solidFill>
              <a:latin typeface="Network Rail Sans" panose="02000000040000020004" pitchFamily="2" charset="77"/>
            </a:endParaRPr>
          </a:p>
        </p:txBody>
      </p:sp>
      <p:sp>
        <p:nvSpPr>
          <p:cNvPr id="7" name="Rounded Rectangle 6">
            <a:extLst>
              <a:ext uri="{FF2B5EF4-FFF2-40B4-BE49-F238E27FC236}">
                <a16:creationId xmlns:a16="http://schemas.microsoft.com/office/drawing/2014/main" id="{AF2C8263-B1DF-4227-225F-4DF26086C096}"/>
              </a:ext>
            </a:extLst>
          </p:cNvPr>
          <p:cNvSpPr/>
          <p:nvPr/>
        </p:nvSpPr>
        <p:spPr>
          <a:xfrm>
            <a:off x="470649" y="533807"/>
            <a:ext cx="1616059"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0A07C-26D1-8D23-541C-0B652472710C}"/>
              </a:ext>
            </a:extLst>
          </p:cNvPr>
          <p:cNvSpPr>
            <a:spLocks noGrp="1"/>
          </p:cNvSpPr>
          <p:nvPr>
            <p:ph type="title"/>
          </p:nvPr>
        </p:nvSpPr>
        <p:spPr>
          <a:xfrm>
            <a:off x="656407" y="689136"/>
            <a:ext cx="2530547" cy="418916"/>
          </a:xfrm>
        </p:spPr>
        <p:txBody>
          <a:bodyPr/>
          <a:lstStyle/>
          <a:p>
            <a:r>
              <a:rPr lang="en-GB" sz="2200" dirty="0"/>
              <a:t>Seat Belts</a:t>
            </a:r>
          </a:p>
        </p:txBody>
      </p:sp>
      <p:sp>
        <p:nvSpPr>
          <p:cNvPr id="8" name="Rounded Rectangle 7">
            <a:extLst>
              <a:ext uri="{FF2B5EF4-FFF2-40B4-BE49-F238E27FC236}">
                <a16:creationId xmlns:a16="http://schemas.microsoft.com/office/drawing/2014/main" id="{61CD36A9-6394-C5BF-93C3-61F9049BFEF4}"/>
              </a:ext>
            </a:extLst>
          </p:cNvPr>
          <p:cNvSpPr/>
          <p:nvPr/>
        </p:nvSpPr>
        <p:spPr>
          <a:xfrm>
            <a:off x="6096001" y="533807"/>
            <a:ext cx="2098430"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13E6306-2289-54DC-9B1F-C213D9236D3E}"/>
              </a:ext>
            </a:extLst>
          </p:cNvPr>
          <p:cNvSpPr txBox="1">
            <a:spLocks/>
          </p:cNvSpPr>
          <p:nvPr/>
        </p:nvSpPr>
        <p:spPr>
          <a:xfrm>
            <a:off x="6331220" y="689137"/>
            <a:ext cx="3659945"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Speed Limits</a:t>
            </a:r>
          </a:p>
        </p:txBody>
      </p:sp>
      <p:sp>
        <p:nvSpPr>
          <p:cNvPr id="9" name="TextBox 8">
            <a:extLst>
              <a:ext uri="{FF2B5EF4-FFF2-40B4-BE49-F238E27FC236}">
                <a16:creationId xmlns:a16="http://schemas.microsoft.com/office/drawing/2014/main" id="{B6440F76-D4B3-7DFD-E16E-54E71CC8B6D2}"/>
              </a:ext>
            </a:extLst>
          </p:cNvPr>
          <p:cNvSpPr txBox="1"/>
          <p:nvPr/>
        </p:nvSpPr>
        <p:spPr>
          <a:xfrm>
            <a:off x="470648" y="4871880"/>
            <a:ext cx="11280096" cy="934216"/>
          </a:xfrm>
          <a:prstGeom prst="roundRect">
            <a:avLst/>
          </a:prstGeom>
          <a:solidFill>
            <a:srgbClr val="E01129"/>
          </a:solidFill>
          <a:ln w="85725">
            <a:solidFill>
              <a:srgbClr val="E01129"/>
            </a:solidFill>
          </a:ln>
          <a:effectLst>
            <a:outerShdw blurRad="101600" dist="38100" dir="2700000" algn="tl" rotWithShape="0">
              <a:prstClr val="black">
                <a:alpha val="40000"/>
              </a:prstClr>
            </a:outerShdw>
          </a:effectLst>
        </p:spPr>
        <p:txBody>
          <a:bodyPr wrap="square" lIns="900000" rtlCol="0" anchor="ctr">
            <a:noAutofit/>
          </a:bodyPr>
          <a:lstStyle/>
          <a:p>
            <a:r>
              <a:rPr lang="en-GB" sz="2000" b="1" dirty="0">
                <a:solidFill>
                  <a:schemeClr val="bg1"/>
                </a:solidFill>
                <a:latin typeface="Network Rail Sans" panose="02000000040000020004" pitchFamily="2" charset="77"/>
              </a:rPr>
              <a:t>Life Saving Rule: You must always obey the speed limit and wear a seat belt</a:t>
            </a:r>
          </a:p>
        </p:txBody>
      </p:sp>
      <p:pic>
        <p:nvPicPr>
          <p:cNvPr id="10" name="Picture 9">
            <a:extLst>
              <a:ext uri="{FF2B5EF4-FFF2-40B4-BE49-F238E27FC236}">
                <a16:creationId xmlns:a16="http://schemas.microsoft.com/office/drawing/2014/main" id="{D8514135-7B4C-EFB0-57B0-2025255D06D7}"/>
              </a:ext>
            </a:extLst>
          </p:cNvPr>
          <p:cNvPicPr>
            <a:picLocks noChangeAspect="1"/>
          </p:cNvPicPr>
          <p:nvPr/>
        </p:nvPicPr>
        <p:blipFill>
          <a:blip r:embed="rId5"/>
          <a:srcRect l="35832" t="49585" r="58040" b="39823"/>
          <a:stretch/>
        </p:blipFill>
        <p:spPr>
          <a:xfrm>
            <a:off x="624322" y="5006868"/>
            <a:ext cx="661647" cy="669865"/>
          </a:xfrm>
          <a:prstGeom prst="roundRect">
            <a:avLst>
              <a:gd name="adj" fmla="val 13553"/>
            </a:avLst>
          </a:prstGeom>
          <a:ln w="28575">
            <a:solidFill>
              <a:schemeClr val="bg1"/>
            </a:solidFill>
          </a:ln>
        </p:spPr>
      </p:pic>
    </p:spTree>
    <p:extLst>
      <p:ext uri="{BB962C8B-B14F-4D97-AF65-F5344CB8AC3E}">
        <p14:creationId xmlns:p14="http://schemas.microsoft.com/office/powerpoint/2010/main" val="305262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F61CA-4A1F-88AB-0295-EBC2925A85D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59097C-AAED-4B07-564F-DCB9F3766857}"/>
              </a:ext>
            </a:extLst>
          </p:cNvPr>
          <p:cNvSpPr>
            <a:spLocks noGrp="1"/>
          </p:cNvSpPr>
          <p:nvPr>
            <p:ph type="body" sz="quarter" idx="10"/>
          </p:nvPr>
        </p:nvSpPr>
        <p:spPr>
          <a:xfrm>
            <a:off x="470648" y="1479177"/>
            <a:ext cx="5178495" cy="754738"/>
          </a:xfrm>
        </p:spPr>
        <p:txBody>
          <a:bodyPr/>
          <a:lstStyle/>
          <a:p>
            <a:pPr>
              <a:lnSpc>
                <a:spcPts val="1500"/>
              </a:lnSpc>
              <a:spcBef>
                <a:spcPts val="600"/>
              </a:spcBef>
            </a:pPr>
            <a:r>
              <a:rPr lang="en-GB" sz="1250" b="1" dirty="0">
                <a:latin typeface="Network Rail Sans" panose="02000000040000020004" pitchFamily="2" charset="0"/>
              </a:rPr>
              <a:t>The table below shows the legal limits for alcohol in England, NI, Wales</a:t>
            </a:r>
            <a:br>
              <a:rPr lang="en-GB" sz="1250" b="1" dirty="0">
                <a:latin typeface="Network Rail Sans" panose="02000000040000020004" pitchFamily="2" charset="0"/>
              </a:rPr>
            </a:br>
            <a:r>
              <a:rPr lang="en-GB" sz="1250" b="1" dirty="0">
                <a:latin typeface="Network Rail Sans" panose="02000000040000020004" pitchFamily="2" charset="0"/>
              </a:rPr>
              <a:t>and Scotland. Network Rail’s exceedance level is significantly lower than</a:t>
            </a:r>
            <a:br>
              <a:rPr lang="en-GB" sz="1250" b="1" dirty="0">
                <a:latin typeface="Network Rail Sans" panose="02000000040000020004" pitchFamily="2" charset="0"/>
              </a:rPr>
            </a:br>
            <a:r>
              <a:rPr lang="en-GB" sz="1250" b="1" dirty="0">
                <a:latin typeface="Network Rail Sans" panose="02000000040000020004" pitchFamily="2" charset="0"/>
              </a:rPr>
              <a:t>the national levels.</a:t>
            </a:r>
          </a:p>
        </p:txBody>
      </p:sp>
      <p:sp>
        <p:nvSpPr>
          <p:cNvPr id="5" name="Text Placeholder 2">
            <a:extLst>
              <a:ext uri="{FF2B5EF4-FFF2-40B4-BE49-F238E27FC236}">
                <a16:creationId xmlns:a16="http://schemas.microsoft.com/office/drawing/2014/main" id="{7A2590F1-3486-5AF1-50E8-D4C7E5F41666}"/>
              </a:ext>
            </a:extLst>
          </p:cNvPr>
          <p:cNvSpPr txBox="1">
            <a:spLocks/>
          </p:cNvSpPr>
          <p:nvPr/>
        </p:nvSpPr>
        <p:spPr>
          <a:xfrm>
            <a:off x="5981699" y="992723"/>
            <a:ext cx="5490277" cy="4760377"/>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p:txBody>
      </p:sp>
      <p:sp>
        <p:nvSpPr>
          <p:cNvPr id="6" name="Text Placeholder 2">
            <a:extLst>
              <a:ext uri="{FF2B5EF4-FFF2-40B4-BE49-F238E27FC236}">
                <a16:creationId xmlns:a16="http://schemas.microsoft.com/office/drawing/2014/main" id="{7ADCC738-A17D-B749-93DD-8FD0B0742F28}"/>
              </a:ext>
            </a:extLst>
          </p:cNvPr>
          <p:cNvSpPr txBox="1">
            <a:spLocks/>
          </p:cNvSpPr>
          <p:nvPr/>
        </p:nvSpPr>
        <p:spPr>
          <a:xfrm>
            <a:off x="6096000" y="1479176"/>
            <a:ext cx="5654744" cy="4326920"/>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dirty="0">
                <a:latin typeface="Network Rail Sans" panose="02000000040000020004" pitchFamily="2" charset="0"/>
              </a:rPr>
              <a:t>If you are taking any medicine (prescribed or not) which you believe could affect your ability to drive, you must inform your line manager and the DVLA immediately, as you may not be authorised to drive on company business. </a:t>
            </a:r>
            <a:endParaRPr lang="en-GB" sz="1250" dirty="0"/>
          </a:p>
          <a:p>
            <a:pPr>
              <a:lnSpc>
                <a:spcPts val="1500"/>
              </a:lnSpc>
              <a:spcBef>
                <a:spcPts val="600"/>
              </a:spcBef>
            </a:pPr>
            <a:r>
              <a:rPr lang="en-GB" sz="1250" dirty="0"/>
              <a:t>You can find more information on </a:t>
            </a:r>
            <a:r>
              <a:rPr lang="en-GB" sz="1250" b="1" dirty="0">
                <a:solidFill>
                  <a:srgbClr val="106AA3"/>
                </a:solidFill>
                <a:hlinkClick r:id="rId2">
                  <a:extLst>
                    <a:ext uri="{A12FA001-AC4F-418D-AE19-62706E023703}">
                      <ahyp:hlinkClr xmlns:ahyp="http://schemas.microsoft.com/office/drawing/2018/hyperlinkcolor" val="tx"/>
                    </a:ext>
                  </a:extLst>
                </a:hlinkClick>
              </a:rPr>
              <a:t>Network Rail’s Medical Advice Service </a:t>
            </a:r>
            <a:r>
              <a:rPr lang="en-GB" sz="1250" b="1" dirty="0">
                <a:solidFill>
                  <a:srgbClr val="106AA3"/>
                </a:solidFill>
                <a:highlight>
                  <a:srgbClr val="00FF00"/>
                </a:highlight>
              </a:rPr>
              <a:t>and </a:t>
            </a:r>
            <a:r>
              <a:rPr lang="en-GB" sz="1250" b="1" dirty="0">
                <a:solidFill>
                  <a:srgbClr val="106AA3"/>
                </a:solidFill>
                <a:highlight>
                  <a:srgbClr val="00FF00"/>
                </a:highlight>
                <a:hlinkClick r:id="rId3">
                  <a:extLst>
                    <a:ext uri="{A12FA001-AC4F-418D-AE19-62706E023703}">
                      <ahyp:hlinkClr xmlns:ahyp="http://schemas.microsoft.com/office/drawing/2018/hyperlinkcolor" val="tx"/>
                    </a:ext>
                  </a:extLst>
                </a:hlinkClick>
              </a:rPr>
              <a:t>Drugs and Alcohol Standard</a:t>
            </a:r>
            <a:endParaRPr lang="en-GB" sz="1250" dirty="0"/>
          </a:p>
          <a:p>
            <a:pPr>
              <a:lnSpc>
                <a:spcPts val="1500"/>
              </a:lnSpc>
              <a:spcBef>
                <a:spcPts val="600"/>
              </a:spcBef>
            </a:pPr>
            <a:r>
              <a:rPr lang="en-GB" sz="1250" dirty="0"/>
              <a:t>Driving whilst under the influence of Drugs or Alcohol is highly dangerous. In the event of a drink or drug related conviction, permission to drive will be immediately revoked and your status in relation to the use of Network Rail vehicles and /or equipment will be re-assessed.</a:t>
            </a:r>
          </a:p>
          <a:p>
            <a:pPr>
              <a:lnSpc>
                <a:spcPts val="1500"/>
              </a:lnSpc>
              <a:spcBef>
                <a:spcPts val="600"/>
              </a:spcBef>
            </a:pPr>
            <a:r>
              <a:rPr lang="en-GB" sz="1250" dirty="0"/>
              <a:t>It’s illegal to drive if either:</a:t>
            </a:r>
          </a:p>
          <a:p>
            <a:pPr marL="285750" lvl="0" indent="-285750">
              <a:lnSpc>
                <a:spcPts val="1500"/>
              </a:lnSpc>
              <a:spcBef>
                <a:spcPts val="600"/>
              </a:spcBef>
              <a:buFont typeface="Arial" panose="020B0604020202020204" pitchFamily="34" charset="0"/>
              <a:buChar char="•"/>
            </a:pPr>
            <a:r>
              <a:rPr lang="en-GB" sz="1250" dirty="0"/>
              <a:t>You’re unfit to do so because you are under the influence of legal or illegal drugs</a:t>
            </a:r>
          </a:p>
          <a:p>
            <a:pPr marL="285750" lvl="0" indent="-285750">
              <a:lnSpc>
                <a:spcPts val="1500"/>
              </a:lnSpc>
              <a:spcBef>
                <a:spcPts val="0"/>
              </a:spcBef>
              <a:buFont typeface="Arial" panose="020B0604020202020204" pitchFamily="34" charset="0"/>
              <a:buChar char="•"/>
            </a:pPr>
            <a:r>
              <a:rPr lang="en-GB" sz="1250" dirty="0"/>
              <a:t>You have certain levels of illegal drugs in your blood (even if they haven’t affected your driving).</a:t>
            </a:r>
            <a:endParaRPr lang="en-GB" sz="1250" b="1" dirty="0"/>
          </a:p>
          <a:p>
            <a:pPr>
              <a:lnSpc>
                <a:spcPts val="1500"/>
              </a:lnSpc>
              <a:spcBef>
                <a:spcPts val="600"/>
              </a:spcBef>
            </a:pPr>
            <a:r>
              <a:rPr lang="en-GB" sz="1250" dirty="0"/>
              <a:t>More information on drugs and driving can be found on the </a:t>
            </a:r>
            <a:r>
              <a:rPr lang="en-GB" sz="1250" b="1" dirty="0">
                <a:solidFill>
                  <a:srgbClr val="106AA3"/>
                </a:solidFill>
                <a:hlinkClick r:id="rId4">
                  <a:extLst>
                    <a:ext uri="{A12FA001-AC4F-418D-AE19-62706E023703}">
                      <ahyp:hlinkClr xmlns:ahyp="http://schemas.microsoft.com/office/drawing/2018/hyperlinkcolor" val="tx"/>
                    </a:ext>
                  </a:extLst>
                </a:hlinkClick>
              </a:rPr>
              <a:t>government website</a:t>
            </a:r>
            <a:endParaRPr lang="en-GB" sz="1250" b="1" dirty="0">
              <a:solidFill>
                <a:srgbClr val="106AA3"/>
              </a:solidFill>
            </a:endParaRPr>
          </a:p>
          <a:p>
            <a:pPr>
              <a:lnSpc>
                <a:spcPts val="1500"/>
              </a:lnSpc>
              <a:spcBef>
                <a:spcPts val="600"/>
              </a:spcBef>
            </a:pPr>
            <a:endParaRPr lang="en-GB" sz="1250" b="1" dirty="0"/>
          </a:p>
          <a:p>
            <a:pPr>
              <a:lnSpc>
                <a:spcPts val="1500"/>
              </a:lnSpc>
              <a:spcBef>
                <a:spcPts val="600"/>
              </a:spcBef>
            </a:pPr>
            <a:endParaRPr lang="en-GB" sz="1250" dirty="0"/>
          </a:p>
        </p:txBody>
      </p:sp>
      <p:sp>
        <p:nvSpPr>
          <p:cNvPr id="7" name="Rounded Rectangle 6">
            <a:extLst>
              <a:ext uri="{FF2B5EF4-FFF2-40B4-BE49-F238E27FC236}">
                <a16:creationId xmlns:a16="http://schemas.microsoft.com/office/drawing/2014/main" id="{49B63C32-41FB-089E-00F2-8809B6672126}"/>
              </a:ext>
            </a:extLst>
          </p:cNvPr>
          <p:cNvSpPr/>
          <p:nvPr/>
        </p:nvSpPr>
        <p:spPr>
          <a:xfrm>
            <a:off x="470649" y="533807"/>
            <a:ext cx="2593393"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2354C-DB82-EC93-E5DA-82D1148006FC}"/>
              </a:ext>
            </a:extLst>
          </p:cNvPr>
          <p:cNvSpPr>
            <a:spLocks noGrp="1"/>
          </p:cNvSpPr>
          <p:nvPr>
            <p:ph type="title"/>
          </p:nvPr>
        </p:nvSpPr>
        <p:spPr>
          <a:xfrm>
            <a:off x="656407" y="689136"/>
            <a:ext cx="2530547" cy="418916"/>
          </a:xfrm>
        </p:spPr>
        <p:txBody>
          <a:bodyPr/>
          <a:lstStyle/>
          <a:p>
            <a:r>
              <a:rPr lang="en-GB" sz="2200" dirty="0"/>
              <a:t>Drugs and Alcohol</a:t>
            </a:r>
          </a:p>
        </p:txBody>
      </p:sp>
      <p:sp>
        <p:nvSpPr>
          <p:cNvPr id="9" name="TextBox 8">
            <a:extLst>
              <a:ext uri="{FF2B5EF4-FFF2-40B4-BE49-F238E27FC236}">
                <a16:creationId xmlns:a16="http://schemas.microsoft.com/office/drawing/2014/main" id="{054FB86F-A867-9268-E4AE-5F537FC54484}"/>
              </a:ext>
            </a:extLst>
          </p:cNvPr>
          <p:cNvSpPr txBox="1"/>
          <p:nvPr/>
        </p:nvSpPr>
        <p:spPr>
          <a:xfrm>
            <a:off x="470648" y="4871880"/>
            <a:ext cx="11280096" cy="934216"/>
          </a:xfrm>
          <a:prstGeom prst="roundRect">
            <a:avLst/>
          </a:prstGeom>
          <a:solidFill>
            <a:srgbClr val="E01129"/>
          </a:solidFill>
          <a:ln w="85725">
            <a:solidFill>
              <a:srgbClr val="E01129"/>
            </a:solidFill>
          </a:ln>
          <a:effectLst>
            <a:outerShdw blurRad="101600" dist="38100" dir="2700000" algn="tl" rotWithShape="0">
              <a:prstClr val="black">
                <a:alpha val="40000"/>
              </a:prstClr>
            </a:outerShdw>
          </a:effectLst>
        </p:spPr>
        <p:txBody>
          <a:bodyPr wrap="square" lIns="900000" rtlCol="0" anchor="ctr">
            <a:noAutofit/>
          </a:bodyPr>
          <a:lstStyle/>
          <a:p>
            <a:r>
              <a:rPr lang="en-GB" sz="2000" b="1" dirty="0">
                <a:solidFill>
                  <a:schemeClr val="bg1"/>
                </a:solidFill>
                <a:latin typeface="Network Rail Sans" panose="02000000040000020004" pitchFamily="2" charset="77"/>
              </a:rPr>
              <a:t>Life Saving Rule: Never work or drive whilst under the influence of alcohol or drugs</a:t>
            </a:r>
          </a:p>
        </p:txBody>
      </p:sp>
      <p:pic>
        <p:nvPicPr>
          <p:cNvPr id="12" name="Picture 11">
            <a:extLst>
              <a:ext uri="{FF2B5EF4-FFF2-40B4-BE49-F238E27FC236}">
                <a16:creationId xmlns:a16="http://schemas.microsoft.com/office/drawing/2014/main" id="{07A268C5-5961-EF2B-BEC0-0768953C8947}"/>
              </a:ext>
            </a:extLst>
          </p:cNvPr>
          <p:cNvPicPr>
            <a:picLocks noChangeAspect="1"/>
          </p:cNvPicPr>
          <p:nvPr/>
        </p:nvPicPr>
        <p:blipFill>
          <a:blip r:embed="rId5"/>
          <a:srcRect l="426" t="77880" r="93190" b="11218"/>
          <a:stretch/>
        </p:blipFill>
        <p:spPr>
          <a:xfrm>
            <a:off x="611411" y="5006868"/>
            <a:ext cx="674558" cy="674558"/>
          </a:xfrm>
          <a:prstGeom prst="roundRect">
            <a:avLst>
              <a:gd name="adj" fmla="val 15556"/>
            </a:avLst>
          </a:prstGeom>
          <a:ln w="22225">
            <a:solidFill>
              <a:schemeClr val="bg1"/>
            </a:solidFill>
          </a:ln>
        </p:spPr>
      </p:pic>
      <p:sp>
        <p:nvSpPr>
          <p:cNvPr id="13" name="Text Placeholder 2">
            <a:extLst>
              <a:ext uri="{FF2B5EF4-FFF2-40B4-BE49-F238E27FC236}">
                <a16:creationId xmlns:a16="http://schemas.microsoft.com/office/drawing/2014/main" id="{BD9D0C87-42D7-0A5F-838F-9B96E1EC68DC}"/>
              </a:ext>
            </a:extLst>
          </p:cNvPr>
          <p:cNvSpPr txBox="1">
            <a:spLocks/>
          </p:cNvSpPr>
          <p:nvPr/>
        </p:nvSpPr>
        <p:spPr>
          <a:xfrm>
            <a:off x="470648" y="4049648"/>
            <a:ext cx="5178495" cy="754738"/>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dirty="0">
                <a:latin typeface="Network Rail Sans" panose="02000000040000020004" pitchFamily="2" charset="0"/>
              </a:rPr>
              <a:t>Members of staff can be tested at random. Failure to submit a drugs</a:t>
            </a:r>
            <a:br>
              <a:rPr lang="en-GB" sz="1250" dirty="0">
                <a:latin typeface="Network Rail Sans" panose="02000000040000020004" pitchFamily="2" charset="0"/>
              </a:rPr>
            </a:br>
            <a:r>
              <a:rPr lang="en-GB" sz="1250" dirty="0">
                <a:latin typeface="Network Rail Sans" panose="02000000040000020004" pitchFamily="2" charset="0"/>
              </a:rPr>
              <a:t>or alcohol test will be treated as a positive (fail) result.</a:t>
            </a:r>
          </a:p>
        </p:txBody>
      </p:sp>
      <p:graphicFrame>
        <p:nvGraphicFramePr>
          <p:cNvPr id="16" name="Table 15">
            <a:extLst>
              <a:ext uri="{FF2B5EF4-FFF2-40B4-BE49-F238E27FC236}">
                <a16:creationId xmlns:a16="http://schemas.microsoft.com/office/drawing/2014/main" id="{E6832489-F41B-FD4B-2A0F-9C27B319667C}"/>
              </a:ext>
            </a:extLst>
          </p:cNvPr>
          <p:cNvGraphicFramePr>
            <a:graphicFrameLocks noGrp="1"/>
          </p:cNvGraphicFramePr>
          <p:nvPr>
            <p:extLst>
              <p:ext uri="{D42A27DB-BD31-4B8C-83A1-F6EECF244321}">
                <p14:modId xmlns:p14="http://schemas.microsoft.com/office/powerpoint/2010/main" val="3832344470"/>
              </p:ext>
            </p:extLst>
          </p:nvPr>
        </p:nvGraphicFramePr>
        <p:xfrm>
          <a:off x="473191" y="2231804"/>
          <a:ext cx="5175952" cy="1666802"/>
        </p:xfrm>
        <a:graphic>
          <a:graphicData uri="http://schemas.openxmlformats.org/drawingml/2006/table">
            <a:tbl>
              <a:tblPr firstRow="1" bandRow="1">
                <a:tableStyleId>{D7AC3CCA-C797-4891-BE02-D94E43425B78}</a:tableStyleId>
              </a:tblPr>
              <a:tblGrid>
                <a:gridCol w="1554987">
                  <a:extLst>
                    <a:ext uri="{9D8B030D-6E8A-4147-A177-3AD203B41FA5}">
                      <a16:colId xmlns:a16="http://schemas.microsoft.com/office/drawing/2014/main" val="2921577134"/>
                    </a:ext>
                  </a:extLst>
                </a:gridCol>
                <a:gridCol w="1300976">
                  <a:extLst>
                    <a:ext uri="{9D8B030D-6E8A-4147-A177-3AD203B41FA5}">
                      <a16:colId xmlns:a16="http://schemas.microsoft.com/office/drawing/2014/main" val="1260073835"/>
                    </a:ext>
                  </a:extLst>
                </a:gridCol>
                <a:gridCol w="1224088">
                  <a:extLst>
                    <a:ext uri="{9D8B030D-6E8A-4147-A177-3AD203B41FA5}">
                      <a16:colId xmlns:a16="http://schemas.microsoft.com/office/drawing/2014/main" val="3293175378"/>
                    </a:ext>
                  </a:extLst>
                </a:gridCol>
                <a:gridCol w="1095901">
                  <a:extLst>
                    <a:ext uri="{9D8B030D-6E8A-4147-A177-3AD203B41FA5}">
                      <a16:colId xmlns:a16="http://schemas.microsoft.com/office/drawing/2014/main" val="3525176115"/>
                    </a:ext>
                  </a:extLst>
                </a:gridCol>
              </a:tblGrid>
              <a:tr h="348542">
                <a:tc>
                  <a:txBody>
                    <a:bodyPr/>
                    <a:lstStyle/>
                    <a:p>
                      <a:endParaRPr lang="en-GB" sz="1250" dirty="0">
                        <a:latin typeface="Network Rail Sans" panose="02000000040000020004" pitchFamily="2" charset="77"/>
                      </a:endParaRPr>
                    </a:p>
                  </a:txBody>
                  <a:tcP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solidFill>
                      <a:srgbClr val="106AA3"/>
                    </a:solidFill>
                  </a:tcPr>
                </a:tc>
                <a:tc gridSpan="3">
                  <a:txBody>
                    <a:bodyPr/>
                    <a:lstStyle/>
                    <a:p>
                      <a:pPr algn="ctr"/>
                      <a:r>
                        <a:rPr lang="en-GB" sz="1250" dirty="0">
                          <a:solidFill>
                            <a:schemeClr val="bg1"/>
                          </a:solidFill>
                          <a:latin typeface="Network Rail Sans" panose="02000000040000020004" pitchFamily="2" charset="77"/>
                        </a:rPr>
                        <a:t>Measurement</a:t>
                      </a:r>
                      <a:endParaRPr lang="en-GB" sz="1250" dirty="0">
                        <a:solidFill>
                          <a:schemeClr val="bg1"/>
                        </a:solidFill>
                        <a:highlight>
                          <a:srgbClr val="FFFF00"/>
                        </a:highlight>
                        <a:latin typeface="Network Rail Sans" panose="02000000040000020004" pitchFamily="2" charset="77"/>
                      </a:endParaRP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solidFill>
                      <a:srgbClr val="106AA3"/>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873960198"/>
                  </a:ext>
                </a:extLst>
              </a:tr>
              <a:tr h="444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50" b="1" dirty="0">
                          <a:latin typeface="Network Rail Sans" panose="02000000040000020004" pitchFamily="2" charset="77"/>
                        </a:rPr>
                        <a:t>Source</a:t>
                      </a:r>
                      <a:endParaRPr lang="en-GB" sz="1250" dirty="0">
                        <a:latin typeface="Network Rail Sans" panose="02000000040000020004" pitchFamily="2" charset="77"/>
                      </a:endParaRP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solidFill>
                      <a:schemeClr val="bg1"/>
                    </a:solidFill>
                  </a:tcPr>
                </a:tc>
                <a:tc>
                  <a:txBody>
                    <a:bodyPr/>
                    <a:lstStyle/>
                    <a:p>
                      <a:pPr algn="ctr"/>
                      <a:r>
                        <a:rPr lang="en-GB" sz="1250" dirty="0">
                          <a:latin typeface="Network Rail Sans" panose="02000000040000020004" pitchFamily="2" charset="77"/>
                        </a:rPr>
                        <a:t>England, NI </a:t>
                      </a:r>
                      <a:br>
                        <a:rPr lang="en-GB" sz="1250" dirty="0">
                          <a:latin typeface="Network Rail Sans" panose="02000000040000020004" pitchFamily="2" charset="77"/>
                        </a:rPr>
                      </a:br>
                      <a:r>
                        <a:rPr lang="en-GB" sz="1250" dirty="0">
                          <a:latin typeface="Network Rail Sans" panose="02000000040000020004" pitchFamily="2" charset="77"/>
                        </a:rPr>
                        <a:t>&amp; Wales</a:t>
                      </a:r>
                    </a:p>
                  </a:txBody>
                  <a:tcP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noFill/>
                  </a:tcPr>
                </a:tc>
                <a:tc>
                  <a:txBody>
                    <a:bodyPr/>
                    <a:lstStyle/>
                    <a:p>
                      <a:pPr algn="ctr"/>
                      <a:r>
                        <a:rPr lang="en-GB" sz="1250" dirty="0">
                          <a:latin typeface="Network Rail Sans" panose="02000000040000020004" pitchFamily="2" charset="77"/>
                        </a:rPr>
                        <a:t>Scotland</a:t>
                      </a:r>
                    </a:p>
                  </a:txBody>
                  <a:tcP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solidFill>
                      <a:schemeClr val="bg1"/>
                    </a:solidFill>
                  </a:tcPr>
                </a:tc>
                <a:tc>
                  <a:txBody>
                    <a:bodyPr/>
                    <a:lstStyle/>
                    <a:p>
                      <a:pPr algn="ctr"/>
                      <a:r>
                        <a:rPr lang="en-GB" sz="1250" dirty="0">
                          <a:latin typeface="Network Rail Sans" panose="02000000040000020004" pitchFamily="2" charset="77"/>
                        </a:rPr>
                        <a:t>Network Rail</a:t>
                      </a:r>
                    </a:p>
                  </a:txBody>
                  <a:tcP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noFill/>
                  </a:tcPr>
                </a:tc>
                <a:extLst>
                  <a:ext uri="{0D108BD9-81ED-4DB2-BD59-A6C34878D82A}">
                    <a16:rowId xmlns:a16="http://schemas.microsoft.com/office/drawing/2014/main" val="3496739012"/>
                  </a:ext>
                </a:extLst>
              </a:tr>
              <a:tr h="264988">
                <a:tc>
                  <a:txBody>
                    <a:bodyPr/>
                    <a:lstStyle/>
                    <a:p>
                      <a:r>
                        <a:rPr lang="en-GB" sz="1250" dirty="0">
                          <a:latin typeface="Network Rail Sans" panose="02000000040000020004" pitchFamily="2" charset="77"/>
                        </a:rPr>
                        <a:t>Blood (Per 100 ml)</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solidFill>
                      <a:schemeClr val="bg1"/>
                    </a:solidFill>
                  </a:tcPr>
                </a:tc>
                <a:tc>
                  <a:txBody>
                    <a:bodyPr/>
                    <a:lstStyle/>
                    <a:p>
                      <a:pPr algn="ctr"/>
                      <a:r>
                        <a:rPr lang="en-GB" sz="1250" dirty="0">
                          <a:latin typeface="Network Rail Sans" panose="02000000040000020004" pitchFamily="2" charset="77"/>
                        </a:rPr>
                        <a:t>80 mg</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noFill/>
                  </a:tcPr>
                </a:tc>
                <a:tc>
                  <a:txBody>
                    <a:bodyPr/>
                    <a:lstStyle/>
                    <a:p>
                      <a:pPr algn="ctr"/>
                      <a:r>
                        <a:rPr lang="en-GB" sz="1250" dirty="0">
                          <a:latin typeface="Network Rail Sans" panose="02000000040000020004" pitchFamily="2" charset="77"/>
                        </a:rPr>
                        <a:t>50 mg</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solidFill>
                      <a:schemeClr val="bg1"/>
                    </a:solidFill>
                  </a:tcPr>
                </a:tc>
                <a:tc>
                  <a:txBody>
                    <a:bodyPr/>
                    <a:lstStyle/>
                    <a:p>
                      <a:pPr algn="ctr"/>
                      <a:r>
                        <a:rPr lang="en-GB" sz="1250" dirty="0">
                          <a:latin typeface="Network Rail Sans" panose="02000000040000020004" pitchFamily="2" charset="77"/>
                        </a:rPr>
                        <a:t>29 mg</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noFill/>
                  </a:tcPr>
                </a:tc>
                <a:extLst>
                  <a:ext uri="{0D108BD9-81ED-4DB2-BD59-A6C34878D82A}">
                    <a16:rowId xmlns:a16="http://schemas.microsoft.com/office/drawing/2014/main" val="1127259573"/>
                  </a:ext>
                </a:extLst>
              </a:tr>
              <a:tr h="264988">
                <a:tc>
                  <a:txBody>
                    <a:bodyPr/>
                    <a:lstStyle/>
                    <a:p>
                      <a:r>
                        <a:rPr lang="en-GB" sz="1250" dirty="0">
                          <a:latin typeface="Network Rail Sans" panose="02000000040000020004" pitchFamily="2" charset="77"/>
                        </a:rPr>
                        <a:t>Breath (Per 100 ml)</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latin typeface="Network Rail Sans" panose="02000000040000020004" pitchFamily="2" charset="77"/>
                        </a:rPr>
                        <a:t>35 µg</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latin typeface="Network Rail Sans" panose="02000000040000020004" pitchFamily="2" charset="77"/>
                        </a:rPr>
                        <a:t>22 µg</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latin typeface="Network Rail Sans" panose="02000000040000020004" pitchFamily="2" charset="77"/>
                        </a:rPr>
                        <a:t>13 µg</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noFill/>
                  </a:tcPr>
                </a:tc>
                <a:extLst>
                  <a:ext uri="{0D108BD9-81ED-4DB2-BD59-A6C34878D82A}">
                    <a16:rowId xmlns:a16="http://schemas.microsoft.com/office/drawing/2014/main" val="3735582851"/>
                  </a:ext>
                </a:extLst>
              </a:tr>
              <a:tr h="264988">
                <a:tc>
                  <a:txBody>
                    <a:bodyPr/>
                    <a:lstStyle/>
                    <a:p>
                      <a:r>
                        <a:rPr lang="en-GB" sz="1250" dirty="0">
                          <a:latin typeface="Network Rail Sans" panose="02000000040000020004" pitchFamily="2" charset="77"/>
                        </a:rPr>
                        <a:t>Urine (Per 100 ml)</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solidFill>
                      <a:schemeClr val="bg1"/>
                    </a:solidFill>
                  </a:tcPr>
                </a:tc>
                <a:tc>
                  <a:txBody>
                    <a:bodyPr/>
                    <a:lstStyle/>
                    <a:p>
                      <a:pPr algn="ctr"/>
                      <a:r>
                        <a:rPr lang="en-GB" sz="1250" dirty="0">
                          <a:latin typeface="Network Rail Sans" panose="02000000040000020004" pitchFamily="2" charset="77"/>
                        </a:rPr>
                        <a:t>107 mg</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noFill/>
                  </a:tcPr>
                </a:tc>
                <a:tc>
                  <a:txBody>
                    <a:bodyPr/>
                    <a:lstStyle/>
                    <a:p>
                      <a:pPr algn="ctr"/>
                      <a:r>
                        <a:rPr lang="en-GB" sz="1250" dirty="0">
                          <a:latin typeface="Network Rail Sans" panose="02000000040000020004" pitchFamily="2" charset="77"/>
                        </a:rPr>
                        <a:t>67 mg</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solidFill>
                      <a:schemeClr val="bg1"/>
                    </a:solidFill>
                  </a:tcPr>
                </a:tc>
                <a:tc>
                  <a:txBody>
                    <a:bodyPr/>
                    <a:lstStyle/>
                    <a:p>
                      <a:pPr algn="ctr"/>
                      <a:r>
                        <a:rPr lang="en-GB" sz="1250" dirty="0">
                          <a:latin typeface="Network Rail Sans" panose="02000000040000020004" pitchFamily="2" charset="77"/>
                        </a:rPr>
                        <a:t>39 mg</a:t>
                      </a:r>
                    </a:p>
                  </a:txBody>
                  <a:tcPr anchor="ctr">
                    <a:lnL w="6350" cap="flat" cmpd="sng" algn="ctr">
                      <a:solidFill>
                        <a:srgbClr val="106AA3"/>
                      </a:solidFill>
                      <a:prstDash val="solid"/>
                      <a:round/>
                      <a:headEnd type="none" w="med" len="med"/>
                      <a:tailEnd type="none" w="med" len="med"/>
                    </a:lnL>
                    <a:lnR w="6350" cap="flat" cmpd="sng" algn="ctr">
                      <a:solidFill>
                        <a:srgbClr val="106AA3"/>
                      </a:solidFill>
                      <a:prstDash val="solid"/>
                      <a:round/>
                      <a:headEnd type="none" w="med" len="med"/>
                      <a:tailEnd type="none" w="med" len="med"/>
                    </a:lnR>
                    <a:lnT w="6350" cap="flat" cmpd="sng" algn="ctr">
                      <a:solidFill>
                        <a:srgbClr val="106AA3"/>
                      </a:solidFill>
                      <a:prstDash val="solid"/>
                      <a:round/>
                      <a:headEnd type="none" w="med" len="med"/>
                      <a:tailEnd type="none" w="med" len="med"/>
                    </a:lnT>
                    <a:lnB w="6350" cap="flat" cmpd="sng" algn="ctr">
                      <a:solidFill>
                        <a:srgbClr val="106AA3"/>
                      </a:solidFill>
                      <a:prstDash val="solid"/>
                      <a:round/>
                      <a:headEnd type="none" w="med" len="med"/>
                      <a:tailEnd type="none" w="med" len="med"/>
                    </a:lnB>
                    <a:noFill/>
                  </a:tcPr>
                </a:tc>
                <a:extLst>
                  <a:ext uri="{0D108BD9-81ED-4DB2-BD59-A6C34878D82A}">
                    <a16:rowId xmlns:a16="http://schemas.microsoft.com/office/drawing/2014/main" val="2856167817"/>
                  </a:ext>
                </a:extLst>
              </a:tr>
            </a:tbl>
          </a:graphicData>
        </a:graphic>
      </p:graphicFrame>
    </p:spTree>
    <p:extLst>
      <p:ext uri="{BB962C8B-B14F-4D97-AF65-F5344CB8AC3E}">
        <p14:creationId xmlns:p14="http://schemas.microsoft.com/office/powerpoint/2010/main" val="78794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B0025-8C19-9B52-C341-486523D280B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1FE12F5-AA5C-7002-85D9-F9B13EA86BA8}"/>
              </a:ext>
            </a:extLst>
          </p:cNvPr>
          <p:cNvSpPr>
            <a:spLocks noGrp="1"/>
          </p:cNvSpPr>
          <p:nvPr>
            <p:ph type="body" sz="quarter" idx="10"/>
          </p:nvPr>
        </p:nvSpPr>
        <p:spPr>
          <a:xfrm>
            <a:off x="470648" y="1719562"/>
            <a:ext cx="5178495" cy="2062677"/>
          </a:xfrm>
        </p:spPr>
        <p:txBody>
          <a:bodyPr/>
          <a:lstStyle/>
          <a:p>
            <a:pPr>
              <a:lnSpc>
                <a:spcPts val="1500"/>
              </a:lnSpc>
              <a:spcBef>
                <a:spcPts val="600"/>
              </a:spcBef>
            </a:pPr>
            <a:r>
              <a:rPr lang="en-GB" sz="1250" b="1" dirty="0"/>
              <a:t>Network Rail Policy is not to use any electronic hand-held equipment when driving. This includes using a device through the “hands free” facility.</a:t>
            </a:r>
            <a:endParaRPr lang="en-GB" sz="1250" b="1" u="sng" dirty="0"/>
          </a:p>
          <a:p>
            <a:pPr>
              <a:lnSpc>
                <a:spcPts val="1500"/>
              </a:lnSpc>
              <a:spcBef>
                <a:spcPts val="600"/>
              </a:spcBef>
            </a:pPr>
            <a:r>
              <a:rPr lang="en-GB" sz="1250" dirty="0"/>
              <a:t>It is a criminal offence to use a hand-held mobile phone or electronic</a:t>
            </a:r>
            <a:br>
              <a:rPr lang="en-GB" sz="1250" dirty="0"/>
            </a:br>
            <a:r>
              <a:rPr lang="en-GB" sz="1250" dirty="0"/>
              <a:t>hand-held device whilst driving, even when it is in a cradle. You may receive</a:t>
            </a:r>
            <a:br>
              <a:rPr lang="en-GB" sz="1250" dirty="0"/>
            </a:br>
            <a:r>
              <a:rPr lang="en-GB" sz="1250" dirty="0"/>
              <a:t>6 penalty points and a £200 fine. You will also lose your licence </a:t>
            </a:r>
            <a:br>
              <a:rPr lang="en-GB" sz="1250" dirty="0"/>
            </a:br>
            <a:r>
              <a:rPr lang="en-GB" sz="1250" dirty="0"/>
              <a:t>if you </a:t>
            </a:r>
            <a:r>
              <a:rPr lang="en-GB" sz="1250" b="1" dirty="0">
                <a:solidFill>
                  <a:srgbClr val="106AA3"/>
                </a:solidFill>
                <a:hlinkClick r:id="rId2">
                  <a:extLst>
                    <a:ext uri="{A12FA001-AC4F-418D-AE19-62706E023703}">
                      <ahyp:hlinkClr xmlns:ahyp="http://schemas.microsoft.com/office/drawing/2018/hyperlinkcolor" val="tx"/>
                    </a:ext>
                  </a:extLst>
                </a:hlinkClick>
              </a:rPr>
              <a:t>passed your driving test in the last 2 years</a:t>
            </a:r>
            <a:r>
              <a:rPr lang="en-GB" sz="1250" dirty="0">
                <a:solidFill>
                  <a:srgbClr val="106AA3"/>
                </a:solidFill>
              </a:rPr>
              <a:t>.</a:t>
            </a:r>
            <a:endParaRPr lang="en-GB" sz="1250" dirty="0"/>
          </a:p>
          <a:p>
            <a:pPr>
              <a:lnSpc>
                <a:spcPts val="1500"/>
              </a:lnSpc>
              <a:spcBef>
                <a:spcPts val="600"/>
              </a:spcBef>
            </a:pPr>
            <a:r>
              <a:rPr lang="en-GB" sz="1250" dirty="0"/>
              <a:t>You may receive 3 penalty points and a fine if you don’t have a full view</a:t>
            </a:r>
            <a:br>
              <a:rPr lang="en-GB" sz="1250" dirty="0"/>
            </a:br>
            <a:r>
              <a:rPr lang="en-GB" sz="1250" dirty="0"/>
              <a:t>of the road.</a:t>
            </a:r>
          </a:p>
          <a:p>
            <a:pPr>
              <a:lnSpc>
                <a:spcPts val="1500"/>
              </a:lnSpc>
              <a:spcBef>
                <a:spcPts val="600"/>
              </a:spcBef>
            </a:pPr>
            <a:r>
              <a:rPr lang="en-GB" sz="1250" dirty="0"/>
              <a:t>For more information, please see </a:t>
            </a:r>
            <a:r>
              <a:rPr lang="en-GB" sz="1250" b="1" u="sng" dirty="0">
                <a:solidFill>
                  <a:srgbClr val="106AA3"/>
                </a:solidFill>
                <a:hlinkClick r:id="rId3">
                  <a:extLst>
                    <a:ext uri="{A12FA001-AC4F-418D-AE19-62706E023703}">
                      <ahyp:hlinkClr xmlns:ahyp="http://schemas.microsoft.com/office/drawing/2018/hyperlinkcolor" val="tx"/>
                    </a:ext>
                  </a:extLst>
                </a:hlinkClick>
              </a:rPr>
              <a:t>Mobile Phones - The Law</a:t>
            </a:r>
            <a:endParaRPr lang="en-GB" sz="1250" b="1" u="sng" dirty="0">
              <a:solidFill>
                <a:srgbClr val="106AA3"/>
              </a:solidFill>
            </a:endParaRPr>
          </a:p>
        </p:txBody>
      </p:sp>
      <p:sp>
        <p:nvSpPr>
          <p:cNvPr id="5" name="Text Placeholder 2">
            <a:extLst>
              <a:ext uri="{FF2B5EF4-FFF2-40B4-BE49-F238E27FC236}">
                <a16:creationId xmlns:a16="http://schemas.microsoft.com/office/drawing/2014/main" id="{3364D68C-3FC6-F1BE-213B-4033DA37B0A5}"/>
              </a:ext>
            </a:extLst>
          </p:cNvPr>
          <p:cNvSpPr txBox="1">
            <a:spLocks/>
          </p:cNvSpPr>
          <p:nvPr/>
        </p:nvSpPr>
        <p:spPr>
          <a:xfrm>
            <a:off x="5981699" y="992723"/>
            <a:ext cx="5490277" cy="4760377"/>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p:txBody>
      </p:sp>
      <p:sp>
        <p:nvSpPr>
          <p:cNvPr id="6" name="Text Placeholder 2">
            <a:extLst>
              <a:ext uri="{FF2B5EF4-FFF2-40B4-BE49-F238E27FC236}">
                <a16:creationId xmlns:a16="http://schemas.microsoft.com/office/drawing/2014/main" id="{E0AA7C10-FDD6-BA59-3907-1CC31B0B60D7}"/>
              </a:ext>
            </a:extLst>
          </p:cNvPr>
          <p:cNvSpPr txBox="1">
            <a:spLocks/>
          </p:cNvSpPr>
          <p:nvPr/>
        </p:nvSpPr>
        <p:spPr>
          <a:xfrm>
            <a:off x="6096000" y="1479176"/>
            <a:ext cx="5654744" cy="4326920"/>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dirty="0"/>
              <a:t>It is Company Policy that smoking or vaping is not permitted in any Network Rail vehicle or short-term hire vehicle.</a:t>
            </a:r>
          </a:p>
          <a:p>
            <a:pPr>
              <a:lnSpc>
                <a:spcPts val="1500"/>
              </a:lnSpc>
              <a:spcBef>
                <a:spcPts val="600"/>
              </a:spcBef>
            </a:pPr>
            <a:r>
              <a:rPr lang="en-GB" sz="1250" dirty="0"/>
              <a:t>It is against the law to smoke in all vehicles used primarily for business purposes by more than one person.</a:t>
            </a:r>
          </a:p>
          <a:p>
            <a:pPr>
              <a:lnSpc>
                <a:spcPts val="1500"/>
              </a:lnSpc>
              <a:spcBef>
                <a:spcPts val="600"/>
              </a:spcBef>
            </a:pPr>
            <a:r>
              <a:rPr lang="en-GB" sz="1250" dirty="0"/>
              <a:t>The Network Rail policy can be found at the location below:</a:t>
            </a:r>
          </a:p>
          <a:p>
            <a:pPr>
              <a:lnSpc>
                <a:spcPts val="1500"/>
              </a:lnSpc>
              <a:spcBef>
                <a:spcPts val="600"/>
              </a:spcBef>
            </a:pPr>
            <a:r>
              <a:rPr lang="en-GB" sz="1250" b="1" u="sng" dirty="0">
                <a:solidFill>
                  <a:srgbClr val="106AA3"/>
                </a:solidFill>
                <a:hlinkClick r:id="rId4">
                  <a:extLst>
                    <a:ext uri="{A12FA001-AC4F-418D-AE19-62706E023703}">
                      <ahyp:hlinkClr xmlns:ahyp="http://schemas.microsoft.com/office/drawing/2018/hyperlinkcolor" val="tx"/>
                    </a:ext>
                  </a:extLst>
                </a:hlinkClick>
              </a:rPr>
              <a:t>Smoking Policy</a:t>
            </a:r>
            <a:endParaRPr lang="en-GB" sz="1250" b="1" u="sng" dirty="0">
              <a:solidFill>
                <a:srgbClr val="106AA3"/>
              </a:solidFill>
            </a:endParaRPr>
          </a:p>
        </p:txBody>
      </p:sp>
      <p:sp>
        <p:nvSpPr>
          <p:cNvPr id="7" name="Rounded Rectangle 6">
            <a:extLst>
              <a:ext uri="{FF2B5EF4-FFF2-40B4-BE49-F238E27FC236}">
                <a16:creationId xmlns:a16="http://schemas.microsoft.com/office/drawing/2014/main" id="{F31D254A-F52D-9320-0809-F0A578273001}"/>
              </a:ext>
            </a:extLst>
          </p:cNvPr>
          <p:cNvSpPr/>
          <p:nvPr/>
        </p:nvSpPr>
        <p:spPr>
          <a:xfrm>
            <a:off x="470649" y="533807"/>
            <a:ext cx="4030239" cy="945369"/>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D51C2-A135-062F-3A98-9F2893E941F5}"/>
              </a:ext>
            </a:extLst>
          </p:cNvPr>
          <p:cNvSpPr>
            <a:spLocks noGrp="1"/>
          </p:cNvSpPr>
          <p:nvPr>
            <p:ph type="title"/>
          </p:nvPr>
        </p:nvSpPr>
        <p:spPr>
          <a:xfrm>
            <a:off x="656407" y="689136"/>
            <a:ext cx="4285983" cy="418916"/>
          </a:xfrm>
        </p:spPr>
        <p:txBody>
          <a:bodyPr/>
          <a:lstStyle/>
          <a:p>
            <a:r>
              <a:rPr lang="en-GB" sz="2200" dirty="0"/>
              <a:t>Mobile Phones and Electronic Hand-Held Equipment</a:t>
            </a:r>
          </a:p>
        </p:txBody>
      </p:sp>
      <p:sp>
        <p:nvSpPr>
          <p:cNvPr id="8" name="Rounded Rectangle 7">
            <a:extLst>
              <a:ext uri="{FF2B5EF4-FFF2-40B4-BE49-F238E27FC236}">
                <a16:creationId xmlns:a16="http://schemas.microsoft.com/office/drawing/2014/main" id="{323F3B76-F066-FD22-91BE-4C94BA65947D}"/>
              </a:ext>
            </a:extLst>
          </p:cNvPr>
          <p:cNvSpPr/>
          <p:nvPr/>
        </p:nvSpPr>
        <p:spPr>
          <a:xfrm>
            <a:off x="6096001" y="533807"/>
            <a:ext cx="2990126"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B6A84C8-717B-D5B3-38A9-29CE8A012BBC}"/>
              </a:ext>
            </a:extLst>
          </p:cNvPr>
          <p:cNvSpPr txBox="1">
            <a:spLocks/>
          </p:cNvSpPr>
          <p:nvPr/>
        </p:nvSpPr>
        <p:spPr>
          <a:xfrm>
            <a:off x="6331220" y="689137"/>
            <a:ext cx="3659945"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Smoking and Vaping</a:t>
            </a:r>
          </a:p>
        </p:txBody>
      </p:sp>
      <p:sp>
        <p:nvSpPr>
          <p:cNvPr id="9" name="TextBox 8">
            <a:extLst>
              <a:ext uri="{FF2B5EF4-FFF2-40B4-BE49-F238E27FC236}">
                <a16:creationId xmlns:a16="http://schemas.microsoft.com/office/drawing/2014/main" id="{E99A7DCE-8EAE-F0CC-2A69-BD720E0193B3}"/>
              </a:ext>
            </a:extLst>
          </p:cNvPr>
          <p:cNvSpPr txBox="1"/>
          <p:nvPr/>
        </p:nvSpPr>
        <p:spPr>
          <a:xfrm>
            <a:off x="470648" y="4871880"/>
            <a:ext cx="11280096" cy="934216"/>
          </a:xfrm>
          <a:prstGeom prst="roundRect">
            <a:avLst/>
          </a:prstGeom>
          <a:solidFill>
            <a:srgbClr val="E01129"/>
          </a:solidFill>
          <a:ln w="85725">
            <a:solidFill>
              <a:srgbClr val="E01129"/>
            </a:solidFill>
          </a:ln>
          <a:effectLst>
            <a:outerShdw blurRad="101600" dist="38100" dir="2700000" algn="tl" rotWithShape="0">
              <a:prstClr val="black">
                <a:alpha val="40000"/>
              </a:prstClr>
            </a:outerShdw>
          </a:effectLst>
        </p:spPr>
        <p:txBody>
          <a:bodyPr wrap="square" lIns="900000" rtlCol="0" anchor="ctr">
            <a:noAutofit/>
          </a:bodyPr>
          <a:lstStyle/>
          <a:p>
            <a:r>
              <a:rPr lang="en-GB" sz="2000" b="1" dirty="0">
                <a:solidFill>
                  <a:schemeClr val="bg1"/>
                </a:solidFill>
                <a:latin typeface="Network Rail Sans" panose="02000000040000020004" pitchFamily="2" charset="77"/>
              </a:rPr>
              <a:t>Life Saving Rule: Never use a hand-held or hands-free phone or programme any other mobile device while driving </a:t>
            </a:r>
          </a:p>
        </p:txBody>
      </p:sp>
      <p:pic>
        <p:nvPicPr>
          <p:cNvPr id="10" name="Picture 9">
            <a:extLst>
              <a:ext uri="{FF2B5EF4-FFF2-40B4-BE49-F238E27FC236}">
                <a16:creationId xmlns:a16="http://schemas.microsoft.com/office/drawing/2014/main" id="{A008AF17-3A2E-2A38-5FF6-CACDA84D6E78}"/>
              </a:ext>
            </a:extLst>
          </p:cNvPr>
          <p:cNvPicPr>
            <a:picLocks noChangeAspect="1"/>
          </p:cNvPicPr>
          <p:nvPr/>
        </p:nvPicPr>
        <p:blipFill>
          <a:blip r:embed="rId5"/>
          <a:srcRect l="35832" t="34760" r="58040" b="54648"/>
          <a:stretch/>
        </p:blipFill>
        <p:spPr>
          <a:xfrm>
            <a:off x="624322" y="5006868"/>
            <a:ext cx="661647" cy="669865"/>
          </a:xfrm>
          <a:prstGeom prst="roundRect">
            <a:avLst>
              <a:gd name="adj" fmla="val 13553"/>
            </a:avLst>
          </a:prstGeom>
          <a:ln w="28575">
            <a:solidFill>
              <a:schemeClr val="bg1"/>
            </a:solidFill>
          </a:ln>
        </p:spPr>
      </p:pic>
    </p:spTree>
    <p:extLst>
      <p:ext uri="{BB962C8B-B14F-4D97-AF65-F5344CB8AC3E}">
        <p14:creationId xmlns:p14="http://schemas.microsoft.com/office/powerpoint/2010/main" val="107375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5DFD3-3291-53EE-B0FC-2BD0B8514FCF}"/>
            </a:ext>
          </a:extLst>
        </p:cNvPr>
        <p:cNvGrpSpPr/>
        <p:nvPr/>
      </p:nvGrpSpPr>
      <p:grpSpPr>
        <a:xfrm>
          <a:off x="0" y="0"/>
          <a:ext cx="0" cy="0"/>
          <a:chOff x="0" y="0"/>
          <a:chExt cx="0" cy="0"/>
        </a:xfrm>
      </p:grpSpPr>
      <p:sp>
        <p:nvSpPr>
          <p:cNvPr id="3" name="Text Placeholder 5">
            <a:extLst>
              <a:ext uri="{FF2B5EF4-FFF2-40B4-BE49-F238E27FC236}">
                <a16:creationId xmlns:a16="http://schemas.microsoft.com/office/drawing/2014/main" id="{2F01C593-D202-5561-807B-C95AFF6A10A1}"/>
              </a:ext>
            </a:extLst>
          </p:cNvPr>
          <p:cNvSpPr txBox="1">
            <a:spLocks/>
          </p:cNvSpPr>
          <p:nvPr/>
        </p:nvSpPr>
        <p:spPr>
          <a:xfrm>
            <a:off x="6327037" y="1207838"/>
            <a:ext cx="5129857" cy="4442324"/>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700"/>
              </a:lnSpc>
              <a:buNone/>
            </a:pPr>
            <a:r>
              <a:rPr lang="en-GB" sz="1300" dirty="0">
                <a:solidFill>
                  <a:schemeClr val="bg1"/>
                </a:solidFill>
                <a:latin typeface="Network Rail Sans" panose="02000000040000020004" pitchFamily="2" charset="77"/>
              </a:rPr>
              <a:t>Under the Health and Safety at Work etc Act 1974, Network Rail have a duty of care towards our employees and the general public in relation to the safe operation of our vehicles. Network Rail are legally obliged to create a safe and healthy working environment. This includes all vehicles provided by Network Rail for work activities. This also includes ensuring all drivers have the correct driving licence, are suitably trained and have enough rest prior to driving. </a:t>
            </a:r>
          </a:p>
          <a:p>
            <a:pPr marL="0" indent="0">
              <a:lnSpc>
                <a:spcPts val="1700"/>
              </a:lnSpc>
              <a:buNone/>
            </a:pPr>
            <a:r>
              <a:rPr lang="en-GB" sz="1300" dirty="0">
                <a:solidFill>
                  <a:schemeClr val="bg1"/>
                </a:solidFill>
                <a:latin typeface="Network Rail Sans" panose="02000000040000020004" pitchFamily="2" charset="77"/>
              </a:rPr>
              <a:t>This Handbook also supports the </a:t>
            </a:r>
            <a:r>
              <a:rPr lang="en-GB" sz="1300" dirty="0">
                <a:solidFill>
                  <a:schemeClr val="bg1"/>
                </a:solidFill>
                <a:latin typeface="Network Rail Sans" panose="02000000040000020004" pitchFamily="2" charset="77"/>
                <a:hlinkClick r:id="rId2">
                  <a:extLst>
                    <a:ext uri="{A12FA001-AC4F-418D-AE19-62706E023703}">
                      <ahyp:hlinkClr xmlns:ahyp="http://schemas.microsoft.com/office/drawing/2018/hyperlinkcolor" val="tx"/>
                    </a:ext>
                  </a:extLst>
                </a:hlinkClick>
              </a:rPr>
              <a:t>Road Fleet Compliance Standard </a:t>
            </a:r>
            <a:r>
              <a:rPr lang="en-GB" sz="1300" dirty="0">
                <a:solidFill>
                  <a:schemeClr val="bg1"/>
                </a:solidFill>
                <a:latin typeface="Network Rail Sans" panose="02000000040000020004" pitchFamily="2" charset="77"/>
              </a:rPr>
              <a:t>(NR/L2/OHS/00127). Above all, the following is designed to promote the company ethos of “Everyone Home Safe Every Day”. No job is so important that you cannot take the time to do it safely. I hope you embrace this in the spirit it is intended.</a:t>
            </a:r>
          </a:p>
          <a:p>
            <a:pPr marL="0" indent="0">
              <a:lnSpc>
                <a:spcPts val="1700"/>
              </a:lnSpc>
              <a:buNone/>
            </a:pPr>
            <a:r>
              <a:rPr lang="en-GB" sz="1300" b="1" dirty="0">
                <a:solidFill>
                  <a:schemeClr val="bg1"/>
                </a:solidFill>
                <a:latin typeface="Network Rail Sans" panose="02000000040000020004" pitchFamily="2" charset="77"/>
              </a:rPr>
              <a:t>Please take the time to carefully read through </a:t>
            </a:r>
            <a:br>
              <a:rPr lang="en-GB" sz="1300" b="1" dirty="0">
                <a:solidFill>
                  <a:schemeClr val="bg1"/>
                </a:solidFill>
                <a:latin typeface="Network Rail Sans" panose="02000000040000020004" pitchFamily="2" charset="77"/>
              </a:rPr>
            </a:br>
            <a:r>
              <a:rPr lang="en-GB" sz="1300" b="1" dirty="0">
                <a:solidFill>
                  <a:schemeClr val="bg1"/>
                </a:solidFill>
                <a:latin typeface="Network Rail Sans" panose="02000000040000020004" pitchFamily="2" charset="77"/>
              </a:rPr>
              <a:t>this handbook and follow the guidance. </a:t>
            </a:r>
            <a:endParaRPr lang="en-GB" sz="1300" dirty="0">
              <a:solidFill>
                <a:schemeClr val="bg1"/>
              </a:solidFill>
              <a:latin typeface="Network Rail Sans" panose="02000000040000020004" pitchFamily="2" charset="77"/>
            </a:endParaRPr>
          </a:p>
          <a:p>
            <a:pPr marL="0" indent="0">
              <a:lnSpc>
                <a:spcPts val="1700"/>
              </a:lnSpc>
              <a:buNone/>
            </a:pPr>
            <a:r>
              <a:rPr lang="en-GB" sz="1300" b="1" dirty="0">
                <a:solidFill>
                  <a:schemeClr val="bg1"/>
                </a:solidFill>
                <a:latin typeface="Network Rail Sans" panose="02000000040000020004" pitchFamily="2" charset="77"/>
              </a:rPr>
              <a:t>James Rooney</a:t>
            </a:r>
            <a:br>
              <a:rPr lang="en-GB" sz="1300" b="1" dirty="0">
                <a:solidFill>
                  <a:schemeClr val="bg1"/>
                </a:solidFill>
                <a:latin typeface="Network Rail Sans" panose="02000000040000020004" pitchFamily="2" charset="77"/>
              </a:rPr>
            </a:br>
            <a:r>
              <a:rPr lang="en-GB" sz="1300" dirty="0">
                <a:solidFill>
                  <a:schemeClr val="bg1"/>
                </a:solidFill>
                <a:latin typeface="Network Rail Sans" panose="02000000040000020004" pitchFamily="2" charset="77"/>
              </a:rPr>
              <a:t>Head of Road Fleet</a:t>
            </a:r>
          </a:p>
        </p:txBody>
      </p:sp>
      <p:grpSp>
        <p:nvGrpSpPr>
          <p:cNvPr id="9" name="Group 8">
            <a:extLst>
              <a:ext uri="{FF2B5EF4-FFF2-40B4-BE49-F238E27FC236}">
                <a16:creationId xmlns:a16="http://schemas.microsoft.com/office/drawing/2014/main" id="{09CAE39E-689B-46C2-5EBE-F346EE7C1AF8}"/>
              </a:ext>
            </a:extLst>
          </p:cNvPr>
          <p:cNvGrpSpPr/>
          <p:nvPr/>
        </p:nvGrpSpPr>
        <p:grpSpPr>
          <a:xfrm>
            <a:off x="-89210" y="763574"/>
            <a:ext cx="6956687" cy="5395617"/>
            <a:chOff x="66907" y="768361"/>
            <a:chExt cx="6956687" cy="5395617"/>
          </a:xfrm>
        </p:grpSpPr>
        <p:pic>
          <p:nvPicPr>
            <p:cNvPr id="8" name="Picture 7">
              <a:extLst>
                <a:ext uri="{FF2B5EF4-FFF2-40B4-BE49-F238E27FC236}">
                  <a16:creationId xmlns:a16="http://schemas.microsoft.com/office/drawing/2014/main" id="{0721CFF8-418C-E899-02A5-CC8312EC57B9}"/>
                </a:ext>
              </a:extLst>
            </p:cNvPr>
            <p:cNvPicPr>
              <a:picLocks noChangeAspect="1"/>
            </p:cNvPicPr>
            <p:nvPr/>
          </p:nvPicPr>
          <p:blipFill>
            <a:blip r:embed="rId3" cstate="print">
              <a:extLst>
                <a:ext uri="{28A0092B-C50C-407E-A947-70E740481C1C}">
                  <a14:useLocalDpi xmlns:a14="http://schemas.microsoft.com/office/drawing/2010/main" val="0"/>
                </a:ext>
              </a:extLst>
            </a:blip>
            <a:srcRect l="-3185" t="52099" r="17089" b="658"/>
            <a:stretch/>
          </p:blipFill>
          <p:spPr>
            <a:xfrm>
              <a:off x="66907" y="768361"/>
              <a:ext cx="6956687" cy="5395617"/>
            </a:xfrm>
            <a:prstGeom prst="rect">
              <a:avLst/>
            </a:prstGeom>
          </p:spPr>
        </p:pic>
        <p:sp>
          <p:nvSpPr>
            <p:cNvPr id="2" name="Text Placeholder 5">
              <a:extLst>
                <a:ext uri="{FF2B5EF4-FFF2-40B4-BE49-F238E27FC236}">
                  <a16:creationId xmlns:a16="http://schemas.microsoft.com/office/drawing/2014/main" id="{61AF6144-D63E-1366-0B31-690F52E58B1A}"/>
                </a:ext>
              </a:extLst>
            </p:cNvPr>
            <p:cNvSpPr txBox="1">
              <a:spLocks/>
            </p:cNvSpPr>
            <p:nvPr/>
          </p:nvSpPr>
          <p:spPr>
            <a:xfrm>
              <a:off x="1019623" y="1669361"/>
              <a:ext cx="4103264" cy="421104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400" b="1" dirty="0">
                  <a:latin typeface="Network Rail Sans" panose="02000000040000020004" pitchFamily="2" charset="77"/>
                </a:rPr>
                <a:t>The following guide is designed to give you all the information you need to stay safe and legal whilst driving on company business. </a:t>
              </a:r>
            </a:p>
            <a:p>
              <a:pPr marL="0" indent="0">
                <a:lnSpc>
                  <a:spcPct val="100000"/>
                </a:lnSpc>
                <a:spcBef>
                  <a:spcPts val="0"/>
                </a:spcBef>
                <a:buNone/>
              </a:pPr>
              <a:endParaRPr lang="en-GB" sz="1400" dirty="0">
                <a:latin typeface="Network Rail Sans" panose="02000000040000020004" pitchFamily="2" charset="77"/>
              </a:endParaRPr>
            </a:p>
          </p:txBody>
        </p:sp>
        <p:sp>
          <p:nvSpPr>
            <p:cNvPr id="4" name="Title 4">
              <a:extLst>
                <a:ext uri="{FF2B5EF4-FFF2-40B4-BE49-F238E27FC236}">
                  <a16:creationId xmlns:a16="http://schemas.microsoft.com/office/drawing/2014/main" id="{BE6DC8E4-2E0E-A9E4-7F70-5BB099D67617}"/>
                </a:ext>
              </a:extLst>
            </p:cNvPr>
            <p:cNvSpPr txBox="1">
              <a:spLocks/>
            </p:cNvSpPr>
            <p:nvPr/>
          </p:nvSpPr>
          <p:spPr>
            <a:xfrm>
              <a:off x="1014967" y="1496138"/>
              <a:ext cx="2234916" cy="545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Network Rail Sans" panose="02000000040000020004" pitchFamily="2" charset="77"/>
                </a:rPr>
                <a:t>Foreword</a:t>
              </a:r>
            </a:p>
          </p:txBody>
        </p:sp>
      </p:grpSp>
      <p:pic>
        <p:nvPicPr>
          <p:cNvPr id="10" name="Picture 9">
            <a:extLst>
              <a:ext uri="{FF2B5EF4-FFF2-40B4-BE49-F238E27FC236}">
                <a16:creationId xmlns:a16="http://schemas.microsoft.com/office/drawing/2014/main" id="{6DC8A15D-B0A7-A8DE-73C3-013649DBF7D5}"/>
              </a:ext>
            </a:extLst>
          </p:cNvPr>
          <p:cNvPicPr>
            <a:picLocks noChangeAspect="1"/>
          </p:cNvPicPr>
          <p:nvPr/>
        </p:nvPicPr>
        <p:blipFill>
          <a:blip r:embed="rId3" cstate="print">
            <a:extLst>
              <a:ext uri="{28A0092B-C50C-407E-A947-70E740481C1C}">
                <a14:useLocalDpi xmlns:a14="http://schemas.microsoft.com/office/drawing/2010/main" val="0"/>
              </a:ext>
            </a:extLst>
          </a:blip>
          <a:srcRect l="10314" t="91825" r="34584" b="2057"/>
          <a:stretch/>
        </p:blipFill>
        <p:spPr>
          <a:xfrm>
            <a:off x="1001486" y="6159265"/>
            <a:ext cx="4452257" cy="698735"/>
          </a:xfrm>
          <a:prstGeom prst="rect">
            <a:avLst/>
          </a:prstGeom>
        </p:spPr>
      </p:pic>
    </p:spTree>
    <p:extLst>
      <p:ext uri="{BB962C8B-B14F-4D97-AF65-F5344CB8AC3E}">
        <p14:creationId xmlns:p14="http://schemas.microsoft.com/office/powerpoint/2010/main" val="103894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A82CD-28E0-067C-3AF2-651EC57E5D6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EE50A9-65A1-5D88-CCD0-942C7DF3EAD8}"/>
              </a:ext>
            </a:extLst>
          </p:cNvPr>
          <p:cNvSpPr>
            <a:spLocks noGrp="1"/>
          </p:cNvSpPr>
          <p:nvPr>
            <p:ph type="body" sz="quarter" idx="10"/>
          </p:nvPr>
        </p:nvSpPr>
        <p:spPr>
          <a:xfrm>
            <a:off x="487181" y="1477423"/>
            <a:ext cx="5125997" cy="3770068"/>
          </a:xfrm>
          <a:ln>
            <a:noFill/>
          </a:ln>
        </p:spPr>
        <p:txBody>
          <a:bodyPr/>
          <a:lstStyle/>
          <a:p>
            <a:pPr>
              <a:lnSpc>
                <a:spcPts val="1500"/>
              </a:lnSpc>
              <a:spcBef>
                <a:spcPts val="600"/>
              </a:spcBef>
            </a:pPr>
            <a:r>
              <a:rPr lang="en-GB" sz="1250" b="1" dirty="0"/>
              <a:t>In the event of any incident, road traffic collision, theft or newly discovered damage, contact the vehicle provider and/or Network Rail Driver Helpline for assistance (0343 351 9128).</a:t>
            </a:r>
          </a:p>
          <a:p>
            <a:pPr>
              <a:lnSpc>
                <a:spcPts val="1500"/>
              </a:lnSpc>
              <a:spcBef>
                <a:spcPts val="600"/>
              </a:spcBef>
              <a:spcAft>
                <a:spcPts val="600"/>
              </a:spcAft>
            </a:pPr>
            <a:r>
              <a:rPr lang="en-GB" sz="1250" dirty="0"/>
              <a:t>It is imperative that all information is reported for any incident, theft or damage involving a Network Rail vehicle or hire vehicle, regardless of how minor it may appear to be. This </a:t>
            </a:r>
            <a:r>
              <a:rPr lang="en-GB" sz="1250" b="1" u="sng" dirty="0"/>
              <a:t>must</a:t>
            </a:r>
            <a:r>
              <a:rPr lang="en-GB" sz="1250" dirty="0"/>
              <a:t> be reported within </a:t>
            </a:r>
            <a:r>
              <a:rPr lang="en-GB" sz="1250" b="1" u="sng" dirty="0"/>
              <a:t>24 hours </a:t>
            </a:r>
            <a:r>
              <a:rPr lang="en-GB" sz="1250" dirty="0"/>
              <a:t>via the Driver Helpline (0343 351 9128).</a:t>
            </a:r>
          </a:p>
          <a:p>
            <a:pPr>
              <a:lnSpc>
                <a:spcPts val="1500"/>
              </a:lnSpc>
              <a:spcBef>
                <a:spcPts val="600"/>
              </a:spcBef>
            </a:pPr>
            <a:r>
              <a:rPr lang="en-GB" sz="1250" dirty="0"/>
              <a:t>In any event of an incident/road traffic collision you should;</a:t>
            </a:r>
          </a:p>
          <a:p>
            <a:pPr marL="177750" lvl="0" indent="-177750">
              <a:lnSpc>
                <a:spcPts val="1500"/>
              </a:lnSpc>
              <a:spcBef>
                <a:spcPts val="600"/>
              </a:spcBef>
              <a:buFont typeface="Arial" panose="020B0604020202020204" pitchFamily="34" charset="0"/>
              <a:buChar char="•"/>
            </a:pPr>
            <a:r>
              <a:rPr lang="en-GB" sz="1250" dirty="0"/>
              <a:t>Stop the vehicle as soon as safely possible – it's an offence not to do so</a:t>
            </a:r>
          </a:p>
          <a:p>
            <a:pPr marL="177750" lvl="0" indent="-177750">
              <a:lnSpc>
                <a:spcPts val="1500"/>
              </a:lnSpc>
              <a:spcBef>
                <a:spcPts val="600"/>
              </a:spcBef>
              <a:buFont typeface="Arial" panose="020B0604020202020204" pitchFamily="34" charset="0"/>
              <a:buChar char="•"/>
            </a:pPr>
            <a:r>
              <a:rPr lang="en-GB" sz="1250" dirty="0"/>
              <a:t>Turn off the engine</a:t>
            </a:r>
          </a:p>
          <a:p>
            <a:pPr marL="177750" lvl="0" indent="-177750">
              <a:lnSpc>
                <a:spcPts val="1500"/>
              </a:lnSpc>
              <a:spcBef>
                <a:spcPts val="600"/>
              </a:spcBef>
              <a:buFont typeface="Arial" panose="020B0604020202020204" pitchFamily="34" charset="0"/>
              <a:buChar char="•"/>
            </a:pPr>
            <a:r>
              <a:rPr lang="en-GB" sz="1250" dirty="0"/>
              <a:t>Switch the hazard lights on</a:t>
            </a:r>
          </a:p>
          <a:p>
            <a:pPr marL="177750" lvl="0" indent="-177750">
              <a:lnSpc>
                <a:spcPts val="1500"/>
              </a:lnSpc>
              <a:spcBef>
                <a:spcPts val="600"/>
              </a:spcBef>
              <a:buFont typeface="Arial" panose="020B0604020202020204" pitchFamily="34" charset="0"/>
              <a:buChar char="•"/>
            </a:pPr>
            <a:r>
              <a:rPr lang="en-GB" sz="1250" dirty="0"/>
              <a:t>Check for any injuries to yourself or your passengers</a:t>
            </a:r>
          </a:p>
          <a:p>
            <a:pPr marL="177750" lvl="0" indent="-177750">
              <a:lnSpc>
                <a:spcPts val="1500"/>
              </a:lnSpc>
              <a:spcBef>
                <a:spcPts val="600"/>
              </a:spcBef>
              <a:buFont typeface="Arial" panose="020B0604020202020204" pitchFamily="34" charset="0"/>
              <a:buChar char="•"/>
            </a:pPr>
            <a:r>
              <a:rPr lang="en-GB" sz="1250" dirty="0"/>
              <a:t>Make yourself as safe as possible.</a:t>
            </a:r>
          </a:p>
        </p:txBody>
      </p:sp>
      <p:sp>
        <p:nvSpPr>
          <p:cNvPr id="4" name="Text Placeholder 2">
            <a:extLst>
              <a:ext uri="{FF2B5EF4-FFF2-40B4-BE49-F238E27FC236}">
                <a16:creationId xmlns:a16="http://schemas.microsoft.com/office/drawing/2014/main" id="{D73F800E-0157-21B7-1D13-C15EA96CAD2A}"/>
              </a:ext>
            </a:extLst>
          </p:cNvPr>
          <p:cNvSpPr txBox="1">
            <a:spLocks/>
          </p:cNvSpPr>
          <p:nvPr/>
        </p:nvSpPr>
        <p:spPr>
          <a:xfrm>
            <a:off x="6096000" y="1477423"/>
            <a:ext cx="5295222" cy="3958326"/>
          </a:xfrm>
          <a:prstGeom prst="rect">
            <a:avLst/>
          </a:prstGeom>
          <a:ln>
            <a:noFill/>
          </a:ln>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750" indent="-177750">
              <a:lnSpc>
                <a:spcPts val="1500"/>
              </a:lnSpc>
              <a:spcBef>
                <a:spcPts val="600"/>
              </a:spcBef>
              <a:buFont typeface="Arial" panose="020B0604020202020204" pitchFamily="34" charset="0"/>
              <a:buChar char="•"/>
            </a:pPr>
            <a:r>
              <a:rPr lang="en-GB" sz="1250" dirty="0"/>
              <a:t>If it's a minor collision and there are no injuries, make a note of </a:t>
            </a:r>
            <a:br>
              <a:rPr lang="en-GB" sz="1250" dirty="0"/>
            </a:br>
            <a:r>
              <a:rPr lang="en-GB" sz="1250" dirty="0"/>
              <a:t>it in case a third party later tries to claim for an injury or damage</a:t>
            </a:r>
          </a:p>
          <a:p>
            <a:pPr marL="177750" indent="-177750">
              <a:lnSpc>
                <a:spcPts val="1500"/>
              </a:lnSpc>
              <a:spcBef>
                <a:spcPts val="600"/>
              </a:spcBef>
              <a:buFont typeface="Arial" panose="020B0604020202020204" pitchFamily="34" charset="0"/>
              <a:buChar char="•"/>
            </a:pPr>
            <a:r>
              <a:rPr lang="en-GB" sz="1250" dirty="0"/>
              <a:t>If anyone is injured or if the road is blocked call the police and/or </a:t>
            </a:r>
            <a:br>
              <a:rPr lang="en-GB" sz="1250" dirty="0"/>
            </a:br>
            <a:r>
              <a:rPr lang="en-GB" sz="1250" dirty="0"/>
              <a:t>an ambulance immediately</a:t>
            </a:r>
          </a:p>
          <a:p>
            <a:pPr marL="177750" indent="-177750">
              <a:lnSpc>
                <a:spcPts val="1500"/>
              </a:lnSpc>
              <a:spcBef>
                <a:spcPts val="600"/>
              </a:spcBef>
              <a:buFont typeface="Arial" panose="020B0604020202020204" pitchFamily="34" charset="0"/>
              <a:buChar char="•"/>
            </a:pPr>
            <a:r>
              <a:rPr lang="en-GB" sz="1250" dirty="0"/>
              <a:t>Try to remain as calm as possible – its normal to be shaken after </a:t>
            </a:r>
            <a:br>
              <a:rPr lang="en-GB" sz="1250" dirty="0"/>
            </a:br>
            <a:r>
              <a:rPr lang="en-GB" sz="1250" dirty="0"/>
              <a:t>an incident. Take a few deep breaths and try to take stock of the situation as best you can, don't lose your temper</a:t>
            </a:r>
          </a:p>
          <a:p>
            <a:pPr marL="177750" indent="-177750">
              <a:lnSpc>
                <a:spcPts val="1500"/>
              </a:lnSpc>
              <a:spcBef>
                <a:spcPts val="600"/>
              </a:spcBef>
              <a:buFont typeface="Arial" panose="020B0604020202020204" pitchFamily="34" charset="0"/>
              <a:buChar char="•"/>
            </a:pPr>
            <a:r>
              <a:rPr lang="en-GB" sz="1250" dirty="0"/>
              <a:t>Don't apologise or admit responsibility for the incident – this could </a:t>
            </a:r>
            <a:br>
              <a:rPr lang="en-GB" sz="1250" dirty="0"/>
            </a:br>
            <a:r>
              <a:rPr lang="en-GB" sz="1250" dirty="0"/>
              <a:t>be viewed as admitting liability even if it wasn't your fault </a:t>
            </a:r>
          </a:p>
          <a:p>
            <a:pPr marL="177750" indent="-177750">
              <a:lnSpc>
                <a:spcPts val="1500"/>
              </a:lnSpc>
              <a:spcBef>
                <a:spcPts val="600"/>
              </a:spcBef>
              <a:buFont typeface="Arial" panose="020B0604020202020204" pitchFamily="34" charset="0"/>
              <a:buChar char="•"/>
            </a:pPr>
            <a:r>
              <a:rPr lang="en-GB" sz="1250" dirty="0"/>
              <a:t>If no one else is involved in the incident, for example you caused damage to private property or a parked car, you should leave your details – for instance, a note where the owner can see it </a:t>
            </a:r>
          </a:p>
          <a:p>
            <a:pPr marL="177750" indent="-177750">
              <a:lnSpc>
                <a:spcPts val="1500"/>
              </a:lnSpc>
              <a:spcBef>
                <a:spcPts val="600"/>
              </a:spcBef>
              <a:buFont typeface="Arial" panose="020B0604020202020204" pitchFamily="34" charset="0"/>
              <a:buChar char="•"/>
            </a:pPr>
            <a:r>
              <a:rPr lang="en-GB" sz="1250" dirty="0"/>
              <a:t>Phone the Network Rail Driver Helpline (0343 351 9128) and your Line Manager as soon as possible – ideally at the time of the incident, as the other driver may make a claim without you knowing </a:t>
            </a:r>
          </a:p>
          <a:p>
            <a:pPr marL="177750" indent="-177750">
              <a:lnSpc>
                <a:spcPts val="1500"/>
              </a:lnSpc>
              <a:spcBef>
                <a:spcPts val="600"/>
              </a:spcBef>
              <a:buFont typeface="Arial" panose="020B0604020202020204" pitchFamily="34" charset="0"/>
              <a:buChar char="•"/>
            </a:pPr>
            <a:r>
              <a:rPr lang="en-GB" sz="1250" dirty="0"/>
              <a:t>Report the incident to your route control team.</a:t>
            </a:r>
          </a:p>
        </p:txBody>
      </p:sp>
      <p:sp>
        <p:nvSpPr>
          <p:cNvPr id="5" name="Rounded Rectangle 4">
            <a:extLst>
              <a:ext uri="{FF2B5EF4-FFF2-40B4-BE49-F238E27FC236}">
                <a16:creationId xmlns:a16="http://schemas.microsoft.com/office/drawing/2014/main" id="{D4933334-5997-1068-1155-C200D4C2E742}"/>
              </a:ext>
            </a:extLst>
          </p:cNvPr>
          <p:cNvSpPr/>
          <p:nvPr/>
        </p:nvSpPr>
        <p:spPr>
          <a:xfrm>
            <a:off x="470648" y="533807"/>
            <a:ext cx="7909423"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CFF3ACB-FFF5-29F0-5266-A1AB654D76F7}"/>
              </a:ext>
            </a:extLst>
          </p:cNvPr>
          <p:cNvSpPr txBox="1">
            <a:spLocks/>
          </p:cNvSpPr>
          <p:nvPr/>
        </p:nvSpPr>
        <p:spPr>
          <a:xfrm>
            <a:off x="656407" y="689136"/>
            <a:ext cx="7619492"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400" dirty="0"/>
              <a:t>What to do in case of a Road Traffic Collision or Incident</a:t>
            </a:r>
            <a:endParaRPr lang="en-GB" sz="2200" dirty="0"/>
          </a:p>
        </p:txBody>
      </p:sp>
    </p:spTree>
    <p:extLst>
      <p:ext uri="{BB962C8B-B14F-4D97-AF65-F5344CB8AC3E}">
        <p14:creationId xmlns:p14="http://schemas.microsoft.com/office/powerpoint/2010/main" val="232154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8D4DF-8DF8-6BD6-F92F-342027C928B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39F9581-E9E6-635B-9ADB-547E4A769334}"/>
              </a:ext>
            </a:extLst>
          </p:cNvPr>
          <p:cNvSpPr>
            <a:spLocks noGrp="1"/>
          </p:cNvSpPr>
          <p:nvPr>
            <p:ph type="body" sz="quarter" idx="10"/>
          </p:nvPr>
        </p:nvSpPr>
        <p:spPr>
          <a:xfrm>
            <a:off x="487181" y="1477423"/>
            <a:ext cx="5125997" cy="3770068"/>
          </a:xfrm>
          <a:ln>
            <a:noFill/>
          </a:ln>
        </p:spPr>
        <p:txBody>
          <a:bodyPr/>
          <a:lstStyle/>
          <a:p>
            <a:pPr>
              <a:lnSpc>
                <a:spcPts val="1500"/>
              </a:lnSpc>
              <a:spcBef>
                <a:spcPts val="600"/>
              </a:spcBef>
            </a:pPr>
            <a:r>
              <a:rPr lang="en-GB" sz="1250" b="1" dirty="0"/>
              <a:t>What details should I record at the scene?</a:t>
            </a:r>
            <a:endParaRPr lang="en-GB" sz="1250" dirty="0"/>
          </a:p>
          <a:p>
            <a:pPr marL="177750" lvl="0" indent="-177750">
              <a:lnSpc>
                <a:spcPts val="1500"/>
              </a:lnSpc>
              <a:spcBef>
                <a:spcPts val="600"/>
              </a:spcBef>
              <a:buFont typeface="Arial" panose="020B0604020202020204" pitchFamily="34" charset="0"/>
              <a:buChar char="•"/>
            </a:pPr>
            <a:r>
              <a:rPr lang="en-GB" sz="1250" dirty="0"/>
              <a:t>The make, model, colour and registration number of the vehicles involved </a:t>
            </a:r>
            <a:br>
              <a:rPr lang="en-GB" sz="1250" dirty="0"/>
            </a:br>
            <a:r>
              <a:rPr lang="en-GB" sz="1250" dirty="0"/>
              <a:t>in the incident</a:t>
            </a:r>
          </a:p>
          <a:p>
            <a:pPr marL="177750" lvl="0" indent="-177750">
              <a:lnSpc>
                <a:spcPts val="1500"/>
              </a:lnSpc>
              <a:spcBef>
                <a:spcPts val="600"/>
              </a:spcBef>
              <a:buFont typeface="Arial" panose="020B0604020202020204" pitchFamily="34" charset="0"/>
              <a:buChar char="•"/>
            </a:pPr>
            <a:r>
              <a:rPr lang="en-GB" sz="1250" dirty="0"/>
              <a:t>The third-party details including; driver's name, address, phone number and insurance details</a:t>
            </a:r>
          </a:p>
          <a:p>
            <a:pPr marL="177750" lvl="0" indent="-177750">
              <a:lnSpc>
                <a:spcPts val="1500"/>
              </a:lnSpc>
              <a:spcBef>
                <a:spcPts val="600"/>
              </a:spcBef>
              <a:buFont typeface="Arial" panose="020B0604020202020204" pitchFamily="34" charset="0"/>
              <a:buChar char="•"/>
            </a:pPr>
            <a:r>
              <a:rPr lang="en-GB" sz="1250" dirty="0"/>
              <a:t>Number of drivers and passengers in any vehicles involved in the incident</a:t>
            </a:r>
          </a:p>
          <a:p>
            <a:pPr marL="177750" lvl="0" indent="-177750">
              <a:lnSpc>
                <a:spcPts val="1500"/>
              </a:lnSpc>
              <a:spcBef>
                <a:spcPts val="600"/>
              </a:spcBef>
              <a:buFont typeface="Arial" panose="020B0604020202020204" pitchFamily="34" charset="0"/>
              <a:buChar char="•"/>
            </a:pPr>
            <a:r>
              <a:rPr lang="en-GB" sz="1250" dirty="0"/>
              <a:t>The location, time and date</a:t>
            </a:r>
          </a:p>
          <a:p>
            <a:pPr marL="177750" indent="-177750">
              <a:lnSpc>
                <a:spcPts val="1500"/>
              </a:lnSpc>
              <a:spcBef>
                <a:spcPts val="600"/>
              </a:spcBef>
              <a:buFont typeface="Arial" panose="020B0604020202020204" pitchFamily="34" charset="0"/>
              <a:buChar char="•"/>
            </a:pPr>
            <a:r>
              <a:rPr lang="en-GB" sz="1250" dirty="0"/>
              <a:t>The driving conditions, including the weather, lighting and road quality (such as road markings, whether it’s wet or muddy, condition of the </a:t>
            </a:r>
            <a:br>
              <a:rPr lang="en-GB" sz="1250" dirty="0"/>
            </a:br>
            <a:r>
              <a:rPr lang="en-GB" sz="1250" dirty="0"/>
              <a:t>road surface)</a:t>
            </a:r>
          </a:p>
          <a:p>
            <a:pPr marL="177750" indent="-177750">
              <a:lnSpc>
                <a:spcPts val="1500"/>
              </a:lnSpc>
              <a:spcBef>
                <a:spcPts val="600"/>
              </a:spcBef>
              <a:buFont typeface="Arial" panose="020B0604020202020204" pitchFamily="34" charset="0"/>
              <a:buChar char="•"/>
            </a:pPr>
            <a:r>
              <a:rPr lang="en-GB" sz="1250" dirty="0"/>
              <a:t>A full detailed description of the damage</a:t>
            </a:r>
          </a:p>
          <a:p>
            <a:pPr marL="177750" lvl="0" indent="-177750">
              <a:lnSpc>
                <a:spcPts val="1500"/>
              </a:lnSpc>
              <a:spcBef>
                <a:spcPts val="600"/>
              </a:spcBef>
              <a:buFont typeface="Arial" panose="020B0604020202020204" pitchFamily="34" charset="0"/>
              <a:buChar char="•"/>
            </a:pPr>
            <a:r>
              <a:rPr lang="en-GB" sz="1250" dirty="0"/>
              <a:t>Any injuries to drivers, passengers, or pedestrians. Were they wearing seatbelts?</a:t>
            </a:r>
          </a:p>
          <a:p>
            <a:pPr marL="177750" lvl="0" indent="-177750">
              <a:lnSpc>
                <a:spcPts val="1500"/>
              </a:lnSpc>
              <a:spcBef>
                <a:spcPts val="600"/>
              </a:spcBef>
              <a:buFont typeface="Arial" panose="020B0604020202020204" pitchFamily="34" charset="0"/>
              <a:buChar char="•"/>
            </a:pPr>
            <a:r>
              <a:rPr lang="en-GB" sz="1250" dirty="0"/>
              <a:t>The names and contact details of any witnesses</a:t>
            </a:r>
          </a:p>
        </p:txBody>
      </p:sp>
      <p:sp>
        <p:nvSpPr>
          <p:cNvPr id="4" name="Text Placeholder 2">
            <a:extLst>
              <a:ext uri="{FF2B5EF4-FFF2-40B4-BE49-F238E27FC236}">
                <a16:creationId xmlns:a16="http://schemas.microsoft.com/office/drawing/2014/main" id="{54A679C2-7D7C-5094-94DE-6CD6F45EA717}"/>
              </a:ext>
            </a:extLst>
          </p:cNvPr>
          <p:cNvSpPr txBox="1">
            <a:spLocks/>
          </p:cNvSpPr>
          <p:nvPr/>
        </p:nvSpPr>
        <p:spPr>
          <a:xfrm>
            <a:off x="6096000" y="1477423"/>
            <a:ext cx="5295222" cy="3958326"/>
          </a:xfrm>
          <a:prstGeom prst="rect">
            <a:avLst/>
          </a:prstGeom>
          <a:ln>
            <a:noFill/>
          </a:ln>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400" indent="-176400">
              <a:lnSpc>
                <a:spcPts val="1500"/>
              </a:lnSpc>
              <a:spcBef>
                <a:spcPts val="600"/>
              </a:spcBef>
              <a:buFont typeface="Arial" panose="020B0604020202020204" pitchFamily="34" charset="0"/>
              <a:buChar char="•"/>
            </a:pPr>
            <a:r>
              <a:rPr lang="en-GB" sz="1250" dirty="0"/>
              <a:t>If safe, use your phone to take pictures of the scene and the vehicles involved including their position and any damage. Be aware of possible hostility from third-parties</a:t>
            </a:r>
          </a:p>
          <a:p>
            <a:pPr marL="176400" indent="-176400">
              <a:lnSpc>
                <a:spcPts val="1500"/>
              </a:lnSpc>
              <a:spcBef>
                <a:spcPts val="600"/>
              </a:spcBef>
              <a:buFont typeface="Arial" panose="020B0604020202020204" pitchFamily="34" charset="0"/>
              <a:buChar char="•"/>
            </a:pPr>
            <a:r>
              <a:rPr lang="en-GB" sz="1250" dirty="0"/>
              <a:t>If you hit a dog, goat, horse, cattle, donkey, mule, sheep or a pig, you are legally required to report it to the police</a:t>
            </a:r>
          </a:p>
          <a:p>
            <a:pPr marL="176400" indent="-176400">
              <a:lnSpc>
                <a:spcPts val="1500"/>
              </a:lnSpc>
              <a:spcBef>
                <a:spcPts val="600"/>
              </a:spcBef>
              <a:buFont typeface="Arial" panose="020B0604020202020204" pitchFamily="34" charset="0"/>
              <a:buChar char="•"/>
            </a:pPr>
            <a:r>
              <a:rPr lang="en-GB" sz="1250" dirty="0"/>
              <a:t>If you have a road traffic collision or incident which causes injury or damage to someone else’s property (including street lamps, signs and bollards) you must report this to the police within 24 hours if you do not give your details at the time.</a:t>
            </a:r>
          </a:p>
          <a:p>
            <a:pPr marL="176400" indent="-176400">
              <a:lnSpc>
                <a:spcPts val="1500"/>
              </a:lnSpc>
              <a:spcBef>
                <a:spcPts val="600"/>
              </a:spcBef>
              <a:buFont typeface="Arial" panose="020B0604020202020204" pitchFamily="34" charset="0"/>
              <a:buChar char="•"/>
            </a:pPr>
            <a:endParaRPr lang="en-GB" sz="1250" b="1" dirty="0"/>
          </a:p>
          <a:p>
            <a:pPr marL="176400" indent="-176400">
              <a:lnSpc>
                <a:spcPts val="1500"/>
              </a:lnSpc>
              <a:spcBef>
                <a:spcPts val="600"/>
              </a:spcBef>
            </a:pPr>
            <a:r>
              <a:rPr lang="en-GB" sz="1250" b="1" dirty="0"/>
              <a:t>Reportable Incidents</a:t>
            </a:r>
            <a:endParaRPr lang="en-GB" sz="1250" dirty="0"/>
          </a:p>
          <a:p>
            <a:pPr marL="176400" indent="-176400">
              <a:lnSpc>
                <a:spcPts val="1500"/>
              </a:lnSpc>
              <a:spcBef>
                <a:spcPts val="600"/>
              </a:spcBef>
              <a:buFont typeface="Arial" panose="020B0604020202020204" pitchFamily="34" charset="0"/>
              <a:buChar char="•"/>
            </a:pPr>
            <a:r>
              <a:rPr lang="en-GB" sz="1250" dirty="0"/>
              <a:t>If you </a:t>
            </a:r>
            <a:r>
              <a:rPr lang="en-GB" sz="1250" b="1" dirty="0"/>
              <a:t>strike a bridge</a:t>
            </a:r>
            <a:r>
              <a:rPr lang="en-GB" sz="1250" dirty="0"/>
              <a:t>, you must contact the 24:7 Control Team </a:t>
            </a:r>
            <a:br>
              <a:rPr lang="en-GB" sz="1250" dirty="0"/>
            </a:br>
            <a:r>
              <a:rPr lang="en-GB" sz="1250" dirty="0"/>
              <a:t>on 01908 723500 and provide all the relevant details</a:t>
            </a:r>
          </a:p>
          <a:p>
            <a:pPr marL="176400" indent="-176400">
              <a:lnSpc>
                <a:spcPts val="1500"/>
              </a:lnSpc>
              <a:spcBef>
                <a:spcPts val="600"/>
              </a:spcBef>
              <a:buFont typeface="Arial" panose="020B0604020202020204" pitchFamily="34" charset="0"/>
              <a:buChar char="•"/>
            </a:pPr>
            <a:r>
              <a:rPr lang="en-GB" sz="1250" dirty="0"/>
              <a:t>If an authorised person i.e. Police/DVSA requests information or issues any paperwork such as a prohibition notice during a roadside stop,  you must report this to your line manager/Road Vehicle Compliance Manager as soon as possible, but in any event by the end of your shift.</a:t>
            </a:r>
          </a:p>
        </p:txBody>
      </p:sp>
      <p:sp>
        <p:nvSpPr>
          <p:cNvPr id="5" name="Rounded Rectangle 4">
            <a:extLst>
              <a:ext uri="{FF2B5EF4-FFF2-40B4-BE49-F238E27FC236}">
                <a16:creationId xmlns:a16="http://schemas.microsoft.com/office/drawing/2014/main" id="{342DA303-8D5C-1B5D-64D9-EC1F704209CD}"/>
              </a:ext>
            </a:extLst>
          </p:cNvPr>
          <p:cNvSpPr/>
          <p:nvPr/>
        </p:nvSpPr>
        <p:spPr>
          <a:xfrm>
            <a:off x="470648" y="533807"/>
            <a:ext cx="7909423"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32F074-E239-0A4E-87C9-75B3159BFF70}"/>
              </a:ext>
            </a:extLst>
          </p:cNvPr>
          <p:cNvSpPr txBox="1">
            <a:spLocks/>
          </p:cNvSpPr>
          <p:nvPr/>
        </p:nvSpPr>
        <p:spPr>
          <a:xfrm>
            <a:off x="656406" y="689136"/>
            <a:ext cx="10154348"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400" dirty="0"/>
              <a:t>What to do in case of a Road Traffic Collision or Incident      continued…</a:t>
            </a:r>
            <a:endParaRPr lang="en-GB" sz="2200" dirty="0"/>
          </a:p>
        </p:txBody>
      </p:sp>
    </p:spTree>
    <p:extLst>
      <p:ext uri="{BB962C8B-B14F-4D97-AF65-F5344CB8AC3E}">
        <p14:creationId xmlns:p14="http://schemas.microsoft.com/office/powerpoint/2010/main" val="379619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9D93F-365C-C13C-2D7C-F67BAD3E32D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4A510BA-FD94-8210-2765-0BAABE961152}"/>
              </a:ext>
            </a:extLst>
          </p:cNvPr>
          <p:cNvSpPr>
            <a:spLocks noGrp="1"/>
          </p:cNvSpPr>
          <p:nvPr>
            <p:ph type="body" sz="quarter" idx="10"/>
          </p:nvPr>
        </p:nvSpPr>
        <p:spPr>
          <a:xfrm>
            <a:off x="487181" y="1477423"/>
            <a:ext cx="5125997" cy="3770068"/>
          </a:xfrm>
          <a:ln>
            <a:noFill/>
          </a:ln>
        </p:spPr>
        <p:txBody>
          <a:bodyPr/>
          <a:lstStyle/>
          <a:p>
            <a:pPr>
              <a:lnSpc>
                <a:spcPts val="1500"/>
              </a:lnSpc>
              <a:spcBef>
                <a:spcPts val="600"/>
              </a:spcBef>
            </a:pPr>
            <a:r>
              <a:rPr lang="en-GB" sz="1250" b="1" dirty="0"/>
              <a:t>Vehicle crime should be reported to the police as soon as possible.</a:t>
            </a:r>
            <a:endParaRPr lang="en-GB" sz="1250" dirty="0"/>
          </a:p>
          <a:p>
            <a:pPr>
              <a:lnSpc>
                <a:spcPts val="1500"/>
              </a:lnSpc>
              <a:spcBef>
                <a:spcPts val="600"/>
              </a:spcBef>
            </a:pPr>
            <a:r>
              <a:rPr lang="en-GB" sz="1250" dirty="0"/>
              <a:t>When reporting the crime to the police, you should provide the following information:</a:t>
            </a:r>
          </a:p>
          <a:p>
            <a:pPr marL="177750" lvl="0" indent="-177750">
              <a:lnSpc>
                <a:spcPts val="1500"/>
              </a:lnSpc>
              <a:spcBef>
                <a:spcPts val="600"/>
              </a:spcBef>
              <a:spcAft>
                <a:spcPts val="600"/>
              </a:spcAft>
              <a:buFont typeface="Arial" panose="020B0604020202020204" pitchFamily="34" charset="0"/>
              <a:buChar char="•"/>
            </a:pPr>
            <a:r>
              <a:rPr lang="en-GB" sz="1250" dirty="0"/>
              <a:t>Circumstances of the vehicle being stolen including location </a:t>
            </a:r>
            <a:br>
              <a:rPr lang="en-GB" sz="1250" dirty="0"/>
            </a:br>
            <a:r>
              <a:rPr lang="en-GB" sz="1250" dirty="0"/>
              <a:t>and time of theft</a:t>
            </a:r>
          </a:p>
          <a:p>
            <a:pPr marL="177750" lvl="0" indent="-177750">
              <a:lnSpc>
                <a:spcPts val="1500"/>
              </a:lnSpc>
              <a:spcBef>
                <a:spcPts val="600"/>
              </a:spcBef>
              <a:spcAft>
                <a:spcPts val="600"/>
              </a:spcAft>
              <a:buFont typeface="Arial" panose="020B0604020202020204" pitchFamily="34" charset="0"/>
              <a:buChar char="•"/>
            </a:pPr>
            <a:r>
              <a:rPr lang="en-GB" sz="1250" dirty="0"/>
              <a:t>Description of the vehicle such as the company to whom the vehicle is registered, vehicle registration number, make, model, colour, and any tracking software fitted</a:t>
            </a:r>
          </a:p>
          <a:p>
            <a:pPr marL="177750" lvl="0" indent="-177750">
              <a:lnSpc>
                <a:spcPts val="1500"/>
              </a:lnSpc>
              <a:spcBef>
                <a:spcPts val="600"/>
              </a:spcBef>
              <a:spcAft>
                <a:spcPts val="600"/>
              </a:spcAft>
              <a:buFont typeface="Arial" panose="020B0604020202020204" pitchFamily="34" charset="0"/>
              <a:buChar char="•"/>
            </a:pPr>
            <a:r>
              <a:rPr lang="en-GB" sz="1250" dirty="0"/>
              <a:t>Where the vehicle is broken into and items are stolen, you should provide details of what damages have been caused and what items have been stolen, including the time and location of the crime.</a:t>
            </a:r>
          </a:p>
          <a:p>
            <a:pPr marL="177750" lvl="0" indent="-177750">
              <a:lnSpc>
                <a:spcPts val="1500"/>
              </a:lnSpc>
              <a:spcBef>
                <a:spcPts val="600"/>
              </a:spcBef>
              <a:spcAft>
                <a:spcPts val="600"/>
              </a:spcAft>
              <a:buFont typeface="Arial" panose="020B0604020202020204" pitchFamily="34" charset="0"/>
              <a:buChar char="•"/>
            </a:pPr>
            <a:r>
              <a:rPr lang="en-GB" sz="1250" dirty="0"/>
              <a:t>If it is suspected that the vehicle has been stolen for a terrorist attack, you should make sure this is clearly made to the call handler</a:t>
            </a:r>
          </a:p>
          <a:p>
            <a:pPr marL="177750" lvl="0" indent="-177750">
              <a:lnSpc>
                <a:spcPts val="1500"/>
              </a:lnSpc>
              <a:spcBef>
                <a:spcPts val="600"/>
              </a:spcBef>
              <a:spcAft>
                <a:spcPts val="600"/>
              </a:spcAft>
              <a:buFont typeface="Arial" panose="020B0604020202020204" pitchFamily="34" charset="0"/>
              <a:buChar char="•"/>
            </a:pPr>
            <a:r>
              <a:rPr lang="en-GB" sz="1250" dirty="0"/>
              <a:t>You should obtain a police crime reference number for further contact and insurance purpose.</a:t>
            </a:r>
          </a:p>
        </p:txBody>
      </p:sp>
      <p:sp>
        <p:nvSpPr>
          <p:cNvPr id="4" name="Text Placeholder 2">
            <a:extLst>
              <a:ext uri="{FF2B5EF4-FFF2-40B4-BE49-F238E27FC236}">
                <a16:creationId xmlns:a16="http://schemas.microsoft.com/office/drawing/2014/main" id="{C00E75CD-B23A-DCF4-2324-33483907454A}"/>
              </a:ext>
            </a:extLst>
          </p:cNvPr>
          <p:cNvSpPr txBox="1">
            <a:spLocks/>
          </p:cNvSpPr>
          <p:nvPr/>
        </p:nvSpPr>
        <p:spPr>
          <a:xfrm>
            <a:off x="6096000" y="1477423"/>
            <a:ext cx="5295222" cy="3958326"/>
          </a:xfrm>
          <a:prstGeom prst="rect">
            <a:avLst/>
          </a:prstGeom>
          <a:ln>
            <a:noFill/>
          </a:ln>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b="1" dirty="0"/>
              <a:t>Vehicle crime should also be reported to the fleet management company. </a:t>
            </a:r>
            <a:endParaRPr lang="en-GB" sz="1250" dirty="0"/>
          </a:p>
          <a:p>
            <a:pPr>
              <a:lnSpc>
                <a:spcPts val="1500"/>
              </a:lnSpc>
              <a:spcBef>
                <a:spcPts val="600"/>
              </a:spcBef>
            </a:pPr>
            <a:r>
              <a:rPr lang="en-GB" sz="1250" dirty="0"/>
              <a:t>When reporting the crime to the fleet management company on          </a:t>
            </a:r>
            <a:br>
              <a:rPr lang="en-GB" sz="1250" dirty="0"/>
            </a:br>
            <a:r>
              <a:rPr lang="en-GB" sz="1250" dirty="0"/>
              <a:t>0343 351 9128 and provide the following information:</a:t>
            </a:r>
          </a:p>
          <a:p>
            <a:pPr marL="177750" indent="-177750">
              <a:lnSpc>
                <a:spcPts val="1500"/>
              </a:lnSpc>
              <a:spcBef>
                <a:spcPts val="600"/>
              </a:spcBef>
              <a:spcAft>
                <a:spcPts val="600"/>
              </a:spcAft>
              <a:buFont typeface="Arial" panose="020B0604020202020204" pitchFamily="34" charset="0"/>
              <a:buChar char="•"/>
            </a:pPr>
            <a:r>
              <a:rPr lang="en-GB" sz="1250" dirty="0"/>
              <a:t>Circumstances of the vehicle being stolen including location </a:t>
            </a:r>
            <a:br>
              <a:rPr lang="en-GB" sz="1250" dirty="0"/>
            </a:br>
            <a:r>
              <a:rPr lang="en-GB" sz="1250" dirty="0"/>
              <a:t>and time of theft</a:t>
            </a:r>
          </a:p>
          <a:p>
            <a:pPr marL="177750" indent="-177750">
              <a:lnSpc>
                <a:spcPts val="1500"/>
              </a:lnSpc>
              <a:spcBef>
                <a:spcPts val="600"/>
              </a:spcBef>
              <a:spcAft>
                <a:spcPts val="600"/>
              </a:spcAft>
              <a:buFont typeface="Arial" panose="020B0604020202020204" pitchFamily="34" charset="0"/>
              <a:buChar char="•"/>
            </a:pPr>
            <a:r>
              <a:rPr lang="en-GB" sz="1250" dirty="0"/>
              <a:t>Description of the vehicle such as the vehicle registration number and the location and time of theft</a:t>
            </a:r>
          </a:p>
          <a:p>
            <a:pPr marL="177750" indent="-177750">
              <a:lnSpc>
                <a:spcPts val="1500"/>
              </a:lnSpc>
              <a:spcBef>
                <a:spcPts val="600"/>
              </a:spcBef>
              <a:spcAft>
                <a:spcPts val="600"/>
              </a:spcAft>
              <a:buFont typeface="Arial" panose="020B0604020202020204" pitchFamily="34" charset="0"/>
              <a:buChar char="•"/>
            </a:pPr>
            <a:r>
              <a:rPr lang="en-GB" sz="1250" dirty="0"/>
              <a:t>Where the vehicle is broken into and items stolen, the driver shall provide details of what damages have been caused and what items have been stolen including the time and location of the crime</a:t>
            </a:r>
          </a:p>
          <a:p>
            <a:pPr marL="177750" indent="-177750">
              <a:lnSpc>
                <a:spcPts val="1500"/>
              </a:lnSpc>
              <a:spcBef>
                <a:spcPts val="600"/>
              </a:spcBef>
              <a:spcAft>
                <a:spcPts val="600"/>
              </a:spcAft>
              <a:buFont typeface="Arial" panose="020B0604020202020204" pitchFamily="34" charset="0"/>
              <a:buChar char="•"/>
            </a:pPr>
            <a:r>
              <a:rPr lang="en-GB" sz="1250" dirty="0"/>
              <a:t>Provide the police crime reference number.</a:t>
            </a:r>
          </a:p>
        </p:txBody>
      </p:sp>
      <p:sp>
        <p:nvSpPr>
          <p:cNvPr id="5" name="Rounded Rectangle 4">
            <a:extLst>
              <a:ext uri="{FF2B5EF4-FFF2-40B4-BE49-F238E27FC236}">
                <a16:creationId xmlns:a16="http://schemas.microsoft.com/office/drawing/2014/main" id="{A5F13A5B-B475-D75D-AAF5-22D18B939C05}"/>
              </a:ext>
            </a:extLst>
          </p:cNvPr>
          <p:cNvSpPr/>
          <p:nvPr/>
        </p:nvSpPr>
        <p:spPr>
          <a:xfrm>
            <a:off x="470649" y="533807"/>
            <a:ext cx="3730962"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48EC9B3-4D53-DC69-03C5-73F1D430D44A}"/>
              </a:ext>
            </a:extLst>
          </p:cNvPr>
          <p:cNvSpPr txBox="1">
            <a:spLocks/>
          </p:cNvSpPr>
          <p:nvPr/>
        </p:nvSpPr>
        <p:spPr>
          <a:xfrm>
            <a:off x="656407" y="689136"/>
            <a:ext cx="3545204"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400" dirty="0"/>
              <a:t>Reporting a vehicle crime</a:t>
            </a:r>
            <a:endParaRPr lang="en-GB" sz="2200" dirty="0"/>
          </a:p>
        </p:txBody>
      </p:sp>
    </p:spTree>
    <p:extLst>
      <p:ext uri="{BB962C8B-B14F-4D97-AF65-F5344CB8AC3E}">
        <p14:creationId xmlns:p14="http://schemas.microsoft.com/office/powerpoint/2010/main" val="2143498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4F225-B63F-2615-9E75-D9E5078306D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559639E-E183-223F-4030-637A826B44DC}"/>
              </a:ext>
            </a:extLst>
          </p:cNvPr>
          <p:cNvSpPr>
            <a:spLocks noGrp="1"/>
          </p:cNvSpPr>
          <p:nvPr>
            <p:ph type="body" sz="quarter" idx="10"/>
          </p:nvPr>
        </p:nvSpPr>
        <p:spPr>
          <a:xfrm>
            <a:off x="487181" y="1477423"/>
            <a:ext cx="5125997" cy="3770068"/>
          </a:xfrm>
          <a:ln>
            <a:noFill/>
          </a:ln>
        </p:spPr>
        <p:txBody>
          <a:bodyPr/>
          <a:lstStyle/>
          <a:p>
            <a:pPr>
              <a:lnSpc>
                <a:spcPts val="1500"/>
              </a:lnSpc>
              <a:spcBef>
                <a:spcPts val="600"/>
              </a:spcBef>
            </a:pPr>
            <a:r>
              <a:rPr lang="en-GB" sz="1250" b="1" dirty="0">
                <a:solidFill>
                  <a:srgbClr val="111111"/>
                </a:solidFill>
                <a:latin typeface="Network Rail Sans" panose="02000000040000020004" pitchFamily="2" charset="77"/>
              </a:rPr>
              <a:t>To reduce the risk of theft or vandalism drivers should:</a:t>
            </a:r>
          </a:p>
          <a:p>
            <a:pPr marL="177750" lvl="0" indent="-177750">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77"/>
              </a:rPr>
              <a:t>Carry out a visual walk around inspection before starting any journey and when returning to the vehicle to check it has not been tampered with. Always be vigilant of your personal safety when completing any check</a:t>
            </a:r>
          </a:p>
          <a:p>
            <a:pPr marL="177750" lvl="0" indent="-177750">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77"/>
              </a:rPr>
              <a:t>When leaving the vehicle unattended, vehicle engines shall be turned off, windows closed, doors closed &amp; locked and ignition keys removed</a:t>
            </a:r>
          </a:p>
          <a:p>
            <a:pPr marL="177750" lvl="0" indent="-177750">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77"/>
              </a:rPr>
              <a:t>Secure vehicles using the relevant method when being left unattended. Always apply the vehicle’s double locking system, security alarm or fit a steering wheel lock, where possible</a:t>
            </a:r>
          </a:p>
          <a:p>
            <a:pPr marL="177750" lvl="0" indent="-177750">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77"/>
              </a:rPr>
              <a:t>Remove or hide all work equipment and personal items from view when leaving the vehicle unattended. Personal items are not covered by our insurance.</a:t>
            </a:r>
          </a:p>
          <a:p>
            <a:pPr marL="177750" lvl="0" indent="-177750">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77"/>
              </a:rPr>
              <a:t>Read the owner's manual to understand the security features and apply them when required before using the vehicle</a:t>
            </a:r>
          </a:p>
          <a:p>
            <a:pPr marL="177750" lvl="0" indent="-177750">
              <a:lnSpc>
                <a:spcPts val="150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77"/>
              </a:rPr>
              <a:t>Report any suspicious activity to your Line Manager, and in emergencies call the police for assistance using 999</a:t>
            </a:r>
          </a:p>
        </p:txBody>
      </p:sp>
      <p:sp>
        <p:nvSpPr>
          <p:cNvPr id="4" name="Text Placeholder 2">
            <a:extLst>
              <a:ext uri="{FF2B5EF4-FFF2-40B4-BE49-F238E27FC236}">
                <a16:creationId xmlns:a16="http://schemas.microsoft.com/office/drawing/2014/main" id="{B29897FE-75C8-239E-C73F-10D859F187D2}"/>
              </a:ext>
            </a:extLst>
          </p:cNvPr>
          <p:cNvSpPr txBox="1">
            <a:spLocks/>
          </p:cNvSpPr>
          <p:nvPr/>
        </p:nvSpPr>
        <p:spPr>
          <a:xfrm>
            <a:off x="6096000" y="1477423"/>
            <a:ext cx="5295222" cy="3958326"/>
          </a:xfrm>
          <a:prstGeom prst="rect">
            <a:avLst/>
          </a:prstGeom>
          <a:ln>
            <a:noFill/>
          </a:ln>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750" indent="-177750">
              <a:lnSpc>
                <a:spcPts val="144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Not divulge information about loads or routes to unauthorised persons (including over radios or telephones) or post information about their route or location on social media</a:t>
            </a:r>
          </a:p>
          <a:p>
            <a:pPr marL="177750" indent="-177750">
              <a:lnSpc>
                <a:spcPts val="144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Report any irregularity in loading, locking, sealing or documentation to the organisation</a:t>
            </a:r>
          </a:p>
          <a:p>
            <a:pPr marL="177750" indent="-177750">
              <a:lnSpc>
                <a:spcPts val="144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Only carry authorised equipment/goods.</a:t>
            </a:r>
          </a:p>
          <a:p>
            <a:pPr marL="177750" indent="-177750">
              <a:lnSpc>
                <a:spcPts val="144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Inform and confirm with their Line Manager immediately if someone tells them to change their route</a:t>
            </a:r>
          </a:p>
          <a:p>
            <a:pPr marL="177750" indent="-177750">
              <a:lnSpc>
                <a:spcPts val="144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Be mindful of their personal security. They shall keep their ID documentation and wallets secure and out of sight.</a:t>
            </a:r>
          </a:p>
          <a:p>
            <a:pPr marL="177750" indent="-177750">
              <a:lnSpc>
                <a:spcPts val="144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Beware of attempts to deceive, such as by bogus Police and DVSA Officers</a:t>
            </a:r>
          </a:p>
          <a:p>
            <a:pPr marL="177750" indent="-177750">
              <a:lnSpc>
                <a:spcPts val="144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Keys shall be kept in a secure place such as a locked cabinet or held securely by the driver</a:t>
            </a:r>
          </a:p>
          <a:p>
            <a:pPr marL="177750" indent="-177750">
              <a:lnSpc>
                <a:spcPts val="1440"/>
              </a:lnSpc>
              <a:spcBef>
                <a:spcPts val="600"/>
              </a:spcBef>
              <a:buFont typeface="Arial" panose="020B0604020202020204" pitchFamily="34" charset="0"/>
              <a:buChar char="•"/>
            </a:pPr>
            <a:r>
              <a:rPr lang="en-GB" sz="1250" dirty="0">
                <a:solidFill>
                  <a:srgbClr val="111111"/>
                </a:solidFill>
                <a:latin typeface="Network Rail Sans" panose="02000000040000020004" pitchFamily="2" charset="0"/>
              </a:rPr>
              <a:t>Where possible when parking a company vehicle (including hire vehicles) at home, the vehicle should be parked in a secure location.</a:t>
            </a:r>
          </a:p>
        </p:txBody>
      </p:sp>
      <p:sp>
        <p:nvSpPr>
          <p:cNvPr id="5" name="Rounded Rectangle 4">
            <a:extLst>
              <a:ext uri="{FF2B5EF4-FFF2-40B4-BE49-F238E27FC236}">
                <a16:creationId xmlns:a16="http://schemas.microsoft.com/office/drawing/2014/main" id="{898F02CF-8EC2-A628-B661-3CE3205F590E}"/>
              </a:ext>
            </a:extLst>
          </p:cNvPr>
          <p:cNvSpPr/>
          <p:nvPr/>
        </p:nvSpPr>
        <p:spPr>
          <a:xfrm>
            <a:off x="470649" y="533807"/>
            <a:ext cx="2492470"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F576B03-4E00-9363-53AF-7C065DFAE12C}"/>
              </a:ext>
            </a:extLst>
          </p:cNvPr>
          <p:cNvSpPr txBox="1">
            <a:spLocks/>
          </p:cNvSpPr>
          <p:nvPr/>
        </p:nvSpPr>
        <p:spPr>
          <a:xfrm>
            <a:off x="656407" y="689136"/>
            <a:ext cx="2306712"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400" dirty="0"/>
              <a:t>Vehicle Security</a:t>
            </a:r>
            <a:endParaRPr lang="en-GB" sz="2200" dirty="0"/>
          </a:p>
        </p:txBody>
      </p:sp>
    </p:spTree>
    <p:extLst>
      <p:ext uri="{BB962C8B-B14F-4D97-AF65-F5344CB8AC3E}">
        <p14:creationId xmlns:p14="http://schemas.microsoft.com/office/powerpoint/2010/main" val="392921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9665E-058C-D680-A101-960654A6124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2E05384-8BB6-3529-3F00-AEC5BC3B9381}"/>
              </a:ext>
            </a:extLst>
          </p:cNvPr>
          <p:cNvSpPr>
            <a:spLocks noGrp="1"/>
          </p:cNvSpPr>
          <p:nvPr>
            <p:ph type="body" sz="quarter" idx="10"/>
          </p:nvPr>
        </p:nvSpPr>
        <p:spPr>
          <a:xfrm>
            <a:off x="470648" y="1479176"/>
            <a:ext cx="5178495" cy="4468481"/>
          </a:xfrm>
        </p:spPr>
        <p:txBody>
          <a:bodyPr/>
          <a:lstStyle/>
          <a:p>
            <a:pPr>
              <a:lnSpc>
                <a:spcPts val="1500"/>
              </a:lnSpc>
              <a:spcBef>
                <a:spcPts val="600"/>
              </a:spcBef>
            </a:pPr>
            <a:r>
              <a:rPr lang="en-GB" sz="1200" b="1" dirty="0"/>
              <a:t>If your vehicle breaks down, think first of other road users and:</a:t>
            </a:r>
          </a:p>
          <a:p>
            <a:pPr marL="177750" lvl="0" indent="-177750">
              <a:lnSpc>
                <a:spcPts val="1500"/>
              </a:lnSpc>
              <a:spcBef>
                <a:spcPts val="600"/>
              </a:spcBef>
              <a:buFont typeface="Arial" panose="020B0604020202020204" pitchFamily="34" charset="0"/>
              <a:buChar char="•"/>
            </a:pPr>
            <a:r>
              <a:rPr lang="en-GB" sz="1200" dirty="0"/>
              <a:t>Turn on your hazard warning lights</a:t>
            </a:r>
          </a:p>
          <a:p>
            <a:pPr marL="177750" lvl="0" indent="-177750">
              <a:lnSpc>
                <a:spcPts val="1500"/>
              </a:lnSpc>
              <a:spcBef>
                <a:spcPts val="0"/>
              </a:spcBef>
              <a:buFont typeface="Arial" panose="020B0604020202020204" pitchFamily="34" charset="0"/>
              <a:buChar char="•"/>
            </a:pPr>
            <a:r>
              <a:rPr lang="en-GB" sz="1200" dirty="0"/>
              <a:t>If possible, attempt to get your vehicle safely off the carriageway,</a:t>
            </a:r>
            <a:br>
              <a:rPr lang="en-GB" sz="1200" dirty="0"/>
            </a:br>
            <a:r>
              <a:rPr lang="en-GB" sz="1200" dirty="0"/>
              <a:t>out of the way of passing traffic or to the left most lane on smart/standard motorways</a:t>
            </a:r>
          </a:p>
          <a:p>
            <a:pPr marL="177750" lvl="0" indent="-177750">
              <a:lnSpc>
                <a:spcPts val="1500"/>
              </a:lnSpc>
              <a:spcBef>
                <a:spcPts val="0"/>
              </a:spcBef>
              <a:buFont typeface="Arial" panose="020B0604020202020204" pitchFamily="34" charset="0"/>
              <a:buChar char="•"/>
            </a:pPr>
            <a:r>
              <a:rPr lang="en-GB" sz="1200" dirty="0"/>
              <a:t>Put on Hi-Viz clothing or PPE if in your possession and exit the vehicle on the non-traffic side of the road if it is safe to do so</a:t>
            </a:r>
          </a:p>
          <a:p>
            <a:pPr marL="177750" lvl="0" indent="-177750">
              <a:lnSpc>
                <a:spcPts val="1500"/>
              </a:lnSpc>
              <a:spcBef>
                <a:spcPts val="0"/>
              </a:spcBef>
              <a:buFont typeface="Arial" panose="020B0604020202020204" pitchFamily="34" charset="0"/>
              <a:buChar char="•"/>
            </a:pPr>
            <a:r>
              <a:rPr lang="en-GB" sz="1200" dirty="0"/>
              <a:t>If it is not safe to exit, stay in the vehicle with your seat belt on and dial 999</a:t>
            </a:r>
          </a:p>
          <a:p>
            <a:pPr marL="177750" lvl="0" indent="-177750">
              <a:lnSpc>
                <a:spcPts val="1500"/>
              </a:lnSpc>
              <a:spcBef>
                <a:spcPts val="0"/>
              </a:spcBef>
              <a:buFont typeface="Arial" panose="020B0604020202020204" pitchFamily="34" charset="0"/>
              <a:buChar char="•"/>
            </a:pPr>
            <a:r>
              <a:rPr lang="en-GB" sz="1200" dirty="0"/>
              <a:t>Do not put yourself or your passengers in any danger</a:t>
            </a:r>
          </a:p>
          <a:p>
            <a:pPr marL="177750" lvl="0" indent="-177750">
              <a:lnSpc>
                <a:spcPts val="1500"/>
              </a:lnSpc>
              <a:spcBef>
                <a:spcPts val="0"/>
              </a:spcBef>
              <a:buFont typeface="Arial" panose="020B0604020202020204" pitchFamily="34" charset="0"/>
              <a:buChar char="•"/>
            </a:pPr>
            <a:r>
              <a:rPr lang="en-GB" sz="1200" dirty="0"/>
              <a:t>Do not attempt to use a warning triangle on a motorway or other high-speed roads</a:t>
            </a:r>
          </a:p>
          <a:p>
            <a:pPr marL="177750" lvl="0" indent="-177750">
              <a:lnSpc>
                <a:spcPts val="1500"/>
              </a:lnSpc>
              <a:spcBef>
                <a:spcPts val="0"/>
              </a:spcBef>
              <a:buFont typeface="Arial" panose="020B0604020202020204" pitchFamily="34" charset="0"/>
              <a:buChar char="•"/>
            </a:pPr>
            <a:r>
              <a:rPr lang="en-GB" sz="1200" dirty="0"/>
              <a:t>Position yourself behind a bollard or other permanent barrier</a:t>
            </a:r>
          </a:p>
          <a:p>
            <a:pPr marL="177750" lvl="0" indent="-177750">
              <a:lnSpc>
                <a:spcPts val="1500"/>
              </a:lnSpc>
              <a:spcBef>
                <a:spcPts val="0"/>
              </a:spcBef>
              <a:buFont typeface="Arial" panose="020B0604020202020204" pitchFamily="34" charset="0"/>
              <a:buChar char="•"/>
            </a:pPr>
            <a:r>
              <a:rPr lang="en-GB" sz="1200" dirty="0"/>
              <a:t>Contact the Network Rail Driver Helpline who will give assistance </a:t>
            </a:r>
            <a:r>
              <a:rPr lang="en-GB" sz="1200" b="1" i="1" u="sng" dirty="0"/>
              <a:t>(see the key contacts on page 3)</a:t>
            </a:r>
            <a:endParaRPr lang="en-GB" sz="1200" dirty="0"/>
          </a:p>
          <a:p>
            <a:pPr marL="177750" lvl="0" indent="-177750">
              <a:lnSpc>
                <a:spcPts val="1500"/>
              </a:lnSpc>
              <a:spcBef>
                <a:spcPts val="0"/>
              </a:spcBef>
              <a:buFont typeface="Arial" panose="020B0604020202020204" pitchFamily="34" charset="0"/>
              <a:buChar char="•"/>
            </a:pPr>
            <a:r>
              <a:rPr lang="en-GB" sz="1200" dirty="0"/>
              <a:t>Do not attempt to repair or replace any components yourself, you must contact the relevant fleet maintenance provider to arrange a repair.</a:t>
            </a:r>
          </a:p>
          <a:p>
            <a:pPr marL="342900" lvl="0" indent="-342900">
              <a:buFont typeface="Symbol" panose="05050102010706020507" pitchFamily="18" charset="2"/>
              <a:buChar char=""/>
            </a:pPr>
            <a:r>
              <a:rPr lang="en-GB" sz="1200" dirty="0">
                <a:effectLst/>
                <a:highlight>
                  <a:srgbClr val="00FFFF"/>
                </a:highlight>
                <a:latin typeface="Calibri" panose="020F0502020204030204" pitchFamily="34" charset="0"/>
                <a:ea typeface="Times New Roman" panose="02020603050405020304" pitchFamily="18" charset="0"/>
              </a:rPr>
              <a:t>If your vehicle breaks down track side attempt to get the vehicle into </a:t>
            </a:r>
            <a:r>
              <a:rPr lang="en-GB" sz="1200" dirty="0">
                <a:effectLst/>
                <a:highlight>
                  <a:srgbClr val="00FFFF"/>
                </a:highlight>
                <a:latin typeface="Network Rail Sans" panose="02000000040000020004" pitchFamily="2" charset="0"/>
                <a:ea typeface="Times New Roman" panose="02020603050405020304" pitchFamily="18" charset="0"/>
              </a:rPr>
              <a:t>a safe place. If this is not possible leave the hazard warning lights on until assistance arrives.</a:t>
            </a:r>
            <a:endParaRPr lang="en-GB" sz="1200" dirty="0">
              <a:effectLst/>
              <a:highlight>
                <a:srgbClr val="00FFFF"/>
              </a:highligh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highlight>
                  <a:srgbClr val="00FFFF"/>
                </a:highlight>
                <a:latin typeface="Calibri" panose="020F0502020204030204" pitchFamily="34" charset="0"/>
                <a:ea typeface="Times New Roman" panose="02020603050405020304" pitchFamily="18" charset="0"/>
              </a:rPr>
              <a:t>The </a:t>
            </a:r>
            <a:r>
              <a:rPr lang="en-GB" sz="1200" dirty="0">
                <a:effectLst/>
                <a:highlight>
                  <a:srgbClr val="00FFFF"/>
                </a:highlight>
                <a:latin typeface="Network Rail Sans" panose="02000000040000020004" pitchFamily="2" charset="0"/>
                <a:ea typeface="Times New Roman" panose="02020603050405020304" pitchFamily="18" charset="0"/>
              </a:rPr>
              <a:t>Controller of Site Safety(COSS) is required to meet and safely brief the breakdown assistance repairer and must always escort them on and off the infrastructure.</a:t>
            </a:r>
            <a:endParaRPr lang="en-GB" sz="1200" dirty="0">
              <a:effectLst/>
              <a:highlight>
                <a:srgbClr val="00FFFF"/>
              </a:highlight>
              <a:latin typeface="Calibri" panose="020F0502020204030204" pitchFamily="34" charset="0"/>
              <a:ea typeface="Calibri" panose="020F0502020204030204" pitchFamily="34" charset="0"/>
            </a:endParaRPr>
          </a:p>
          <a:p>
            <a:pPr lvl="0">
              <a:lnSpc>
                <a:spcPts val="1500"/>
              </a:lnSpc>
              <a:spcBef>
                <a:spcPts val="0"/>
              </a:spcBef>
            </a:pPr>
            <a:endParaRPr lang="en-GB" sz="1200" dirty="0"/>
          </a:p>
          <a:p>
            <a:pPr>
              <a:lnSpc>
                <a:spcPts val="1500"/>
              </a:lnSpc>
              <a:spcBef>
                <a:spcPts val="600"/>
              </a:spcBef>
            </a:pPr>
            <a:endParaRPr lang="en-GB" sz="1200" b="1" u="sng" dirty="0"/>
          </a:p>
        </p:txBody>
      </p:sp>
      <p:sp>
        <p:nvSpPr>
          <p:cNvPr id="5" name="Text Placeholder 2">
            <a:extLst>
              <a:ext uri="{FF2B5EF4-FFF2-40B4-BE49-F238E27FC236}">
                <a16:creationId xmlns:a16="http://schemas.microsoft.com/office/drawing/2014/main" id="{F762E79B-B0D8-0A0D-4C14-58AC5FF9BE5F}"/>
              </a:ext>
            </a:extLst>
          </p:cNvPr>
          <p:cNvSpPr txBox="1">
            <a:spLocks/>
          </p:cNvSpPr>
          <p:nvPr/>
        </p:nvSpPr>
        <p:spPr>
          <a:xfrm>
            <a:off x="5981699" y="992723"/>
            <a:ext cx="5490277" cy="4760377"/>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p:txBody>
      </p:sp>
      <p:sp>
        <p:nvSpPr>
          <p:cNvPr id="6" name="Text Placeholder 2">
            <a:extLst>
              <a:ext uri="{FF2B5EF4-FFF2-40B4-BE49-F238E27FC236}">
                <a16:creationId xmlns:a16="http://schemas.microsoft.com/office/drawing/2014/main" id="{070D9756-F6D2-2190-7E1D-C4C4EFB72C4C}"/>
              </a:ext>
            </a:extLst>
          </p:cNvPr>
          <p:cNvSpPr txBox="1">
            <a:spLocks/>
          </p:cNvSpPr>
          <p:nvPr/>
        </p:nvSpPr>
        <p:spPr>
          <a:xfrm>
            <a:off x="6096000" y="1479176"/>
            <a:ext cx="5654744" cy="4326920"/>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00" b="1" dirty="0"/>
              <a:t>Description of Vehicle</a:t>
            </a:r>
            <a:endParaRPr lang="en-GB" sz="1200" dirty="0"/>
          </a:p>
          <a:p>
            <a:pPr>
              <a:lnSpc>
                <a:spcPts val="1500"/>
              </a:lnSpc>
              <a:spcBef>
                <a:spcPts val="600"/>
              </a:spcBef>
            </a:pPr>
            <a:r>
              <a:rPr lang="en-GB" sz="1200" dirty="0"/>
              <a:t>Any motor vehicle the property of the Insured and/or for which they are</a:t>
            </a:r>
            <a:br>
              <a:rPr lang="en-GB" sz="1200" dirty="0"/>
            </a:br>
            <a:r>
              <a:rPr lang="en-GB" sz="1200" dirty="0"/>
              <a:t>legally responsible.</a:t>
            </a:r>
          </a:p>
          <a:p>
            <a:pPr>
              <a:lnSpc>
                <a:spcPts val="1500"/>
              </a:lnSpc>
              <a:spcBef>
                <a:spcPts val="1200"/>
              </a:spcBef>
            </a:pPr>
            <a:r>
              <a:rPr lang="en-GB" sz="1200" b="1" dirty="0"/>
              <a:t>Name of Policyholder</a:t>
            </a:r>
            <a:endParaRPr lang="en-GB" sz="1200" dirty="0"/>
          </a:p>
          <a:p>
            <a:pPr>
              <a:lnSpc>
                <a:spcPts val="1500"/>
              </a:lnSpc>
              <a:spcBef>
                <a:spcPts val="600"/>
              </a:spcBef>
            </a:pPr>
            <a:r>
              <a:rPr lang="en-GB" sz="1200" dirty="0"/>
              <a:t>Network Rail Ltd &amp; Subsidiary Companies.</a:t>
            </a:r>
          </a:p>
          <a:p>
            <a:pPr>
              <a:lnSpc>
                <a:spcPts val="1500"/>
              </a:lnSpc>
              <a:spcBef>
                <a:spcPts val="1200"/>
              </a:spcBef>
            </a:pPr>
            <a:r>
              <a:rPr lang="en-GB" sz="1200" b="1" dirty="0"/>
              <a:t>Persons or classes of persons entitled to drive</a:t>
            </a:r>
            <a:endParaRPr lang="en-GB" sz="1200" dirty="0"/>
          </a:p>
          <a:p>
            <a:pPr>
              <a:lnSpc>
                <a:spcPts val="1500"/>
              </a:lnSpc>
              <a:spcBef>
                <a:spcPts val="600"/>
              </a:spcBef>
            </a:pPr>
            <a:r>
              <a:rPr lang="en-GB" sz="1200" dirty="0"/>
              <a:t>Any person provided the person driving holds a licence to drive the vehicle. </a:t>
            </a:r>
          </a:p>
          <a:p>
            <a:pPr>
              <a:lnSpc>
                <a:spcPts val="1500"/>
              </a:lnSpc>
              <a:spcBef>
                <a:spcPts val="1200"/>
              </a:spcBef>
            </a:pPr>
            <a:r>
              <a:rPr lang="en-GB" sz="1200" b="1" dirty="0"/>
              <a:t>Limitations as to use</a:t>
            </a:r>
            <a:endParaRPr lang="en-GB" sz="1200" dirty="0"/>
          </a:p>
          <a:p>
            <a:pPr>
              <a:lnSpc>
                <a:spcPts val="1500"/>
              </a:lnSpc>
              <a:spcBef>
                <a:spcPts val="600"/>
              </a:spcBef>
            </a:pPr>
            <a:r>
              <a:rPr lang="en-GB" sz="1200" dirty="0"/>
              <a:t>Social, Domestic and Pleasure Purposes.</a:t>
            </a:r>
          </a:p>
          <a:p>
            <a:pPr>
              <a:lnSpc>
                <a:spcPts val="1500"/>
              </a:lnSpc>
              <a:spcBef>
                <a:spcPts val="0"/>
              </a:spcBef>
            </a:pPr>
            <a:r>
              <a:rPr lang="en-GB" sz="1200" dirty="0"/>
              <a:t>Use for the Insured's business.</a:t>
            </a:r>
          </a:p>
          <a:p>
            <a:pPr>
              <a:lnSpc>
                <a:spcPts val="1500"/>
              </a:lnSpc>
              <a:spcBef>
                <a:spcPts val="1200"/>
              </a:spcBef>
            </a:pPr>
            <a:r>
              <a:rPr lang="en-GB" sz="1200" b="1" dirty="0"/>
              <a:t>Exclusion</a:t>
            </a:r>
            <a:endParaRPr lang="en-GB" sz="1200" dirty="0"/>
          </a:p>
          <a:p>
            <a:pPr>
              <a:lnSpc>
                <a:spcPts val="1500"/>
              </a:lnSpc>
              <a:spcBef>
                <a:spcPts val="600"/>
              </a:spcBef>
            </a:pPr>
            <a:r>
              <a:rPr lang="en-GB" sz="1200" dirty="0"/>
              <a:t>Use for hire or reward</a:t>
            </a:r>
          </a:p>
          <a:p>
            <a:pPr>
              <a:lnSpc>
                <a:spcPts val="1500"/>
              </a:lnSpc>
              <a:spcBef>
                <a:spcPts val="0"/>
              </a:spcBef>
            </a:pPr>
            <a:r>
              <a:rPr lang="en-GB" sz="1200" dirty="0"/>
              <a:t>Use for the carriage of passengers for hire or reward</a:t>
            </a:r>
          </a:p>
          <a:p>
            <a:pPr>
              <a:lnSpc>
                <a:spcPts val="1500"/>
              </a:lnSpc>
              <a:spcBef>
                <a:spcPts val="0"/>
              </a:spcBef>
            </a:pPr>
            <a:r>
              <a:rPr lang="en-GB" sz="1200" dirty="0"/>
              <a:t>Use for the carriage of goods for hire or reward</a:t>
            </a:r>
          </a:p>
          <a:p>
            <a:pPr>
              <a:lnSpc>
                <a:spcPts val="1500"/>
              </a:lnSpc>
              <a:spcBef>
                <a:spcPts val="0"/>
              </a:spcBef>
            </a:pPr>
            <a:r>
              <a:rPr lang="en-GB" sz="1200" dirty="0"/>
              <a:t>No personal items will be covered by Network Rail’s insurance.</a:t>
            </a:r>
          </a:p>
        </p:txBody>
      </p:sp>
      <p:sp>
        <p:nvSpPr>
          <p:cNvPr id="7" name="Rounded Rectangle 6">
            <a:extLst>
              <a:ext uri="{FF2B5EF4-FFF2-40B4-BE49-F238E27FC236}">
                <a16:creationId xmlns:a16="http://schemas.microsoft.com/office/drawing/2014/main" id="{49842FE6-0A3C-2FCA-2D34-7537EBD6F453}"/>
              </a:ext>
            </a:extLst>
          </p:cNvPr>
          <p:cNvSpPr/>
          <p:nvPr/>
        </p:nvSpPr>
        <p:spPr>
          <a:xfrm>
            <a:off x="470649" y="533807"/>
            <a:ext cx="2804985"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A3FFC-7AC6-3B34-5E31-8AD4296FAB22}"/>
              </a:ext>
            </a:extLst>
          </p:cNvPr>
          <p:cNvSpPr>
            <a:spLocks noGrp="1"/>
          </p:cNvSpPr>
          <p:nvPr>
            <p:ph type="title"/>
          </p:nvPr>
        </p:nvSpPr>
        <p:spPr>
          <a:xfrm>
            <a:off x="656407" y="689136"/>
            <a:ext cx="2578990" cy="418916"/>
          </a:xfrm>
        </p:spPr>
        <p:txBody>
          <a:bodyPr/>
          <a:lstStyle/>
          <a:p>
            <a:r>
              <a:rPr lang="en-GB" sz="2200" dirty="0"/>
              <a:t>Vehicle Breakdowns</a:t>
            </a:r>
          </a:p>
        </p:txBody>
      </p:sp>
      <p:sp>
        <p:nvSpPr>
          <p:cNvPr id="8" name="Rounded Rectangle 7">
            <a:extLst>
              <a:ext uri="{FF2B5EF4-FFF2-40B4-BE49-F238E27FC236}">
                <a16:creationId xmlns:a16="http://schemas.microsoft.com/office/drawing/2014/main" id="{DA7DD8B9-FDF1-4CA2-9C72-9285F2D6168C}"/>
              </a:ext>
            </a:extLst>
          </p:cNvPr>
          <p:cNvSpPr/>
          <p:nvPr/>
        </p:nvSpPr>
        <p:spPr>
          <a:xfrm>
            <a:off x="6096001" y="533807"/>
            <a:ext cx="2619736"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D36736D-88DC-574A-7AA2-32C0B044CBFA}"/>
              </a:ext>
            </a:extLst>
          </p:cNvPr>
          <p:cNvSpPr txBox="1">
            <a:spLocks/>
          </p:cNvSpPr>
          <p:nvPr/>
        </p:nvSpPr>
        <p:spPr>
          <a:xfrm>
            <a:off x="6331221" y="689137"/>
            <a:ext cx="2268770"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Vehicle Insurance</a:t>
            </a:r>
          </a:p>
        </p:txBody>
      </p:sp>
    </p:spTree>
    <p:extLst>
      <p:ext uri="{BB962C8B-B14F-4D97-AF65-F5344CB8AC3E}">
        <p14:creationId xmlns:p14="http://schemas.microsoft.com/office/powerpoint/2010/main" val="4084076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E87D8-D055-A1D6-A6A1-5309ACBF199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0E67800-3328-61E6-1A5B-CF5AFF4C6CCD}"/>
              </a:ext>
            </a:extLst>
          </p:cNvPr>
          <p:cNvSpPr>
            <a:spLocks noGrp="1"/>
          </p:cNvSpPr>
          <p:nvPr>
            <p:ph type="body" sz="quarter" idx="10"/>
          </p:nvPr>
        </p:nvSpPr>
        <p:spPr>
          <a:xfrm>
            <a:off x="470648" y="1479176"/>
            <a:ext cx="5178495" cy="4468481"/>
          </a:xfrm>
        </p:spPr>
        <p:txBody>
          <a:bodyPr/>
          <a:lstStyle/>
          <a:p>
            <a:pPr>
              <a:lnSpc>
                <a:spcPts val="1500"/>
              </a:lnSpc>
              <a:spcBef>
                <a:spcPts val="600"/>
              </a:spcBef>
            </a:pPr>
            <a:r>
              <a:rPr lang="en-GB" sz="1250" b="1" dirty="0"/>
              <a:t>If you are required to tow a trailer, you must comply with the following;</a:t>
            </a:r>
          </a:p>
          <a:p>
            <a:pPr marL="177750" indent="-177750">
              <a:lnSpc>
                <a:spcPts val="1500"/>
              </a:lnSpc>
              <a:spcBef>
                <a:spcPts val="600"/>
              </a:spcBef>
              <a:buFont typeface="Arial" panose="020B0604020202020204" pitchFamily="34" charset="0"/>
              <a:buChar char="•"/>
            </a:pPr>
            <a:r>
              <a:rPr lang="en-GB" sz="1250" dirty="0"/>
              <a:t>It is your responsibility to check that you do not tow more than your category of driving licence permits</a:t>
            </a:r>
            <a:endParaRPr lang="en-GB" sz="1250" dirty="0">
              <a:highlight>
                <a:srgbClr val="FFFF00"/>
              </a:highlight>
            </a:endParaRPr>
          </a:p>
          <a:p>
            <a:pPr marL="177750" indent="-177750">
              <a:lnSpc>
                <a:spcPts val="1500"/>
              </a:lnSpc>
              <a:spcBef>
                <a:spcPts val="600"/>
              </a:spcBef>
              <a:buFont typeface="Arial" panose="020B0604020202020204" pitchFamily="34" charset="0"/>
              <a:buChar char="•"/>
            </a:pPr>
            <a:r>
              <a:rPr lang="en-GB" sz="1250" dirty="0"/>
              <a:t>Do not tow unless you have completed recognised training </a:t>
            </a:r>
          </a:p>
          <a:p>
            <a:pPr marL="177750" lvl="0" indent="-177750">
              <a:lnSpc>
                <a:spcPts val="1500"/>
              </a:lnSpc>
              <a:spcBef>
                <a:spcPts val="600"/>
              </a:spcBef>
              <a:buFont typeface="Arial" panose="020B0604020202020204" pitchFamily="34" charset="0"/>
              <a:buChar char="•"/>
            </a:pPr>
            <a:r>
              <a:rPr lang="en-GB" sz="1250" dirty="0"/>
              <a:t>Complete a first use walkaround check on the towing vehicle and the trailer</a:t>
            </a:r>
          </a:p>
          <a:p>
            <a:pPr marL="177750" lvl="0" indent="-177750">
              <a:lnSpc>
                <a:spcPts val="1500"/>
              </a:lnSpc>
              <a:spcBef>
                <a:spcPts val="600"/>
              </a:spcBef>
              <a:buFont typeface="Arial" panose="020B0604020202020204" pitchFamily="34" charset="0"/>
              <a:buChar char="•"/>
            </a:pPr>
            <a:r>
              <a:rPr lang="en-GB" sz="1250" dirty="0"/>
              <a:t>Be aware that speed limits are lower for vehicles towing trailers</a:t>
            </a:r>
          </a:p>
          <a:p>
            <a:pPr marL="177750" lvl="0" indent="-177750">
              <a:lnSpc>
                <a:spcPts val="1500"/>
              </a:lnSpc>
              <a:spcBef>
                <a:spcPts val="600"/>
              </a:spcBef>
              <a:buFont typeface="Arial" panose="020B0604020202020204" pitchFamily="34" charset="0"/>
              <a:buChar char="•"/>
            </a:pPr>
            <a:r>
              <a:rPr lang="en-GB" sz="1250" dirty="0"/>
              <a:t>The trailer must be properly coupled to the vehicle using the correct pins, clips and breakaway cables</a:t>
            </a:r>
          </a:p>
          <a:p>
            <a:pPr marL="177750" lvl="0" indent="-177750">
              <a:lnSpc>
                <a:spcPts val="1500"/>
              </a:lnSpc>
              <a:spcBef>
                <a:spcPts val="600"/>
              </a:spcBef>
              <a:buFont typeface="Arial" panose="020B0604020202020204" pitchFamily="34" charset="0"/>
              <a:buChar char="•"/>
            </a:pPr>
            <a:r>
              <a:rPr lang="en-GB" sz="1250" dirty="0"/>
              <a:t>The fully loaded vehicle and trailer combination weight must not exceed the manufacturer plated GTW (gross train weight)</a:t>
            </a:r>
          </a:p>
          <a:p>
            <a:pPr marL="177750" lvl="0" indent="-177750">
              <a:lnSpc>
                <a:spcPts val="1500"/>
              </a:lnSpc>
              <a:spcBef>
                <a:spcPts val="600"/>
              </a:spcBef>
              <a:buFont typeface="Arial" panose="020B0604020202020204" pitchFamily="34" charset="0"/>
              <a:buChar char="•"/>
            </a:pPr>
            <a:r>
              <a:rPr lang="en-GB" sz="1250" dirty="0"/>
              <a:t>Do not overload the trailer, distribute the weight evenly and secure the load</a:t>
            </a:r>
          </a:p>
          <a:p>
            <a:pPr marL="177750" lvl="0" indent="-177750">
              <a:lnSpc>
                <a:spcPts val="1500"/>
              </a:lnSpc>
              <a:spcBef>
                <a:spcPts val="600"/>
              </a:spcBef>
              <a:buFont typeface="Arial" panose="020B0604020202020204" pitchFamily="34" charset="0"/>
              <a:buChar char="•"/>
            </a:pPr>
            <a:r>
              <a:rPr lang="en-GB" sz="1250" dirty="0">
                <a:highlight>
                  <a:srgbClr val="00FF00"/>
                </a:highlight>
              </a:rPr>
              <a:t>Towing a trailer could bring you into scope of GB Domestic Hours regulations, if the vehicle and trailer combination is over 3.5 tonne</a:t>
            </a:r>
          </a:p>
          <a:p>
            <a:pPr marL="177750" lvl="0" indent="-177750">
              <a:lnSpc>
                <a:spcPts val="1500"/>
              </a:lnSpc>
              <a:spcBef>
                <a:spcPts val="600"/>
              </a:spcBef>
              <a:buFont typeface="Arial" panose="020B0604020202020204" pitchFamily="34" charset="0"/>
              <a:buChar char="•"/>
            </a:pPr>
            <a:r>
              <a:rPr lang="en-GB" sz="1250" dirty="0"/>
              <a:t>Best practice guidelines advise not to load the trailer to the point where it is heavier than the towing vehicle.</a:t>
            </a:r>
          </a:p>
          <a:p>
            <a:pPr>
              <a:lnSpc>
                <a:spcPts val="1500"/>
              </a:lnSpc>
              <a:spcBef>
                <a:spcPts val="600"/>
              </a:spcBef>
            </a:pPr>
            <a:r>
              <a:rPr lang="en-GB" sz="1250" dirty="0"/>
              <a:t>More information can be found on the </a:t>
            </a:r>
            <a:r>
              <a:rPr lang="en-GB" sz="1250" b="1" dirty="0">
                <a:solidFill>
                  <a:srgbClr val="106AA3"/>
                </a:solidFill>
                <a:hlinkClick r:id="rId2">
                  <a:extLst>
                    <a:ext uri="{A12FA001-AC4F-418D-AE19-62706E023703}">
                      <ahyp:hlinkClr xmlns:ahyp="http://schemas.microsoft.com/office/drawing/2018/hyperlinkcolor" val="tx"/>
                    </a:ext>
                  </a:extLst>
                </a:hlinkClick>
              </a:rPr>
              <a:t>Government Website</a:t>
            </a:r>
            <a:endParaRPr lang="en-GB" sz="1250" dirty="0">
              <a:solidFill>
                <a:srgbClr val="106AA3"/>
              </a:solidFill>
            </a:endParaRPr>
          </a:p>
        </p:txBody>
      </p:sp>
      <p:sp>
        <p:nvSpPr>
          <p:cNvPr id="5" name="Text Placeholder 2">
            <a:extLst>
              <a:ext uri="{FF2B5EF4-FFF2-40B4-BE49-F238E27FC236}">
                <a16:creationId xmlns:a16="http://schemas.microsoft.com/office/drawing/2014/main" id="{EF07D254-CB8F-45A2-D889-B95D68F9818D}"/>
              </a:ext>
            </a:extLst>
          </p:cNvPr>
          <p:cNvSpPr txBox="1">
            <a:spLocks/>
          </p:cNvSpPr>
          <p:nvPr/>
        </p:nvSpPr>
        <p:spPr>
          <a:xfrm>
            <a:off x="5981699" y="992723"/>
            <a:ext cx="5654744" cy="4760377"/>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p:txBody>
      </p:sp>
      <p:sp>
        <p:nvSpPr>
          <p:cNvPr id="6" name="Text Placeholder 2">
            <a:extLst>
              <a:ext uri="{FF2B5EF4-FFF2-40B4-BE49-F238E27FC236}">
                <a16:creationId xmlns:a16="http://schemas.microsoft.com/office/drawing/2014/main" id="{D3FF1C50-FE56-BD5F-D045-22620C86EFDD}"/>
              </a:ext>
            </a:extLst>
          </p:cNvPr>
          <p:cNvSpPr txBox="1">
            <a:spLocks/>
          </p:cNvSpPr>
          <p:nvPr/>
        </p:nvSpPr>
        <p:spPr>
          <a:xfrm>
            <a:off x="6096000" y="1479176"/>
            <a:ext cx="5654744" cy="4326920"/>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nSpc>
                <a:spcPts val="1500"/>
              </a:lnSpc>
              <a:spcBef>
                <a:spcPts val="600"/>
              </a:spcBef>
              <a:buFont typeface="Arial" panose="020B0604020202020204" pitchFamily="34" charset="0"/>
              <a:buChar char="•"/>
            </a:pPr>
            <a:r>
              <a:rPr lang="en-GB" sz="1250" dirty="0">
                <a:highlight>
                  <a:srgbClr val="00FF00"/>
                </a:highlight>
              </a:rPr>
              <a:t>Drivers shall adhere to the company policy of reverse parking unless an exemption has been applied at a particular location. It is safer to drive forward out of a space as visibility is increased.</a:t>
            </a:r>
          </a:p>
          <a:p>
            <a:pPr marL="285750" lvl="0" indent="-285750">
              <a:lnSpc>
                <a:spcPts val="1500"/>
              </a:lnSpc>
              <a:spcBef>
                <a:spcPts val="600"/>
              </a:spcBef>
              <a:buFont typeface="Arial" panose="020B0604020202020204" pitchFamily="34" charset="0"/>
              <a:buChar char="•"/>
            </a:pPr>
            <a:r>
              <a:rPr lang="en-GB" sz="1250" dirty="0">
                <a:highlight>
                  <a:srgbClr val="00FF00"/>
                </a:highlight>
              </a:rPr>
              <a:t>The Highway Code states: “</a:t>
            </a:r>
            <a:r>
              <a:rPr lang="en-GB" sz="1250" i="1" dirty="0">
                <a:highlight>
                  <a:srgbClr val="00FF00"/>
                </a:highlight>
              </a:rPr>
              <a:t>park close to the kerb and apply the handbrake firmly. select a forward gear and turn your steering wheel away from the kerb when facing uphill. select reverse gear and turn your steering wheel towards the kerb when facing downhill. use 'park' if your car has an automatic gearbox.” </a:t>
            </a:r>
          </a:p>
          <a:p>
            <a:pPr marL="285750" indent="-285750">
              <a:lnSpc>
                <a:spcPts val="1500"/>
              </a:lnSpc>
              <a:spcBef>
                <a:spcPts val="600"/>
              </a:spcBef>
              <a:buFont typeface="Arial" panose="020B0604020202020204" pitchFamily="34" charset="0"/>
              <a:buChar char="•"/>
            </a:pPr>
            <a:r>
              <a:rPr lang="en-GB" sz="1250" dirty="0">
                <a:highlight>
                  <a:srgbClr val="00FF00"/>
                </a:highlight>
              </a:rPr>
              <a:t>When leaving the vehicle, check that it is legally parked with the handbrake correctly applied. Where possible avoid parking in narrow roads, opposite driveways, entrances and junctions.</a:t>
            </a:r>
          </a:p>
          <a:p>
            <a:pPr marL="285750" indent="-285750">
              <a:lnSpc>
                <a:spcPts val="1500"/>
              </a:lnSpc>
              <a:spcBef>
                <a:spcPts val="600"/>
              </a:spcBef>
              <a:buFont typeface="Arial" panose="020B0604020202020204" pitchFamily="34" charset="0"/>
              <a:buChar char="•"/>
            </a:pPr>
            <a:r>
              <a:rPr lang="en-GB" sz="1250" dirty="0">
                <a:highlight>
                  <a:srgbClr val="00FF00"/>
                </a:highlight>
              </a:rPr>
              <a:t>All vehicles have blind spots so obstacles and hazards may be obscured. Use your side and rear-view mirrors and all-round observation when reversing. </a:t>
            </a:r>
          </a:p>
          <a:p>
            <a:pPr marL="285750" indent="-285750">
              <a:lnSpc>
                <a:spcPts val="1500"/>
              </a:lnSpc>
              <a:spcBef>
                <a:spcPts val="600"/>
              </a:spcBef>
              <a:buFont typeface="Arial" panose="020B0604020202020204" pitchFamily="34" charset="0"/>
              <a:buChar char="•"/>
            </a:pPr>
            <a:r>
              <a:rPr lang="en-GB" sz="1250" dirty="0">
                <a:highlight>
                  <a:srgbClr val="00FF00"/>
                </a:highlight>
              </a:rPr>
              <a:t>Where fitted, reversing camera lenses should be inspected for cleanliness during first use walkaround checks. </a:t>
            </a:r>
          </a:p>
          <a:p>
            <a:pPr marL="285750" indent="-285750">
              <a:lnSpc>
                <a:spcPts val="1500"/>
              </a:lnSpc>
              <a:spcBef>
                <a:spcPts val="600"/>
              </a:spcBef>
              <a:buFont typeface="Arial" panose="020B0604020202020204" pitchFamily="34" charset="0"/>
              <a:buChar char="•"/>
            </a:pPr>
            <a:r>
              <a:rPr lang="en-GB" sz="1250" dirty="0">
                <a:highlight>
                  <a:srgbClr val="00FF00"/>
                </a:highlight>
              </a:rPr>
              <a:t>As a result of the transition to electric vehicles (EVs) and the location of the charging points, it may not be possible to reverse park at some Network Rail locations</a:t>
            </a:r>
          </a:p>
          <a:p>
            <a:pPr>
              <a:lnSpc>
                <a:spcPts val="1500"/>
              </a:lnSpc>
              <a:spcBef>
                <a:spcPts val="600"/>
              </a:spcBef>
            </a:pPr>
            <a:endParaRPr lang="en-GB" sz="1250" i="1" dirty="0">
              <a:highlight>
                <a:srgbClr val="00FF00"/>
              </a:highlight>
            </a:endParaRPr>
          </a:p>
        </p:txBody>
      </p:sp>
      <p:sp>
        <p:nvSpPr>
          <p:cNvPr id="7" name="Rounded Rectangle 6">
            <a:extLst>
              <a:ext uri="{FF2B5EF4-FFF2-40B4-BE49-F238E27FC236}">
                <a16:creationId xmlns:a16="http://schemas.microsoft.com/office/drawing/2014/main" id="{3924208E-7598-CE91-A87F-911B0FE2AEC0}"/>
              </a:ext>
            </a:extLst>
          </p:cNvPr>
          <p:cNvSpPr/>
          <p:nvPr/>
        </p:nvSpPr>
        <p:spPr>
          <a:xfrm>
            <a:off x="470649" y="533807"/>
            <a:ext cx="1230829"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844EC-4116-06FC-64E5-56013C613B04}"/>
              </a:ext>
            </a:extLst>
          </p:cNvPr>
          <p:cNvSpPr>
            <a:spLocks noGrp="1"/>
          </p:cNvSpPr>
          <p:nvPr>
            <p:ph type="title"/>
          </p:nvPr>
        </p:nvSpPr>
        <p:spPr>
          <a:xfrm>
            <a:off x="656407" y="689136"/>
            <a:ext cx="1045071" cy="418916"/>
          </a:xfrm>
        </p:spPr>
        <p:txBody>
          <a:bodyPr/>
          <a:lstStyle/>
          <a:p>
            <a:r>
              <a:rPr lang="en-GB" sz="2200" dirty="0"/>
              <a:t>Towing</a:t>
            </a:r>
          </a:p>
        </p:txBody>
      </p:sp>
      <p:sp>
        <p:nvSpPr>
          <p:cNvPr id="8" name="Rounded Rectangle 7">
            <a:extLst>
              <a:ext uri="{FF2B5EF4-FFF2-40B4-BE49-F238E27FC236}">
                <a16:creationId xmlns:a16="http://schemas.microsoft.com/office/drawing/2014/main" id="{91E22DBE-9226-19EC-6A82-FAB176724E8E}"/>
              </a:ext>
            </a:extLst>
          </p:cNvPr>
          <p:cNvSpPr/>
          <p:nvPr/>
        </p:nvSpPr>
        <p:spPr>
          <a:xfrm>
            <a:off x="6096001" y="533807"/>
            <a:ext cx="4572130"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2CABFD0-128A-FEF3-1C4B-27A21B93A3A4}"/>
              </a:ext>
            </a:extLst>
          </p:cNvPr>
          <p:cNvSpPr txBox="1">
            <a:spLocks/>
          </p:cNvSpPr>
          <p:nvPr/>
        </p:nvSpPr>
        <p:spPr>
          <a:xfrm>
            <a:off x="6331220" y="689137"/>
            <a:ext cx="4572131"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highlight>
                  <a:srgbClr val="00FF00"/>
                </a:highlight>
              </a:rPr>
              <a:t>Parking, Reversing and Blind Spots</a:t>
            </a:r>
          </a:p>
        </p:txBody>
      </p:sp>
    </p:spTree>
    <p:extLst>
      <p:ext uri="{BB962C8B-B14F-4D97-AF65-F5344CB8AC3E}">
        <p14:creationId xmlns:p14="http://schemas.microsoft.com/office/powerpoint/2010/main" val="1343317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0CA-9098-D785-D7AA-0E4481855E3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BA98985-81DC-EEDD-1C51-267A067D9741}"/>
              </a:ext>
            </a:extLst>
          </p:cNvPr>
          <p:cNvSpPr>
            <a:spLocks noGrp="1"/>
          </p:cNvSpPr>
          <p:nvPr>
            <p:ph type="body" sz="quarter" idx="10"/>
          </p:nvPr>
        </p:nvSpPr>
        <p:spPr>
          <a:xfrm>
            <a:off x="487181" y="1477423"/>
            <a:ext cx="5295222" cy="3770068"/>
          </a:xfrm>
          <a:ln>
            <a:noFill/>
          </a:ln>
        </p:spPr>
        <p:txBody>
          <a:bodyPr/>
          <a:lstStyle/>
          <a:p>
            <a:pPr>
              <a:lnSpc>
                <a:spcPts val="1500"/>
              </a:lnSpc>
              <a:spcBef>
                <a:spcPts val="600"/>
              </a:spcBef>
            </a:pPr>
            <a:r>
              <a:rPr lang="en-GB" sz="1200" b="1" dirty="0">
                <a:latin typeface="Network Rail Sans" panose="02000000040000020004" pitchFamily="2" charset="77"/>
              </a:rPr>
              <a:t>We all have our part to play in reducing our impact on the environment. Positively changing our behaviour towards energy and fuel use will have an immediate effect. Network Rail are moving towards a zero emissions fleet as part of the DfT decarbonisation target.</a:t>
            </a:r>
            <a:endParaRPr lang="en-GB" sz="1200" dirty="0">
              <a:latin typeface="Network Rail Sans" panose="02000000040000020004" pitchFamily="2" charset="77"/>
            </a:endParaRPr>
          </a:p>
          <a:p>
            <a:pPr>
              <a:lnSpc>
                <a:spcPts val="1500"/>
              </a:lnSpc>
              <a:spcBef>
                <a:spcPts val="600"/>
              </a:spcBef>
            </a:pPr>
            <a:r>
              <a:rPr lang="en-GB" sz="1200" dirty="0">
                <a:latin typeface="Network Rail Sans" panose="02000000040000020004" pitchFamily="2" charset="77"/>
              </a:rPr>
              <a:t>When driving an electric vehicle please consider the following:</a:t>
            </a:r>
          </a:p>
          <a:p>
            <a:pPr marL="177750" indent="-177750">
              <a:lnSpc>
                <a:spcPts val="1500"/>
              </a:lnSpc>
              <a:spcBef>
                <a:spcPts val="200"/>
              </a:spcBef>
              <a:buFont typeface="Arial" panose="020B0604020202020204" pitchFamily="34" charset="0"/>
              <a:buChar char="•"/>
            </a:pPr>
            <a:r>
              <a:rPr lang="en-GB" sz="1200" dirty="0">
                <a:latin typeface="Network Rail Sans" panose="02000000040000020004" pitchFamily="2" charset="77"/>
              </a:rPr>
              <a:t>It is strongly advised that Electric Vehicle (EV) specific training is to be undertaken by all drivers prior to taking an EV. Training can be booked </a:t>
            </a:r>
            <a:r>
              <a:rPr lang="en-GB" sz="1200" b="1" dirty="0">
                <a:solidFill>
                  <a:srgbClr val="106AA3"/>
                </a:solidFill>
                <a:latin typeface="Network Rail Sans" panose="02000000040000020004" pitchFamily="2" charset="77"/>
                <a:hlinkClick r:id="rId2">
                  <a:extLst>
                    <a:ext uri="{A12FA001-AC4F-418D-AE19-62706E023703}">
                      <ahyp:hlinkClr xmlns:ahyp="http://schemas.microsoft.com/office/drawing/2018/hyperlinkcolor" val="tx"/>
                    </a:ext>
                  </a:extLst>
                </a:hlinkClick>
              </a:rPr>
              <a:t>here</a:t>
            </a:r>
            <a:endParaRPr lang="en-GB" sz="1200" b="1" dirty="0">
              <a:solidFill>
                <a:srgbClr val="106AA3"/>
              </a:solidFill>
              <a:latin typeface="Network Rail Sans" panose="02000000040000020004" pitchFamily="2" charset="77"/>
            </a:endParaRPr>
          </a:p>
          <a:p>
            <a:pPr marL="177750" indent="-177750">
              <a:lnSpc>
                <a:spcPts val="1500"/>
              </a:lnSpc>
              <a:spcBef>
                <a:spcPts val="200"/>
              </a:spcBef>
              <a:buFont typeface="Arial" panose="020B0604020202020204" pitchFamily="34" charset="0"/>
              <a:buChar char="•"/>
            </a:pPr>
            <a:r>
              <a:rPr lang="en-GB" sz="1200" dirty="0">
                <a:latin typeface="Network Rail Sans" panose="02000000040000020004" pitchFamily="2" charset="77"/>
              </a:rPr>
              <a:t>Electric Vehicles have instant torque and acceleration, which means they can accelerate faster than traditional petrol/diesel vehicles </a:t>
            </a:r>
          </a:p>
          <a:p>
            <a:pPr marL="177750" indent="-177750">
              <a:lnSpc>
                <a:spcPts val="1500"/>
              </a:lnSpc>
              <a:spcBef>
                <a:spcPts val="200"/>
              </a:spcBef>
              <a:buFont typeface="Arial" panose="020B0604020202020204" pitchFamily="34" charset="0"/>
              <a:buChar char="•"/>
            </a:pPr>
            <a:r>
              <a:rPr lang="en-GB" sz="1200" dirty="0">
                <a:latin typeface="Network Rail Sans" panose="02000000040000020004" pitchFamily="2" charset="77"/>
              </a:rPr>
              <a:t>On the move, there are no gears to worry about, and no clutch pedal either. It’s simply a case of ‘stop and go’ using the brake and accelerator pedals</a:t>
            </a:r>
          </a:p>
          <a:p>
            <a:pPr marL="177750" indent="-177750">
              <a:lnSpc>
                <a:spcPts val="1500"/>
              </a:lnSpc>
              <a:spcBef>
                <a:spcPts val="200"/>
              </a:spcBef>
              <a:buFont typeface="Arial" panose="020B0604020202020204" pitchFamily="34" charset="0"/>
              <a:buChar char="•"/>
            </a:pPr>
            <a:r>
              <a:rPr lang="en-GB" sz="1200" dirty="0">
                <a:latin typeface="Network Rail Sans" panose="02000000040000020004" pitchFamily="2" charset="77"/>
              </a:rPr>
              <a:t>Electric Vehicles are generally quieter as they do not have an engine that produces noise, please look out for vehicles and vulnerable road users, as people may not hear you while you are manoeuvring</a:t>
            </a:r>
          </a:p>
          <a:p>
            <a:pPr marL="177750" indent="-177750">
              <a:lnSpc>
                <a:spcPts val="1500"/>
              </a:lnSpc>
              <a:spcBef>
                <a:spcPts val="200"/>
              </a:spcBef>
              <a:buFont typeface="Arial" panose="020B0604020202020204" pitchFamily="34" charset="0"/>
              <a:buChar char="•"/>
            </a:pPr>
            <a:r>
              <a:rPr lang="en-GB" sz="1200" dirty="0">
                <a:latin typeface="Network Rail Sans" panose="02000000040000020004" pitchFamily="2" charset="77"/>
              </a:rPr>
              <a:t>Driver style and weather conditions can significantly reduce range, carrying unnecessary weight inside the vehicle can also impact on range</a:t>
            </a:r>
          </a:p>
          <a:p>
            <a:pPr marL="177750" indent="-177750">
              <a:lnSpc>
                <a:spcPts val="1500"/>
              </a:lnSpc>
              <a:spcBef>
                <a:spcPts val="200"/>
              </a:spcBef>
              <a:buFont typeface="Arial" panose="020B0604020202020204" pitchFamily="34" charset="0"/>
              <a:buChar char="•"/>
            </a:pPr>
            <a:r>
              <a:rPr lang="en-GB" sz="1200" dirty="0">
                <a:latin typeface="Network Rail Sans" panose="02000000040000020004" pitchFamily="2" charset="77"/>
              </a:rPr>
              <a:t>The more electrical devices you switch on inside the car, the more energy you’ll use. So be mindful and only use what you need</a:t>
            </a:r>
          </a:p>
          <a:p>
            <a:pPr marL="177750" indent="-177750">
              <a:lnSpc>
                <a:spcPts val="1500"/>
              </a:lnSpc>
              <a:spcBef>
                <a:spcPts val="200"/>
              </a:spcBef>
              <a:buFont typeface="Arial" panose="020B0604020202020204" pitchFamily="34" charset="0"/>
              <a:buChar char="•"/>
            </a:pPr>
            <a:r>
              <a:rPr lang="en-GB" sz="1200" dirty="0">
                <a:latin typeface="Network Rail Sans" panose="02000000040000020004" pitchFamily="2" charset="77"/>
              </a:rPr>
              <a:t>Many electric vehicles use regenerative braking, meaning energy is captured and stored in the battery when the driver brakes, this helps to extend the range of the vehicle and can also extend the life of the brakes.</a:t>
            </a:r>
            <a:endParaRPr lang="en-GB" sz="1200" b="1" u="sng" dirty="0">
              <a:latin typeface="Network Rail Sans" panose="02000000040000020004" pitchFamily="2" charset="77"/>
            </a:endParaRPr>
          </a:p>
        </p:txBody>
      </p:sp>
      <p:sp>
        <p:nvSpPr>
          <p:cNvPr id="4" name="Text Placeholder 2">
            <a:extLst>
              <a:ext uri="{FF2B5EF4-FFF2-40B4-BE49-F238E27FC236}">
                <a16:creationId xmlns:a16="http://schemas.microsoft.com/office/drawing/2014/main" id="{E1870DAA-5386-DA14-8DD0-FCAAAEFC6F62}"/>
              </a:ext>
            </a:extLst>
          </p:cNvPr>
          <p:cNvSpPr txBox="1">
            <a:spLocks/>
          </p:cNvSpPr>
          <p:nvPr/>
        </p:nvSpPr>
        <p:spPr>
          <a:xfrm>
            <a:off x="6096000" y="1477422"/>
            <a:ext cx="5930096" cy="4396603"/>
          </a:xfrm>
          <a:prstGeom prst="rect">
            <a:avLst/>
          </a:prstGeom>
          <a:ln>
            <a:noFill/>
          </a:ln>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500"/>
              </a:lnSpc>
              <a:spcBef>
                <a:spcPts val="600"/>
              </a:spcBef>
              <a:tabLst>
                <a:tab pos="457200" algn="l"/>
              </a:tabLst>
            </a:pPr>
            <a:r>
              <a:rPr lang="en-GB" sz="1200" b="1" dirty="0">
                <a:latin typeface="Network Rail Sans" charset="0"/>
              </a:rPr>
              <a:t>When charging an electric vehicle please consider the following:</a:t>
            </a:r>
          </a:p>
          <a:p>
            <a:pPr marL="177750" lvl="0" indent="-177750">
              <a:lnSpc>
                <a:spcPts val="1500"/>
              </a:lnSpc>
              <a:spcBef>
                <a:spcPts val="600"/>
              </a:spcBef>
              <a:buFont typeface="Arial" panose="020B0604020202020204" pitchFamily="34" charset="0"/>
              <a:buChar char="•"/>
              <a:tabLst>
                <a:tab pos="457200" algn="l"/>
              </a:tabLst>
            </a:pPr>
            <a:r>
              <a:rPr lang="en-GB" sz="1200" dirty="0">
                <a:latin typeface="Network Rail Sans" charset="0"/>
              </a:rPr>
              <a:t>Plan your journey to account for the location of charging points on route</a:t>
            </a:r>
          </a:p>
          <a:p>
            <a:pPr marL="177750" lvl="0" indent="-177750">
              <a:lnSpc>
                <a:spcPts val="1500"/>
              </a:lnSpc>
              <a:spcBef>
                <a:spcPts val="0"/>
              </a:spcBef>
              <a:buFont typeface="Arial" panose="020B0604020202020204" pitchFamily="34" charset="0"/>
              <a:buChar char="•"/>
              <a:tabLst>
                <a:tab pos="457200" algn="l"/>
              </a:tabLst>
            </a:pPr>
            <a:r>
              <a:rPr lang="en-GB" sz="1200" dirty="0">
                <a:latin typeface="Network Rail Sans" charset="0"/>
              </a:rPr>
              <a:t>Charging times may vary depending on the capacity of the charge unit and the vehicle </a:t>
            </a:r>
          </a:p>
          <a:p>
            <a:pPr marL="177750" indent="-177750">
              <a:lnSpc>
                <a:spcPts val="1500"/>
              </a:lnSpc>
              <a:spcBef>
                <a:spcPts val="0"/>
              </a:spcBef>
              <a:buFont typeface="Arial" panose="020B0604020202020204" pitchFamily="34" charset="0"/>
              <a:buChar char="•"/>
              <a:tabLst>
                <a:tab pos="457200" algn="l"/>
              </a:tabLst>
            </a:pPr>
            <a:r>
              <a:rPr lang="en-GB" sz="1200" dirty="0">
                <a:latin typeface="Network Rail Sans" charset="0"/>
              </a:rPr>
              <a:t>Only Network Rail vehicles (including hires) should be charged on company sites. Personal vehicles should not be charged unless authorised </a:t>
            </a:r>
          </a:p>
          <a:p>
            <a:pPr marL="177750" indent="-177750">
              <a:lnSpc>
                <a:spcPts val="1500"/>
              </a:lnSpc>
              <a:spcBef>
                <a:spcPts val="0"/>
              </a:spcBef>
              <a:buFont typeface="Arial" panose="020B0604020202020204" pitchFamily="34" charset="0"/>
              <a:buChar char="•"/>
              <a:tabLst>
                <a:tab pos="457200" algn="l"/>
              </a:tabLst>
            </a:pPr>
            <a:r>
              <a:rPr lang="en-GB" sz="1200" dirty="0">
                <a:latin typeface="Network Rail Sans" charset="0"/>
              </a:rPr>
              <a:t>Drivers should be in possession of an electric Allstar fuel card, which can be used for accessing public charging points, click </a:t>
            </a:r>
            <a:r>
              <a:rPr lang="en-GB" sz="1200" b="1" dirty="0">
                <a:solidFill>
                  <a:srgbClr val="106AA3"/>
                </a:solidFill>
                <a:latin typeface="Network Rail Sans" charset="0"/>
                <a:hlinkClick r:id="rId3">
                  <a:extLst>
                    <a:ext uri="{A12FA001-AC4F-418D-AE19-62706E023703}">
                      <ahyp:hlinkClr xmlns:ahyp="http://schemas.microsoft.com/office/drawing/2018/hyperlinkcolor" val="tx"/>
                    </a:ext>
                  </a:extLst>
                </a:hlinkClick>
              </a:rPr>
              <a:t>here</a:t>
            </a:r>
            <a:r>
              <a:rPr lang="en-GB" sz="1200" dirty="0">
                <a:latin typeface="Network Rail Sans" charset="0"/>
              </a:rPr>
              <a:t> to order a card</a:t>
            </a:r>
          </a:p>
          <a:p>
            <a:pPr marL="177750" lvl="0" indent="-177750">
              <a:lnSpc>
                <a:spcPts val="1500"/>
              </a:lnSpc>
              <a:spcBef>
                <a:spcPts val="0"/>
              </a:spcBef>
              <a:buFont typeface="Arial" panose="020B0604020202020204" pitchFamily="34" charset="0"/>
              <a:buChar char="•"/>
              <a:tabLst>
                <a:tab pos="457200" algn="l"/>
              </a:tabLst>
            </a:pPr>
            <a:r>
              <a:rPr lang="en-GB" sz="1200" dirty="0">
                <a:latin typeface="Network Rail Sans" charset="0"/>
              </a:rPr>
              <a:t>Public EV charge points can be found using Zap Map, the app offers a filter to find the nearest public charging location.</a:t>
            </a:r>
          </a:p>
          <a:p>
            <a:pPr>
              <a:tabLst>
                <a:tab pos="457200" algn="l"/>
              </a:tabLst>
            </a:pPr>
            <a:r>
              <a:rPr lang="en-GB" sz="1200" dirty="0">
                <a:latin typeface="Network Rail Sans" panose="02000000040000020004" pitchFamily="2" charset="0"/>
                <a:cs typeface="Arial" panose="020B0604020202020204" pitchFamily="34" charset="0"/>
              </a:rPr>
              <a:t>Network Rail have some 3.5t to 4.25t Alternatively Fuelled Vehicles (AFV) which are electric, entering the fleet. An AFV is defined as a motor vehicle not powered by conventional diesel or petrol engines.  Please click </a:t>
            </a:r>
            <a:r>
              <a:rPr lang="en-GB" sz="1200" dirty="0">
                <a:hlinkClick r:id="rId4"/>
              </a:rPr>
              <a:t>here</a:t>
            </a:r>
            <a:r>
              <a:rPr lang="en-GB" sz="1200" dirty="0"/>
              <a:t> for </a:t>
            </a:r>
            <a:r>
              <a:rPr lang="en-GB" sz="1200" dirty="0">
                <a:latin typeface="Network Rail Sans" panose="02000000040000020004" pitchFamily="2" charset="0"/>
                <a:cs typeface="Arial" panose="020B0604020202020204" pitchFamily="34" charset="0"/>
              </a:rPr>
              <a:t>more information before driving an AFV.</a:t>
            </a:r>
          </a:p>
          <a:p>
            <a:pPr>
              <a:tabLst>
                <a:tab pos="457200" algn="l"/>
              </a:tabLst>
            </a:pPr>
            <a:endParaRPr lang="en-GB" sz="1200" dirty="0">
              <a:latin typeface="Network Rail Sans" panose="02000000040000020004" pitchFamily="2" charset="0"/>
              <a:cs typeface="Arial" panose="020B0604020202020204" pitchFamily="34" charset="0"/>
            </a:endParaRPr>
          </a:p>
          <a:p>
            <a:r>
              <a:rPr lang="en-GB" sz="1400" b="1" dirty="0">
                <a:effectLst/>
                <a:highlight>
                  <a:srgbClr val="00FFFF"/>
                </a:highlight>
                <a:latin typeface="Calibri" panose="020F0502020204030204" pitchFamily="34" charset="0"/>
                <a:ea typeface="Calibri" panose="020F0502020204030204" pitchFamily="34" charset="0"/>
              </a:rPr>
              <a:t>Vehicle Returns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mn-cs"/>
              </a:rPr>
              <a:t>Network Rail aim to operate a safe and efficient fleet. The Route Services Road Fleet Team reserve the right to remove any vehicle no longer meeting the required standard. Factors considered are age, mileage and/or wear. Vehicles reaching a specified age(e.g. 5/6 + years) may be required to be returned to ensure optimal safety and reliability. All vehicles must meet or exceed efficiency and safety regulations, any vehicle that fails to meet these standards may be removed if it cannot be repaired in a timely or cost-effective manner.</a:t>
            </a:r>
            <a:endParaRPr lang="en-GB" sz="1200" dirty="0">
              <a:effectLst/>
              <a:highlight>
                <a:srgbClr val="00FFFF"/>
              </a:highlight>
              <a:latin typeface="Calibri" panose="020F0502020204030204" pitchFamily="34" charset="0"/>
              <a:ea typeface="Calibri" panose="020F0502020204030204" pitchFamily="34" charset="0"/>
            </a:endParaRPr>
          </a:p>
          <a:p>
            <a:pPr>
              <a:lnSpc>
                <a:spcPts val="1500"/>
              </a:lnSpc>
              <a:spcBef>
                <a:spcPts val="600"/>
              </a:spcBef>
              <a:tabLst>
                <a:tab pos="457200" algn="l"/>
              </a:tabLst>
            </a:pPr>
            <a:endParaRPr lang="en-GB" sz="1200" b="1" dirty="0">
              <a:solidFill>
                <a:srgbClr val="106AA3"/>
              </a:solidFill>
              <a:latin typeface="Network Rail Sans" panose="02000000040000020004" pitchFamily="2" charset="0"/>
              <a:cs typeface="Arial" panose="020B0604020202020204" pitchFamily="34" charset="0"/>
            </a:endParaRPr>
          </a:p>
        </p:txBody>
      </p:sp>
      <p:sp>
        <p:nvSpPr>
          <p:cNvPr id="5" name="Rounded Rectangle 4">
            <a:extLst>
              <a:ext uri="{FF2B5EF4-FFF2-40B4-BE49-F238E27FC236}">
                <a16:creationId xmlns:a16="http://schemas.microsoft.com/office/drawing/2014/main" id="{285A8FB2-5BCF-0CAF-9971-D8DC1F578FAD}"/>
              </a:ext>
            </a:extLst>
          </p:cNvPr>
          <p:cNvSpPr/>
          <p:nvPr/>
        </p:nvSpPr>
        <p:spPr>
          <a:xfrm>
            <a:off x="487181" y="563233"/>
            <a:ext cx="2492470"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90BDDCB-2CB1-F186-2F98-297E496ECA74}"/>
              </a:ext>
            </a:extLst>
          </p:cNvPr>
          <p:cNvSpPr txBox="1">
            <a:spLocks/>
          </p:cNvSpPr>
          <p:nvPr/>
        </p:nvSpPr>
        <p:spPr>
          <a:xfrm>
            <a:off x="656407" y="689136"/>
            <a:ext cx="2306712"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400" dirty="0">
                <a:highlight>
                  <a:srgbClr val="FFFF00"/>
                </a:highlight>
              </a:rPr>
              <a:t>Electric Vehicles</a:t>
            </a:r>
            <a:endParaRPr lang="en-GB" sz="2200" dirty="0">
              <a:highlight>
                <a:srgbClr val="FFFF00"/>
              </a:highlight>
            </a:endParaRPr>
          </a:p>
        </p:txBody>
      </p:sp>
      <p:sp>
        <p:nvSpPr>
          <p:cNvPr id="7" name="Rounded Rectangle 6">
            <a:extLst>
              <a:ext uri="{FF2B5EF4-FFF2-40B4-BE49-F238E27FC236}">
                <a16:creationId xmlns:a16="http://schemas.microsoft.com/office/drawing/2014/main" id="{5DDFEF0F-5394-95AF-E2C6-C480BF06C51E}"/>
              </a:ext>
            </a:extLst>
          </p:cNvPr>
          <p:cNvSpPr/>
          <p:nvPr/>
        </p:nvSpPr>
        <p:spPr>
          <a:xfrm>
            <a:off x="6095999" y="563233"/>
            <a:ext cx="3216541"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1D791-C9C6-6E24-E569-91720FF9C116}"/>
              </a:ext>
            </a:extLst>
          </p:cNvPr>
          <p:cNvSpPr txBox="1">
            <a:spLocks/>
          </p:cNvSpPr>
          <p:nvPr/>
        </p:nvSpPr>
        <p:spPr>
          <a:xfrm>
            <a:off x="6256656" y="689135"/>
            <a:ext cx="3216541"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400" dirty="0">
                <a:highlight>
                  <a:srgbClr val="FFFF00"/>
                </a:highlight>
              </a:rPr>
              <a:t>Vehicle Returns Policy</a:t>
            </a:r>
            <a:endParaRPr lang="en-GB" sz="2200" dirty="0">
              <a:highlight>
                <a:srgbClr val="FFFF00"/>
              </a:highlight>
            </a:endParaRPr>
          </a:p>
        </p:txBody>
      </p:sp>
    </p:spTree>
    <p:extLst>
      <p:ext uri="{BB962C8B-B14F-4D97-AF65-F5344CB8AC3E}">
        <p14:creationId xmlns:p14="http://schemas.microsoft.com/office/powerpoint/2010/main" val="4120446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F8D76-96F7-5CAA-61AB-4230A3DFAA4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A7AB4F6-E3A8-33BC-E577-DDBB41FD80CB}"/>
              </a:ext>
            </a:extLst>
          </p:cNvPr>
          <p:cNvSpPr>
            <a:spLocks noGrp="1"/>
          </p:cNvSpPr>
          <p:nvPr>
            <p:ph type="body" sz="quarter" idx="10"/>
          </p:nvPr>
        </p:nvSpPr>
        <p:spPr>
          <a:xfrm>
            <a:off x="487181" y="1477423"/>
            <a:ext cx="5295222" cy="3958326"/>
          </a:xfrm>
          <a:ln>
            <a:noFill/>
          </a:ln>
        </p:spPr>
        <p:txBody>
          <a:bodyPr/>
          <a:lstStyle/>
          <a:p>
            <a:pPr>
              <a:lnSpc>
                <a:spcPts val="1500"/>
              </a:lnSpc>
              <a:spcBef>
                <a:spcPts val="600"/>
              </a:spcBef>
            </a:pPr>
            <a:r>
              <a:rPr lang="en-GB" sz="1250" b="1" dirty="0"/>
              <a:t>Network Rail will be operating solely under GB Domestic rules using a tachograph derogation from the beginning of October 2024. The GB Domestic rules, as contained in the Road Traffic Act 1988, apply to most goods vehicles that are exempt from the EU rules.</a:t>
            </a:r>
          </a:p>
          <a:p>
            <a:pPr marL="0" marR="0" lvl="0" indent="0" algn="l" defTabSz="914400" rtl="0" eaLnBrk="1" fontAlgn="auto" latinLnBrk="0" hangingPunct="1">
              <a:lnSpc>
                <a:spcPts val="1500"/>
              </a:lnSpc>
              <a:spcBef>
                <a:spcPts val="600"/>
              </a:spcBef>
              <a:spcAft>
                <a:spcPts val="0"/>
              </a:spcAft>
              <a:buClrTx/>
              <a:buSzTx/>
              <a:buFont typeface="Arial" panose="020B0604020202020204" pitchFamily="34" charset="0"/>
              <a:buNone/>
              <a:tabLst/>
              <a:defRPr/>
            </a:pPr>
            <a:r>
              <a:rPr kumimoji="0" lang="en-GB" sz="125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Arial" panose="020B0604020202020204" pitchFamily="34" charset="0"/>
              </a:rPr>
              <a:t>Operating under GB Domestic rules require Network Rail to comply with Working Time Legislation. Although Working Time legislation only requires certain aspects to be adhered to when operating under GB Domestic rules. Network Rail will adopt as best practice, the break and rest requirements set out in the working time legislation, which is applicable to drivers in scope of the EU drivers’ hours rules . This is to ensure that our drivers do not work excessively long hours and take regular breaks.</a:t>
            </a:r>
            <a:endParaRPr lang="en-GB" sz="1250" dirty="0">
              <a:solidFill>
                <a:prstClr val="black"/>
              </a:solidFill>
              <a:latin typeface="Network Rail Sans" panose="02000000040000020004" pitchFamily="50" charset="0"/>
              <a:ea typeface="+mn-ea"/>
              <a:cs typeface="Arial" panose="020B0604020202020204" pitchFamily="34" charset="0"/>
            </a:endParaRPr>
          </a:p>
          <a:p>
            <a:pPr marL="0" marR="0" lvl="0" indent="0" algn="l" defTabSz="914400" rtl="0" eaLnBrk="1" fontAlgn="auto" latinLnBrk="0" hangingPunct="1">
              <a:lnSpc>
                <a:spcPts val="1500"/>
              </a:lnSpc>
              <a:spcBef>
                <a:spcPts val="600"/>
              </a:spcBef>
              <a:spcAft>
                <a:spcPts val="0"/>
              </a:spcAft>
              <a:buClrTx/>
              <a:buSzTx/>
              <a:buFont typeface="Arial" panose="020B0604020202020204" pitchFamily="34" charset="0"/>
              <a:buNone/>
              <a:tabLst/>
              <a:defRPr/>
            </a:pPr>
            <a:r>
              <a:rPr kumimoji="0" lang="en-GB" sz="125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Arial" panose="020B0604020202020204" pitchFamily="34" charset="0"/>
              </a:rPr>
              <a:t>There is no longer a requirement to use a digital tachograph, whilst driving any vehicle for Network Rail. However, all driving and working hours must be recorded on the GB Domestic electronic driver hours app, which can be found in the </a:t>
            </a:r>
            <a:r>
              <a:rPr kumimoji="0" lang="en-GB" sz="1250" b="0" i="0" u="none" strike="noStrike" kern="1200" cap="none" spc="0" normalizeH="0" baseline="0" noProof="0" dirty="0" err="1">
                <a:ln>
                  <a:noFill/>
                </a:ln>
                <a:solidFill>
                  <a:prstClr val="black"/>
                </a:solidFill>
                <a:effectLst/>
                <a:uLnTx/>
                <a:uFillTx/>
                <a:latin typeface="Network Rail Sans" panose="02000000040000020004" pitchFamily="50" charset="0"/>
                <a:ea typeface="+mn-ea"/>
                <a:cs typeface="Arial" panose="020B0604020202020204" pitchFamily="34" charset="0"/>
              </a:rPr>
              <a:t>CheckedSafe</a:t>
            </a:r>
            <a:r>
              <a:rPr kumimoji="0" lang="en-GB" sz="125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Arial" panose="020B0604020202020204" pitchFamily="34" charset="0"/>
              </a:rPr>
              <a:t> application. The </a:t>
            </a:r>
            <a:r>
              <a:rPr kumimoji="0" lang="en-GB" sz="1250" b="0" i="0" u="none" strike="noStrike" kern="1200" cap="none" spc="0" normalizeH="0" baseline="0" noProof="0" dirty="0" err="1">
                <a:ln>
                  <a:noFill/>
                </a:ln>
                <a:solidFill>
                  <a:prstClr val="black"/>
                </a:solidFill>
                <a:effectLst/>
                <a:uLnTx/>
                <a:uFillTx/>
                <a:latin typeface="Network Rail Sans" panose="02000000040000020004" pitchFamily="50" charset="0"/>
                <a:ea typeface="+mn-ea"/>
                <a:cs typeface="Arial" panose="020B0604020202020204" pitchFamily="34" charset="0"/>
              </a:rPr>
              <a:t>CheckedSafe</a:t>
            </a:r>
            <a:r>
              <a:rPr kumimoji="0" lang="en-GB" sz="125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Arial" panose="020B0604020202020204" pitchFamily="34" charset="0"/>
              </a:rPr>
              <a:t> app can be located in the menu section on the PDA’s, it can also be downloaded onto a mobile device.</a:t>
            </a:r>
            <a:endParaRPr lang="en-GB" sz="1250" dirty="0">
              <a:solidFill>
                <a:prstClr val="black"/>
              </a:solidFill>
              <a:highlight>
                <a:srgbClr val="FFFF00"/>
              </a:highlight>
              <a:latin typeface="Network Rail Sans" panose="02000000040000020004" pitchFamily="50" charset="0"/>
              <a:ea typeface="+mn-ea"/>
              <a:cs typeface="Arial" panose="020B0604020202020204" pitchFamily="34" charset="0"/>
            </a:endParaRPr>
          </a:p>
          <a:p>
            <a:pPr marL="0" marR="0" lvl="0" indent="0" algn="l" defTabSz="914400" rtl="0" eaLnBrk="1" fontAlgn="auto" latinLnBrk="0" hangingPunct="1">
              <a:lnSpc>
                <a:spcPts val="1500"/>
              </a:lnSpc>
              <a:spcBef>
                <a:spcPts val="600"/>
              </a:spcBef>
              <a:spcAft>
                <a:spcPts val="0"/>
              </a:spcAft>
              <a:buClrTx/>
              <a:buSzTx/>
              <a:buFont typeface="Arial" panose="020B0604020202020204" pitchFamily="34" charset="0"/>
              <a:buNone/>
              <a:tabLst/>
              <a:defRPr/>
            </a:pPr>
            <a:r>
              <a:rPr lang="en-GB" sz="1250" dirty="0">
                <a:solidFill>
                  <a:prstClr val="black"/>
                </a:solidFill>
                <a:highlight>
                  <a:srgbClr val="00FF00"/>
                </a:highlight>
                <a:latin typeface="Network Rail Sans" panose="02000000040000020004" pitchFamily="50" charset="0"/>
                <a:ea typeface="+mn-ea"/>
                <a:cs typeface="Arial" panose="020B0604020202020204" pitchFamily="34" charset="0"/>
              </a:rPr>
              <a:t>The vehicle digital tachograph unit should be set to ‘Out of Scope’ Please </a:t>
            </a:r>
            <a:r>
              <a:rPr lang="en-GB" sz="1250" dirty="0">
                <a:solidFill>
                  <a:prstClr val="black"/>
                </a:solidFill>
                <a:highlight>
                  <a:srgbClr val="FFFF00"/>
                </a:highlight>
                <a:latin typeface="Network Rail Sans" panose="02000000040000020004" pitchFamily="50" charset="0"/>
                <a:ea typeface="+mn-ea"/>
                <a:cs typeface="Arial" panose="020B0604020202020204" pitchFamily="34" charset="0"/>
              </a:rPr>
              <a:t>click here</a:t>
            </a:r>
            <a:r>
              <a:rPr lang="en-GB" sz="1250" dirty="0">
                <a:solidFill>
                  <a:prstClr val="black"/>
                </a:solidFill>
                <a:highlight>
                  <a:srgbClr val="00FF00"/>
                </a:highlight>
                <a:latin typeface="Network Rail Sans" panose="02000000040000020004" pitchFamily="50" charset="0"/>
                <a:ea typeface="+mn-ea"/>
                <a:cs typeface="Arial" panose="020B0604020202020204" pitchFamily="34" charset="0"/>
              </a:rPr>
              <a:t> for a how to guide.  Please note: the tachograph unit will continue to record vehicle movements.</a:t>
            </a:r>
            <a:endParaRPr lang="en-GB" sz="1250" dirty="0">
              <a:highlight>
                <a:srgbClr val="00FF00"/>
              </a:highlight>
            </a:endParaRPr>
          </a:p>
          <a:p>
            <a:pPr>
              <a:lnSpc>
                <a:spcPts val="1500"/>
              </a:lnSpc>
              <a:spcBef>
                <a:spcPts val="600"/>
              </a:spcBef>
            </a:pPr>
            <a:endParaRPr lang="en-GB" sz="1250" dirty="0"/>
          </a:p>
        </p:txBody>
      </p:sp>
      <p:sp>
        <p:nvSpPr>
          <p:cNvPr id="5" name="Rounded Rectangle 4">
            <a:extLst>
              <a:ext uri="{FF2B5EF4-FFF2-40B4-BE49-F238E27FC236}">
                <a16:creationId xmlns:a16="http://schemas.microsoft.com/office/drawing/2014/main" id="{E799FE42-0974-1168-BE26-191D086ECBBB}"/>
              </a:ext>
            </a:extLst>
          </p:cNvPr>
          <p:cNvSpPr/>
          <p:nvPr/>
        </p:nvSpPr>
        <p:spPr>
          <a:xfrm>
            <a:off x="470649" y="533807"/>
            <a:ext cx="2897584"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5FAA91B-AE87-A94F-DD21-C0724401387E}"/>
              </a:ext>
            </a:extLst>
          </p:cNvPr>
          <p:cNvSpPr txBox="1">
            <a:spLocks/>
          </p:cNvSpPr>
          <p:nvPr/>
        </p:nvSpPr>
        <p:spPr>
          <a:xfrm>
            <a:off x="656406" y="689136"/>
            <a:ext cx="2804423"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400" dirty="0"/>
              <a:t>GB Domestic Rules</a:t>
            </a:r>
            <a:endParaRPr lang="en-GB" sz="2200" dirty="0"/>
          </a:p>
        </p:txBody>
      </p:sp>
      <p:sp>
        <p:nvSpPr>
          <p:cNvPr id="2" name="TextBox 1">
            <a:extLst>
              <a:ext uri="{FF2B5EF4-FFF2-40B4-BE49-F238E27FC236}">
                <a16:creationId xmlns:a16="http://schemas.microsoft.com/office/drawing/2014/main" id="{94C9E88D-FC5F-EF65-71B3-BE8293F8F9A0}"/>
              </a:ext>
            </a:extLst>
          </p:cNvPr>
          <p:cNvSpPr txBox="1"/>
          <p:nvPr/>
        </p:nvSpPr>
        <p:spPr>
          <a:xfrm>
            <a:off x="6000120" y="861741"/>
            <a:ext cx="6093372" cy="54630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50" dirty="0">
                <a:solidFill>
                  <a:prstClr val="black"/>
                </a:solidFill>
                <a:highlight>
                  <a:srgbClr val="00FF00"/>
                </a:highlight>
                <a:latin typeface="Network Rail Sans" panose="02000000040000020004" pitchFamily="50" charset="0"/>
                <a:cs typeface="Arial" panose="020B0604020202020204" pitchFamily="34" charset="0"/>
              </a:rPr>
              <a:t>Drivers will be required to enter their driving, working and break/s. Daily rest can also be entered between shifts. If a driver has not been able to enter event data  at the end of their shift or has forgotten to do so, they must enter their event data retrospectively. Please note: Event data can only be entered retrospectively for the current day and the previous seven days. This ensures Network Rail comply with the ‘Drivers' Hours (Goods Vehicles) (Keeping of Records) Regulations 1987.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50" dirty="0">
              <a:solidFill>
                <a:prstClr val="black"/>
              </a:solidFill>
              <a:highlight>
                <a:srgbClr val="00FF00"/>
              </a:highlight>
              <a:latin typeface="Network Rail Sans" panose="02000000040000020004" pitchFamily="50"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50" dirty="0">
                <a:solidFill>
                  <a:prstClr val="black"/>
                </a:solidFill>
                <a:highlight>
                  <a:srgbClr val="00FF00"/>
                </a:highlight>
                <a:latin typeface="Network Rail Sans" panose="02000000040000020004" pitchFamily="50" charset="0"/>
                <a:cs typeface="Arial" panose="020B0604020202020204" pitchFamily="34" charset="0"/>
              </a:rPr>
              <a:t>Domestic Driving Limits: Driving is defined as being at the controls of a vehicle for the purposes of controlling its movement, whether it is moving or stationary with the engine running, even for a short period of time. Please note: This does not include a road rail vehicle operating on the track.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50" dirty="0">
              <a:solidFill>
                <a:prstClr val="black"/>
              </a:solidFill>
              <a:highlight>
                <a:srgbClr val="00FF00"/>
              </a:highlight>
              <a:latin typeface="Network Rail Sans" panose="02000000040000020004" pitchFamily="50"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50" dirty="0">
                <a:solidFill>
                  <a:prstClr val="black"/>
                </a:solidFill>
                <a:highlight>
                  <a:srgbClr val="00FF00"/>
                </a:highlight>
                <a:latin typeface="Network Rail Sans" panose="02000000040000020004" pitchFamily="50" charset="0"/>
                <a:cs typeface="Arial" panose="020B0604020202020204" pitchFamily="34" charset="0"/>
              </a:rPr>
              <a:t>Daily Duty: On any working day the maximum amount of duty time permitted is 11 hours. A driver is exempt from the daily duty limit (11 hours) on any working day if they do not drive. Working time regulations must be adhered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50" dirty="0">
              <a:solidFill>
                <a:prstClr val="black"/>
              </a:solidFill>
              <a:highlight>
                <a:srgbClr val="00FF00"/>
              </a:highlight>
              <a:latin typeface="Network Rail Sans" panose="02000000040000020004" pitchFamily="50"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50" dirty="0">
                <a:solidFill>
                  <a:prstClr val="black"/>
                </a:solidFill>
                <a:highlight>
                  <a:srgbClr val="00FF00"/>
                </a:highlight>
                <a:latin typeface="Network Rail Sans" panose="02000000040000020004" pitchFamily="50" charset="0"/>
                <a:cs typeface="Arial" panose="020B0604020202020204" pitchFamily="34" charset="0"/>
              </a:rPr>
              <a:t>Duty: This includes all periods of work and driving but does not include rest or breaks. Network Rail  have additional obligations to ensure that drivers receive adequate rest under health and safety legislation.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50" dirty="0">
              <a:solidFill>
                <a:prstClr val="black"/>
              </a:solidFill>
              <a:highlight>
                <a:srgbClr val="00FF00"/>
              </a:highlight>
              <a:latin typeface="Network Rail Sans" panose="02000000040000020004" pitchFamily="50"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50" dirty="0">
                <a:solidFill>
                  <a:prstClr val="black"/>
                </a:solidFill>
                <a:highlight>
                  <a:srgbClr val="00FF00"/>
                </a:highlight>
                <a:latin typeface="Network Rail Sans" panose="02000000040000020004" pitchFamily="50" charset="0"/>
                <a:cs typeface="Arial" panose="020B0604020202020204" pitchFamily="34" charset="0"/>
              </a:rPr>
              <a:t>Day: The day is the 24-hour period beginning with the start of duty time.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highlight>
                <a:srgbClr val="00FF00"/>
              </a:highlight>
              <a:uLnTx/>
              <a:uFillTx/>
              <a:latin typeface="Network Rail Sans" charset="0"/>
            </a:endParaRPr>
          </a:p>
          <a:p>
            <a:pPr>
              <a:defRPr/>
            </a:pPr>
            <a:r>
              <a:rPr lang="en-GB" sz="1250" dirty="0">
                <a:solidFill>
                  <a:prstClr val="black"/>
                </a:solidFill>
                <a:highlight>
                  <a:srgbClr val="00FF00"/>
                </a:highlight>
                <a:latin typeface="Network Rail Sans" panose="02000000040000020004" pitchFamily="50" charset="0"/>
                <a:cs typeface="Arial" panose="020B0604020202020204" pitchFamily="34" charset="0"/>
              </a:rPr>
              <a:t>For more information, please see the </a:t>
            </a:r>
            <a:r>
              <a:rPr lang="en-GB" sz="1250" dirty="0">
                <a:solidFill>
                  <a:prstClr val="black"/>
                </a:solidFill>
                <a:highlight>
                  <a:srgbClr val="00FF00"/>
                </a:highlight>
                <a:latin typeface="Network Rail Sans" panose="02000000040000020004" pitchFamily="50" charset="0"/>
                <a:cs typeface="Arial" panose="020B0604020202020204" pitchFamily="34" charset="0"/>
                <a:hlinkClick r:id="rId2">
                  <a:extLst>
                    <a:ext uri="{A12FA001-AC4F-418D-AE19-62706E023703}">
                      <ahyp:hlinkClr xmlns:ahyp="http://schemas.microsoft.com/office/drawing/2018/hyperlinkcolor" val="tx"/>
                    </a:ext>
                  </a:extLst>
                </a:hlinkClick>
              </a:rPr>
              <a:t>GB Domestic Rules</a:t>
            </a:r>
            <a:endParaRPr lang="en-GB" sz="1250" dirty="0">
              <a:solidFill>
                <a:prstClr val="black"/>
              </a:solidFill>
              <a:highlight>
                <a:srgbClr val="00FF00"/>
              </a:highlight>
              <a:latin typeface="Network Rail Sans" panose="02000000040000020004"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Network Rail Sans"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solidFill>
                <a:prstClr val="black"/>
              </a:solidFill>
              <a:latin typeface="Network Rail Sans"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Network Rail Sans"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27503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F53C3-3D04-17E7-0DF1-A9C80D3135C2}"/>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B5E4AD63-1099-3216-2245-40D5F6517762}"/>
              </a:ext>
            </a:extLst>
          </p:cNvPr>
          <p:cNvSpPr txBox="1">
            <a:spLocks/>
          </p:cNvSpPr>
          <p:nvPr/>
        </p:nvSpPr>
        <p:spPr>
          <a:xfrm>
            <a:off x="5981699" y="992723"/>
            <a:ext cx="5490277" cy="4760377"/>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p:txBody>
      </p:sp>
      <p:sp>
        <p:nvSpPr>
          <p:cNvPr id="6" name="Text Placeholder 2">
            <a:extLst>
              <a:ext uri="{FF2B5EF4-FFF2-40B4-BE49-F238E27FC236}">
                <a16:creationId xmlns:a16="http://schemas.microsoft.com/office/drawing/2014/main" id="{3BF8B2B2-5F4F-5CD4-0EDD-35A92B8C56A1}"/>
              </a:ext>
            </a:extLst>
          </p:cNvPr>
          <p:cNvSpPr txBox="1">
            <a:spLocks/>
          </p:cNvSpPr>
          <p:nvPr/>
        </p:nvSpPr>
        <p:spPr>
          <a:xfrm>
            <a:off x="6096000" y="1782762"/>
            <a:ext cx="5375976" cy="4023334"/>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dirty="0"/>
              <a:t>The Driver Certificate of Professional Competence (DCPC) is a qualification</a:t>
            </a:r>
            <a:br>
              <a:rPr lang="en-GB" sz="1250" dirty="0"/>
            </a:br>
            <a:r>
              <a:rPr lang="en-GB" sz="1250" dirty="0"/>
              <a:t>for professional bus, coach and lorry drivers which must be carried at all times. Training can be carried out using internal or external trainers. The driving licence categories covered are: C1, C1+E, C or C+E, D1, D1+E, D and D+E </a:t>
            </a:r>
          </a:p>
          <a:p>
            <a:pPr>
              <a:lnSpc>
                <a:spcPts val="1500"/>
              </a:lnSpc>
              <a:spcBef>
                <a:spcPts val="600"/>
              </a:spcBef>
            </a:pPr>
            <a:r>
              <a:rPr lang="en-GB" sz="1250" dirty="0"/>
              <a:t>Lost, stolen, damaged or missing cards must be reported to the DVSA immediately.</a:t>
            </a:r>
          </a:p>
          <a:p>
            <a:pPr>
              <a:lnSpc>
                <a:spcPts val="1500"/>
              </a:lnSpc>
              <a:spcBef>
                <a:spcPts val="600"/>
              </a:spcBef>
            </a:pPr>
            <a:r>
              <a:rPr lang="en-GB" sz="1250" dirty="0"/>
              <a:t>Your DCPC qualification lasts for 5 years. To retain your DCPC entitlement, you are required to undertake 35 hours training before your 5-year deadline.</a:t>
            </a:r>
            <a:endParaRPr lang="en-GB" sz="1250" dirty="0">
              <a:highlight>
                <a:srgbClr val="00FF00"/>
              </a:highlight>
            </a:endParaRPr>
          </a:p>
          <a:p>
            <a:pPr>
              <a:lnSpc>
                <a:spcPts val="1500"/>
              </a:lnSpc>
              <a:spcBef>
                <a:spcPts val="600"/>
              </a:spcBef>
            </a:pPr>
            <a:r>
              <a:rPr lang="en-GB" sz="1250" dirty="0">
                <a:highlight>
                  <a:srgbClr val="00FF00"/>
                </a:highlight>
              </a:rPr>
              <a:t>Please note: Network Rail operating under a tachograph derogation does not exempt the driver from holding this qualification.</a:t>
            </a:r>
            <a:endParaRPr lang="en-GB" sz="1250" dirty="0"/>
          </a:p>
          <a:p>
            <a:pPr>
              <a:lnSpc>
                <a:spcPts val="1500"/>
              </a:lnSpc>
              <a:spcBef>
                <a:spcPts val="600"/>
              </a:spcBef>
            </a:pPr>
            <a:r>
              <a:rPr lang="en-GB" sz="1250" dirty="0"/>
              <a:t>You can check your </a:t>
            </a:r>
            <a:r>
              <a:rPr lang="en-GB" sz="1250" b="1" dirty="0">
                <a:solidFill>
                  <a:srgbClr val="106AA3"/>
                </a:solidFill>
                <a:hlinkClick r:id="rId2">
                  <a:extLst>
                    <a:ext uri="{A12FA001-AC4F-418D-AE19-62706E023703}">
                      <ahyp:hlinkClr xmlns:ahyp="http://schemas.microsoft.com/office/drawing/2018/hyperlinkcolor" val="tx"/>
                    </a:ext>
                  </a:extLst>
                </a:hlinkClick>
              </a:rPr>
              <a:t>Periodic Training Hours</a:t>
            </a:r>
            <a:r>
              <a:rPr lang="en-GB" sz="1250" b="1" dirty="0">
                <a:solidFill>
                  <a:srgbClr val="106AA3"/>
                </a:solidFill>
              </a:rPr>
              <a:t> </a:t>
            </a:r>
            <a:r>
              <a:rPr lang="en-GB" sz="1250" dirty="0"/>
              <a:t>here.</a:t>
            </a:r>
          </a:p>
        </p:txBody>
      </p:sp>
      <p:sp>
        <p:nvSpPr>
          <p:cNvPr id="7" name="Rounded Rectangle 6">
            <a:extLst>
              <a:ext uri="{FF2B5EF4-FFF2-40B4-BE49-F238E27FC236}">
                <a16:creationId xmlns:a16="http://schemas.microsoft.com/office/drawing/2014/main" id="{178A2AE3-C3CA-367C-C827-DCBEDDAF3111}"/>
              </a:ext>
            </a:extLst>
          </p:cNvPr>
          <p:cNvSpPr/>
          <p:nvPr/>
        </p:nvSpPr>
        <p:spPr>
          <a:xfrm>
            <a:off x="470648" y="533807"/>
            <a:ext cx="3592065"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E8F5B-E5F8-A8C5-9C8F-93E227EB4BC9}"/>
              </a:ext>
            </a:extLst>
          </p:cNvPr>
          <p:cNvSpPr>
            <a:spLocks noGrp="1"/>
          </p:cNvSpPr>
          <p:nvPr>
            <p:ph type="title"/>
          </p:nvPr>
        </p:nvSpPr>
        <p:spPr>
          <a:xfrm>
            <a:off x="656406" y="689136"/>
            <a:ext cx="3684099" cy="418916"/>
          </a:xfrm>
        </p:spPr>
        <p:txBody>
          <a:bodyPr/>
          <a:lstStyle/>
          <a:p>
            <a:r>
              <a:rPr lang="en-GB" sz="2200" dirty="0"/>
              <a:t>Working Time Regulations</a:t>
            </a:r>
          </a:p>
        </p:txBody>
      </p:sp>
      <p:sp>
        <p:nvSpPr>
          <p:cNvPr id="8" name="Rounded Rectangle 7">
            <a:extLst>
              <a:ext uri="{FF2B5EF4-FFF2-40B4-BE49-F238E27FC236}">
                <a16:creationId xmlns:a16="http://schemas.microsoft.com/office/drawing/2014/main" id="{22E5E3D1-F8F7-993C-26A2-CCBFFE1C6797}"/>
              </a:ext>
            </a:extLst>
          </p:cNvPr>
          <p:cNvSpPr/>
          <p:nvPr/>
        </p:nvSpPr>
        <p:spPr>
          <a:xfrm>
            <a:off x="6096001" y="533807"/>
            <a:ext cx="3649882" cy="945369"/>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A0D34B1-BABB-A57E-2B00-46F8B07D38AF}"/>
              </a:ext>
            </a:extLst>
          </p:cNvPr>
          <p:cNvSpPr txBox="1">
            <a:spLocks/>
          </p:cNvSpPr>
          <p:nvPr/>
        </p:nvSpPr>
        <p:spPr>
          <a:xfrm>
            <a:off x="6331220" y="689137"/>
            <a:ext cx="3414663"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Driver’s Certificate of Professional Competence</a:t>
            </a:r>
          </a:p>
        </p:txBody>
      </p:sp>
      <p:pic>
        <p:nvPicPr>
          <p:cNvPr id="11" name="Picture 10">
            <a:extLst>
              <a:ext uri="{FF2B5EF4-FFF2-40B4-BE49-F238E27FC236}">
                <a16:creationId xmlns:a16="http://schemas.microsoft.com/office/drawing/2014/main" id="{FA0A66A2-24F4-8E9F-9B23-A7B9D5472CEE}"/>
              </a:ext>
            </a:extLst>
          </p:cNvPr>
          <p:cNvPicPr>
            <a:picLocks noChangeAspect="1"/>
          </p:cNvPicPr>
          <p:nvPr/>
        </p:nvPicPr>
        <p:blipFill>
          <a:blip r:embed="rId3">
            <a:duotone>
              <a:schemeClr val="accent1">
                <a:shade val="45000"/>
                <a:satMod val="135000"/>
              </a:schemeClr>
              <a:prstClr val="white"/>
            </a:duotone>
          </a:blip>
          <a:stretch>
            <a:fillRect/>
          </a:stretch>
        </p:blipFill>
        <p:spPr>
          <a:xfrm>
            <a:off x="470648" y="1479176"/>
            <a:ext cx="5281970" cy="4425891"/>
          </a:xfrm>
          <a:prstGeom prst="rect">
            <a:avLst/>
          </a:prstGeom>
        </p:spPr>
      </p:pic>
    </p:spTree>
    <p:extLst>
      <p:ext uri="{BB962C8B-B14F-4D97-AF65-F5344CB8AC3E}">
        <p14:creationId xmlns:p14="http://schemas.microsoft.com/office/powerpoint/2010/main" val="2375402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B3528-1C3B-5379-8901-F407171EEDD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5D30CA7-F18A-522B-7B8E-4389C5013BD4}"/>
              </a:ext>
            </a:extLst>
          </p:cNvPr>
          <p:cNvSpPr>
            <a:spLocks noGrp="1"/>
          </p:cNvSpPr>
          <p:nvPr>
            <p:ph type="body" sz="quarter" idx="10"/>
          </p:nvPr>
        </p:nvSpPr>
        <p:spPr>
          <a:xfrm>
            <a:off x="470648" y="1479176"/>
            <a:ext cx="5178495" cy="4468481"/>
          </a:xfrm>
        </p:spPr>
        <p:txBody>
          <a:bodyPr/>
          <a:lstStyle/>
          <a:p>
            <a:pPr>
              <a:lnSpc>
                <a:spcPts val="1500"/>
              </a:lnSpc>
              <a:spcBef>
                <a:spcPts val="600"/>
              </a:spcBef>
            </a:pPr>
            <a:r>
              <a:rPr lang="en-GB" sz="1250" b="1" dirty="0"/>
              <a:t>Vehicle servicing is carried out on a time/mileage basis as specified in the manufacturer's guidelines. </a:t>
            </a:r>
            <a:r>
              <a:rPr lang="en-GB" sz="1250" b="1" dirty="0">
                <a:highlight>
                  <a:srgbClr val="00FF00"/>
                </a:highlight>
              </a:rPr>
              <a:t>Failure to have the vehicle serviced may result in the warranty being invalidated, resulting in costly repairs.</a:t>
            </a:r>
            <a:endParaRPr lang="en-GB" sz="1250" dirty="0">
              <a:highlight>
                <a:srgbClr val="00FF00"/>
              </a:highlight>
            </a:endParaRPr>
          </a:p>
          <a:p>
            <a:pPr>
              <a:lnSpc>
                <a:spcPts val="1500"/>
              </a:lnSpc>
              <a:spcBef>
                <a:spcPts val="600"/>
              </a:spcBef>
            </a:pPr>
            <a:r>
              <a:rPr lang="en-GB" sz="1250" dirty="0"/>
              <a:t>Safety Inspections (Planned Maintenance Inspections) are scheduled according to age, usage and mileage for vehicles over 3,500kgs, this is normally between 6 and 13 weeks.</a:t>
            </a:r>
          </a:p>
          <a:p>
            <a:pPr>
              <a:lnSpc>
                <a:spcPts val="1500"/>
              </a:lnSpc>
              <a:spcBef>
                <a:spcPts val="600"/>
              </a:spcBef>
            </a:pPr>
            <a:r>
              <a:rPr lang="en-GB" sz="1250" dirty="0"/>
              <a:t>For vehicles under 3,500kgs MOT’s must be carried out by the third anniversary of the vehicle registration, and annually thereafter. For vehicles over 3,500kgs the MOT must be carried out annually from the first date of registration.</a:t>
            </a:r>
          </a:p>
          <a:p>
            <a:pPr>
              <a:lnSpc>
                <a:spcPts val="1500"/>
              </a:lnSpc>
              <a:spcBef>
                <a:spcPts val="600"/>
              </a:spcBef>
            </a:pPr>
            <a:r>
              <a:rPr lang="en-GB" sz="1250" dirty="0">
                <a:latin typeface="Network Rail Sans" panose="02000000040000020004" pitchFamily="2" charset="0"/>
              </a:rPr>
              <a:t>For more information, please go to </a:t>
            </a:r>
            <a:r>
              <a:rPr lang="en-GB" sz="1250" b="1" u="sng" dirty="0">
                <a:solidFill>
                  <a:srgbClr val="106AA3"/>
                </a:solidFill>
                <a:latin typeface="Network Rail Sans" panose="02000000040000020004" pitchFamily="2" charset="0"/>
                <a:hlinkClick r:id="rId2">
                  <a:extLst>
                    <a:ext uri="{A12FA001-AC4F-418D-AE19-62706E023703}">
                      <ahyp:hlinkClr xmlns:ahyp="http://schemas.microsoft.com/office/drawing/2018/hyperlinkcolor" val="tx"/>
                    </a:ext>
                  </a:extLst>
                </a:hlinkClick>
              </a:rPr>
              <a:t>Check a Car/LCV MOT</a:t>
            </a:r>
            <a:endParaRPr lang="en-GB" sz="1250" b="1" u="sng" dirty="0">
              <a:latin typeface="Network Rail Sans" panose="02000000040000020004" pitchFamily="2" charset="0"/>
            </a:endParaRPr>
          </a:p>
          <a:p>
            <a:pPr>
              <a:lnSpc>
                <a:spcPts val="1500"/>
              </a:lnSpc>
              <a:spcBef>
                <a:spcPts val="600"/>
              </a:spcBef>
            </a:pPr>
            <a:r>
              <a:rPr lang="en-GB" sz="1250" dirty="0">
                <a:latin typeface="Network Rail Sans" panose="02000000040000020004" pitchFamily="2" charset="0"/>
              </a:rPr>
              <a:t>For more information on HGVs, please go to </a:t>
            </a:r>
            <a:r>
              <a:rPr lang="en-GB" sz="1250" b="1" u="sng" dirty="0">
                <a:solidFill>
                  <a:srgbClr val="106AA3"/>
                </a:solidFill>
                <a:latin typeface="Network Rail Sans" panose="02000000040000020004" pitchFamily="2" charset="0"/>
                <a:hlinkClick r:id="rId3">
                  <a:extLst>
                    <a:ext uri="{A12FA001-AC4F-418D-AE19-62706E023703}">
                      <ahyp:hlinkClr xmlns:ahyp="http://schemas.microsoft.com/office/drawing/2018/hyperlinkcolor" val="tx"/>
                    </a:ext>
                  </a:extLst>
                </a:hlinkClick>
              </a:rPr>
              <a:t>Check HGV MOTs</a:t>
            </a:r>
            <a:endParaRPr lang="en-GB" sz="1250" dirty="0">
              <a:solidFill>
                <a:srgbClr val="106AA3"/>
              </a:solidFill>
              <a:latin typeface="Network Rail Sans" panose="02000000040000020004" pitchFamily="2" charset="0"/>
            </a:endParaRPr>
          </a:p>
        </p:txBody>
      </p:sp>
      <p:sp>
        <p:nvSpPr>
          <p:cNvPr id="5" name="Text Placeholder 2">
            <a:extLst>
              <a:ext uri="{FF2B5EF4-FFF2-40B4-BE49-F238E27FC236}">
                <a16:creationId xmlns:a16="http://schemas.microsoft.com/office/drawing/2014/main" id="{2D11E945-7FAF-C0A0-90C0-B003BEBFB559}"/>
              </a:ext>
            </a:extLst>
          </p:cNvPr>
          <p:cNvSpPr txBox="1">
            <a:spLocks/>
          </p:cNvSpPr>
          <p:nvPr/>
        </p:nvSpPr>
        <p:spPr>
          <a:xfrm>
            <a:off x="5981699" y="992723"/>
            <a:ext cx="5490277" cy="4760377"/>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p:txBody>
      </p:sp>
      <p:sp>
        <p:nvSpPr>
          <p:cNvPr id="6" name="Text Placeholder 2">
            <a:extLst>
              <a:ext uri="{FF2B5EF4-FFF2-40B4-BE49-F238E27FC236}">
                <a16:creationId xmlns:a16="http://schemas.microsoft.com/office/drawing/2014/main" id="{81A51754-2DD8-A51D-C61E-E3A368B23696}"/>
              </a:ext>
            </a:extLst>
          </p:cNvPr>
          <p:cNvSpPr txBox="1">
            <a:spLocks/>
          </p:cNvSpPr>
          <p:nvPr/>
        </p:nvSpPr>
        <p:spPr>
          <a:xfrm>
            <a:off x="6096000" y="1479176"/>
            <a:ext cx="5654744" cy="4326920"/>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b="1" dirty="0"/>
              <a:t>Fuel cards are issued for use with Network Rail owned/leased vehicles to make it easier and more efficient for employees to fuel their assigned vehicles.</a:t>
            </a:r>
            <a:endParaRPr lang="en-GB" sz="1250" dirty="0"/>
          </a:p>
          <a:p>
            <a:pPr>
              <a:lnSpc>
                <a:spcPts val="1500"/>
              </a:lnSpc>
              <a:spcBef>
                <a:spcPts val="600"/>
              </a:spcBef>
            </a:pPr>
            <a:r>
              <a:rPr lang="en-GB" sz="1250" dirty="0">
                <a:latin typeface="Network Rail Sans"/>
              </a:rPr>
              <a:t>Network Rail provide fuel cards that give our drivers the ability to purchase fuel at more than 95% of filling stations across the UK with the use of a single card. Due to this wide coverage (including supermarket sites), please familiarise yourself with the most cost-effective fuel station in your area. Please note that motorway filling stations are usually the most expensive and should be avoided unless absolutely necessary.</a:t>
            </a:r>
            <a:endParaRPr lang="en-GB" sz="1250" dirty="0"/>
          </a:p>
          <a:p>
            <a:pPr>
              <a:lnSpc>
                <a:spcPts val="1500"/>
              </a:lnSpc>
              <a:spcBef>
                <a:spcPts val="600"/>
              </a:spcBef>
            </a:pPr>
            <a:r>
              <a:rPr lang="en-GB" sz="1250" dirty="0"/>
              <a:t>Before starting any transaction, the driver should check that the supplying fuel station accepts the fuel card. Drivers shall purchase standard grade fuels only.</a:t>
            </a:r>
          </a:p>
          <a:p>
            <a:pPr>
              <a:lnSpc>
                <a:spcPts val="1500"/>
              </a:lnSpc>
              <a:spcBef>
                <a:spcPts val="600"/>
              </a:spcBef>
            </a:pPr>
            <a:r>
              <a:rPr lang="en-GB" sz="1250" dirty="0"/>
              <a:t>The driver must provide the vehicle’s registration, current mileage and check it is accurately recorded on the fuel sales receipt when purchasing fuel.</a:t>
            </a:r>
          </a:p>
          <a:p>
            <a:pPr>
              <a:lnSpc>
                <a:spcPts val="1500"/>
              </a:lnSpc>
              <a:spcBef>
                <a:spcPts val="600"/>
              </a:spcBef>
            </a:pPr>
            <a:r>
              <a:rPr lang="en-GB" sz="1250" dirty="0"/>
              <a:t>Drivers must not collect ‘reward’, ‘benefit’ or ‘loyalty’ points or other incentives from the purchase of fuel intended for business purposes. </a:t>
            </a:r>
          </a:p>
        </p:txBody>
      </p:sp>
      <p:sp>
        <p:nvSpPr>
          <p:cNvPr id="7" name="Rounded Rectangle 6">
            <a:extLst>
              <a:ext uri="{FF2B5EF4-FFF2-40B4-BE49-F238E27FC236}">
                <a16:creationId xmlns:a16="http://schemas.microsoft.com/office/drawing/2014/main" id="{10AF971E-28A9-4492-3797-6506D5F7030B}"/>
              </a:ext>
            </a:extLst>
          </p:cNvPr>
          <p:cNvSpPr/>
          <p:nvPr/>
        </p:nvSpPr>
        <p:spPr>
          <a:xfrm>
            <a:off x="470649" y="533807"/>
            <a:ext cx="4321270"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98133-BD81-0068-CC50-EE941D606C98}"/>
              </a:ext>
            </a:extLst>
          </p:cNvPr>
          <p:cNvSpPr>
            <a:spLocks noGrp="1"/>
          </p:cNvSpPr>
          <p:nvPr>
            <p:ph type="title"/>
          </p:nvPr>
        </p:nvSpPr>
        <p:spPr>
          <a:xfrm>
            <a:off x="656407" y="689136"/>
            <a:ext cx="4413304" cy="418916"/>
          </a:xfrm>
        </p:spPr>
        <p:txBody>
          <a:bodyPr/>
          <a:lstStyle/>
          <a:p>
            <a:r>
              <a:rPr lang="en-GB" sz="2200" dirty="0"/>
              <a:t>Servicing, Inspections and MOTs</a:t>
            </a:r>
          </a:p>
        </p:txBody>
      </p:sp>
      <p:sp>
        <p:nvSpPr>
          <p:cNvPr id="8" name="Rounded Rectangle 7">
            <a:extLst>
              <a:ext uri="{FF2B5EF4-FFF2-40B4-BE49-F238E27FC236}">
                <a16:creationId xmlns:a16="http://schemas.microsoft.com/office/drawing/2014/main" id="{DD073D8C-EBE2-50A3-51B6-B4B1288035B2}"/>
              </a:ext>
            </a:extLst>
          </p:cNvPr>
          <p:cNvSpPr/>
          <p:nvPr/>
        </p:nvSpPr>
        <p:spPr>
          <a:xfrm>
            <a:off x="6096001" y="533807"/>
            <a:ext cx="976131"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24B0A8E-CBD8-FAC8-B92B-1C274CE03AA2}"/>
              </a:ext>
            </a:extLst>
          </p:cNvPr>
          <p:cNvSpPr txBox="1">
            <a:spLocks/>
          </p:cNvSpPr>
          <p:nvPr/>
        </p:nvSpPr>
        <p:spPr>
          <a:xfrm>
            <a:off x="6331221" y="689137"/>
            <a:ext cx="740911"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Fuel</a:t>
            </a:r>
          </a:p>
        </p:txBody>
      </p:sp>
    </p:spTree>
    <p:extLst>
      <p:ext uri="{BB962C8B-B14F-4D97-AF65-F5344CB8AC3E}">
        <p14:creationId xmlns:p14="http://schemas.microsoft.com/office/powerpoint/2010/main" val="427564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96C7570-A31B-A0C1-D350-8C3BB4B7488A}"/>
              </a:ext>
            </a:extLst>
          </p:cNvPr>
          <p:cNvGrpSpPr/>
          <p:nvPr/>
        </p:nvGrpSpPr>
        <p:grpSpPr>
          <a:xfrm>
            <a:off x="645459" y="1250577"/>
            <a:ext cx="4141070" cy="914400"/>
            <a:chOff x="482381" y="786730"/>
            <a:chExt cx="2193912" cy="914400"/>
          </a:xfrm>
        </p:grpSpPr>
        <p:sp>
          <p:nvSpPr>
            <p:cNvPr id="11" name="Rounded Rectangle 10">
              <a:extLst>
                <a:ext uri="{FF2B5EF4-FFF2-40B4-BE49-F238E27FC236}">
                  <a16:creationId xmlns:a16="http://schemas.microsoft.com/office/drawing/2014/main" id="{3656FFC5-E507-8CF2-71C1-70EC22653D70}"/>
                </a:ext>
              </a:extLst>
            </p:cNvPr>
            <p:cNvSpPr/>
            <p:nvPr/>
          </p:nvSpPr>
          <p:spPr>
            <a:xfrm>
              <a:off x="482381" y="786730"/>
              <a:ext cx="2193912" cy="914400"/>
            </a:xfrm>
            <a:prstGeom prst="roundRect">
              <a:avLst>
                <a:gd name="adj" fmla="val 13138"/>
              </a:avLst>
            </a:prstGeom>
            <a:solidFill>
              <a:schemeClr val="bg1"/>
            </a:solidFill>
            <a:ln w="76200">
              <a:solidFill>
                <a:schemeClr val="bg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6BBDECD-19E4-5F83-10BA-042F9935DC49}"/>
                </a:ext>
              </a:extLst>
            </p:cNvPr>
            <p:cNvSpPr/>
            <p:nvPr/>
          </p:nvSpPr>
          <p:spPr>
            <a:xfrm>
              <a:off x="515461" y="848530"/>
              <a:ext cx="2125542" cy="800447"/>
            </a:xfrm>
            <a:prstGeom prst="roundRect">
              <a:avLst>
                <a:gd name="adj" fmla="val 9947"/>
              </a:avLst>
            </a:prstGeom>
            <a:solidFill>
              <a:schemeClr val="bg1"/>
            </a:solidFill>
            <a:ln w="762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2BC057AD-219D-EF45-F1A3-13DCAAAA39A8}"/>
              </a:ext>
            </a:extLst>
          </p:cNvPr>
          <p:cNvSpPr>
            <a:spLocks noGrp="1"/>
          </p:cNvSpPr>
          <p:nvPr>
            <p:ph type="body" sz="quarter" idx="4294967295"/>
          </p:nvPr>
        </p:nvSpPr>
        <p:spPr>
          <a:xfrm>
            <a:off x="624097" y="2511204"/>
            <a:ext cx="4781621" cy="3096219"/>
          </a:xfrm>
          <a:prstGeom prst="rect">
            <a:avLst/>
          </a:prstGeom>
        </p:spPr>
        <p:txBody>
          <a:bodyPr/>
          <a:lstStyle/>
          <a:p>
            <a:pPr marL="0" indent="0" algn="l" rtl="0" fontAlgn="base">
              <a:lnSpc>
                <a:spcPts val="2900"/>
              </a:lnSpc>
              <a:buNone/>
            </a:pPr>
            <a:r>
              <a:rPr lang="en-US" sz="2400" b="1" u="none" strike="noStrike" dirty="0">
                <a:solidFill>
                  <a:schemeClr val="bg1"/>
                </a:solidFill>
                <a:effectLst/>
                <a:latin typeface="Network Rail Sans" panose="02000000040000020004" pitchFamily="2" charset="77"/>
              </a:rPr>
              <a:t>Over the past two decades,</a:t>
            </a:r>
            <a:br>
              <a:rPr lang="en-US" sz="2400" b="1" u="none" strike="noStrike" dirty="0">
                <a:solidFill>
                  <a:schemeClr val="bg1"/>
                </a:solidFill>
                <a:effectLst/>
                <a:latin typeface="Network Rail Sans" panose="02000000040000020004" pitchFamily="2" charset="77"/>
              </a:rPr>
            </a:br>
            <a:r>
              <a:rPr lang="en-GB" sz="2400" b="1" u="none" strike="noStrike" dirty="0">
                <a:solidFill>
                  <a:schemeClr val="bg1"/>
                </a:solidFill>
                <a:effectLst/>
                <a:latin typeface="Network Rail Sans" panose="02000000040000020004" pitchFamily="2" charset="77"/>
              </a:rPr>
              <a:t>road traffic accidents have been the single most common cause</a:t>
            </a:r>
            <a:br>
              <a:rPr lang="en-GB" sz="2400" b="1" u="none" strike="noStrike" dirty="0">
                <a:solidFill>
                  <a:schemeClr val="bg1"/>
                </a:solidFill>
                <a:effectLst/>
                <a:latin typeface="Network Rail Sans" panose="02000000040000020004" pitchFamily="2" charset="77"/>
              </a:rPr>
            </a:br>
            <a:r>
              <a:rPr lang="en-GB" sz="2400" b="1" u="none" strike="noStrike" dirty="0">
                <a:solidFill>
                  <a:schemeClr val="bg1"/>
                </a:solidFill>
                <a:effectLst/>
                <a:latin typeface="Network Rail Sans" panose="02000000040000020004" pitchFamily="2" charset="77"/>
              </a:rPr>
              <a:t>of death for rail workers</a:t>
            </a:r>
            <a:r>
              <a:rPr lang="en-GB" sz="2400" b="1" u="none" strike="noStrike" baseline="30000" dirty="0">
                <a:solidFill>
                  <a:schemeClr val="bg1"/>
                </a:solidFill>
                <a:effectLst/>
                <a:latin typeface="Network Rail Sans" panose="02000000040000020004" pitchFamily="2" charset="77"/>
              </a:rPr>
              <a:t>1</a:t>
            </a:r>
            <a:r>
              <a:rPr lang="en-GB" sz="2400" b="1" u="none" strike="noStrike" dirty="0">
                <a:solidFill>
                  <a:schemeClr val="bg1"/>
                </a:solidFill>
                <a:effectLst/>
                <a:latin typeface="Network Rail Sans" panose="02000000040000020004" pitchFamily="2" charset="77"/>
              </a:rPr>
              <a:t>.</a:t>
            </a:r>
            <a:endParaRPr lang="en-US" sz="2400" b="1" dirty="0">
              <a:solidFill>
                <a:schemeClr val="bg1"/>
              </a:solidFill>
              <a:latin typeface="Network Rail Sans" panose="02000000040000020004" pitchFamily="2" charset="77"/>
            </a:endParaRPr>
          </a:p>
          <a:p>
            <a:pPr marL="0" indent="0" algn="l" rtl="0" fontAlgn="base">
              <a:lnSpc>
                <a:spcPts val="2900"/>
              </a:lnSpc>
              <a:buNone/>
            </a:pPr>
            <a:r>
              <a:rPr lang="en-US" sz="2400" b="1" u="none" strike="noStrike" dirty="0">
                <a:solidFill>
                  <a:schemeClr val="bg1"/>
                </a:solidFill>
                <a:effectLst/>
                <a:latin typeface="Network Rail Sans" panose="02000000040000020004" pitchFamily="2" charset="77"/>
              </a:rPr>
              <a:t>Every single loss of life or injury</a:t>
            </a:r>
            <a:br>
              <a:rPr lang="en-US" sz="2400" b="1" u="none" strike="noStrike" dirty="0">
                <a:solidFill>
                  <a:schemeClr val="bg1"/>
                </a:solidFill>
                <a:effectLst/>
                <a:latin typeface="Network Rail Sans" panose="02000000040000020004" pitchFamily="2" charset="77"/>
              </a:rPr>
            </a:br>
            <a:r>
              <a:rPr lang="en-US" sz="2400" b="1" u="none" strike="noStrike" dirty="0">
                <a:solidFill>
                  <a:schemeClr val="bg1"/>
                </a:solidFill>
                <a:effectLst/>
                <a:latin typeface="Network Rail Sans" panose="02000000040000020004" pitchFamily="2" charset="77"/>
              </a:rPr>
              <a:t>is</a:t>
            </a:r>
            <a:r>
              <a:rPr lang="en-US" sz="2400" b="1" dirty="0">
                <a:solidFill>
                  <a:schemeClr val="bg1"/>
                </a:solidFill>
                <a:latin typeface="Network Rail Sans" panose="02000000040000020004" pitchFamily="2" charset="77"/>
              </a:rPr>
              <a:t> </a:t>
            </a:r>
            <a:r>
              <a:rPr lang="en-US" sz="2400" b="1" u="none" strike="noStrike" dirty="0">
                <a:solidFill>
                  <a:schemeClr val="bg1"/>
                </a:solidFill>
                <a:effectLst/>
                <a:latin typeface="Network Rail Sans" panose="02000000040000020004" pitchFamily="2" charset="77"/>
              </a:rPr>
              <a:t>a tragedy that we must work together to avoid.</a:t>
            </a:r>
            <a:r>
              <a:rPr lang="en-US" sz="2400" b="1" dirty="0">
                <a:solidFill>
                  <a:schemeClr val="bg1"/>
                </a:solidFill>
                <a:effectLst/>
                <a:latin typeface="Network Rail Sans" panose="02000000040000020004" pitchFamily="2" charset="77"/>
              </a:rPr>
              <a:t>​</a:t>
            </a:r>
          </a:p>
        </p:txBody>
      </p:sp>
      <p:sp>
        <p:nvSpPr>
          <p:cNvPr id="6" name="TextBox 5">
            <a:extLst>
              <a:ext uri="{FF2B5EF4-FFF2-40B4-BE49-F238E27FC236}">
                <a16:creationId xmlns:a16="http://schemas.microsoft.com/office/drawing/2014/main" id="{52515D41-5C53-D122-B193-6E394BF24F5E}"/>
              </a:ext>
            </a:extLst>
          </p:cNvPr>
          <p:cNvSpPr txBox="1"/>
          <p:nvPr/>
        </p:nvSpPr>
        <p:spPr>
          <a:xfrm>
            <a:off x="451268" y="6340254"/>
            <a:ext cx="6640749" cy="487569"/>
          </a:xfrm>
          <a:prstGeom prst="rect">
            <a:avLst/>
          </a:prstGeom>
          <a:noFill/>
        </p:spPr>
        <p:txBody>
          <a:bodyPr wrap="square">
            <a:spAutoFit/>
          </a:bodyPr>
          <a:lstStyle/>
          <a:p>
            <a:pPr algn="l" rtl="0" fontAlgn="base">
              <a:lnSpc>
                <a:spcPts val="1350"/>
              </a:lnSpc>
            </a:pPr>
            <a:r>
              <a:rPr lang="en-US" sz="800" b="0" i="0" u="none" strike="noStrike" dirty="0">
                <a:solidFill>
                  <a:srgbClr val="000000"/>
                </a:solidFill>
                <a:effectLst/>
                <a:latin typeface="Network Rail Sans" panose="02000000040000020004" pitchFamily="2" charset="77"/>
              </a:rPr>
              <a:t>1. Technical Authority and RSSB statistics. From 2009-2024 road traffic accidents were the biggest contributor to fatalities in the rail industry.</a:t>
            </a:r>
            <a:r>
              <a:rPr lang="en-US" sz="800" b="0" i="0" dirty="0">
                <a:solidFill>
                  <a:srgbClr val="000000"/>
                </a:solidFill>
                <a:effectLst/>
                <a:latin typeface="Network Rail Sans" panose="02000000040000020004" pitchFamily="2" charset="77"/>
              </a:rPr>
              <a:t>​</a:t>
            </a:r>
            <a:endParaRPr lang="en-US" sz="800" b="0" i="0" dirty="0">
              <a:solidFill>
                <a:srgbClr val="000000"/>
              </a:solidFill>
              <a:effectLst/>
              <a:latin typeface="Segoe UI" panose="020B0502040204020203" pitchFamily="34" charset="0"/>
            </a:endParaRPr>
          </a:p>
          <a:p>
            <a:pPr algn="l" rtl="0" fontAlgn="base">
              <a:lnSpc>
                <a:spcPts val="2025"/>
              </a:lnSpc>
            </a:pPr>
            <a:r>
              <a:rPr lang="en-US" sz="800" b="0" i="0" dirty="0">
                <a:solidFill>
                  <a:srgbClr val="000000"/>
                </a:solidFill>
                <a:effectLst/>
                <a:latin typeface="Aptos" panose="020B0004020202020204" pitchFamily="34" charset="0"/>
              </a:rPr>
              <a:t>​</a:t>
            </a:r>
            <a:endParaRPr lang="en-US" sz="800" b="0" i="0" dirty="0">
              <a:solidFill>
                <a:srgbClr val="000000"/>
              </a:solidFill>
              <a:effectLst/>
              <a:latin typeface="Segoe UI" panose="020B0502040204020203" pitchFamily="34" charset="0"/>
            </a:endParaRPr>
          </a:p>
        </p:txBody>
      </p:sp>
      <p:sp>
        <p:nvSpPr>
          <p:cNvPr id="10" name="Title 4">
            <a:extLst>
              <a:ext uri="{FF2B5EF4-FFF2-40B4-BE49-F238E27FC236}">
                <a16:creationId xmlns:a16="http://schemas.microsoft.com/office/drawing/2014/main" id="{CBBC25F7-7701-610C-CF97-B22C63C30265}"/>
              </a:ext>
            </a:extLst>
          </p:cNvPr>
          <p:cNvSpPr txBox="1">
            <a:spLocks/>
          </p:cNvSpPr>
          <p:nvPr/>
        </p:nvSpPr>
        <p:spPr>
          <a:xfrm>
            <a:off x="833334" y="1493291"/>
            <a:ext cx="3814939" cy="545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Network Rail Sans" panose="02000000040000020004" pitchFamily="2" charset="77"/>
              </a:rPr>
              <a:t>Introducing Drive Safe</a:t>
            </a:r>
          </a:p>
        </p:txBody>
      </p:sp>
      <p:sp>
        <p:nvSpPr>
          <p:cNvPr id="13" name="Text Placeholder 2">
            <a:extLst>
              <a:ext uri="{FF2B5EF4-FFF2-40B4-BE49-F238E27FC236}">
                <a16:creationId xmlns:a16="http://schemas.microsoft.com/office/drawing/2014/main" id="{4640B418-C2D2-CF2B-392D-592947B2ED48}"/>
              </a:ext>
            </a:extLst>
          </p:cNvPr>
          <p:cNvSpPr txBox="1">
            <a:spLocks/>
          </p:cNvSpPr>
          <p:nvPr/>
        </p:nvSpPr>
        <p:spPr>
          <a:xfrm>
            <a:off x="6360459" y="2511204"/>
            <a:ext cx="5056093" cy="3829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ts val="1700"/>
              </a:lnSpc>
              <a:buFont typeface="Arial" panose="020B0604020202020204" pitchFamily="34" charset="0"/>
              <a:buNone/>
            </a:pPr>
            <a:r>
              <a:rPr lang="en-US" sz="1300" dirty="0">
                <a:solidFill>
                  <a:schemeClr val="bg1"/>
                </a:solidFill>
                <a:latin typeface="Network Rail Sans" panose="02000000040000020004" pitchFamily="2" charset="77"/>
              </a:rPr>
              <a:t>Drive Safe is a new national Road Risk Reduction programme from Technical Authority, supported by Route Services’ Road Fleet Team. It’s </a:t>
            </a:r>
            <a:r>
              <a:rPr lang="en-GB" sz="1300" dirty="0">
                <a:solidFill>
                  <a:schemeClr val="bg1"/>
                </a:solidFill>
                <a:latin typeface="Network Rail Sans" panose="02000000040000020004" pitchFamily="2" charset="77"/>
              </a:rPr>
              <a:t>a coordinated national effort to drive our risks down and is based on creating positive, two-way conversations between our safety teams and those who drive on Network Rail business.</a:t>
            </a:r>
            <a:r>
              <a:rPr lang="en-US" sz="1300" dirty="0">
                <a:solidFill>
                  <a:schemeClr val="bg1"/>
                </a:solidFill>
                <a:latin typeface="Network Rail Sans" panose="02000000040000020004" pitchFamily="2" charset="77"/>
              </a:rPr>
              <a:t>​</a:t>
            </a:r>
          </a:p>
          <a:p>
            <a:pPr marL="0" indent="0" fontAlgn="base">
              <a:lnSpc>
                <a:spcPts val="1700"/>
              </a:lnSpc>
              <a:buFont typeface="Arial" panose="020B0604020202020204" pitchFamily="34" charset="0"/>
              <a:buNone/>
            </a:pPr>
            <a:r>
              <a:rPr lang="en-US" sz="1300" dirty="0">
                <a:solidFill>
                  <a:schemeClr val="bg1"/>
                </a:solidFill>
                <a:latin typeface="Network Rail Sans" panose="02000000040000020004" pitchFamily="2" charset="77"/>
              </a:rPr>
              <a:t>Drive Safe aims to change our culture around driving by involving you, our people, in finding new solutions to the challenges of driving for work. To find out more and see the latest updates search ‘Drive Safe’ on Safety Central.​</a:t>
            </a:r>
          </a:p>
          <a:p>
            <a:pPr marL="0" indent="0" fontAlgn="base">
              <a:lnSpc>
                <a:spcPts val="1700"/>
              </a:lnSpc>
              <a:buFont typeface="Arial" panose="020B0604020202020204" pitchFamily="34" charset="0"/>
              <a:buNone/>
            </a:pPr>
            <a:r>
              <a:rPr lang="en-US" sz="1300" b="1" dirty="0">
                <a:solidFill>
                  <a:schemeClr val="bg1"/>
                </a:solidFill>
                <a:latin typeface="Network Rail Sans" panose="02000000040000020004" pitchFamily="2" charset="77"/>
              </a:rPr>
              <a:t>Work safe, drive safe, home safe.</a:t>
            </a:r>
          </a:p>
        </p:txBody>
      </p:sp>
    </p:spTree>
    <p:extLst>
      <p:ext uri="{BB962C8B-B14F-4D97-AF65-F5344CB8AC3E}">
        <p14:creationId xmlns:p14="http://schemas.microsoft.com/office/powerpoint/2010/main" val="2905071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B01C8-907F-BFBA-DDB1-952D52CBDE5C}"/>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E8C893E7-B67E-866A-D9B9-6FA00A891F70}"/>
              </a:ext>
            </a:extLst>
          </p:cNvPr>
          <p:cNvSpPr txBox="1">
            <a:spLocks/>
          </p:cNvSpPr>
          <p:nvPr/>
        </p:nvSpPr>
        <p:spPr>
          <a:xfrm>
            <a:off x="5981699" y="992723"/>
            <a:ext cx="5490277" cy="4760377"/>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p:txBody>
      </p:sp>
      <p:sp>
        <p:nvSpPr>
          <p:cNvPr id="6" name="Text Placeholder 2">
            <a:extLst>
              <a:ext uri="{FF2B5EF4-FFF2-40B4-BE49-F238E27FC236}">
                <a16:creationId xmlns:a16="http://schemas.microsoft.com/office/drawing/2014/main" id="{762DEC90-8B86-20CD-FF60-768D882B0F1C}"/>
              </a:ext>
            </a:extLst>
          </p:cNvPr>
          <p:cNvSpPr txBox="1">
            <a:spLocks/>
          </p:cNvSpPr>
          <p:nvPr/>
        </p:nvSpPr>
        <p:spPr>
          <a:xfrm>
            <a:off x="6096000" y="1782762"/>
            <a:ext cx="5375976" cy="4023334"/>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b="1" dirty="0"/>
              <a:t>Private use of Network Rail vehicles (excluding personal issue vehicles) is prohibited unless such private use (which includes “ordinary commuting”, </a:t>
            </a:r>
            <a:br>
              <a:rPr lang="en-GB" sz="1250" b="1" dirty="0"/>
            </a:br>
            <a:r>
              <a:rPr lang="en-GB" sz="1250" b="1" dirty="0"/>
              <a:t>i.e. travel between the employee’s home and a “permanent workplace”) has been specifically authorised and confirmed in writing by the line manager. This includes hired vehicles (except if replacing a job requirement vehicle).</a:t>
            </a:r>
          </a:p>
          <a:p>
            <a:pPr>
              <a:lnSpc>
                <a:spcPts val="1500"/>
              </a:lnSpc>
              <a:spcBef>
                <a:spcPts val="600"/>
              </a:spcBef>
            </a:pPr>
            <a:r>
              <a:rPr lang="en-GB" sz="1250" dirty="0"/>
              <a:t>Employees not entitled to a personal issue vehicle may use their private vehicle for business purposes (with the line manager’s consent) subject to this being the most cost-effective way of carrying out the journey.</a:t>
            </a:r>
          </a:p>
          <a:p>
            <a:pPr>
              <a:lnSpc>
                <a:spcPts val="1500"/>
              </a:lnSpc>
              <a:spcBef>
                <a:spcPts val="600"/>
              </a:spcBef>
            </a:pPr>
            <a:r>
              <a:rPr lang="en-GB" sz="1250" dirty="0"/>
              <a:t>Please note; you can only use your own vehicle on company business provided you have evidenced the following through the current process;  </a:t>
            </a:r>
          </a:p>
          <a:p>
            <a:pPr marL="177750" lvl="0" indent="-177750">
              <a:lnSpc>
                <a:spcPts val="1500"/>
              </a:lnSpc>
              <a:spcBef>
                <a:spcPts val="600"/>
              </a:spcBef>
              <a:buFont typeface="Arial" panose="020B0604020202020204" pitchFamily="34" charset="0"/>
              <a:buChar char="•"/>
            </a:pPr>
            <a:r>
              <a:rPr lang="en-GB" sz="1250" dirty="0"/>
              <a:t>A valid driving licence check</a:t>
            </a:r>
          </a:p>
          <a:p>
            <a:pPr marL="177750" lvl="0" indent="-177750">
              <a:lnSpc>
                <a:spcPts val="1500"/>
              </a:lnSpc>
              <a:spcBef>
                <a:spcPts val="200"/>
              </a:spcBef>
              <a:buFont typeface="Arial" panose="020B0604020202020204" pitchFamily="34" charset="0"/>
              <a:buChar char="•"/>
            </a:pPr>
            <a:r>
              <a:rPr lang="en-GB" sz="1250" dirty="0"/>
              <a:t>Business insurance cover</a:t>
            </a:r>
          </a:p>
          <a:p>
            <a:pPr marL="177750" lvl="0" indent="-177750">
              <a:lnSpc>
                <a:spcPts val="1500"/>
              </a:lnSpc>
              <a:spcBef>
                <a:spcPts val="200"/>
              </a:spcBef>
              <a:buFont typeface="Arial" panose="020B0604020202020204" pitchFamily="34" charset="0"/>
              <a:buChar char="•"/>
            </a:pPr>
            <a:r>
              <a:rPr lang="en-GB" sz="1250" dirty="0"/>
              <a:t>Current MOT (for vehicles over 3 years old) &amp; road fund licence</a:t>
            </a:r>
          </a:p>
          <a:p>
            <a:pPr marL="177750" lvl="0" indent="-177750">
              <a:lnSpc>
                <a:spcPts val="1500"/>
              </a:lnSpc>
              <a:spcBef>
                <a:spcPts val="200"/>
              </a:spcBef>
              <a:buFont typeface="Arial" panose="020B0604020202020204" pitchFamily="34" charset="0"/>
              <a:buChar char="•"/>
            </a:pPr>
            <a:r>
              <a:rPr lang="en-GB" sz="1250" dirty="0"/>
              <a:t>Proof of servicing/maintenance to manufacturer’s standards</a:t>
            </a:r>
          </a:p>
          <a:p>
            <a:pPr marL="177750" lvl="0" indent="-177750">
              <a:lnSpc>
                <a:spcPts val="1500"/>
              </a:lnSpc>
              <a:spcBef>
                <a:spcPts val="200"/>
              </a:spcBef>
              <a:buFont typeface="Arial" panose="020B0604020202020204" pitchFamily="34" charset="0"/>
              <a:buChar char="•"/>
            </a:pPr>
            <a:r>
              <a:rPr lang="en-GB" sz="1250" dirty="0"/>
              <a:t>Breakdown cover is strongly advised</a:t>
            </a:r>
          </a:p>
          <a:p>
            <a:pPr marL="177750" lvl="0" indent="-177750">
              <a:lnSpc>
                <a:spcPts val="1500"/>
              </a:lnSpc>
              <a:spcBef>
                <a:spcPts val="200"/>
              </a:spcBef>
              <a:buFont typeface="Arial" panose="020B0604020202020204" pitchFamily="34" charset="0"/>
              <a:buChar char="•"/>
            </a:pPr>
            <a:r>
              <a:rPr lang="en-GB" sz="1250" dirty="0"/>
              <a:t>The vehicle must in a safe, legal and roadworthy condition prior to use.</a:t>
            </a:r>
          </a:p>
          <a:p>
            <a:pPr lvl="0">
              <a:lnSpc>
                <a:spcPts val="1500"/>
              </a:lnSpc>
              <a:spcBef>
                <a:spcPts val="600"/>
              </a:spcBef>
            </a:pPr>
            <a:r>
              <a:rPr lang="en-GB" sz="1250" dirty="0"/>
              <a:t>The use of personal vehicles for business use is sometimes referred to as ‘grey fleet’. For more information please see the </a:t>
            </a:r>
            <a:r>
              <a:rPr lang="en-GB" sz="1250" b="1" u="sng" dirty="0">
                <a:solidFill>
                  <a:srgbClr val="106AA3"/>
                </a:solidFill>
                <a:hlinkClick r:id="rId2">
                  <a:extLst>
                    <a:ext uri="{A12FA001-AC4F-418D-AE19-62706E023703}">
                      <ahyp:hlinkClr xmlns:ahyp="http://schemas.microsoft.com/office/drawing/2018/hyperlinkcolor" val="tx"/>
                    </a:ext>
                  </a:extLst>
                </a:hlinkClick>
              </a:rPr>
              <a:t>Car Policy Guide</a:t>
            </a:r>
            <a:endParaRPr lang="en-GB" sz="1250" dirty="0">
              <a:solidFill>
                <a:srgbClr val="106AA3"/>
              </a:solidFill>
            </a:endParaRPr>
          </a:p>
        </p:txBody>
      </p:sp>
      <p:sp>
        <p:nvSpPr>
          <p:cNvPr id="7" name="Rounded Rectangle 6">
            <a:extLst>
              <a:ext uri="{FF2B5EF4-FFF2-40B4-BE49-F238E27FC236}">
                <a16:creationId xmlns:a16="http://schemas.microsoft.com/office/drawing/2014/main" id="{16C7AEE3-996F-1227-2650-E71B83FE977B}"/>
              </a:ext>
            </a:extLst>
          </p:cNvPr>
          <p:cNvSpPr/>
          <p:nvPr/>
        </p:nvSpPr>
        <p:spPr>
          <a:xfrm>
            <a:off x="470648" y="533807"/>
            <a:ext cx="3592065"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749A9-C927-3F8C-FB13-38704B187F9F}"/>
              </a:ext>
            </a:extLst>
          </p:cNvPr>
          <p:cNvSpPr>
            <a:spLocks noGrp="1"/>
          </p:cNvSpPr>
          <p:nvPr>
            <p:ph type="title"/>
          </p:nvPr>
        </p:nvSpPr>
        <p:spPr>
          <a:xfrm>
            <a:off x="656406" y="689136"/>
            <a:ext cx="3684099" cy="418916"/>
          </a:xfrm>
        </p:spPr>
        <p:txBody>
          <a:bodyPr/>
          <a:lstStyle/>
          <a:p>
            <a:r>
              <a:rPr lang="en-GB" sz="2200" dirty="0"/>
              <a:t>Short-term Hire Vehicles</a:t>
            </a:r>
          </a:p>
        </p:txBody>
      </p:sp>
      <p:sp>
        <p:nvSpPr>
          <p:cNvPr id="8" name="Rounded Rectangle 7">
            <a:extLst>
              <a:ext uri="{FF2B5EF4-FFF2-40B4-BE49-F238E27FC236}">
                <a16:creationId xmlns:a16="http://schemas.microsoft.com/office/drawing/2014/main" id="{5DFB4E07-00B7-9DF4-D5A9-B626A1796CE8}"/>
              </a:ext>
            </a:extLst>
          </p:cNvPr>
          <p:cNvSpPr/>
          <p:nvPr/>
        </p:nvSpPr>
        <p:spPr>
          <a:xfrm>
            <a:off x="6096001" y="533807"/>
            <a:ext cx="3649882" cy="945369"/>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18B03A1-1625-4A3F-AFE9-99BC047A3A4A}"/>
              </a:ext>
            </a:extLst>
          </p:cNvPr>
          <p:cNvSpPr txBox="1">
            <a:spLocks/>
          </p:cNvSpPr>
          <p:nvPr/>
        </p:nvSpPr>
        <p:spPr>
          <a:xfrm>
            <a:off x="6331220" y="689137"/>
            <a:ext cx="3414663"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Use of Network Rail and Privately Owned Vehicles</a:t>
            </a:r>
          </a:p>
        </p:txBody>
      </p:sp>
      <p:sp>
        <p:nvSpPr>
          <p:cNvPr id="3" name="Text Placeholder 2">
            <a:extLst>
              <a:ext uri="{FF2B5EF4-FFF2-40B4-BE49-F238E27FC236}">
                <a16:creationId xmlns:a16="http://schemas.microsoft.com/office/drawing/2014/main" id="{F8E2FCF2-7A3A-6B0B-0726-BCC5378EF5D4}"/>
              </a:ext>
            </a:extLst>
          </p:cNvPr>
          <p:cNvSpPr>
            <a:spLocks noGrp="1"/>
          </p:cNvSpPr>
          <p:nvPr>
            <p:ph type="body" sz="quarter" idx="10"/>
          </p:nvPr>
        </p:nvSpPr>
        <p:spPr>
          <a:xfrm>
            <a:off x="470648" y="1479176"/>
            <a:ext cx="5178495" cy="4468481"/>
          </a:xfrm>
        </p:spPr>
        <p:txBody>
          <a:bodyPr/>
          <a:lstStyle/>
          <a:p>
            <a:pPr>
              <a:lnSpc>
                <a:spcPts val="1500"/>
              </a:lnSpc>
              <a:spcBef>
                <a:spcPts val="600"/>
              </a:spcBef>
            </a:pPr>
            <a:r>
              <a:rPr lang="en-GB" sz="1250" b="1" dirty="0"/>
              <a:t>All short-term hires must be authorised by the line manager and cost centre manager. The vehicles requested must be fit for purpose. Short term hire vehicles must only be booked when it is not possible to source </a:t>
            </a:r>
            <a:br>
              <a:rPr lang="en-GB" sz="1250" b="1" dirty="0"/>
            </a:br>
            <a:r>
              <a:rPr lang="en-GB" sz="1250" b="1" dirty="0"/>
              <a:t>a vehicle that is within the existing fleet.</a:t>
            </a:r>
          </a:p>
          <a:p>
            <a:pPr>
              <a:lnSpc>
                <a:spcPts val="1500"/>
              </a:lnSpc>
              <a:spcBef>
                <a:spcPts val="600"/>
              </a:spcBef>
            </a:pPr>
            <a:r>
              <a:rPr lang="en-GB" sz="1250" dirty="0"/>
              <a:t>The first consideration should always be public transport, then where this is not practical, pool vehicles should be utilised.</a:t>
            </a:r>
          </a:p>
          <a:p>
            <a:pPr>
              <a:lnSpc>
                <a:spcPts val="1500"/>
              </a:lnSpc>
              <a:spcBef>
                <a:spcPts val="600"/>
              </a:spcBef>
            </a:pPr>
            <a:r>
              <a:rPr lang="en-GB" sz="1250" dirty="0"/>
              <a:t>All short-term hire vehicles should be delivered to a work address during working hours unless authorised by the line manager. The vehicle should be refuelled in line with the requirements set out in the hire agreement and returned to the correct collection point.</a:t>
            </a:r>
            <a:endParaRPr lang="en-GB" sz="1250" b="1" u="sng" dirty="0"/>
          </a:p>
          <a:p>
            <a:pPr>
              <a:lnSpc>
                <a:spcPts val="1500"/>
              </a:lnSpc>
              <a:spcBef>
                <a:spcPts val="600"/>
              </a:spcBef>
            </a:pPr>
            <a:r>
              <a:rPr lang="en-GB" sz="1250" dirty="0"/>
              <a:t>Extensions to any short-term hire vehicle booking duration will require authorisation from your line manager and cost centre manager with an appropriate supporting business justification.</a:t>
            </a:r>
          </a:p>
          <a:p>
            <a:pPr>
              <a:lnSpc>
                <a:spcPts val="1500"/>
              </a:lnSpc>
              <a:spcBef>
                <a:spcPts val="600"/>
              </a:spcBef>
            </a:pPr>
            <a:r>
              <a:rPr lang="en-GB" sz="1250" dirty="0"/>
              <a:t>All short-term hires must be booked through our Fleet Management Provider using the correct booking process. You can book a short-term hire on the </a:t>
            </a:r>
            <a:r>
              <a:rPr lang="en-GB" sz="1250" b="1" u="sng" dirty="0">
                <a:solidFill>
                  <a:srgbClr val="106AA3"/>
                </a:solidFill>
                <a:hlinkClick r:id="rId3">
                  <a:extLst>
                    <a:ext uri="{A12FA001-AC4F-418D-AE19-62706E023703}">
                      <ahyp:hlinkClr xmlns:ahyp="http://schemas.microsoft.com/office/drawing/2018/hyperlinkcolor" val="tx"/>
                    </a:ext>
                  </a:extLst>
                </a:hlinkClick>
              </a:rPr>
              <a:t>Short Term Hire Portal</a:t>
            </a:r>
            <a:r>
              <a:rPr lang="en-GB" sz="1250" dirty="0">
                <a:solidFill>
                  <a:srgbClr val="106AA3"/>
                </a:solidFill>
              </a:rPr>
              <a:t> </a:t>
            </a:r>
            <a:r>
              <a:rPr lang="en-GB" sz="1250" dirty="0"/>
              <a:t>or by searching ‘short term hire’ on </a:t>
            </a:r>
            <a:r>
              <a:rPr lang="en-GB" sz="1250" dirty="0" err="1"/>
              <a:t>MyConnect</a:t>
            </a:r>
            <a:r>
              <a:rPr lang="en-GB" sz="1250" dirty="0"/>
              <a:t>.</a:t>
            </a:r>
          </a:p>
          <a:p>
            <a:pPr>
              <a:lnSpc>
                <a:spcPts val="1500"/>
              </a:lnSpc>
              <a:spcBef>
                <a:spcPts val="600"/>
              </a:spcBef>
            </a:pPr>
            <a:endParaRPr lang="en-GB" sz="1250" dirty="0"/>
          </a:p>
        </p:txBody>
      </p:sp>
    </p:spTree>
    <p:extLst>
      <p:ext uri="{BB962C8B-B14F-4D97-AF65-F5344CB8AC3E}">
        <p14:creationId xmlns:p14="http://schemas.microsoft.com/office/powerpoint/2010/main" val="1557037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D162D-6A40-5EC6-9A09-88E9EBE800B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2CE603E-ED73-7CA8-1053-9D5231640DB8}"/>
              </a:ext>
            </a:extLst>
          </p:cNvPr>
          <p:cNvPicPr>
            <a:picLocks noChangeAspect="1"/>
          </p:cNvPicPr>
          <p:nvPr/>
        </p:nvPicPr>
        <p:blipFill>
          <a:blip r:embed="rId2" cstate="print">
            <a:extLst>
              <a:ext uri="{28A0092B-C50C-407E-A947-70E740481C1C}">
                <a14:useLocalDpi xmlns:a14="http://schemas.microsoft.com/office/drawing/2010/main" val="0"/>
              </a:ext>
            </a:extLst>
          </a:blip>
          <a:srcRect l="642" t="11438" r="92164" b="74778"/>
          <a:stretch/>
        </p:blipFill>
        <p:spPr>
          <a:xfrm>
            <a:off x="-27061" y="174992"/>
            <a:ext cx="491636" cy="1331089"/>
          </a:xfrm>
          <a:prstGeom prst="rect">
            <a:avLst/>
          </a:prstGeom>
        </p:spPr>
      </p:pic>
      <p:sp>
        <p:nvSpPr>
          <p:cNvPr id="3" name="Rounded Rectangle 2">
            <a:extLst>
              <a:ext uri="{FF2B5EF4-FFF2-40B4-BE49-F238E27FC236}">
                <a16:creationId xmlns:a16="http://schemas.microsoft.com/office/drawing/2014/main" id="{2F522639-CEF0-3839-E2E0-E69D1174DD53}"/>
              </a:ext>
            </a:extLst>
          </p:cNvPr>
          <p:cNvSpPr/>
          <p:nvPr/>
        </p:nvSpPr>
        <p:spPr>
          <a:xfrm>
            <a:off x="482224" y="533807"/>
            <a:ext cx="3198526" cy="1098223"/>
          </a:xfrm>
          <a:prstGeom prst="roundRect">
            <a:avLst>
              <a:gd name="adj" fmla="val 13138"/>
            </a:avLst>
          </a:prstGeom>
          <a:solidFill>
            <a:schemeClr val="bg1"/>
          </a:solidFill>
          <a:ln w="85725">
            <a:solidFill>
              <a:srgbClr val="E01129"/>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68BE6A-9ED2-1222-9750-06BFBC9DA541}"/>
              </a:ext>
            </a:extLst>
          </p:cNvPr>
          <p:cNvSpPr txBox="1"/>
          <p:nvPr/>
        </p:nvSpPr>
        <p:spPr>
          <a:xfrm>
            <a:off x="480383" y="1933185"/>
            <a:ext cx="3350837" cy="477054"/>
          </a:xfrm>
          <a:prstGeom prst="rect">
            <a:avLst/>
          </a:prstGeom>
          <a:noFill/>
        </p:spPr>
        <p:txBody>
          <a:bodyPr wrap="square" rtlCol="0">
            <a:spAutoFit/>
          </a:bodyPr>
          <a:lstStyle/>
          <a:p>
            <a:pPr>
              <a:lnSpc>
                <a:spcPct val="100000"/>
              </a:lnSpc>
              <a:spcBef>
                <a:spcPts val="0"/>
              </a:spcBef>
            </a:pPr>
            <a:r>
              <a:rPr lang="en-GB" sz="1250" b="1" dirty="0">
                <a:latin typeface="Network Rail Sans" panose="02000000040000020004" pitchFamily="2" charset="77"/>
              </a:rPr>
              <a:t>Before undertaking any journey, you should </a:t>
            </a:r>
            <a:br>
              <a:rPr lang="en-GB" sz="1250" b="1" dirty="0">
                <a:latin typeface="Network Rail Sans" panose="02000000040000020004" pitchFamily="2" charset="77"/>
              </a:rPr>
            </a:br>
            <a:r>
              <a:rPr lang="en-GB" sz="1250" b="1" dirty="0">
                <a:latin typeface="Network Rail Sans" panose="02000000040000020004" pitchFamily="2" charset="77"/>
              </a:rPr>
              <a:t>ask yourself the following questions:</a:t>
            </a:r>
            <a:endParaRPr lang="en-GB" sz="1250" dirty="0">
              <a:solidFill>
                <a:srgbClr val="106AA3"/>
              </a:solidFill>
              <a:latin typeface="Network Rail Sans" panose="02000000040000020004" pitchFamily="2" charset="77"/>
            </a:endParaRPr>
          </a:p>
        </p:txBody>
      </p:sp>
      <p:sp>
        <p:nvSpPr>
          <p:cNvPr id="12" name="TextBox 11">
            <a:extLst>
              <a:ext uri="{FF2B5EF4-FFF2-40B4-BE49-F238E27FC236}">
                <a16:creationId xmlns:a16="http://schemas.microsoft.com/office/drawing/2014/main" id="{E5FCB656-CBB4-17F8-754C-9328CF25419B}"/>
              </a:ext>
            </a:extLst>
          </p:cNvPr>
          <p:cNvSpPr txBox="1"/>
          <p:nvPr/>
        </p:nvSpPr>
        <p:spPr>
          <a:xfrm>
            <a:off x="6020742" y="1933185"/>
            <a:ext cx="5189367" cy="3847207"/>
          </a:xfrm>
          <a:prstGeom prst="rect">
            <a:avLst/>
          </a:prstGeom>
          <a:noFill/>
        </p:spPr>
        <p:txBody>
          <a:bodyPr wrap="square" rtlCol="0">
            <a:spAutoFit/>
          </a:bodyPr>
          <a:lstStyle/>
          <a:p>
            <a:pPr>
              <a:lnSpc>
                <a:spcPct val="100000"/>
              </a:lnSpc>
              <a:spcBef>
                <a:spcPts val="600"/>
              </a:spcBef>
            </a:pPr>
            <a:r>
              <a:rPr lang="en-GB" sz="1600" b="1" u="sng" dirty="0">
                <a:solidFill>
                  <a:srgbClr val="E01129"/>
                </a:solidFill>
                <a:latin typeface="Network Rail Sans" panose="02000000040000020004" pitchFamily="2" charset="77"/>
              </a:rPr>
              <a:t>S</a:t>
            </a:r>
            <a:r>
              <a:rPr lang="en-GB" sz="1600" b="1" dirty="0">
                <a:latin typeface="Network Rail Sans" panose="02000000040000020004" pitchFamily="2" charset="77"/>
              </a:rPr>
              <a:t>leep</a:t>
            </a:r>
            <a:endParaRPr lang="en-GB" sz="1600" dirty="0">
              <a:latin typeface="Network Rail Sans" panose="02000000040000020004" pitchFamily="2" charset="77"/>
            </a:endParaRPr>
          </a:p>
          <a:p>
            <a:pPr>
              <a:lnSpc>
                <a:spcPct val="100000"/>
              </a:lnSpc>
              <a:spcBef>
                <a:spcPts val="600"/>
              </a:spcBef>
            </a:pPr>
            <a:r>
              <a:rPr lang="en-GB" sz="1250" dirty="0">
                <a:latin typeface="Network Rail Sans" panose="02000000040000020004" pitchFamily="2" charset="77"/>
              </a:rPr>
              <a:t>Have you had enough rest? Are you suffering from fatigue? </a:t>
            </a:r>
          </a:p>
          <a:p>
            <a:pPr>
              <a:lnSpc>
                <a:spcPct val="100000"/>
              </a:lnSpc>
              <a:spcBef>
                <a:spcPts val="600"/>
              </a:spcBef>
            </a:pPr>
            <a:r>
              <a:rPr lang="en-GB" sz="1250" i="1" dirty="0">
                <a:solidFill>
                  <a:srgbClr val="106AA3"/>
                </a:solidFill>
                <a:latin typeface="Network Rail Sans" panose="02000000040000020004" pitchFamily="2" charset="77"/>
              </a:rPr>
              <a:t>Take regular breaks from driving.</a:t>
            </a:r>
            <a:endParaRPr lang="en-GB" sz="1250" dirty="0">
              <a:latin typeface="Network Rail Sans" panose="02000000040000020004" pitchFamily="2" charset="77"/>
            </a:endParaRPr>
          </a:p>
          <a:p>
            <a:pPr>
              <a:lnSpc>
                <a:spcPct val="100000"/>
              </a:lnSpc>
              <a:spcBef>
                <a:spcPts val="600"/>
              </a:spcBef>
            </a:pPr>
            <a:r>
              <a:rPr lang="en-GB" sz="1600" b="1" u="sng" dirty="0">
                <a:solidFill>
                  <a:srgbClr val="E01129"/>
                </a:solidFill>
                <a:latin typeface="Network Rail Sans" panose="02000000040000020004" pitchFamily="2" charset="77"/>
              </a:rPr>
              <a:t>A</a:t>
            </a:r>
            <a:r>
              <a:rPr lang="en-GB" sz="1600" b="1" dirty="0">
                <a:latin typeface="Network Rail Sans" panose="02000000040000020004" pitchFamily="2" charset="77"/>
              </a:rPr>
              <a:t>lcohol</a:t>
            </a:r>
            <a:endParaRPr lang="en-GB" sz="1600" dirty="0">
              <a:latin typeface="Network Rail Sans" panose="02000000040000020004" pitchFamily="2" charset="77"/>
            </a:endParaRPr>
          </a:p>
          <a:p>
            <a:pPr>
              <a:lnSpc>
                <a:spcPct val="100000"/>
              </a:lnSpc>
              <a:spcBef>
                <a:spcPts val="600"/>
              </a:spcBef>
            </a:pPr>
            <a:r>
              <a:rPr lang="en-GB" sz="1250" dirty="0">
                <a:latin typeface="Network Rail Sans" panose="02000000040000020004" pitchFamily="2" charset="77"/>
              </a:rPr>
              <a:t>Do you have any alcohol in your system?</a:t>
            </a:r>
          </a:p>
          <a:p>
            <a:pPr>
              <a:lnSpc>
                <a:spcPct val="100000"/>
              </a:lnSpc>
              <a:spcBef>
                <a:spcPts val="600"/>
              </a:spcBef>
            </a:pPr>
            <a:r>
              <a:rPr lang="en-GB" sz="1250" i="1" dirty="0">
                <a:solidFill>
                  <a:srgbClr val="106AA3"/>
                </a:solidFill>
                <a:latin typeface="Network Rail Sans" panose="02000000040000020004" pitchFamily="2" charset="77"/>
              </a:rPr>
              <a:t>Never drink and drive.</a:t>
            </a:r>
            <a:endParaRPr lang="en-GB" sz="1250" dirty="0">
              <a:latin typeface="Network Rail Sans" panose="02000000040000020004" pitchFamily="2" charset="77"/>
            </a:endParaRPr>
          </a:p>
          <a:p>
            <a:pPr>
              <a:lnSpc>
                <a:spcPct val="100000"/>
              </a:lnSpc>
              <a:spcBef>
                <a:spcPts val="600"/>
              </a:spcBef>
            </a:pPr>
            <a:r>
              <a:rPr lang="en-GB" sz="1600" b="1" u="sng" dirty="0">
                <a:solidFill>
                  <a:srgbClr val="E01129"/>
                </a:solidFill>
                <a:latin typeface="Network Rail Sans" panose="02000000040000020004" pitchFamily="2" charset="77"/>
              </a:rPr>
              <a:t>F</a:t>
            </a:r>
            <a:r>
              <a:rPr lang="en-GB" sz="1600" b="1" dirty="0">
                <a:latin typeface="Network Rail Sans" panose="02000000040000020004" pitchFamily="2" charset="77"/>
              </a:rPr>
              <a:t>ood</a:t>
            </a:r>
            <a:endParaRPr lang="en-GB" sz="1600" dirty="0">
              <a:latin typeface="Network Rail Sans" panose="02000000040000020004" pitchFamily="2" charset="77"/>
            </a:endParaRPr>
          </a:p>
          <a:p>
            <a:pPr>
              <a:lnSpc>
                <a:spcPct val="100000"/>
              </a:lnSpc>
              <a:spcBef>
                <a:spcPts val="600"/>
              </a:spcBef>
            </a:pPr>
            <a:r>
              <a:rPr lang="en-GB" sz="1250" dirty="0">
                <a:latin typeface="Network Rail Sans" panose="02000000040000020004" pitchFamily="2" charset="77"/>
              </a:rPr>
              <a:t>Are you hungry or thirsty?</a:t>
            </a:r>
          </a:p>
          <a:p>
            <a:pPr>
              <a:lnSpc>
                <a:spcPct val="100000"/>
              </a:lnSpc>
              <a:spcBef>
                <a:spcPts val="600"/>
              </a:spcBef>
            </a:pPr>
            <a:r>
              <a:rPr lang="en-GB" sz="1250" i="1" dirty="0">
                <a:solidFill>
                  <a:srgbClr val="106AA3"/>
                </a:solidFill>
                <a:latin typeface="Network Rail Sans" panose="02000000040000020004" pitchFamily="2" charset="77"/>
              </a:rPr>
              <a:t>Could it affect your concentration?</a:t>
            </a:r>
            <a:endParaRPr lang="en-GB" sz="1250" dirty="0">
              <a:latin typeface="Network Rail Sans" panose="02000000040000020004" pitchFamily="2" charset="77"/>
            </a:endParaRPr>
          </a:p>
          <a:p>
            <a:pPr>
              <a:lnSpc>
                <a:spcPct val="100000"/>
              </a:lnSpc>
              <a:spcBef>
                <a:spcPts val="600"/>
              </a:spcBef>
            </a:pPr>
            <a:r>
              <a:rPr lang="en-GB" sz="1600" b="1" u="sng" dirty="0">
                <a:solidFill>
                  <a:srgbClr val="E01129"/>
                </a:solidFill>
                <a:latin typeface="Network Rail Sans" panose="02000000040000020004" pitchFamily="2" charset="77"/>
              </a:rPr>
              <a:t>E</a:t>
            </a:r>
            <a:r>
              <a:rPr lang="en-GB" sz="1600" b="1" dirty="0">
                <a:latin typeface="Network Rail Sans" panose="02000000040000020004" pitchFamily="2" charset="77"/>
              </a:rPr>
              <a:t>yesight</a:t>
            </a:r>
            <a:endParaRPr lang="en-GB" sz="1600" dirty="0">
              <a:latin typeface="Network Rail Sans" panose="02000000040000020004" pitchFamily="2" charset="77"/>
            </a:endParaRPr>
          </a:p>
          <a:p>
            <a:pPr>
              <a:lnSpc>
                <a:spcPct val="100000"/>
              </a:lnSpc>
              <a:spcBef>
                <a:spcPts val="600"/>
              </a:spcBef>
            </a:pPr>
            <a:r>
              <a:rPr lang="en-GB" sz="1250" dirty="0">
                <a:latin typeface="Network Rail Sans" panose="02000000040000020004" pitchFamily="2" charset="77"/>
              </a:rPr>
              <a:t>When did you last have your eyes tested and are you wearing eye correction if you need it?</a:t>
            </a:r>
          </a:p>
          <a:p>
            <a:pPr>
              <a:lnSpc>
                <a:spcPct val="100000"/>
              </a:lnSpc>
              <a:spcBef>
                <a:spcPts val="600"/>
              </a:spcBef>
            </a:pPr>
            <a:r>
              <a:rPr lang="en-GB" sz="1250" i="1" dirty="0">
                <a:solidFill>
                  <a:srgbClr val="106AA3"/>
                </a:solidFill>
                <a:latin typeface="Network Rail Sans" panose="02000000040000020004" pitchFamily="2" charset="77"/>
              </a:rPr>
              <a:t>Have you completed the annual vision check with your Line Manager,  confirming you can read a number plate from 20 metres.</a:t>
            </a:r>
          </a:p>
        </p:txBody>
      </p:sp>
      <p:sp>
        <p:nvSpPr>
          <p:cNvPr id="2" name="Title 1">
            <a:extLst>
              <a:ext uri="{FF2B5EF4-FFF2-40B4-BE49-F238E27FC236}">
                <a16:creationId xmlns:a16="http://schemas.microsoft.com/office/drawing/2014/main" id="{B25B8BDB-0297-5238-C825-3ED3BD4F45ED}"/>
              </a:ext>
            </a:extLst>
          </p:cNvPr>
          <p:cNvSpPr>
            <a:spLocks noGrp="1"/>
          </p:cNvSpPr>
          <p:nvPr>
            <p:ph type="title"/>
          </p:nvPr>
        </p:nvSpPr>
        <p:spPr>
          <a:xfrm>
            <a:off x="743587" y="777087"/>
            <a:ext cx="3446448" cy="1248484"/>
          </a:xfrm>
        </p:spPr>
        <p:txBody>
          <a:bodyPr/>
          <a:lstStyle/>
          <a:p>
            <a:r>
              <a:rPr lang="en-GB" sz="4200" dirty="0"/>
              <a:t>I AM SAFE</a:t>
            </a:r>
          </a:p>
        </p:txBody>
      </p:sp>
      <p:sp>
        <p:nvSpPr>
          <p:cNvPr id="4" name="TextBox 3">
            <a:extLst>
              <a:ext uri="{FF2B5EF4-FFF2-40B4-BE49-F238E27FC236}">
                <a16:creationId xmlns:a16="http://schemas.microsoft.com/office/drawing/2014/main" id="{CEF87361-034C-F687-AD71-8971EA62C746}"/>
              </a:ext>
            </a:extLst>
          </p:cNvPr>
          <p:cNvSpPr txBox="1"/>
          <p:nvPr/>
        </p:nvSpPr>
        <p:spPr>
          <a:xfrm>
            <a:off x="464575" y="2614998"/>
            <a:ext cx="5189367" cy="2793072"/>
          </a:xfrm>
          <a:prstGeom prst="rect">
            <a:avLst/>
          </a:prstGeom>
          <a:noFill/>
        </p:spPr>
        <p:txBody>
          <a:bodyPr wrap="square" rtlCol="0">
            <a:spAutoFit/>
          </a:bodyPr>
          <a:lstStyle/>
          <a:p>
            <a:pPr>
              <a:lnSpc>
                <a:spcPct val="100000"/>
              </a:lnSpc>
              <a:spcBef>
                <a:spcPts val="600"/>
              </a:spcBef>
            </a:pPr>
            <a:r>
              <a:rPr lang="en-GB" sz="1600" b="1" u="sng" dirty="0">
                <a:solidFill>
                  <a:srgbClr val="E01129"/>
                </a:solidFill>
                <a:latin typeface="Network Rail Sans" panose="02000000040000020004" pitchFamily="2" charset="77"/>
              </a:rPr>
              <a:t>I</a:t>
            </a:r>
            <a:r>
              <a:rPr lang="en-GB" sz="1600" b="1" dirty="0">
                <a:latin typeface="Network Rail Sans" panose="02000000040000020004" pitchFamily="2" charset="77"/>
              </a:rPr>
              <a:t>llness</a:t>
            </a:r>
            <a:endParaRPr lang="en-GB" sz="1600" dirty="0">
              <a:latin typeface="Network Rail Sans" panose="02000000040000020004" pitchFamily="2" charset="77"/>
            </a:endParaRPr>
          </a:p>
          <a:p>
            <a:pPr>
              <a:lnSpc>
                <a:spcPct val="100000"/>
              </a:lnSpc>
              <a:spcBef>
                <a:spcPts val="600"/>
              </a:spcBef>
            </a:pPr>
            <a:r>
              <a:rPr lang="en-GB" sz="1250" dirty="0">
                <a:latin typeface="Network Rail Sans" panose="02000000040000020004" pitchFamily="2" charset="77"/>
              </a:rPr>
              <a:t>Do you have an illness or symptoms that might affect your ability to drive? </a:t>
            </a:r>
          </a:p>
          <a:p>
            <a:pPr>
              <a:lnSpc>
                <a:spcPct val="100000"/>
              </a:lnSpc>
              <a:spcBef>
                <a:spcPts val="600"/>
              </a:spcBef>
            </a:pPr>
            <a:r>
              <a:rPr lang="en-GB" sz="1250" i="1" dirty="0">
                <a:solidFill>
                  <a:srgbClr val="106AA3"/>
                </a:solidFill>
                <a:latin typeface="Network Rail Sans" panose="02000000040000020004" pitchFamily="2" charset="77"/>
              </a:rPr>
              <a:t>Have you reported it to DVLA and your Line Manager?</a:t>
            </a:r>
            <a:endParaRPr lang="en-GB" sz="1250" b="1" i="1" dirty="0">
              <a:latin typeface="Network Rail Sans" panose="02000000040000020004" pitchFamily="2" charset="77"/>
            </a:endParaRPr>
          </a:p>
          <a:p>
            <a:pPr>
              <a:lnSpc>
                <a:spcPct val="100000"/>
              </a:lnSpc>
              <a:spcBef>
                <a:spcPts val="600"/>
              </a:spcBef>
            </a:pPr>
            <a:r>
              <a:rPr lang="en-GB" sz="1600" b="1" u="sng" dirty="0">
                <a:solidFill>
                  <a:srgbClr val="E01129"/>
                </a:solidFill>
                <a:latin typeface="Network Rail Sans" panose="02000000040000020004" pitchFamily="2" charset="77"/>
              </a:rPr>
              <a:t>A</a:t>
            </a:r>
            <a:r>
              <a:rPr lang="en-GB" sz="1600" b="1" dirty="0">
                <a:latin typeface="Network Rail Sans" panose="02000000040000020004" pitchFamily="2" charset="77"/>
              </a:rPr>
              <a:t>ttitude</a:t>
            </a:r>
            <a:endParaRPr lang="en-GB" sz="1600" dirty="0">
              <a:latin typeface="Network Rail Sans" panose="02000000040000020004" pitchFamily="2" charset="77"/>
            </a:endParaRPr>
          </a:p>
          <a:p>
            <a:pPr>
              <a:lnSpc>
                <a:spcPct val="100000"/>
              </a:lnSpc>
              <a:spcBef>
                <a:spcPts val="600"/>
              </a:spcBef>
            </a:pPr>
            <a:r>
              <a:rPr lang="en-GB" sz="1250" dirty="0">
                <a:latin typeface="Network Rail Sans" panose="02000000040000020004" pitchFamily="2" charset="77"/>
              </a:rPr>
              <a:t>Try not to get impatient with other road users as it could lead to conflict. </a:t>
            </a:r>
          </a:p>
          <a:p>
            <a:pPr>
              <a:lnSpc>
                <a:spcPct val="100000"/>
              </a:lnSpc>
              <a:spcBef>
                <a:spcPts val="600"/>
              </a:spcBef>
            </a:pPr>
            <a:r>
              <a:rPr lang="en-GB" sz="1250" i="1" dirty="0">
                <a:solidFill>
                  <a:srgbClr val="106AA3"/>
                </a:solidFill>
                <a:latin typeface="Network Rail Sans" panose="02000000040000020004" pitchFamily="2" charset="77"/>
              </a:rPr>
              <a:t>Remember when you drive for work you are an ambassador for the company.</a:t>
            </a:r>
            <a:endParaRPr lang="en-GB" sz="1250" dirty="0">
              <a:latin typeface="Network Rail Sans" panose="02000000040000020004" pitchFamily="2" charset="77"/>
            </a:endParaRPr>
          </a:p>
          <a:p>
            <a:pPr>
              <a:lnSpc>
                <a:spcPct val="100000"/>
              </a:lnSpc>
              <a:spcBef>
                <a:spcPts val="600"/>
              </a:spcBef>
            </a:pPr>
            <a:r>
              <a:rPr lang="en-GB" sz="1600" b="1" u="sng" dirty="0">
                <a:solidFill>
                  <a:srgbClr val="E01129"/>
                </a:solidFill>
                <a:latin typeface="Network Rail Sans" panose="02000000040000020004" pitchFamily="2" charset="77"/>
              </a:rPr>
              <a:t>M</a:t>
            </a:r>
            <a:r>
              <a:rPr lang="en-GB" sz="1600" b="1" dirty="0">
                <a:latin typeface="Network Rail Sans" panose="02000000040000020004" pitchFamily="2" charset="77"/>
              </a:rPr>
              <a:t>edication</a:t>
            </a:r>
            <a:endParaRPr lang="en-GB" sz="1600" dirty="0">
              <a:latin typeface="Network Rail Sans" panose="02000000040000020004" pitchFamily="2" charset="77"/>
            </a:endParaRPr>
          </a:p>
          <a:p>
            <a:pPr>
              <a:lnSpc>
                <a:spcPct val="100000"/>
              </a:lnSpc>
              <a:spcBef>
                <a:spcPts val="600"/>
              </a:spcBef>
            </a:pPr>
            <a:r>
              <a:rPr lang="en-GB" sz="1250" dirty="0">
                <a:latin typeface="Network Rail Sans" panose="02000000040000020004" pitchFamily="2" charset="77"/>
              </a:rPr>
              <a:t>Could your medication or any drugs in your system affect your driving? </a:t>
            </a:r>
          </a:p>
          <a:p>
            <a:pPr>
              <a:lnSpc>
                <a:spcPct val="100000"/>
              </a:lnSpc>
              <a:spcBef>
                <a:spcPts val="600"/>
              </a:spcBef>
            </a:pPr>
            <a:r>
              <a:rPr lang="en-GB" sz="1250" i="1" dirty="0">
                <a:solidFill>
                  <a:srgbClr val="106AA3"/>
                </a:solidFill>
                <a:latin typeface="Network Rail Sans" panose="02000000040000020004" pitchFamily="2" charset="77"/>
              </a:rPr>
              <a:t>Check with your doctor/pharmacist if unsure.</a:t>
            </a:r>
          </a:p>
        </p:txBody>
      </p:sp>
    </p:spTree>
    <p:extLst>
      <p:ext uri="{BB962C8B-B14F-4D97-AF65-F5344CB8AC3E}">
        <p14:creationId xmlns:p14="http://schemas.microsoft.com/office/powerpoint/2010/main" val="428756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323B01-D6C6-4131-B9ED-049E8F4709C5}"/>
              </a:ext>
            </a:extLst>
          </p:cNvPr>
          <p:cNvGraphicFramePr>
            <a:graphicFrameLocks noGrp="1"/>
          </p:cNvGraphicFramePr>
          <p:nvPr>
            <p:extLst>
              <p:ext uri="{D42A27DB-BD31-4B8C-83A1-F6EECF244321}">
                <p14:modId xmlns:p14="http://schemas.microsoft.com/office/powerpoint/2010/main" val="3786300942"/>
              </p:ext>
            </p:extLst>
          </p:nvPr>
        </p:nvGraphicFramePr>
        <p:xfrm>
          <a:off x="329981" y="705566"/>
          <a:ext cx="11524601" cy="5185949"/>
        </p:xfrm>
        <a:graphic>
          <a:graphicData uri="http://schemas.openxmlformats.org/drawingml/2006/table">
            <a:tbl>
              <a:tblPr bandRow="1">
                <a:tableStyleId>{5C22544A-7EE6-4342-B048-85BDC9FD1C3A}</a:tableStyleId>
              </a:tblPr>
              <a:tblGrid>
                <a:gridCol w="2400958">
                  <a:extLst>
                    <a:ext uri="{9D8B030D-6E8A-4147-A177-3AD203B41FA5}">
                      <a16:colId xmlns:a16="http://schemas.microsoft.com/office/drawing/2014/main" val="1939863002"/>
                    </a:ext>
                  </a:extLst>
                </a:gridCol>
                <a:gridCol w="869537">
                  <a:extLst>
                    <a:ext uri="{9D8B030D-6E8A-4147-A177-3AD203B41FA5}">
                      <a16:colId xmlns:a16="http://schemas.microsoft.com/office/drawing/2014/main" val="4283312683"/>
                    </a:ext>
                  </a:extLst>
                </a:gridCol>
                <a:gridCol w="2011614">
                  <a:extLst>
                    <a:ext uri="{9D8B030D-6E8A-4147-A177-3AD203B41FA5}">
                      <a16:colId xmlns:a16="http://schemas.microsoft.com/office/drawing/2014/main" val="2084649951"/>
                    </a:ext>
                  </a:extLst>
                </a:gridCol>
                <a:gridCol w="6242492">
                  <a:extLst>
                    <a:ext uri="{9D8B030D-6E8A-4147-A177-3AD203B41FA5}">
                      <a16:colId xmlns:a16="http://schemas.microsoft.com/office/drawing/2014/main" val="1381023264"/>
                    </a:ext>
                  </a:extLst>
                </a:gridCol>
              </a:tblGrid>
              <a:tr h="285039">
                <a:tc>
                  <a:txBody>
                    <a:bodyPr/>
                    <a:lstStyle/>
                    <a:p>
                      <a:pPr algn="l" rtl="0" fontAlgn="ctr"/>
                      <a:r>
                        <a:rPr lang="en-GB" sz="1100" u="none" strike="noStrike" dirty="0">
                          <a:solidFill>
                            <a:schemeClr val="bg1"/>
                          </a:solidFill>
                          <a:effectLst/>
                        </a:rPr>
                        <a:t>Subject</a:t>
                      </a:r>
                      <a:endParaRPr lang="en-GB" sz="1100" b="1" i="0" u="none" strike="noStrike" dirty="0">
                        <a:solidFill>
                          <a:schemeClr val="bg1"/>
                        </a:solidFill>
                        <a:effectLst/>
                        <a:latin typeface="Network Rail Sans" panose="02000000040000020004" pitchFamily="2" charset="0"/>
                      </a:endParaRPr>
                    </a:p>
                  </a:txBody>
                  <a:tcPr marL="144000" marR="7105" marT="7105" marB="0" anchor="ctr">
                    <a:noFill/>
                  </a:tcPr>
                </a:tc>
                <a:tc>
                  <a:txBody>
                    <a:bodyPr/>
                    <a:lstStyle/>
                    <a:p>
                      <a:pPr algn="ctr" rtl="0" fontAlgn="ctr"/>
                      <a:r>
                        <a:rPr lang="en-GB" sz="1100" u="none" strike="noStrike" dirty="0">
                          <a:solidFill>
                            <a:schemeClr val="bg1"/>
                          </a:solidFill>
                          <a:effectLst/>
                        </a:rPr>
                        <a:t>Page</a:t>
                      </a:r>
                      <a:endParaRPr lang="en-GB" sz="1100" b="1" i="0" u="none" strike="noStrike" dirty="0">
                        <a:solidFill>
                          <a:schemeClr val="bg1"/>
                        </a:solidFill>
                        <a:effectLst/>
                        <a:latin typeface="Network Rail Sans" panose="02000000040000020004" pitchFamily="2" charset="0"/>
                      </a:endParaRPr>
                    </a:p>
                  </a:txBody>
                  <a:tcPr marL="0" marR="0" marT="0" marB="0" anchor="ctr">
                    <a:noFill/>
                  </a:tcPr>
                </a:tc>
                <a:tc>
                  <a:txBody>
                    <a:bodyPr/>
                    <a:lstStyle/>
                    <a:p>
                      <a:pPr algn="l" rtl="0" fontAlgn="ctr"/>
                      <a:r>
                        <a:rPr lang="en-GB" sz="1100" u="none" strike="noStrike" dirty="0">
                          <a:solidFill>
                            <a:schemeClr val="bg1"/>
                          </a:solidFill>
                          <a:effectLst/>
                        </a:rPr>
                        <a:t>Handbook Section</a:t>
                      </a:r>
                      <a:endParaRPr lang="en-GB" sz="1100" b="1" i="0" u="none" strike="noStrike" dirty="0">
                        <a:solidFill>
                          <a:schemeClr val="bg1"/>
                        </a:solidFill>
                        <a:effectLst/>
                        <a:latin typeface="Network Rail Sans" panose="02000000040000020004" pitchFamily="2" charset="0"/>
                      </a:endParaRPr>
                    </a:p>
                  </a:txBody>
                  <a:tcPr marL="144000" marR="7105" marT="7105" marB="0" anchor="ctr">
                    <a:noFill/>
                  </a:tcPr>
                </a:tc>
                <a:tc>
                  <a:txBody>
                    <a:bodyPr/>
                    <a:lstStyle/>
                    <a:p>
                      <a:pPr algn="l" rtl="0" fontAlgn="ctr"/>
                      <a:r>
                        <a:rPr lang="en-GB" sz="1100" u="none" strike="noStrike" dirty="0">
                          <a:solidFill>
                            <a:schemeClr val="bg1"/>
                          </a:solidFill>
                          <a:effectLst/>
                        </a:rPr>
                        <a:t>Link</a:t>
                      </a:r>
                      <a:endParaRPr lang="en-GB" sz="1100" b="1" i="0" u="none" strike="noStrike" dirty="0">
                        <a:solidFill>
                          <a:schemeClr val="bg1"/>
                        </a:solidFill>
                        <a:effectLst/>
                        <a:latin typeface="Network Rail Sans" panose="02000000040000020004" pitchFamily="2" charset="0"/>
                      </a:endParaRPr>
                    </a:p>
                  </a:txBody>
                  <a:tcPr marL="144000" marR="7105" marT="7105" marB="0" anchor="ctr">
                    <a:noFill/>
                  </a:tcPr>
                </a:tc>
                <a:extLst>
                  <a:ext uri="{0D108BD9-81ED-4DB2-BD59-A6C34878D82A}">
                    <a16:rowId xmlns:a16="http://schemas.microsoft.com/office/drawing/2014/main" val="2978001004"/>
                  </a:ext>
                </a:extLst>
              </a:tr>
              <a:tr h="480767">
                <a:tc>
                  <a:txBody>
                    <a:bodyPr/>
                    <a:lstStyle/>
                    <a:p>
                      <a:pPr algn="l" rtl="0" fontAlgn="ctr"/>
                      <a:r>
                        <a:rPr lang="en-GB" sz="1100" u="none" strike="noStrike" dirty="0">
                          <a:effectLst/>
                          <a:latin typeface="Network Rail Sans" panose="02000000040000020004" pitchFamily="2" charset="0"/>
                        </a:rPr>
                        <a:t>Road Fleet Compliance Standard</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2</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Foreword</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none" strike="noStrike" dirty="0">
                          <a:effectLst/>
                          <a:latin typeface="Network Rail Sans" panose="02000000040000020004" pitchFamily="2" charset="0"/>
                          <a:hlinkClick r:id="rId2"/>
                        </a:rPr>
                        <a:t>http://networkrailstandards/StandardHeaderView.aspx?id=32873</a:t>
                      </a:r>
                      <a:r>
                        <a:rPr lang="en-GB" sz="1100" u="none" strike="noStrike" dirty="0">
                          <a:effectLst/>
                          <a:latin typeface="Network Rail Sans" panose="02000000040000020004" pitchFamily="2" charset="0"/>
                        </a:rPr>
                        <a:t> </a:t>
                      </a:r>
                      <a:endParaRPr lang="en-GB" sz="1100" b="0" i="0" u="none" strike="noStrike" dirty="0">
                        <a:solidFill>
                          <a:srgbClr val="482683"/>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3233628576"/>
                  </a:ext>
                </a:extLst>
              </a:tr>
              <a:tr h="389500">
                <a:tc>
                  <a:txBody>
                    <a:bodyPr/>
                    <a:lstStyle/>
                    <a:p>
                      <a:pPr algn="l" rtl="0" fontAlgn="ctr"/>
                      <a:r>
                        <a:rPr lang="en-GB" sz="1100" u="none" strike="noStrike" dirty="0">
                          <a:effectLst/>
                          <a:latin typeface="Network Rail Sans" panose="02000000040000020004" pitchFamily="2" charset="0"/>
                        </a:rPr>
                        <a:t>Highway Code</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6</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Highway Code</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dirty="0">
                          <a:hlinkClick r:id="rId3"/>
                        </a:rPr>
                        <a:t>https://www.gov.uk/browse/driving/highway-code-road-safety</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4230039541"/>
                  </a:ext>
                </a:extLst>
              </a:tr>
              <a:tr h="436195">
                <a:tc>
                  <a:txBody>
                    <a:bodyPr/>
                    <a:lstStyle/>
                    <a:p>
                      <a:pPr algn="l" rtl="0" fontAlgn="ctr"/>
                      <a:r>
                        <a:rPr lang="en-GB" sz="1100" u="none" strike="noStrike" dirty="0">
                          <a:effectLst/>
                          <a:latin typeface="Network Rail Sans" panose="02000000040000020004" pitchFamily="2" charset="0"/>
                        </a:rPr>
                        <a:t>Highway Code</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7</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b="0" i="0" u="none" strike="noStrike" dirty="0">
                          <a:solidFill>
                            <a:srgbClr val="000000"/>
                          </a:solidFill>
                          <a:effectLst/>
                          <a:latin typeface="Network Rail Sans" panose="02000000040000020004" pitchFamily="2" charset="0"/>
                        </a:rPr>
                        <a:t>Highway Code</a:t>
                      </a:r>
                    </a:p>
                  </a:txBody>
                  <a:tcPr marL="144000" marR="7105" marT="7105" marB="0" anchor="ctr"/>
                </a:tc>
                <a:tc>
                  <a:txBody>
                    <a:bodyPr/>
                    <a:lstStyle/>
                    <a:p>
                      <a:pPr algn="l" rtl="0" fontAlgn="ctr"/>
                      <a:r>
                        <a:rPr lang="en-GB" sz="1100" dirty="0">
                          <a:hlinkClick r:id="rId4"/>
                        </a:rPr>
                        <a:t>https://www.gov.uk/government/news/the-highway-code-8-changes-you-need-to-know-from-29-january-2022?utm_source=dvsa&amp;utm_medium=email&amp;utm_campaign=dvsa-direct</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2559563305"/>
                  </a:ext>
                </a:extLst>
              </a:tr>
              <a:tr h="717214">
                <a:tc>
                  <a:txBody>
                    <a:bodyPr/>
                    <a:lstStyle/>
                    <a:p>
                      <a:pPr algn="l" rtl="0" fontAlgn="ctr"/>
                      <a:r>
                        <a:rPr lang="en-GB" sz="1100" b="0" i="0" u="none" strike="noStrike" dirty="0">
                          <a:solidFill>
                            <a:srgbClr val="000000"/>
                          </a:solidFill>
                          <a:effectLst/>
                          <a:latin typeface="Network Rail Sans" panose="02000000040000020004" pitchFamily="2" charset="0"/>
                        </a:rPr>
                        <a:t>Driving Licence Checking Process</a:t>
                      </a:r>
                    </a:p>
                  </a:txBody>
                  <a:tcPr marL="144000" marR="7105" marT="7105" marB="0" anchor="ctr"/>
                </a:tc>
                <a:tc>
                  <a:txBody>
                    <a:bodyPr/>
                    <a:lstStyle/>
                    <a:p>
                      <a:pPr algn="ctr" rtl="0" fontAlgn="ctr"/>
                      <a:r>
                        <a:rPr lang="en-GB" sz="1100" b="0" i="0" u="none" strike="noStrike" dirty="0">
                          <a:solidFill>
                            <a:srgbClr val="000000"/>
                          </a:solidFill>
                          <a:effectLst/>
                          <a:latin typeface="Network Rail Sans" panose="02000000040000020004" pitchFamily="2" charset="0"/>
                        </a:rPr>
                        <a:t>9</a:t>
                      </a:r>
                    </a:p>
                  </a:txBody>
                  <a:tcPr marL="0" marR="0" marT="0" marB="0" anchor="ctr"/>
                </a:tc>
                <a:tc>
                  <a:txBody>
                    <a:bodyPr/>
                    <a:lstStyle/>
                    <a:p>
                      <a:pPr algn="l" rtl="0" fontAlgn="ctr"/>
                      <a:r>
                        <a:rPr lang="en-GB" sz="1100" u="none" strike="noStrike" dirty="0">
                          <a:effectLst/>
                          <a:latin typeface="Network Rail Sans" panose="02000000040000020004" pitchFamily="2" charset="0"/>
                        </a:rPr>
                        <a:t>Driving Licences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dirty="0">
                          <a:hlinkClick r:id="rId5"/>
                        </a:rPr>
                        <a:t>https://networkrail.sharepoint.com/:b:/r/sites/nrmyconnect-routeservices/Shared Documents/Road Fleet/Driving Licence Checking Processes July 2023 .pdf?csf=1&amp;web=1&amp;e=Hc4g4j</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713679160"/>
                  </a:ext>
                </a:extLst>
              </a:tr>
              <a:tr h="441892">
                <a:tc>
                  <a:txBody>
                    <a:bodyPr/>
                    <a:lstStyle/>
                    <a:p>
                      <a:pPr algn="l" rtl="0" fontAlgn="ctr"/>
                      <a:r>
                        <a:rPr lang="en-GB" sz="1100" u="none" strike="noStrike" dirty="0">
                          <a:effectLst/>
                          <a:latin typeface="Network Rail Sans" panose="02000000040000020004" pitchFamily="2" charset="0"/>
                        </a:rPr>
                        <a:t>Periodic Training Hours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b="0" i="0" u="none" strike="noStrike" dirty="0">
                          <a:solidFill>
                            <a:srgbClr val="000000"/>
                          </a:solidFill>
                          <a:effectLst/>
                          <a:latin typeface="Network Rail Sans" panose="02000000040000020004" pitchFamily="2" charset="0"/>
                        </a:rPr>
                        <a:t>9</a:t>
                      </a:r>
                    </a:p>
                  </a:txBody>
                  <a:tcPr marL="0" marR="0" marT="0" marB="0" anchor="ctr"/>
                </a:tc>
                <a:tc>
                  <a:txBody>
                    <a:bodyPr/>
                    <a:lstStyle/>
                    <a:p>
                      <a:pPr algn="l" rtl="0" fontAlgn="ctr"/>
                      <a:r>
                        <a:rPr lang="en-GB" sz="1100" u="none" strike="noStrike" dirty="0">
                          <a:effectLst/>
                          <a:latin typeface="Network Rail Sans" panose="02000000040000020004" pitchFamily="2" charset="0"/>
                        </a:rPr>
                        <a:t>DCPC</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6"/>
                        </a:rPr>
                        <a:t>https://www.gov.uk/check-your-driver-cpc-periodic-training-hours</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3327784056"/>
                  </a:ext>
                </a:extLst>
              </a:tr>
              <a:tr h="480767">
                <a:tc>
                  <a:txBody>
                    <a:bodyPr/>
                    <a:lstStyle/>
                    <a:p>
                      <a:pPr algn="l" rtl="0" fontAlgn="ctr"/>
                      <a:r>
                        <a:rPr lang="en-GB" sz="1100" u="none" strike="noStrike" dirty="0">
                          <a:effectLst/>
                          <a:latin typeface="Network Rail Sans" panose="02000000040000020004" pitchFamily="2" charset="0"/>
                        </a:rPr>
                        <a:t>Medical Advice Service</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10</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Drugs and Alcohol</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7"/>
                        </a:rPr>
                        <a:t>https://networkrail.sharepoint.com/sites/nrmyconnect-technicalauthority/SitePages/OHAssist.aspx?web=1</a:t>
                      </a:r>
                      <a:r>
                        <a:rPr lang="en-GB" sz="1100" u="sng" strike="noStrike" dirty="0">
                          <a:effectLst/>
                          <a:latin typeface="Network Rail Sans" panose="02000000040000020004" pitchFamily="2" charset="0"/>
                        </a:rPr>
                        <a:t> </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4155525890"/>
                  </a:ext>
                </a:extLst>
              </a:tr>
              <a:tr h="480767">
                <a:tc>
                  <a:txBody>
                    <a:bodyPr/>
                    <a:lstStyle/>
                    <a:p>
                      <a:pPr algn="l" rtl="0" fontAlgn="ctr"/>
                      <a:r>
                        <a:rPr lang="en-GB" sz="1100" u="none" strike="noStrike" dirty="0">
                          <a:effectLst/>
                          <a:latin typeface="Network Rail Sans" panose="02000000040000020004" pitchFamily="2" charset="0"/>
                        </a:rPr>
                        <a:t>Government Website – Drugs and Driving</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b="0" i="0" u="none" strike="noStrike" dirty="0">
                          <a:solidFill>
                            <a:srgbClr val="000000"/>
                          </a:solidFill>
                          <a:effectLst/>
                          <a:latin typeface="Network Rail Sans" panose="02000000040000020004" pitchFamily="2" charset="0"/>
                        </a:rPr>
                        <a:t>10</a:t>
                      </a:r>
                    </a:p>
                  </a:txBody>
                  <a:tcPr marL="0" marR="0" marT="0" marB="0" anchor="ctr"/>
                </a:tc>
                <a:tc>
                  <a:txBody>
                    <a:bodyPr/>
                    <a:lstStyle/>
                    <a:p>
                      <a:pPr algn="l" rtl="0" fontAlgn="ctr"/>
                      <a:r>
                        <a:rPr lang="en-GB" sz="1100" u="none" strike="noStrike" dirty="0">
                          <a:effectLst/>
                          <a:latin typeface="Network Rail Sans" panose="02000000040000020004" pitchFamily="2" charset="0"/>
                        </a:rPr>
                        <a:t>Drugs and Alcohol</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8"/>
                        </a:rPr>
                        <a:t>https://www.gov.uk/drug-driving-law</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1168910225"/>
                  </a:ext>
                </a:extLst>
              </a:tr>
              <a:tr h="487326">
                <a:tc>
                  <a:txBody>
                    <a:bodyPr/>
                    <a:lstStyle/>
                    <a:p>
                      <a:pPr algn="l" rtl="0" fontAlgn="ctr"/>
                      <a:r>
                        <a:rPr lang="en-GB" sz="1100" u="none" strike="noStrike" dirty="0">
                          <a:effectLst/>
                          <a:latin typeface="Network Rail Sans" panose="02000000040000020004" pitchFamily="2" charset="0"/>
                        </a:rPr>
                        <a:t>Safety Central</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11</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Fatigue Management</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9"/>
                        </a:rPr>
                        <a:t>https://safety.networkrail.co.uk/safety/fatigue/fatigue-awareness-for-drivers/</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3517707136"/>
                  </a:ext>
                </a:extLst>
              </a:tr>
              <a:tr h="480767">
                <a:tc>
                  <a:txBody>
                    <a:bodyPr/>
                    <a:lstStyle/>
                    <a:p>
                      <a:pPr algn="l" rtl="0" fontAlgn="ctr"/>
                      <a:r>
                        <a:rPr lang="en-GB" sz="1100" u="none" strike="noStrike" dirty="0">
                          <a:effectLst/>
                          <a:latin typeface="Network Rail Sans" panose="02000000040000020004" pitchFamily="2" charset="0"/>
                        </a:rPr>
                        <a:t>Overhanging Loads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12</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Load Security</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10"/>
                        </a:rPr>
                        <a:t>https://www.gov.uk/government/publications/overhanging-loads-on-vehicles/overhanging-loads</a:t>
                      </a:r>
                      <a:r>
                        <a:rPr lang="en-GB" sz="1100" u="sng" strike="noStrike" dirty="0">
                          <a:effectLst/>
                          <a:latin typeface="Network Rail Sans" panose="02000000040000020004" pitchFamily="2" charset="0"/>
                        </a:rPr>
                        <a:t> </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4268042115"/>
                  </a:ext>
                </a:extLst>
              </a:tr>
              <a:tr h="505715">
                <a:tc>
                  <a:txBody>
                    <a:bodyPr/>
                    <a:lstStyle/>
                    <a:p>
                      <a:pPr algn="l" rtl="0" fontAlgn="ctr"/>
                      <a:r>
                        <a:rPr lang="en-GB" sz="1100" u="none" strike="noStrike" dirty="0">
                          <a:effectLst/>
                          <a:latin typeface="Network Rail Sans" panose="02000000040000020004" pitchFamily="2" charset="0"/>
                        </a:rPr>
                        <a:t>Government Website – Towing</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14</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Towing</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11"/>
                        </a:rPr>
                        <a:t>https://www.gov.uk/towing-with-car</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2400111113"/>
                  </a:ext>
                </a:extLst>
              </a:tr>
            </a:tbl>
          </a:graphicData>
        </a:graphic>
      </p:graphicFrame>
      <p:sp>
        <p:nvSpPr>
          <p:cNvPr id="6" name="Title 1">
            <a:extLst>
              <a:ext uri="{FF2B5EF4-FFF2-40B4-BE49-F238E27FC236}">
                <a16:creationId xmlns:a16="http://schemas.microsoft.com/office/drawing/2014/main" id="{F02A3375-0387-8C02-E09D-0ACFCDC7300B}"/>
              </a:ext>
            </a:extLst>
          </p:cNvPr>
          <p:cNvSpPr>
            <a:spLocks noGrp="1"/>
          </p:cNvSpPr>
          <p:nvPr>
            <p:ph type="title"/>
          </p:nvPr>
        </p:nvSpPr>
        <p:spPr>
          <a:xfrm>
            <a:off x="329982" y="316690"/>
            <a:ext cx="11594527" cy="777755"/>
          </a:xfrm>
        </p:spPr>
        <p:txBody>
          <a:bodyPr/>
          <a:lstStyle/>
          <a:p>
            <a:r>
              <a:rPr lang="en-GB" dirty="0"/>
              <a:t>Glossary of Links</a:t>
            </a:r>
          </a:p>
        </p:txBody>
      </p:sp>
    </p:spTree>
    <p:extLst>
      <p:ext uri="{BB962C8B-B14F-4D97-AF65-F5344CB8AC3E}">
        <p14:creationId xmlns:p14="http://schemas.microsoft.com/office/powerpoint/2010/main" val="1749607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76D454B-81D2-441D-AEA3-123D48D5B312}"/>
              </a:ext>
            </a:extLst>
          </p:cNvPr>
          <p:cNvGraphicFramePr>
            <a:graphicFrameLocks noGrp="1"/>
          </p:cNvGraphicFramePr>
          <p:nvPr>
            <p:extLst>
              <p:ext uri="{D42A27DB-BD31-4B8C-83A1-F6EECF244321}">
                <p14:modId xmlns:p14="http://schemas.microsoft.com/office/powerpoint/2010/main" val="2058689521"/>
              </p:ext>
            </p:extLst>
          </p:nvPr>
        </p:nvGraphicFramePr>
        <p:xfrm>
          <a:off x="337416" y="793560"/>
          <a:ext cx="11524602" cy="5094003"/>
        </p:xfrm>
        <a:graphic>
          <a:graphicData uri="http://schemas.openxmlformats.org/drawingml/2006/table">
            <a:tbl>
              <a:tblPr firstRow="1" bandRow="1">
                <a:tableStyleId>{5C22544A-7EE6-4342-B048-85BDC9FD1C3A}</a:tableStyleId>
              </a:tblPr>
              <a:tblGrid>
                <a:gridCol w="2400959">
                  <a:extLst>
                    <a:ext uri="{9D8B030D-6E8A-4147-A177-3AD203B41FA5}">
                      <a16:colId xmlns:a16="http://schemas.microsoft.com/office/drawing/2014/main" val="2498671867"/>
                    </a:ext>
                  </a:extLst>
                </a:gridCol>
                <a:gridCol w="869538">
                  <a:extLst>
                    <a:ext uri="{9D8B030D-6E8A-4147-A177-3AD203B41FA5}">
                      <a16:colId xmlns:a16="http://schemas.microsoft.com/office/drawing/2014/main" val="3217711079"/>
                    </a:ext>
                  </a:extLst>
                </a:gridCol>
                <a:gridCol w="2011613">
                  <a:extLst>
                    <a:ext uri="{9D8B030D-6E8A-4147-A177-3AD203B41FA5}">
                      <a16:colId xmlns:a16="http://schemas.microsoft.com/office/drawing/2014/main" val="583234244"/>
                    </a:ext>
                  </a:extLst>
                </a:gridCol>
                <a:gridCol w="6242492">
                  <a:extLst>
                    <a:ext uri="{9D8B030D-6E8A-4147-A177-3AD203B41FA5}">
                      <a16:colId xmlns:a16="http://schemas.microsoft.com/office/drawing/2014/main" val="998781206"/>
                    </a:ext>
                  </a:extLst>
                </a:gridCol>
              </a:tblGrid>
              <a:tr h="174761">
                <a:tc>
                  <a:txBody>
                    <a:bodyPr/>
                    <a:lstStyle/>
                    <a:p>
                      <a:pPr algn="l" rtl="0" fontAlgn="ctr"/>
                      <a:r>
                        <a:rPr lang="en-GB" sz="1100" u="none" strike="noStrike" dirty="0">
                          <a:effectLst/>
                        </a:rPr>
                        <a:t>Subject</a:t>
                      </a:r>
                      <a:endParaRPr lang="en-GB" sz="1100" b="1" i="0" u="none" strike="noStrike" dirty="0">
                        <a:solidFill>
                          <a:srgbClr val="000000"/>
                        </a:solidFill>
                        <a:effectLst/>
                        <a:latin typeface="Network Rail Sans" panose="02000000040000020004" pitchFamily="2" charset="0"/>
                      </a:endParaRPr>
                    </a:p>
                  </a:txBody>
                  <a:tcPr marL="7105" marR="7105" marT="7105" marB="0" anchor="ctr">
                    <a:noFill/>
                  </a:tcPr>
                </a:tc>
                <a:tc>
                  <a:txBody>
                    <a:bodyPr/>
                    <a:lstStyle/>
                    <a:p>
                      <a:pPr algn="ctr" rtl="0" fontAlgn="ctr"/>
                      <a:r>
                        <a:rPr lang="en-GB" sz="1100" u="none" strike="noStrike" dirty="0">
                          <a:effectLst/>
                        </a:rPr>
                        <a:t>Page</a:t>
                      </a:r>
                      <a:endParaRPr lang="en-GB" sz="1100" b="1" i="0" u="none" strike="noStrike" dirty="0">
                        <a:solidFill>
                          <a:srgbClr val="000000"/>
                        </a:solidFill>
                        <a:effectLst/>
                        <a:latin typeface="Network Rail Sans" panose="02000000040000020004" pitchFamily="2" charset="0"/>
                      </a:endParaRPr>
                    </a:p>
                  </a:txBody>
                  <a:tcPr marL="0" marR="0" marT="0" marB="0" anchor="ctr">
                    <a:noFill/>
                  </a:tcPr>
                </a:tc>
                <a:tc>
                  <a:txBody>
                    <a:bodyPr/>
                    <a:lstStyle/>
                    <a:p>
                      <a:pPr algn="l" rtl="0" fontAlgn="ctr"/>
                      <a:r>
                        <a:rPr lang="en-GB" sz="1100" u="none" strike="noStrike" dirty="0">
                          <a:effectLst/>
                        </a:rPr>
                        <a:t>Handbook Section</a:t>
                      </a:r>
                      <a:endParaRPr lang="en-GB" sz="1100" b="1" i="0" u="none" strike="noStrike" dirty="0">
                        <a:solidFill>
                          <a:srgbClr val="000000"/>
                        </a:solidFill>
                        <a:effectLst/>
                        <a:latin typeface="Network Rail Sans" panose="02000000040000020004" pitchFamily="2" charset="0"/>
                      </a:endParaRPr>
                    </a:p>
                  </a:txBody>
                  <a:tcPr marL="7105" marR="7105" marT="7105" marB="0" anchor="ctr">
                    <a:noFill/>
                  </a:tcPr>
                </a:tc>
                <a:tc>
                  <a:txBody>
                    <a:bodyPr/>
                    <a:lstStyle/>
                    <a:p>
                      <a:pPr algn="l" rtl="0" fontAlgn="ctr"/>
                      <a:r>
                        <a:rPr lang="en-GB" sz="1100" u="none" strike="noStrike" dirty="0">
                          <a:effectLst/>
                        </a:rPr>
                        <a:t>Link</a:t>
                      </a:r>
                      <a:endParaRPr lang="en-GB" sz="1100" b="1" i="0" u="none" strike="noStrike" dirty="0">
                        <a:solidFill>
                          <a:srgbClr val="000000"/>
                        </a:solidFill>
                        <a:effectLst/>
                        <a:latin typeface="Network Rail Sans" panose="02000000040000020004" pitchFamily="2" charset="0"/>
                      </a:endParaRPr>
                    </a:p>
                  </a:txBody>
                  <a:tcPr marL="7105" marR="7105" marT="7105" marB="0" anchor="ctr">
                    <a:noFill/>
                  </a:tcPr>
                </a:tc>
                <a:extLst>
                  <a:ext uri="{0D108BD9-81ED-4DB2-BD59-A6C34878D82A}">
                    <a16:rowId xmlns:a16="http://schemas.microsoft.com/office/drawing/2014/main" val="2526437974"/>
                  </a:ext>
                </a:extLst>
              </a:tr>
              <a:tr h="487387">
                <a:tc>
                  <a:txBody>
                    <a:bodyPr/>
                    <a:lstStyle/>
                    <a:p>
                      <a:pPr algn="l" rtl="0" fontAlgn="ctr"/>
                      <a:r>
                        <a:rPr lang="en-GB" sz="1100" u="none" strike="noStrike" dirty="0">
                          <a:effectLst/>
                          <a:latin typeface="Network Rail Sans" panose="02000000040000020004" pitchFamily="2" charset="0"/>
                        </a:rPr>
                        <a:t>Reverse Parking</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14</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Parking, Reversing and Blind Spots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4258627483"/>
                  </a:ext>
                </a:extLst>
              </a:tr>
              <a:tr h="487387">
                <a:tc>
                  <a:txBody>
                    <a:bodyPr/>
                    <a:lstStyle/>
                    <a:p>
                      <a:pPr algn="l" rtl="0" fontAlgn="ctr"/>
                      <a:r>
                        <a:rPr lang="en-GB" sz="1100" b="0" i="0" u="none" strike="noStrike" dirty="0">
                          <a:solidFill>
                            <a:srgbClr val="000000"/>
                          </a:solidFill>
                          <a:effectLst/>
                          <a:latin typeface="Network Rail Sans" panose="02000000040000020004" pitchFamily="2" charset="0"/>
                        </a:rPr>
                        <a:t>Electric Vehicles - Training</a:t>
                      </a: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15</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b="0" i="0" u="none" strike="noStrike" dirty="0">
                          <a:solidFill>
                            <a:srgbClr val="000000"/>
                          </a:solidFill>
                          <a:effectLst/>
                          <a:latin typeface="Network Rail Sans" panose="02000000040000020004" pitchFamily="2" charset="0"/>
                        </a:rPr>
                        <a:t>Electric Vehicles</a:t>
                      </a:r>
                    </a:p>
                  </a:txBody>
                  <a:tcPr marL="144000" marR="7105" marT="7105" marB="0" anchor="ctr"/>
                </a:tc>
                <a:tc>
                  <a:txBody>
                    <a:bodyPr/>
                    <a:lstStyle/>
                    <a:p>
                      <a:pPr algn="l" rtl="0" fontAlgn="ctr"/>
                      <a:r>
                        <a:rPr lang="en-GB" sz="1100" dirty="0">
                          <a:hlinkClick r:id="rId2"/>
                        </a:rPr>
                        <a:t>https://fleetmastergroup.com/book-online/network-rail</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3451709095"/>
                  </a:ext>
                </a:extLst>
              </a:tr>
              <a:tr h="510073">
                <a:tc>
                  <a:txBody>
                    <a:bodyPr/>
                    <a:lstStyle/>
                    <a:p>
                      <a:pPr algn="l" rtl="0" fontAlgn="ctr"/>
                      <a:r>
                        <a:rPr lang="en-GB" sz="1100" b="0" i="0" u="none" strike="noStrike" dirty="0">
                          <a:solidFill>
                            <a:srgbClr val="000000"/>
                          </a:solidFill>
                          <a:effectLst/>
                          <a:latin typeface="Network Rail Sans" panose="02000000040000020004" pitchFamily="2" charset="0"/>
                        </a:rPr>
                        <a:t>AFV’s</a:t>
                      </a: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15</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Electric Vehicles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dirty="0">
                          <a:hlinkClick r:id="rId3"/>
                        </a:rPr>
                        <a:t>https://networkrail.sharepoint.com/:b:/r/sites/nrmyconnect-routeservices/Shared Documents/Road Fleet/Alternative Fuelled Vehicle Guide August 2023_.pdf?csf=1&amp;web=1&amp;e=m683Jf</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2633296879"/>
                  </a:ext>
                </a:extLst>
              </a:tr>
              <a:tr h="487387">
                <a:tc>
                  <a:txBody>
                    <a:bodyPr/>
                    <a:lstStyle/>
                    <a:p>
                      <a:pPr algn="l" rtl="0" fontAlgn="ctr"/>
                      <a:r>
                        <a:rPr lang="en-GB" sz="1100" b="0" i="0" u="none" strike="noStrike" dirty="0">
                          <a:solidFill>
                            <a:srgbClr val="000000"/>
                          </a:solidFill>
                          <a:effectLst/>
                          <a:latin typeface="Network Rail Sans" panose="02000000040000020004" pitchFamily="2" charset="0"/>
                        </a:rPr>
                        <a:t>Telematics Privacy Statement</a:t>
                      </a:r>
                    </a:p>
                  </a:txBody>
                  <a:tcPr marL="144000" marR="7105" marT="7105" marB="0" anchor="ctr"/>
                </a:tc>
                <a:tc>
                  <a:txBody>
                    <a:bodyPr/>
                    <a:lstStyle/>
                    <a:p>
                      <a:pPr algn="ctr" rtl="0" fontAlgn="ctr"/>
                      <a:r>
                        <a:rPr lang="en-GB" sz="1100" b="0" i="0" u="none" strike="noStrike" dirty="0">
                          <a:solidFill>
                            <a:srgbClr val="000000"/>
                          </a:solidFill>
                          <a:effectLst/>
                          <a:latin typeface="Network Rail Sans" panose="02000000040000020004" pitchFamily="2" charset="0"/>
                        </a:rPr>
                        <a:t>16</a:t>
                      </a:r>
                    </a:p>
                  </a:txBody>
                  <a:tcPr marL="0" marR="0" marT="0" marB="0" anchor="ctr"/>
                </a:tc>
                <a:tc>
                  <a:txBody>
                    <a:bodyPr/>
                    <a:lstStyle/>
                    <a:p>
                      <a:pPr algn="l" rtl="0" fontAlgn="ctr"/>
                      <a:r>
                        <a:rPr lang="en-GB" sz="1100" b="0" i="0" u="none" strike="noStrike" dirty="0">
                          <a:solidFill>
                            <a:srgbClr val="000000"/>
                          </a:solidFill>
                          <a:effectLst/>
                          <a:latin typeface="Network Rail Sans" panose="02000000040000020004" pitchFamily="2" charset="0"/>
                        </a:rPr>
                        <a:t>In-Cab Safety System</a:t>
                      </a:r>
                    </a:p>
                  </a:txBody>
                  <a:tcPr marL="144000" marR="7105" marT="7105" marB="0" anchor="ctr"/>
                </a:tc>
                <a:tc>
                  <a:txBody>
                    <a:bodyPr/>
                    <a:lstStyle/>
                    <a:p>
                      <a:pPr algn="l" rtl="0" fontAlgn="ctr"/>
                      <a:r>
                        <a:rPr lang="en-GB" sz="1100" dirty="0">
                          <a:hlinkClick r:id="rId4"/>
                        </a:rPr>
                        <a:t>https://networkrail.sharepoint.com/sites/myconnect/routeservices/Pages/Road-Fleet-2019.aspx</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3133856760"/>
                  </a:ext>
                </a:extLst>
              </a:tr>
              <a:tr h="487387">
                <a:tc>
                  <a:txBody>
                    <a:bodyPr/>
                    <a:lstStyle/>
                    <a:p>
                      <a:pPr algn="l" rtl="0" fontAlgn="ctr"/>
                      <a:r>
                        <a:rPr lang="en-GB" sz="1100" u="none" strike="noStrike" dirty="0">
                          <a:effectLst/>
                          <a:latin typeface="Network Rail Sans" panose="02000000040000020004" pitchFamily="2" charset="0"/>
                        </a:rPr>
                        <a:t>Mobile Phones -  The Law</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17</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Mobile Phones and Electronic Hand-Held Equipment</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5"/>
                        </a:rPr>
                        <a:t>https://www.gov.uk/using-mobile-phones-when-driving-the-law</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273955363"/>
                  </a:ext>
                </a:extLst>
              </a:tr>
              <a:tr h="487387">
                <a:tc>
                  <a:txBody>
                    <a:bodyPr/>
                    <a:lstStyle/>
                    <a:p>
                      <a:pPr algn="l" rtl="0" fontAlgn="ctr"/>
                      <a:r>
                        <a:rPr lang="en-GB" sz="1100" u="none" strike="noStrike" dirty="0">
                          <a:effectLst/>
                          <a:latin typeface="Network Rail Sans" panose="02000000040000020004" pitchFamily="2" charset="0"/>
                        </a:rPr>
                        <a:t>Smoking Policy</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17</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Smoking and Vaping</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6"/>
                        </a:rPr>
                        <a:t>https://networkrail.sharepoint.com/sites/myconnect/hr/Documents/Policies%20&amp;%20Guides/Smoking%20policy.pdf?csf=1&amp;e=n5g1Sa&amp;cid=1b2647c8-7c38-4907-a24d-ae446081c272</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1996379216"/>
                  </a:ext>
                </a:extLst>
              </a:tr>
              <a:tr h="510073">
                <a:tc>
                  <a:txBody>
                    <a:bodyPr/>
                    <a:lstStyle/>
                    <a:p>
                      <a:pPr algn="l" rtl="0" fontAlgn="ctr"/>
                      <a:r>
                        <a:rPr lang="en-GB" sz="1100" u="none" strike="noStrike" dirty="0">
                          <a:effectLst/>
                          <a:latin typeface="Network Rail Sans" panose="02000000040000020004" pitchFamily="2" charset="0"/>
                        </a:rPr>
                        <a:t>Hi-Vis Seat Belt Covers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18</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Seat Belts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7"/>
                        </a:rPr>
                        <a:t>https://ebsprodnwrl.opc.oracleoutsourcing.com/OA_HTML/xxnr_ibeCCtdItemDetail.jsp?certNum=null&amp;drawNum=null&amp;item=1156327&amp;manfName=null&amp;manfid=null&amp;partNum=null&amp;sitex=10020:22372:US</a:t>
                      </a:r>
                      <a:r>
                        <a:rPr lang="en-GB" sz="1100" u="sng" strike="noStrike" dirty="0">
                          <a:effectLst/>
                          <a:latin typeface="Network Rail Sans" panose="02000000040000020004" pitchFamily="2" charset="0"/>
                        </a:rPr>
                        <a:t> </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2052513725"/>
                  </a:ext>
                </a:extLst>
              </a:tr>
              <a:tr h="487387">
                <a:tc>
                  <a:txBody>
                    <a:bodyPr/>
                    <a:lstStyle/>
                    <a:p>
                      <a:pPr algn="l" rtl="0" fontAlgn="ctr"/>
                      <a:r>
                        <a:rPr lang="en-GB" sz="1100" u="none" strike="noStrike" dirty="0">
                          <a:effectLst/>
                          <a:latin typeface="Network Rail Sans" panose="02000000040000020004" pitchFamily="2" charset="0"/>
                        </a:rPr>
                        <a:t>Seat Belts – The Law</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18</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Seat Belts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8"/>
                        </a:rPr>
                        <a:t>https://www.gov.uk/seat-belts-law</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4148566121"/>
                  </a:ext>
                </a:extLst>
              </a:tr>
              <a:tr h="487387">
                <a:tc>
                  <a:txBody>
                    <a:bodyPr/>
                    <a:lstStyle/>
                    <a:p>
                      <a:pPr algn="l" rtl="0" fontAlgn="ctr"/>
                      <a:r>
                        <a:rPr lang="en-GB" sz="1100" u="none" strike="noStrike" dirty="0">
                          <a:effectLst/>
                          <a:latin typeface="Network Rail Sans" panose="02000000040000020004" pitchFamily="2" charset="0"/>
                        </a:rPr>
                        <a:t>Speed Limits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18</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Speed Limits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9"/>
                        </a:rPr>
                        <a:t>https://www.gov.uk/speed-limits</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1220142584"/>
                  </a:ext>
                </a:extLst>
              </a:tr>
              <a:tr h="487387">
                <a:tc>
                  <a:txBody>
                    <a:bodyPr/>
                    <a:lstStyle/>
                    <a:p>
                      <a:pPr algn="l" rtl="0" fontAlgn="ctr"/>
                      <a:r>
                        <a:rPr lang="en-GB" sz="1100" u="none" strike="noStrike" dirty="0">
                          <a:effectLst/>
                          <a:latin typeface="Network Rail Sans" panose="02000000040000020004" pitchFamily="2" charset="0"/>
                        </a:rPr>
                        <a:t>Guide to Maintaining Roadworthiness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ctr" rtl="0" fontAlgn="ctr"/>
                      <a:r>
                        <a:rPr lang="en-GB" sz="1100" u="none" strike="noStrike" dirty="0">
                          <a:effectLst/>
                          <a:latin typeface="Network Rail Sans" panose="02000000040000020004" pitchFamily="2" charset="0"/>
                        </a:rPr>
                        <a:t>19</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First Use Walkaround Checks and Log Books</a:t>
                      </a:r>
                      <a:endParaRPr lang="en-GB" sz="1100" b="0" i="0" u="none" strike="noStrike" dirty="0">
                        <a:solidFill>
                          <a:srgbClr val="000000"/>
                        </a:solidFill>
                        <a:effectLst/>
                        <a:latin typeface="Network Rail Sans" panose="02000000040000020004" pitchFamily="2" charset="0"/>
                      </a:endParaRPr>
                    </a:p>
                  </a:txBody>
                  <a:tcPr marL="144000" marR="7105" marT="7105" marB="0" anchor="ctr"/>
                </a:tc>
                <a:tc>
                  <a:txBody>
                    <a:bodyPr/>
                    <a:lstStyle/>
                    <a:p>
                      <a:pPr algn="l" rtl="0" fontAlgn="ctr"/>
                      <a:r>
                        <a:rPr lang="en-GB" sz="1100" u="sng" strike="noStrike" dirty="0">
                          <a:effectLst/>
                          <a:latin typeface="Network Rail Sans" panose="02000000040000020004" pitchFamily="2" charset="0"/>
                          <a:hlinkClick r:id="rId10"/>
                        </a:rPr>
                        <a:t>www.gov.uk/government/publications/guide-to-maintaining-roadworthiness </a:t>
                      </a:r>
                      <a:endParaRPr lang="en-GB" sz="1100" b="0" i="0" u="sng" strike="noStrike" dirty="0">
                        <a:solidFill>
                          <a:srgbClr val="0563C1"/>
                        </a:solidFill>
                        <a:effectLst/>
                        <a:latin typeface="Network Rail Sans" panose="02000000040000020004" pitchFamily="2" charset="0"/>
                      </a:endParaRPr>
                    </a:p>
                  </a:txBody>
                  <a:tcPr marL="144000" marR="7105" marT="7105" marB="0" anchor="ctr"/>
                </a:tc>
                <a:extLst>
                  <a:ext uri="{0D108BD9-81ED-4DB2-BD59-A6C34878D82A}">
                    <a16:rowId xmlns:a16="http://schemas.microsoft.com/office/drawing/2014/main" val="2898991143"/>
                  </a:ext>
                </a:extLst>
              </a:tr>
            </a:tbl>
          </a:graphicData>
        </a:graphic>
      </p:graphicFrame>
      <p:sp>
        <p:nvSpPr>
          <p:cNvPr id="16" name="Title 1">
            <a:extLst>
              <a:ext uri="{FF2B5EF4-FFF2-40B4-BE49-F238E27FC236}">
                <a16:creationId xmlns:a16="http://schemas.microsoft.com/office/drawing/2014/main" id="{09C5E44E-7F92-D1C7-93DC-7E15DE72E550}"/>
              </a:ext>
            </a:extLst>
          </p:cNvPr>
          <p:cNvSpPr>
            <a:spLocks noGrp="1"/>
          </p:cNvSpPr>
          <p:nvPr>
            <p:ph type="title"/>
          </p:nvPr>
        </p:nvSpPr>
        <p:spPr>
          <a:xfrm>
            <a:off x="329982" y="316690"/>
            <a:ext cx="11594527" cy="777755"/>
          </a:xfrm>
        </p:spPr>
        <p:txBody>
          <a:bodyPr/>
          <a:lstStyle/>
          <a:p>
            <a:r>
              <a:rPr lang="en-GB" dirty="0"/>
              <a:t>Glossary of Links</a:t>
            </a:r>
          </a:p>
        </p:txBody>
      </p:sp>
    </p:spTree>
    <p:extLst>
      <p:ext uri="{BB962C8B-B14F-4D97-AF65-F5344CB8AC3E}">
        <p14:creationId xmlns:p14="http://schemas.microsoft.com/office/powerpoint/2010/main" val="612030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44BA94F-498D-485A-A4B5-0D2556DF49D5}"/>
              </a:ext>
            </a:extLst>
          </p:cNvPr>
          <p:cNvGraphicFramePr>
            <a:graphicFrameLocks noGrp="1"/>
          </p:cNvGraphicFramePr>
          <p:nvPr>
            <p:extLst>
              <p:ext uri="{D42A27DB-BD31-4B8C-83A1-F6EECF244321}">
                <p14:modId xmlns:p14="http://schemas.microsoft.com/office/powerpoint/2010/main" val="648268119"/>
              </p:ext>
            </p:extLst>
          </p:nvPr>
        </p:nvGraphicFramePr>
        <p:xfrm>
          <a:off x="337416" y="532435"/>
          <a:ext cx="11524602" cy="5301200"/>
        </p:xfrm>
        <a:graphic>
          <a:graphicData uri="http://schemas.openxmlformats.org/drawingml/2006/table">
            <a:tbl>
              <a:tblPr firstRow="1" bandRow="1">
                <a:tableStyleId>{5C22544A-7EE6-4342-B048-85BDC9FD1C3A}</a:tableStyleId>
              </a:tblPr>
              <a:tblGrid>
                <a:gridCol w="2400959">
                  <a:extLst>
                    <a:ext uri="{9D8B030D-6E8A-4147-A177-3AD203B41FA5}">
                      <a16:colId xmlns:a16="http://schemas.microsoft.com/office/drawing/2014/main" val="1458520761"/>
                    </a:ext>
                  </a:extLst>
                </a:gridCol>
                <a:gridCol w="869536">
                  <a:extLst>
                    <a:ext uri="{9D8B030D-6E8A-4147-A177-3AD203B41FA5}">
                      <a16:colId xmlns:a16="http://schemas.microsoft.com/office/drawing/2014/main" val="14977413"/>
                    </a:ext>
                  </a:extLst>
                </a:gridCol>
                <a:gridCol w="2011614">
                  <a:extLst>
                    <a:ext uri="{9D8B030D-6E8A-4147-A177-3AD203B41FA5}">
                      <a16:colId xmlns:a16="http://schemas.microsoft.com/office/drawing/2014/main" val="2834907946"/>
                    </a:ext>
                  </a:extLst>
                </a:gridCol>
                <a:gridCol w="6242493">
                  <a:extLst>
                    <a:ext uri="{9D8B030D-6E8A-4147-A177-3AD203B41FA5}">
                      <a16:colId xmlns:a16="http://schemas.microsoft.com/office/drawing/2014/main" val="721600038"/>
                    </a:ext>
                  </a:extLst>
                </a:gridCol>
              </a:tblGrid>
              <a:tr h="411968">
                <a:tc>
                  <a:txBody>
                    <a:bodyPr/>
                    <a:lstStyle/>
                    <a:p>
                      <a:pPr algn="ctr" rtl="0" fontAlgn="ctr"/>
                      <a:r>
                        <a:rPr lang="en-GB" sz="1100" u="none" strike="noStrike" dirty="0">
                          <a:effectLst/>
                        </a:rPr>
                        <a:t>Subject</a:t>
                      </a:r>
                      <a:endParaRPr lang="en-GB" sz="1100" b="1" i="0" u="none" strike="noStrike" dirty="0">
                        <a:solidFill>
                          <a:srgbClr val="000000"/>
                        </a:solidFill>
                        <a:effectLst/>
                        <a:latin typeface="Network Rail Sans" panose="02000000040000020004" pitchFamily="2" charset="0"/>
                      </a:endParaRPr>
                    </a:p>
                  </a:txBody>
                  <a:tcPr marL="7105" marR="7105" marT="7105" marB="0" anchor="ctr">
                    <a:noFill/>
                  </a:tcPr>
                </a:tc>
                <a:tc>
                  <a:txBody>
                    <a:bodyPr/>
                    <a:lstStyle/>
                    <a:p>
                      <a:pPr algn="ctr" rtl="0" fontAlgn="ctr"/>
                      <a:r>
                        <a:rPr lang="en-GB" sz="1100" u="none" strike="noStrike" dirty="0">
                          <a:effectLst/>
                        </a:rPr>
                        <a:t>Page</a:t>
                      </a:r>
                      <a:endParaRPr lang="en-GB" sz="1100" b="1" i="0" u="none" strike="noStrike" dirty="0">
                        <a:solidFill>
                          <a:srgbClr val="000000"/>
                        </a:solidFill>
                        <a:effectLst/>
                        <a:latin typeface="Network Rail Sans" panose="02000000040000020004" pitchFamily="2" charset="0"/>
                      </a:endParaRPr>
                    </a:p>
                  </a:txBody>
                  <a:tcPr marL="7105" marR="7105" marT="7105" marB="0" anchor="ctr">
                    <a:noFill/>
                  </a:tcPr>
                </a:tc>
                <a:tc>
                  <a:txBody>
                    <a:bodyPr/>
                    <a:lstStyle/>
                    <a:p>
                      <a:pPr algn="ctr" rtl="0" fontAlgn="ctr"/>
                      <a:r>
                        <a:rPr lang="en-GB" sz="1100" u="none" strike="noStrike" dirty="0">
                          <a:effectLst/>
                        </a:rPr>
                        <a:t>Handbook Section</a:t>
                      </a:r>
                      <a:endParaRPr lang="en-GB" sz="1100" b="1" i="0" u="none" strike="noStrike" dirty="0">
                        <a:solidFill>
                          <a:srgbClr val="000000"/>
                        </a:solidFill>
                        <a:effectLst/>
                        <a:latin typeface="Network Rail Sans" panose="02000000040000020004" pitchFamily="2" charset="0"/>
                      </a:endParaRPr>
                    </a:p>
                  </a:txBody>
                  <a:tcPr marL="7105" marR="7105" marT="7105" marB="0" anchor="ctr">
                    <a:noFill/>
                  </a:tcPr>
                </a:tc>
                <a:tc>
                  <a:txBody>
                    <a:bodyPr/>
                    <a:lstStyle/>
                    <a:p>
                      <a:pPr algn="ctr" rtl="0" fontAlgn="ctr"/>
                      <a:r>
                        <a:rPr lang="en-GB" sz="1100" u="none" strike="noStrike" dirty="0">
                          <a:effectLst/>
                        </a:rPr>
                        <a:t>Link</a:t>
                      </a:r>
                      <a:endParaRPr lang="en-GB" sz="1100" b="1" i="0" u="none" strike="noStrike" dirty="0">
                        <a:solidFill>
                          <a:srgbClr val="000000"/>
                        </a:solidFill>
                        <a:effectLst/>
                        <a:latin typeface="Network Rail Sans" panose="02000000040000020004" pitchFamily="2" charset="0"/>
                      </a:endParaRPr>
                    </a:p>
                  </a:txBody>
                  <a:tcPr marL="7105" marR="7105" marT="7105" marB="0" anchor="ctr">
                    <a:noFill/>
                  </a:tcPr>
                </a:tc>
                <a:extLst>
                  <a:ext uri="{0D108BD9-81ED-4DB2-BD59-A6C34878D82A}">
                    <a16:rowId xmlns:a16="http://schemas.microsoft.com/office/drawing/2014/main" val="2402001317"/>
                  </a:ext>
                </a:extLst>
              </a:tr>
              <a:tr h="5432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Network Rail Sans" panose="02000000040000020004" pitchFamily="2" charset="0"/>
                        </a:rPr>
                        <a:t>Non-HGV First Use Walkaround Checks</a:t>
                      </a:r>
                    </a:p>
                  </a:txBody>
                  <a:tcPr marL="85262" marR="7105" marT="7105" marB="0" anchor="ctr"/>
                </a:tc>
                <a:tc>
                  <a:txBody>
                    <a:bodyPr/>
                    <a:lstStyle/>
                    <a:p>
                      <a:pPr algn="ctr" rtl="0" fontAlgn="ctr"/>
                      <a:r>
                        <a:rPr lang="en-GB" sz="1100" b="0" i="0" u="none" strike="noStrike" dirty="0">
                          <a:solidFill>
                            <a:srgbClr val="000000"/>
                          </a:solidFill>
                          <a:effectLst/>
                          <a:latin typeface="Network Rail Sans" panose="02000000040000020004" pitchFamily="2" charset="0"/>
                        </a:rPr>
                        <a:t>20</a:t>
                      </a:r>
                    </a:p>
                  </a:txBody>
                  <a:tcPr marL="0" marR="0" marT="0" marB="0" anchor="ctr"/>
                </a:tc>
                <a:tc>
                  <a:txBody>
                    <a:bodyPr/>
                    <a:lstStyle/>
                    <a:p>
                      <a:pPr algn="l" rtl="0" fontAlgn="ctr"/>
                      <a:r>
                        <a:rPr lang="en-GB" sz="1100" b="0" i="0" u="none" strike="noStrike" dirty="0">
                          <a:solidFill>
                            <a:srgbClr val="000000"/>
                          </a:solidFill>
                          <a:effectLst/>
                          <a:latin typeface="Network Rail Sans" panose="02000000040000020004" pitchFamily="2" charset="0"/>
                        </a:rPr>
                        <a:t>Non-HGV First Use Walkaround Checks</a:t>
                      </a:r>
                    </a:p>
                  </a:txBody>
                  <a:tcPr marL="85262" marR="7105" marT="7105" marB="0" anchor="ctr"/>
                </a:tc>
                <a:tc>
                  <a:txBody>
                    <a:bodyPr/>
                    <a:lstStyle/>
                    <a:p>
                      <a:pPr algn="l" rtl="0" fontAlgn="ctr"/>
                      <a:r>
                        <a:rPr lang="en-GB" sz="1100" dirty="0">
                          <a:hlinkClick r:id="rId2"/>
                        </a:rPr>
                        <a:t>https://www.gov.uk/government/publications/van-drivers-daily-walkaround-check/van-drivers-daily-walkaround-check</a:t>
                      </a:r>
                      <a:endParaRPr lang="en-GB" sz="1100" b="0" i="0" u="sng" strike="noStrike" dirty="0">
                        <a:solidFill>
                          <a:srgbClr val="0563C1"/>
                        </a:solidFill>
                        <a:effectLst/>
                        <a:latin typeface="Network Rail Sans" panose="02000000040000020004" pitchFamily="2" charset="0"/>
                      </a:endParaRPr>
                    </a:p>
                  </a:txBody>
                  <a:tcPr marL="85262" marR="7105" marT="7105" marB="0" anchor="ctr"/>
                </a:tc>
                <a:extLst>
                  <a:ext uri="{0D108BD9-81ED-4DB2-BD59-A6C34878D82A}">
                    <a16:rowId xmlns:a16="http://schemas.microsoft.com/office/drawing/2014/main" val="2034563516"/>
                  </a:ext>
                </a:extLst>
              </a:tr>
              <a:tr h="543248">
                <a:tc>
                  <a:txBody>
                    <a:bodyPr/>
                    <a:lstStyle/>
                    <a:p>
                      <a:pPr algn="l" rtl="0" fontAlgn="ctr"/>
                      <a:r>
                        <a:rPr lang="en-GB" sz="1100" u="none" strike="noStrike" dirty="0">
                          <a:effectLst/>
                          <a:latin typeface="Network Rail Sans" panose="02000000040000020004" pitchFamily="2" charset="0"/>
                        </a:rPr>
                        <a:t>HGV First Use Walkaround Checks</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ctr" rtl="0" fontAlgn="ctr"/>
                      <a:r>
                        <a:rPr lang="en-GB" sz="1100" u="none" strike="noStrike" dirty="0">
                          <a:effectLst/>
                          <a:latin typeface="Network Rail Sans" panose="02000000040000020004" pitchFamily="2" charset="0"/>
                        </a:rPr>
                        <a:t>21</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HGV First Use Walkaround Checks</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l" rtl="0" fontAlgn="ctr"/>
                      <a:r>
                        <a:rPr lang="en-GB" sz="1100" u="sng" strike="noStrike" dirty="0">
                          <a:effectLst/>
                          <a:latin typeface="Network Rail Sans" panose="02000000040000020004" pitchFamily="2" charset="0"/>
                          <a:hlinkClick r:id="rId3"/>
                        </a:rPr>
                        <a:t>https://www.gov.uk/guidance/carry-out-daily-heavy-goods-vehicle-hgv-walkaround-checks</a:t>
                      </a:r>
                      <a:endParaRPr lang="en-GB" sz="1100" b="0" i="0" u="sng" strike="noStrike" dirty="0">
                        <a:solidFill>
                          <a:srgbClr val="0563C1"/>
                        </a:solidFill>
                        <a:effectLst/>
                        <a:latin typeface="Network Rail Sans" panose="02000000040000020004" pitchFamily="2" charset="0"/>
                      </a:endParaRPr>
                    </a:p>
                  </a:txBody>
                  <a:tcPr marL="85262" marR="7105" marT="7105" marB="0" anchor="ctr"/>
                </a:tc>
                <a:extLst>
                  <a:ext uri="{0D108BD9-81ED-4DB2-BD59-A6C34878D82A}">
                    <a16:rowId xmlns:a16="http://schemas.microsoft.com/office/drawing/2014/main" val="170280166"/>
                  </a:ext>
                </a:extLst>
              </a:tr>
              <a:tr h="543248">
                <a:tc>
                  <a:txBody>
                    <a:bodyPr/>
                    <a:lstStyle/>
                    <a:p>
                      <a:pPr algn="l" rtl="0" fontAlgn="ctr"/>
                      <a:r>
                        <a:rPr lang="en-GB" sz="1100" u="none" strike="noStrike" dirty="0">
                          <a:effectLst/>
                          <a:latin typeface="Network Rail Sans" panose="02000000040000020004" pitchFamily="2" charset="0"/>
                        </a:rPr>
                        <a:t>Trailer First Use Walkaround Check</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ctr" rtl="0" fontAlgn="ctr"/>
                      <a:r>
                        <a:rPr lang="en-GB" sz="1100" u="none" strike="noStrike" dirty="0">
                          <a:effectLst/>
                          <a:latin typeface="Network Rail Sans" panose="02000000040000020004" pitchFamily="2" charset="0"/>
                        </a:rPr>
                        <a:t>22</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Trailer First Use Walkaround Check</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l" rtl="0" fontAlgn="ctr"/>
                      <a:r>
                        <a:rPr lang="en-GB" sz="1100" u="sng" strike="noStrike" dirty="0">
                          <a:effectLst/>
                          <a:latin typeface="Network Rail Sans" panose="02000000040000020004" pitchFamily="2" charset="0"/>
                          <a:hlinkClick r:id="rId4"/>
                        </a:rPr>
                        <a:t>https://www.gov.uk/guidance/tow-a-trailer-with-a-car-safety-checks</a:t>
                      </a:r>
                      <a:endParaRPr lang="en-GB" sz="1100" b="0" i="0" u="sng" strike="noStrike" dirty="0">
                        <a:solidFill>
                          <a:srgbClr val="0563C1"/>
                        </a:solidFill>
                        <a:effectLst/>
                        <a:latin typeface="Network Rail Sans" panose="02000000040000020004" pitchFamily="2" charset="0"/>
                      </a:endParaRPr>
                    </a:p>
                  </a:txBody>
                  <a:tcPr marL="85262" marR="7105" marT="7105" marB="0" anchor="ctr"/>
                </a:tc>
                <a:extLst>
                  <a:ext uri="{0D108BD9-81ED-4DB2-BD59-A6C34878D82A}">
                    <a16:rowId xmlns:a16="http://schemas.microsoft.com/office/drawing/2014/main" val="2716209281"/>
                  </a:ext>
                </a:extLst>
              </a:tr>
              <a:tr h="543248">
                <a:tc>
                  <a:txBody>
                    <a:bodyPr/>
                    <a:lstStyle/>
                    <a:p>
                      <a:pPr algn="l" rtl="0" fontAlgn="ctr"/>
                      <a:r>
                        <a:rPr lang="en-GB" sz="1100" u="none" strike="noStrike" dirty="0">
                          <a:effectLst/>
                          <a:latin typeface="Network Rail Sans" panose="02000000040000020004" pitchFamily="2" charset="0"/>
                        </a:rPr>
                        <a:t>Check a Car/LCV MOT</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ctr" rtl="0" fontAlgn="ctr"/>
                      <a:r>
                        <a:rPr lang="en-GB" sz="1100" u="none" strike="noStrike" dirty="0">
                          <a:effectLst/>
                          <a:latin typeface="Network Rail Sans" panose="02000000040000020004" pitchFamily="2" charset="0"/>
                        </a:rPr>
                        <a:t>23</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Servicing, Inspections and MOTs</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l" rtl="0" fontAlgn="ctr"/>
                      <a:r>
                        <a:rPr lang="en-GB" sz="1100" u="sng" strike="noStrike" dirty="0">
                          <a:effectLst/>
                          <a:latin typeface="Network Rail Sans" panose="02000000040000020004" pitchFamily="2" charset="0"/>
                          <a:hlinkClick r:id="rId5"/>
                        </a:rPr>
                        <a:t>https://www.gov.uk/check-mot-status</a:t>
                      </a:r>
                      <a:endParaRPr lang="en-GB" sz="1100" b="0" i="0" u="sng" strike="noStrike" dirty="0">
                        <a:solidFill>
                          <a:srgbClr val="0563C1"/>
                        </a:solidFill>
                        <a:effectLst/>
                        <a:latin typeface="Network Rail Sans" panose="02000000040000020004" pitchFamily="2" charset="0"/>
                      </a:endParaRPr>
                    </a:p>
                  </a:txBody>
                  <a:tcPr marL="85262" marR="7105" marT="7105" marB="0" anchor="ctr"/>
                </a:tc>
                <a:extLst>
                  <a:ext uri="{0D108BD9-81ED-4DB2-BD59-A6C34878D82A}">
                    <a16:rowId xmlns:a16="http://schemas.microsoft.com/office/drawing/2014/main" val="2957357942"/>
                  </a:ext>
                </a:extLst>
              </a:tr>
              <a:tr h="543248">
                <a:tc>
                  <a:txBody>
                    <a:bodyPr/>
                    <a:lstStyle/>
                    <a:p>
                      <a:pPr algn="l" rtl="0" fontAlgn="ctr"/>
                      <a:r>
                        <a:rPr lang="en-GB" sz="1100" u="none" strike="noStrike" dirty="0">
                          <a:effectLst/>
                          <a:latin typeface="Network Rail Sans" panose="02000000040000020004" pitchFamily="2" charset="0"/>
                        </a:rPr>
                        <a:t>Check HGV MOTs</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ctr" rtl="0" fontAlgn="ctr"/>
                      <a:r>
                        <a:rPr lang="en-GB" sz="1100" u="none" strike="noStrike" dirty="0">
                          <a:effectLst/>
                          <a:latin typeface="Network Rail Sans" panose="02000000040000020004" pitchFamily="2" charset="0"/>
                        </a:rPr>
                        <a:t>23</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Servicing, Inspections and MOT’s</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l" rtl="0" fontAlgn="ctr"/>
                      <a:r>
                        <a:rPr lang="en-GB" sz="1100" u="sng" strike="noStrike" dirty="0">
                          <a:effectLst/>
                          <a:latin typeface="Network Rail Sans" panose="02000000040000020004" pitchFamily="2" charset="0"/>
                          <a:hlinkClick r:id="rId6"/>
                        </a:rPr>
                        <a:t>https://www.check-mot.service.gov.uk/</a:t>
                      </a:r>
                      <a:endParaRPr lang="en-GB" sz="1100" b="0" i="0" u="sng" strike="noStrike" dirty="0">
                        <a:solidFill>
                          <a:srgbClr val="0563C1"/>
                        </a:solidFill>
                        <a:effectLst/>
                        <a:latin typeface="Network Rail Sans" panose="02000000040000020004" pitchFamily="2" charset="0"/>
                      </a:endParaRPr>
                    </a:p>
                  </a:txBody>
                  <a:tcPr marL="85262" marR="7105" marT="7105" marB="0" anchor="ctr"/>
                </a:tc>
                <a:extLst>
                  <a:ext uri="{0D108BD9-81ED-4DB2-BD59-A6C34878D82A}">
                    <a16:rowId xmlns:a16="http://schemas.microsoft.com/office/drawing/2014/main" val="4197501746"/>
                  </a:ext>
                </a:extLst>
              </a:tr>
              <a:tr h="543248">
                <a:tc>
                  <a:txBody>
                    <a:bodyPr/>
                    <a:lstStyle/>
                    <a:p>
                      <a:pPr algn="l" rtl="0" fontAlgn="ctr"/>
                      <a:r>
                        <a:rPr lang="en-GB" sz="1100" u="none" strike="noStrike" dirty="0">
                          <a:effectLst/>
                          <a:latin typeface="Network Rail Sans" panose="02000000040000020004" pitchFamily="2" charset="0"/>
                        </a:rPr>
                        <a:t>Tachograph Rules</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ctr" rtl="0" fontAlgn="ctr"/>
                      <a:r>
                        <a:rPr lang="en-GB" sz="1100" u="none" strike="noStrike" dirty="0">
                          <a:effectLst/>
                          <a:latin typeface="Network Rail Sans" panose="02000000040000020004" pitchFamily="2" charset="0"/>
                        </a:rPr>
                        <a:t>28</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Tachographs’ &amp; Drivers Hours Regulations</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l" rtl="0" fontAlgn="ctr"/>
                      <a:r>
                        <a:rPr lang="en-GB" sz="1100" u="sng" strike="noStrike" dirty="0">
                          <a:effectLst/>
                          <a:latin typeface="Network Rail Sans" panose="02000000040000020004" pitchFamily="2" charset="0"/>
                          <a:hlinkClick r:id="rId7"/>
                        </a:rPr>
                        <a:t>https://www.gov.uk/drivers-hours/eu-rules</a:t>
                      </a:r>
                      <a:endParaRPr lang="en-GB" sz="1100" b="0" i="0" u="sng" strike="noStrike" dirty="0">
                        <a:solidFill>
                          <a:srgbClr val="0563C1"/>
                        </a:solidFill>
                        <a:effectLst/>
                        <a:latin typeface="Network Rail Sans" panose="02000000040000020004" pitchFamily="2" charset="0"/>
                      </a:endParaRPr>
                    </a:p>
                  </a:txBody>
                  <a:tcPr marL="85262" marR="7105" marT="7105" marB="0" anchor="ctr"/>
                </a:tc>
                <a:extLst>
                  <a:ext uri="{0D108BD9-81ED-4DB2-BD59-A6C34878D82A}">
                    <a16:rowId xmlns:a16="http://schemas.microsoft.com/office/drawing/2014/main" val="2795521381"/>
                  </a:ext>
                </a:extLst>
              </a:tr>
              <a:tr h="543248">
                <a:tc>
                  <a:txBody>
                    <a:bodyPr/>
                    <a:lstStyle/>
                    <a:p>
                      <a:pPr algn="l" rtl="0" fontAlgn="ctr"/>
                      <a:r>
                        <a:rPr lang="en-GB" sz="1100" u="none" strike="noStrike" dirty="0">
                          <a:effectLst/>
                          <a:latin typeface="Network Rail Sans" panose="02000000040000020004" pitchFamily="2" charset="0"/>
                        </a:rPr>
                        <a:t>GB Rules</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ctr" rtl="0" fontAlgn="ctr"/>
                      <a:r>
                        <a:rPr lang="en-GB" sz="1100" u="none" strike="noStrike" dirty="0">
                          <a:effectLst/>
                          <a:latin typeface="Network Rail Sans" panose="02000000040000020004" pitchFamily="2" charset="0"/>
                        </a:rPr>
                        <a:t>33</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GB Domestic Rules</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l" rtl="0" fontAlgn="ctr"/>
                      <a:r>
                        <a:rPr lang="en-GB" sz="1100" u="sng" strike="noStrike" dirty="0">
                          <a:effectLst/>
                          <a:latin typeface="Network Rail Sans" panose="02000000040000020004" pitchFamily="2" charset="0"/>
                          <a:hlinkClick r:id="rId8"/>
                        </a:rPr>
                        <a:t>https://www.gov.uk/drivers-hours/gb-domestic-rules</a:t>
                      </a:r>
                      <a:endParaRPr lang="en-GB" sz="1100" b="0" i="0" u="sng" strike="noStrike" dirty="0">
                        <a:solidFill>
                          <a:srgbClr val="0563C1"/>
                        </a:solidFill>
                        <a:effectLst/>
                        <a:latin typeface="Network Rail Sans" panose="02000000040000020004" pitchFamily="2" charset="0"/>
                      </a:endParaRPr>
                    </a:p>
                  </a:txBody>
                  <a:tcPr marL="85262" marR="7105" marT="7105" marB="0" anchor="ctr"/>
                </a:tc>
                <a:extLst>
                  <a:ext uri="{0D108BD9-81ED-4DB2-BD59-A6C34878D82A}">
                    <a16:rowId xmlns:a16="http://schemas.microsoft.com/office/drawing/2014/main" val="792566983"/>
                  </a:ext>
                </a:extLst>
              </a:tr>
              <a:tr h="543248">
                <a:tc>
                  <a:txBody>
                    <a:bodyPr/>
                    <a:lstStyle/>
                    <a:p>
                      <a:pPr algn="l" rtl="0" fontAlgn="ctr"/>
                      <a:r>
                        <a:rPr lang="en-GB" sz="1100" u="none" strike="noStrike" dirty="0">
                          <a:effectLst/>
                          <a:latin typeface="Network Rail Sans" panose="02000000040000020004" pitchFamily="2" charset="0"/>
                        </a:rPr>
                        <a:t>Short Term Hire Portal</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ctr" rtl="0" fontAlgn="ctr"/>
                      <a:r>
                        <a:rPr lang="en-GB" sz="1100" u="none" strike="noStrike" dirty="0">
                          <a:effectLst/>
                          <a:latin typeface="Network Rail Sans" panose="02000000040000020004" pitchFamily="2" charset="0"/>
                        </a:rPr>
                        <a:t>34</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Short Term Hire</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l" rtl="0" fontAlgn="ctr"/>
                      <a:r>
                        <a:rPr lang="en-GB" sz="1100" u="sng" strike="noStrike" dirty="0">
                          <a:effectLst/>
                          <a:latin typeface="Network Rail Sans" panose="02000000040000020004" pitchFamily="2" charset="0"/>
                          <a:hlinkClick r:id="rId9"/>
                        </a:rPr>
                        <a:t>https://systems.hiav.networkrail.co.uk/rams/</a:t>
                      </a:r>
                      <a:r>
                        <a:rPr lang="en-GB" sz="1100" u="sng" strike="noStrike" dirty="0">
                          <a:effectLst/>
                          <a:latin typeface="Network Rail Sans" panose="02000000040000020004" pitchFamily="2" charset="0"/>
                        </a:rPr>
                        <a:t> </a:t>
                      </a:r>
                      <a:endParaRPr lang="en-GB" sz="1100" b="0" i="0" u="sng" strike="noStrike" dirty="0">
                        <a:solidFill>
                          <a:srgbClr val="0563C1"/>
                        </a:solidFill>
                        <a:effectLst/>
                        <a:latin typeface="Network Rail Sans" panose="02000000040000020004" pitchFamily="2" charset="0"/>
                      </a:endParaRPr>
                    </a:p>
                  </a:txBody>
                  <a:tcPr marL="85262" marR="7105" marT="7105" marB="0" anchor="ctr"/>
                </a:tc>
                <a:extLst>
                  <a:ext uri="{0D108BD9-81ED-4DB2-BD59-A6C34878D82A}">
                    <a16:rowId xmlns:a16="http://schemas.microsoft.com/office/drawing/2014/main" val="2312985095"/>
                  </a:ext>
                </a:extLst>
              </a:tr>
              <a:tr h="543248">
                <a:tc>
                  <a:txBody>
                    <a:bodyPr/>
                    <a:lstStyle/>
                    <a:p>
                      <a:pPr algn="l" rtl="0" fontAlgn="ctr"/>
                      <a:r>
                        <a:rPr lang="en-GB" sz="1100" u="none" strike="noStrike" dirty="0">
                          <a:effectLst/>
                          <a:latin typeface="Network Rail Sans" panose="02000000040000020004" pitchFamily="2" charset="0"/>
                        </a:rPr>
                        <a:t>Car Policy Guide</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ctr" rtl="0" fontAlgn="ctr"/>
                      <a:r>
                        <a:rPr lang="en-GB" sz="1100" u="none" strike="noStrike" dirty="0">
                          <a:effectLst/>
                          <a:latin typeface="Network Rail Sans" panose="02000000040000020004" pitchFamily="2" charset="0"/>
                        </a:rPr>
                        <a:t>34</a:t>
                      </a:r>
                      <a:endParaRPr lang="en-GB" sz="1100" b="0" i="0" u="none" strike="noStrike" dirty="0">
                        <a:solidFill>
                          <a:srgbClr val="000000"/>
                        </a:solidFill>
                        <a:effectLst/>
                        <a:latin typeface="Network Rail Sans" panose="02000000040000020004" pitchFamily="2" charset="0"/>
                      </a:endParaRPr>
                    </a:p>
                  </a:txBody>
                  <a:tcPr marL="0" marR="0" marT="0" marB="0" anchor="ctr"/>
                </a:tc>
                <a:tc>
                  <a:txBody>
                    <a:bodyPr/>
                    <a:lstStyle/>
                    <a:p>
                      <a:pPr algn="l" rtl="0" fontAlgn="ctr"/>
                      <a:r>
                        <a:rPr lang="en-GB" sz="1100" u="none" strike="noStrike" dirty="0">
                          <a:effectLst/>
                          <a:latin typeface="Network Rail Sans" panose="02000000040000020004" pitchFamily="2" charset="0"/>
                        </a:rPr>
                        <a:t>Privately Owned and Company Cars</a:t>
                      </a:r>
                      <a:endParaRPr lang="en-GB" sz="1100" b="0" i="0" u="none" strike="noStrike" dirty="0">
                        <a:solidFill>
                          <a:srgbClr val="000000"/>
                        </a:solidFill>
                        <a:effectLst/>
                        <a:latin typeface="Network Rail Sans" panose="02000000040000020004" pitchFamily="2" charset="0"/>
                      </a:endParaRPr>
                    </a:p>
                  </a:txBody>
                  <a:tcPr marL="85262" marR="7105" marT="7105" marB="0" anchor="ctr"/>
                </a:tc>
                <a:tc>
                  <a:txBody>
                    <a:bodyPr/>
                    <a:lstStyle/>
                    <a:p>
                      <a:pPr algn="l" rtl="0" fontAlgn="ctr"/>
                      <a:r>
                        <a:rPr lang="en-GB" sz="1100" u="sng" strike="noStrike" dirty="0">
                          <a:effectLst/>
                          <a:latin typeface="Network Rail Sans" panose="02000000040000020004" pitchFamily="2" charset="0"/>
                          <a:hlinkClick r:id="rId10"/>
                        </a:rPr>
                        <a:t>https://networkrail.sharepoint.com/sites/myconnect/hr/Documents/Policies%20&amp;%20Guides/Car%20policy.pdf?csf=1&amp;e=OfuSyf&amp;cid=d3fc68f9-e01b-469c-999f-4f3f7b607afa</a:t>
                      </a:r>
                      <a:endParaRPr lang="en-GB" sz="1100" b="0" i="0" u="sng" strike="noStrike" dirty="0">
                        <a:solidFill>
                          <a:srgbClr val="0563C1"/>
                        </a:solidFill>
                        <a:effectLst/>
                        <a:latin typeface="Network Rail Sans" panose="02000000040000020004" pitchFamily="2" charset="0"/>
                      </a:endParaRPr>
                    </a:p>
                  </a:txBody>
                  <a:tcPr marL="85262" marR="7105" marT="7105" marB="0" anchor="ctr"/>
                </a:tc>
                <a:extLst>
                  <a:ext uri="{0D108BD9-81ED-4DB2-BD59-A6C34878D82A}">
                    <a16:rowId xmlns:a16="http://schemas.microsoft.com/office/drawing/2014/main" val="1722159258"/>
                  </a:ext>
                </a:extLst>
              </a:tr>
            </a:tbl>
          </a:graphicData>
        </a:graphic>
      </p:graphicFrame>
      <p:sp>
        <p:nvSpPr>
          <p:cNvPr id="11" name="Title 1">
            <a:extLst>
              <a:ext uri="{FF2B5EF4-FFF2-40B4-BE49-F238E27FC236}">
                <a16:creationId xmlns:a16="http://schemas.microsoft.com/office/drawing/2014/main" id="{837278C4-D265-4B42-C88A-CDC8B825AC40}"/>
              </a:ext>
            </a:extLst>
          </p:cNvPr>
          <p:cNvSpPr>
            <a:spLocks noGrp="1"/>
          </p:cNvSpPr>
          <p:nvPr>
            <p:ph type="title"/>
          </p:nvPr>
        </p:nvSpPr>
        <p:spPr>
          <a:xfrm>
            <a:off x="329982" y="316690"/>
            <a:ext cx="11594527" cy="777755"/>
          </a:xfrm>
        </p:spPr>
        <p:txBody>
          <a:bodyPr/>
          <a:lstStyle/>
          <a:p>
            <a:r>
              <a:rPr lang="en-GB" dirty="0"/>
              <a:t>Glossary of Links</a:t>
            </a:r>
          </a:p>
        </p:txBody>
      </p:sp>
    </p:spTree>
    <p:extLst>
      <p:ext uri="{BB962C8B-B14F-4D97-AF65-F5344CB8AC3E}">
        <p14:creationId xmlns:p14="http://schemas.microsoft.com/office/powerpoint/2010/main" val="1137708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39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A55A2-D131-2CB0-04BC-A4A0773F424F}"/>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BDDAE212-EDD1-9B37-1783-C0F4D972F0D9}"/>
              </a:ext>
            </a:extLst>
          </p:cNvPr>
          <p:cNvGrpSpPr/>
          <p:nvPr/>
        </p:nvGrpSpPr>
        <p:grpSpPr>
          <a:xfrm>
            <a:off x="-197313" y="765059"/>
            <a:ext cx="7006844" cy="5395617"/>
            <a:chOff x="75313" y="793762"/>
            <a:chExt cx="6956687" cy="5395617"/>
          </a:xfrm>
        </p:grpSpPr>
        <p:pic>
          <p:nvPicPr>
            <p:cNvPr id="8" name="Picture 7">
              <a:extLst>
                <a:ext uri="{FF2B5EF4-FFF2-40B4-BE49-F238E27FC236}">
                  <a16:creationId xmlns:a16="http://schemas.microsoft.com/office/drawing/2014/main" id="{6B343AEB-69A2-E0F6-3C5B-A4AD29CC6202}"/>
                </a:ext>
              </a:extLst>
            </p:cNvPr>
            <p:cNvPicPr>
              <a:picLocks noChangeAspect="1"/>
            </p:cNvPicPr>
            <p:nvPr/>
          </p:nvPicPr>
          <p:blipFill>
            <a:blip r:embed="rId3" cstate="print">
              <a:extLst>
                <a:ext uri="{28A0092B-C50C-407E-A947-70E740481C1C}">
                  <a14:useLocalDpi xmlns:a14="http://schemas.microsoft.com/office/drawing/2010/main" val="0"/>
                </a:ext>
              </a:extLst>
            </a:blip>
            <a:srcRect l="-3185" t="52099" r="17089" b="658"/>
            <a:stretch/>
          </p:blipFill>
          <p:spPr>
            <a:xfrm>
              <a:off x="75313" y="793762"/>
              <a:ext cx="6956687" cy="5395617"/>
            </a:xfrm>
            <a:prstGeom prst="rect">
              <a:avLst/>
            </a:prstGeom>
          </p:spPr>
        </p:pic>
        <p:sp>
          <p:nvSpPr>
            <p:cNvPr id="2" name="Text Placeholder 5">
              <a:extLst>
                <a:ext uri="{FF2B5EF4-FFF2-40B4-BE49-F238E27FC236}">
                  <a16:creationId xmlns:a16="http://schemas.microsoft.com/office/drawing/2014/main" id="{5538B6AF-9E20-3D8F-2235-664B5D36387C}"/>
                </a:ext>
              </a:extLst>
            </p:cNvPr>
            <p:cNvSpPr txBox="1">
              <a:spLocks/>
            </p:cNvSpPr>
            <p:nvPr/>
          </p:nvSpPr>
          <p:spPr>
            <a:xfrm>
              <a:off x="1019623" y="2626963"/>
              <a:ext cx="4590237" cy="2016317"/>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Network Rail Sans" panose="02000000040000020004" pitchFamily="2" charset="77"/>
                </a:rPr>
                <a:t>Each Region has a Road Fleet Compliance Team. If you have any general fleet questions, please refer to your Regional contact opposite:</a:t>
              </a:r>
            </a:p>
          </p:txBody>
        </p:sp>
        <p:sp>
          <p:nvSpPr>
            <p:cNvPr id="4" name="Title 4">
              <a:extLst>
                <a:ext uri="{FF2B5EF4-FFF2-40B4-BE49-F238E27FC236}">
                  <a16:creationId xmlns:a16="http://schemas.microsoft.com/office/drawing/2014/main" id="{B416B488-BEFC-0C23-A4E0-0CC6B8343E67}"/>
                </a:ext>
              </a:extLst>
            </p:cNvPr>
            <p:cNvSpPr txBox="1">
              <a:spLocks/>
            </p:cNvSpPr>
            <p:nvPr/>
          </p:nvSpPr>
          <p:spPr>
            <a:xfrm>
              <a:off x="1014967" y="1496138"/>
              <a:ext cx="2234916" cy="545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bg1"/>
                  </a:solidFill>
                  <a:latin typeface="Network Rail Sans" panose="02000000040000020004" pitchFamily="2" charset="77"/>
                </a:rPr>
                <a:t>Key contacts</a:t>
              </a:r>
            </a:p>
          </p:txBody>
        </p:sp>
      </p:grpSp>
      <p:graphicFrame>
        <p:nvGraphicFramePr>
          <p:cNvPr id="5" name="Table 4">
            <a:extLst>
              <a:ext uri="{FF2B5EF4-FFF2-40B4-BE49-F238E27FC236}">
                <a16:creationId xmlns:a16="http://schemas.microsoft.com/office/drawing/2014/main" id="{82BBE57F-5CEB-CFB0-BE64-18326AED0F65}"/>
              </a:ext>
            </a:extLst>
          </p:cNvPr>
          <p:cNvGraphicFramePr>
            <a:graphicFrameLocks noGrp="1"/>
          </p:cNvGraphicFramePr>
          <p:nvPr>
            <p:extLst>
              <p:ext uri="{D42A27DB-BD31-4B8C-83A1-F6EECF244321}">
                <p14:modId xmlns:p14="http://schemas.microsoft.com/office/powerpoint/2010/main" val="1998996720"/>
              </p:ext>
            </p:extLst>
          </p:nvPr>
        </p:nvGraphicFramePr>
        <p:xfrm>
          <a:off x="6211957" y="599758"/>
          <a:ext cx="5418769" cy="2640976"/>
        </p:xfrm>
        <a:graphic>
          <a:graphicData uri="http://schemas.openxmlformats.org/drawingml/2006/table">
            <a:tbl>
              <a:tblPr>
                <a:tableStyleId>{2D5ABB26-0587-4C30-8999-92F81FD0307C}</a:tableStyleId>
              </a:tblPr>
              <a:tblGrid>
                <a:gridCol w="1757929">
                  <a:extLst>
                    <a:ext uri="{9D8B030D-6E8A-4147-A177-3AD203B41FA5}">
                      <a16:colId xmlns:a16="http://schemas.microsoft.com/office/drawing/2014/main" val="2341273363"/>
                    </a:ext>
                  </a:extLst>
                </a:gridCol>
                <a:gridCol w="3660840">
                  <a:extLst>
                    <a:ext uri="{9D8B030D-6E8A-4147-A177-3AD203B41FA5}">
                      <a16:colId xmlns:a16="http://schemas.microsoft.com/office/drawing/2014/main" val="847341329"/>
                    </a:ext>
                  </a:extLst>
                </a:gridCol>
              </a:tblGrid>
              <a:tr h="460501">
                <a:tc>
                  <a:txBody>
                    <a:bodyPr/>
                    <a:lstStyle/>
                    <a:p>
                      <a:pPr marL="0" algn="l" defTabSz="914400" rtl="0" eaLnBrk="1" fontAlgn="b" latinLnBrk="0" hangingPunct="1"/>
                      <a:r>
                        <a:rPr lang="en-GB" sz="1300" b="1" u="none" strike="noStrike" kern="1200" dirty="0">
                          <a:solidFill>
                            <a:schemeClr val="bg1"/>
                          </a:solidFill>
                          <a:effectLst/>
                          <a:latin typeface="Network Rail Sans" panose="02000000040000020004" pitchFamily="2" charset="77"/>
                        </a:rPr>
                        <a:t>Region/Business Area</a:t>
                      </a:r>
                      <a:endParaRPr lang="en-GB" sz="1300" b="1" u="none" strike="noStrike" kern="1200" dirty="0">
                        <a:solidFill>
                          <a:schemeClr val="bg1"/>
                        </a:solidFill>
                        <a:effectLst/>
                        <a:latin typeface="Network Rail Sans" panose="02000000040000020004" pitchFamily="2" charset="77"/>
                        <a:ea typeface="+mn-ea"/>
                        <a:cs typeface="+mn-cs"/>
                      </a:endParaRPr>
                    </a:p>
                  </a:txBody>
                  <a:tcPr marL="60960" marR="121920" marT="60960" marB="60960"/>
                </a:tc>
                <a:tc>
                  <a:txBody>
                    <a:bodyPr/>
                    <a:lstStyle/>
                    <a:p>
                      <a:pPr marL="0" algn="l" defTabSz="914400" rtl="0" eaLnBrk="1" fontAlgn="b" latinLnBrk="0" hangingPunct="1"/>
                      <a:r>
                        <a:rPr lang="en-GB" sz="1300" b="1" u="none" strike="noStrike" kern="1200" dirty="0">
                          <a:solidFill>
                            <a:schemeClr val="bg1"/>
                          </a:solidFill>
                          <a:effectLst/>
                          <a:latin typeface="Network Rail Sans" panose="02000000040000020004" pitchFamily="2" charset="77"/>
                        </a:rPr>
                        <a:t>Regional Road Fleet Compliance Teams</a:t>
                      </a:r>
                      <a:br>
                        <a:rPr lang="en-GB" sz="1300" b="1" u="none" strike="noStrike" kern="1200" dirty="0">
                          <a:solidFill>
                            <a:schemeClr val="bg1"/>
                          </a:solidFill>
                          <a:effectLst/>
                          <a:latin typeface="Network Rail Sans" panose="02000000040000020004" pitchFamily="2" charset="77"/>
                        </a:rPr>
                      </a:br>
                      <a:r>
                        <a:rPr lang="en-GB" sz="1300" b="1" u="none" strike="noStrike" kern="1200" dirty="0">
                          <a:solidFill>
                            <a:schemeClr val="bg1"/>
                          </a:solidFill>
                          <a:effectLst/>
                          <a:latin typeface="Network Rail Sans" panose="02000000040000020004" pitchFamily="2" charset="77"/>
                        </a:rPr>
                        <a:t>Contact Email Address</a:t>
                      </a:r>
                      <a:endParaRPr lang="en-GB" sz="1300" b="1" u="none" strike="noStrike" kern="1200" dirty="0">
                        <a:solidFill>
                          <a:schemeClr val="bg1"/>
                        </a:solidFill>
                        <a:effectLst/>
                        <a:latin typeface="Network Rail Sans" panose="02000000040000020004" pitchFamily="2" charset="77"/>
                        <a:ea typeface="+mn-ea"/>
                        <a:cs typeface="+mn-cs"/>
                      </a:endParaRPr>
                    </a:p>
                  </a:txBody>
                  <a:tcPr marL="60960" marR="121920" marT="60960" marB="60960"/>
                </a:tc>
                <a:extLst>
                  <a:ext uri="{0D108BD9-81ED-4DB2-BD59-A6C34878D82A}">
                    <a16:rowId xmlns:a16="http://schemas.microsoft.com/office/drawing/2014/main" val="3782403929"/>
                  </a:ext>
                </a:extLst>
              </a:tr>
              <a:tr h="323256">
                <a:tc>
                  <a:txBody>
                    <a:bodyPr/>
                    <a:lstStyle/>
                    <a:p>
                      <a:pPr algn="l"/>
                      <a:r>
                        <a:rPr lang="en-GB" sz="1300" b="0" dirty="0">
                          <a:solidFill>
                            <a:schemeClr val="bg1"/>
                          </a:solidFill>
                          <a:effectLst/>
                          <a:latin typeface="Network Rail Sans" panose="02000000040000020004" pitchFamily="2" charset="77"/>
                        </a:rPr>
                        <a:t>Eastern</a:t>
                      </a:r>
                      <a:endParaRPr lang="en-GB" sz="1300" b="0" i="0" dirty="0">
                        <a:solidFill>
                          <a:schemeClr val="bg1"/>
                        </a:solidFill>
                        <a:effectLst/>
                        <a:latin typeface="Network Rail Sans" panose="02000000040000020004" pitchFamily="2" charset="77"/>
                      </a:endParaRPr>
                    </a:p>
                  </a:txBody>
                  <a:tcPr marL="60960" marR="121920" marT="60960" marB="60960" anchor="ctr"/>
                </a:tc>
                <a:tc>
                  <a:txBody>
                    <a:bodyPr/>
                    <a:lstStyle/>
                    <a:p>
                      <a:pPr algn="l"/>
                      <a:r>
                        <a:rPr lang="en-GB" sz="1300" b="0" u="sng" dirty="0">
                          <a:solidFill>
                            <a:schemeClr val="bg1"/>
                          </a:solidFill>
                          <a:effectLst/>
                          <a:latin typeface="Network Rail Sans" panose="02000000040000020004" pitchFamily="2" charset="77"/>
                          <a:hlinkClick r:id="rId4" tooltip="mailto:easternroadfleet@networkrail.co.uk">
                            <a:extLst>
                              <a:ext uri="{A12FA001-AC4F-418D-AE19-62706E023703}">
                                <ahyp:hlinkClr xmlns:ahyp="http://schemas.microsoft.com/office/drawing/2018/hyperlinkcolor" val="tx"/>
                              </a:ext>
                            </a:extLst>
                          </a:hlinkClick>
                        </a:rPr>
                        <a:t>easternroadfleet@networkrail.co.uk</a:t>
                      </a:r>
                      <a:endParaRPr lang="en-GB" sz="1300" b="0" i="0" dirty="0">
                        <a:solidFill>
                          <a:schemeClr val="bg1"/>
                        </a:solidFill>
                        <a:effectLst/>
                        <a:latin typeface="Network Rail Sans" panose="02000000040000020004" pitchFamily="2" charset="77"/>
                      </a:endParaRPr>
                    </a:p>
                  </a:txBody>
                  <a:tcPr marL="60960" marR="121920" marT="60960" marB="60960" anchor="ctr"/>
                </a:tc>
                <a:extLst>
                  <a:ext uri="{0D108BD9-81ED-4DB2-BD59-A6C34878D82A}">
                    <a16:rowId xmlns:a16="http://schemas.microsoft.com/office/drawing/2014/main" val="697638745"/>
                  </a:ext>
                </a:extLst>
              </a:tr>
              <a:tr h="211682">
                <a:tc>
                  <a:txBody>
                    <a:bodyPr/>
                    <a:lstStyle/>
                    <a:p>
                      <a:pPr algn="l"/>
                      <a:r>
                        <a:rPr lang="en-GB" sz="1300" b="0" dirty="0">
                          <a:solidFill>
                            <a:schemeClr val="bg1"/>
                          </a:solidFill>
                          <a:effectLst/>
                          <a:latin typeface="Network Rail Sans" panose="02000000040000020004" pitchFamily="2" charset="77"/>
                        </a:rPr>
                        <a:t>Non-regional functions</a:t>
                      </a:r>
                      <a:endParaRPr lang="en-GB" sz="1300" b="0" i="0" dirty="0">
                        <a:solidFill>
                          <a:schemeClr val="bg1"/>
                        </a:solidFill>
                        <a:effectLst/>
                        <a:latin typeface="Network Rail Sans" panose="02000000040000020004" pitchFamily="2" charset="77"/>
                      </a:endParaRPr>
                    </a:p>
                  </a:txBody>
                  <a:tcPr marL="60960" marR="121920" marT="60960" marB="60960" anchor="ctr"/>
                </a:tc>
                <a:tc>
                  <a:txBody>
                    <a:bodyPr/>
                    <a:lstStyle/>
                    <a:p>
                      <a:pPr marL="0" algn="l" defTabSz="914400" rtl="0" eaLnBrk="1" latinLnBrk="0" hangingPunct="1"/>
                      <a:r>
                        <a:rPr lang="en-GB" sz="1300" b="0" u="sng" kern="1200" dirty="0">
                          <a:solidFill>
                            <a:schemeClr val="bg1"/>
                          </a:solidFill>
                          <a:effectLst/>
                          <a:latin typeface="Network Rail Sans" panose="02000000040000020004" pitchFamily="2" charset="77"/>
                          <a:hlinkClick r:id="rId5" tooltip="mailto:RouteServicesRoadFleet@networkrail.co.uk">
                            <a:extLst>
                              <a:ext uri="{A12FA001-AC4F-418D-AE19-62706E023703}">
                                <ahyp:hlinkClr xmlns:ahyp="http://schemas.microsoft.com/office/drawing/2018/hyperlinkcolor" val="tx"/>
                              </a:ext>
                            </a:extLst>
                          </a:hlinkClick>
                        </a:rPr>
                        <a:t>RouteServicesRoadFleet@networkrail.co.uk</a:t>
                      </a:r>
                      <a:endParaRPr lang="en-GB" sz="1300" b="0" i="0" u="sng" kern="1200" dirty="0">
                        <a:solidFill>
                          <a:schemeClr val="bg1"/>
                        </a:solidFill>
                        <a:effectLst/>
                        <a:latin typeface="Network Rail Sans" panose="02000000040000020004" pitchFamily="2" charset="77"/>
                        <a:ea typeface="+mn-ea"/>
                        <a:cs typeface="+mn-cs"/>
                      </a:endParaRPr>
                    </a:p>
                  </a:txBody>
                  <a:tcPr marL="60960" marR="121920" marT="60960" marB="60960" anchor="ctr"/>
                </a:tc>
                <a:extLst>
                  <a:ext uri="{0D108BD9-81ED-4DB2-BD59-A6C34878D82A}">
                    <a16:rowId xmlns:a16="http://schemas.microsoft.com/office/drawing/2014/main" val="1385419301"/>
                  </a:ext>
                </a:extLst>
              </a:tr>
              <a:tr h="320350">
                <a:tc>
                  <a:txBody>
                    <a:bodyPr/>
                    <a:lstStyle/>
                    <a:p>
                      <a:pPr algn="l"/>
                      <a:r>
                        <a:rPr lang="en-GB" sz="1300" b="0" dirty="0" err="1">
                          <a:solidFill>
                            <a:schemeClr val="bg1"/>
                          </a:solidFill>
                          <a:effectLst/>
                          <a:latin typeface="Network Rail Sans" panose="02000000040000020004" pitchFamily="2" charset="77"/>
                        </a:rPr>
                        <a:t>NorthWest</a:t>
                      </a:r>
                      <a:r>
                        <a:rPr lang="en-GB" sz="1300" b="0" dirty="0">
                          <a:solidFill>
                            <a:schemeClr val="bg1"/>
                          </a:solidFill>
                          <a:effectLst/>
                          <a:latin typeface="Network Rail Sans" panose="02000000040000020004" pitchFamily="2" charset="77"/>
                        </a:rPr>
                        <a:t> &amp; Central</a:t>
                      </a:r>
                      <a:endParaRPr lang="en-GB" sz="1300" b="0" i="0" dirty="0">
                        <a:solidFill>
                          <a:schemeClr val="bg1"/>
                        </a:solidFill>
                        <a:effectLst/>
                        <a:latin typeface="Network Rail Sans" panose="02000000040000020004" pitchFamily="2" charset="77"/>
                      </a:endParaRPr>
                    </a:p>
                  </a:txBody>
                  <a:tcPr marL="60960" marR="121920" marT="60960" marB="60960" anchor="ctr"/>
                </a:tc>
                <a:tc>
                  <a:txBody>
                    <a:bodyPr/>
                    <a:lstStyle/>
                    <a:p>
                      <a:pPr algn="l"/>
                      <a:r>
                        <a:rPr lang="en-GB" sz="1300" b="0" u="sng" dirty="0">
                          <a:solidFill>
                            <a:schemeClr val="bg1"/>
                          </a:solidFill>
                          <a:effectLst/>
                          <a:latin typeface="Network Rail Sans" panose="02000000040000020004" pitchFamily="2" charset="77"/>
                          <a:hlinkClick r:id="rId6" tooltip="mailto:nw&amp;croadfleet@networkrail.co.uk">
                            <a:extLst>
                              <a:ext uri="{A12FA001-AC4F-418D-AE19-62706E023703}">
                                <ahyp:hlinkClr xmlns:ahyp="http://schemas.microsoft.com/office/drawing/2018/hyperlinkcolor" val="tx"/>
                              </a:ext>
                            </a:extLst>
                          </a:hlinkClick>
                        </a:rPr>
                        <a:t>nw&amp;croadfleet@networkrail.co.uk</a:t>
                      </a:r>
                      <a:endParaRPr lang="en-GB" sz="1300" b="0" i="0" dirty="0">
                        <a:solidFill>
                          <a:schemeClr val="bg1"/>
                        </a:solidFill>
                        <a:effectLst/>
                        <a:latin typeface="Network Rail Sans" panose="02000000040000020004" pitchFamily="2" charset="77"/>
                      </a:endParaRPr>
                    </a:p>
                  </a:txBody>
                  <a:tcPr marL="60960" marR="121920" marT="60960" marB="60960" anchor="ctr"/>
                </a:tc>
                <a:extLst>
                  <a:ext uri="{0D108BD9-81ED-4DB2-BD59-A6C34878D82A}">
                    <a16:rowId xmlns:a16="http://schemas.microsoft.com/office/drawing/2014/main" val="1987390389"/>
                  </a:ext>
                </a:extLst>
              </a:tr>
              <a:tr h="320350">
                <a:tc>
                  <a:txBody>
                    <a:bodyPr/>
                    <a:lstStyle/>
                    <a:p>
                      <a:pPr algn="l"/>
                      <a:r>
                        <a:rPr lang="en-GB" sz="1300" b="0" dirty="0">
                          <a:solidFill>
                            <a:schemeClr val="bg1"/>
                          </a:solidFill>
                          <a:effectLst/>
                          <a:latin typeface="Network Rail Sans" panose="02000000040000020004" pitchFamily="2" charset="77"/>
                        </a:rPr>
                        <a:t>Scotland</a:t>
                      </a:r>
                      <a:endParaRPr lang="en-GB" sz="1300" b="0" i="0" dirty="0">
                        <a:solidFill>
                          <a:schemeClr val="bg1"/>
                        </a:solidFill>
                        <a:effectLst/>
                        <a:latin typeface="Network Rail Sans" panose="02000000040000020004" pitchFamily="2" charset="77"/>
                      </a:endParaRPr>
                    </a:p>
                  </a:txBody>
                  <a:tcPr marL="60960" marR="121920" marT="60960" marB="60960" anchor="ctr"/>
                </a:tc>
                <a:tc>
                  <a:txBody>
                    <a:bodyPr/>
                    <a:lstStyle/>
                    <a:p>
                      <a:pPr algn="l"/>
                      <a:r>
                        <a:rPr lang="en-GB" sz="1300" b="0" u="sng" dirty="0">
                          <a:solidFill>
                            <a:schemeClr val="bg1"/>
                          </a:solidFill>
                          <a:effectLst/>
                          <a:latin typeface="Network Rail Sans" panose="02000000040000020004" pitchFamily="2" charset="77"/>
                          <a:hlinkClick r:id="rId7">
                            <a:extLst>
                              <a:ext uri="{A12FA001-AC4F-418D-AE19-62706E023703}">
                                <ahyp:hlinkClr xmlns:ahyp="http://schemas.microsoft.com/office/drawing/2018/hyperlinkcolor" val="tx"/>
                              </a:ext>
                            </a:extLst>
                          </a:hlinkClick>
                        </a:rPr>
                        <a:t>RoadFleetScotland@networkrail.co.uk</a:t>
                      </a:r>
                      <a:endParaRPr lang="en-GB" sz="1300" b="0" i="0" dirty="0">
                        <a:solidFill>
                          <a:schemeClr val="bg1"/>
                        </a:solidFill>
                        <a:effectLst/>
                        <a:latin typeface="Network Rail Sans" panose="02000000040000020004" pitchFamily="2" charset="77"/>
                      </a:endParaRPr>
                    </a:p>
                  </a:txBody>
                  <a:tcPr marL="60960" marR="121920" marT="60960" marB="60960" anchor="ctr"/>
                </a:tc>
                <a:extLst>
                  <a:ext uri="{0D108BD9-81ED-4DB2-BD59-A6C34878D82A}">
                    <a16:rowId xmlns:a16="http://schemas.microsoft.com/office/drawing/2014/main" val="1871736069"/>
                  </a:ext>
                </a:extLst>
              </a:tr>
              <a:tr h="320350">
                <a:tc>
                  <a:txBody>
                    <a:bodyPr/>
                    <a:lstStyle/>
                    <a:p>
                      <a:pPr algn="l"/>
                      <a:r>
                        <a:rPr lang="en-GB" sz="1300" b="0" dirty="0">
                          <a:solidFill>
                            <a:schemeClr val="bg1"/>
                          </a:solidFill>
                          <a:effectLst/>
                          <a:latin typeface="Network Rail Sans" panose="02000000040000020004" pitchFamily="2" charset="77"/>
                        </a:rPr>
                        <a:t>Southern</a:t>
                      </a:r>
                      <a:endParaRPr lang="en-GB" sz="1300" b="0" i="0" dirty="0">
                        <a:solidFill>
                          <a:schemeClr val="bg1"/>
                        </a:solidFill>
                        <a:effectLst/>
                        <a:latin typeface="Network Rail Sans" panose="02000000040000020004" pitchFamily="2" charset="77"/>
                      </a:endParaRPr>
                    </a:p>
                  </a:txBody>
                  <a:tcPr marL="60960" marR="121920" marT="60960" marB="60960" anchor="ctr"/>
                </a:tc>
                <a:tc>
                  <a:txBody>
                    <a:bodyPr/>
                    <a:lstStyle/>
                    <a:p>
                      <a:pPr algn="l"/>
                      <a:r>
                        <a:rPr lang="en-GB" sz="1300" b="0" u="sng" dirty="0">
                          <a:solidFill>
                            <a:schemeClr val="bg1"/>
                          </a:solidFill>
                          <a:effectLst/>
                          <a:latin typeface="Network Rail Sans" panose="02000000040000020004" pitchFamily="2" charset="77"/>
                          <a:hlinkClick r:id="rId8" tooltip="mailto:southernregionroadfleet@networkrail.co.uk">
                            <a:extLst>
                              <a:ext uri="{A12FA001-AC4F-418D-AE19-62706E023703}">
                                <ahyp:hlinkClr xmlns:ahyp="http://schemas.microsoft.com/office/drawing/2018/hyperlinkcolor" val="tx"/>
                              </a:ext>
                            </a:extLst>
                          </a:hlinkClick>
                        </a:rPr>
                        <a:t>southernregionroadfleet@networkrail.co.uk</a:t>
                      </a:r>
                      <a:endParaRPr lang="en-GB" sz="1300" b="0" i="0" dirty="0">
                        <a:solidFill>
                          <a:schemeClr val="bg1"/>
                        </a:solidFill>
                        <a:effectLst/>
                        <a:latin typeface="Network Rail Sans" panose="02000000040000020004" pitchFamily="2" charset="77"/>
                      </a:endParaRPr>
                    </a:p>
                  </a:txBody>
                  <a:tcPr marL="60960" marR="121920" marT="60960" marB="60960" anchor="ctr"/>
                </a:tc>
                <a:extLst>
                  <a:ext uri="{0D108BD9-81ED-4DB2-BD59-A6C34878D82A}">
                    <a16:rowId xmlns:a16="http://schemas.microsoft.com/office/drawing/2014/main" val="635419636"/>
                  </a:ext>
                </a:extLst>
              </a:tr>
              <a:tr h="320350">
                <a:tc>
                  <a:txBody>
                    <a:bodyPr/>
                    <a:lstStyle/>
                    <a:p>
                      <a:pPr algn="l"/>
                      <a:r>
                        <a:rPr lang="en-GB" sz="1300" b="0" dirty="0">
                          <a:solidFill>
                            <a:schemeClr val="bg1"/>
                          </a:solidFill>
                          <a:effectLst/>
                          <a:latin typeface="Network Rail Sans" panose="02000000040000020004" pitchFamily="2" charset="77"/>
                        </a:rPr>
                        <a:t>Wales &amp; Western</a:t>
                      </a:r>
                      <a:endParaRPr lang="en-GB" sz="1300" b="0" i="0" dirty="0">
                        <a:solidFill>
                          <a:schemeClr val="bg1"/>
                        </a:solidFill>
                        <a:effectLst/>
                        <a:latin typeface="Network Rail Sans" panose="02000000040000020004" pitchFamily="2" charset="77"/>
                      </a:endParaRPr>
                    </a:p>
                  </a:txBody>
                  <a:tcPr marL="60960" marR="121920" marT="60960" marB="60960" anchor="ctr"/>
                </a:tc>
                <a:tc>
                  <a:txBody>
                    <a:bodyPr/>
                    <a:lstStyle/>
                    <a:p>
                      <a:pPr algn="l"/>
                      <a:r>
                        <a:rPr lang="en-GB" sz="1300" b="0" u="sng" dirty="0">
                          <a:solidFill>
                            <a:schemeClr val="bg1"/>
                          </a:solidFill>
                          <a:effectLst/>
                          <a:latin typeface="Network Rail Sans" panose="02000000040000020004" pitchFamily="2" charset="77"/>
                          <a:hlinkClick r:id="rId9">
                            <a:extLst>
                              <a:ext uri="{A12FA001-AC4F-418D-AE19-62706E023703}">
                                <ahyp:hlinkClr xmlns:ahyp="http://schemas.microsoft.com/office/drawing/2018/hyperlinkcolor" val="tx"/>
                              </a:ext>
                            </a:extLst>
                          </a:hlinkClick>
                        </a:rPr>
                        <a:t>WalesAndWesternRoadFleet@networkrail.co.uk</a:t>
                      </a:r>
                      <a:endParaRPr lang="en-GB" sz="1300" b="0" i="0" dirty="0">
                        <a:solidFill>
                          <a:schemeClr val="bg1"/>
                        </a:solidFill>
                        <a:effectLst/>
                        <a:latin typeface="Network Rail Sans" panose="02000000040000020004" pitchFamily="2" charset="77"/>
                      </a:endParaRPr>
                    </a:p>
                  </a:txBody>
                  <a:tcPr marL="60960" marR="121920" marT="60960" marB="60960" anchor="ctr"/>
                </a:tc>
                <a:extLst>
                  <a:ext uri="{0D108BD9-81ED-4DB2-BD59-A6C34878D82A}">
                    <a16:rowId xmlns:a16="http://schemas.microsoft.com/office/drawing/2014/main" val="758285576"/>
                  </a:ext>
                </a:extLst>
              </a:tr>
            </a:tbl>
          </a:graphicData>
        </a:graphic>
      </p:graphicFrame>
      <p:graphicFrame>
        <p:nvGraphicFramePr>
          <p:cNvPr id="6" name="Table 5">
            <a:extLst>
              <a:ext uri="{FF2B5EF4-FFF2-40B4-BE49-F238E27FC236}">
                <a16:creationId xmlns:a16="http://schemas.microsoft.com/office/drawing/2014/main" id="{BE7F4D6B-1EA5-71E1-4C27-645F0688B80F}"/>
              </a:ext>
            </a:extLst>
          </p:cNvPr>
          <p:cNvGraphicFramePr>
            <a:graphicFrameLocks noGrp="1"/>
          </p:cNvGraphicFramePr>
          <p:nvPr>
            <p:extLst>
              <p:ext uri="{D42A27DB-BD31-4B8C-83A1-F6EECF244321}">
                <p14:modId xmlns:p14="http://schemas.microsoft.com/office/powerpoint/2010/main" val="985283468"/>
              </p:ext>
            </p:extLst>
          </p:nvPr>
        </p:nvGraphicFramePr>
        <p:xfrm>
          <a:off x="6246228" y="4010236"/>
          <a:ext cx="5108400" cy="2011680"/>
        </p:xfrm>
        <a:graphic>
          <a:graphicData uri="http://schemas.openxmlformats.org/drawingml/2006/table">
            <a:tbl>
              <a:tblPr>
                <a:tableStyleId>{2D5ABB26-0587-4C30-8999-92F81FD0307C}</a:tableStyleId>
              </a:tblPr>
              <a:tblGrid>
                <a:gridCol w="2906676">
                  <a:extLst>
                    <a:ext uri="{9D8B030D-6E8A-4147-A177-3AD203B41FA5}">
                      <a16:colId xmlns:a16="http://schemas.microsoft.com/office/drawing/2014/main" val="2341273363"/>
                    </a:ext>
                  </a:extLst>
                </a:gridCol>
                <a:gridCol w="2201724">
                  <a:extLst>
                    <a:ext uri="{9D8B030D-6E8A-4147-A177-3AD203B41FA5}">
                      <a16:colId xmlns:a16="http://schemas.microsoft.com/office/drawing/2014/main" val="847341329"/>
                    </a:ext>
                  </a:extLst>
                </a:gridCol>
              </a:tblGrid>
              <a:tr h="334800">
                <a:tc>
                  <a:txBody>
                    <a:bodyPr/>
                    <a:lstStyle/>
                    <a:p>
                      <a:pPr marL="0" algn="l" defTabSz="914400" rtl="0" eaLnBrk="1" fontAlgn="b" latinLnBrk="0" hangingPunct="1"/>
                      <a:r>
                        <a:rPr lang="en-GB" sz="1400" b="1" u="none" strike="noStrike" kern="1200" dirty="0">
                          <a:solidFill>
                            <a:schemeClr val="bg1"/>
                          </a:solidFill>
                          <a:effectLst/>
                          <a:latin typeface="Network Rail Sans" panose="02000000040000020004" pitchFamily="2" charset="77"/>
                        </a:rPr>
                        <a:t>Leasing Provider</a:t>
                      </a:r>
                      <a:endParaRPr lang="en-GB" sz="1400" b="1" u="none" strike="noStrike" kern="1200" dirty="0">
                        <a:solidFill>
                          <a:schemeClr val="bg1"/>
                        </a:solidFill>
                        <a:effectLst/>
                        <a:latin typeface="Network Rail Sans" panose="02000000040000020004" pitchFamily="2" charset="77"/>
                        <a:ea typeface="+mn-ea"/>
                        <a:cs typeface="+mn-cs"/>
                      </a:endParaRP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tc>
                  <a:txBody>
                    <a:bodyPr/>
                    <a:lstStyle/>
                    <a:p>
                      <a:pPr marL="0" algn="l" defTabSz="914400" rtl="0" eaLnBrk="1" fontAlgn="b" latinLnBrk="0" hangingPunct="1"/>
                      <a:r>
                        <a:rPr lang="en-GB" sz="1400" b="1" u="none" strike="noStrike" kern="1200" dirty="0">
                          <a:solidFill>
                            <a:schemeClr val="bg1"/>
                          </a:solidFill>
                          <a:effectLst/>
                          <a:latin typeface="Network Rail Sans" panose="02000000040000020004" pitchFamily="2" charset="77"/>
                        </a:rPr>
                        <a:t>Contact Phone Numbers</a:t>
                      </a:r>
                      <a:endParaRPr lang="en-GB" sz="1400" b="1" u="none" strike="noStrike" kern="1200" dirty="0">
                        <a:solidFill>
                          <a:schemeClr val="bg1"/>
                        </a:solidFill>
                        <a:effectLst/>
                        <a:latin typeface="Network Rail Sans" panose="02000000040000020004" pitchFamily="2" charset="77"/>
                        <a:ea typeface="+mn-ea"/>
                        <a:cs typeface="+mn-cs"/>
                      </a:endParaRP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82403929"/>
                  </a:ext>
                </a:extLst>
              </a:tr>
              <a:tr h="334800">
                <a:tc>
                  <a:txBody>
                    <a:bodyPr/>
                    <a:lstStyle/>
                    <a:p>
                      <a:pPr algn="l"/>
                      <a:r>
                        <a:rPr lang="en-GB" sz="1400" b="0" dirty="0">
                          <a:solidFill>
                            <a:schemeClr val="bg1"/>
                          </a:solidFill>
                          <a:effectLst/>
                          <a:latin typeface="Network Rail Sans" panose="02000000040000020004" pitchFamily="2" charset="77"/>
                        </a:rPr>
                        <a:t>LeasePlan leased </a:t>
                      </a:r>
                      <a:r>
                        <a:rPr lang="en-GB" sz="1300" b="0" dirty="0">
                          <a:solidFill>
                            <a:schemeClr val="bg1"/>
                          </a:solidFill>
                          <a:effectLst/>
                          <a:latin typeface="Network Rail Sans" panose="02000000040000020004" pitchFamily="2" charset="77"/>
                        </a:rPr>
                        <a:t>vehicles</a:t>
                      </a:r>
                      <a:endParaRPr lang="en-GB" sz="1300" b="0" i="0" dirty="0">
                        <a:solidFill>
                          <a:schemeClr val="bg1"/>
                        </a:solidFill>
                        <a:effectLst/>
                        <a:latin typeface="Network Rail Sans" panose="02000000040000020004" pitchFamily="2" charset="77"/>
                      </a:endParaRP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tc>
                  <a:txBody>
                    <a:bodyPr/>
                    <a:lstStyle/>
                    <a:p>
                      <a:pPr algn="l"/>
                      <a:r>
                        <a:rPr lang="en-GB" sz="1400" b="0" kern="1200" dirty="0">
                          <a:solidFill>
                            <a:schemeClr val="bg1"/>
                          </a:solidFill>
                          <a:effectLst/>
                          <a:latin typeface="Network Rail Sans" panose="02000000040000020004" pitchFamily="2" charset="77"/>
                        </a:rPr>
                        <a:t>0344 371 8071</a:t>
                      </a:r>
                      <a:endParaRPr lang="en-GB" sz="1400" b="0" i="0" dirty="0">
                        <a:solidFill>
                          <a:schemeClr val="bg1"/>
                        </a:solidFill>
                        <a:effectLst/>
                        <a:latin typeface="Network Rail Sans" panose="02000000040000020004" pitchFamily="2" charset="77"/>
                      </a:endParaRP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97638745"/>
                  </a:ext>
                </a:extLst>
              </a:tr>
              <a:tr h="334800">
                <a:tc>
                  <a:txBody>
                    <a:bodyPr/>
                    <a:lstStyle/>
                    <a:p>
                      <a:pPr algn="l"/>
                      <a:r>
                        <a:rPr lang="en-GB" sz="1400" b="0" dirty="0">
                          <a:solidFill>
                            <a:schemeClr val="bg1"/>
                          </a:solidFill>
                          <a:effectLst/>
                          <a:latin typeface="Network Rail Sans" panose="02000000040000020004" pitchFamily="2" charset="77"/>
                        </a:rPr>
                        <a:t>Owned and Novuna leased vehicles</a:t>
                      </a:r>
                      <a:endParaRPr lang="en-GB" sz="1400" b="0" i="0" dirty="0">
                        <a:solidFill>
                          <a:schemeClr val="bg1"/>
                        </a:solidFill>
                        <a:effectLst/>
                        <a:latin typeface="Network Rail Sans" panose="02000000040000020004" pitchFamily="2" charset="77"/>
                      </a:endParaRP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tc>
                  <a:txBody>
                    <a:bodyPr/>
                    <a:lstStyle/>
                    <a:p>
                      <a:pPr marL="0" algn="l" defTabSz="914400" rtl="0" eaLnBrk="1" latinLnBrk="0" hangingPunct="1"/>
                      <a:r>
                        <a:rPr lang="en-GB" sz="1400" b="0" kern="1200" dirty="0">
                          <a:solidFill>
                            <a:schemeClr val="bg1"/>
                          </a:solidFill>
                          <a:effectLst/>
                          <a:latin typeface="Network Rail Sans" panose="02000000040000020004" pitchFamily="2" charset="77"/>
                        </a:rPr>
                        <a:t>0343 351 9128</a:t>
                      </a:r>
                      <a:endParaRPr lang="en-GB" sz="1400" b="0" i="0" kern="1200" dirty="0">
                        <a:solidFill>
                          <a:schemeClr val="bg1"/>
                        </a:solidFill>
                        <a:effectLst/>
                        <a:latin typeface="Network Rail Sans" panose="02000000040000020004" pitchFamily="2" charset="77"/>
                        <a:ea typeface="+mn-ea"/>
                        <a:cs typeface="+mn-cs"/>
                      </a:endParaRP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85419301"/>
                  </a:ext>
                </a:extLst>
              </a:tr>
              <a:tr h="334800">
                <a:tc>
                  <a:txBody>
                    <a:bodyPr/>
                    <a:lstStyle/>
                    <a:p>
                      <a:pPr marL="0" algn="l" defTabSz="914400" rtl="0" eaLnBrk="1" latinLnBrk="0" hangingPunct="1"/>
                      <a:r>
                        <a:rPr lang="en-GB" sz="1400" b="0" kern="1200" dirty="0">
                          <a:solidFill>
                            <a:schemeClr val="bg1"/>
                          </a:solidFill>
                          <a:effectLst/>
                          <a:latin typeface="Network Rail Sans" panose="02000000040000020004" pitchFamily="2" charset="77"/>
                          <a:ea typeface="+mn-ea"/>
                          <a:cs typeface="+mn-cs"/>
                        </a:rPr>
                        <a:t>Hire Vehicle - Europcar </a:t>
                      </a: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tc>
                  <a:txBody>
                    <a:bodyPr/>
                    <a:lstStyle/>
                    <a:p>
                      <a:pPr marL="0" algn="l" defTabSz="914400" rtl="0" eaLnBrk="1" latinLnBrk="0" hangingPunct="1"/>
                      <a:r>
                        <a:rPr lang="en-GB" sz="1400" b="0" kern="1200" dirty="0">
                          <a:solidFill>
                            <a:schemeClr val="bg1"/>
                          </a:solidFill>
                          <a:effectLst/>
                          <a:latin typeface="Network Rail Sans" panose="02000000040000020004" pitchFamily="2" charset="77"/>
                          <a:ea typeface="+mn-ea"/>
                          <a:cs typeface="+mn-cs"/>
                        </a:rPr>
                        <a:t>0371 384 0235</a:t>
                      </a: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02107690"/>
                  </a:ext>
                </a:extLst>
              </a:tr>
              <a:tr h="334800">
                <a:tc>
                  <a:txBody>
                    <a:bodyPr/>
                    <a:lstStyle/>
                    <a:p>
                      <a:pPr marL="0" algn="l" defTabSz="914400" rtl="0" eaLnBrk="1" latinLnBrk="0" hangingPunct="1"/>
                      <a:r>
                        <a:rPr lang="en-GB" sz="1400" b="0" kern="1200" dirty="0">
                          <a:solidFill>
                            <a:schemeClr val="bg1"/>
                          </a:solidFill>
                          <a:effectLst/>
                          <a:latin typeface="Network Rail Sans" panose="02000000040000020004" pitchFamily="2" charset="77"/>
                          <a:ea typeface="+mn-ea"/>
                          <a:cs typeface="+mn-cs"/>
                        </a:rPr>
                        <a:t>Hire Vehicle  - Enterprise Flex-E-Rent</a:t>
                      </a: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tc>
                  <a:txBody>
                    <a:bodyPr/>
                    <a:lstStyle/>
                    <a:p>
                      <a:pPr marL="0" algn="l" defTabSz="914400" rtl="0" eaLnBrk="1" latinLnBrk="0" hangingPunct="1"/>
                      <a:r>
                        <a:rPr lang="en-GB" sz="1400" b="0" kern="1200" dirty="0">
                          <a:solidFill>
                            <a:schemeClr val="bg1"/>
                          </a:solidFill>
                          <a:effectLst/>
                          <a:latin typeface="Network Rail Sans" panose="02000000040000020004" pitchFamily="2" charset="77"/>
                          <a:ea typeface="+mn-ea"/>
                          <a:cs typeface="+mn-cs"/>
                        </a:rPr>
                        <a:t>03458725419</a:t>
                      </a: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53616893"/>
                  </a:ext>
                </a:extLst>
              </a:tr>
              <a:tr h="334800">
                <a:tc>
                  <a:txBody>
                    <a:bodyPr/>
                    <a:lstStyle/>
                    <a:p>
                      <a:pPr algn="l"/>
                      <a:r>
                        <a:rPr lang="en-GB" sz="1400" b="0" i="0" dirty="0">
                          <a:solidFill>
                            <a:schemeClr val="bg1"/>
                          </a:solidFill>
                          <a:effectLst/>
                          <a:latin typeface="Network Rail Sans" panose="02000000040000020004" pitchFamily="2" charset="77"/>
                        </a:rPr>
                        <a:t>Hire Vehicle – Rent-A-Car</a:t>
                      </a: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tc>
                  <a:txBody>
                    <a:bodyPr/>
                    <a:lstStyle/>
                    <a:p>
                      <a:pPr marL="0" algn="l" defTabSz="914400" rtl="0" eaLnBrk="1" latinLnBrk="0" hangingPunct="1"/>
                      <a:r>
                        <a:rPr lang="en-GB" sz="1400" b="0" i="0" kern="1200" dirty="0">
                          <a:solidFill>
                            <a:schemeClr val="bg1"/>
                          </a:solidFill>
                          <a:effectLst/>
                          <a:latin typeface="Network Rail Sans" panose="02000000040000020004" pitchFamily="2" charset="77"/>
                          <a:ea typeface="+mn-ea"/>
                          <a:cs typeface="+mn-cs"/>
                        </a:rPr>
                        <a:t>08003160977</a:t>
                      </a:r>
                    </a:p>
                  </a:txBody>
                  <a:tcPr marL="60960" marR="121920" marT="60960" marB="6096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91779277"/>
                  </a:ext>
                </a:extLst>
              </a:tr>
            </a:tbl>
          </a:graphicData>
        </a:graphic>
      </p:graphicFrame>
      <p:sp>
        <p:nvSpPr>
          <p:cNvPr id="7" name="Text Placeholder 2">
            <a:extLst>
              <a:ext uri="{FF2B5EF4-FFF2-40B4-BE49-F238E27FC236}">
                <a16:creationId xmlns:a16="http://schemas.microsoft.com/office/drawing/2014/main" id="{9D5C457F-8970-3222-594F-68BCF26C5E68}"/>
              </a:ext>
            </a:extLst>
          </p:cNvPr>
          <p:cNvSpPr txBox="1">
            <a:spLocks/>
          </p:cNvSpPr>
          <p:nvPr/>
        </p:nvSpPr>
        <p:spPr>
          <a:xfrm>
            <a:off x="6268532" y="3568193"/>
            <a:ext cx="5566487" cy="718785"/>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dirty="0">
                <a:solidFill>
                  <a:schemeClr val="bg1"/>
                </a:solidFill>
                <a:latin typeface="Network Rail Sans" panose="02000000040000020004" pitchFamily="2" charset="77"/>
              </a:rPr>
              <a:t>You will have the contact details of the leasing provider either on signage in the vehicle or on the vehicle keys. However, please use the contact numbers below:</a:t>
            </a:r>
          </a:p>
        </p:txBody>
      </p:sp>
      <p:cxnSp>
        <p:nvCxnSpPr>
          <p:cNvPr id="11" name="Straight Connector 10">
            <a:extLst>
              <a:ext uri="{FF2B5EF4-FFF2-40B4-BE49-F238E27FC236}">
                <a16:creationId xmlns:a16="http://schemas.microsoft.com/office/drawing/2014/main" id="{50EA6626-2757-8034-F119-5F6E44EE07B0}"/>
              </a:ext>
            </a:extLst>
          </p:cNvPr>
          <p:cNvCxnSpPr>
            <a:cxnSpLocks/>
          </p:cNvCxnSpPr>
          <p:nvPr/>
        </p:nvCxnSpPr>
        <p:spPr>
          <a:xfrm>
            <a:off x="6268532" y="3449651"/>
            <a:ext cx="54493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75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3E86E-D246-3A26-7125-E8346B626C09}"/>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3B77771-117A-3AF2-DD5A-33002D35050B}"/>
              </a:ext>
            </a:extLst>
          </p:cNvPr>
          <p:cNvGraphicFramePr>
            <a:graphicFrameLocks noGrp="1"/>
          </p:cNvGraphicFramePr>
          <p:nvPr>
            <p:extLst>
              <p:ext uri="{D42A27DB-BD31-4B8C-83A1-F6EECF244321}">
                <p14:modId xmlns:p14="http://schemas.microsoft.com/office/powerpoint/2010/main" val="3586783409"/>
              </p:ext>
            </p:extLst>
          </p:nvPr>
        </p:nvGraphicFramePr>
        <p:xfrm>
          <a:off x="403413" y="1560607"/>
          <a:ext cx="4686684" cy="4514107"/>
        </p:xfrm>
        <a:graphic>
          <a:graphicData uri="http://schemas.openxmlformats.org/drawingml/2006/table">
            <a:tbl>
              <a:tblPr firstRow="1" bandRow="1">
                <a:tableStyleId>{5C22544A-7EE6-4342-B048-85BDC9FD1C3A}</a:tableStyleId>
              </a:tblPr>
              <a:tblGrid>
                <a:gridCol w="4085636">
                  <a:extLst>
                    <a:ext uri="{9D8B030D-6E8A-4147-A177-3AD203B41FA5}">
                      <a16:colId xmlns:a16="http://schemas.microsoft.com/office/drawing/2014/main" val="431418886"/>
                    </a:ext>
                  </a:extLst>
                </a:gridCol>
                <a:gridCol w="601048">
                  <a:extLst>
                    <a:ext uri="{9D8B030D-6E8A-4147-A177-3AD203B41FA5}">
                      <a16:colId xmlns:a16="http://schemas.microsoft.com/office/drawing/2014/main" val="3869929169"/>
                    </a:ext>
                  </a:extLst>
                </a:gridCol>
              </a:tblGrid>
              <a:tr h="213099">
                <a:tc>
                  <a:txBody>
                    <a:bodyPr/>
                    <a:lstStyle/>
                    <a:p>
                      <a:pPr algn="l" rtl="0" fontAlgn="b">
                        <a:lnSpc>
                          <a:spcPts val="1100"/>
                        </a:lnSpc>
                      </a:pPr>
                      <a:endParaRPr lang="en-GB" sz="1300" b="1"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lnSpc>
                          <a:spcPts val="1100"/>
                        </a:lnSpc>
                      </a:pPr>
                      <a:endParaRPr lang="en-GB" sz="1300" b="1" i="0" u="none" strike="noStrike" dirty="0">
                        <a:solidFill>
                          <a:schemeClr val="tx1"/>
                        </a:solidFill>
                        <a:effectLst/>
                        <a:latin typeface="Network Rail Sans" panose="02000000040000020004" pitchFamily="2" charset="0"/>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602173"/>
                  </a:ext>
                </a:extLst>
              </a:tr>
              <a:tr h="213099">
                <a:tc>
                  <a:txBody>
                    <a:bodyPr/>
                    <a:lstStyle/>
                    <a:p>
                      <a:pPr algn="l" rtl="0" fontAlgn="b">
                        <a:lnSpc>
                          <a:spcPts val="1100"/>
                        </a:lnSpc>
                      </a:pPr>
                      <a:r>
                        <a:rPr lang="en-GB" sz="1300" u="none" strike="noStrike" dirty="0">
                          <a:solidFill>
                            <a:schemeClr val="tx1"/>
                          </a:solidFill>
                          <a:effectLst/>
                          <a:latin typeface="Network Rail Sans" panose="02000000040000020004" pitchFamily="2" charset="0"/>
                          <a:hlinkClick r:id="rId3" action="ppaction://hlinksldjump">
                            <a:extLst>
                              <a:ext uri="{A12FA001-AC4F-418D-AE19-62706E023703}">
                                <ahyp:hlinkClr xmlns:ahyp="http://schemas.microsoft.com/office/drawing/2018/hyperlinkcolor" val="tx"/>
                              </a:ext>
                            </a:extLst>
                          </a:hlinkClick>
                        </a:rPr>
                        <a:t>Our Life Saving Rules</a:t>
                      </a:r>
                      <a:endParaRPr lang="en-GB" sz="130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b="0" i="0" u="none" strike="noStrike" dirty="0">
                          <a:solidFill>
                            <a:schemeClr val="tx1"/>
                          </a:solidFill>
                          <a:effectLst/>
                          <a:latin typeface="Network Rail Sans" panose="02000000040000020004" pitchFamily="2" charset="0"/>
                        </a:rPr>
                        <a:t>6</a:t>
                      </a:r>
                    </a:p>
                  </a:txBody>
                  <a:tcPr marL="144000" marR="14400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5396101"/>
                  </a:ext>
                </a:extLst>
              </a:tr>
              <a:tr h="2905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4" action="ppaction://hlinksldjump">
                            <a:extLst>
                              <a:ext uri="{A12FA001-AC4F-418D-AE19-62706E023703}">
                                <ahyp:hlinkClr xmlns:ahyp="http://schemas.microsoft.com/office/drawing/2018/hyperlinkcolor" val="tx"/>
                              </a:ext>
                            </a:extLst>
                          </a:hlinkClick>
                        </a:rPr>
                        <a:t>Line Manager/Driver Responsibilities</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b="0" i="0" u="none" strike="noStrike" dirty="0">
                          <a:solidFill>
                            <a:schemeClr val="tx1"/>
                          </a:solidFill>
                          <a:effectLst/>
                          <a:latin typeface="Network Rail Sans" panose="02000000040000020004" pitchFamily="2" charset="0"/>
                        </a:rPr>
                        <a:t>7</a:t>
                      </a: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6175556"/>
                  </a:ext>
                </a:extLst>
              </a:tr>
              <a:tr h="213099">
                <a:tc>
                  <a:txBody>
                    <a:bodyPr/>
                    <a:lstStyle/>
                    <a:p>
                      <a:pPr algn="l" rtl="0" fontAlgn="b">
                        <a:lnSpc>
                          <a:spcPts val="1100"/>
                        </a:lnSpc>
                      </a:pPr>
                      <a:r>
                        <a:rPr lang="en-GB" sz="1300" u="none" strike="noStrike" dirty="0">
                          <a:solidFill>
                            <a:schemeClr val="tx1"/>
                          </a:solidFill>
                          <a:effectLst/>
                          <a:latin typeface="Network Rail Sans" panose="02000000040000020004" pitchFamily="2" charset="0"/>
                          <a:hlinkClick r:id="rId5" action="ppaction://hlinksldjump">
                            <a:extLst>
                              <a:ext uri="{A12FA001-AC4F-418D-AE19-62706E023703}">
                                <ahyp:hlinkClr xmlns:ahyp="http://schemas.microsoft.com/office/drawing/2018/hyperlinkcolor" val="tx"/>
                              </a:ext>
                            </a:extLst>
                          </a:hlinkClick>
                        </a:rPr>
                        <a:t>Driving Licence</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b="0" i="0" u="none" strike="noStrike" dirty="0">
                          <a:solidFill>
                            <a:schemeClr val="tx1"/>
                          </a:solidFill>
                          <a:effectLst/>
                          <a:latin typeface="Network Rail Sans" panose="02000000040000020004" pitchFamily="2" charset="0"/>
                        </a:rPr>
                        <a:t>8</a:t>
                      </a: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3012424"/>
                  </a:ext>
                </a:extLst>
              </a:tr>
              <a:tr h="213099">
                <a:tc>
                  <a:txBody>
                    <a:bodyPr/>
                    <a:lstStyle/>
                    <a:p>
                      <a:pPr algn="l" rtl="0" fontAlgn="b">
                        <a:lnSpc>
                          <a:spcPts val="1100"/>
                        </a:lnSpc>
                      </a:pPr>
                      <a:r>
                        <a:rPr lang="en-GB" sz="1300" u="none" strike="noStrike" dirty="0">
                          <a:solidFill>
                            <a:schemeClr val="tx1"/>
                          </a:solidFill>
                          <a:effectLst/>
                          <a:latin typeface="Network Rail Sans" panose="02000000040000020004" pitchFamily="2" charset="0"/>
                          <a:hlinkClick r:id="rId5" action="ppaction://hlinksldjump">
                            <a:extLst>
                              <a:ext uri="{A12FA001-AC4F-418D-AE19-62706E023703}">
                                <ahyp:hlinkClr xmlns:ahyp="http://schemas.microsoft.com/office/drawing/2018/hyperlinkcolor" val="tx"/>
                              </a:ext>
                            </a:extLst>
                          </a:hlinkClick>
                        </a:rPr>
                        <a:t>Planning Your Journey</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b="0" i="0" u="none" strike="noStrike" dirty="0">
                          <a:solidFill>
                            <a:schemeClr val="tx1"/>
                          </a:solidFill>
                          <a:effectLst/>
                          <a:latin typeface="Network Rail Sans" panose="02000000040000020004" pitchFamily="2" charset="0"/>
                        </a:rPr>
                        <a:t>8</a:t>
                      </a: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6450521"/>
                  </a:ext>
                </a:extLst>
              </a:tr>
              <a:tr h="213099">
                <a:tc>
                  <a:txBody>
                    <a:bodyPr/>
                    <a:lstStyle/>
                    <a:p>
                      <a:pPr marL="0" marR="0" lvl="0" indent="0" algn="l" defTabSz="914400" rtl="0" eaLnBrk="1" fontAlgn="b" latinLnBrk="0" hangingPunct="1">
                        <a:lnSpc>
                          <a:spcPts val="11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6" action="ppaction://hlinksldjump">
                            <a:extLst>
                              <a:ext uri="{A12FA001-AC4F-418D-AE19-62706E023703}">
                                <ahyp:hlinkClr xmlns:ahyp="http://schemas.microsoft.com/office/drawing/2018/hyperlinkcolor" val="tx"/>
                              </a:ext>
                            </a:extLst>
                          </a:hlinkClick>
                        </a:rPr>
                        <a:t>Fatigue Management </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b="0" i="0" u="none" strike="noStrike" dirty="0">
                          <a:solidFill>
                            <a:schemeClr val="tx1"/>
                          </a:solidFill>
                          <a:effectLst/>
                          <a:latin typeface="Network Rail Sans" panose="02000000040000020004" pitchFamily="2" charset="0"/>
                        </a:rPr>
                        <a:t>9</a:t>
                      </a: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1051451"/>
                  </a:ext>
                </a:extLst>
              </a:tr>
              <a:tr h="213099">
                <a:tc>
                  <a:txBody>
                    <a:bodyPr/>
                    <a:lstStyle/>
                    <a:p>
                      <a:pPr algn="l" rtl="0" fontAlgn="b">
                        <a:lnSpc>
                          <a:spcPts val="1100"/>
                        </a:lnSpc>
                      </a:pPr>
                      <a:r>
                        <a:rPr lang="en-GB" sz="1300" u="none" strike="noStrike" dirty="0">
                          <a:solidFill>
                            <a:schemeClr val="tx1"/>
                          </a:solidFill>
                          <a:effectLst/>
                          <a:latin typeface="Network Rail Sans" panose="02000000040000020004" pitchFamily="2" charset="0"/>
                          <a:hlinkClick r:id="rId6" action="ppaction://hlinksldjump">
                            <a:extLst>
                              <a:ext uri="{A12FA001-AC4F-418D-AE19-62706E023703}">
                                <ahyp:hlinkClr xmlns:ahyp="http://schemas.microsoft.com/office/drawing/2018/hyperlinkcolor" val="tx"/>
                              </a:ext>
                            </a:extLst>
                          </a:hlinkClick>
                        </a:rPr>
                        <a:t>Tyres</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b="0" i="0" u="none" strike="noStrike" dirty="0">
                          <a:solidFill>
                            <a:schemeClr val="tx1"/>
                          </a:solidFill>
                          <a:effectLst/>
                          <a:latin typeface="Network Rail Sans" panose="02000000040000020004" pitchFamily="2" charset="0"/>
                        </a:rPr>
                        <a:t>9</a:t>
                      </a: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6139606"/>
                  </a:ext>
                </a:extLst>
              </a:tr>
              <a:tr h="299211">
                <a:tc>
                  <a:txBody>
                    <a:bodyPr/>
                    <a:lstStyle/>
                    <a:p>
                      <a:pPr marL="0" marR="0" lvl="0" indent="0" algn="l" defTabSz="914400" rtl="0" eaLnBrk="1" fontAlgn="b" latinLnBrk="0" hangingPunct="1">
                        <a:lnSpc>
                          <a:spcPts val="11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7" action="ppaction://hlinksldjump">
                            <a:extLst>
                              <a:ext uri="{A12FA001-AC4F-418D-AE19-62706E023703}">
                                <ahyp:hlinkClr xmlns:ahyp="http://schemas.microsoft.com/office/drawing/2018/hyperlinkcolor" val="tx"/>
                              </a:ext>
                            </a:extLst>
                          </a:hlinkClick>
                        </a:rPr>
                        <a:t>Vehicle First Use Walkaround Checks</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b="0" i="0" u="none" strike="noStrike" dirty="0">
                          <a:solidFill>
                            <a:schemeClr val="tx1"/>
                          </a:solidFill>
                          <a:effectLst/>
                          <a:latin typeface="Network Rail Sans" panose="02000000040000020004" pitchFamily="2" charset="0"/>
                        </a:rPr>
                        <a:t>10</a:t>
                      </a: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4751003"/>
                  </a:ext>
                </a:extLst>
              </a:tr>
              <a:tr h="213099">
                <a:tc>
                  <a:txBody>
                    <a:bodyPr/>
                    <a:lstStyle/>
                    <a:p>
                      <a:pPr algn="l" rtl="0" fontAlgn="b">
                        <a:lnSpc>
                          <a:spcPts val="1100"/>
                        </a:lnSpc>
                      </a:pPr>
                      <a:r>
                        <a:rPr lang="en-GB" sz="1300" b="0" i="0" u="none" strike="noStrike" dirty="0" err="1">
                          <a:solidFill>
                            <a:schemeClr val="tx1"/>
                          </a:solidFill>
                          <a:effectLst/>
                          <a:latin typeface="Network Rail Sans" panose="02000000040000020004" pitchFamily="2" charset="0"/>
                          <a:hlinkClick r:id="rId8" action="ppaction://hlinksldjump"/>
                        </a:rPr>
                        <a:t>CheckedSafe</a:t>
                      </a:r>
                      <a:r>
                        <a:rPr lang="en-GB" sz="1300" b="0" i="0" u="none" strike="noStrike" dirty="0">
                          <a:solidFill>
                            <a:schemeClr val="tx1"/>
                          </a:solidFill>
                          <a:effectLst/>
                          <a:latin typeface="Network Rail Sans" panose="02000000040000020004" pitchFamily="2" charset="0"/>
                          <a:hlinkClick r:id="rId8" action="ppaction://hlinksldjump"/>
                        </a:rPr>
                        <a:t> Why and How Videos</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u="none" strike="noStrike" dirty="0">
                          <a:solidFill>
                            <a:schemeClr val="tx1"/>
                          </a:solidFill>
                          <a:effectLst/>
                          <a:latin typeface="Network Rail Sans" panose="02000000040000020004" pitchFamily="2" charset="0"/>
                        </a:rPr>
                        <a:t>11</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462735"/>
                  </a:ext>
                </a:extLst>
              </a:tr>
              <a:tr h="213099">
                <a:tc>
                  <a:txBody>
                    <a:bodyPr/>
                    <a:lstStyle/>
                    <a:p>
                      <a:pPr marL="0" marR="0" lvl="0" indent="0" algn="l" defTabSz="914400" rtl="0" eaLnBrk="1" fontAlgn="b" latinLnBrk="0" hangingPunct="1">
                        <a:lnSpc>
                          <a:spcPts val="11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9" action="ppaction://hlinksldjump"/>
                        </a:rPr>
                        <a:t>First Use Walkaround Checks Trailer</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u="none" strike="noStrike" dirty="0">
                          <a:solidFill>
                            <a:schemeClr val="tx1"/>
                          </a:solidFill>
                          <a:effectLst/>
                          <a:latin typeface="Network Rail Sans" panose="02000000040000020004" pitchFamily="2" charset="0"/>
                        </a:rPr>
                        <a:t>12</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1947278"/>
                  </a:ext>
                </a:extLst>
              </a:tr>
              <a:tr h="213099">
                <a:tc>
                  <a:txBody>
                    <a:bodyPr/>
                    <a:lstStyle/>
                    <a:p>
                      <a:pPr algn="l" rtl="0" fontAlgn="b">
                        <a:lnSpc>
                          <a:spcPts val="1100"/>
                        </a:lnSpc>
                      </a:pPr>
                      <a:r>
                        <a:rPr lang="en-GB" sz="1300" u="none" strike="noStrike" dirty="0">
                          <a:solidFill>
                            <a:schemeClr val="tx1"/>
                          </a:solidFill>
                          <a:effectLst/>
                          <a:latin typeface="Network Rail Sans" panose="02000000040000020004" pitchFamily="2" charset="0"/>
                          <a:hlinkClick r:id="rId10" action="ppaction://hlinksldjump">
                            <a:extLst>
                              <a:ext uri="{A12FA001-AC4F-418D-AE19-62706E023703}">
                                <ahyp:hlinkClr xmlns:ahyp="http://schemas.microsoft.com/office/drawing/2018/hyperlinkcolor" val="tx"/>
                              </a:ext>
                            </a:extLst>
                          </a:hlinkClick>
                        </a:rPr>
                        <a:t>Load Security</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u="none" strike="noStrike" dirty="0">
                          <a:solidFill>
                            <a:schemeClr val="tx1"/>
                          </a:solidFill>
                          <a:effectLst/>
                          <a:latin typeface="Network Rail Sans" panose="02000000040000020004" pitchFamily="2" charset="0"/>
                        </a:rPr>
                        <a:t>13</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6315087"/>
                  </a:ext>
                </a:extLst>
              </a:tr>
              <a:tr h="213099">
                <a:tc>
                  <a:txBody>
                    <a:bodyPr/>
                    <a:lstStyle/>
                    <a:p>
                      <a:pPr marL="0" marR="0" lvl="0" indent="0" algn="l" defTabSz="914400" rtl="0" eaLnBrk="1" fontAlgn="b" latinLnBrk="0" hangingPunct="1">
                        <a:lnSpc>
                          <a:spcPts val="11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11" action="ppaction://hlinksldjump">
                            <a:extLst>
                              <a:ext uri="{A12FA001-AC4F-418D-AE19-62706E023703}">
                                <ahyp:hlinkClr xmlns:ahyp="http://schemas.microsoft.com/office/drawing/2018/hyperlinkcolor" val="tx"/>
                              </a:ext>
                            </a:extLst>
                          </a:hlinkClick>
                        </a:rPr>
                        <a:t>In-Cab Safety System</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u="none" strike="noStrike" dirty="0">
                          <a:solidFill>
                            <a:schemeClr val="tx1"/>
                          </a:solidFill>
                          <a:effectLst/>
                          <a:latin typeface="Network Rail Sans" panose="02000000040000020004" pitchFamily="2" charset="0"/>
                        </a:rPr>
                        <a:t>14</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3536530"/>
                  </a:ext>
                </a:extLst>
              </a:tr>
              <a:tr h="213099">
                <a:tc>
                  <a:txBody>
                    <a:bodyPr/>
                    <a:lstStyle/>
                    <a:p>
                      <a:pPr algn="l" rtl="0" fontAlgn="b">
                        <a:lnSpc>
                          <a:spcPts val="1100"/>
                        </a:lnSpc>
                      </a:pPr>
                      <a:r>
                        <a:rPr lang="en-GB" sz="1300" b="0" i="0" u="none" strike="noStrike" dirty="0">
                          <a:solidFill>
                            <a:schemeClr val="tx1"/>
                          </a:solidFill>
                          <a:effectLst/>
                          <a:latin typeface="Network Rail Sans" panose="02000000040000020004" pitchFamily="2" charset="0"/>
                          <a:hlinkClick r:id="rId12" action="ppaction://hlinksldjump"/>
                        </a:rPr>
                        <a:t>Highway Code – Hierarchy of Road Users</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u="none" strike="noStrike" dirty="0">
                          <a:solidFill>
                            <a:schemeClr val="tx1"/>
                          </a:solidFill>
                          <a:effectLst/>
                          <a:latin typeface="Network Rail Sans" panose="02000000040000020004" pitchFamily="2" charset="0"/>
                        </a:rPr>
                        <a:t>15</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426724"/>
                  </a:ext>
                </a:extLst>
              </a:tr>
              <a:tr h="213099">
                <a:tc>
                  <a:txBody>
                    <a:bodyPr/>
                    <a:lstStyle/>
                    <a:p>
                      <a:pPr algn="l" rtl="0" fontAlgn="b">
                        <a:lnSpc>
                          <a:spcPts val="1100"/>
                        </a:lnSpc>
                      </a:pPr>
                      <a:r>
                        <a:rPr lang="en-GB" sz="1300" b="0" i="0" u="none" strike="noStrike" dirty="0">
                          <a:solidFill>
                            <a:schemeClr val="tx1"/>
                          </a:solidFill>
                          <a:effectLst/>
                          <a:latin typeface="Network Rail Sans" panose="02000000040000020004" pitchFamily="2" charset="0"/>
                          <a:hlinkClick r:id="rId13" action="ppaction://hlinksldjump"/>
                        </a:rPr>
                        <a:t>Highway Code</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u="none" strike="noStrike" dirty="0">
                          <a:solidFill>
                            <a:schemeClr val="tx1"/>
                          </a:solidFill>
                          <a:effectLst/>
                          <a:latin typeface="Network Rail Sans" panose="02000000040000020004" pitchFamily="2" charset="0"/>
                        </a:rPr>
                        <a:t>16</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4741770"/>
                  </a:ext>
                </a:extLst>
              </a:tr>
              <a:tr h="213099">
                <a:tc>
                  <a:txBody>
                    <a:bodyPr/>
                    <a:lstStyle/>
                    <a:p>
                      <a:pPr marL="0" marR="0" lvl="0" indent="0" algn="l" defTabSz="914400" rtl="0" eaLnBrk="1" fontAlgn="b" latinLnBrk="0" hangingPunct="1">
                        <a:lnSpc>
                          <a:spcPts val="11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14" action="ppaction://hlinksldjump">
                            <a:extLst>
                              <a:ext uri="{A12FA001-AC4F-418D-AE19-62706E023703}">
                                <ahyp:hlinkClr xmlns:ahyp="http://schemas.microsoft.com/office/drawing/2018/hyperlinkcolor" val="tx"/>
                              </a:ext>
                            </a:extLst>
                          </a:hlinkClick>
                        </a:rPr>
                        <a:t>Seat Belts</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b="0" i="0" u="none" strike="noStrike" dirty="0">
                          <a:solidFill>
                            <a:schemeClr val="tx1"/>
                          </a:solidFill>
                          <a:effectLst/>
                          <a:latin typeface="Network Rail Sans" panose="02000000040000020004" pitchFamily="2" charset="0"/>
                        </a:rPr>
                        <a:t>17</a:t>
                      </a: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334124"/>
                  </a:ext>
                </a:extLst>
              </a:tr>
              <a:tr h="213099">
                <a:tc>
                  <a:txBody>
                    <a:bodyPr/>
                    <a:lstStyle/>
                    <a:p>
                      <a:pPr marL="0" marR="0" lvl="0" indent="0" algn="l" defTabSz="914400" rtl="0" eaLnBrk="1" fontAlgn="b" latinLnBrk="0" hangingPunct="1">
                        <a:lnSpc>
                          <a:spcPts val="11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14" action="ppaction://hlinksldjump"/>
                        </a:rPr>
                        <a:t>Speed Limits</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b="0" i="0" u="none" strike="noStrike" dirty="0">
                          <a:solidFill>
                            <a:schemeClr val="tx1"/>
                          </a:solidFill>
                          <a:effectLst/>
                          <a:latin typeface="Network Rail Sans" panose="02000000040000020004" pitchFamily="2" charset="0"/>
                        </a:rPr>
                        <a:t>17</a:t>
                      </a: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4679300"/>
                  </a:ext>
                </a:extLst>
              </a:tr>
              <a:tr h="213099">
                <a:tc>
                  <a:txBody>
                    <a:bodyPr/>
                    <a:lstStyle/>
                    <a:p>
                      <a:pPr marL="0" marR="0" lvl="0" indent="0" algn="l" defTabSz="914400" rtl="0" eaLnBrk="1" fontAlgn="b" latinLnBrk="0" hangingPunct="1">
                        <a:lnSpc>
                          <a:spcPts val="1100"/>
                        </a:lnSpc>
                        <a:spcBef>
                          <a:spcPts val="0"/>
                        </a:spcBef>
                        <a:spcAft>
                          <a:spcPts val="0"/>
                        </a:spcAft>
                        <a:buClrTx/>
                        <a:buSzTx/>
                        <a:buFontTx/>
                        <a:buNone/>
                        <a:tabLst/>
                        <a:defRPr/>
                      </a:pPr>
                      <a:r>
                        <a:rPr lang="en-GB" sz="1300" b="0" i="0" u="none" strike="noStrike" dirty="0">
                          <a:solidFill>
                            <a:schemeClr val="tx1"/>
                          </a:solidFill>
                          <a:effectLst/>
                          <a:latin typeface="Network Rail Sans" panose="02000000040000020004" pitchFamily="2" charset="0"/>
                          <a:hlinkClick r:id="rId15" action="ppaction://hlinksldjump"/>
                        </a:rPr>
                        <a:t>Drugs and Alcohol</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u="none" strike="noStrike" dirty="0">
                          <a:solidFill>
                            <a:schemeClr val="tx1"/>
                          </a:solidFill>
                          <a:effectLst/>
                          <a:latin typeface="Network Rail Sans" panose="02000000040000020004" pitchFamily="2" charset="0"/>
                        </a:rPr>
                        <a:t>18</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6920000"/>
                  </a:ext>
                </a:extLst>
              </a:tr>
              <a:tr h="213099">
                <a:tc>
                  <a:txBody>
                    <a:bodyPr/>
                    <a:lstStyle/>
                    <a:p>
                      <a:pPr marL="0" marR="0" lvl="0" indent="0" algn="l" defTabSz="914400" rtl="0" eaLnBrk="1" fontAlgn="b" latinLnBrk="0" hangingPunct="1">
                        <a:lnSpc>
                          <a:spcPts val="11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16" action="ppaction://hlinksldjump">
                            <a:extLst>
                              <a:ext uri="{A12FA001-AC4F-418D-AE19-62706E023703}">
                                <ahyp:hlinkClr xmlns:ahyp="http://schemas.microsoft.com/office/drawing/2018/hyperlinkcolor" val="tx"/>
                              </a:ext>
                            </a:extLst>
                          </a:hlinkClick>
                        </a:rPr>
                        <a:t>Mobile Phones and Electronic Hand-Held Equipment</a:t>
                      </a:r>
                      <a:endParaRPr lang="en-GB" sz="1300" b="0" i="0" u="none" strike="noStrike" dirty="0">
                        <a:solidFill>
                          <a:schemeClr val="tx1"/>
                        </a:solidFill>
                        <a:effectLst/>
                        <a:latin typeface="Network Rail Sans" panose="02000000040000020004" pitchFamily="2" charset="0"/>
                      </a:endParaRP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b="0" i="0" u="none" strike="noStrike" dirty="0">
                          <a:solidFill>
                            <a:schemeClr val="tx1"/>
                          </a:solidFill>
                          <a:effectLst/>
                          <a:latin typeface="Network Rail Sans" panose="02000000040000020004" pitchFamily="2" charset="0"/>
                        </a:rPr>
                        <a:t>19</a:t>
                      </a:r>
                    </a:p>
                  </a:txBody>
                  <a:tcPr marL="144000" marR="14400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590500"/>
                  </a:ext>
                </a:extLst>
              </a:tr>
              <a:tr h="213099">
                <a:tc>
                  <a:txBody>
                    <a:bodyPr/>
                    <a:lstStyle/>
                    <a:p>
                      <a:pPr marL="0" marR="0" lvl="0" indent="0" algn="l" defTabSz="914400" rtl="0" eaLnBrk="1" fontAlgn="b" latinLnBrk="0" hangingPunct="1">
                        <a:lnSpc>
                          <a:spcPts val="11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16" action="ppaction://hlinksldjump">
                            <a:extLst>
                              <a:ext uri="{A12FA001-AC4F-418D-AE19-62706E023703}">
                                <ahyp:hlinkClr xmlns:ahyp="http://schemas.microsoft.com/office/drawing/2018/hyperlinkcolor" val="tx"/>
                              </a:ext>
                            </a:extLst>
                          </a:hlinkClick>
                        </a:rPr>
                        <a:t>Smoking and Vaping</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lnSpc>
                          <a:spcPts val="1100"/>
                        </a:lnSpc>
                      </a:pPr>
                      <a:r>
                        <a:rPr lang="en-GB" sz="1300" u="none" strike="noStrike" dirty="0">
                          <a:solidFill>
                            <a:schemeClr val="tx1"/>
                          </a:solidFill>
                          <a:effectLst/>
                          <a:latin typeface="Network Rail Sans" panose="02000000040000020004" pitchFamily="2" charset="0"/>
                        </a:rPr>
                        <a:t>19</a:t>
                      </a:r>
                      <a:endParaRPr lang="en-GB" sz="1300" b="0" i="0" u="none" strike="noStrike" dirty="0">
                        <a:solidFill>
                          <a:schemeClr val="tx1"/>
                        </a:solidFill>
                        <a:effectLst/>
                        <a:latin typeface="Network Rail Sans" panose="02000000040000020004" pitchFamily="2"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859226"/>
                  </a:ext>
                </a:extLst>
              </a:tr>
              <a:tr h="213099">
                <a:tc>
                  <a:txBody>
                    <a:bodyPr/>
                    <a:lstStyle/>
                    <a:p>
                      <a:pPr marL="0" marR="0" lvl="0" indent="0" algn="l" defTabSz="914400" rtl="0" eaLnBrk="1" fontAlgn="ctr" latinLnBrk="0" hangingPunct="1">
                        <a:lnSpc>
                          <a:spcPts val="11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17" action="ppaction://hlinksldjump">
                            <a:extLst>
                              <a:ext uri="{A12FA001-AC4F-418D-AE19-62706E023703}">
                                <ahyp:hlinkClr xmlns:ahyp="http://schemas.microsoft.com/office/drawing/2018/hyperlinkcolor" val="tx"/>
                              </a:ext>
                            </a:extLst>
                          </a:hlinkClick>
                        </a:rPr>
                        <a:t>What to do in case of a Road Traffic Collision or Incident</a:t>
                      </a:r>
                      <a:endParaRPr lang="en-GB" sz="1300" b="0" i="0" u="none" strike="noStrike" dirty="0">
                        <a:solidFill>
                          <a:schemeClr val="tx1"/>
                        </a:solidFill>
                        <a:effectLst/>
                        <a:latin typeface="Network Rail Sans" panose="02000000040000020004" pitchFamily="2" charset="0"/>
                      </a:endParaRPr>
                    </a:p>
                    <a:p>
                      <a:pPr algn="l" rtl="0" fontAlgn="ctr">
                        <a:lnSpc>
                          <a:spcPts val="1100"/>
                        </a:lnSpc>
                      </a:pP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lnSpc>
                          <a:spcPts val="1100"/>
                        </a:lnSpc>
                      </a:pPr>
                      <a:r>
                        <a:rPr lang="en-GB" sz="1300" u="none" strike="noStrike" dirty="0">
                          <a:solidFill>
                            <a:schemeClr val="tx1"/>
                          </a:solidFill>
                          <a:effectLst/>
                          <a:latin typeface="Network Rail Sans" panose="02000000040000020004" pitchFamily="2" charset="0"/>
                        </a:rPr>
                        <a:t>20</a:t>
                      </a:r>
                      <a:endParaRPr lang="en-GB" sz="1300" b="0" i="0" u="none" strike="noStrike" dirty="0">
                        <a:solidFill>
                          <a:schemeClr val="tx1"/>
                        </a:solidFill>
                        <a:effectLst/>
                        <a:latin typeface="Network Rail Sans" panose="02000000040000020004" pitchFamily="2"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0170554"/>
                  </a:ext>
                </a:extLst>
              </a:tr>
            </a:tbl>
          </a:graphicData>
        </a:graphic>
      </p:graphicFrame>
      <p:graphicFrame>
        <p:nvGraphicFramePr>
          <p:cNvPr id="9" name="Table 8">
            <a:extLst>
              <a:ext uri="{FF2B5EF4-FFF2-40B4-BE49-F238E27FC236}">
                <a16:creationId xmlns:a16="http://schemas.microsoft.com/office/drawing/2014/main" id="{0F18AF0E-E2F3-64AF-CF4F-A157F89F63E1}"/>
              </a:ext>
            </a:extLst>
          </p:cNvPr>
          <p:cNvGraphicFramePr>
            <a:graphicFrameLocks noGrp="1"/>
          </p:cNvGraphicFramePr>
          <p:nvPr>
            <p:extLst>
              <p:ext uri="{D42A27DB-BD31-4B8C-83A1-F6EECF244321}">
                <p14:modId xmlns:p14="http://schemas.microsoft.com/office/powerpoint/2010/main" val="371712800"/>
              </p:ext>
            </p:extLst>
          </p:nvPr>
        </p:nvGraphicFramePr>
        <p:xfrm>
          <a:off x="6096000" y="1589314"/>
          <a:ext cx="4998391" cy="3681512"/>
        </p:xfrm>
        <a:graphic>
          <a:graphicData uri="http://schemas.openxmlformats.org/drawingml/2006/table">
            <a:tbl>
              <a:tblPr firstRow="1" bandRow="1">
                <a:tableStyleId>{5C22544A-7EE6-4342-B048-85BDC9FD1C3A}</a:tableStyleId>
              </a:tblPr>
              <a:tblGrid>
                <a:gridCol w="4085636">
                  <a:extLst>
                    <a:ext uri="{9D8B030D-6E8A-4147-A177-3AD203B41FA5}">
                      <a16:colId xmlns:a16="http://schemas.microsoft.com/office/drawing/2014/main" val="431418886"/>
                    </a:ext>
                  </a:extLst>
                </a:gridCol>
                <a:gridCol w="912755">
                  <a:extLst>
                    <a:ext uri="{9D8B030D-6E8A-4147-A177-3AD203B41FA5}">
                      <a16:colId xmlns:a16="http://schemas.microsoft.com/office/drawing/2014/main" val="3869929169"/>
                    </a:ext>
                  </a:extLst>
                </a:gridCol>
              </a:tblGrid>
              <a:tr h="13814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300" b="0" u="none" strike="noStrike" dirty="0">
                          <a:solidFill>
                            <a:schemeClr val="tx1"/>
                          </a:solidFill>
                          <a:effectLst/>
                          <a:latin typeface="Network Rail Sans" panose="02000000040000020004" pitchFamily="2" charset="0"/>
                          <a:hlinkClick r:id="rId18" action="ppaction://hlinksldjump">
                            <a:extLst>
                              <a:ext uri="{A12FA001-AC4F-418D-AE19-62706E023703}">
                                <ahyp:hlinkClr xmlns:ahyp="http://schemas.microsoft.com/office/drawing/2018/hyperlinkcolor" val="tx"/>
                              </a:ext>
                            </a:extLst>
                          </a:hlinkClick>
                        </a:rPr>
                        <a:t>Reporting a Vehicle Crime</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
                      <a:r>
                        <a:rPr lang="en-GB" sz="1300" b="0" i="0" u="none" strike="noStrike" dirty="0">
                          <a:solidFill>
                            <a:schemeClr val="tx1"/>
                          </a:solidFill>
                          <a:effectLst/>
                          <a:latin typeface="Network Rail Sans" panose="02000000040000020004" pitchFamily="2" charset="0"/>
                        </a:rPr>
                        <a:t>22</a:t>
                      </a:r>
                    </a:p>
                  </a:txBody>
                  <a:tcPr marL="14400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29602173"/>
                  </a:ext>
                </a:extLst>
              </a:tr>
              <a:tr h="2155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19" action="ppaction://hlinksldjump"/>
                        </a:rPr>
                        <a:t>Vehicle Security</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u="none" strike="noStrike" dirty="0">
                          <a:solidFill>
                            <a:schemeClr val="tx1"/>
                          </a:solidFill>
                          <a:effectLst/>
                          <a:latin typeface="Network Rail Sans" panose="02000000040000020004" pitchFamily="2" charset="0"/>
                        </a:rPr>
                        <a:t>23</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5396101"/>
                  </a:ext>
                </a:extLst>
              </a:tr>
              <a:tr h="2155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20" action="ppaction://hlinksldjump">
                            <a:extLst>
                              <a:ext uri="{A12FA001-AC4F-418D-AE19-62706E023703}">
                                <ahyp:hlinkClr xmlns:ahyp="http://schemas.microsoft.com/office/drawing/2018/hyperlinkcolor" val="tx"/>
                              </a:ext>
                            </a:extLst>
                          </a:hlinkClick>
                        </a:rPr>
                        <a:t>Vehicle Breakdowns</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b="0" i="0" u="none" strike="noStrike" dirty="0">
                          <a:solidFill>
                            <a:schemeClr val="tx1"/>
                          </a:solidFill>
                          <a:effectLst/>
                          <a:latin typeface="Network Rail Sans" panose="02000000040000020004" pitchFamily="2" charset="0"/>
                        </a:rPr>
                        <a:t>24</a:t>
                      </a: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6175556"/>
                  </a:ext>
                </a:extLst>
              </a:tr>
              <a:tr h="2155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20" action="ppaction://hlinksldjump">
                            <a:extLst>
                              <a:ext uri="{A12FA001-AC4F-418D-AE19-62706E023703}">
                                <ahyp:hlinkClr xmlns:ahyp="http://schemas.microsoft.com/office/drawing/2018/hyperlinkcolor" val="tx"/>
                              </a:ext>
                            </a:extLst>
                          </a:hlinkClick>
                        </a:rPr>
                        <a:t>Vehicle Insurance</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u="none" strike="noStrike" dirty="0">
                          <a:solidFill>
                            <a:schemeClr val="tx1"/>
                          </a:solidFill>
                          <a:effectLst/>
                          <a:latin typeface="Network Rail Sans" panose="02000000040000020004" pitchFamily="2" charset="0"/>
                        </a:rPr>
                        <a:t>24</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0836642"/>
                  </a:ext>
                </a:extLst>
              </a:tr>
              <a:tr h="215533">
                <a:tc>
                  <a:txBody>
                    <a:bodyPr/>
                    <a:lstStyle/>
                    <a:p>
                      <a:pPr algn="l" rtl="0" fontAlgn="ctr"/>
                      <a:r>
                        <a:rPr lang="en-GB" sz="1300" b="0" i="0" u="none" strike="noStrike" dirty="0">
                          <a:solidFill>
                            <a:schemeClr val="tx1"/>
                          </a:solidFill>
                          <a:effectLst/>
                          <a:latin typeface="Network Rail Sans" panose="02000000040000020004" pitchFamily="2" charset="0"/>
                          <a:hlinkClick r:id="rId21" action="ppaction://hlinksldjump"/>
                        </a:rPr>
                        <a:t>Towing</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u="none" strike="noStrike" dirty="0">
                          <a:solidFill>
                            <a:schemeClr val="tx1"/>
                          </a:solidFill>
                          <a:effectLst/>
                          <a:latin typeface="Network Rail Sans" panose="02000000040000020004" pitchFamily="2" charset="0"/>
                        </a:rPr>
                        <a:t>25</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3012424"/>
                  </a:ext>
                </a:extLst>
              </a:tr>
              <a:tr h="215533">
                <a:tc>
                  <a:txBody>
                    <a:bodyPr/>
                    <a:lstStyle/>
                    <a:p>
                      <a:pPr algn="l" rtl="0" fontAlgn="ctr"/>
                      <a:r>
                        <a:rPr lang="en-GB" sz="1300" b="0" i="0" u="none" strike="noStrike" dirty="0">
                          <a:solidFill>
                            <a:schemeClr val="tx1"/>
                          </a:solidFill>
                          <a:effectLst/>
                          <a:latin typeface="Network Rail Sans" panose="02000000040000020004" pitchFamily="2" charset="0"/>
                          <a:hlinkClick r:id="rId21" action="ppaction://hlinksldjump"/>
                        </a:rPr>
                        <a:t>Parking, Reversing and Blind Spots</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b="0" i="0" u="none" strike="noStrike" dirty="0">
                          <a:solidFill>
                            <a:schemeClr val="tx1"/>
                          </a:solidFill>
                          <a:effectLst/>
                          <a:latin typeface="Network Rail Sans" panose="02000000040000020004" pitchFamily="2" charset="0"/>
                        </a:rPr>
                        <a:t>25</a:t>
                      </a: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5731048"/>
                  </a:ext>
                </a:extLst>
              </a:tr>
              <a:tr h="215533">
                <a:tc>
                  <a:txBody>
                    <a:bodyPr/>
                    <a:lstStyle/>
                    <a:p>
                      <a:pPr algn="l" rtl="0" fontAlgn="ctr"/>
                      <a:r>
                        <a:rPr lang="en-GB" sz="1300" b="0" i="0" u="none" strike="noStrike" dirty="0">
                          <a:solidFill>
                            <a:schemeClr val="tx1"/>
                          </a:solidFill>
                          <a:effectLst/>
                          <a:latin typeface="Network Rail Sans" panose="02000000040000020004" pitchFamily="2" charset="0"/>
                          <a:hlinkClick r:id="rId22" action="ppaction://hlinksldjump"/>
                        </a:rPr>
                        <a:t>Electric Vehicles</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b="0" i="0" u="none" strike="noStrike" dirty="0">
                          <a:solidFill>
                            <a:schemeClr val="tx1"/>
                          </a:solidFill>
                          <a:effectLst/>
                          <a:latin typeface="Network Rail Sans" panose="02000000040000020004" pitchFamily="2" charset="0"/>
                        </a:rPr>
                        <a:t>26</a:t>
                      </a: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2204483"/>
                  </a:ext>
                </a:extLst>
              </a:tr>
              <a:tr h="242777">
                <a:tc>
                  <a:txBody>
                    <a:bodyPr/>
                    <a:lstStyle/>
                    <a:p>
                      <a:pPr algn="l" rtl="0" fontAlgn="ctr"/>
                      <a:r>
                        <a:rPr lang="en-GB" sz="1300" b="0" i="0" u="none" strike="noStrike" dirty="0">
                          <a:solidFill>
                            <a:schemeClr val="tx1"/>
                          </a:solidFill>
                          <a:effectLst/>
                          <a:latin typeface="Network Rail Sans" panose="02000000040000020004" pitchFamily="2" charset="0"/>
                          <a:hlinkClick r:id="rId22" action="ppaction://hlinksldjump"/>
                        </a:rPr>
                        <a:t>Vehicle Returns Policy</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b="0" i="0" u="none" strike="noStrike" dirty="0">
                          <a:solidFill>
                            <a:schemeClr val="tx1"/>
                          </a:solidFill>
                          <a:effectLst/>
                          <a:latin typeface="Network Rail Sans" panose="02000000040000020004" pitchFamily="2" charset="0"/>
                        </a:rPr>
                        <a:t>26</a:t>
                      </a: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781793"/>
                  </a:ext>
                </a:extLst>
              </a:tr>
              <a:tr h="2155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23" action="ppaction://hlinksldjump">
                            <a:extLst>
                              <a:ext uri="{A12FA001-AC4F-418D-AE19-62706E023703}">
                                <ahyp:hlinkClr xmlns:ahyp="http://schemas.microsoft.com/office/drawing/2018/hyperlinkcolor" val="tx"/>
                              </a:ext>
                            </a:extLst>
                          </a:hlinkClick>
                        </a:rPr>
                        <a:t>GB Domestic Rules</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u="none" strike="noStrike" dirty="0">
                          <a:solidFill>
                            <a:schemeClr val="tx1"/>
                          </a:solidFill>
                          <a:effectLst/>
                          <a:latin typeface="Network Rail Sans" panose="02000000040000020004" pitchFamily="2" charset="0"/>
                        </a:rPr>
                        <a:t>27</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6450521"/>
                  </a:ext>
                </a:extLst>
              </a:tr>
              <a:tr h="2155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24" action="ppaction://hlinksldjump">
                            <a:extLst>
                              <a:ext uri="{A12FA001-AC4F-418D-AE19-62706E023703}">
                                <ahyp:hlinkClr xmlns:ahyp="http://schemas.microsoft.com/office/drawing/2018/hyperlinkcolor" val="tx"/>
                              </a:ext>
                            </a:extLst>
                          </a:hlinkClick>
                        </a:rPr>
                        <a:t>Working Time Regulations (EU)</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b="0" i="0" u="none" strike="noStrike" dirty="0">
                          <a:solidFill>
                            <a:schemeClr val="tx1"/>
                          </a:solidFill>
                          <a:effectLst/>
                          <a:latin typeface="Network Rail Sans" panose="02000000040000020004" pitchFamily="2" charset="0"/>
                        </a:rPr>
                        <a:t>28</a:t>
                      </a: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6139606"/>
                  </a:ext>
                </a:extLst>
              </a:tr>
              <a:tr h="215533">
                <a:tc>
                  <a:txBody>
                    <a:bodyPr/>
                    <a:lstStyle/>
                    <a:p>
                      <a:pPr algn="l" rtl="0" fontAlgn="ctr"/>
                      <a:r>
                        <a:rPr lang="en-GB" sz="1300" b="0" i="0" u="none" strike="noStrike" dirty="0">
                          <a:solidFill>
                            <a:schemeClr val="tx1"/>
                          </a:solidFill>
                          <a:effectLst/>
                          <a:latin typeface="Network Rail Sans" panose="02000000040000020004" pitchFamily="2" charset="0"/>
                          <a:hlinkClick r:id="rId24" action="ppaction://hlinksldjump"/>
                        </a:rPr>
                        <a:t>Drivers Certificate of Professional Competence</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u="none" strike="noStrike" dirty="0">
                          <a:solidFill>
                            <a:schemeClr val="tx1"/>
                          </a:solidFill>
                          <a:effectLst/>
                          <a:latin typeface="Network Rail Sans" panose="02000000040000020004" pitchFamily="2" charset="0"/>
                        </a:rPr>
                        <a:t>28</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462735"/>
                  </a:ext>
                </a:extLst>
              </a:tr>
              <a:tr h="215533">
                <a:tc>
                  <a:txBody>
                    <a:bodyPr/>
                    <a:lstStyle/>
                    <a:p>
                      <a:pPr algn="l" rtl="0" fontAlgn="ctr"/>
                      <a:r>
                        <a:rPr lang="en-GB" sz="1300" b="0" i="0" u="none" strike="noStrike" dirty="0">
                          <a:solidFill>
                            <a:schemeClr val="tx1"/>
                          </a:solidFill>
                          <a:effectLst/>
                          <a:latin typeface="Network Rail Sans" panose="02000000040000020004" pitchFamily="2" charset="0"/>
                          <a:hlinkClick r:id="rId25" action="ppaction://hlinksldjump"/>
                        </a:rPr>
                        <a:t>Servicing, Inspections and MOTs</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u="none" strike="noStrike" dirty="0">
                          <a:solidFill>
                            <a:schemeClr val="tx1"/>
                          </a:solidFill>
                          <a:effectLst/>
                          <a:latin typeface="Network Rail Sans" panose="02000000040000020004" pitchFamily="2" charset="0"/>
                        </a:rPr>
                        <a:t>29</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1947278"/>
                  </a:ext>
                </a:extLst>
              </a:tr>
              <a:tr h="215533">
                <a:tc>
                  <a:txBody>
                    <a:bodyPr/>
                    <a:lstStyle/>
                    <a:p>
                      <a:pPr algn="l" rtl="0" fontAlgn="ctr"/>
                      <a:r>
                        <a:rPr lang="en-GB" sz="1300" b="0" i="0" u="none" strike="noStrike" dirty="0">
                          <a:solidFill>
                            <a:schemeClr val="tx1"/>
                          </a:solidFill>
                          <a:effectLst/>
                          <a:latin typeface="Network Rail Sans" panose="02000000040000020004" pitchFamily="2" charset="0"/>
                          <a:hlinkClick r:id="rId25" action="ppaction://hlinksldjump"/>
                        </a:rPr>
                        <a:t>Fuel</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u="none" strike="noStrike" dirty="0">
                          <a:solidFill>
                            <a:schemeClr val="tx1"/>
                          </a:solidFill>
                          <a:effectLst/>
                          <a:latin typeface="Network Rail Sans" panose="02000000040000020004" pitchFamily="2" charset="0"/>
                        </a:rPr>
                        <a:t>29</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6315087"/>
                  </a:ext>
                </a:extLst>
              </a:tr>
              <a:tr h="2155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26" action="ppaction://hlinksldjump">
                            <a:extLst>
                              <a:ext uri="{A12FA001-AC4F-418D-AE19-62706E023703}">
                                <ahyp:hlinkClr xmlns:ahyp="http://schemas.microsoft.com/office/drawing/2018/hyperlinkcolor" val="tx"/>
                              </a:ext>
                            </a:extLst>
                          </a:hlinkClick>
                        </a:rPr>
                        <a:t>Short Term Hire</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u="none" strike="noStrike" dirty="0">
                          <a:solidFill>
                            <a:schemeClr val="tx1"/>
                          </a:solidFill>
                          <a:effectLst/>
                          <a:latin typeface="Network Rail Sans" panose="02000000040000020004" pitchFamily="2" charset="0"/>
                        </a:rPr>
                        <a:t>30</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3536530"/>
                  </a:ext>
                </a:extLst>
              </a:tr>
              <a:tr h="2155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26" action="ppaction://hlinksldjump">
                            <a:extLst>
                              <a:ext uri="{A12FA001-AC4F-418D-AE19-62706E023703}">
                                <ahyp:hlinkClr xmlns:ahyp="http://schemas.microsoft.com/office/drawing/2018/hyperlinkcolor" val="tx"/>
                              </a:ext>
                            </a:extLst>
                          </a:hlinkClick>
                        </a:rPr>
                        <a:t>Use of Network Rail and Privately Owned Vehicles</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b="0" i="0" u="none" strike="noStrike" dirty="0">
                          <a:solidFill>
                            <a:schemeClr val="tx1"/>
                          </a:solidFill>
                          <a:effectLst/>
                          <a:latin typeface="Network Rail Sans" panose="02000000040000020004" pitchFamily="2" charset="0"/>
                        </a:rPr>
                        <a:t>30</a:t>
                      </a: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8445083"/>
                  </a:ext>
                </a:extLst>
              </a:tr>
              <a:tr h="2155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27" action="ppaction://hlinksldjump">
                            <a:extLst>
                              <a:ext uri="{A12FA001-AC4F-418D-AE19-62706E023703}">
                                <ahyp:hlinkClr xmlns:ahyp="http://schemas.microsoft.com/office/drawing/2018/hyperlinkcolor" val="tx"/>
                              </a:ext>
                            </a:extLst>
                          </a:hlinkClick>
                        </a:rPr>
                        <a:t>I AM SAFE</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u="none" strike="noStrike" dirty="0">
                          <a:solidFill>
                            <a:schemeClr val="tx1"/>
                          </a:solidFill>
                          <a:effectLst/>
                          <a:latin typeface="Network Rail Sans" panose="02000000040000020004" pitchFamily="2" charset="0"/>
                        </a:rPr>
                        <a:t>31</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426724"/>
                  </a:ext>
                </a:extLst>
              </a:tr>
              <a:tr h="2155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300" u="none" strike="noStrike" dirty="0">
                          <a:solidFill>
                            <a:schemeClr val="tx1"/>
                          </a:solidFill>
                          <a:effectLst/>
                          <a:latin typeface="Network Rail Sans" panose="02000000040000020004" pitchFamily="2" charset="0"/>
                          <a:hlinkClick r:id="rId28" action="ppaction://hlinksldjump">
                            <a:extLst>
                              <a:ext uri="{A12FA001-AC4F-418D-AE19-62706E023703}">
                                <ahyp:hlinkClr xmlns:ahyp="http://schemas.microsoft.com/office/drawing/2018/hyperlinkcolor" val="tx"/>
                              </a:ext>
                            </a:extLst>
                          </a:hlinkClick>
                        </a:rPr>
                        <a:t>Glossary of Links</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GB" sz="1300" u="none" strike="noStrike" dirty="0">
                          <a:solidFill>
                            <a:schemeClr val="tx1"/>
                          </a:solidFill>
                          <a:effectLst/>
                          <a:latin typeface="Network Rail Sans" panose="02000000040000020004" pitchFamily="2" charset="0"/>
                        </a:rPr>
                        <a:t>32</a:t>
                      </a:r>
                      <a:endParaRPr lang="en-GB" sz="1300" b="0" i="0" u="none" strike="noStrike" dirty="0">
                        <a:solidFill>
                          <a:schemeClr val="tx1"/>
                        </a:solidFill>
                        <a:effectLst/>
                        <a:latin typeface="Network Rail Sans" panose="02000000040000020004" pitchFamily="2" charset="0"/>
                      </a:endParaRPr>
                    </a:p>
                  </a:txBody>
                  <a:tcPr marL="14400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4741770"/>
                  </a:ext>
                </a:extLst>
              </a:tr>
            </a:tbl>
          </a:graphicData>
        </a:graphic>
      </p:graphicFrame>
      <p:sp>
        <p:nvSpPr>
          <p:cNvPr id="17" name="Rounded Rectangle 16">
            <a:extLst>
              <a:ext uri="{FF2B5EF4-FFF2-40B4-BE49-F238E27FC236}">
                <a16:creationId xmlns:a16="http://schemas.microsoft.com/office/drawing/2014/main" id="{014AF487-D9F2-5837-5C72-4E10DC219314}"/>
              </a:ext>
            </a:extLst>
          </p:cNvPr>
          <p:cNvSpPr/>
          <p:nvPr/>
        </p:nvSpPr>
        <p:spPr>
          <a:xfrm>
            <a:off x="470648" y="668277"/>
            <a:ext cx="3659945"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2A7E6F04-BF2D-12D0-285A-6E2BD8E6C30D}"/>
              </a:ext>
            </a:extLst>
          </p:cNvPr>
          <p:cNvSpPr txBox="1">
            <a:spLocks/>
          </p:cNvSpPr>
          <p:nvPr/>
        </p:nvSpPr>
        <p:spPr>
          <a:xfrm>
            <a:off x="656407" y="823606"/>
            <a:ext cx="2786040"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Contents</a:t>
            </a:r>
          </a:p>
        </p:txBody>
      </p:sp>
    </p:spTree>
    <p:extLst>
      <p:ext uri="{BB962C8B-B14F-4D97-AF65-F5344CB8AC3E}">
        <p14:creationId xmlns:p14="http://schemas.microsoft.com/office/powerpoint/2010/main" val="215495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C5500F-4D19-44E8-8E11-B43817A5BE9C}"/>
              </a:ext>
            </a:extLst>
          </p:cNvPr>
          <p:cNvPicPr>
            <a:picLocks noChangeAspect="1"/>
          </p:cNvPicPr>
          <p:nvPr/>
        </p:nvPicPr>
        <p:blipFill>
          <a:blip r:embed="rId2"/>
          <a:srcRect t="23845" r="66186" b="10068"/>
          <a:stretch/>
        </p:blipFill>
        <p:spPr>
          <a:xfrm>
            <a:off x="460287" y="2714637"/>
            <a:ext cx="2820795" cy="3228963"/>
          </a:xfrm>
          <a:prstGeom prst="rect">
            <a:avLst/>
          </a:prstGeom>
        </p:spPr>
      </p:pic>
      <p:sp>
        <p:nvSpPr>
          <p:cNvPr id="5" name="Rounded Rectangle 4">
            <a:extLst>
              <a:ext uri="{FF2B5EF4-FFF2-40B4-BE49-F238E27FC236}">
                <a16:creationId xmlns:a16="http://schemas.microsoft.com/office/drawing/2014/main" id="{2FA2663D-19A1-9C47-92E3-A53A9A185556}"/>
              </a:ext>
            </a:extLst>
          </p:cNvPr>
          <p:cNvSpPr/>
          <p:nvPr/>
        </p:nvSpPr>
        <p:spPr>
          <a:xfrm>
            <a:off x="470649" y="533807"/>
            <a:ext cx="2850776"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8F4734A-1FBF-4947-9FC5-4BF84249ABB5}"/>
              </a:ext>
            </a:extLst>
          </p:cNvPr>
          <p:cNvSpPr txBox="1">
            <a:spLocks/>
          </p:cNvSpPr>
          <p:nvPr/>
        </p:nvSpPr>
        <p:spPr>
          <a:xfrm>
            <a:off x="656407" y="689136"/>
            <a:ext cx="2786040"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Our Lifesaving Rules</a:t>
            </a:r>
          </a:p>
        </p:txBody>
      </p:sp>
      <p:sp>
        <p:nvSpPr>
          <p:cNvPr id="9" name="Text Placeholder 2">
            <a:extLst>
              <a:ext uri="{FF2B5EF4-FFF2-40B4-BE49-F238E27FC236}">
                <a16:creationId xmlns:a16="http://schemas.microsoft.com/office/drawing/2014/main" id="{E5D060C8-7EAE-60F9-BA8B-F25DDD64E5E6}"/>
              </a:ext>
            </a:extLst>
          </p:cNvPr>
          <p:cNvSpPr>
            <a:spLocks noGrp="1"/>
          </p:cNvSpPr>
          <p:nvPr>
            <p:ph type="body" sz="quarter" idx="10"/>
          </p:nvPr>
        </p:nvSpPr>
        <p:spPr>
          <a:xfrm>
            <a:off x="487181" y="1477423"/>
            <a:ext cx="5308501" cy="1125683"/>
          </a:xfrm>
          <a:ln>
            <a:noFill/>
          </a:ln>
        </p:spPr>
        <p:txBody>
          <a:bodyPr/>
          <a:lstStyle/>
          <a:p>
            <a:pPr>
              <a:lnSpc>
                <a:spcPts val="1500"/>
              </a:lnSpc>
              <a:spcBef>
                <a:spcPts val="600"/>
              </a:spcBef>
            </a:pPr>
            <a:r>
              <a:rPr lang="en-GB" sz="1250" b="1" dirty="0"/>
              <a:t>Safe behaviour is a requirement of working for Network Rail. These rules are in place to keep us safe and must never be broken. We must all personally intervene if we feel a situation or behaviour might be unsafe.</a:t>
            </a:r>
          </a:p>
          <a:p>
            <a:pPr>
              <a:lnSpc>
                <a:spcPts val="1500"/>
              </a:lnSpc>
              <a:spcBef>
                <a:spcPts val="600"/>
              </a:spcBef>
            </a:pPr>
            <a:r>
              <a:rPr lang="en-GB" sz="1250" dirty="0"/>
              <a:t>It’s crucial that we understand our Lifesaving Rules to ensure we know if there is a risk to our safety or the safety of others.</a:t>
            </a:r>
          </a:p>
        </p:txBody>
      </p:sp>
      <p:pic>
        <p:nvPicPr>
          <p:cNvPr id="10" name="Picture 9">
            <a:extLst>
              <a:ext uri="{FF2B5EF4-FFF2-40B4-BE49-F238E27FC236}">
                <a16:creationId xmlns:a16="http://schemas.microsoft.com/office/drawing/2014/main" id="{B53C86F7-49AD-B21C-FEAE-3561C7EBF836}"/>
              </a:ext>
            </a:extLst>
          </p:cNvPr>
          <p:cNvPicPr>
            <a:picLocks noChangeAspect="1"/>
          </p:cNvPicPr>
          <p:nvPr/>
        </p:nvPicPr>
        <p:blipFill>
          <a:blip r:embed="rId2"/>
          <a:srcRect l="34619" t="23845" r="31531" b="38966"/>
          <a:stretch/>
        </p:blipFill>
        <p:spPr>
          <a:xfrm>
            <a:off x="3321424" y="2714638"/>
            <a:ext cx="2823882" cy="1817022"/>
          </a:xfrm>
          <a:prstGeom prst="rect">
            <a:avLst/>
          </a:prstGeom>
        </p:spPr>
      </p:pic>
      <p:pic>
        <p:nvPicPr>
          <p:cNvPr id="11" name="Picture 10">
            <a:extLst>
              <a:ext uri="{FF2B5EF4-FFF2-40B4-BE49-F238E27FC236}">
                <a16:creationId xmlns:a16="http://schemas.microsoft.com/office/drawing/2014/main" id="{85926480-94CD-D62D-7E13-6001D57BF4F4}"/>
              </a:ext>
            </a:extLst>
          </p:cNvPr>
          <p:cNvPicPr>
            <a:picLocks noChangeAspect="1"/>
          </p:cNvPicPr>
          <p:nvPr/>
        </p:nvPicPr>
        <p:blipFill>
          <a:blip r:embed="rId2"/>
          <a:srcRect l="34781" t="63786" r="31208"/>
          <a:stretch/>
        </p:blipFill>
        <p:spPr>
          <a:xfrm>
            <a:off x="6212542" y="2810437"/>
            <a:ext cx="2837330" cy="1769388"/>
          </a:xfrm>
          <a:prstGeom prst="rect">
            <a:avLst/>
          </a:prstGeom>
        </p:spPr>
      </p:pic>
      <p:pic>
        <p:nvPicPr>
          <p:cNvPr id="12" name="Picture 11">
            <a:extLst>
              <a:ext uri="{FF2B5EF4-FFF2-40B4-BE49-F238E27FC236}">
                <a16:creationId xmlns:a16="http://schemas.microsoft.com/office/drawing/2014/main" id="{E8FFABE6-59E8-014F-6255-E7B52D4CB608}"/>
              </a:ext>
            </a:extLst>
          </p:cNvPr>
          <p:cNvPicPr>
            <a:picLocks noChangeAspect="1"/>
          </p:cNvPicPr>
          <p:nvPr/>
        </p:nvPicPr>
        <p:blipFill>
          <a:blip r:embed="rId2"/>
          <a:srcRect l="68792" t="23845" b="27131"/>
          <a:stretch/>
        </p:blipFill>
        <p:spPr>
          <a:xfrm>
            <a:off x="9144002" y="2714638"/>
            <a:ext cx="2603440" cy="2395246"/>
          </a:xfrm>
          <a:prstGeom prst="rect">
            <a:avLst/>
          </a:prstGeom>
        </p:spPr>
      </p:pic>
    </p:spTree>
    <p:extLst>
      <p:ext uri="{BB962C8B-B14F-4D97-AF65-F5344CB8AC3E}">
        <p14:creationId xmlns:p14="http://schemas.microsoft.com/office/powerpoint/2010/main" val="411185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C4C75D-7B78-4FC7-835F-1E4EEB6EF5CD}"/>
              </a:ext>
            </a:extLst>
          </p:cNvPr>
          <p:cNvSpPr>
            <a:spLocks noGrp="1"/>
          </p:cNvSpPr>
          <p:nvPr>
            <p:ph type="body" sz="quarter" idx="10"/>
          </p:nvPr>
        </p:nvSpPr>
        <p:spPr>
          <a:xfrm>
            <a:off x="487181" y="1477423"/>
            <a:ext cx="4956771" cy="3770068"/>
          </a:xfrm>
          <a:ln>
            <a:noFill/>
          </a:ln>
        </p:spPr>
        <p:txBody>
          <a:bodyPr/>
          <a:lstStyle/>
          <a:p>
            <a:pPr>
              <a:lnSpc>
                <a:spcPts val="1500"/>
              </a:lnSpc>
              <a:spcBef>
                <a:spcPts val="600"/>
              </a:spcBef>
            </a:pPr>
            <a:r>
              <a:rPr lang="en-GB" sz="1250" b="1" dirty="0"/>
              <a:t>Before driving a Network Rail vehicle, employees, contractors and agency staff (contingent labour) should familiarise themselves with the following code of conduct.</a:t>
            </a:r>
          </a:p>
          <a:p>
            <a:pPr>
              <a:lnSpc>
                <a:spcPts val="1500"/>
              </a:lnSpc>
              <a:spcBef>
                <a:spcPts val="600"/>
              </a:spcBef>
            </a:pPr>
            <a:r>
              <a:rPr lang="en-GB" sz="1250" dirty="0"/>
              <a:t>By driving a Network Rail vehicle, the employee has responsibilities under the Life Saving Rules, Highway Code, Road Traffic Act and UK Health and Safety legislation to maintain fitness for duty and not accept unsafe practices or breaches of the law.</a:t>
            </a:r>
          </a:p>
          <a:p>
            <a:pPr>
              <a:lnSpc>
                <a:spcPts val="1500"/>
              </a:lnSpc>
              <a:spcBef>
                <a:spcPts val="600"/>
              </a:spcBef>
            </a:pPr>
            <a:r>
              <a:rPr lang="en-GB" sz="1250" dirty="0"/>
              <a:t>In order to drive any vehicle for Network Rail, you must meet the following minimum criteria;</a:t>
            </a:r>
          </a:p>
          <a:p>
            <a:pPr marL="177750" lvl="0" indent="-177750">
              <a:lnSpc>
                <a:spcPts val="1500"/>
              </a:lnSpc>
              <a:spcBef>
                <a:spcPts val="600"/>
              </a:spcBef>
              <a:buFont typeface="Arial" panose="020B0604020202020204" pitchFamily="34" charset="0"/>
              <a:buChar char="•"/>
            </a:pPr>
            <a:r>
              <a:rPr lang="en-GB" sz="1250" dirty="0"/>
              <a:t>Have held a current full driving licence for a minimum of one full year, which is valid in the UK</a:t>
            </a:r>
          </a:p>
          <a:p>
            <a:pPr marL="177750" lvl="0" indent="-177750">
              <a:lnSpc>
                <a:spcPts val="1500"/>
              </a:lnSpc>
              <a:spcBef>
                <a:spcPts val="600"/>
              </a:spcBef>
              <a:buFont typeface="Arial" panose="020B0604020202020204" pitchFamily="34" charset="0"/>
              <a:buChar char="•"/>
            </a:pPr>
            <a:r>
              <a:rPr lang="en-GB" sz="1250" dirty="0"/>
              <a:t>Had your driving licence checked initially via the approved method, every 6 months thereafter or more frequently should the circumstances dictate</a:t>
            </a:r>
          </a:p>
          <a:p>
            <a:pPr marL="177750" lvl="0" indent="-177750">
              <a:lnSpc>
                <a:spcPts val="1500"/>
              </a:lnSpc>
              <a:spcBef>
                <a:spcPts val="600"/>
              </a:spcBef>
              <a:buFont typeface="Arial" panose="020B0604020202020204" pitchFamily="34" charset="0"/>
              <a:buChar char="•"/>
            </a:pPr>
            <a:r>
              <a:rPr lang="en-GB" sz="1250" dirty="0"/>
              <a:t>Have a personal login solution for the telematics system.</a:t>
            </a:r>
          </a:p>
          <a:p>
            <a:pPr>
              <a:lnSpc>
                <a:spcPts val="1500"/>
              </a:lnSpc>
              <a:spcBef>
                <a:spcPts val="600"/>
              </a:spcBef>
            </a:pPr>
            <a:r>
              <a:rPr lang="en-GB" sz="1250" dirty="0">
                <a:highlight>
                  <a:srgbClr val="00FF00"/>
                </a:highlight>
              </a:rPr>
              <a:t>Where a Line Manager has authorised external labour to drive a company vehicle i.e. contactor/agency staff to drive on behalf of Network Rail, they must first ensure they meet the first two bullet points above. To conduct a DVLA ‘View My Licence’ check for external labour click </a:t>
            </a:r>
            <a:r>
              <a:rPr lang="en-GB" sz="1250" b="1" dirty="0">
                <a:solidFill>
                  <a:srgbClr val="106AA3"/>
                </a:solidFill>
                <a:highlight>
                  <a:srgbClr val="00FF00"/>
                </a:highlight>
                <a:hlinkClick r:id="rId2">
                  <a:extLst>
                    <a:ext uri="{A12FA001-AC4F-418D-AE19-62706E023703}">
                      <ahyp:hlinkClr xmlns:ahyp="http://schemas.microsoft.com/office/drawing/2018/hyperlinkcolor" val="tx"/>
                    </a:ext>
                  </a:extLst>
                </a:hlinkClick>
              </a:rPr>
              <a:t>here</a:t>
            </a:r>
            <a:endParaRPr lang="en-GB" sz="1250" dirty="0"/>
          </a:p>
        </p:txBody>
      </p:sp>
      <p:sp>
        <p:nvSpPr>
          <p:cNvPr id="4" name="Text Placeholder 2">
            <a:extLst>
              <a:ext uri="{FF2B5EF4-FFF2-40B4-BE49-F238E27FC236}">
                <a16:creationId xmlns:a16="http://schemas.microsoft.com/office/drawing/2014/main" id="{3E4AB756-9790-4774-A83D-5032D49219FF}"/>
              </a:ext>
            </a:extLst>
          </p:cNvPr>
          <p:cNvSpPr txBox="1">
            <a:spLocks/>
          </p:cNvSpPr>
          <p:nvPr/>
        </p:nvSpPr>
        <p:spPr>
          <a:xfrm>
            <a:off x="6096000" y="1477423"/>
            <a:ext cx="5295222" cy="4138186"/>
          </a:xfrm>
          <a:prstGeom prst="rect">
            <a:avLst/>
          </a:prstGeom>
          <a:ln>
            <a:noFill/>
          </a:ln>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ts val="1500"/>
              </a:lnSpc>
              <a:spcBef>
                <a:spcPts val="600"/>
              </a:spcBef>
            </a:pPr>
            <a:r>
              <a:rPr lang="en-GB" sz="1250" dirty="0"/>
              <a:t>If you are convicted of one or more of the following you may not be eligible to drive on behalf of Network Rail: Drug driving offences, drink driving, dangerous driving, failure to stop after an accident.</a:t>
            </a:r>
          </a:p>
          <a:p>
            <a:pPr>
              <a:lnSpc>
                <a:spcPts val="1500"/>
              </a:lnSpc>
              <a:spcBef>
                <a:spcPts val="600"/>
              </a:spcBef>
            </a:pPr>
            <a:r>
              <a:rPr lang="en-GB" sz="1250" dirty="0"/>
              <a:t>On the return of your driving licence by the DVLA following a suspension,</a:t>
            </a:r>
            <a:br>
              <a:rPr lang="en-GB" sz="1250" dirty="0"/>
            </a:br>
            <a:r>
              <a:rPr lang="en-GB" sz="1250" dirty="0"/>
              <a:t>you must complete a driving licence check, undertake a successful driving assessment by an approved training provider and be authorised to drive on company business by the Head of Road Fleet/Lead Road Vehicle Compliance Manager.</a:t>
            </a:r>
          </a:p>
          <a:p>
            <a:pPr>
              <a:lnSpc>
                <a:spcPts val="1500"/>
              </a:lnSpc>
              <a:spcBef>
                <a:spcPts val="600"/>
              </a:spcBef>
            </a:pPr>
            <a:r>
              <a:rPr lang="en-GB" sz="1250" dirty="0">
                <a:highlight>
                  <a:srgbClr val="00FFFF"/>
                </a:highlight>
              </a:rPr>
              <a:t>The Road Traffic Act 1988 creates the offence of driving with ‘uncorrected defective eyesight’ and drivers may be prosecuted if they drive without meeting the standards of vision for driving. Before driving any vehicle, the driver is legally required to ensure they meet the minimum eyesight rules. Drivers must be able to read a vehicle number plate made after 1st Sept 2001 from 20 metres (with glasses or contact lenses, if necessary). The Road Vehicle Compliance Standard (NR/L2/OHS/00127) requires Line Managers to carry out an annual driver vision check, this shall be arranged and recorded locally.  </a:t>
            </a:r>
            <a:r>
              <a:rPr lang="en-GB" sz="1250" dirty="0">
                <a:highlight>
                  <a:srgbClr val="FFFF00"/>
                </a:highlight>
              </a:rPr>
              <a:t>Click here for further guidance</a:t>
            </a:r>
          </a:p>
          <a:p>
            <a:pPr>
              <a:lnSpc>
                <a:spcPts val="1500"/>
              </a:lnSpc>
              <a:spcBef>
                <a:spcPts val="600"/>
              </a:spcBef>
            </a:pPr>
            <a:r>
              <a:rPr lang="en-GB" sz="1250" b="1" dirty="0"/>
              <a:t>Network Rail drivers share the road with other users and their behaviour impacts on the public and their perception of Network Rail. Safe and considerate driving helps everyone get home safe every day.</a:t>
            </a:r>
          </a:p>
          <a:p>
            <a:pPr>
              <a:lnSpc>
                <a:spcPts val="1500"/>
              </a:lnSpc>
              <a:spcBef>
                <a:spcPts val="600"/>
              </a:spcBef>
            </a:pPr>
            <a:endParaRPr lang="en-GB" sz="1250" dirty="0"/>
          </a:p>
          <a:p>
            <a:pPr>
              <a:lnSpc>
                <a:spcPts val="1500"/>
              </a:lnSpc>
              <a:spcBef>
                <a:spcPts val="600"/>
              </a:spcBef>
            </a:pPr>
            <a:endParaRPr lang="en-GB" sz="1250" dirty="0"/>
          </a:p>
        </p:txBody>
      </p:sp>
      <p:sp>
        <p:nvSpPr>
          <p:cNvPr id="5" name="Rounded Rectangle 4">
            <a:extLst>
              <a:ext uri="{FF2B5EF4-FFF2-40B4-BE49-F238E27FC236}">
                <a16:creationId xmlns:a16="http://schemas.microsoft.com/office/drawing/2014/main" id="{02597526-B846-0531-FB69-2DC732AF3D4A}"/>
              </a:ext>
            </a:extLst>
          </p:cNvPr>
          <p:cNvSpPr/>
          <p:nvPr/>
        </p:nvSpPr>
        <p:spPr>
          <a:xfrm>
            <a:off x="470648" y="533807"/>
            <a:ext cx="4956771"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E9BF2F8-2577-5FC3-3C1A-C0C4A4F52EA1}"/>
              </a:ext>
            </a:extLst>
          </p:cNvPr>
          <p:cNvSpPr txBox="1">
            <a:spLocks/>
          </p:cNvSpPr>
          <p:nvPr/>
        </p:nvSpPr>
        <p:spPr>
          <a:xfrm>
            <a:off x="656407" y="689136"/>
            <a:ext cx="4956771"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Line Manager/Driver Responsibilities</a:t>
            </a:r>
          </a:p>
        </p:txBody>
      </p:sp>
    </p:spTree>
    <p:extLst>
      <p:ext uri="{BB962C8B-B14F-4D97-AF65-F5344CB8AC3E}">
        <p14:creationId xmlns:p14="http://schemas.microsoft.com/office/powerpoint/2010/main" val="66262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9F167E-643D-4F83-A40F-3606CC4B4964}"/>
              </a:ext>
            </a:extLst>
          </p:cNvPr>
          <p:cNvSpPr>
            <a:spLocks noGrp="1"/>
          </p:cNvSpPr>
          <p:nvPr>
            <p:ph type="body" sz="quarter" idx="10"/>
          </p:nvPr>
        </p:nvSpPr>
        <p:spPr>
          <a:xfrm>
            <a:off x="470648" y="1479176"/>
            <a:ext cx="5178495" cy="4468481"/>
          </a:xfrm>
        </p:spPr>
        <p:txBody>
          <a:bodyPr/>
          <a:lstStyle/>
          <a:p>
            <a:pPr>
              <a:lnSpc>
                <a:spcPts val="1500"/>
              </a:lnSpc>
              <a:spcBef>
                <a:spcPts val="600"/>
              </a:spcBef>
            </a:pPr>
            <a:r>
              <a:rPr lang="en-GB" sz="1250" b="1" dirty="0"/>
              <a:t>It is your responsibility to check you have the appropriate legal entitlement to drive a vehicle on behalf of Network Rail. It is an offence to drive a vehicle on the Public Highway without a valid driving licence for the category of vehicle being driven. When driving you must carry your driving licence as you may be asked to show this to the police.</a:t>
            </a:r>
          </a:p>
          <a:p>
            <a:pPr>
              <a:lnSpc>
                <a:spcPts val="1500"/>
              </a:lnSpc>
              <a:spcBef>
                <a:spcPts val="600"/>
              </a:spcBef>
            </a:pPr>
            <a:r>
              <a:rPr lang="en-GB" sz="1250" dirty="0"/>
              <a:t>You must notify your line manager and the DVLA if you have or incur any medical impediment that may affect your driving ability. Non-disclosure to the DVLA is an offence and your driving licence may be revoked. You must inform your line manager of any driving offences you are convicted of, and you must inform the DVLA if you change address.</a:t>
            </a:r>
          </a:p>
          <a:p>
            <a:pPr>
              <a:lnSpc>
                <a:spcPts val="1500"/>
              </a:lnSpc>
              <a:spcBef>
                <a:spcPts val="600"/>
              </a:spcBef>
            </a:pPr>
            <a:r>
              <a:rPr lang="en-GB" sz="1250" dirty="0"/>
              <a:t>You can only drive a Network Rail vehicle, hire vehicle or your own vehicle on company business if a valid driving licence check has been completed using the Applied Driving Techniques (ADT) solution or your Line Manager has completed a DVLA View My Licence check. Line Managers can view their direct reports driving licence details in Oracle. </a:t>
            </a:r>
            <a:r>
              <a:rPr lang="en-GB" sz="1250" dirty="0">
                <a:highlight>
                  <a:srgbClr val="FFFF00"/>
                </a:highlight>
              </a:rPr>
              <a:t>Please click </a:t>
            </a:r>
            <a:r>
              <a:rPr lang="en-GB" sz="1250" b="1" dirty="0">
                <a:solidFill>
                  <a:srgbClr val="106AA3"/>
                </a:solidFill>
                <a:highlight>
                  <a:srgbClr val="FFFF00"/>
                </a:highlight>
                <a:hlinkClick r:id="rId2">
                  <a:extLst>
                    <a:ext uri="{A12FA001-AC4F-418D-AE19-62706E023703}">
                      <ahyp:hlinkClr xmlns:ahyp="http://schemas.microsoft.com/office/drawing/2018/hyperlinkcolor" val="tx"/>
                    </a:ext>
                  </a:extLst>
                </a:hlinkClick>
              </a:rPr>
              <a:t>here</a:t>
            </a:r>
            <a:r>
              <a:rPr lang="en-GB" sz="1250" dirty="0">
                <a:highlight>
                  <a:srgbClr val="FFFF00"/>
                </a:highlight>
              </a:rPr>
              <a:t> f</a:t>
            </a:r>
            <a:r>
              <a:rPr lang="en-GB" sz="1250" dirty="0"/>
              <a:t>or access to the Driving Licence Checking Process.</a:t>
            </a:r>
          </a:p>
          <a:p>
            <a:pPr>
              <a:lnSpc>
                <a:spcPts val="1500"/>
              </a:lnSpc>
              <a:spcBef>
                <a:spcPts val="600"/>
              </a:spcBef>
            </a:pPr>
            <a:r>
              <a:rPr lang="en-GB" sz="1250" dirty="0"/>
              <a:t>Cohabiting spouses, permanent partners and children (who are of a legal driving age and have held a full and valid driving licence for at least 1 year) must complete a driving licence check and have authorisation from a Regional RVCM in order to drive a personal issue vehicle. </a:t>
            </a:r>
            <a:endParaRPr lang="en-GB" sz="1250" dirty="0">
              <a:highlight>
                <a:srgbClr val="FFFF00"/>
              </a:highlight>
            </a:endParaRPr>
          </a:p>
        </p:txBody>
      </p:sp>
      <p:sp>
        <p:nvSpPr>
          <p:cNvPr id="5" name="Text Placeholder 2">
            <a:extLst>
              <a:ext uri="{FF2B5EF4-FFF2-40B4-BE49-F238E27FC236}">
                <a16:creationId xmlns:a16="http://schemas.microsoft.com/office/drawing/2014/main" id="{73FAB25B-5EB9-47C0-A732-C50EAEB55055}"/>
              </a:ext>
            </a:extLst>
          </p:cNvPr>
          <p:cNvSpPr txBox="1">
            <a:spLocks/>
          </p:cNvSpPr>
          <p:nvPr/>
        </p:nvSpPr>
        <p:spPr>
          <a:xfrm>
            <a:off x="5981699" y="992723"/>
            <a:ext cx="5490277" cy="4760377"/>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p:txBody>
      </p:sp>
      <p:sp>
        <p:nvSpPr>
          <p:cNvPr id="6" name="Text Placeholder 2">
            <a:extLst>
              <a:ext uri="{FF2B5EF4-FFF2-40B4-BE49-F238E27FC236}">
                <a16:creationId xmlns:a16="http://schemas.microsoft.com/office/drawing/2014/main" id="{D0259409-2709-575E-851D-DFD4DD5AD94D}"/>
              </a:ext>
            </a:extLst>
          </p:cNvPr>
          <p:cNvSpPr txBox="1">
            <a:spLocks/>
          </p:cNvSpPr>
          <p:nvPr/>
        </p:nvSpPr>
        <p:spPr>
          <a:xfrm>
            <a:off x="6096000" y="1479176"/>
            <a:ext cx="5654744" cy="4326920"/>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b="1" dirty="0"/>
              <a:t>You must adhere to the following;</a:t>
            </a:r>
          </a:p>
          <a:p>
            <a:pPr marL="177750" indent="-177750">
              <a:lnSpc>
                <a:spcPts val="1500"/>
              </a:lnSpc>
              <a:spcBef>
                <a:spcPts val="600"/>
              </a:spcBef>
              <a:buFont typeface="Arial" panose="020B0604020202020204" pitchFamily="34" charset="0"/>
              <a:buChar char="•"/>
            </a:pPr>
            <a:r>
              <a:rPr lang="en-GB" sz="1250" dirty="0"/>
              <a:t>Check you have the correct driving licence category for the vehicle you intend to drive and it is suitable for the intended journey</a:t>
            </a:r>
          </a:p>
          <a:p>
            <a:pPr marL="177750" indent="-177750">
              <a:lnSpc>
                <a:spcPts val="1500"/>
              </a:lnSpc>
              <a:spcBef>
                <a:spcPts val="0"/>
              </a:spcBef>
              <a:buFont typeface="Arial" panose="020B0604020202020204" pitchFamily="34" charset="0"/>
              <a:buChar char="•"/>
            </a:pPr>
            <a:r>
              <a:rPr lang="en-GB" sz="1250" dirty="0"/>
              <a:t>It is advisable to carry a fully charged mobile device with you in case of emergencies</a:t>
            </a:r>
          </a:p>
          <a:p>
            <a:pPr marL="177750" indent="-177750">
              <a:lnSpc>
                <a:spcPts val="1500"/>
              </a:lnSpc>
              <a:spcBef>
                <a:spcPts val="0"/>
              </a:spcBef>
              <a:buFont typeface="Arial" panose="020B0604020202020204" pitchFamily="34" charset="0"/>
              <a:buChar char="•"/>
            </a:pPr>
            <a:r>
              <a:rPr lang="en-GB" sz="1250" dirty="0"/>
              <a:t>If you are not confident driving the intended vehicle, you must inform your line manager prior to use</a:t>
            </a:r>
          </a:p>
          <a:p>
            <a:pPr marL="177750" indent="-177750">
              <a:lnSpc>
                <a:spcPts val="1500"/>
              </a:lnSpc>
              <a:spcBef>
                <a:spcPts val="0"/>
              </a:spcBef>
              <a:buFont typeface="Arial" panose="020B0604020202020204" pitchFamily="34" charset="0"/>
              <a:buChar char="•"/>
            </a:pPr>
            <a:r>
              <a:rPr lang="en-GB" sz="1250" dirty="0"/>
              <a:t>Allow adequate time for journeys and plan breaks to avoid fatigue</a:t>
            </a:r>
          </a:p>
          <a:p>
            <a:pPr marL="177750" indent="-177750">
              <a:lnSpc>
                <a:spcPts val="1500"/>
              </a:lnSpc>
              <a:spcBef>
                <a:spcPts val="0"/>
              </a:spcBef>
              <a:buFont typeface="Arial" panose="020B0604020202020204" pitchFamily="34" charset="0"/>
              <a:buChar char="•"/>
            </a:pPr>
            <a:r>
              <a:rPr lang="en-GB" sz="1250" dirty="0"/>
              <a:t>Conduct and record a first use walkaround check</a:t>
            </a:r>
            <a:endParaRPr lang="en-GB" sz="1250" dirty="0">
              <a:highlight>
                <a:srgbClr val="FFFF00"/>
              </a:highlight>
            </a:endParaRPr>
          </a:p>
          <a:p>
            <a:pPr marL="177750" indent="-177750">
              <a:lnSpc>
                <a:spcPts val="1500"/>
              </a:lnSpc>
              <a:spcBef>
                <a:spcPts val="0"/>
              </a:spcBef>
              <a:buFont typeface="Arial" panose="020B0604020202020204" pitchFamily="34" charset="0"/>
              <a:buChar char="•"/>
            </a:pPr>
            <a:r>
              <a:rPr lang="en-GB" sz="1250" dirty="0"/>
              <a:t>Be aware of the payload of the vehicle </a:t>
            </a:r>
          </a:p>
          <a:p>
            <a:pPr marL="177750" indent="-177750">
              <a:lnSpc>
                <a:spcPts val="1500"/>
              </a:lnSpc>
              <a:spcBef>
                <a:spcPts val="0"/>
              </a:spcBef>
              <a:buFont typeface="Arial" panose="020B0604020202020204" pitchFamily="34" charset="0"/>
              <a:buChar char="•"/>
            </a:pPr>
            <a:r>
              <a:rPr lang="en-GB" sz="1250" dirty="0"/>
              <a:t>Check the safety and security of any load </a:t>
            </a:r>
          </a:p>
          <a:p>
            <a:pPr marL="177750" indent="-177750">
              <a:lnSpc>
                <a:spcPts val="1500"/>
              </a:lnSpc>
              <a:spcBef>
                <a:spcPts val="0"/>
              </a:spcBef>
              <a:buFont typeface="Arial" panose="020B0604020202020204" pitchFamily="34" charset="0"/>
              <a:buChar char="•"/>
            </a:pPr>
            <a:r>
              <a:rPr lang="en-GB" sz="1250" dirty="0"/>
              <a:t>You must not carry any unauthorised passengers or animals</a:t>
            </a:r>
          </a:p>
          <a:p>
            <a:pPr marL="177750" indent="-177750">
              <a:lnSpc>
                <a:spcPts val="1500"/>
              </a:lnSpc>
              <a:spcBef>
                <a:spcPts val="0"/>
              </a:spcBef>
              <a:buFont typeface="Arial" panose="020B0604020202020204" pitchFamily="34" charset="0"/>
              <a:buChar char="•"/>
            </a:pPr>
            <a:r>
              <a:rPr lang="en-GB" sz="1250" dirty="0">
                <a:highlight>
                  <a:srgbClr val="00FF00"/>
                </a:highlight>
              </a:rPr>
              <a:t>Where relevant, adhere to GB Domestic regulations </a:t>
            </a:r>
          </a:p>
          <a:p>
            <a:pPr marL="177750" indent="-177750">
              <a:lnSpc>
                <a:spcPts val="1500"/>
              </a:lnSpc>
              <a:spcBef>
                <a:spcPts val="0"/>
              </a:spcBef>
              <a:buFont typeface="Arial" panose="020B0604020202020204" pitchFamily="34" charset="0"/>
              <a:buChar char="•"/>
            </a:pPr>
            <a:r>
              <a:rPr lang="en-GB" sz="1250" dirty="0"/>
              <a:t>Park safely, legally and securely. Consider colleagues, other road users and site access and egress rules</a:t>
            </a:r>
          </a:p>
          <a:p>
            <a:pPr marL="177750" indent="-177750">
              <a:lnSpc>
                <a:spcPts val="1500"/>
              </a:lnSpc>
              <a:spcBef>
                <a:spcPts val="0"/>
              </a:spcBef>
              <a:buFont typeface="Arial" panose="020B0604020202020204" pitchFamily="34" charset="0"/>
              <a:buChar char="•"/>
            </a:pPr>
            <a:r>
              <a:rPr lang="en-GB" sz="1250" dirty="0"/>
              <a:t>Consider that there is a legal obligation to pay any tolls and selected road or bridge charges promptly. </a:t>
            </a:r>
            <a:r>
              <a:rPr lang="en-GB" sz="1250" b="1" dirty="0"/>
              <a:t>Please note </a:t>
            </a:r>
            <a:r>
              <a:rPr lang="en-GB" sz="1250" dirty="0"/>
              <a:t>that where there is no righteous challenge, all Penalty Charge Notices, tolls and charges will be paid for by the driver</a:t>
            </a:r>
          </a:p>
          <a:p>
            <a:pPr marL="177750" indent="-177750">
              <a:lnSpc>
                <a:spcPts val="1500"/>
              </a:lnSpc>
              <a:spcBef>
                <a:spcPts val="0"/>
              </a:spcBef>
              <a:buFont typeface="Arial" panose="020B0604020202020204" pitchFamily="34" charset="0"/>
              <a:buChar char="•"/>
            </a:pPr>
            <a:r>
              <a:rPr lang="en-GB" sz="1250" dirty="0"/>
              <a:t>Consider packing a winter driving kit in case of emergency. This might include: torch, blanket/sleeping bag, warm clothes, waterproof jacket, suitable footwear, food &amp; drink, first-aid kit, shovel, warning triangle, high-visibility vest, ice scraper and de-icer.</a:t>
            </a:r>
            <a:endParaRPr lang="en-GB" sz="1250" b="1" u="sng" dirty="0"/>
          </a:p>
        </p:txBody>
      </p:sp>
      <p:sp>
        <p:nvSpPr>
          <p:cNvPr id="7" name="Rounded Rectangle 6">
            <a:extLst>
              <a:ext uri="{FF2B5EF4-FFF2-40B4-BE49-F238E27FC236}">
                <a16:creationId xmlns:a16="http://schemas.microsoft.com/office/drawing/2014/main" id="{F8F717FA-B89C-AC52-2106-D410FD268B96}"/>
              </a:ext>
            </a:extLst>
          </p:cNvPr>
          <p:cNvSpPr/>
          <p:nvPr/>
        </p:nvSpPr>
        <p:spPr>
          <a:xfrm>
            <a:off x="470649" y="533807"/>
            <a:ext cx="2272552"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615E02-FCB6-4DF0-8653-A9A91BB986A0}"/>
              </a:ext>
            </a:extLst>
          </p:cNvPr>
          <p:cNvSpPr>
            <a:spLocks noGrp="1"/>
          </p:cNvSpPr>
          <p:nvPr>
            <p:ph type="title"/>
          </p:nvPr>
        </p:nvSpPr>
        <p:spPr>
          <a:xfrm>
            <a:off x="656407" y="689136"/>
            <a:ext cx="2530547" cy="418916"/>
          </a:xfrm>
        </p:spPr>
        <p:txBody>
          <a:bodyPr/>
          <a:lstStyle/>
          <a:p>
            <a:r>
              <a:rPr lang="en-GB" sz="2200" dirty="0"/>
              <a:t>Driving Licence </a:t>
            </a:r>
          </a:p>
        </p:txBody>
      </p:sp>
      <p:sp>
        <p:nvSpPr>
          <p:cNvPr id="8" name="Rounded Rectangle 7">
            <a:extLst>
              <a:ext uri="{FF2B5EF4-FFF2-40B4-BE49-F238E27FC236}">
                <a16:creationId xmlns:a16="http://schemas.microsoft.com/office/drawing/2014/main" id="{7F0781E8-2475-9C4B-FFC5-CE56778A3DEE}"/>
              </a:ext>
            </a:extLst>
          </p:cNvPr>
          <p:cNvSpPr/>
          <p:nvPr/>
        </p:nvSpPr>
        <p:spPr>
          <a:xfrm>
            <a:off x="6064525" y="533807"/>
            <a:ext cx="3200400"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1BA33B9-8726-8D16-08C8-FA98419AF4BC}"/>
              </a:ext>
            </a:extLst>
          </p:cNvPr>
          <p:cNvSpPr txBox="1">
            <a:spLocks/>
          </p:cNvSpPr>
          <p:nvPr/>
        </p:nvSpPr>
        <p:spPr>
          <a:xfrm>
            <a:off x="6331220" y="689137"/>
            <a:ext cx="3659945"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Planning Your Journey</a:t>
            </a:r>
          </a:p>
        </p:txBody>
      </p:sp>
    </p:spTree>
    <p:extLst>
      <p:ext uri="{BB962C8B-B14F-4D97-AF65-F5344CB8AC3E}">
        <p14:creationId xmlns:p14="http://schemas.microsoft.com/office/powerpoint/2010/main" val="402593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0F1E2-479A-ABD9-49A3-EC2AA7A7886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7FD6D39-85AA-1658-A0AD-1EBD9C461008}"/>
              </a:ext>
            </a:extLst>
          </p:cNvPr>
          <p:cNvSpPr>
            <a:spLocks noGrp="1"/>
          </p:cNvSpPr>
          <p:nvPr>
            <p:ph type="body" sz="quarter" idx="10"/>
          </p:nvPr>
        </p:nvSpPr>
        <p:spPr>
          <a:xfrm>
            <a:off x="470648" y="1479176"/>
            <a:ext cx="5178495" cy="4468481"/>
          </a:xfrm>
        </p:spPr>
        <p:txBody>
          <a:bodyPr/>
          <a:lstStyle/>
          <a:p>
            <a:pPr>
              <a:lnSpc>
                <a:spcPts val="1500"/>
              </a:lnSpc>
              <a:spcBef>
                <a:spcPts val="600"/>
              </a:spcBef>
            </a:pPr>
            <a:r>
              <a:rPr lang="en-GB" sz="1250" b="1" dirty="0"/>
              <a:t>Fatigue is generally described as a feeling of extreme tiredness</a:t>
            </a:r>
            <a:br>
              <a:rPr lang="en-GB" sz="1250" b="1" dirty="0"/>
            </a:br>
            <a:r>
              <a:rPr lang="en-GB" sz="1250" b="1" dirty="0"/>
              <a:t>and being unable to perform work effectively. It can cause a vast range of other physical, mental and emotional symptoms including:</a:t>
            </a:r>
          </a:p>
          <a:p>
            <a:pPr marL="177750" lvl="0" indent="-177750">
              <a:lnSpc>
                <a:spcPts val="1500"/>
              </a:lnSpc>
              <a:spcBef>
                <a:spcPts val="600"/>
              </a:spcBef>
              <a:buFont typeface="Arial" panose="020B0604020202020204" pitchFamily="34" charset="0"/>
              <a:buChar char="•"/>
            </a:pPr>
            <a:r>
              <a:rPr lang="en-GB" sz="1250" dirty="0"/>
              <a:t>Chronic tiredness or sleepiness</a:t>
            </a:r>
          </a:p>
          <a:p>
            <a:pPr marL="177750" lvl="0" indent="-177750">
              <a:lnSpc>
                <a:spcPts val="1500"/>
              </a:lnSpc>
              <a:spcBef>
                <a:spcPts val="0"/>
              </a:spcBef>
              <a:buFont typeface="Arial" panose="020B0604020202020204" pitchFamily="34" charset="0"/>
              <a:buChar char="•"/>
            </a:pPr>
            <a:r>
              <a:rPr lang="en-GB" sz="1250" dirty="0"/>
              <a:t>Headache</a:t>
            </a:r>
          </a:p>
          <a:p>
            <a:pPr marL="177750" lvl="0" indent="-177750">
              <a:lnSpc>
                <a:spcPts val="1500"/>
              </a:lnSpc>
              <a:spcBef>
                <a:spcPts val="0"/>
              </a:spcBef>
              <a:buFont typeface="Arial" panose="020B0604020202020204" pitchFamily="34" charset="0"/>
              <a:buChar char="•"/>
            </a:pPr>
            <a:r>
              <a:rPr lang="en-GB" sz="1250" dirty="0"/>
              <a:t>Dizziness</a:t>
            </a:r>
          </a:p>
          <a:p>
            <a:pPr marL="177750" lvl="0" indent="-177750">
              <a:lnSpc>
                <a:spcPts val="1500"/>
              </a:lnSpc>
              <a:spcBef>
                <a:spcPts val="0"/>
              </a:spcBef>
              <a:buFont typeface="Arial" panose="020B0604020202020204" pitchFamily="34" charset="0"/>
              <a:buChar char="•"/>
            </a:pPr>
            <a:r>
              <a:rPr lang="en-GB" sz="1250" dirty="0"/>
              <a:t>Sore or aching muscles</a:t>
            </a:r>
          </a:p>
          <a:p>
            <a:pPr marL="177750" lvl="0" indent="-177750">
              <a:lnSpc>
                <a:spcPts val="1500"/>
              </a:lnSpc>
              <a:spcBef>
                <a:spcPts val="0"/>
              </a:spcBef>
              <a:buFont typeface="Arial" panose="020B0604020202020204" pitchFamily="34" charset="0"/>
              <a:buChar char="•"/>
            </a:pPr>
            <a:r>
              <a:rPr lang="en-GB" sz="1250" dirty="0"/>
              <a:t>Muscle weakness</a:t>
            </a:r>
          </a:p>
          <a:p>
            <a:pPr marL="177750" lvl="0" indent="-177750">
              <a:lnSpc>
                <a:spcPts val="1500"/>
              </a:lnSpc>
              <a:spcBef>
                <a:spcPts val="0"/>
              </a:spcBef>
              <a:buFont typeface="Arial" panose="020B0604020202020204" pitchFamily="34" charset="0"/>
              <a:buChar char="•"/>
            </a:pPr>
            <a:r>
              <a:rPr lang="en-GB" sz="1250" dirty="0"/>
              <a:t>Slowed reflexes and responses</a:t>
            </a:r>
          </a:p>
          <a:p>
            <a:pPr marL="177750" lvl="0" indent="-177750">
              <a:lnSpc>
                <a:spcPts val="1500"/>
              </a:lnSpc>
              <a:spcBef>
                <a:spcPts val="0"/>
              </a:spcBef>
              <a:buFont typeface="Arial" panose="020B0604020202020204" pitchFamily="34" charset="0"/>
              <a:buChar char="•"/>
            </a:pPr>
            <a:r>
              <a:rPr lang="en-GB" sz="1250" dirty="0"/>
              <a:t>Impaired decision-making and judgement</a:t>
            </a:r>
          </a:p>
          <a:p>
            <a:pPr marL="177750" lvl="0" indent="-177750">
              <a:lnSpc>
                <a:spcPts val="1500"/>
              </a:lnSpc>
              <a:spcBef>
                <a:spcPts val="0"/>
              </a:spcBef>
              <a:buFont typeface="Arial" panose="020B0604020202020204" pitchFamily="34" charset="0"/>
              <a:buChar char="•"/>
            </a:pPr>
            <a:r>
              <a:rPr lang="en-GB" sz="1250" dirty="0"/>
              <a:t>Moodiness, such as irritability.</a:t>
            </a:r>
          </a:p>
          <a:p>
            <a:pPr>
              <a:lnSpc>
                <a:spcPts val="1500"/>
              </a:lnSpc>
              <a:spcBef>
                <a:spcPts val="600"/>
              </a:spcBef>
            </a:pPr>
            <a:r>
              <a:rPr lang="en-GB" sz="1250" dirty="0"/>
              <a:t>You must inform your Line Manager if anything at work or in your personal life is disrupting your sleep.</a:t>
            </a:r>
          </a:p>
          <a:p>
            <a:pPr>
              <a:lnSpc>
                <a:spcPts val="1500"/>
              </a:lnSpc>
              <a:spcBef>
                <a:spcPts val="600"/>
              </a:spcBef>
            </a:pPr>
            <a:r>
              <a:rPr lang="en-GB" sz="1250" dirty="0"/>
              <a:t>If you intend to drive for a long distance, you should plan your journey to allow for breaks or where possible share the driving. The Highway Code recommends that whilst driving you should take a break of at least 15 minutes every 2 hours. For more information please go to </a:t>
            </a:r>
            <a:r>
              <a:rPr lang="en-GB" sz="1250" b="1" dirty="0">
                <a:solidFill>
                  <a:srgbClr val="106AA3"/>
                </a:solidFill>
                <a:hlinkClick r:id="rId2">
                  <a:extLst>
                    <a:ext uri="{A12FA001-AC4F-418D-AE19-62706E023703}">
                      <ahyp:hlinkClr xmlns:ahyp="http://schemas.microsoft.com/office/drawing/2018/hyperlinkcolor" val="tx"/>
                    </a:ext>
                  </a:extLst>
                </a:hlinkClick>
              </a:rPr>
              <a:t>Safety Central</a:t>
            </a:r>
            <a:endParaRPr lang="en-GB" sz="1250" dirty="0">
              <a:solidFill>
                <a:srgbClr val="106AA3"/>
              </a:solidFill>
            </a:endParaRPr>
          </a:p>
        </p:txBody>
      </p:sp>
      <p:sp>
        <p:nvSpPr>
          <p:cNvPr id="5" name="Text Placeholder 2">
            <a:extLst>
              <a:ext uri="{FF2B5EF4-FFF2-40B4-BE49-F238E27FC236}">
                <a16:creationId xmlns:a16="http://schemas.microsoft.com/office/drawing/2014/main" id="{6FA1208B-E090-0F29-32BD-E689E4932EA2}"/>
              </a:ext>
            </a:extLst>
          </p:cNvPr>
          <p:cNvSpPr txBox="1">
            <a:spLocks/>
          </p:cNvSpPr>
          <p:nvPr/>
        </p:nvSpPr>
        <p:spPr>
          <a:xfrm>
            <a:off x="5981699" y="992723"/>
            <a:ext cx="5490277" cy="4760377"/>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endParaRPr lang="en-GB" dirty="0"/>
          </a:p>
          <a:p>
            <a:pPr lvl="0">
              <a:lnSpc>
                <a:spcPct val="100000"/>
              </a:lnSpc>
              <a:spcBef>
                <a:spcPts val="0"/>
              </a:spcBef>
            </a:pPr>
            <a:endParaRPr lang="en-GB" dirty="0"/>
          </a:p>
          <a:p>
            <a:pPr>
              <a:lnSpc>
                <a:spcPct val="100000"/>
              </a:lnSpc>
              <a:spcBef>
                <a:spcPts val="0"/>
              </a:spcBef>
            </a:pPr>
            <a:endParaRPr lang="en-GB" dirty="0"/>
          </a:p>
        </p:txBody>
      </p:sp>
      <p:sp>
        <p:nvSpPr>
          <p:cNvPr id="6" name="Text Placeholder 2">
            <a:extLst>
              <a:ext uri="{FF2B5EF4-FFF2-40B4-BE49-F238E27FC236}">
                <a16:creationId xmlns:a16="http://schemas.microsoft.com/office/drawing/2014/main" id="{1428D126-0471-F62D-1653-4C7BFEBEA33F}"/>
              </a:ext>
            </a:extLst>
          </p:cNvPr>
          <p:cNvSpPr txBox="1">
            <a:spLocks/>
          </p:cNvSpPr>
          <p:nvPr/>
        </p:nvSpPr>
        <p:spPr>
          <a:xfrm>
            <a:off x="6096000" y="1479176"/>
            <a:ext cx="5654744" cy="4326920"/>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solidFill>
                <a:latin typeface="Network Rail Sans" charset="0"/>
                <a:ea typeface="Network Rail Sans" charset="0"/>
                <a:cs typeface="Network Rail Sans"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Network Rail Sans" panose="02000000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500"/>
              </a:lnSpc>
              <a:spcBef>
                <a:spcPts val="600"/>
              </a:spcBef>
            </a:pPr>
            <a:r>
              <a:rPr lang="en-GB" sz="1250" b="1" dirty="0"/>
              <a:t>Any vehicles which were ordered before December 2018 or were already in the fleet will have been fitted with standard tyres. All new vehicles up to 3,500kg ordered since December 2018 have been fitted with cross-climate tyres. This excludes 4x4 pickups which are fitted with off-road tyres.</a:t>
            </a:r>
          </a:p>
          <a:p>
            <a:pPr>
              <a:lnSpc>
                <a:spcPts val="1500"/>
              </a:lnSpc>
              <a:spcBef>
                <a:spcPts val="600"/>
              </a:spcBef>
            </a:pPr>
            <a:r>
              <a:rPr lang="en-GB" sz="1250" dirty="0"/>
              <a:t>The legal minimum tread depth for vehicles up to 3,500kg is 1.6mm across the central ¾ breadth of the tyre. For vehicles over 3,500 kgs the legal minimum tread depth is 1mm across ¾ of the breadth of the tyre in a continuous band around the entire circumference. Tyres should be free from cuts, bulges, splits or any other obvious damage.</a:t>
            </a:r>
          </a:p>
          <a:p>
            <a:pPr>
              <a:lnSpc>
                <a:spcPts val="1500"/>
              </a:lnSpc>
              <a:spcBef>
                <a:spcPts val="600"/>
              </a:spcBef>
            </a:pPr>
            <a:r>
              <a:rPr lang="en-GB" sz="1250" dirty="0">
                <a:highlight>
                  <a:srgbClr val="00FF00"/>
                </a:highlight>
              </a:rPr>
              <a:t>Network Rail’s Tyre Policy states that all tyres must be replaced at </a:t>
            </a:r>
            <a:r>
              <a:rPr lang="en-GB" sz="1250" b="1" i="1" u="sng" dirty="0">
                <a:highlight>
                  <a:srgbClr val="00FF00"/>
                </a:highlight>
              </a:rPr>
              <a:t>3mm, </a:t>
            </a:r>
            <a:r>
              <a:rPr lang="en-GB" sz="1250" dirty="0">
                <a:highlight>
                  <a:srgbClr val="00FF00"/>
                </a:highlight>
              </a:rPr>
              <a:t>unless there is a requirement to replace them sooner due to damage or age (10 years from manufacture on all axles)</a:t>
            </a:r>
            <a:r>
              <a:rPr lang="en-GB" sz="1250" b="1" dirty="0">
                <a:highlight>
                  <a:srgbClr val="00FF00"/>
                </a:highlight>
              </a:rPr>
              <a:t>.</a:t>
            </a:r>
            <a:r>
              <a:rPr lang="en-GB" sz="1250" b="1" i="1" dirty="0">
                <a:highlight>
                  <a:srgbClr val="00FF00"/>
                </a:highlight>
              </a:rPr>
              <a:t> </a:t>
            </a:r>
            <a:r>
              <a:rPr lang="en-GB" sz="1250" dirty="0"/>
              <a:t>Drivers should confirm any issues with tyres using the </a:t>
            </a:r>
            <a:r>
              <a:rPr lang="en-GB" sz="1250" dirty="0" err="1"/>
              <a:t>CheckedSafe</a:t>
            </a:r>
            <a:r>
              <a:rPr lang="en-GB" sz="1250" dirty="0"/>
              <a:t> app or NR101 defect book. Replacement tyres should be booked through the appropriate driver helpline </a:t>
            </a:r>
            <a:r>
              <a:rPr lang="en-GB" sz="1250" dirty="0">
                <a:highlight>
                  <a:srgbClr val="00FF00"/>
                </a:highlight>
              </a:rPr>
              <a:t>(these can be found on page 4).</a:t>
            </a:r>
          </a:p>
          <a:p>
            <a:pPr>
              <a:lnSpc>
                <a:spcPts val="1500"/>
              </a:lnSpc>
              <a:spcBef>
                <a:spcPts val="600"/>
              </a:spcBef>
            </a:pPr>
            <a:r>
              <a:rPr lang="en-GB" sz="1250" dirty="0"/>
              <a:t>A mandatory re-torque of the wheel nuts should be carried out after any wheel change. The re-torque should be conducted after 30 minutes standing time or once the vehicle has travelled 50 miles. Wheel nut indicators must be re-fitted and correctly aligned.</a:t>
            </a:r>
          </a:p>
        </p:txBody>
      </p:sp>
      <p:sp>
        <p:nvSpPr>
          <p:cNvPr id="7" name="Rounded Rectangle 6">
            <a:extLst>
              <a:ext uri="{FF2B5EF4-FFF2-40B4-BE49-F238E27FC236}">
                <a16:creationId xmlns:a16="http://schemas.microsoft.com/office/drawing/2014/main" id="{14FC500C-BB6C-B44E-6F49-9C6B29423C61}"/>
              </a:ext>
            </a:extLst>
          </p:cNvPr>
          <p:cNvSpPr/>
          <p:nvPr/>
        </p:nvSpPr>
        <p:spPr>
          <a:xfrm>
            <a:off x="470649" y="533807"/>
            <a:ext cx="3057997"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73DE8-8970-57EB-9469-091CB2496E8F}"/>
              </a:ext>
            </a:extLst>
          </p:cNvPr>
          <p:cNvSpPr>
            <a:spLocks noGrp="1"/>
          </p:cNvSpPr>
          <p:nvPr>
            <p:ph type="title"/>
          </p:nvPr>
        </p:nvSpPr>
        <p:spPr>
          <a:xfrm>
            <a:off x="656407" y="689136"/>
            <a:ext cx="3270134" cy="418916"/>
          </a:xfrm>
        </p:spPr>
        <p:txBody>
          <a:bodyPr/>
          <a:lstStyle/>
          <a:p>
            <a:r>
              <a:rPr lang="en-GB" sz="2200" dirty="0">
                <a:highlight>
                  <a:srgbClr val="FFFF00"/>
                </a:highlight>
              </a:rPr>
              <a:t>Fatigue Management</a:t>
            </a:r>
          </a:p>
        </p:txBody>
      </p:sp>
      <p:sp>
        <p:nvSpPr>
          <p:cNvPr id="8" name="Rounded Rectangle 7">
            <a:extLst>
              <a:ext uri="{FF2B5EF4-FFF2-40B4-BE49-F238E27FC236}">
                <a16:creationId xmlns:a16="http://schemas.microsoft.com/office/drawing/2014/main" id="{4A80524D-31AF-2301-7818-21E11E205B11}"/>
              </a:ext>
            </a:extLst>
          </p:cNvPr>
          <p:cNvSpPr/>
          <p:nvPr/>
        </p:nvSpPr>
        <p:spPr>
          <a:xfrm>
            <a:off x="6096001" y="533807"/>
            <a:ext cx="1148862" cy="670721"/>
          </a:xfrm>
          <a:prstGeom prst="roundRect">
            <a:avLst>
              <a:gd name="adj" fmla="val 13138"/>
            </a:avLst>
          </a:prstGeom>
          <a:solidFill>
            <a:schemeClr val="bg1"/>
          </a:solidFill>
          <a:ln w="76200">
            <a:solidFill>
              <a:schemeClr val="tx1"/>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ABAE9D6-1BCF-108E-D889-A09059ADC107}"/>
              </a:ext>
            </a:extLst>
          </p:cNvPr>
          <p:cNvSpPr txBox="1">
            <a:spLocks/>
          </p:cNvSpPr>
          <p:nvPr/>
        </p:nvSpPr>
        <p:spPr>
          <a:xfrm>
            <a:off x="6331220" y="689137"/>
            <a:ext cx="3659945" cy="418916"/>
          </a:xfrm>
          <a:prstGeom prst="rect">
            <a:avLst/>
          </a:prstGeom>
        </p:spPr>
        <p:txBody>
          <a:bodyPr lIns="0"/>
          <a:lstStyle>
            <a:lvl1pPr algn="l" defTabSz="914400" rtl="0" eaLnBrk="1" latinLnBrk="0" hangingPunct="1">
              <a:lnSpc>
                <a:spcPct val="90000"/>
              </a:lnSpc>
              <a:spcBef>
                <a:spcPct val="0"/>
              </a:spcBef>
              <a:buNone/>
              <a:defRPr sz="2800" b="1" kern="1200">
                <a:solidFill>
                  <a:schemeClr val="tx1"/>
                </a:solidFill>
                <a:latin typeface="Network Rail Sans" charset="0"/>
                <a:ea typeface="Network Rail Sans" charset="0"/>
                <a:cs typeface="Network Rail Sans" charset="0"/>
              </a:defRPr>
            </a:lvl1pPr>
          </a:lstStyle>
          <a:p>
            <a:r>
              <a:rPr lang="en-GB" sz="2200" dirty="0"/>
              <a:t>Tyres</a:t>
            </a:r>
          </a:p>
        </p:txBody>
      </p:sp>
    </p:spTree>
    <p:extLst>
      <p:ext uri="{BB962C8B-B14F-4D97-AF65-F5344CB8AC3E}">
        <p14:creationId xmlns:p14="http://schemas.microsoft.com/office/powerpoint/2010/main" val="3132768098"/>
      </p:ext>
    </p:extLst>
  </p:cSld>
  <p:clrMapOvr>
    <a:masterClrMapping/>
  </p:clrMapOvr>
</p:sld>
</file>

<file path=ppt/theme/theme1.xml><?xml version="1.0" encoding="utf-8"?>
<a:theme xmlns:a="http://schemas.openxmlformats.org/drawingml/2006/main" name="Route Services Theme">
  <a:themeElements>
    <a:clrScheme name="Custom 4">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003C55"/>
      </a:hlink>
      <a:folHlink>
        <a:srgbClr val="003C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53A8FD5FB9B44840370416D5C1FE9" ma:contentTypeVersion="4" ma:contentTypeDescription="Create a new document." ma:contentTypeScope="" ma:versionID="39af496759da25cf4b84e4233cbd4e48">
  <xsd:schema xmlns:xsd="http://www.w3.org/2001/XMLSchema" xmlns:xs="http://www.w3.org/2001/XMLSchema" xmlns:p="http://schemas.microsoft.com/office/2006/metadata/properties" xmlns:ns2="9ed72add-85e3-4b25-8317-2ac1da6e28f1" targetNamespace="http://schemas.microsoft.com/office/2006/metadata/properties" ma:root="true" ma:fieldsID="b650059a02aa56ccf438989e55a089ea" ns2:_="">
    <xsd:import namespace="9ed72add-85e3-4b25-8317-2ac1da6e28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72add-85e3-4b25-8317-2ac1da6e2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99142B-916D-444E-B764-E60651ACB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72add-85e3-4b25-8317-2ac1da6e28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CC275B-0668-4906-A2D6-42FEDAF2AD33}">
  <ds:schemaRefs>
    <ds:schemaRef ds:uri="http://purl.org/dc/terms/"/>
    <ds:schemaRef ds:uri="http://schemas.openxmlformats.org/package/2006/metadata/core-properties"/>
    <ds:schemaRef ds:uri="http://purl.org/dc/dcmitype/"/>
    <ds:schemaRef ds:uri="9ed72add-85e3-4b25-8317-2ac1da6e28f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8D1F5673-FEC6-41A0-8C0B-3CF61E3F83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30682</TotalTime>
  <Words>9906</Words>
  <Application>Microsoft Macintosh PowerPoint</Application>
  <PresentationFormat>Widescreen</PresentationFormat>
  <Paragraphs>677</Paragraphs>
  <Slides>35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Calibri</vt:lpstr>
      <vt:lpstr>Network Rail Sans</vt:lpstr>
      <vt:lpstr>Segoe UI</vt:lpstr>
      <vt:lpstr>Symbol</vt:lpstr>
      <vt:lpstr>Route Services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Driving Licence </vt:lpstr>
      <vt:lpstr>Fatigue Management</vt:lpstr>
      <vt:lpstr>PowerPoint Presentation</vt:lpstr>
      <vt:lpstr>PowerPoint Presentation</vt:lpstr>
      <vt:lpstr>First Use Walkaround Checks Trailer</vt:lpstr>
      <vt:lpstr>PowerPoint Presentation</vt:lpstr>
      <vt:lpstr>PowerPoint Presentation</vt:lpstr>
      <vt:lpstr>PowerPoint Presentation</vt:lpstr>
      <vt:lpstr>PowerPoint Presentation</vt:lpstr>
      <vt:lpstr>Seat Belts</vt:lpstr>
      <vt:lpstr>Drugs and Alcohol</vt:lpstr>
      <vt:lpstr>Mobile Phones and Electronic Hand-Held Equipment</vt:lpstr>
      <vt:lpstr>PowerPoint Presentation</vt:lpstr>
      <vt:lpstr>PowerPoint Presentation</vt:lpstr>
      <vt:lpstr>PowerPoint Presentation</vt:lpstr>
      <vt:lpstr>PowerPoint Presentation</vt:lpstr>
      <vt:lpstr>Vehicle Breakdowns</vt:lpstr>
      <vt:lpstr>Towing</vt:lpstr>
      <vt:lpstr>PowerPoint Presentation</vt:lpstr>
      <vt:lpstr>PowerPoint Presentation</vt:lpstr>
      <vt:lpstr>Working Time Regulations</vt:lpstr>
      <vt:lpstr>Servicing, Inspections and MOTs</vt:lpstr>
      <vt:lpstr>Short-term Hire Vehicles</vt:lpstr>
      <vt:lpstr>I AM SAFE</vt:lpstr>
      <vt:lpstr>Glossary of Links</vt:lpstr>
      <vt:lpstr>Glossary of Links</vt:lpstr>
      <vt:lpstr>Glossary of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Homer Martin</dc:creator>
  <cp:lastModifiedBy>Debbie Donovan</cp:lastModifiedBy>
  <cp:revision>569</cp:revision>
  <dcterms:created xsi:type="dcterms:W3CDTF">2019-10-04T10:41:36Z</dcterms:created>
  <dcterms:modified xsi:type="dcterms:W3CDTF">2024-11-05T13:08:33Z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0x0101003DB53A8FD5FB9B44840370416D5C1FE9</vt:lpwstr>
  </property>
  <property fmtid="{D5CDD505-2E9C-101B-9397-08002B2CF9AE}" pid="3" name="RelatedTags">
    <vt:lpwstr>1602;#Route Services|d2166406-8f24-4f9a-857c-398a7a20fa4f</vt:lpwstr>
  </property>
  <property fmtid="{D5CDD505-2E9C-101B-9397-08002B2CF9AE}" pid="4" name="MSIP_Label_8577031b-11bc-4db9-b655-7d79027ad570_Enabled">
    <vt:lpwstr>true</vt:lpwstr>
  </property>
  <property fmtid="{D5CDD505-2E9C-101B-9397-08002B2CF9AE}" pid="5" name="MSIP_Label_8577031b-11bc-4db9-b655-7d79027ad570_SetDate">
    <vt:lpwstr>2022-11-01T15:05:44Z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10341a83-4bcf-4375-bc73-0304b16f7de7</vt:lpwstr>
  </property>
  <property fmtid="{D5CDD505-2E9C-101B-9397-08002B2CF9AE}" pid="10" name="MSIP_Label_8577031b-11bc-4db9-b655-7d79027ad570_ContentBits">
    <vt:lpwstr>1</vt:lpwstr>
  </property>
</Properties>
</file>