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45"/>
  </p:notesMasterIdLst>
  <p:handoutMasterIdLst>
    <p:handoutMasterId r:id="rId46"/>
  </p:handoutMasterIdLst>
  <p:sldIdLst>
    <p:sldId id="270" r:id="rId5"/>
    <p:sldId id="295" r:id="rId6"/>
    <p:sldId id="437" r:id="rId7"/>
    <p:sldId id="439" r:id="rId8"/>
    <p:sldId id="448" r:id="rId9"/>
    <p:sldId id="454" r:id="rId10"/>
    <p:sldId id="455" r:id="rId11"/>
    <p:sldId id="457" r:id="rId12"/>
    <p:sldId id="458" r:id="rId13"/>
    <p:sldId id="459" r:id="rId14"/>
    <p:sldId id="460" r:id="rId15"/>
    <p:sldId id="461" r:id="rId16"/>
    <p:sldId id="462" r:id="rId17"/>
    <p:sldId id="447" r:id="rId18"/>
    <p:sldId id="463" r:id="rId19"/>
    <p:sldId id="464" r:id="rId20"/>
    <p:sldId id="465" r:id="rId21"/>
    <p:sldId id="466" r:id="rId22"/>
    <p:sldId id="438" r:id="rId23"/>
    <p:sldId id="467" r:id="rId24"/>
    <p:sldId id="468" r:id="rId25"/>
    <p:sldId id="469" r:id="rId26"/>
    <p:sldId id="471" r:id="rId27"/>
    <p:sldId id="474" r:id="rId28"/>
    <p:sldId id="475" r:id="rId29"/>
    <p:sldId id="440" r:id="rId30"/>
    <p:sldId id="478" r:id="rId31"/>
    <p:sldId id="479" r:id="rId32"/>
    <p:sldId id="291" r:id="rId33"/>
    <p:sldId id="292" r:id="rId34"/>
    <p:sldId id="283" r:id="rId35"/>
    <p:sldId id="434" r:id="rId36"/>
    <p:sldId id="480" r:id="rId37"/>
    <p:sldId id="481" r:id="rId38"/>
    <p:sldId id="435" r:id="rId39"/>
    <p:sldId id="293" r:id="rId40"/>
    <p:sldId id="436" r:id="rId41"/>
    <p:sldId id="287" r:id="rId42"/>
    <p:sldId id="298" r:id="rId43"/>
    <p:sldId id="267" r:id="rId44"/>
  </p:sldIdLst>
  <p:sldSz cx="12192000" cy="6858000"/>
  <p:notesSz cx="6858000" cy="1257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08"/>
    <a:srgbClr val="13B693"/>
    <a:srgbClr val="8DC055"/>
    <a:srgbClr val="E47100"/>
    <a:srgbClr val="51ACB8"/>
    <a:srgbClr val="BB0031"/>
    <a:srgbClr val="898989"/>
    <a:srgbClr val="951B81"/>
    <a:srgbClr val="482683"/>
    <a:srgbClr val="00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0DC7F-302C-4340-945B-2F476344FC31}" v="2" dt="2020-07-07T15:54:46.462"/>
    <p1510:client id="{9FE1DEC8-E482-4B73-BFA5-ABADC3DE9CA9}" v="11" dt="2020-07-08T07:37:50.20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83756" autoAdjust="0"/>
  </p:normalViewPr>
  <p:slideViewPr>
    <p:cSldViewPr snapToGrid="0">
      <p:cViewPr varScale="1">
        <p:scale>
          <a:sx n="75" d="100"/>
          <a:sy n="75" d="100"/>
        </p:scale>
        <p:origin x="1410"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3" d="100"/>
          <a:sy n="73" d="100"/>
        </p:scale>
        <p:origin x="33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iagrams/_rels/data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DD4EA-D9BD-4C98-9CF5-D3DE46ACBE0C}"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GB"/>
        </a:p>
      </dgm:t>
    </dgm:pt>
    <dgm:pt modelId="{D55E68BA-C7B9-4E87-A41F-64CA000E6A49}">
      <dgm:prSet phldrT="[Text]" custT="1"/>
      <dgm:spPr/>
      <dgm:t>
        <a:bodyPr/>
        <a:lstStyle/>
        <a:p>
          <a:r>
            <a:rPr lang="en-GB" sz="1800" dirty="0"/>
            <a:t>2017-2018</a:t>
          </a:r>
        </a:p>
      </dgm:t>
    </dgm:pt>
    <dgm:pt modelId="{C9F51D32-6833-41E1-9F3A-0C2C83177161}" type="parTrans" cxnId="{483E0E75-81AC-4183-9D15-847D938AC065}">
      <dgm:prSet/>
      <dgm:spPr/>
      <dgm:t>
        <a:bodyPr/>
        <a:lstStyle/>
        <a:p>
          <a:endParaRPr lang="en-GB"/>
        </a:p>
      </dgm:t>
    </dgm:pt>
    <dgm:pt modelId="{6B7D21DF-0F4E-40D4-BEFB-6BF55B97F3F4}" type="sibTrans" cxnId="{483E0E75-81AC-4183-9D15-847D938AC065}">
      <dgm:prSet/>
      <dgm:spPr/>
      <dgm:t>
        <a:bodyPr/>
        <a:lstStyle/>
        <a:p>
          <a:endParaRPr lang="en-GB"/>
        </a:p>
      </dgm:t>
    </dgm:pt>
    <dgm:pt modelId="{73C20733-EB3B-4D1B-947F-CA27292F9F87}">
      <dgm:prSet phldrT="[Text]"/>
      <dgm:spPr/>
      <dgm:t>
        <a:bodyPr/>
        <a:lstStyle/>
        <a:p>
          <a:r>
            <a:rPr lang="en-GB" dirty="0"/>
            <a:t>March – December 2019</a:t>
          </a:r>
        </a:p>
      </dgm:t>
    </dgm:pt>
    <dgm:pt modelId="{C4CA886D-7077-43DE-A229-9DC928396383}" type="parTrans" cxnId="{EA7174DA-B946-44D0-A5A9-F51E911480F5}">
      <dgm:prSet/>
      <dgm:spPr/>
      <dgm:t>
        <a:bodyPr/>
        <a:lstStyle/>
        <a:p>
          <a:endParaRPr lang="en-GB"/>
        </a:p>
      </dgm:t>
    </dgm:pt>
    <dgm:pt modelId="{A90EBE33-7A2C-474E-8E70-66485E1D403D}" type="sibTrans" cxnId="{EA7174DA-B946-44D0-A5A9-F51E911480F5}">
      <dgm:prSet/>
      <dgm:spPr/>
      <dgm:t>
        <a:bodyPr/>
        <a:lstStyle/>
        <a:p>
          <a:endParaRPr lang="en-GB"/>
        </a:p>
      </dgm:t>
    </dgm:pt>
    <dgm:pt modelId="{6BD24ED7-E50C-498A-BF9A-448180174493}">
      <dgm:prSet phldrT="[Text]"/>
      <dgm:spPr/>
      <dgm:t>
        <a:bodyPr/>
        <a:lstStyle/>
        <a:p>
          <a:r>
            <a:rPr lang="en-GB" dirty="0"/>
            <a:t>January</a:t>
          </a:r>
        </a:p>
      </dgm:t>
    </dgm:pt>
    <dgm:pt modelId="{FA6838A1-6D82-4704-9122-A50C4173A162}" type="parTrans" cxnId="{DB193600-D77E-48B5-8B2D-DB1029A931DE}">
      <dgm:prSet/>
      <dgm:spPr/>
      <dgm:t>
        <a:bodyPr/>
        <a:lstStyle/>
        <a:p>
          <a:endParaRPr lang="en-GB"/>
        </a:p>
      </dgm:t>
    </dgm:pt>
    <dgm:pt modelId="{4BCDC919-4FB0-4B86-9A8C-1C12D282B818}" type="sibTrans" cxnId="{DB193600-D77E-48B5-8B2D-DB1029A931DE}">
      <dgm:prSet/>
      <dgm:spPr/>
      <dgm:t>
        <a:bodyPr/>
        <a:lstStyle/>
        <a:p>
          <a:endParaRPr lang="en-GB"/>
        </a:p>
      </dgm:t>
    </dgm:pt>
    <dgm:pt modelId="{9B494BFB-B9CC-4B0F-9193-AA68766232B8}">
      <dgm:prSet phldrT="[Text]"/>
      <dgm:spPr/>
      <dgm:t>
        <a:bodyPr/>
        <a:lstStyle/>
        <a:p>
          <a:r>
            <a:rPr lang="en-GB" dirty="0"/>
            <a:t>March</a:t>
          </a:r>
        </a:p>
      </dgm:t>
    </dgm:pt>
    <dgm:pt modelId="{7D0AA91E-5270-469B-BD25-F0A18CD48D35}" type="parTrans" cxnId="{CCEECC81-AE6B-498F-AA07-F6D730997347}">
      <dgm:prSet/>
      <dgm:spPr/>
      <dgm:t>
        <a:bodyPr/>
        <a:lstStyle/>
        <a:p>
          <a:endParaRPr lang="en-GB"/>
        </a:p>
      </dgm:t>
    </dgm:pt>
    <dgm:pt modelId="{6CEAC48F-9945-4929-B305-CF1E0410DD09}" type="sibTrans" cxnId="{CCEECC81-AE6B-498F-AA07-F6D730997347}">
      <dgm:prSet/>
      <dgm:spPr/>
      <dgm:t>
        <a:bodyPr/>
        <a:lstStyle/>
        <a:p>
          <a:endParaRPr lang="en-GB"/>
        </a:p>
      </dgm:t>
    </dgm:pt>
    <dgm:pt modelId="{65A15FED-6D4B-457A-87F3-F67AC0F7DA85}">
      <dgm:prSet phldrT="[Text]" custT="1"/>
      <dgm:spPr/>
      <dgm:t>
        <a:bodyPr/>
        <a:lstStyle/>
        <a:p>
          <a:r>
            <a:rPr lang="en-GB" sz="1800" dirty="0"/>
            <a:t>February 2019</a:t>
          </a:r>
        </a:p>
      </dgm:t>
    </dgm:pt>
    <dgm:pt modelId="{7FB13719-6EB1-4305-AA4E-4B3D3F143902}" type="sibTrans" cxnId="{C8E94F4E-9EDC-40C6-B9F6-7FD591053FC1}">
      <dgm:prSet/>
      <dgm:spPr/>
      <dgm:t>
        <a:bodyPr/>
        <a:lstStyle/>
        <a:p>
          <a:endParaRPr lang="en-GB"/>
        </a:p>
      </dgm:t>
    </dgm:pt>
    <dgm:pt modelId="{5C433010-788A-4A9B-84D8-1EF76553C72B}" type="parTrans" cxnId="{C8E94F4E-9EDC-40C6-B9F6-7FD591053FC1}">
      <dgm:prSet/>
      <dgm:spPr/>
      <dgm:t>
        <a:bodyPr/>
        <a:lstStyle/>
        <a:p>
          <a:endParaRPr lang="en-GB"/>
        </a:p>
      </dgm:t>
    </dgm:pt>
    <dgm:pt modelId="{3DE45016-CC6D-4645-ADF6-EB6961DB6981}" type="pres">
      <dgm:prSet presAssocID="{982DD4EA-D9BD-4C98-9CF5-D3DE46ACBE0C}" presName="Name0" presStyleCnt="0">
        <dgm:presLayoutVars>
          <dgm:dir/>
          <dgm:resizeHandles val="exact"/>
        </dgm:presLayoutVars>
      </dgm:prSet>
      <dgm:spPr/>
    </dgm:pt>
    <dgm:pt modelId="{123E8958-3D1B-4A62-964C-AD4550602AD2}" type="pres">
      <dgm:prSet presAssocID="{982DD4EA-D9BD-4C98-9CF5-D3DE46ACBE0C}" presName="arrow" presStyleLbl="bgShp" presStyleIdx="0" presStyleCnt="1"/>
      <dgm:spPr/>
    </dgm:pt>
    <dgm:pt modelId="{FADA5CEA-A4A9-4C9E-A45A-B86242A6582B}" type="pres">
      <dgm:prSet presAssocID="{982DD4EA-D9BD-4C98-9CF5-D3DE46ACBE0C}" presName="points" presStyleCnt="0"/>
      <dgm:spPr/>
    </dgm:pt>
    <dgm:pt modelId="{79E599C1-51E0-444A-B02C-2EC8DA5AB05D}" type="pres">
      <dgm:prSet presAssocID="{D55E68BA-C7B9-4E87-A41F-64CA000E6A49}" presName="compositeA" presStyleCnt="0"/>
      <dgm:spPr/>
    </dgm:pt>
    <dgm:pt modelId="{F8B4672A-8878-4EAC-904E-ECCE7355739E}" type="pres">
      <dgm:prSet presAssocID="{D55E68BA-C7B9-4E87-A41F-64CA000E6A49}" presName="textA" presStyleLbl="revTx" presStyleIdx="0" presStyleCnt="5" custScaleY="85384" custLinFactNeighborX="-151" custLinFactNeighborY="-16992">
        <dgm:presLayoutVars>
          <dgm:bulletEnabled val="1"/>
        </dgm:presLayoutVars>
      </dgm:prSet>
      <dgm:spPr/>
    </dgm:pt>
    <dgm:pt modelId="{2107F6C1-2B80-42E1-9881-EE462CA73451}" type="pres">
      <dgm:prSet presAssocID="{D55E68BA-C7B9-4E87-A41F-64CA000E6A49}" presName="circleA" presStyleLbl="node1" presStyleIdx="0" presStyleCnt="5"/>
      <dgm:spPr/>
    </dgm:pt>
    <dgm:pt modelId="{3C90AE9D-A0DE-40A6-80D4-14F1F2557F97}" type="pres">
      <dgm:prSet presAssocID="{D55E68BA-C7B9-4E87-A41F-64CA000E6A49}" presName="spaceA" presStyleCnt="0"/>
      <dgm:spPr/>
    </dgm:pt>
    <dgm:pt modelId="{62C773D8-B540-41DD-811C-37CAC5E40351}" type="pres">
      <dgm:prSet presAssocID="{6B7D21DF-0F4E-40D4-BEFB-6BF55B97F3F4}" presName="space" presStyleCnt="0"/>
      <dgm:spPr/>
    </dgm:pt>
    <dgm:pt modelId="{6A4D2B3D-A961-490A-998F-6E89669A95F4}" type="pres">
      <dgm:prSet presAssocID="{65A15FED-6D4B-457A-87F3-F67AC0F7DA85}" presName="compositeB" presStyleCnt="0"/>
      <dgm:spPr/>
    </dgm:pt>
    <dgm:pt modelId="{95CFA134-C73C-498B-B4DA-2CBEAEA55EEC}" type="pres">
      <dgm:prSet presAssocID="{65A15FED-6D4B-457A-87F3-F67AC0F7DA85}" presName="textB" presStyleLbl="revTx" presStyleIdx="1" presStyleCnt="5" custLinFactY="-5117" custLinFactNeighborX="6860" custLinFactNeighborY="-100000">
        <dgm:presLayoutVars>
          <dgm:bulletEnabled val="1"/>
        </dgm:presLayoutVars>
      </dgm:prSet>
      <dgm:spPr/>
    </dgm:pt>
    <dgm:pt modelId="{7421D991-9461-4EEC-B3B2-762ADE7EEADA}" type="pres">
      <dgm:prSet presAssocID="{65A15FED-6D4B-457A-87F3-F67AC0F7DA85}" presName="circleB" presStyleLbl="node1" presStyleIdx="1" presStyleCnt="5"/>
      <dgm:spPr/>
    </dgm:pt>
    <dgm:pt modelId="{204AAA34-86FF-45F0-B59E-29081AA6E2B0}" type="pres">
      <dgm:prSet presAssocID="{65A15FED-6D4B-457A-87F3-F67AC0F7DA85}" presName="spaceB" presStyleCnt="0"/>
      <dgm:spPr/>
    </dgm:pt>
    <dgm:pt modelId="{161F2255-C514-49E8-83E8-5F520796C448}" type="pres">
      <dgm:prSet presAssocID="{7FB13719-6EB1-4305-AA4E-4B3D3F143902}" presName="space" presStyleCnt="0"/>
      <dgm:spPr/>
    </dgm:pt>
    <dgm:pt modelId="{CF9C4442-004C-4840-8426-3700D00E2DE5}" type="pres">
      <dgm:prSet presAssocID="{73C20733-EB3B-4D1B-947F-CA27292F9F87}" presName="compositeA" presStyleCnt="0"/>
      <dgm:spPr/>
    </dgm:pt>
    <dgm:pt modelId="{73977024-7307-4AD9-93C4-28181157704C}" type="pres">
      <dgm:prSet presAssocID="{73C20733-EB3B-4D1B-947F-CA27292F9F87}" presName="textA" presStyleLbl="revTx" presStyleIdx="2" presStyleCnt="5" custScaleX="265795" custLinFactNeighborX="14301" custLinFactNeighborY="-8653">
        <dgm:presLayoutVars>
          <dgm:bulletEnabled val="1"/>
        </dgm:presLayoutVars>
      </dgm:prSet>
      <dgm:spPr/>
    </dgm:pt>
    <dgm:pt modelId="{0E2ED503-D4A0-4F6A-B52F-C31827D7A14D}" type="pres">
      <dgm:prSet presAssocID="{73C20733-EB3B-4D1B-947F-CA27292F9F87}" presName="circleA" presStyleLbl="node1" presStyleIdx="2" presStyleCnt="5"/>
      <dgm:spPr/>
    </dgm:pt>
    <dgm:pt modelId="{18258EA1-9412-4D60-88F6-D8C1968C947C}" type="pres">
      <dgm:prSet presAssocID="{73C20733-EB3B-4D1B-947F-CA27292F9F87}" presName="spaceA" presStyleCnt="0"/>
      <dgm:spPr/>
    </dgm:pt>
    <dgm:pt modelId="{07388A5B-5200-484D-BB4A-DEA9EADE93C9}" type="pres">
      <dgm:prSet presAssocID="{A90EBE33-7A2C-474E-8E70-66485E1D403D}" presName="space" presStyleCnt="0"/>
      <dgm:spPr/>
    </dgm:pt>
    <dgm:pt modelId="{BBC878D0-C217-474D-B141-F6000ECEEA31}" type="pres">
      <dgm:prSet presAssocID="{6BD24ED7-E50C-498A-BF9A-448180174493}" presName="compositeB" presStyleCnt="0"/>
      <dgm:spPr/>
    </dgm:pt>
    <dgm:pt modelId="{24F9E4F6-0B64-46C0-85E9-8CC77299084F}" type="pres">
      <dgm:prSet presAssocID="{6BD24ED7-E50C-498A-BF9A-448180174493}" presName="textB" presStyleLbl="revTx" presStyleIdx="3" presStyleCnt="5" custLinFactY="-7857" custLinFactNeighborX="3693" custLinFactNeighborY="-100000">
        <dgm:presLayoutVars>
          <dgm:bulletEnabled val="1"/>
        </dgm:presLayoutVars>
      </dgm:prSet>
      <dgm:spPr/>
    </dgm:pt>
    <dgm:pt modelId="{85F922DF-9BAE-4FC0-87B5-378F9B3326E5}" type="pres">
      <dgm:prSet presAssocID="{6BD24ED7-E50C-498A-BF9A-448180174493}" presName="circleB" presStyleLbl="node1" presStyleIdx="3" presStyleCnt="5"/>
      <dgm:spPr/>
    </dgm:pt>
    <dgm:pt modelId="{8106C86E-D113-4F60-961E-25F0CD1325CC}" type="pres">
      <dgm:prSet presAssocID="{6BD24ED7-E50C-498A-BF9A-448180174493}" presName="spaceB" presStyleCnt="0"/>
      <dgm:spPr/>
    </dgm:pt>
    <dgm:pt modelId="{1E054A2E-F1D9-479F-983E-DE12CE2ACC19}" type="pres">
      <dgm:prSet presAssocID="{4BCDC919-4FB0-4B86-9A8C-1C12D282B818}" presName="space" presStyleCnt="0"/>
      <dgm:spPr/>
    </dgm:pt>
    <dgm:pt modelId="{B6A22864-D1C3-47C4-9E06-F5E34AF59927}" type="pres">
      <dgm:prSet presAssocID="{9B494BFB-B9CC-4B0F-9193-AA68766232B8}" presName="compositeA" presStyleCnt="0"/>
      <dgm:spPr/>
    </dgm:pt>
    <dgm:pt modelId="{C0E4DB62-A027-4212-A993-58941A64BB42}" type="pres">
      <dgm:prSet presAssocID="{9B494BFB-B9CC-4B0F-9193-AA68766232B8}" presName="textA" presStyleLbl="revTx" presStyleIdx="4" presStyleCnt="5">
        <dgm:presLayoutVars>
          <dgm:bulletEnabled val="1"/>
        </dgm:presLayoutVars>
      </dgm:prSet>
      <dgm:spPr/>
    </dgm:pt>
    <dgm:pt modelId="{EFCBEF51-A173-4C15-A8EF-4B485F00D2E2}" type="pres">
      <dgm:prSet presAssocID="{9B494BFB-B9CC-4B0F-9193-AA68766232B8}" presName="circleA" presStyleLbl="node1" presStyleIdx="4" presStyleCnt="5"/>
      <dgm:spPr/>
    </dgm:pt>
    <dgm:pt modelId="{4C987E23-7F7B-4C6D-B442-456455B5AB10}" type="pres">
      <dgm:prSet presAssocID="{9B494BFB-B9CC-4B0F-9193-AA68766232B8}" presName="spaceA" presStyleCnt="0"/>
      <dgm:spPr/>
    </dgm:pt>
  </dgm:ptLst>
  <dgm:cxnLst>
    <dgm:cxn modelId="{DB193600-D77E-48B5-8B2D-DB1029A931DE}" srcId="{982DD4EA-D9BD-4C98-9CF5-D3DE46ACBE0C}" destId="{6BD24ED7-E50C-498A-BF9A-448180174493}" srcOrd="3" destOrd="0" parTransId="{FA6838A1-6D82-4704-9122-A50C4173A162}" sibTransId="{4BCDC919-4FB0-4B86-9A8C-1C12D282B818}"/>
    <dgm:cxn modelId="{2D64AF08-A9B3-42FA-8845-FAF7C1AE4F07}" type="presOf" srcId="{982DD4EA-D9BD-4C98-9CF5-D3DE46ACBE0C}" destId="{3DE45016-CC6D-4645-ADF6-EB6961DB6981}" srcOrd="0" destOrd="0" presId="urn:microsoft.com/office/officeart/2005/8/layout/hProcess11"/>
    <dgm:cxn modelId="{A203295F-EA03-4744-AB60-7CBD3A103F1F}" type="presOf" srcId="{6BD24ED7-E50C-498A-BF9A-448180174493}" destId="{24F9E4F6-0B64-46C0-85E9-8CC77299084F}" srcOrd="0" destOrd="0" presId="urn:microsoft.com/office/officeart/2005/8/layout/hProcess11"/>
    <dgm:cxn modelId="{C8E94F4E-9EDC-40C6-B9F6-7FD591053FC1}" srcId="{982DD4EA-D9BD-4C98-9CF5-D3DE46ACBE0C}" destId="{65A15FED-6D4B-457A-87F3-F67AC0F7DA85}" srcOrd="1" destOrd="0" parTransId="{5C433010-788A-4A9B-84D8-1EF76553C72B}" sibTransId="{7FB13719-6EB1-4305-AA4E-4B3D3F143902}"/>
    <dgm:cxn modelId="{483E0E75-81AC-4183-9D15-847D938AC065}" srcId="{982DD4EA-D9BD-4C98-9CF5-D3DE46ACBE0C}" destId="{D55E68BA-C7B9-4E87-A41F-64CA000E6A49}" srcOrd="0" destOrd="0" parTransId="{C9F51D32-6833-41E1-9F3A-0C2C83177161}" sibTransId="{6B7D21DF-0F4E-40D4-BEFB-6BF55B97F3F4}"/>
    <dgm:cxn modelId="{CCEECC81-AE6B-498F-AA07-F6D730997347}" srcId="{982DD4EA-D9BD-4C98-9CF5-D3DE46ACBE0C}" destId="{9B494BFB-B9CC-4B0F-9193-AA68766232B8}" srcOrd="4" destOrd="0" parTransId="{7D0AA91E-5270-469B-BD25-F0A18CD48D35}" sibTransId="{6CEAC48F-9945-4929-B305-CF1E0410DD09}"/>
    <dgm:cxn modelId="{B837188D-B7C1-4059-B24B-23D5E92DB0FC}" type="presOf" srcId="{9B494BFB-B9CC-4B0F-9193-AA68766232B8}" destId="{C0E4DB62-A027-4212-A993-58941A64BB42}" srcOrd="0" destOrd="0" presId="urn:microsoft.com/office/officeart/2005/8/layout/hProcess11"/>
    <dgm:cxn modelId="{34F3ACA2-E3BF-4142-A1D9-D160FC6F8991}" type="presOf" srcId="{D55E68BA-C7B9-4E87-A41F-64CA000E6A49}" destId="{F8B4672A-8878-4EAC-904E-ECCE7355739E}" srcOrd="0" destOrd="0" presId="urn:microsoft.com/office/officeart/2005/8/layout/hProcess11"/>
    <dgm:cxn modelId="{DFE81EA4-7D00-4223-A72A-E705BE0011FF}" type="presOf" srcId="{73C20733-EB3B-4D1B-947F-CA27292F9F87}" destId="{73977024-7307-4AD9-93C4-28181157704C}" srcOrd="0" destOrd="0" presId="urn:microsoft.com/office/officeart/2005/8/layout/hProcess11"/>
    <dgm:cxn modelId="{EA7174DA-B946-44D0-A5A9-F51E911480F5}" srcId="{982DD4EA-D9BD-4C98-9CF5-D3DE46ACBE0C}" destId="{73C20733-EB3B-4D1B-947F-CA27292F9F87}" srcOrd="2" destOrd="0" parTransId="{C4CA886D-7077-43DE-A229-9DC928396383}" sibTransId="{A90EBE33-7A2C-474E-8E70-66485E1D403D}"/>
    <dgm:cxn modelId="{5DDACDEF-1773-4C4F-BB7A-214A7595B530}" type="presOf" srcId="{65A15FED-6D4B-457A-87F3-F67AC0F7DA85}" destId="{95CFA134-C73C-498B-B4DA-2CBEAEA55EEC}" srcOrd="0" destOrd="0" presId="urn:microsoft.com/office/officeart/2005/8/layout/hProcess11"/>
    <dgm:cxn modelId="{0DA04279-A1C5-4268-945F-F55110954022}" type="presParOf" srcId="{3DE45016-CC6D-4645-ADF6-EB6961DB6981}" destId="{123E8958-3D1B-4A62-964C-AD4550602AD2}" srcOrd="0" destOrd="0" presId="urn:microsoft.com/office/officeart/2005/8/layout/hProcess11"/>
    <dgm:cxn modelId="{6CB3BFEF-67CB-4F1E-A251-3552C04421B9}" type="presParOf" srcId="{3DE45016-CC6D-4645-ADF6-EB6961DB6981}" destId="{FADA5CEA-A4A9-4C9E-A45A-B86242A6582B}" srcOrd="1" destOrd="0" presId="urn:microsoft.com/office/officeart/2005/8/layout/hProcess11"/>
    <dgm:cxn modelId="{877F8B08-5D0D-4D5B-94AF-14B248CD4EA7}" type="presParOf" srcId="{FADA5CEA-A4A9-4C9E-A45A-B86242A6582B}" destId="{79E599C1-51E0-444A-B02C-2EC8DA5AB05D}" srcOrd="0" destOrd="0" presId="urn:microsoft.com/office/officeart/2005/8/layout/hProcess11"/>
    <dgm:cxn modelId="{66EE78C3-0E9A-4748-B232-38075374C9B5}" type="presParOf" srcId="{79E599C1-51E0-444A-B02C-2EC8DA5AB05D}" destId="{F8B4672A-8878-4EAC-904E-ECCE7355739E}" srcOrd="0" destOrd="0" presId="urn:microsoft.com/office/officeart/2005/8/layout/hProcess11"/>
    <dgm:cxn modelId="{9D464E42-E6D4-46CB-A2A1-43149D96E3FC}" type="presParOf" srcId="{79E599C1-51E0-444A-B02C-2EC8DA5AB05D}" destId="{2107F6C1-2B80-42E1-9881-EE462CA73451}" srcOrd="1" destOrd="0" presId="urn:microsoft.com/office/officeart/2005/8/layout/hProcess11"/>
    <dgm:cxn modelId="{5F6ABA0F-B506-4FCA-9D13-9D070E8CDD8F}" type="presParOf" srcId="{79E599C1-51E0-444A-B02C-2EC8DA5AB05D}" destId="{3C90AE9D-A0DE-40A6-80D4-14F1F2557F97}" srcOrd="2" destOrd="0" presId="urn:microsoft.com/office/officeart/2005/8/layout/hProcess11"/>
    <dgm:cxn modelId="{66FCC1BD-DB90-458C-9DC4-CF4832DF6A33}" type="presParOf" srcId="{FADA5CEA-A4A9-4C9E-A45A-B86242A6582B}" destId="{62C773D8-B540-41DD-811C-37CAC5E40351}" srcOrd="1" destOrd="0" presId="urn:microsoft.com/office/officeart/2005/8/layout/hProcess11"/>
    <dgm:cxn modelId="{A228B13D-AB6A-4F12-A0EE-AA6DD2237AC1}" type="presParOf" srcId="{FADA5CEA-A4A9-4C9E-A45A-B86242A6582B}" destId="{6A4D2B3D-A961-490A-998F-6E89669A95F4}" srcOrd="2" destOrd="0" presId="urn:microsoft.com/office/officeart/2005/8/layout/hProcess11"/>
    <dgm:cxn modelId="{A2D17CFD-FFCE-4920-A2FB-CAF10E44B51B}" type="presParOf" srcId="{6A4D2B3D-A961-490A-998F-6E89669A95F4}" destId="{95CFA134-C73C-498B-B4DA-2CBEAEA55EEC}" srcOrd="0" destOrd="0" presId="urn:microsoft.com/office/officeart/2005/8/layout/hProcess11"/>
    <dgm:cxn modelId="{92C52A73-1591-41B3-BF89-898EB757127C}" type="presParOf" srcId="{6A4D2B3D-A961-490A-998F-6E89669A95F4}" destId="{7421D991-9461-4EEC-B3B2-762ADE7EEADA}" srcOrd="1" destOrd="0" presId="urn:microsoft.com/office/officeart/2005/8/layout/hProcess11"/>
    <dgm:cxn modelId="{B5A0235B-F5B2-4E74-81CF-2C505D174988}" type="presParOf" srcId="{6A4D2B3D-A961-490A-998F-6E89669A95F4}" destId="{204AAA34-86FF-45F0-B59E-29081AA6E2B0}" srcOrd="2" destOrd="0" presId="urn:microsoft.com/office/officeart/2005/8/layout/hProcess11"/>
    <dgm:cxn modelId="{96AC16BC-75C1-4C33-8E22-139121ACB9B2}" type="presParOf" srcId="{FADA5CEA-A4A9-4C9E-A45A-B86242A6582B}" destId="{161F2255-C514-49E8-83E8-5F520796C448}" srcOrd="3" destOrd="0" presId="urn:microsoft.com/office/officeart/2005/8/layout/hProcess11"/>
    <dgm:cxn modelId="{9260018C-3AAB-4445-B2BB-99607ACCF56A}" type="presParOf" srcId="{FADA5CEA-A4A9-4C9E-A45A-B86242A6582B}" destId="{CF9C4442-004C-4840-8426-3700D00E2DE5}" srcOrd="4" destOrd="0" presId="urn:microsoft.com/office/officeart/2005/8/layout/hProcess11"/>
    <dgm:cxn modelId="{DFC69BF1-3F46-4D25-830B-6E2D67B8AB33}" type="presParOf" srcId="{CF9C4442-004C-4840-8426-3700D00E2DE5}" destId="{73977024-7307-4AD9-93C4-28181157704C}" srcOrd="0" destOrd="0" presId="urn:microsoft.com/office/officeart/2005/8/layout/hProcess11"/>
    <dgm:cxn modelId="{8CCB912E-3EA1-4DEC-9D4B-40F0BA533D68}" type="presParOf" srcId="{CF9C4442-004C-4840-8426-3700D00E2DE5}" destId="{0E2ED503-D4A0-4F6A-B52F-C31827D7A14D}" srcOrd="1" destOrd="0" presId="urn:microsoft.com/office/officeart/2005/8/layout/hProcess11"/>
    <dgm:cxn modelId="{F2753FCA-2075-4BE8-AECB-226C8481403A}" type="presParOf" srcId="{CF9C4442-004C-4840-8426-3700D00E2DE5}" destId="{18258EA1-9412-4D60-88F6-D8C1968C947C}" srcOrd="2" destOrd="0" presId="urn:microsoft.com/office/officeart/2005/8/layout/hProcess11"/>
    <dgm:cxn modelId="{DE0F0FF9-43AD-42FF-8CF4-F156AA70444F}" type="presParOf" srcId="{FADA5CEA-A4A9-4C9E-A45A-B86242A6582B}" destId="{07388A5B-5200-484D-BB4A-DEA9EADE93C9}" srcOrd="5" destOrd="0" presId="urn:microsoft.com/office/officeart/2005/8/layout/hProcess11"/>
    <dgm:cxn modelId="{00AFCEE2-077F-4A7F-8510-CEEEF14A6051}" type="presParOf" srcId="{FADA5CEA-A4A9-4C9E-A45A-B86242A6582B}" destId="{BBC878D0-C217-474D-B141-F6000ECEEA31}" srcOrd="6" destOrd="0" presId="urn:microsoft.com/office/officeart/2005/8/layout/hProcess11"/>
    <dgm:cxn modelId="{6E199C36-3DB1-4E9F-8DC8-26DC34AF14EF}" type="presParOf" srcId="{BBC878D0-C217-474D-B141-F6000ECEEA31}" destId="{24F9E4F6-0B64-46C0-85E9-8CC77299084F}" srcOrd="0" destOrd="0" presId="urn:microsoft.com/office/officeart/2005/8/layout/hProcess11"/>
    <dgm:cxn modelId="{AA775C9A-4B43-4082-886A-D8FCB1D453DA}" type="presParOf" srcId="{BBC878D0-C217-474D-B141-F6000ECEEA31}" destId="{85F922DF-9BAE-4FC0-87B5-378F9B3326E5}" srcOrd="1" destOrd="0" presId="urn:microsoft.com/office/officeart/2005/8/layout/hProcess11"/>
    <dgm:cxn modelId="{A9258A8F-473A-441A-86E8-7ED570604D88}" type="presParOf" srcId="{BBC878D0-C217-474D-B141-F6000ECEEA31}" destId="{8106C86E-D113-4F60-961E-25F0CD1325CC}" srcOrd="2" destOrd="0" presId="urn:microsoft.com/office/officeart/2005/8/layout/hProcess11"/>
    <dgm:cxn modelId="{C56306AB-4EDE-443F-8EBF-F90D1A9B7523}" type="presParOf" srcId="{FADA5CEA-A4A9-4C9E-A45A-B86242A6582B}" destId="{1E054A2E-F1D9-479F-983E-DE12CE2ACC19}" srcOrd="7" destOrd="0" presId="urn:microsoft.com/office/officeart/2005/8/layout/hProcess11"/>
    <dgm:cxn modelId="{546ABD68-DC1A-4BE3-8270-6249367D9780}" type="presParOf" srcId="{FADA5CEA-A4A9-4C9E-A45A-B86242A6582B}" destId="{B6A22864-D1C3-47C4-9E06-F5E34AF59927}" srcOrd="8" destOrd="0" presId="urn:microsoft.com/office/officeart/2005/8/layout/hProcess11"/>
    <dgm:cxn modelId="{70C21A8D-6016-45C9-A0B1-7BFF2EB0DA23}" type="presParOf" srcId="{B6A22864-D1C3-47C4-9E06-F5E34AF59927}" destId="{C0E4DB62-A027-4212-A993-58941A64BB42}" srcOrd="0" destOrd="0" presId="urn:microsoft.com/office/officeart/2005/8/layout/hProcess11"/>
    <dgm:cxn modelId="{7AB8A4FA-5AAD-4A6F-A1D3-FDE1C1660BD5}" type="presParOf" srcId="{B6A22864-D1C3-47C4-9E06-F5E34AF59927}" destId="{EFCBEF51-A173-4C15-A8EF-4B485F00D2E2}" srcOrd="1" destOrd="0" presId="urn:microsoft.com/office/officeart/2005/8/layout/hProcess11"/>
    <dgm:cxn modelId="{18A9AE17-9D40-40A1-B922-0A64C58EDDF6}" type="presParOf" srcId="{B6A22864-D1C3-47C4-9E06-F5E34AF59927}" destId="{4C987E23-7F7B-4C6D-B442-456455B5AB1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CDC58-D891-4E2F-AD67-73DA46D8C5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77ABA6A-2AD7-4230-B0AB-EE671D61002D}">
      <dgm:prSet phldrT="[Text]" custT="1"/>
      <dgm:spPr/>
      <dgm:t>
        <a:bodyPr/>
        <a:lstStyle/>
        <a:p>
          <a:r>
            <a:rPr lang="en-GB" sz="1050" dirty="0"/>
            <a:t>Review source material around principle</a:t>
          </a:r>
        </a:p>
      </dgm:t>
    </dgm:pt>
    <dgm:pt modelId="{D1808DF3-92E3-42AC-AF07-2C57C166254F}" type="parTrans" cxnId="{2C96CE9E-4BC7-4DBA-A0B6-8771FEF52119}">
      <dgm:prSet/>
      <dgm:spPr/>
      <dgm:t>
        <a:bodyPr/>
        <a:lstStyle/>
        <a:p>
          <a:endParaRPr lang="en-GB" sz="1000"/>
        </a:p>
      </dgm:t>
    </dgm:pt>
    <dgm:pt modelId="{ABB788AF-FF6E-474C-BA9A-6ECC253C1EA5}" type="sibTrans" cxnId="{2C96CE9E-4BC7-4DBA-A0B6-8771FEF52119}">
      <dgm:prSet/>
      <dgm:spPr/>
      <dgm:t>
        <a:bodyPr/>
        <a:lstStyle/>
        <a:p>
          <a:endParaRPr lang="en-GB" sz="1000"/>
        </a:p>
      </dgm:t>
    </dgm:pt>
    <dgm:pt modelId="{6907DCB5-3CF3-4F45-9C44-5E246CC29445}">
      <dgm:prSet phldrT="[Text]" custT="1"/>
      <dgm:spPr/>
      <dgm:t>
        <a:bodyPr/>
        <a:lstStyle/>
        <a:p>
          <a:r>
            <a:rPr lang="en-GB" sz="1050" dirty="0"/>
            <a:t>Create common place to access DCC information, guidance and dashboard data</a:t>
          </a:r>
        </a:p>
      </dgm:t>
    </dgm:pt>
    <dgm:pt modelId="{B2EC37CD-92DF-4850-B6BA-CDB1C4D92E48}" type="parTrans" cxnId="{EAE6DF3E-312E-45AD-800C-4C31D8AB9F8F}">
      <dgm:prSet/>
      <dgm:spPr/>
      <dgm:t>
        <a:bodyPr/>
        <a:lstStyle/>
        <a:p>
          <a:endParaRPr lang="en-GB" sz="1000"/>
        </a:p>
      </dgm:t>
    </dgm:pt>
    <dgm:pt modelId="{9B1680F3-2E53-400D-A811-438E6FAD19E0}" type="sibTrans" cxnId="{EAE6DF3E-312E-45AD-800C-4C31D8AB9F8F}">
      <dgm:prSet/>
      <dgm:spPr/>
      <dgm:t>
        <a:bodyPr/>
        <a:lstStyle/>
        <a:p>
          <a:endParaRPr lang="en-GB" sz="1000"/>
        </a:p>
      </dgm:t>
    </dgm:pt>
    <dgm:pt modelId="{06CB99B2-C4DC-431F-A144-4A2B17382E18}">
      <dgm:prSet phldrT="[Text]" custT="1"/>
      <dgm:spPr/>
      <dgm:t>
        <a:bodyPr/>
        <a:lstStyle/>
        <a:p>
          <a:r>
            <a:rPr lang="en-GB" sz="1050" dirty="0"/>
            <a:t>Enhanced Close Call System for future data analysis</a:t>
          </a:r>
        </a:p>
      </dgm:t>
    </dgm:pt>
    <dgm:pt modelId="{5168286F-C787-4F12-8848-695BFBD9C94B}" type="parTrans" cxnId="{79B1AA56-F785-457B-907A-9F1F689EECB3}">
      <dgm:prSet/>
      <dgm:spPr/>
      <dgm:t>
        <a:bodyPr/>
        <a:lstStyle/>
        <a:p>
          <a:endParaRPr lang="en-GB" sz="1000"/>
        </a:p>
      </dgm:t>
    </dgm:pt>
    <dgm:pt modelId="{C4ABFC59-4A80-49BF-897A-3D6180D28B4C}" type="sibTrans" cxnId="{79B1AA56-F785-457B-907A-9F1F689EECB3}">
      <dgm:prSet/>
      <dgm:spPr/>
      <dgm:t>
        <a:bodyPr/>
        <a:lstStyle/>
        <a:p>
          <a:endParaRPr lang="en-GB" sz="1000"/>
        </a:p>
      </dgm:t>
    </dgm:pt>
    <dgm:pt modelId="{554F11DA-33C3-4E95-BBBF-10C99ADD25A6}">
      <dgm:prSet phldrT="[Text]" custT="1"/>
      <dgm:spPr/>
      <dgm:t>
        <a:bodyPr/>
        <a:lstStyle/>
        <a:p>
          <a:r>
            <a:rPr lang="en-GB" sz="1050" dirty="0"/>
            <a:t>Supply Chain collaboration</a:t>
          </a:r>
        </a:p>
      </dgm:t>
    </dgm:pt>
    <dgm:pt modelId="{AA7DDE43-BA33-4928-948D-8EE00022A23C}" type="parTrans" cxnId="{F01144B3-80F9-46D7-8A44-D488467D9E13}">
      <dgm:prSet/>
      <dgm:spPr/>
      <dgm:t>
        <a:bodyPr/>
        <a:lstStyle/>
        <a:p>
          <a:endParaRPr lang="en-GB" sz="1000"/>
        </a:p>
      </dgm:t>
    </dgm:pt>
    <dgm:pt modelId="{6A454E64-6697-4638-BFEC-7F6A7C8697EB}" type="sibTrans" cxnId="{F01144B3-80F9-46D7-8A44-D488467D9E13}">
      <dgm:prSet/>
      <dgm:spPr/>
      <dgm:t>
        <a:bodyPr/>
        <a:lstStyle/>
        <a:p>
          <a:endParaRPr lang="en-GB" sz="1000"/>
        </a:p>
      </dgm:t>
    </dgm:pt>
    <dgm:pt modelId="{60C220B8-CE07-41E2-A520-A993938F9C98}">
      <dgm:prSet phldrT="[Text]" custT="1"/>
      <dgm:spPr/>
      <dgm:t>
        <a:bodyPr/>
        <a:lstStyle/>
        <a:p>
          <a:r>
            <a:rPr lang="en-GB" sz="1000" dirty="0"/>
            <a:t>NRDD leading DCC</a:t>
          </a:r>
        </a:p>
      </dgm:t>
    </dgm:pt>
    <dgm:pt modelId="{D5EB4874-C418-427C-835E-B5CED1ED12B2}" type="parTrans" cxnId="{AA230F24-1EC1-4CA1-9172-28BE6918E718}">
      <dgm:prSet/>
      <dgm:spPr/>
      <dgm:t>
        <a:bodyPr/>
        <a:lstStyle/>
        <a:p>
          <a:endParaRPr lang="en-GB" sz="1000"/>
        </a:p>
      </dgm:t>
    </dgm:pt>
    <dgm:pt modelId="{64646C4A-D5C5-409A-9031-75B32D57A83E}" type="sibTrans" cxnId="{AA230F24-1EC1-4CA1-9172-28BE6918E718}">
      <dgm:prSet/>
      <dgm:spPr/>
      <dgm:t>
        <a:bodyPr/>
        <a:lstStyle/>
        <a:p>
          <a:endParaRPr lang="en-GB" sz="1000"/>
        </a:p>
      </dgm:t>
    </dgm:pt>
    <dgm:pt modelId="{8A7146C4-EF91-4379-BC98-571AE79694BD}" type="pres">
      <dgm:prSet presAssocID="{F70CDC58-D891-4E2F-AD67-73DA46D8C512}" presName="linear" presStyleCnt="0">
        <dgm:presLayoutVars>
          <dgm:dir/>
          <dgm:animLvl val="lvl"/>
          <dgm:resizeHandles val="exact"/>
        </dgm:presLayoutVars>
      </dgm:prSet>
      <dgm:spPr/>
    </dgm:pt>
    <dgm:pt modelId="{CF94F8F7-0A37-4337-8597-27C05B46BB67}" type="pres">
      <dgm:prSet presAssocID="{60C220B8-CE07-41E2-A520-A993938F9C98}" presName="parentLin" presStyleCnt="0"/>
      <dgm:spPr/>
    </dgm:pt>
    <dgm:pt modelId="{5529C274-4E8D-4990-B643-FE845B19D5E9}" type="pres">
      <dgm:prSet presAssocID="{60C220B8-CE07-41E2-A520-A993938F9C98}" presName="parentLeftMargin" presStyleLbl="node1" presStyleIdx="0" presStyleCnt="1"/>
      <dgm:spPr/>
    </dgm:pt>
    <dgm:pt modelId="{F36C4727-D2BA-4363-BAE6-0DF6E53424A3}" type="pres">
      <dgm:prSet presAssocID="{60C220B8-CE07-41E2-A520-A993938F9C98}" presName="parentText" presStyleLbl="node1" presStyleIdx="0" presStyleCnt="1">
        <dgm:presLayoutVars>
          <dgm:chMax val="0"/>
          <dgm:bulletEnabled val="1"/>
        </dgm:presLayoutVars>
      </dgm:prSet>
      <dgm:spPr/>
    </dgm:pt>
    <dgm:pt modelId="{79BAF374-A828-4F0B-80B1-19F909EA609C}" type="pres">
      <dgm:prSet presAssocID="{60C220B8-CE07-41E2-A520-A993938F9C98}" presName="negativeSpace" presStyleCnt="0"/>
      <dgm:spPr/>
    </dgm:pt>
    <dgm:pt modelId="{EF798F72-ADB7-49D9-945B-1FBBF9C8566E}" type="pres">
      <dgm:prSet presAssocID="{60C220B8-CE07-41E2-A520-A993938F9C98}" presName="childText" presStyleLbl="conFgAcc1" presStyleIdx="0" presStyleCnt="1">
        <dgm:presLayoutVars>
          <dgm:bulletEnabled val="1"/>
        </dgm:presLayoutVars>
      </dgm:prSet>
      <dgm:spPr/>
    </dgm:pt>
  </dgm:ptLst>
  <dgm:cxnLst>
    <dgm:cxn modelId="{AA230F24-1EC1-4CA1-9172-28BE6918E718}" srcId="{F70CDC58-D891-4E2F-AD67-73DA46D8C512}" destId="{60C220B8-CE07-41E2-A520-A993938F9C98}" srcOrd="0" destOrd="0" parTransId="{D5EB4874-C418-427C-835E-B5CED1ED12B2}" sibTransId="{64646C4A-D5C5-409A-9031-75B32D57A83E}"/>
    <dgm:cxn modelId="{EAE6DF3E-312E-45AD-800C-4C31D8AB9F8F}" srcId="{60C220B8-CE07-41E2-A520-A993938F9C98}" destId="{6907DCB5-3CF3-4F45-9C44-5E246CC29445}" srcOrd="1" destOrd="0" parTransId="{B2EC37CD-92DF-4850-B6BA-CDB1C4D92E48}" sibTransId="{9B1680F3-2E53-400D-A811-438E6FAD19E0}"/>
    <dgm:cxn modelId="{F12B9346-85BE-492D-8DC5-64E8653D3E44}" type="presOf" srcId="{E77ABA6A-2AD7-4230-B0AB-EE671D61002D}" destId="{EF798F72-ADB7-49D9-945B-1FBBF9C8566E}" srcOrd="0" destOrd="0" presId="urn:microsoft.com/office/officeart/2005/8/layout/list1"/>
    <dgm:cxn modelId="{4B71EF49-263F-4B3D-BC86-47E5336A0540}" type="presOf" srcId="{06CB99B2-C4DC-431F-A144-4A2B17382E18}" destId="{EF798F72-ADB7-49D9-945B-1FBBF9C8566E}" srcOrd="0" destOrd="2" presId="urn:microsoft.com/office/officeart/2005/8/layout/list1"/>
    <dgm:cxn modelId="{B49B616F-9107-47AA-BA13-997070855C5F}" type="presOf" srcId="{F70CDC58-D891-4E2F-AD67-73DA46D8C512}" destId="{8A7146C4-EF91-4379-BC98-571AE79694BD}" srcOrd="0" destOrd="0" presId="urn:microsoft.com/office/officeart/2005/8/layout/list1"/>
    <dgm:cxn modelId="{F1B1E872-626C-4E92-AE7E-C539C792EC8B}" type="presOf" srcId="{60C220B8-CE07-41E2-A520-A993938F9C98}" destId="{F36C4727-D2BA-4363-BAE6-0DF6E53424A3}" srcOrd="1" destOrd="0" presId="urn:microsoft.com/office/officeart/2005/8/layout/list1"/>
    <dgm:cxn modelId="{B5586674-FB93-4200-898D-53644C92C35A}" type="presOf" srcId="{6907DCB5-3CF3-4F45-9C44-5E246CC29445}" destId="{EF798F72-ADB7-49D9-945B-1FBBF9C8566E}" srcOrd="0" destOrd="1" presId="urn:microsoft.com/office/officeart/2005/8/layout/list1"/>
    <dgm:cxn modelId="{79B1AA56-F785-457B-907A-9F1F689EECB3}" srcId="{60C220B8-CE07-41E2-A520-A993938F9C98}" destId="{06CB99B2-C4DC-431F-A144-4A2B17382E18}" srcOrd="2" destOrd="0" parTransId="{5168286F-C787-4F12-8848-695BFBD9C94B}" sibTransId="{C4ABFC59-4A80-49BF-897A-3D6180D28B4C}"/>
    <dgm:cxn modelId="{2C96CE9E-4BC7-4DBA-A0B6-8771FEF52119}" srcId="{60C220B8-CE07-41E2-A520-A993938F9C98}" destId="{E77ABA6A-2AD7-4230-B0AB-EE671D61002D}" srcOrd="0" destOrd="0" parTransId="{D1808DF3-92E3-42AC-AF07-2C57C166254F}" sibTransId="{ABB788AF-FF6E-474C-BA9A-6ECC253C1EA5}"/>
    <dgm:cxn modelId="{4A95F5AF-EBD8-4BB3-9C44-1C30277EDBE4}" type="presOf" srcId="{60C220B8-CE07-41E2-A520-A993938F9C98}" destId="{5529C274-4E8D-4990-B643-FE845B19D5E9}" srcOrd="0" destOrd="0" presId="urn:microsoft.com/office/officeart/2005/8/layout/list1"/>
    <dgm:cxn modelId="{F01144B3-80F9-46D7-8A44-D488467D9E13}" srcId="{60C220B8-CE07-41E2-A520-A993938F9C98}" destId="{554F11DA-33C3-4E95-BBBF-10C99ADD25A6}" srcOrd="3" destOrd="0" parTransId="{AA7DDE43-BA33-4928-948D-8EE00022A23C}" sibTransId="{6A454E64-6697-4638-BFEC-7F6A7C8697EB}"/>
    <dgm:cxn modelId="{CE644EEA-0EC9-4AA5-BA0E-88B07A204557}" type="presOf" srcId="{554F11DA-33C3-4E95-BBBF-10C99ADD25A6}" destId="{EF798F72-ADB7-49D9-945B-1FBBF9C8566E}" srcOrd="0" destOrd="3" presId="urn:microsoft.com/office/officeart/2005/8/layout/list1"/>
    <dgm:cxn modelId="{3A888F2C-265D-49EA-99CD-C386BDD6F715}" type="presParOf" srcId="{8A7146C4-EF91-4379-BC98-571AE79694BD}" destId="{CF94F8F7-0A37-4337-8597-27C05B46BB67}" srcOrd="0" destOrd="0" presId="urn:microsoft.com/office/officeart/2005/8/layout/list1"/>
    <dgm:cxn modelId="{353660FF-7F2E-4D79-850F-1B8179D917AF}" type="presParOf" srcId="{CF94F8F7-0A37-4337-8597-27C05B46BB67}" destId="{5529C274-4E8D-4990-B643-FE845B19D5E9}" srcOrd="0" destOrd="0" presId="urn:microsoft.com/office/officeart/2005/8/layout/list1"/>
    <dgm:cxn modelId="{E9C3F26D-B70C-42F4-8C17-66FAF9B0D5A3}" type="presParOf" srcId="{CF94F8F7-0A37-4337-8597-27C05B46BB67}" destId="{F36C4727-D2BA-4363-BAE6-0DF6E53424A3}" srcOrd="1" destOrd="0" presId="urn:microsoft.com/office/officeart/2005/8/layout/list1"/>
    <dgm:cxn modelId="{E1C26CCD-44B3-4319-A759-3EE1088F6954}" type="presParOf" srcId="{8A7146C4-EF91-4379-BC98-571AE79694BD}" destId="{79BAF374-A828-4F0B-80B1-19F909EA609C}" srcOrd="1" destOrd="0" presId="urn:microsoft.com/office/officeart/2005/8/layout/list1"/>
    <dgm:cxn modelId="{49252D44-6A42-41F6-B836-3772D3A614D7}" type="presParOf" srcId="{8A7146C4-EF91-4379-BC98-571AE79694BD}" destId="{EF798F72-ADB7-49D9-945B-1FBBF9C8566E}"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CDC58-D891-4E2F-AD67-73DA46D8C51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E77ABA6A-2AD7-4230-B0AB-EE671D61002D}">
      <dgm:prSet phldrT="[Text]" custT="1"/>
      <dgm:spPr/>
      <dgm:t>
        <a:bodyPr/>
        <a:lstStyle/>
        <a:p>
          <a:r>
            <a:rPr lang="en-GB" sz="1200" dirty="0"/>
            <a:t>More than 700 DCCs reviewed</a:t>
          </a:r>
          <a:endParaRPr lang="en-GB" sz="1100" dirty="0"/>
        </a:p>
      </dgm:t>
    </dgm:pt>
    <dgm:pt modelId="{D1808DF3-92E3-42AC-AF07-2C57C166254F}" type="parTrans" cxnId="{2C96CE9E-4BC7-4DBA-A0B6-8771FEF52119}">
      <dgm:prSet/>
      <dgm:spPr/>
      <dgm:t>
        <a:bodyPr/>
        <a:lstStyle/>
        <a:p>
          <a:endParaRPr lang="en-GB" sz="900"/>
        </a:p>
      </dgm:t>
    </dgm:pt>
    <dgm:pt modelId="{ABB788AF-FF6E-474C-BA9A-6ECC253C1EA5}" type="sibTrans" cxnId="{2C96CE9E-4BC7-4DBA-A0B6-8771FEF52119}">
      <dgm:prSet/>
      <dgm:spPr/>
      <dgm:t>
        <a:bodyPr/>
        <a:lstStyle/>
        <a:p>
          <a:endParaRPr lang="en-GB" sz="900"/>
        </a:p>
      </dgm:t>
    </dgm:pt>
    <dgm:pt modelId="{6907DCB5-3CF3-4F45-9C44-5E246CC29445}">
      <dgm:prSet phldrT="[Text]" custT="1"/>
      <dgm:spPr/>
      <dgm:t>
        <a:bodyPr/>
        <a:lstStyle/>
        <a:p>
          <a:r>
            <a:rPr lang="en-GB" sz="1200" dirty="0"/>
            <a:t>DCC industry dashboard</a:t>
          </a:r>
        </a:p>
      </dgm:t>
    </dgm:pt>
    <dgm:pt modelId="{B2EC37CD-92DF-4850-B6BA-CDB1C4D92E48}" type="parTrans" cxnId="{EAE6DF3E-312E-45AD-800C-4C31D8AB9F8F}">
      <dgm:prSet/>
      <dgm:spPr/>
      <dgm:t>
        <a:bodyPr/>
        <a:lstStyle/>
        <a:p>
          <a:endParaRPr lang="en-GB" sz="900"/>
        </a:p>
      </dgm:t>
    </dgm:pt>
    <dgm:pt modelId="{9B1680F3-2E53-400D-A811-438E6FAD19E0}" type="sibTrans" cxnId="{EAE6DF3E-312E-45AD-800C-4C31D8AB9F8F}">
      <dgm:prSet/>
      <dgm:spPr/>
      <dgm:t>
        <a:bodyPr/>
        <a:lstStyle/>
        <a:p>
          <a:endParaRPr lang="en-GB" sz="900"/>
        </a:p>
      </dgm:t>
    </dgm:pt>
    <dgm:pt modelId="{06CB99B2-C4DC-431F-A144-4A2B17382E18}">
      <dgm:prSet phldrT="[Text]" custT="1"/>
      <dgm:spPr/>
      <dgm:t>
        <a:bodyPr/>
        <a:lstStyle/>
        <a:p>
          <a:r>
            <a:rPr lang="en-GB" sz="1200" dirty="0"/>
            <a:t>Coordination with suppliers via DCC Rail Industry Forum</a:t>
          </a:r>
        </a:p>
      </dgm:t>
    </dgm:pt>
    <dgm:pt modelId="{5168286F-C787-4F12-8848-695BFBD9C94B}" type="parTrans" cxnId="{79B1AA56-F785-457B-907A-9F1F689EECB3}">
      <dgm:prSet/>
      <dgm:spPr/>
      <dgm:t>
        <a:bodyPr/>
        <a:lstStyle/>
        <a:p>
          <a:endParaRPr lang="en-GB" sz="900"/>
        </a:p>
      </dgm:t>
    </dgm:pt>
    <dgm:pt modelId="{C4ABFC59-4A80-49BF-897A-3D6180D28B4C}" type="sibTrans" cxnId="{79B1AA56-F785-457B-907A-9F1F689EECB3}">
      <dgm:prSet/>
      <dgm:spPr/>
      <dgm:t>
        <a:bodyPr/>
        <a:lstStyle/>
        <a:p>
          <a:endParaRPr lang="en-GB" sz="900"/>
        </a:p>
      </dgm:t>
    </dgm:pt>
    <dgm:pt modelId="{554F11DA-33C3-4E95-BBBF-10C99ADD25A6}">
      <dgm:prSet phldrT="[Text]" custT="1"/>
      <dgm:spPr/>
      <dgm:t>
        <a:bodyPr/>
        <a:lstStyle/>
        <a:p>
          <a:r>
            <a:rPr lang="en-GB" sz="1200" dirty="0"/>
            <a:t>Liaison with existing groups to promote DCC</a:t>
          </a:r>
        </a:p>
      </dgm:t>
    </dgm:pt>
    <dgm:pt modelId="{AA7DDE43-BA33-4928-948D-8EE00022A23C}" type="parTrans" cxnId="{F01144B3-80F9-46D7-8A44-D488467D9E13}">
      <dgm:prSet/>
      <dgm:spPr/>
      <dgm:t>
        <a:bodyPr/>
        <a:lstStyle/>
        <a:p>
          <a:endParaRPr lang="en-GB" sz="1200"/>
        </a:p>
      </dgm:t>
    </dgm:pt>
    <dgm:pt modelId="{6A454E64-6697-4638-BFEC-7F6A7C8697EB}" type="sibTrans" cxnId="{F01144B3-80F9-46D7-8A44-D488467D9E13}">
      <dgm:prSet/>
      <dgm:spPr/>
      <dgm:t>
        <a:bodyPr/>
        <a:lstStyle/>
        <a:p>
          <a:endParaRPr lang="en-GB" sz="1200"/>
        </a:p>
      </dgm:t>
    </dgm:pt>
    <dgm:pt modelId="{60C220B8-CE07-41E2-A520-A993938F9C98}">
      <dgm:prSet phldrT="[Text]" custT="1"/>
      <dgm:spPr/>
      <dgm:t>
        <a:bodyPr/>
        <a:lstStyle/>
        <a:p>
          <a:r>
            <a:rPr lang="en-GB" sz="1100" dirty="0"/>
            <a:t>NRDD DCC data analysis</a:t>
          </a:r>
        </a:p>
      </dgm:t>
    </dgm:pt>
    <dgm:pt modelId="{D5EB4874-C418-427C-835E-B5CED1ED12B2}" type="parTrans" cxnId="{AA230F24-1EC1-4CA1-9172-28BE6918E718}">
      <dgm:prSet/>
      <dgm:spPr/>
      <dgm:t>
        <a:bodyPr/>
        <a:lstStyle/>
        <a:p>
          <a:endParaRPr lang="en-GB" sz="1200"/>
        </a:p>
      </dgm:t>
    </dgm:pt>
    <dgm:pt modelId="{64646C4A-D5C5-409A-9031-75B32D57A83E}" type="sibTrans" cxnId="{AA230F24-1EC1-4CA1-9172-28BE6918E718}">
      <dgm:prSet/>
      <dgm:spPr/>
      <dgm:t>
        <a:bodyPr/>
        <a:lstStyle/>
        <a:p>
          <a:endParaRPr lang="en-GB" sz="1200"/>
        </a:p>
      </dgm:t>
    </dgm:pt>
    <dgm:pt modelId="{8A7146C4-EF91-4379-BC98-571AE79694BD}" type="pres">
      <dgm:prSet presAssocID="{F70CDC58-D891-4E2F-AD67-73DA46D8C512}" presName="linear" presStyleCnt="0">
        <dgm:presLayoutVars>
          <dgm:dir/>
          <dgm:animLvl val="lvl"/>
          <dgm:resizeHandles val="exact"/>
        </dgm:presLayoutVars>
      </dgm:prSet>
      <dgm:spPr/>
    </dgm:pt>
    <dgm:pt modelId="{CF94F8F7-0A37-4337-8597-27C05B46BB67}" type="pres">
      <dgm:prSet presAssocID="{60C220B8-CE07-41E2-A520-A993938F9C98}" presName="parentLin" presStyleCnt="0"/>
      <dgm:spPr/>
    </dgm:pt>
    <dgm:pt modelId="{5529C274-4E8D-4990-B643-FE845B19D5E9}" type="pres">
      <dgm:prSet presAssocID="{60C220B8-CE07-41E2-A520-A993938F9C98}" presName="parentLeftMargin" presStyleLbl="node1" presStyleIdx="0" presStyleCnt="1"/>
      <dgm:spPr/>
    </dgm:pt>
    <dgm:pt modelId="{F36C4727-D2BA-4363-BAE6-0DF6E53424A3}" type="pres">
      <dgm:prSet presAssocID="{60C220B8-CE07-41E2-A520-A993938F9C98}" presName="parentText" presStyleLbl="node1" presStyleIdx="0" presStyleCnt="1">
        <dgm:presLayoutVars>
          <dgm:chMax val="0"/>
          <dgm:bulletEnabled val="1"/>
        </dgm:presLayoutVars>
      </dgm:prSet>
      <dgm:spPr/>
    </dgm:pt>
    <dgm:pt modelId="{79BAF374-A828-4F0B-80B1-19F909EA609C}" type="pres">
      <dgm:prSet presAssocID="{60C220B8-CE07-41E2-A520-A993938F9C98}" presName="negativeSpace" presStyleCnt="0"/>
      <dgm:spPr/>
    </dgm:pt>
    <dgm:pt modelId="{EF798F72-ADB7-49D9-945B-1FBBF9C8566E}" type="pres">
      <dgm:prSet presAssocID="{60C220B8-CE07-41E2-A520-A993938F9C98}" presName="childText" presStyleLbl="conFgAcc1" presStyleIdx="0" presStyleCnt="1">
        <dgm:presLayoutVars>
          <dgm:bulletEnabled val="1"/>
        </dgm:presLayoutVars>
      </dgm:prSet>
      <dgm:spPr/>
    </dgm:pt>
  </dgm:ptLst>
  <dgm:cxnLst>
    <dgm:cxn modelId="{AA230F24-1EC1-4CA1-9172-28BE6918E718}" srcId="{F70CDC58-D891-4E2F-AD67-73DA46D8C512}" destId="{60C220B8-CE07-41E2-A520-A993938F9C98}" srcOrd="0" destOrd="0" parTransId="{D5EB4874-C418-427C-835E-B5CED1ED12B2}" sibTransId="{64646C4A-D5C5-409A-9031-75B32D57A83E}"/>
    <dgm:cxn modelId="{EAE6DF3E-312E-45AD-800C-4C31D8AB9F8F}" srcId="{60C220B8-CE07-41E2-A520-A993938F9C98}" destId="{6907DCB5-3CF3-4F45-9C44-5E246CC29445}" srcOrd="1" destOrd="0" parTransId="{B2EC37CD-92DF-4850-B6BA-CDB1C4D92E48}" sibTransId="{9B1680F3-2E53-400D-A811-438E6FAD19E0}"/>
    <dgm:cxn modelId="{F12B9346-85BE-492D-8DC5-64E8653D3E44}" type="presOf" srcId="{E77ABA6A-2AD7-4230-B0AB-EE671D61002D}" destId="{EF798F72-ADB7-49D9-945B-1FBBF9C8566E}" srcOrd="0" destOrd="0" presId="urn:microsoft.com/office/officeart/2005/8/layout/list1"/>
    <dgm:cxn modelId="{4B71EF49-263F-4B3D-BC86-47E5336A0540}" type="presOf" srcId="{06CB99B2-C4DC-431F-A144-4A2B17382E18}" destId="{EF798F72-ADB7-49D9-945B-1FBBF9C8566E}" srcOrd="0" destOrd="2" presId="urn:microsoft.com/office/officeart/2005/8/layout/list1"/>
    <dgm:cxn modelId="{B49B616F-9107-47AA-BA13-997070855C5F}" type="presOf" srcId="{F70CDC58-D891-4E2F-AD67-73DA46D8C512}" destId="{8A7146C4-EF91-4379-BC98-571AE79694BD}" srcOrd="0" destOrd="0" presId="urn:microsoft.com/office/officeart/2005/8/layout/list1"/>
    <dgm:cxn modelId="{F1B1E872-626C-4E92-AE7E-C539C792EC8B}" type="presOf" srcId="{60C220B8-CE07-41E2-A520-A993938F9C98}" destId="{F36C4727-D2BA-4363-BAE6-0DF6E53424A3}" srcOrd="1" destOrd="0" presId="urn:microsoft.com/office/officeart/2005/8/layout/list1"/>
    <dgm:cxn modelId="{B5586674-FB93-4200-898D-53644C92C35A}" type="presOf" srcId="{6907DCB5-3CF3-4F45-9C44-5E246CC29445}" destId="{EF798F72-ADB7-49D9-945B-1FBBF9C8566E}" srcOrd="0" destOrd="1" presId="urn:microsoft.com/office/officeart/2005/8/layout/list1"/>
    <dgm:cxn modelId="{79B1AA56-F785-457B-907A-9F1F689EECB3}" srcId="{60C220B8-CE07-41E2-A520-A993938F9C98}" destId="{06CB99B2-C4DC-431F-A144-4A2B17382E18}" srcOrd="2" destOrd="0" parTransId="{5168286F-C787-4F12-8848-695BFBD9C94B}" sibTransId="{C4ABFC59-4A80-49BF-897A-3D6180D28B4C}"/>
    <dgm:cxn modelId="{2C96CE9E-4BC7-4DBA-A0B6-8771FEF52119}" srcId="{60C220B8-CE07-41E2-A520-A993938F9C98}" destId="{E77ABA6A-2AD7-4230-B0AB-EE671D61002D}" srcOrd="0" destOrd="0" parTransId="{D1808DF3-92E3-42AC-AF07-2C57C166254F}" sibTransId="{ABB788AF-FF6E-474C-BA9A-6ECC253C1EA5}"/>
    <dgm:cxn modelId="{4A95F5AF-EBD8-4BB3-9C44-1C30277EDBE4}" type="presOf" srcId="{60C220B8-CE07-41E2-A520-A993938F9C98}" destId="{5529C274-4E8D-4990-B643-FE845B19D5E9}" srcOrd="0" destOrd="0" presId="urn:microsoft.com/office/officeart/2005/8/layout/list1"/>
    <dgm:cxn modelId="{F01144B3-80F9-46D7-8A44-D488467D9E13}" srcId="{60C220B8-CE07-41E2-A520-A993938F9C98}" destId="{554F11DA-33C3-4E95-BBBF-10C99ADD25A6}" srcOrd="3" destOrd="0" parTransId="{AA7DDE43-BA33-4928-948D-8EE00022A23C}" sibTransId="{6A454E64-6697-4638-BFEC-7F6A7C8697EB}"/>
    <dgm:cxn modelId="{CE644EEA-0EC9-4AA5-BA0E-88B07A204557}" type="presOf" srcId="{554F11DA-33C3-4E95-BBBF-10C99ADD25A6}" destId="{EF798F72-ADB7-49D9-945B-1FBBF9C8566E}" srcOrd="0" destOrd="3" presId="urn:microsoft.com/office/officeart/2005/8/layout/list1"/>
    <dgm:cxn modelId="{3A888F2C-265D-49EA-99CD-C386BDD6F715}" type="presParOf" srcId="{8A7146C4-EF91-4379-BC98-571AE79694BD}" destId="{CF94F8F7-0A37-4337-8597-27C05B46BB67}" srcOrd="0" destOrd="0" presId="urn:microsoft.com/office/officeart/2005/8/layout/list1"/>
    <dgm:cxn modelId="{353660FF-7F2E-4D79-850F-1B8179D917AF}" type="presParOf" srcId="{CF94F8F7-0A37-4337-8597-27C05B46BB67}" destId="{5529C274-4E8D-4990-B643-FE845B19D5E9}" srcOrd="0" destOrd="0" presId="urn:microsoft.com/office/officeart/2005/8/layout/list1"/>
    <dgm:cxn modelId="{E9C3F26D-B70C-42F4-8C17-66FAF9B0D5A3}" type="presParOf" srcId="{CF94F8F7-0A37-4337-8597-27C05B46BB67}" destId="{F36C4727-D2BA-4363-BAE6-0DF6E53424A3}" srcOrd="1" destOrd="0" presId="urn:microsoft.com/office/officeart/2005/8/layout/list1"/>
    <dgm:cxn modelId="{E1C26CCD-44B3-4319-A759-3EE1088F6954}" type="presParOf" srcId="{8A7146C4-EF91-4379-BC98-571AE79694BD}" destId="{79BAF374-A828-4F0B-80B1-19F909EA609C}" srcOrd="1" destOrd="0" presId="urn:microsoft.com/office/officeart/2005/8/layout/list1"/>
    <dgm:cxn modelId="{49252D44-6A42-41F6-B836-3772D3A614D7}" type="presParOf" srcId="{8A7146C4-EF91-4379-BC98-571AE79694BD}" destId="{EF798F72-ADB7-49D9-945B-1FBBF9C8566E}"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89AE4-23EF-4300-BEDF-96979D2C1AB6}"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GB"/>
        </a:p>
      </dgm:t>
    </dgm:pt>
    <dgm:pt modelId="{F5137D90-ED5F-4523-855A-F8BCD3DE1998}">
      <dgm:prSet phldrT="[Text]" custT="1"/>
      <dgm:spPr/>
      <dgm:t>
        <a:bodyPr/>
        <a:lstStyle/>
        <a:p>
          <a:r>
            <a:rPr lang="en-GB" sz="3200" dirty="0"/>
            <a:t>Activities so far</a:t>
          </a:r>
        </a:p>
      </dgm:t>
    </dgm:pt>
    <dgm:pt modelId="{183CB9F2-C588-4243-94C5-F01416BB779B}" type="parTrans" cxnId="{169C8912-8A1F-41FA-B006-DC6CAE68561D}">
      <dgm:prSet/>
      <dgm:spPr/>
      <dgm:t>
        <a:bodyPr/>
        <a:lstStyle/>
        <a:p>
          <a:endParaRPr lang="en-GB" sz="1100"/>
        </a:p>
      </dgm:t>
    </dgm:pt>
    <dgm:pt modelId="{F7BDCA95-69D9-4853-92C8-CFE48B3CB5E7}" type="sibTrans" cxnId="{169C8912-8A1F-41FA-B006-DC6CAE68561D}">
      <dgm:prSet/>
      <dgm:spPr/>
      <dgm:t>
        <a:bodyPr/>
        <a:lstStyle/>
        <a:p>
          <a:endParaRPr lang="en-GB" sz="1100"/>
        </a:p>
      </dgm:t>
    </dgm:pt>
    <dgm:pt modelId="{26CCD14E-1737-401A-B287-FB5D1FD91EA6}">
      <dgm:prSet phldrT="[Text]" custT="1"/>
      <dgm:spPr/>
      <dgm:t>
        <a:bodyPr/>
        <a:lstStyle/>
        <a:p>
          <a:endParaRPr lang="en-GB" sz="2400" dirty="0"/>
        </a:p>
      </dgm:t>
    </dgm:pt>
    <dgm:pt modelId="{FE707CDF-8168-4884-9090-BB47BA4441E8}" type="parTrans" cxnId="{F5A00EC1-6BFF-44A8-8D86-67D865F7C523}">
      <dgm:prSet/>
      <dgm:spPr/>
      <dgm:t>
        <a:bodyPr/>
        <a:lstStyle/>
        <a:p>
          <a:endParaRPr lang="en-GB"/>
        </a:p>
      </dgm:t>
    </dgm:pt>
    <dgm:pt modelId="{132CAD9F-01B2-4022-B1DB-9E1337C1F9FE}" type="sibTrans" cxnId="{F5A00EC1-6BFF-44A8-8D86-67D865F7C523}">
      <dgm:prSet/>
      <dgm:spPr/>
      <dgm:t>
        <a:bodyPr/>
        <a:lstStyle/>
        <a:p>
          <a:endParaRPr lang="en-GB"/>
        </a:p>
      </dgm:t>
    </dgm:pt>
    <dgm:pt modelId="{095F6BAC-DE2D-4AA4-B42E-B0F2B6B27D8A}" type="pres">
      <dgm:prSet presAssocID="{03E89AE4-23EF-4300-BEDF-96979D2C1AB6}" presName="linear" presStyleCnt="0">
        <dgm:presLayoutVars>
          <dgm:animLvl val="lvl"/>
          <dgm:resizeHandles val="exact"/>
        </dgm:presLayoutVars>
      </dgm:prSet>
      <dgm:spPr/>
    </dgm:pt>
    <dgm:pt modelId="{B157B3CA-CB9F-4243-BDAC-8038AB496F69}" type="pres">
      <dgm:prSet presAssocID="{F5137D90-ED5F-4523-855A-F8BCD3DE1998}" presName="parentText" presStyleLbl="node1" presStyleIdx="0" presStyleCnt="1" custScaleY="66492" custLinFactNeighborX="-516" custLinFactNeighborY="-12329">
        <dgm:presLayoutVars>
          <dgm:chMax val="0"/>
          <dgm:bulletEnabled val="1"/>
        </dgm:presLayoutVars>
      </dgm:prSet>
      <dgm:spPr/>
    </dgm:pt>
    <dgm:pt modelId="{F688A2CF-451A-44C5-AD89-2C0858500A5F}" type="pres">
      <dgm:prSet presAssocID="{F5137D90-ED5F-4523-855A-F8BCD3DE1998}" presName="childText" presStyleLbl="revTx" presStyleIdx="0" presStyleCnt="1">
        <dgm:presLayoutVars>
          <dgm:bulletEnabled val="1"/>
        </dgm:presLayoutVars>
      </dgm:prSet>
      <dgm:spPr/>
    </dgm:pt>
  </dgm:ptLst>
  <dgm:cxnLst>
    <dgm:cxn modelId="{169C8912-8A1F-41FA-B006-DC6CAE68561D}" srcId="{03E89AE4-23EF-4300-BEDF-96979D2C1AB6}" destId="{F5137D90-ED5F-4523-855A-F8BCD3DE1998}" srcOrd="0" destOrd="0" parTransId="{183CB9F2-C588-4243-94C5-F01416BB779B}" sibTransId="{F7BDCA95-69D9-4853-92C8-CFE48B3CB5E7}"/>
    <dgm:cxn modelId="{9BD55F2E-3D93-4EC8-A487-B9373796C56A}" type="presOf" srcId="{26CCD14E-1737-401A-B287-FB5D1FD91EA6}" destId="{F688A2CF-451A-44C5-AD89-2C0858500A5F}" srcOrd="0" destOrd="0" presId="urn:microsoft.com/office/officeart/2005/8/layout/vList2"/>
    <dgm:cxn modelId="{0EDF54A2-1102-450C-BF28-432434D0C576}" type="presOf" srcId="{03E89AE4-23EF-4300-BEDF-96979D2C1AB6}" destId="{095F6BAC-DE2D-4AA4-B42E-B0F2B6B27D8A}" srcOrd="0" destOrd="0" presId="urn:microsoft.com/office/officeart/2005/8/layout/vList2"/>
    <dgm:cxn modelId="{F5A00EC1-6BFF-44A8-8D86-67D865F7C523}" srcId="{F5137D90-ED5F-4523-855A-F8BCD3DE1998}" destId="{26CCD14E-1737-401A-B287-FB5D1FD91EA6}" srcOrd="0" destOrd="0" parTransId="{FE707CDF-8168-4884-9090-BB47BA4441E8}" sibTransId="{132CAD9F-01B2-4022-B1DB-9E1337C1F9FE}"/>
    <dgm:cxn modelId="{8AFD58DD-6791-435F-B055-FC42BC1A0BB4}" type="presOf" srcId="{F5137D90-ED5F-4523-855A-F8BCD3DE1998}" destId="{B157B3CA-CB9F-4243-BDAC-8038AB496F69}" srcOrd="0" destOrd="0" presId="urn:microsoft.com/office/officeart/2005/8/layout/vList2"/>
    <dgm:cxn modelId="{A6A7D8F0-875A-49B2-9EBF-19A2FFCA17BC}" type="presParOf" srcId="{095F6BAC-DE2D-4AA4-B42E-B0F2B6B27D8A}" destId="{B157B3CA-CB9F-4243-BDAC-8038AB496F69}" srcOrd="0" destOrd="0" presId="urn:microsoft.com/office/officeart/2005/8/layout/vList2"/>
    <dgm:cxn modelId="{1DB931B2-D1DE-4C37-BE40-1C5EACBD6A53}" type="presParOf" srcId="{095F6BAC-DE2D-4AA4-B42E-B0F2B6B27D8A}" destId="{F688A2CF-451A-44C5-AD89-2C0858500A5F}"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016AB-211F-45EB-AC91-614B3D319F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121F5774-7E76-49CD-9AF1-78728188E53D}">
      <dgm:prSet phldrT="[Text]" custT="1"/>
      <dgm:spPr/>
      <dgm:t>
        <a:bodyPr/>
        <a:lstStyle/>
        <a:p>
          <a:r>
            <a:rPr lang="en-GB" sz="1800" dirty="0"/>
            <a:t>Action points:</a:t>
          </a:r>
        </a:p>
      </dgm:t>
    </dgm:pt>
    <dgm:pt modelId="{0CC10446-E954-4A49-807C-F6FDD727B9BF}" type="parTrans" cxnId="{AA24B7A6-D7BD-4A62-8A27-58EEFD533A3E}">
      <dgm:prSet/>
      <dgm:spPr/>
      <dgm:t>
        <a:bodyPr/>
        <a:lstStyle/>
        <a:p>
          <a:endParaRPr lang="en-GB" sz="1000"/>
        </a:p>
      </dgm:t>
    </dgm:pt>
    <dgm:pt modelId="{0DD51BA1-9C22-4477-8739-13570CB549EA}" type="sibTrans" cxnId="{AA24B7A6-D7BD-4A62-8A27-58EEFD533A3E}">
      <dgm:prSet/>
      <dgm:spPr/>
      <dgm:t>
        <a:bodyPr/>
        <a:lstStyle/>
        <a:p>
          <a:endParaRPr lang="en-GB" sz="1000"/>
        </a:p>
      </dgm:t>
    </dgm:pt>
    <dgm:pt modelId="{23173246-8DD8-4A82-A9C3-1B41E1BEC668}">
      <dgm:prSet phldrT="[Text]" custT="1"/>
      <dgm:spPr/>
      <dgm:t>
        <a:bodyPr/>
        <a:lstStyle/>
        <a:p>
          <a:r>
            <a:rPr lang="en-GB" sz="1200" dirty="0"/>
            <a:t>Ensure you are using the source record for your design or a parallel design agreement is in place. </a:t>
          </a:r>
        </a:p>
      </dgm:t>
    </dgm:pt>
    <dgm:pt modelId="{A4325D91-7B2F-45EC-B451-79960066C826}" type="parTrans" cxnId="{6C64470B-8D45-49AB-B3F0-14B01776D66C}">
      <dgm:prSet/>
      <dgm:spPr/>
      <dgm:t>
        <a:bodyPr/>
        <a:lstStyle/>
        <a:p>
          <a:endParaRPr lang="en-GB" sz="1000"/>
        </a:p>
      </dgm:t>
    </dgm:pt>
    <dgm:pt modelId="{B6701C72-3B6C-43AD-8502-CFCF98584A54}" type="sibTrans" cxnId="{6C64470B-8D45-49AB-B3F0-14B01776D66C}">
      <dgm:prSet/>
      <dgm:spPr/>
      <dgm:t>
        <a:bodyPr/>
        <a:lstStyle/>
        <a:p>
          <a:endParaRPr lang="en-GB" sz="1000"/>
        </a:p>
      </dgm:t>
    </dgm:pt>
    <dgm:pt modelId="{A0C5672B-9E1F-450D-BD08-6B7AE442CEC9}">
      <dgm:prSet custT="1"/>
      <dgm:spPr/>
      <dgm:t>
        <a:bodyPr/>
        <a:lstStyle/>
        <a:p>
          <a:r>
            <a:rPr lang="en-GB" sz="1200" dirty="0"/>
            <a:t>In the case of late notice or ‘emergency’ designs ensure you are aware of all potential schemes within or in the vicinity of your designs. </a:t>
          </a:r>
        </a:p>
      </dgm:t>
    </dgm:pt>
    <dgm:pt modelId="{E694C37F-DD6F-4796-A867-92E273B42F90}" type="parTrans" cxnId="{40207314-8ABC-4D32-86A7-8AC1C344E2E6}">
      <dgm:prSet/>
      <dgm:spPr/>
      <dgm:t>
        <a:bodyPr/>
        <a:lstStyle/>
        <a:p>
          <a:endParaRPr lang="en-GB" sz="1000"/>
        </a:p>
      </dgm:t>
    </dgm:pt>
    <dgm:pt modelId="{58D66E05-CC3A-4B01-A0C4-AA1C6334758A}" type="sibTrans" cxnId="{40207314-8ABC-4D32-86A7-8AC1C344E2E6}">
      <dgm:prSet/>
      <dgm:spPr/>
      <dgm:t>
        <a:bodyPr/>
        <a:lstStyle/>
        <a:p>
          <a:endParaRPr lang="en-GB" sz="1000"/>
        </a:p>
      </dgm:t>
    </dgm:pt>
    <dgm:pt modelId="{19819E0A-85EF-447B-B8A6-E0BD6289EB9F}">
      <dgm:prSet custT="1"/>
      <dgm:spPr/>
      <dgm:t>
        <a:bodyPr/>
        <a:lstStyle/>
        <a:p>
          <a:r>
            <a:rPr lang="en-GB" sz="1200" dirty="0"/>
            <a:t>When considering correlation waivers ensure that the validity and age of the survey data being used in lieu of correlation is carefully considered.  </a:t>
          </a:r>
        </a:p>
      </dgm:t>
    </dgm:pt>
    <dgm:pt modelId="{BE500007-79D7-492B-80EE-9FDF0DB9E439}" type="parTrans" cxnId="{5E025CC6-AEED-4CA2-A20F-76923E9E7B85}">
      <dgm:prSet/>
      <dgm:spPr/>
      <dgm:t>
        <a:bodyPr/>
        <a:lstStyle/>
        <a:p>
          <a:endParaRPr lang="en-GB" sz="1000"/>
        </a:p>
      </dgm:t>
    </dgm:pt>
    <dgm:pt modelId="{C7BC3247-AA21-48A8-9A2E-A582F65056F0}" type="sibTrans" cxnId="{5E025CC6-AEED-4CA2-A20F-76923E9E7B85}">
      <dgm:prSet/>
      <dgm:spPr/>
      <dgm:t>
        <a:bodyPr/>
        <a:lstStyle/>
        <a:p>
          <a:endParaRPr lang="en-GB" sz="1000"/>
        </a:p>
      </dgm:t>
    </dgm:pt>
    <dgm:pt modelId="{C508B296-3C6D-4644-ABBE-0FDE3C2E6A05}" type="pres">
      <dgm:prSet presAssocID="{711016AB-211F-45EB-AC91-614B3D319FD4}" presName="layout" presStyleCnt="0">
        <dgm:presLayoutVars>
          <dgm:chMax/>
          <dgm:chPref/>
          <dgm:dir/>
          <dgm:animOne val="branch"/>
          <dgm:animLvl val="lvl"/>
          <dgm:resizeHandles/>
        </dgm:presLayoutVars>
      </dgm:prSet>
      <dgm:spPr/>
    </dgm:pt>
    <dgm:pt modelId="{3E99E75C-51C0-42F7-ADAA-B26BB2E29901}" type="pres">
      <dgm:prSet presAssocID="{121F5774-7E76-49CD-9AF1-78728188E53D}" presName="root" presStyleCnt="0">
        <dgm:presLayoutVars>
          <dgm:chMax/>
          <dgm:chPref val="4"/>
        </dgm:presLayoutVars>
      </dgm:prSet>
      <dgm:spPr/>
    </dgm:pt>
    <dgm:pt modelId="{8DC6CC1C-6965-43FF-B69F-478F6CF90D28}" type="pres">
      <dgm:prSet presAssocID="{121F5774-7E76-49CD-9AF1-78728188E53D}" presName="rootComposite" presStyleCnt="0">
        <dgm:presLayoutVars/>
      </dgm:prSet>
      <dgm:spPr/>
    </dgm:pt>
    <dgm:pt modelId="{F7F46D14-7755-4860-9608-7E6FF1E621EE}" type="pres">
      <dgm:prSet presAssocID="{121F5774-7E76-49CD-9AF1-78728188E53D}" presName="rootText" presStyleLbl="node0" presStyleIdx="0" presStyleCnt="1">
        <dgm:presLayoutVars>
          <dgm:chMax/>
          <dgm:chPref val="4"/>
        </dgm:presLayoutVars>
      </dgm:prSet>
      <dgm:spPr/>
    </dgm:pt>
    <dgm:pt modelId="{485A65A9-95FA-44DF-A470-E9A8AA5F12D1}" type="pres">
      <dgm:prSet presAssocID="{121F5774-7E76-49CD-9AF1-78728188E53D}" presName="childShape" presStyleCnt="0">
        <dgm:presLayoutVars>
          <dgm:chMax val="0"/>
          <dgm:chPref val="0"/>
        </dgm:presLayoutVars>
      </dgm:prSet>
      <dgm:spPr/>
    </dgm:pt>
    <dgm:pt modelId="{E4DDBC06-20C9-4DD1-ABE8-69A8EC28AEF8}" type="pres">
      <dgm:prSet presAssocID="{23173246-8DD8-4A82-A9C3-1B41E1BEC668}" presName="childComposite" presStyleCnt="0">
        <dgm:presLayoutVars>
          <dgm:chMax val="0"/>
          <dgm:chPref val="0"/>
        </dgm:presLayoutVars>
      </dgm:prSet>
      <dgm:spPr/>
    </dgm:pt>
    <dgm:pt modelId="{E9E92D30-AB66-40E2-AE51-E461D52F8B25}" type="pres">
      <dgm:prSet presAssocID="{23173246-8DD8-4A82-A9C3-1B41E1BEC668}"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DFB2AA4E-2F8E-447E-94CB-1A49FA54FF8A}" type="pres">
      <dgm:prSet presAssocID="{23173246-8DD8-4A82-A9C3-1B41E1BEC668}" presName="childText" presStyleLbl="lnNode1" presStyleIdx="0" presStyleCnt="3">
        <dgm:presLayoutVars>
          <dgm:chMax val="0"/>
          <dgm:chPref val="0"/>
          <dgm:bulletEnabled val="1"/>
        </dgm:presLayoutVars>
      </dgm:prSet>
      <dgm:spPr/>
    </dgm:pt>
    <dgm:pt modelId="{7E997D6D-BD59-4569-B777-BA29F2BCE728}" type="pres">
      <dgm:prSet presAssocID="{A0C5672B-9E1F-450D-BD08-6B7AE442CEC9}" presName="childComposite" presStyleCnt="0">
        <dgm:presLayoutVars>
          <dgm:chMax val="0"/>
          <dgm:chPref val="0"/>
        </dgm:presLayoutVars>
      </dgm:prSet>
      <dgm:spPr/>
    </dgm:pt>
    <dgm:pt modelId="{88988D2F-9537-4A99-8738-D03DAFFE7A2F}" type="pres">
      <dgm:prSet presAssocID="{A0C5672B-9E1F-450D-BD08-6B7AE442CEC9}"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dgm:spPr>
    </dgm:pt>
    <dgm:pt modelId="{DA3F581B-458A-4D70-A8B4-2BCF1416633C}" type="pres">
      <dgm:prSet presAssocID="{A0C5672B-9E1F-450D-BD08-6B7AE442CEC9}" presName="childText" presStyleLbl="lnNode1" presStyleIdx="1" presStyleCnt="3">
        <dgm:presLayoutVars>
          <dgm:chMax val="0"/>
          <dgm:chPref val="0"/>
          <dgm:bulletEnabled val="1"/>
        </dgm:presLayoutVars>
      </dgm:prSet>
      <dgm:spPr/>
    </dgm:pt>
    <dgm:pt modelId="{CE266E44-D5E7-4CEA-B4FD-2506FE2C7EC7}" type="pres">
      <dgm:prSet presAssocID="{19819E0A-85EF-447B-B8A6-E0BD6289EB9F}" presName="childComposite" presStyleCnt="0">
        <dgm:presLayoutVars>
          <dgm:chMax val="0"/>
          <dgm:chPref val="0"/>
        </dgm:presLayoutVars>
      </dgm:prSet>
      <dgm:spPr/>
    </dgm:pt>
    <dgm:pt modelId="{D08D4B9A-9E66-4C6F-87B6-7B70C0F26D02}" type="pres">
      <dgm:prSet presAssocID="{19819E0A-85EF-447B-B8A6-E0BD6289EB9F}"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151ACE0A-4CD1-4111-91E6-3B5CE449CD7E}" type="pres">
      <dgm:prSet presAssocID="{19819E0A-85EF-447B-B8A6-E0BD6289EB9F}" presName="childText" presStyleLbl="lnNode1" presStyleIdx="2" presStyleCnt="3">
        <dgm:presLayoutVars>
          <dgm:chMax val="0"/>
          <dgm:chPref val="0"/>
          <dgm:bulletEnabled val="1"/>
        </dgm:presLayoutVars>
      </dgm:prSet>
      <dgm:spPr/>
    </dgm:pt>
  </dgm:ptLst>
  <dgm:cxnLst>
    <dgm:cxn modelId="{6C64470B-8D45-49AB-B3F0-14B01776D66C}" srcId="{121F5774-7E76-49CD-9AF1-78728188E53D}" destId="{23173246-8DD8-4A82-A9C3-1B41E1BEC668}" srcOrd="0" destOrd="0" parTransId="{A4325D91-7B2F-45EC-B451-79960066C826}" sibTransId="{B6701C72-3B6C-43AD-8502-CFCF98584A54}"/>
    <dgm:cxn modelId="{40207314-8ABC-4D32-86A7-8AC1C344E2E6}" srcId="{121F5774-7E76-49CD-9AF1-78728188E53D}" destId="{A0C5672B-9E1F-450D-BD08-6B7AE442CEC9}" srcOrd="1" destOrd="0" parTransId="{E694C37F-DD6F-4796-A867-92E273B42F90}" sibTransId="{58D66E05-CC3A-4B01-A0C4-AA1C6334758A}"/>
    <dgm:cxn modelId="{61AC8129-2E10-4E33-8DD8-2E1C1AE14651}" type="presOf" srcId="{A0C5672B-9E1F-450D-BD08-6B7AE442CEC9}" destId="{DA3F581B-458A-4D70-A8B4-2BCF1416633C}" srcOrd="0" destOrd="0" presId="urn:microsoft.com/office/officeart/2008/layout/PictureAccentList"/>
    <dgm:cxn modelId="{FE684037-816B-408D-B8D6-04C70C8373EE}" type="presOf" srcId="{121F5774-7E76-49CD-9AF1-78728188E53D}" destId="{F7F46D14-7755-4860-9608-7E6FF1E621EE}" srcOrd="0" destOrd="0" presId="urn:microsoft.com/office/officeart/2008/layout/PictureAccentList"/>
    <dgm:cxn modelId="{AA24B7A6-D7BD-4A62-8A27-58EEFD533A3E}" srcId="{711016AB-211F-45EB-AC91-614B3D319FD4}" destId="{121F5774-7E76-49CD-9AF1-78728188E53D}" srcOrd="0" destOrd="0" parTransId="{0CC10446-E954-4A49-807C-F6FDD727B9BF}" sibTransId="{0DD51BA1-9C22-4477-8739-13570CB549EA}"/>
    <dgm:cxn modelId="{937530BD-D5D4-41C5-884F-9E89085CE302}" type="presOf" srcId="{23173246-8DD8-4A82-A9C3-1B41E1BEC668}" destId="{DFB2AA4E-2F8E-447E-94CB-1A49FA54FF8A}" srcOrd="0" destOrd="0" presId="urn:microsoft.com/office/officeart/2008/layout/PictureAccentList"/>
    <dgm:cxn modelId="{040C56BE-155C-49CF-A507-A8A694A50015}" type="presOf" srcId="{711016AB-211F-45EB-AC91-614B3D319FD4}" destId="{C508B296-3C6D-4644-ABBE-0FDE3C2E6A05}" srcOrd="0" destOrd="0" presId="urn:microsoft.com/office/officeart/2008/layout/PictureAccentList"/>
    <dgm:cxn modelId="{5E025CC6-AEED-4CA2-A20F-76923E9E7B85}" srcId="{121F5774-7E76-49CD-9AF1-78728188E53D}" destId="{19819E0A-85EF-447B-B8A6-E0BD6289EB9F}" srcOrd="2" destOrd="0" parTransId="{BE500007-79D7-492B-80EE-9FDF0DB9E439}" sibTransId="{C7BC3247-AA21-48A8-9A2E-A582F65056F0}"/>
    <dgm:cxn modelId="{FD999ACD-98FB-4D2E-B236-6682157BA1CB}" type="presOf" srcId="{19819E0A-85EF-447B-B8A6-E0BD6289EB9F}" destId="{151ACE0A-4CD1-4111-91E6-3B5CE449CD7E}" srcOrd="0" destOrd="0" presId="urn:microsoft.com/office/officeart/2008/layout/PictureAccentList"/>
    <dgm:cxn modelId="{650BE4CF-9FD9-4C5D-9C4E-E09812215EB2}" type="presParOf" srcId="{C508B296-3C6D-4644-ABBE-0FDE3C2E6A05}" destId="{3E99E75C-51C0-42F7-ADAA-B26BB2E29901}" srcOrd="0" destOrd="0" presId="urn:microsoft.com/office/officeart/2008/layout/PictureAccentList"/>
    <dgm:cxn modelId="{FC3072C8-5EE0-4A74-BE1C-5F86B3AB42A8}" type="presParOf" srcId="{3E99E75C-51C0-42F7-ADAA-B26BB2E29901}" destId="{8DC6CC1C-6965-43FF-B69F-478F6CF90D28}" srcOrd="0" destOrd="0" presId="urn:microsoft.com/office/officeart/2008/layout/PictureAccentList"/>
    <dgm:cxn modelId="{5351FE1A-47EF-4963-B599-B1705ED14E3D}" type="presParOf" srcId="{8DC6CC1C-6965-43FF-B69F-478F6CF90D28}" destId="{F7F46D14-7755-4860-9608-7E6FF1E621EE}" srcOrd="0" destOrd="0" presId="urn:microsoft.com/office/officeart/2008/layout/PictureAccentList"/>
    <dgm:cxn modelId="{E7089019-811C-430E-BF6B-9C1B7930C727}" type="presParOf" srcId="{3E99E75C-51C0-42F7-ADAA-B26BB2E29901}" destId="{485A65A9-95FA-44DF-A470-E9A8AA5F12D1}" srcOrd="1" destOrd="0" presId="urn:microsoft.com/office/officeart/2008/layout/PictureAccentList"/>
    <dgm:cxn modelId="{27A938DA-E92D-4098-84ED-BF8453EBCE54}" type="presParOf" srcId="{485A65A9-95FA-44DF-A470-E9A8AA5F12D1}" destId="{E4DDBC06-20C9-4DD1-ABE8-69A8EC28AEF8}" srcOrd="0" destOrd="0" presId="urn:microsoft.com/office/officeart/2008/layout/PictureAccentList"/>
    <dgm:cxn modelId="{F02D1907-BA46-4CA8-BA3B-B2E7FBCF1CFF}" type="presParOf" srcId="{E4DDBC06-20C9-4DD1-ABE8-69A8EC28AEF8}" destId="{E9E92D30-AB66-40E2-AE51-E461D52F8B25}" srcOrd="0" destOrd="0" presId="urn:microsoft.com/office/officeart/2008/layout/PictureAccentList"/>
    <dgm:cxn modelId="{B147A721-2FAE-4C78-A219-B2DFF12635A6}" type="presParOf" srcId="{E4DDBC06-20C9-4DD1-ABE8-69A8EC28AEF8}" destId="{DFB2AA4E-2F8E-447E-94CB-1A49FA54FF8A}" srcOrd="1" destOrd="0" presId="urn:microsoft.com/office/officeart/2008/layout/PictureAccentList"/>
    <dgm:cxn modelId="{0B6605EC-EAB9-471D-8D53-4F07580832CB}" type="presParOf" srcId="{485A65A9-95FA-44DF-A470-E9A8AA5F12D1}" destId="{7E997D6D-BD59-4569-B777-BA29F2BCE728}" srcOrd="1" destOrd="0" presId="urn:microsoft.com/office/officeart/2008/layout/PictureAccentList"/>
    <dgm:cxn modelId="{6339005C-A2D6-4737-B0BB-2E8E4A7FBACD}" type="presParOf" srcId="{7E997D6D-BD59-4569-B777-BA29F2BCE728}" destId="{88988D2F-9537-4A99-8738-D03DAFFE7A2F}" srcOrd="0" destOrd="0" presId="urn:microsoft.com/office/officeart/2008/layout/PictureAccentList"/>
    <dgm:cxn modelId="{75742184-5397-4F9B-AA38-331115CDD1CA}" type="presParOf" srcId="{7E997D6D-BD59-4569-B777-BA29F2BCE728}" destId="{DA3F581B-458A-4D70-A8B4-2BCF1416633C}" srcOrd="1" destOrd="0" presId="urn:microsoft.com/office/officeart/2008/layout/PictureAccentList"/>
    <dgm:cxn modelId="{0D869E60-7853-41EE-BD47-8704F08176B0}" type="presParOf" srcId="{485A65A9-95FA-44DF-A470-E9A8AA5F12D1}" destId="{CE266E44-D5E7-4CEA-B4FD-2506FE2C7EC7}" srcOrd="2" destOrd="0" presId="urn:microsoft.com/office/officeart/2008/layout/PictureAccentList"/>
    <dgm:cxn modelId="{8523064E-77A9-46E6-9585-45DBB4DC1607}" type="presParOf" srcId="{CE266E44-D5E7-4CEA-B4FD-2506FE2C7EC7}" destId="{D08D4B9A-9E66-4C6F-87B6-7B70C0F26D02}" srcOrd="0" destOrd="0" presId="urn:microsoft.com/office/officeart/2008/layout/PictureAccentList"/>
    <dgm:cxn modelId="{EFF4045D-1A37-4D37-9CBB-200264A41365}" type="presParOf" srcId="{CE266E44-D5E7-4CEA-B4FD-2506FE2C7EC7}" destId="{151ACE0A-4CD1-4111-91E6-3B5CE449CD7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0EE3FA-FEF5-4633-BAA3-37C2DBE4EDC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A0750DCE-59FB-4BC3-AEBD-AE83B62A2C5C}">
      <dgm:prSet phldrT="[Text]"/>
      <dgm:spPr/>
      <dgm:t>
        <a:bodyPr/>
        <a:lstStyle/>
        <a:p>
          <a:r>
            <a:rPr lang="en-GB" dirty="0"/>
            <a:t>Discussion points:</a:t>
          </a:r>
        </a:p>
      </dgm:t>
    </dgm:pt>
    <dgm:pt modelId="{BEECF812-42CC-40FE-8FB9-2DC87C8A0479}" type="parTrans" cxnId="{7D329D99-744D-4BA4-AA0B-8EED3FB58F9F}">
      <dgm:prSet/>
      <dgm:spPr/>
      <dgm:t>
        <a:bodyPr/>
        <a:lstStyle/>
        <a:p>
          <a:endParaRPr lang="en-GB"/>
        </a:p>
      </dgm:t>
    </dgm:pt>
    <dgm:pt modelId="{4769907A-6666-4FF9-9E0D-6AA5B49A303F}" type="sibTrans" cxnId="{7D329D99-744D-4BA4-AA0B-8EED3FB58F9F}">
      <dgm:prSet/>
      <dgm:spPr/>
      <dgm:t>
        <a:bodyPr/>
        <a:lstStyle/>
        <a:p>
          <a:endParaRPr lang="en-GB"/>
        </a:p>
      </dgm:t>
    </dgm:pt>
    <dgm:pt modelId="{7E7A863D-4CEE-4060-BC9B-FDA32F1E0FAB}">
      <dgm:prSet phldrT="[Text]"/>
      <dgm:spPr/>
      <dgm:t>
        <a:bodyPr/>
        <a:lstStyle/>
        <a:p>
          <a:r>
            <a:rPr lang="en-GB" dirty="0"/>
            <a:t>Are you using the most up to date source information for your designs? </a:t>
          </a:r>
        </a:p>
      </dgm:t>
    </dgm:pt>
    <dgm:pt modelId="{35CCB4B3-9B66-4603-B181-45C166A63BAD}" type="parTrans" cxnId="{E9BAD953-1D77-4E5E-82B7-B6D1C452474F}">
      <dgm:prSet/>
      <dgm:spPr/>
      <dgm:t>
        <a:bodyPr/>
        <a:lstStyle/>
        <a:p>
          <a:endParaRPr lang="en-GB"/>
        </a:p>
      </dgm:t>
    </dgm:pt>
    <dgm:pt modelId="{F448FA2A-9C4E-45B8-BEEB-242714A4F845}" type="sibTrans" cxnId="{E9BAD953-1D77-4E5E-82B7-B6D1C452474F}">
      <dgm:prSet/>
      <dgm:spPr/>
      <dgm:t>
        <a:bodyPr/>
        <a:lstStyle/>
        <a:p>
          <a:endParaRPr lang="en-GB"/>
        </a:p>
      </dgm:t>
    </dgm:pt>
    <dgm:pt modelId="{760C20A6-43DE-473C-B0DD-50C8F2B34D99}">
      <dgm:prSet/>
      <dgm:spPr/>
      <dgm:t>
        <a:bodyPr/>
        <a:lstStyle/>
        <a:p>
          <a:r>
            <a:rPr lang="en-GB" dirty="0"/>
            <a:t>Are you aware of parallel works being undertaken, including in late notice &amp; emergency design situations? If not then consult with the asset owners – If you don’t ask, you won’t know! </a:t>
          </a:r>
        </a:p>
      </dgm:t>
    </dgm:pt>
    <dgm:pt modelId="{7FF9F5E3-3E41-42B4-8D90-E78A735A011E}" type="parTrans" cxnId="{E76132DA-D981-47D6-91FE-3DBDBCA0C860}">
      <dgm:prSet/>
      <dgm:spPr/>
      <dgm:t>
        <a:bodyPr/>
        <a:lstStyle/>
        <a:p>
          <a:endParaRPr lang="en-GB"/>
        </a:p>
      </dgm:t>
    </dgm:pt>
    <dgm:pt modelId="{803B56F5-3595-4815-B015-7FF3A27AFD0B}" type="sibTrans" cxnId="{E76132DA-D981-47D6-91FE-3DBDBCA0C860}">
      <dgm:prSet/>
      <dgm:spPr/>
      <dgm:t>
        <a:bodyPr/>
        <a:lstStyle/>
        <a:p>
          <a:endParaRPr lang="en-GB"/>
        </a:p>
      </dgm:t>
    </dgm:pt>
    <dgm:pt modelId="{0DACF32F-A713-4A3E-8280-4F62F908396C}">
      <dgm:prSet/>
      <dgm:spPr/>
      <dgm:t>
        <a:bodyPr/>
        <a:lstStyle/>
        <a:p>
          <a:r>
            <a:rPr lang="en-GB" dirty="0"/>
            <a:t>Is a correlation required or have you got a correlation waiver? </a:t>
          </a:r>
        </a:p>
      </dgm:t>
    </dgm:pt>
    <dgm:pt modelId="{400BC7C3-3EC5-470E-A183-07F35BB38658}" type="parTrans" cxnId="{5C5E4D36-DF01-4EA8-8F52-01149C129432}">
      <dgm:prSet/>
      <dgm:spPr/>
      <dgm:t>
        <a:bodyPr/>
        <a:lstStyle/>
        <a:p>
          <a:endParaRPr lang="en-GB"/>
        </a:p>
      </dgm:t>
    </dgm:pt>
    <dgm:pt modelId="{912AAD08-EADF-4CAF-B97E-99841B372726}" type="sibTrans" cxnId="{5C5E4D36-DF01-4EA8-8F52-01149C129432}">
      <dgm:prSet/>
      <dgm:spPr/>
      <dgm:t>
        <a:bodyPr/>
        <a:lstStyle/>
        <a:p>
          <a:endParaRPr lang="en-GB"/>
        </a:p>
      </dgm:t>
    </dgm:pt>
    <dgm:pt modelId="{65B73B88-A387-4971-8C93-0206E1BD49A7}">
      <dgm:prSet/>
      <dgm:spPr/>
      <dgm:t>
        <a:bodyPr/>
        <a:lstStyle/>
        <a:p>
          <a:r>
            <a:rPr lang="en-GB" dirty="0"/>
            <a:t>Is the accuracy of source information as important as the accuracy of the proposed design? [It’s a rhetorical question!] </a:t>
          </a:r>
        </a:p>
      </dgm:t>
    </dgm:pt>
    <dgm:pt modelId="{6ECC62A0-A130-4550-8419-7094B1EEA7CF}" type="parTrans" cxnId="{7293D88A-7C03-4B34-934A-B3636F07938D}">
      <dgm:prSet/>
      <dgm:spPr/>
      <dgm:t>
        <a:bodyPr/>
        <a:lstStyle/>
        <a:p>
          <a:endParaRPr lang="en-GB"/>
        </a:p>
      </dgm:t>
    </dgm:pt>
    <dgm:pt modelId="{CC472757-04E8-4686-996A-DAC1D4A56DE4}" type="sibTrans" cxnId="{7293D88A-7C03-4B34-934A-B3636F07938D}">
      <dgm:prSet/>
      <dgm:spPr/>
      <dgm:t>
        <a:bodyPr/>
        <a:lstStyle/>
        <a:p>
          <a:endParaRPr lang="en-GB"/>
        </a:p>
      </dgm:t>
    </dgm:pt>
    <dgm:pt modelId="{354C9F20-5858-48AA-88E9-07325AB9BC8F}" type="pres">
      <dgm:prSet presAssocID="{6B0EE3FA-FEF5-4633-BAA3-37C2DBE4EDC8}" presName="linear" presStyleCnt="0">
        <dgm:presLayoutVars>
          <dgm:animLvl val="lvl"/>
          <dgm:resizeHandles val="exact"/>
        </dgm:presLayoutVars>
      </dgm:prSet>
      <dgm:spPr/>
    </dgm:pt>
    <dgm:pt modelId="{FD3C4A0F-59D6-4C24-9259-87D33B828A9C}" type="pres">
      <dgm:prSet presAssocID="{A0750DCE-59FB-4BC3-AEBD-AE83B62A2C5C}" presName="parentText" presStyleLbl="node1" presStyleIdx="0" presStyleCnt="1">
        <dgm:presLayoutVars>
          <dgm:chMax val="0"/>
          <dgm:bulletEnabled val="1"/>
        </dgm:presLayoutVars>
      </dgm:prSet>
      <dgm:spPr/>
    </dgm:pt>
    <dgm:pt modelId="{98656774-7556-447A-91ED-E8D154F2CB2E}" type="pres">
      <dgm:prSet presAssocID="{A0750DCE-59FB-4BC3-AEBD-AE83B62A2C5C}" presName="childText" presStyleLbl="revTx" presStyleIdx="0" presStyleCnt="1">
        <dgm:presLayoutVars>
          <dgm:bulletEnabled val="1"/>
        </dgm:presLayoutVars>
      </dgm:prSet>
      <dgm:spPr/>
    </dgm:pt>
  </dgm:ptLst>
  <dgm:cxnLst>
    <dgm:cxn modelId="{2B16B600-FBB9-4F43-9490-913EE1A773F2}" type="presOf" srcId="{6B0EE3FA-FEF5-4633-BAA3-37C2DBE4EDC8}" destId="{354C9F20-5858-48AA-88E9-07325AB9BC8F}" srcOrd="0" destOrd="0" presId="urn:microsoft.com/office/officeart/2005/8/layout/vList2"/>
    <dgm:cxn modelId="{70627426-B0D9-4641-9CEB-14F8CCBE7DB0}" type="presOf" srcId="{760C20A6-43DE-473C-B0DD-50C8F2B34D99}" destId="{98656774-7556-447A-91ED-E8D154F2CB2E}" srcOrd="0" destOrd="1" presId="urn:microsoft.com/office/officeart/2005/8/layout/vList2"/>
    <dgm:cxn modelId="{5C5E4D36-DF01-4EA8-8F52-01149C129432}" srcId="{A0750DCE-59FB-4BC3-AEBD-AE83B62A2C5C}" destId="{0DACF32F-A713-4A3E-8280-4F62F908396C}" srcOrd="2" destOrd="0" parTransId="{400BC7C3-3EC5-470E-A183-07F35BB38658}" sibTransId="{912AAD08-EADF-4CAF-B97E-99841B372726}"/>
    <dgm:cxn modelId="{52047F6D-A223-4997-8DF3-5A7D539F65D7}" type="presOf" srcId="{A0750DCE-59FB-4BC3-AEBD-AE83B62A2C5C}" destId="{FD3C4A0F-59D6-4C24-9259-87D33B828A9C}" srcOrd="0" destOrd="0" presId="urn:microsoft.com/office/officeart/2005/8/layout/vList2"/>
    <dgm:cxn modelId="{E9BAD953-1D77-4E5E-82B7-B6D1C452474F}" srcId="{A0750DCE-59FB-4BC3-AEBD-AE83B62A2C5C}" destId="{7E7A863D-4CEE-4060-BC9B-FDA32F1E0FAB}" srcOrd="0" destOrd="0" parTransId="{35CCB4B3-9B66-4603-B181-45C166A63BAD}" sibTransId="{F448FA2A-9C4E-45B8-BEEB-242714A4F845}"/>
    <dgm:cxn modelId="{7293D88A-7C03-4B34-934A-B3636F07938D}" srcId="{A0750DCE-59FB-4BC3-AEBD-AE83B62A2C5C}" destId="{65B73B88-A387-4971-8C93-0206E1BD49A7}" srcOrd="3" destOrd="0" parTransId="{6ECC62A0-A130-4550-8419-7094B1EEA7CF}" sibTransId="{CC472757-04E8-4686-996A-DAC1D4A56DE4}"/>
    <dgm:cxn modelId="{F230E68E-A17C-4643-8E44-555124EEB87D}" type="presOf" srcId="{65B73B88-A387-4971-8C93-0206E1BD49A7}" destId="{98656774-7556-447A-91ED-E8D154F2CB2E}" srcOrd="0" destOrd="3" presId="urn:microsoft.com/office/officeart/2005/8/layout/vList2"/>
    <dgm:cxn modelId="{7D329D99-744D-4BA4-AA0B-8EED3FB58F9F}" srcId="{6B0EE3FA-FEF5-4633-BAA3-37C2DBE4EDC8}" destId="{A0750DCE-59FB-4BC3-AEBD-AE83B62A2C5C}" srcOrd="0" destOrd="0" parTransId="{BEECF812-42CC-40FE-8FB9-2DC87C8A0479}" sibTransId="{4769907A-6666-4FF9-9E0D-6AA5B49A303F}"/>
    <dgm:cxn modelId="{9B9DD7A8-423B-460E-A772-BDACA2B2AE75}" type="presOf" srcId="{0DACF32F-A713-4A3E-8280-4F62F908396C}" destId="{98656774-7556-447A-91ED-E8D154F2CB2E}" srcOrd="0" destOrd="2" presId="urn:microsoft.com/office/officeart/2005/8/layout/vList2"/>
    <dgm:cxn modelId="{E76132DA-D981-47D6-91FE-3DBDBCA0C860}" srcId="{A0750DCE-59FB-4BC3-AEBD-AE83B62A2C5C}" destId="{760C20A6-43DE-473C-B0DD-50C8F2B34D99}" srcOrd="1" destOrd="0" parTransId="{7FF9F5E3-3E41-42B4-8D90-E78A735A011E}" sibTransId="{803B56F5-3595-4815-B015-7FF3A27AFD0B}"/>
    <dgm:cxn modelId="{AB93DEE5-23D9-4636-B0ED-4086D35AC2EA}" type="presOf" srcId="{7E7A863D-4CEE-4060-BC9B-FDA32F1E0FAB}" destId="{98656774-7556-447A-91ED-E8D154F2CB2E}" srcOrd="0" destOrd="0" presId="urn:microsoft.com/office/officeart/2005/8/layout/vList2"/>
    <dgm:cxn modelId="{09162FA2-3F18-46A0-974D-8360651E98AA}" type="presParOf" srcId="{354C9F20-5858-48AA-88E9-07325AB9BC8F}" destId="{FD3C4A0F-59D6-4C24-9259-87D33B828A9C}" srcOrd="0" destOrd="0" presId="urn:microsoft.com/office/officeart/2005/8/layout/vList2"/>
    <dgm:cxn modelId="{C7AD0A16-2EFC-469C-8D7B-90265BE0DE83}" type="presParOf" srcId="{354C9F20-5858-48AA-88E9-07325AB9BC8F}" destId="{98656774-7556-447A-91ED-E8D154F2CB2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2DD4EA-D9BD-4C98-9CF5-D3DE46ACBE0C}"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GB"/>
        </a:p>
      </dgm:t>
    </dgm:pt>
    <dgm:pt modelId="{D55E68BA-C7B9-4E87-A41F-64CA000E6A49}">
      <dgm:prSet phldrT="[Text]"/>
      <dgm:spPr/>
      <dgm:t>
        <a:bodyPr/>
        <a:lstStyle/>
        <a:p>
          <a:r>
            <a:rPr lang="en-GB" dirty="0"/>
            <a:t>July</a:t>
          </a:r>
        </a:p>
      </dgm:t>
    </dgm:pt>
    <dgm:pt modelId="{C9F51D32-6833-41E1-9F3A-0C2C83177161}" type="parTrans" cxnId="{483E0E75-81AC-4183-9D15-847D938AC065}">
      <dgm:prSet/>
      <dgm:spPr/>
      <dgm:t>
        <a:bodyPr/>
        <a:lstStyle/>
        <a:p>
          <a:endParaRPr lang="en-GB"/>
        </a:p>
      </dgm:t>
    </dgm:pt>
    <dgm:pt modelId="{6B7D21DF-0F4E-40D4-BEFB-6BF55B97F3F4}" type="sibTrans" cxnId="{483E0E75-81AC-4183-9D15-847D938AC065}">
      <dgm:prSet/>
      <dgm:spPr/>
      <dgm:t>
        <a:bodyPr/>
        <a:lstStyle/>
        <a:p>
          <a:endParaRPr lang="en-GB"/>
        </a:p>
      </dgm:t>
    </dgm:pt>
    <dgm:pt modelId="{73C20733-EB3B-4D1B-947F-CA27292F9F87}">
      <dgm:prSet phldrT="[Text]"/>
      <dgm:spPr/>
      <dgm:t>
        <a:bodyPr/>
        <a:lstStyle/>
        <a:p>
          <a:r>
            <a:rPr lang="en-GB" dirty="0"/>
            <a:t>September</a:t>
          </a:r>
        </a:p>
      </dgm:t>
    </dgm:pt>
    <dgm:pt modelId="{C4CA886D-7077-43DE-A229-9DC928396383}" type="parTrans" cxnId="{EA7174DA-B946-44D0-A5A9-F51E911480F5}">
      <dgm:prSet/>
      <dgm:spPr/>
      <dgm:t>
        <a:bodyPr/>
        <a:lstStyle/>
        <a:p>
          <a:endParaRPr lang="en-GB"/>
        </a:p>
      </dgm:t>
    </dgm:pt>
    <dgm:pt modelId="{A90EBE33-7A2C-474E-8E70-66485E1D403D}" type="sibTrans" cxnId="{EA7174DA-B946-44D0-A5A9-F51E911480F5}">
      <dgm:prSet/>
      <dgm:spPr/>
      <dgm:t>
        <a:bodyPr/>
        <a:lstStyle/>
        <a:p>
          <a:endParaRPr lang="en-GB"/>
        </a:p>
      </dgm:t>
    </dgm:pt>
    <dgm:pt modelId="{6BD24ED7-E50C-498A-BF9A-448180174493}">
      <dgm:prSet phldrT="[Text]"/>
      <dgm:spPr/>
      <dgm:t>
        <a:bodyPr/>
        <a:lstStyle/>
        <a:p>
          <a:r>
            <a:rPr lang="en-GB" dirty="0"/>
            <a:t>November</a:t>
          </a:r>
        </a:p>
      </dgm:t>
    </dgm:pt>
    <dgm:pt modelId="{FA6838A1-6D82-4704-9122-A50C4173A162}" type="parTrans" cxnId="{DB193600-D77E-48B5-8B2D-DB1029A931DE}">
      <dgm:prSet/>
      <dgm:spPr/>
      <dgm:t>
        <a:bodyPr/>
        <a:lstStyle/>
        <a:p>
          <a:endParaRPr lang="en-GB"/>
        </a:p>
      </dgm:t>
    </dgm:pt>
    <dgm:pt modelId="{4BCDC919-4FB0-4B86-9A8C-1C12D282B818}" type="sibTrans" cxnId="{DB193600-D77E-48B5-8B2D-DB1029A931DE}">
      <dgm:prSet/>
      <dgm:spPr/>
      <dgm:t>
        <a:bodyPr/>
        <a:lstStyle/>
        <a:p>
          <a:endParaRPr lang="en-GB"/>
        </a:p>
      </dgm:t>
    </dgm:pt>
    <dgm:pt modelId="{9B494BFB-B9CC-4B0F-9193-AA68766232B8}">
      <dgm:prSet phldrT="[Text]"/>
      <dgm:spPr/>
      <dgm:t>
        <a:bodyPr/>
        <a:lstStyle/>
        <a:p>
          <a:endParaRPr lang="en-GB" dirty="0"/>
        </a:p>
      </dgm:t>
    </dgm:pt>
    <dgm:pt modelId="{7D0AA91E-5270-469B-BD25-F0A18CD48D35}" type="parTrans" cxnId="{CCEECC81-AE6B-498F-AA07-F6D730997347}">
      <dgm:prSet/>
      <dgm:spPr/>
      <dgm:t>
        <a:bodyPr/>
        <a:lstStyle/>
        <a:p>
          <a:endParaRPr lang="en-GB"/>
        </a:p>
      </dgm:t>
    </dgm:pt>
    <dgm:pt modelId="{6CEAC48F-9945-4929-B305-CF1E0410DD09}" type="sibTrans" cxnId="{CCEECC81-AE6B-498F-AA07-F6D730997347}">
      <dgm:prSet/>
      <dgm:spPr/>
      <dgm:t>
        <a:bodyPr/>
        <a:lstStyle/>
        <a:p>
          <a:endParaRPr lang="en-GB"/>
        </a:p>
      </dgm:t>
    </dgm:pt>
    <dgm:pt modelId="{65A15FED-6D4B-457A-87F3-F67AC0F7DA85}">
      <dgm:prSet phldrT="[Text]"/>
      <dgm:spPr/>
      <dgm:t>
        <a:bodyPr/>
        <a:lstStyle/>
        <a:p>
          <a:r>
            <a:rPr lang="en-GB" dirty="0"/>
            <a:t>August</a:t>
          </a:r>
        </a:p>
      </dgm:t>
    </dgm:pt>
    <dgm:pt modelId="{7FB13719-6EB1-4305-AA4E-4B3D3F143902}" type="sibTrans" cxnId="{C8E94F4E-9EDC-40C6-B9F6-7FD591053FC1}">
      <dgm:prSet/>
      <dgm:spPr/>
      <dgm:t>
        <a:bodyPr/>
        <a:lstStyle/>
        <a:p>
          <a:endParaRPr lang="en-GB"/>
        </a:p>
      </dgm:t>
    </dgm:pt>
    <dgm:pt modelId="{5C433010-788A-4A9B-84D8-1EF76553C72B}" type="parTrans" cxnId="{C8E94F4E-9EDC-40C6-B9F6-7FD591053FC1}">
      <dgm:prSet/>
      <dgm:spPr/>
      <dgm:t>
        <a:bodyPr/>
        <a:lstStyle/>
        <a:p>
          <a:endParaRPr lang="en-GB"/>
        </a:p>
      </dgm:t>
    </dgm:pt>
    <dgm:pt modelId="{25BC49AB-6262-4201-8C61-C147EFECAF64}">
      <dgm:prSet phldrT="[Text]"/>
      <dgm:spPr/>
      <dgm:t>
        <a:bodyPr/>
        <a:lstStyle/>
        <a:p>
          <a:r>
            <a:rPr lang="en-GB" dirty="0"/>
            <a:t>April</a:t>
          </a:r>
        </a:p>
      </dgm:t>
    </dgm:pt>
    <dgm:pt modelId="{27697F87-5D10-4F9E-8378-B104B018401B}" type="parTrans" cxnId="{04049CB4-F573-4BBF-AB2A-8BC62E44DE05}">
      <dgm:prSet/>
      <dgm:spPr/>
      <dgm:t>
        <a:bodyPr/>
        <a:lstStyle/>
        <a:p>
          <a:endParaRPr lang="en-GB"/>
        </a:p>
      </dgm:t>
    </dgm:pt>
    <dgm:pt modelId="{30D8AA0D-E16F-4C28-9032-546B4F5396FD}" type="sibTrans" cxnId="{04049CB4-F573-4BBF-AB2A-8BC62E44DE05}">
      <dgm:prSet/>
      <dgm:spPr/>
      <dgm:t>
        <a:bodyPr/>
        <a:lstStyle/>
        <a:p>
          <a:endParaRPr lang="en-GB"/>
        </a:p>
      </dgm:t>
    </dgm:pt>
    <dgm:pt modelId="{3DE45016-CC6D-4645-ADF6-EB6961DB6981}" type="pres">
      <dgm:prSet presAssocID="{982DD4EA-D9BD-4C98-9CF5-D3DE46ACBE0C}" presName="Name0" presStyleCnt="0">
        <dgm:presLayoutVars>
          <dgm:dir/>
          <dgm:resizeHandles val="exact"/>
        </dgm:presLayoutVars>
      </dgm:prSet>
      <dgm:spPr/>
    </dgm:pt>
    <dgm:pt modelId="{123E8958-3D1B-4A62-964C-AD4550602AD2}" type="pres">
      <dgm:prSet presAssocID="{982DD4EA-D9BD-4C98-9CF5-D3DE46ACBE0C}" presName="arrow" presStyleLbl="bgShp" presStyleIdx="0" presStyleCnt="1"/>
      <dgm:spPr/>
    </dgm:pt>
    <dgm:pt modelId="{FADA5CEA-A4A9-4C9E-A45A-B86242A6582B}" type="pres">
      <dgm:prSet presAssocID="{982DD4EA-D9BD-4C98-9CF5-D3DE46ACBE0C}" presName="points" presStyleCnt="0"/>
      <dgm:spPr/>
    </dgm:pt>
    <dgm:pt modelId="{79E599C1-51E0-444A-B02C-2EC8DA5AB05D}" type="pres">
      <dgm:prSet presAssocID="{D55E68BA-C7B9-4E87-A41F-64CA000E6A49}" presName="compositeA" presStyleCnt="0"/>
      <dgm:spPr/>
    </dgm:pt>
    <dgm:pt modelId="{F8B4672A-8878-4EAC-904E-ECCE7355739E}" type="pres">
      <dgm:prSet presAssocID="{D55E68BA-C7B9-4E87-A41F-64CA000E6A49}" presName="textA" presStyleLbl="revTx" presStyleIdx="0" presStyleCnt="6" custLinFactNeighborX="295" custLinFactNeighborY="-8241">
        <dgm:presLayoutVars>
          <dgm:bulletEnabled val="1"/>
        </dgm:presLayoutVars>
      </dgm:prSet>
      <dgm:spPr/>
    </dgm:pt>
    <dgm:pt modelId="{2107F6C1-2B80-42E1-9881-EE462CA73451}" type="pres">
      <dgm:prSet presAssocID="{D55E68BA-C7B9-4E87-A41F-64CA000E6A49}" presName="circleA" presStyleLbl="node1" presStyleIdx="0" presStyleCnt="6"/>
      <dgm:spPr/>
    </dgm:pt>
    <dgm:pt modelId="{3C90AE9D-A0DE-40A6-80D4-14F1F2557F97}" type="pres">
      <dgm:prSet presAssocID="{D55E68BA-C7B9-4E87-A41F-64CA000E6A49}" presName="spaceA" presStyleCnt="0"/>
      <dgm:spPr/>
    </dgm:pt>
    <dgm:pt modelId="{62C773D8-B540-41DD-811C-37CAC5E40351}" type="pres">
      <dgm:prSet presAssocID="{6B7D21DF-0F4E-40D4-BEFB-6BF55B97F3F4}" presName="space" presStyleCnt="0"/>
      <dgm:spPr/>
    </dgm:pt>
    <dgm:pt modelId="{6A4D2B3D-A961-490A-998F-6E89669A95F4}" type="pres">
      <dgm:prSet presAssocID="{65A15FED-6D4B-457A-87F3-F67AC0F7DA85}" presName="compositeB" presStyleCnt="0"/>
      <dgm:spPr/>
    </dgm:pt>
    <dgm:pt modelId="{95CFA134-C73C-498B-B4DA-2CBEAEA55EEC}" type="pres">
      <dgm:prSet presAssocID="{65A15FED-6D4B-457A-87F3-F67AC0F7DA85}" presName="textB" presStyleLbl="revTx" presStyleIdx="1" presStyleCnt="6" custLinFactY="-2456" custLinFactNeighborX="3960" custLinFactNeighborY="-100000">
        <dgm:presLayoutVars>
          <dgm:bulletEnabled val="1"/>
        </dgm:presLayoutVars>
      </dgm:prSet>
      <dgm:spPr/>
    </dgm:pt>
    <dgm:pt modelId="{7421D991-9461-4EEC-B3B2-762ADE7EEADA}" type="pres">
      <dgm:prSet presAssocID="{65A15FED-6D4B-457A-87F3-F67AC0F7DA85}" presName="circleB" presStyleLbl="node1" presStyleIdx="1" presStyleCnt="6"/>
      <dgm:spPr/>
    </dgm:pt>
    <dgm:pt modelId="{204AAA34-86FF-45F0-B59E-29081AA6E2B0}" type="pres">
      <dgm:prSet presAssocID="{65A15FED-6D4B-457A-87F3-F67AC0F7DA85}" presName="spaceB" presStyleCnt="0"/>
      <dgm:spPr/>
    </dgm:pt>
    <dgm:pt modelId="{161F2255-C514-49E8-83E8-5F520796C448}" type="pres">
      <dgm:prSet presAssocID="{7FB13719-6EB1-4305-AA4E-4B3D3F143902}" presName="space" presStyleCnt="0"/>
      <dgm:spPr/>
    </dgm:pt>
    <dgm:pt modelId="{CF9C4442-004C-4840-8426-3700D00E2DE5}" type="pres">
      <dgm:prSet presAssocID="{73C20733-EB3B-4D1B-947F-CA27292F9F87}" presName="compositeA" presStyleCnt="0"/>
      <dgm:spPr/>
    </dgm:pt>
    <dgm:pt modelId="{73977024-7307-4AD9-93C4-28181157704C}" type="pres">
      <dgm:prSet presAssocID="{73C20733-EB3B-4D1B-947F-CA27292F9F87}" presName="textA" presStyleLbl="revTx" presStyleIdx="2" presStyleCnt="6" custLinFactNeighborX="-87" custLinFactNeighborY="-5765">
        <dgm:presLayoutVars>
          <dgm:bulletEnabled val="1"/>
        </dgm:presLayoutVars>
      </dgm:prSet>
      <dgm:spPr/>
    </dgm:pt>
    <dgm:pt modelId="{0E2ED503-D4A0-4F6A-B52F-C31827D7A14D}" type="pres">
      <dgm:prSet presAssocID="{73C20733-EB3B-4D1B-947F-CA27292F9F87}" presName="circleA" presStyleLbl="node1" presStyleIdx="2" presStyleCnt="6"/>
      <dgm:spPr/>
    </dgm:pt>
    <dgm:pt modelId="{18258EA1-9412-4D60-88F6-D8C1968C947C}" type="pres">
      <dgm:prSet presAssocID="{73C20733-EB3B-4D1B-947F-CA27292F9F87}" presName="spaceA" presStyleCnt="0"/>
      <dgm:spPr/>
    </dgm:pt>
    <dgm:pt modelId="{07388A5B-5200-484D-BB4A-DEA9EADE93C9}" type="pres">
      <dgm:prSet presAssocID="{A90EBE33-7A2C-474E-8E70-66485E1D403D}" presName="space" presStyleCnt="0"/>
      <dgm:spPr/>
    </dgm:pt>
    <dgm:pt modelId="{BBC878D0-C217-474D-B141-F6000ECEEA31}" type="pres">
      <dgm:prSet presAssocID="{6BD24ED7-E50C-498A-BF9A-448180174493}" presName="compositeB" presStyleCnt="0"/>
      <dgm:spPr/>
    </dgm:pt>
    <dgm:pt modelId="{24F9E4F6-0B64-46C0-85E9-8CC77299084F}" type="pres">
      <dgm:prSet presAssocID="{6BD24ED7-E50C-498A-BF9A-448180174493}" presName="textB" presStyleLbl="revTx" presStyleIdx="3" presStyleCnt="6" custLinFactNeighborY="-99640">
        <dgm:presLayoutVars>
          <dgm:bulletEnabled val="1"/>
        </dgm:presLayoutVars>
      </dgm:prSet>
      <dgm:spPr/>
    </dgm:pt>
    <dgm:pt modelId="{85F922DF-9BAE-4FC0-87B5-378F9B3326E5}" type="pres">
      <dgm:prSet presAssocID="{6BD24ED7-E50C-498A-BF9A-448180174493}" presName="circleB" presStyleLbl="node1" presStyleIdx="3" presStyleCnt="6"/>
      <dgm:spPr/>
    </dgm:pt>
    <dgm:pt modelId="{8106C86E-D113-4F60-961E-25F0CD1325CC}" type="pres">
      <dgm:prSet presAssocID="{6BD24ED7-E50C-498A-BF9A-448180174493}" presName="spaceB" presStyleCnt="0"/>
      <dgm:spPr/>
    </dgm:pt>
    <dgm:pt modelId="{1E054A2E-F1D9-479F-983E-DE12CE2ACC19}" type="pres">
      <dgm:prSet presAssocID="{4BCDC919-4FB0-4B86-9A8C-1C12D282B818}" presName="space" presStyleCnt="0"/>
      <dgm:spPr/>
    </dgm:pt>
    <dgm:pt modelId="{B6A22864-D1C3-47C4-9E06-F5E34AF59927}" type="pres">
      <dgm:prSet presAssocID="{9B494BFB-B9CC-4B0F-9193-AA68766232B8}" presName="compositeA" presStyleCnt="0"/>
      <dgm:spPr/>
    </dgm:pt>
    <dgm:pt modelId="{C0E4DB62-A027-4212-A993-58941A64BB42}" type="pres">
      <dgm:prSet presAssocID="{9B494BFB-B9CC-4B0F-9193-AA68766232B8}" presName="textA" presStyleLbl="revTx" presStyleIdx="4" presStyleCnt="6">
        <dgm:presLayoutVars>
          <dgm:bulletEnabled val="1"/>
        </dgm:presLayoutVars>
      </dgm:prSet>
      <dgm:spPr/>
    </dgm:pt>
    <dgm:pt modelId="{EFCBEF51-A173-4C15-A8EF-4B485F00D2E2}" type="pres">
      <dgm:prSet presAssocID="{9B494BFB-B9CC-4B0F-9193-AA68766232B8}" presName="circleA" presStyleLbl="node1" presStyleIdx="4" presStyleCnt="6"/>
      <dgm:spPr/>
    </dgm:pt>
    <dgm:pt modelId="{4C987E23-7F7B-4C6D-B442-456455B5AB10}" type="pres">
      <dgm:prSet presAssocID="{9B494BFB-B9CC-4B0F-9193-AA68766232B8}" presName="spaceA" presStyleCnt="0"/>
      <dgm:spPr/>
    </dgm:pt>
    <dgm:pt modelId="{CB9523B7-A97E-4A6C-A5FC-922C21C6E53F}" type="pres">
      <dgm:prSet presAssocID="{6CEAC48F-9945-4929-B305-CF1E0410DD09}" presName="space" presStyleCnt="0"/>
      <dgm:spPr/>
    </dgm:pt>
    <dgm:pt modelId="{0794CF7C-BB71-446D-9334-003D1E30D901}" type="pres">
      <dgm:prSet presAssocID="{25BC49AB-6262-4201-8C61-C147EFECAF64}" presName="compositeB" presStyleCnt="0"/>
      <dgm:spPr/>
    </dgm:pt>
    <dgm:pt modelId="{F8F46D01-086B-468E-9555-2D897BB56BE3}" type="pres">
      <dgm:prSet presAssocID="{25BC49AB-6262-4201-8C61-C147EFECAF64}" presName="textB" presStyleLbl="revTx" presStyleIdx="5" presStyleCnt="6" custLinFactY="-1196" custLinFactNeighborX="10794" custLinFactNeighborY="-100000">
        <dgm:presLayoutVars>
          <dgm:bulletEnabled val="1"/>
        </dgm:presLayoutVars>
      </dgm:prSet>
      <dgm:spPr/>
    </dgm:pt>
    <dgm:pt modelId="{B6363697-22CA-4012-9DF2-4735924A5005}" type="pres">
      <dgm:prSet presAssocID="{25BC49AB-6262-4201-8C61-C147EFECAF64}" presName="circleB" presStyleLbl="node1" presStyleIdx="5" presStyleCnt="6"/>
      <dgm:spPr/>
    </dgm:pt>
    <dgm:pt modelId="{3F0151BD-5CAA-44DD-846C-FBD61F794B92}" type="pres">
      <dgm:prSet presAssocID="{25BC49AB-6262-4201-8C61-C147EFECAF64}" presName="spaceB" presStyleCnt="0"/>
      <dgm:spPr/>
    </dgm:pt>
  </dgm:ptLst>
  <dgm:cxnLst>
    <dgm:cxn modelId="{DB193600-D77E-48B5-8B2D-DB1029A931DE}" srcId="{982DD4EA-D9BD-4C98-9CF5-D3DE46ACBE0C}" destId="{6BD24ED7-E50C-498A-BF9A-448180174493}" srcOrd="3" destOrd="0" parTransId="{FA6838A1-6D82-4704-9122-A50C4173A162}" sibTransId="{4BCDC919-4FB0-4B86-9A8C-1C12D282B818}"/>
    <dgm:cxn modelId="{2D64AF08-A9B3-42FA-8845-FAF7C1AE4F07}" type="presOf" srcId="{982DD4EA-D9BD-4C98-9CF5-D3DE46ACBE0C}" destId="{3DE45016-CC6D-4645-ADF6-EB6961DB6981}" srcOrd="0" destOrd="0" presId="urn:microsoft.com/office/officeart/2005/8/layout/hProcess11"/>
    <dgm:cxn modelId="{A203295F-EA03-4744-AB60-7CBD3A103F1F}" type="presOf" srcId="{6BD24ED7-E50C-498A-BF9A-448180174493}" destId="{24F9E4F6-0B64-46C0-85E9-8CC77299084F}" srcOrd="0" destOrd="0" presId="urn:microsoft.com/office/officeart/2005/8/layout/hProcess11"/>
    <dgm:cxn modelId="{C8E94F4E-9EDC-40C6-B9F6-7FD591053FC1}" srcId="{982DD4EA-D9BD-4C98-9CF5-D3DE46ACBE0C}" destId="{65A15FED-6D4B-457A-87F3-F67AC0F7DA85}" srcOrd="1" destOrd="0" parTransId="{5C433010-788A-4A9B-84D8-1EF76553C72B}" sibTransId="{7FB13719-6EB1-4305-AA4E-4B3D3F143902}"/>
    <dgm:cxn modelId="{483E0E75-81AC-4183-9D15-847D938AC065}" srcId="{982DD4EA-D9BD-4C98-9CF5-D3DE46ACBE0C}" destId="{D55E68BA-C7B9-4E87-A41F-64CA000E6A49}" srcOrd="0" destOrd="0" parTransId="{C9F51D32-6833-41E1-9F3A-0C2C83177161}" sibTransId="{6B7D21DF-0F4E-40D4-BEFB-6BF55B97F3F4}"/>
    <dgm:cxn modelId="{CCEECC81-AE6B-498F-AA07-F6D730997347}" srcId="{982DD4EA-D9BD-4C98-9CF5-D3DE46ACBE0C}" destId="{9B494BFB-B9CC-4B0F-9193-AA68766232B8}" srcOrd="4" destOrd="0" parTransId="{7D0AA91E-5270-469B-BD25-F0A18CD48D35}" sibTransId="{6CEAC48F-9945-4929-B305-CF1E0410DD09}"/>
    <dgm:cxn modelId="{B837188D-B7C1-4059-B24B-23D5E92DB0FC}" type="presOf" srcId="{9B494BFB-B9CC-4B0F-9193-AA68766232B8}" destId="{C0E4DB62-A027-4212-A993-58941A64BB42}" srcOrd="0" destOrd="0" presId="urn:microsoft.com/office/officeart/2005/8/layout/hProcess11"/>
    <dgm:cxn modelId="{34F3ACA2-E3BF-4142-A1D9-D160FC6F8991}" type="presOf" srcId="{D55E68BA-C7B9-4E87-A41F-64CA000E6A49}" destId="{F8B4672A-8878-4EAC-904E-ECCE7355739E}" srcOrd="0" destOrd="0" presId="urn:microsoft.com/office/officeart/2005/8/layout/hProcess11"/>
    <dgm:cxn modelId="{DFE81EA4-7D00-4223-A72A-E705BE0011FF}" type="presOf" srcId="{73C20733-EB3B-4D1B-947F-CA27292F9F87}" destId="{73977024-7307-4AD9-93C4-28181157704C}" srcOrd="0" destOrd="0" presId="urn:microsoft.com/office/officeart/2005/8/layout/hProcess11"/>
    <dgm:cxn modelId="{04049CB4-F573-4BBF-AB2A-8BC62E44DE05}" srcId="{982DD4EA-D9BD-4C98-9CF5-D3DE46ACBE0C}" destId="{25BC49AB-6262-4201-8C61-C147EFECAF64}" srcOrd="5" destOrd="0" parTransId="{27697F87-5D10-4F9E-8378-B104B018401B}" sibTransId="{30D8AA0D-E16F-4C28-9032-546B4F5396FD}"/>
    <dgm:cxn modelId="{EA7174DA-B946-44D0-A5A9-F51E911480F5}" srcId="{982DD4EA-D9BD-4C98-9CF5-D3DE46ACBE0C}" destId="{73C20733-EB3B-4D1B-947F-CA27292F9F87}" srcOrd="2" destOrd="0" parTransId="{C4CA886D-7077-43DE-A229-9DC928396383}" sibTransId="{A90EBE33-7A2C-474E-8E70-66485E1D403D}"/>
    <dgm:cxn modelId="{FA3EE5ED-A6CC-43AC-9F23-F6CF602BE959}" type="presOf" srcId="{25BC49AB-6262-4201-8C61-C147EFECAF64}" destId="{F8F46D01-086B-468E-9555-2D897BB56BE3}" srcOrd="0" destOrd="0" presId="urn:microsoft.com/office/officeart/2005/8/layout/hProcess11"/>
    <dgm:cxn modelId="{5DDACDEF-1773-4C4F-BB7A-214A7595B530}" type="presOf" srcId="{65A15FED-6D4B-457A-87F3-F67AC0F7DA85}" destId="{95CFA134-C73C-498B-B4DA-2CBEAEA55EEC}" srcOrd="0" destOrd="0" presId="urn:microsoft.com/office/officeart/2005/8/layout/hProcess11"/>
    <dgm:cxn modelId="{0DA04279-A1C5-4268-945F-F55110954022}" type="presParOf" srcId="{3DE45016-CC6D-4645-ADF6-EB6961DB6981}" destId="{123E8958-3D1B-4A62-964C-AD4550602AD2}" srcOrd="0" destOrd="0" presId="urn:microsoft.com/office/officeart/2005/8/layout/hProcess11"/>
    <dgm:cxn modelId="{6CB3BFEF-67CB-4F1E-A251-3552C04421B9}" type="presParOf" srcId="{3DE45016-CC6D-4645-ADF6-EB6961DB6981}" destId="{FADA5CEA-A4A9-4C9E-A45A-B86242A6582B}" srcOrd="1" destOrd="0" presId="urn:microsoft.com/office/officeart/2005/8/layout/hProcess11"/>
    <dgm:cxn modelId="{877F8B08-5D0D-4D5B-94AF-14B248CD4EA7}" type="presParOf" srcId="{FADA5CEA-A4A9-4C9E-A45A-B86242A6582B}" destId="{79E599C1-51E0-444A-B02C-2EC8DA5AB05D}" srcOrd="0" destOrd="0" presId="urn:microsoft.com/office/officeart/2005/8/layout/hProcess11"/>
    <dgm:cxn modelId="{66EE78C3-0E9A-4748-B232-38075374C9B5}" type="presParOf" srcId="{79E599C1-51E0-444A-B02C-2EC8DA5AB05D}" destId="{F8B4672A-8878-4EAC-904E-ECCE7355739E}" srcOrd="0" destOrd="0" presId="urn:microsoft.com/office/officeart/2005/8/layout/hProcess11"/>
    <dgm:cxn modelId="{9D464E42-E6D4-46CB-A2A1-43149D96E3FC}" type="presParOf" srcId="{79E599C1-51E0-444A-B02C-2EC8DA5AB05D}" destId="{2107F6C1-2B80-42E1-9881-EE462CA73451}" srcOrd="1" destOrd="0" presId="urn:microsoft.com/office/officeart/2005/8/layout/hProcess11"/>
    <dgm:cxn modelId="{5F6ABA0F-B506-4FCA-9D13-9D070E8CDD8F}" type="presParOf" srcId="{79E599C1-51E0-444A-B02C-2EC8DA5AB05D}" destId="{3C90AE9D-A0DE-40A6-80D4-14F1F2557F97}" srcOrd="2" destOrd="0" presId="urn:microsoft.com/office/officeart/2005/8/layout/hProcess11"/>
    <dgm:cxn modelId="{66FCC1BD-DB90-458C-9DC4-CF4832DF6A33}" type="presParOf" srcId="{FADA5CEA-A4A9-4C9E-A45A-B86242A6582B}" destId="{62C773D8-B540-41DD-811C-37CAC5E40351}" srcOrd="1" destOrd="0" presId="urn:microsoft.com/office/officeart/2005/8/layout/hProcess11"/>
    <dgm:cxn modelId="{A228B13D-AB6A-4F12-A0EE-AA6DD2237AC1}" type="presParOf" srcId="{FADA5CEA-A4A9-4C9E-A45A-B86242A6582B}" destId="{6A4D2B3D-A961-490A-998F-6E89669A95F4}" srcOrd="2" destOrd="0" presId="urn:microsoft.com/office/officeart/2005/8/layout/hProcess11"/>
    <dgm:cxn modelId="{A2D17CFD-FFCE-4920-A2FB-CAF10E44B51B}" type="presParOf" srcId="{6A4D2B3D-A961-490A-998F-6E89669A95F4}" destId="{95CFA134-C73C-498B-B4DA-2CBEAEA55EEC}" srcOrd="0" destOrd="0" presId="urn:microsoft.com/office/officeart/2005/8/layout/hProcess11"/>
    <dgm:cxn modelId="{92C52A73-1591-41B3-BF89-898EB757127C}" type="presParOf" srcId="{6A4D2B3D-A961-490A-998F-6E89669A95F4}" destId="{7421D991-9461-4EEC-B3B2-762ADE7EEADA}" srcOrd="1" destOrd="0" presId="urn:microsoft.com/office/officeart/2005/8/layout/hProcess11"/>
    <dgm:cxn modelId="{B5A0235B-F5B2-4E74-81CF-2C505D174988}" type="presParOf" srcId="{6A4D2B3D-A961-490A-998F-6E89669A95F4}" destId="{204AAA34-86FF-45F0-B59E-29081AA6E2B0}" srcOrd="2" destOrd="0" presId="urn:microsoft.com/office/officeart/2005/8/layout/hProcess11"/>
    <dgm:cxn modelId="{96AC16BC-75C1-4C33-8E22-139121ACB9B2}" type="presParOf" srcId="{FADA5CEA-A4A9-4C9E-A45A-B86242A6582B}" destId="{161F2255-C514-49E8-83E8-5F520796C448}" srcOrd="3" destOrd="0" presId="urn:microsoft.com/office/officeart/2005/8/layout/hProcess11"/>
    <dgm:cxn modelId="{9260018C-3AAB-4445-B2BB-99607ACCF56A}" type="presParOf" srcId="{FADA5CEA-A4A9-4C9E-A45A-B86242A6582B}" destId="{CF9C4442-004C-4840-8426-3700D00E2DE5}" srcOrd="4" destOrd="0" presId="urn:microsoft.com/office/officeart/2005/8/layout/hProcess11"/>
    <dgm:cxn modelId="{DFC69BF1-3F46-4D25-830B-6E2D67B8AB33}" type="presParOf" srcId="{CF9C4442-004C-4840-8426-3700D00E2DE5}" destId="{73977024-7307-4AD9-93C4-28181157704C}" srcOrd="0" destOrd="0" presId="urn:microsoft.com/office/officeart/2005/8/layout/hProcess11"/>
    <dgm:cxn modelId="{8CCB912E-3EA1-4DEC-9D4B-40F0BA533D68}" type="presParOf" srcId="{CF9C4442-004C-4840-8426-3700D00E2DE5}" destId="{0E2ED503-D4A0-4F6A-B52F-C31827D7A14D}" srcOrd="1" destOrd="0" presId="urn:microsoft.com/office/officeart/2005/8/layout/hProcess11"/>
    <dgm:cxn modelId="{F2753FCA-2075-4BE8-AECB-226C8481403A}" type="presParOf" srcId="{CF9C4442-004C-4840-8426-3700D00E2DE5}" destId="{18258EA1-9412-4D60-88F6-D8C1968C947C}" srcOrd="2" destOrd="0" presId="urn:microsoft.com/office/officeart/2005/8/layout/hProcess11"/>
    <dgm:cxn modelId="{DE0F0FF9-43AD-42FF-8CF4-F156AA70444F}" type="presParOf" srcId="{FADA5CEA-A4A9-4C9E-A45A-B86242A6582B}" destId="{07388A5B-5200-484D-BB4A-DEA9EADE93C9}" srcOrd="5" destOrd="0" presId="urn:microsoft.com/office/officeart/2005/8/layout/hProcess11"/>
    <dgm:cxn modelId="{00AFCEE2-077F-4A7F-8510-CEEEF14A6051}" type="presParOf" srcId="{FADA5CEA-A4A9-4C9E-A45A-B86242A6582B}" destId="{BBC878D0-C217-474D-B141-F6000ECEEA31}" srcOrd="6" destOrd="0" presId="urn:microsoft.com/office/officeart/2005/8/layout/hProcess11"/>
    <dgm:cxn modelId="{6E199C36-3DB1-4E9F-8DC8-26DC34AF14EF}" type="presParOf" srcId="{BBC878D0-C217-474D-B141-F6000ECEEA31}" destId="{24F9E4F6-0B64-46C0-85E9-8CC77299084F}" srcOrd="0" destOrd="0" presId="urn:microsoft.com/office/officeart/2005/8/layout/hProcess11"/>
    <dgm:cxn modelId="{AA775C9A-4B43-4082-886A-D8FCB1D453DA}" type="presParOf" srcId="{BBC878D0-C217-474D-B141-F6000ECEEA31}" destId="{85F922DF-9BAE-4FC0-87B5-378F9B3326E5}" srcOrd="1" destOrd="0" presId="urn:microsoft.com/office/officeart/2005/8/layout/hProcess11"/>
    <dgm:cxn modelId="{A9258A8F-473A-441A-86E8-7ED570604D88}" type="presParOf" srcId="{BBC878D0-C217-474D-B141-F6000ECEEA31}" destId="{8106C86E-D113-4F60-961E-25F0CD1325CC}" srcOrd="2" destOrd="0" presId="urn:microsoft.com/office/officeart/2005/8/layout/hProcess11"/>
    <dgm:cxn modelId="{C56306AB-4EDE-443F-8EBF-F90D1A9B7523}" type="presParOf" srcId="{FADA5CEA-A4A9-4C9E-A45A-B86242A6582B}" destId="{1E054A2E-F1D9-479F-983E-DE12CE2ACC19}" srcOrd="7" destOrd="0" presId="urn:microsoft.com/office/officeart/2005/8/layout/hProcess11"/>
    <dgm:cxn modelId="{546ABD68-DC1A-4BE3-8270-6249367D9780}" type="presParOf" srcId="{FADA5CEA-A4A9-4C9E-A45A-B86242A6582B}" destId="{B6A22864-D1C3-47C4-9E06-F5E34AF59927}" srcOrd="8" destOrd="0" presId="urn:microsoft.com/office/officeart/2005/8/layout/hProcess11"/>
    <dgm:cxn modelId="{70C21A8D-6016-45C9-A0B1-7BFF2EB0DA23}" type="presParOf" srcId="{B6A22864-D1C3-47C4-9E06-F5E34AF59927}" destId="{C0E4DB62-A027-4212-A993-58941A64BB42}" srcOrd="0" destOrd="0" presId="urn:microsoft.com/office/officeart/2005/8/layout/hProcess11"/>
    <dgm:cxn modelId="{7AB8A4FA-5AAD-4A6F-A1D3-FDE1C1660BD5}" type="presParOf" srcId="{B6A22864-D1C3-47C4-9E06-F5E34AF59927}" destId="{EFCBEF51-A173-4C15-A8EF-4B485F00D2E2}" srcOrd="1" destOrd="0" presId="urn:microsoft.com/office/officeart/2005/8/layout/hProcess11"/>
    <dgm:cxn modelId="{18A9AE17-9D40-40A1-B922-0A64C58EDDF6}" type="presParOf" srcId="{B6A22864-D1C3-47C4-9E06-F5E34AF59927}" destId="{4C987E23-7F7B-4C6D-B442-456455B5AB10}" srcOrd="2" destOrd="0" presId="urn:microsoft.com/office/officeart/2005/8/layout/hProcess11"/>
    <dgm:cxn modelId="{3033A517-FC9F-43AE-806D-A9D1837937C6}" type="presParOf" srcId="{FADA5CEA-A4A9-4C9E-A45A-B86242A6582B}" destId="{CB9523B7-A97E-4A6C-A5FC-922C21C6E53F}" srcOrd="9" destOrd="0" presId="urn:microsoft.com/office/officeart/2005/8/layout/hProcess11"/>
    <dgm:cxn modelId="{634D6F8F-E8AF-4D1B-9F97-17D986498CAE}" type="presParOf" srcId="{FADA5CEA-A4A9-4C9E-A45A-B86242A6582B}" destId="{0794CF7C-BB71-446D-9334-003D1E30D901}" srcOrd="10" destOrd="0" presId="urn:microsoft.com/office/officeart/2005/8/layout/hProcess11"/>
    <dgm:cxn modelId="{A938C575-47E3-4A1B-AC9E-C8E4E2285737}" type="presParOf" srcId="{0794CF7C-BB71-446D-9334-003D1E30D901}" destId="{F8F46D01-086B-468E-9555-2D897BB56BE3}" srcOrd="0" destOrd="0" presId="urn:microsoft.com/office/officeart/2005/8/layout/hProcess11"/>
    <dgm:cxn modelId="{33641969-6FFA-4A12-BF9F-3A586A0203AF}" type="presParOf" srcId="{0794CF7C-BB71-446D-9334-003D1E30D901}" destId="{B6363697-22CA-4012-9DF2-4735924A5005}" srcOrd="1" destOrd="0" presId="urn:microsoft.com/office/officeart/2005/8/layout/hProcess11"/>
    <dgm:cxn modelId="{FD1A928B-E23D-42FF-9168-C3B6CA3F09F0}" type="presParOf" srcId="{0794CF7C-BB71-446D-9334-003D1E30D901}" destId="{3F0151BD-5CAA-44DD-846C-FBD61F794B9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E8958-3D1B-4A62-964C-AD4550602AD2}">
      <dsp:nvSpPr>
        <dsp:cNvPr id="0" name=""/>
        <dsp:cNvSpPr/>
      </dsp:nvSpPr>
      <dsp:spPr>
        <a:xfrm>
          <a:off x="0" y="872951"/>
          <a:ext cx="11296654" cy="116393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4672A-8878-4EAC-904E-ECCE7355739E}">
      <dsp:nvSpPr>
        <dsp:cNvPr id="0" name=""/>
        <dsp:cNvSpPr/>
      </dsp:nvSpPr>
      <dsp:spPr>
        <a:xfrm>
          <a:off x="1" y="0"/>
          <a:ext cx="1481858" cy="99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kern="1200" dirty="0"/>
            <a:t>2017-2018</a:t>
          </a:r>
        </a:p>
      </dsp:txBody>
      <dsp:txXfrm>
        <a:off x="1" y="0"/>
        <a:ext cx="1481858" cy="993814"/>
      </dsp:txXfrm>
    </dsp:sp>
    <dsp:sp modelId="{2107F6C1-2B80-42E1-9881-EE462CA73451}">
      <dsp:nvSpPr>
        <dsp:cNvPr id="0" name=""/>
        <dsp:cNvSpPr/>
      </dsp:nvSpPr>
      <dsp:spPr>
        <a:xfrm>
          <a:off x="597676" y="1266896"/>
          <a:ext cx="290983" cy="2909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FA134-C73C-498B-B4DA-2CBEAEA55EEC}">
      <dsp:nvSpPr>
        <dsp:cNvPr id="0" name=""/>
        <dsp:cNvSpPr/>
      </dsp:nvSpPr>
      <dsp:spPr>
        <a:xfrm>
          <a:off x="1659845" y="522409"/>
          <a:ext cx="1481858"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February 2019</a:t>
          </a:r>
        </a:p>
      </dsp:txBody>
      <dsp:txXfrm>
        <a:off x="1659845" y="522409"/>
        <a:ext cx="1481858" cy="1163935"/>
      </dsp:txXfrm>
    </dsp:sp>
    <dsp:sp modelId="{7421D991-9461-4EEC-B3B2-762ADE7EEADA}">
      <dsp:nvSpPr>
        <dsp:cNvPr id="0" name=""/>
        <dsp:cNvSpPr/>
      </dsp:nvSpPr>
      <dsp:spPr>
        <a:xfrm>
          <a:off x="2153627" y="1309427"/>
          <a:ext cx="290983" cy="290983"/>
        </a:xfrm>
        <a:prstGeom prst="ellipse">
          <a:avLst/>
        </a:prstGeom>
        <a:solidFill>
          <a:schemeClr val="accent2">
            <a:hueOff val="2720459"/>
            <a:satOff val="-13475"/>
            <a:lumOff val="7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77024-7307-4AD9-93C4-28181157704C}">
      <dsp:nvSpPr>
        <dsp:cNvPr id="0" name=""/>
        <dsp:cNvSpPr/>
      </dsp:nvSpPr>
      <dsp:spPr>
        <a:xfrm>
          <a:off x="3326062" y="0"/>
          <a:ext cx="3938705"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GB" sz="2300" kern="1200" dirty="0"/>
            <a:t>March – December 2019</a:t>
          </a:r>
        </a:p>
      </dsp:txBody>
      <dsp:txXfrm>
        <a:off x="3326062" y="0"/>
        <a:ext cx="3938705" cy="1163935"/>
      </dsp:txXfrm>
    </dsp:sp>
    <dsp:sp modelId="{0E2ED503-D4A0-4F6A-B52F-C31827D7A14D}">
      <dsp:nvSpPr>
        <dsp:cNvPr id="0" name=""/>
        <dsp:cNvSpPr/>
      </dsp:nvSpPr>
      <dsp:spPr>
        <a:xfrm>
          <a:off x="4938002" y="1309427"/>
          <a:ext cx="290983" cy="290983"/>
        </a:xfrm>
        <a:prstGeom prst="ellipse">
          <a:avLst/>
        </a:prstGeom>
        <a:solidFill>
          <a:schemeClr val="accent2">
            <a:hueOff val="5440918"/>
            <a:satOff val="-26951"/>
            <a:lumOff val="1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9E4F6-0B64-46C0-85E9-8CC77299084F}">
      <dsp:nvSpPr>
        <dsp:cNvPr id="0" name=""/>
        <dsp:cNvSpPr/>
      </dsp:nvSpPr>
      <dsp:spPr>
        <a:xfrm>
          <a:off x="7181665" y="490517"/>
          <a:ext cx="1481858"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GB" sz="2300" kern="1200" dirty="0"/>
            <a:t>January</a:t>
          </a:r>
        </a:p>
      </dsp:txBody>
      <dsp:txXfrm>
        <a:off x="7181665" y="490517"/>
        <a:ext cx="1481858" cy="1163935"/>
      </dsp:txXfrm>
    </dsp:sp>
    <dsp:sp modelId="{85F922DF-9BAE-4FC0-87B5-378F9B3326E5}">
      <dsp:nvSpPr>
        <dsp:cNvPr id="0" name=""/>
        <dsp:cNvSpPr/>
      </dsp:nvSpPr>
      <dsp:spPr>
        <a:xfrm>
          <a:off x="7722377" y="1309427"/>
          <a:ext cx="290983" cy="290983"/>
        </a:xfrm>
        <a:prstGeom prst="ellipse">
          <a:avLst/>
        </a:prstGeom>
        <a:solidFill>
          <a:schemeClr val="accent2">
            <a:hueOff val="8161377"/>
            <a:satOff val="-40426"/>
            <a:lumOff val="2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4DB62-A027-4212-A993-58941A64BB42}">
      <dsp:nvSpPr>
        <dsp:cNvPr id="0" name=""/>
        <dsp:cNvSpPr/>
      </dsp:nvSpPr>
      <dsp:spPr>
        <a:xfrm>
          <a:off x="8682891" y="0"/>
          <a:ext cx="1481858"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GB" sz="2300" kern="1200" dirty="0"/>
            <a:t>March</a:t>
          </a:r>
        </a:p>
      </dsp:txBody>
      <dsp:txXfrm>
        <a:off x="8682891" y="0"/>
        <a:ext cx="1481858" cy="1163935"/>
      </dsp:txXfrm>
    </dsp:sp>
    <dsp:sp modelId="{EFCBEF51-A173-4C15-A8EF-4B485F00D2E2}">
      <dsp:nvSpPr>
        <dsp:cNvPr id="0" name=""/>
        <dsp:cNvSpPr/>
      </dsp:nvSpPr>
      <dsp:spPr>
        <a:xfrm>
          <a:off x="9278328" y="1309427"/>
          <a:ext cx="290983" cy="290983"/>
        </a:xfrm>
        <a:prstGeom prst="ellipse">
          <a:avLst/>
        </a:prstGeom>
        <a:solidFill>
          <a:schemeClr val="accent2">
            <a:hueOff val="10881836"/>
            <a:satOff val="-53901"/>
            <a:lumOff val="2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8F72-ADB7-49D9-945B-1FBBF9C8566E}">
      <dsp:nvSpPr>
        <dsp:cNvPr id="0" name=""/>
        <dsp:cNvSpPr/>
      </dsp:nvSpPr>
      <dsp:spPr>
        <a:xfrm>
          <a:off x="0" y="314303"/>
          <a:ext cx="3591894" cy="1422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771" tIns="437388" rIns="278771" bIns="78232" numCol="1" spcCol="1270" anchor="t" anchorCtr="0">
          <a:noAutofit/>
        </a:bodyPr>
        <a:lstStyle/>
        <a:p>
          <a:pPr marL="57150" lvl="1" indent="-57150" algn="l" defTabSz="466725">
            <a:lnSpc>
              <a:spcPct val="90000"/>
            </a:lnSpc>
            <a:spcBef>
              <a:spcPct val="0"/>
            </a:spcBef>
            <a:spcAft>
              <a:spcPct val="15000"/>
            </a:spcAft>
            <a:buChar char="•"/>
          </a:pPr>
          <a:r>
            <a:rPr lang="en-GB" sz="1050" kern="1200" dirty="0"/>
            <a:t>Review source material around principle</a:t>
          </a:r>
        </a:p>
        <a:p>
          <a:pPr marL="57150" lvl="1" indent="-57150" algn="l" defTabSz="466725">
            <a:lnSpc>
              <a:spcPct val="90000"/>
            </a:lnSpc>
            <a:spcBef>
              <a:spcPct val="0"/>
            </a:spcBef>
            <a:spcAft>
              <a:spcPct val="15000"/>
            </a:spcAft>
            <a:buChar char="•"/>
          </a:pPr>
          <a:r>
            <a:rPr lang="en-GB" sz="1050" kern="1200" dirty="0"/>
            <a:t>Create common place to access DCC information, guidance and dashboard data</a:t>
          </a:r>
        </a:p>
        <a:p>
          <a:pPr marL="57150" lvl="1" indent="-57150" algn="l" defTabSz="466725">
            <a:lnSpc>
              <a:spcPct val="90000"/>
            </a:lnSpc>
            <a:spcBef>
              <a:spcPct val="0"/>
            </a:spcBef>
            <a:spcAft>
              <a:spcPct val="15000"/>
            </a:spcAft>
            <a:buChar char="•"/>
          </a:pPr>
          <a:r>
            <a:rPr lang="en-GB" sz="1050" kern="1200" dirty="0"/>
            <a:t>Enhanced Close Call System for future data analysis</a:t>
          </a:r>
        </a:p>
        <a:p>
          <a:pPr marL="57150" lvl="1" indent="-57150" algn="l" defTabSz="466725">
            <a:lnSpc>
              <a:spcPct val="90000"/>
            </a:lnSpc>
            <a:spcBef>
              <a:spcPct val="0"/>
            </a:spcBef>
            <a:spcAft>
              <a:spcPct val="15000"/>
            </a:spcAft>
            <a:buChar char="•"/>
          </a:pPr>
          <a:r>
            <a:rPr lang="en-GB" sz="1050" kern="1200" dirty="0"/>
            <a:t>Supply Chain collaboration</a:t>
          </a:r>
        </a:p>
      </dsp:txBody>
      <dsp:txXfrm>
        <a:off x="0" y="314303"/>
        <a:ext cx="3591894" cy="1422225"/>
      </dsp:txXfrm>
    </dsp:sp>
    <dsp:sp modelId="{F36C4727-D2BA-4363-BAE6-0DF6E53424A3}">
      <dsp:nvSpPr>
        <dsp:cNvPr id="0" name=""/>
        <dsp:cNvSpPr/>
      </dsp:nvSpPr>
      <dsp:spPr>
        <a:xfrm>
          <a:off x="179594" y="4343"/>
          <a:ext cx="251432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36" tIns="0" rIns="95036" bIns="0" numCol="1" spcCol="1270" anchor="ctr" anchorCtr="0">
          <a:noAutofit/>
        </a:bodyPr>
        <a:lstStyle/>
        <a:p>
          <a:pPr marL="0" lvl="0" indent="0" algn="l" defTabSz="444500">
            <a:lnSpc>
              <a:spcPct val="90000"/>
            </a:lnSpc>
            <a:spcBef>
              <a:spcPct val="0"/>
            </a:spcBef>
            <a:spcAft>
              <a:spcPct val="35000"/>
            </a:spcAft>
            <a:buNone/>
          </a:pPr>
          <a:r>
            <a:rPr lang="en-GB" sz="1000" kern="1200" dirty="0"/>
            <a:t>NRDD leading DCC</a:t>
          </a:r>
        </a:p>
      </dsp:txBody>
      <dsp:txXfrm>
        <a:off x="209856" y="34605"/>
        <a:ext cx="245380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8F72-ADB7-49D9-945B-1FBBF9C8566E}">
      <dsp:nvSpPr>
        <dsp:cNvPr id="0" name=""/>
        <dsp:cNvSpPr/>
      </dsp:nvSpPr>
      <dsp:spPr>
        <a:xfrm>
          <a:off x="0" y="259583"/>
          <a:ext cx="3591894" cy="1472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771" tIns="354076" rIns="278771"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More than 700 DCCs reviewed</a:t>
          </a:r>
          <a:endParaRPr lang="en-GB" sz="1100" kern="1200" dirty="0"/>
        </a:p>
        <a:p>
          <a:pPr marL="114300" lvl="1" indent="-114300" algn="l" defTabSz="533400">
            <a:lnSpc>
              <a:spcPct val="90000"/>
            </a:lnSpc>
            <a:spcBef>
              <a:spcPct val="0"/>
            </a:spcBef>
            <a:spcAft>
              <a:spcPct val="15000"/>
            </a:spcAft>
            <a:buChar char="•"/>
          </a:pPr>
          <a:r>
            <a:rPr lang="en-GB" sz="1200" kern="1200" dirty="0"/>
            <a:t>DCC industry dashboard</a:t>
          </a:r>
        </a:p>
        <a:p>
          <a:pPr marL="114300" lvl="1" indent="-114300" algn="l" defTabSz="533400">
            <a:lnSpc>
              <a:spcPct val="90000"/>
            </a:lnSpc>
            <a:spcBef>
              <a:spcPct val="0"/>
            </a:spcBef>
            <a:spcAft>
              <a:spcPct val="15000"/>
            </a:spcAft>
            <a:buChar char="•"/>
          </a:pPr>
          <a:r>
            <a:rPr lang="en-GB" sz="1200" kern="1200" dirty="0"/>
            <a:t>Coordination with suppliers via DCC Rail Industry Forum</a:t>
          </a:r>
        </a:p>
        <a:p>
          <a:pPr marL="114300" lvl="1" indent="-114300" algn="l" defTabSz="533400">
            <a:lnSpc>
              <a:spcPct val="90000"/>
            </a:lnSpc>
            <a:spcBef>
              <a:spcPct val="0"/>
            </a:spcBef>
            <a:spcAft>
              <a:spcPct val="15000"/>
            </a:spcAft>
            <a:buChar char="•"/>
          </a:pPr>
          <a:r>
            <a:rPr lang="en-GB" sz="1200" kern="1200" dirty="0"/>
            <a:t>Liaison with existing groups to promote DCC</a:t>
          </a:r>
        </a:p>
      </dsp:txBody>
      <dsp:txXfrm>
        <a:off x="0" y="259583"/>
        <a:ext cx="3591894" cy="1472625"/>
      </dsp:txXfrm>
    </dsp:sp>
    <dsp:sp modelId="{F36C4727-D2BA-4363-BAE6-0DF6E53424A3}">
      <dsp:nvSpPr>
        <dsp:cNvPr id="0" name=""/>
        <dsp:cNvSpPr/>
      </dsp:nvSpPr>
      <dsp:spPr>
        <a:xfrm>
          <a:off x="179594" y="8663"/>
          <a:ext cx="2514325"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36" tIns="0" rIns="95036" bIns="0" numCol="1" spcCol="1270" anchor="ctr" anchorCtr="0">
          <a:noAutofit/>
        </a:bodyPr>
        <a:lstStyle/>
        <a:p>
          <a:pPr marL="0" lvl="0" indent="0" algn="l" defTabSz="488950">
            <a:lnSpc>
              <a:spcPct val="90000"/>
            </a:lnSpc>
            <a:spcBef>
              <a:spcPct val="0"/>
            </a:spcBef>
            <a:spcAft>
              <a:spcPct val="35000"/>
            </a:spcAft>
            <a:buNone/>
          </a:pPr>
          <a:r>
            <a:rPr lang="en-GB" sz="1100" kern="1200" dirty="0"/>
            <a:t>NRDD DCC data analysis</a:t>
          </a:r>
        </a:p>
      </dsp:txBody>
      <dsp:txXfrm>
        <a:off x="204092" y="33161"/>
        <a:ext cx="2465329"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7B3CA-CB9F-4243-BDAC-8038AB496F69}">
      <dsp:nvSpPr>
        <dsp:cNvPr id="0" name=""/>
        <dsp:cNvSpPr/>
      </dsp:nvSpPr>
      <dsp:spPr>
        <a:xfrm>
          <a:off x="0" y="216888"/>
          <a:ext cx="11742246" cy="8090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Activities so far</a:t>
          </a:r>
        </a:p>
      </dsp:txBody>
      <dsp:txXfrm>
        <a:off x="39496" y="256384"/>
        <a:ext cx="11663254" cy="730082"/>
      </dsp:txXfrm>
    </dsp:sp>
    <dsp:sp modelId="{F688A2CF-451A-44C5-AD89-2C0858500A5F}">
      <dsp:nvSpPr>
        <dsp:cNvPr id="0" name=""/>
        <dsp:cNvSpPr/>
      </dsp:nvSpPr>
      <dsp:spPr>
        <a:xfrm>
          <a:off x="0" y="1158672"/>
          <a:ext cx="1174224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81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GB" sz="2400" kern="1200" dirty="0"/>
        </a:p>
      </dsp:txBody>
      <dsp:txXfrm>
        <a:off x="0" y="1158672"/>
        <a:ext cx="11742246"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46D14-7755-4860-9608-7E6FF1E621EE}">
      <dsp:nvSpPr>
        <dsp:cNvPr id="0" name=""/>
        <dsp:cNvSpPr/>
      </dsp:nvSpPr>
      <dsp:spPr>
        <a:xfrm>
          <a:off x="264009" y="1083"/>
          <a:ext cx="4989236" cy="651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Action points:</a:t>
          </a:r>
        </a:p>
      </dsp:txBody>
      <dsp:txXfrm>
        <a:off x="283097" y="20171"/>
        <a:ext cx="4951060" cy="613535"/>
      </dsp:txXfrm>
    </dsp:sp>
    <dsp:sp modelId="{E9E92D30-AB66-40E2-AE51-E461D52F8B25}">
      <dsp:nvSpPr>
        <dsp:cNvPr id="0" name=""/>
        <dsp:cNvSpPr/>
      </dsp:nvSpPr>
      <dsp:spPr>
        <a:xfrm>
          <a:off x="264009" y="770103"/>
          <a:ext cx="651711" cy="65171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2AA4E-2F8E-447E-94CB-1A49FA54FF8A}">
      <dsp:nvSpPr>
        <dsp:cNvPr id="0" name=""/>
        <dsp:cNvSpPr/>
      </dsp:nvSpPr>
      <dsp:spPr>
        <a:xfrm>
          <a:off x="954823" y="770103"/>
          <a:ext cx="4298422" cy="6517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Ensure you are using the source record for your design or a parallel design agreement is in place. </a:t>
          </a:r>
        </a:p>
      </dsp:txBody>
      <dsp:txXfrm>
        <a:off x="986643" y="801923"/>
        <a:ext cx="4234782" cy="588071"/>
      </dsp:txXfrm>
    </dsp:sp>
    <dsp:sp modelId="{88988D2F-9537-4A99-8738-D03DAFFE7A2F}">
      <dsp:nvSpPr>
        <dsp:cNvPr id="0" name=""/>
        <dsp:cNvSpPr/>
      </dsp:nvSpPr>
      <dsp:spPr>
        <a:xfrm>
          <a:off x="264009" y="1500019"/>
          <a:ext cx="651711" cy="65171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F581B-458A-4D70-A8B4-2BCF1416633C}">
      <dsp:nvSpPr>
        <dsp:cNvPr id="0" name=""/>
        <dsp:cNvSpPr/>
      </dsp:nvSpPr>
      <dsp:spPr>
        <a:xfrm>
          <a:off x="954823" y="1500019"/>
          <a:ext cx="4298422" cy="6517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In the case of late notice or ‘emergency’ designs ensure you are aware of all potential schemes within or in the vicinity of your designs. </a:t>
          </a:r>
        </a:p>
      </dsp:txBody>
      <dsp:txXfrm>
        <a:off x="986643" y="1531839"/>
        <a:ext cx="4234782" cy="588071"/>
      </dsp:txXfrm>
    </dsp:sp>
    <dsp:sp modelId="{D08D4B9A-9E66-4C6F-87B6-7B70C0F26D02}">
      <dsp:nvSpPr>
        <dsp:cNvPr id="0" name=""/>
        <dsp:cNvSpPr/>
      </dsp:nvSpPr>
      <dsp:spPr>
        <a:xfrm>
          <a:off x="264009" y="2229936"/>
          <a:ext cx="651711" cy="651711"/>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CE0A-4CD1-4111-91E6-3B5CE449CD7E}">
      <dsp:nvSpPr>
        <dsp:cNvPr id="0" name=""/>
        <dsp:cNvSpPr/>
      </dsp:nvSpPr>
      <dsp:spPr>
        <a:xfrm>
          <a:off x="954823" y="2229936"/>
          <a:ext cx="4298422" cy="6517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When considering correlation waivers ensure that the validity and age of the survey data being used in lieu of correlation is carefully considered.  </a:t>
          </a:r>
        </a:p>
      </dsp:txBody>
      <dsp:txXfrm>
        <a:off x="986643" y="2261756"/>
        <a:ext cx="4234782" cy="588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4A0F-59D6-4C24-9259-87D33B828A9C}">
      <dsp:nvSpPr>
        <dsp:cNvPr id="0" name=""/>
        <dsp:cNvSpPr/>
      </dsp:nvSpPr>
      <dsp:spPr>
        <a:xfrm>
          <a:off x="0" y="115512"/>
          <a:ext cx="11050954"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Discussion points:</a:t>
          </a:r>
        </a:p>
      </dsp:txBody>
      <dsp:txXfrm>
        <a:off x="21704" y="137216"/>
        <a:ext cx="11007546" cy="401192"/>
      </dsp:txXfrm>
    </dsp:sp>
    <dsp:sp modelId="{98656774-7556-447A-91ED-E8D154F2CB2E}">
      <dsp:nvSpPr>
        <dsp:cNvPr id="0" name=""/>
        <dsp:cNvSpPr/>
      </dsp:nvSpPr>
      <dsp:spPr>
        <a:xfrm>
          <a:off x="0" y="560112"/>
          <a:ext cx="11050954"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Are you using the most up to date source information for your designs? </a:t>
          </a:r>
        </a:p>
        <a:p>
          <a:pPr marL="114300" lvl="1" indent="-114300" algn="l" defTabSz="666750">
            <a:lnSpc>
              <a:spcPct val="90000"/>
            </a:lnSpc>
            <a:spcBef>
              <a:spcPct val="0"/>
            </a:spcBef>
            <a:spcAft>
              <a:spcPct val="20000"/>
            </a:spcAft>
            <a:buChar char="•"/>
          </a:pPr>
          <a:r>
            <a:rPr lang="en-GB" sz="1500" kern="1200" dirty="0"/>
            <a:t>Are you aware of parallel works being undertaken, including in late notice &amp; emergency design situations? If not then consult with the asset owners – If you don’t ask, you won’t know! </a:t>
          </a:r>
        </a:p>
        <a:p>
          <a:pPr marL="114300" lvl="1" indent="-114300" algn="l" defTabSz="666750">
            <a:lnSpc>
              <a:spcPct val="90000"/>
            </a:lnSpc>
            <a:spcBef>
              <a:spcPct val="0"/>
            </a:spcBef>
            <a:spcAft>
              <a:spcPct val="20000"/>
            </a:spcAft>
            <a:buChar char="•"/>
          </a:pPr>
          <a:r>
            <a:rPr lang="en-GB" sz="1500" kern="1200" dirty="0"/>
            <a:t>Is a correlation required or have you got a correlation waiver? </a:t>
          </a:r>
        </a:p>
        <a:p>
          <a:pPr marL="114300" lvl="1" indent="-114300" algn="l" defTabSz="666750">
            <a:lnSpc>
              <a:spcPct val="90000"/>
            </a:lnSpc>
            <a:spcBef>
              <a:spcPct val="0"/>
            </a:spcBef>
            <a:spcAft>
              <a:spcPct val="20000"/>
            </a:spcAft>
            <a:buChar char="•"/>
          </a:pPr>
          <a:r>
            <a:rPr lang="en-GB" sz="1500" kern="1200" dirty="0"/>
            <a:t>Is the accuracy of source information as important as the accuracy of the proposed design? [It’s a rhetorical question!] </a:t>
          </a:r>
        </a:p>
      </dsp:txBody>
      <dsp:txXfrm>
        <a:off x="0" y="560112"/>
        <a:ext cx="11050954" cy="1179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E8958-3D1B-4A62-964C-AD4550602AD2}">
      <dsp:nvSpPr>
        <dsp:cNvPr id="0" name=""/>
        <dsp:cNvSpPr/>
      </dsp:nvSpPr>
      <dsp:spPr>
        <a:xfrm>
          <a:off x="0" y="872951"/>
          <a:ext cx="11296654" cy="116393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4672A-8878-4EAC-904E-ECCE7355739E}">
      <dsp:nvSpPr>
        <dsp:cNvPr id="0" name=""/>
        <dsp:cNvSpPr/>
      </dsp:nvSpPr>
      <dsp:spPr>
        <a:xfrm>
          <a:off x="7588" y="0"/>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kern="1200" dirty="0"/>
            <a:t>July</a:t>
          </a:r>
        </a:p>
      </dsp:txBody>
      <dsp:txXfrm>
        <a:off x="7588" y="0"/>
        <a:ext cx="1625824" cy="1163935"/>
      </dsp:txXfrm>
    </dsp:sp>
    <dsp:sp modelId="{2107F6C1-2B80-42E1-9881-EE462CA73451}">
      <dsp:nvSpPr>
        <dsp:cNvPr id="0" name=""/>
        <dsp:cNvSpPr/>
      </dsp:nvSpPr>
      <dsp:spPr>
        <a:xfrm>
          <a:off x="670212" y="1309427"/>
          <a:ext cx="290983" cy="2909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FA134-C73C-498B-B4DA-2CBEAEA55EEC}">
      <dsp:nvSpPr>
        <dsp:cNvPr id="0" name=""/>
        <dsp:cNvSpPr/>
      </dsp:nvSpPr>
      <dsp:spPr>
        <a:xfrm>
          <a:off x="1774290" y="553381"/>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kern="1200" dirty="0"/>
            <a:t>August</a:t>
          </a:r>
        </a:p>
      </dsp:txBody>
      <dsp:txXfrm>
        <a:off x="1774290" y="553381"/>
        <a:ext cx="1625824" cy="1163935"/>
      </dsp:txXfrm>
    </dsp:sp>
    <dsp:sp modelId="{7421D991-9461-4EEC-B3B2-762ADE7EEADA}">
      <dsp:nvSpPr>
        <dsp:cNvPr id="0" name=""/>
        <dsp:cNvSpPr/>
      </dsp:nvSpPr>
      <dsp:spPr>
        <a:xfrm>
          <a:off x="2377328" y="1309427"/>
          <a:ext cx="290983" cy="290983"/>
        </a:xfrm>
        <a:prstGeom prst="ellipse">
          <a:avLst/>
        </a:prstGeom>
        <a:solidFill>
          <a:schemeClr val="accent2">
            <a:hueOff val="2176367"/>
            <a:satOff val="-107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77024-7307-4AD9-93C4-28181157704C}">
      <dsp:nvSpPr>
        <dsp:cNvPr id="0" name=""/>
        <dsp:cNvSpPr/>
      </dsp:nvSpPr>
      <dsp:spPr>
        <a:xfrm>
          <a:off x="3415609" y="0"/>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kern="1200" dirty="0"/>
            <a:t>September</a:t>
          </a:r>
        </a:p>
      </dsp:txBody>
      <dsp:txXfrm>
        <a:off x="3415609" y="0"/>
        <a:ext cx="1625824" cy="1163935"/>
      </dsp:txXfrm>
    </dsp:sp>
    <dsp:sp modelId="{0E2ED503-D4A0-4F6A-B52F-C31827D7A14D}">
      <dsp:nvSpPr>
        <dsp:cNvPr id="0" name=""/>
        <dsp:cNvSpPr/>
      </dsp:nvSpPr>
      <dsp:spPr>
        <a:xfrm>
          <a:off x="4084444" y="1309427"/>
          <a:ext cx="290983" cy="290983"/>
        </a:xfrm>
        <a:prstGeom prst="ellipse">
          <a:avLst/>
        </a:prstGeom>
        <a:solidFill>
          <a:schemeClr val="accent2">
            <a:hueOff val="4352735"/>
            <a:satOff val="-21560"/>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9E4F6-0B64-46C0-85E9-8CC77299084F}">
      <dsp:nvSpPr>
        <dsp:cNvPr id="0" name=""/>
        <dsp:cNvSpPr/>
      </dsp:nvSpPr>
      <dsp:spPr>
        <a:xfrm>
          <a:off x="5124139" y="586157"/>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kern="1200" dirty="0"/>
            <a:t>November</a:t>
          </a:r>
        </a:p>
      </dsp:txBody>
      <dsp:txXfrm>
        <a:off x="5124139" y="586157"/>
        <a:ext cx="1625824" cy="1163935"/>
      </dsp:txXfrm>
    </dsp:sp>
    <dsp:sp modelId="{85F922DF-9BAE-4FC0-87B5-378F9B3326E5}">
      <dsp:nvSpPr>
        <dsp:cNvPr id="0" name=""/>
        <dsp:cNvSpPr/>
      </dsp:nvSpPr>
      <dsp:spPr>
        <a:xfrm>
          <a:off x="5791560" y="1309427"/>
          <a:ext cx="290983" cy="290983"/>
        </a:xfrm>
        <a:prstGeom prst="ellipse">
          <a:avLst/>
        </a:prstGeom>
        <a:solidFill>
          <a:schemeClr val="accent2">
            <a:hueOff val="6529102"/>
            <a:satOff val="-32341"/>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4DB62-A027-4212-A993-58941A64BB42}">
      <dsp:nvSpPr>
        <dsp:cNvPr id="0" name=""/>
        <dsp:cNvSpPr/>
      </dsp:nvSpPr>
      <dsp:spPr>
        <a:xfrm>
          <a:off x="6831255" y="0"/>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endParaRPr lang="en-GB" sz="2100" kern="1200" dirty="0"/>
        </a:p>
      </dsp:txBody>
      <dsp:txXfrm>
        <a:off x="6831255" y="0"/>
        <a:ext cx="1625824" cy="1163935"/>
      </dsp:txXfrm>
    </dsp:sp>
    <dsp:sp modelId="{EFCBEF51-A173-4C15-A8EF-4B485F00D2E2}">
      <dsp:nvSpPr>
        <dsp:cNvPr id="0" name=""/>
        <dsp:cNvSpPr/>
      </dsp:nvSpPr>
      <dsp:spPr>
        <a:xfrm>
          <a:off x="7498676" y="1309427"/>
          <a:ext cx="290983" cy="290983"/>
        </a:xfrm>
        <a:prstGeom prst="ellipse">
          <a:avLst/>
        </a:prstGeom>
        <a:solidFill>
          <a:schemeClr val="accent2">
            <a:hueOff val="8705469"/>
            <a:satOff val="-43121"/>
            <a:lumOff val="2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46D01-086B-468E-9555-2D897BB56BE3}">
      <dsp:nvSpPr>
        <dsp:cNvPr id="0" name=""/>
        <dsp:cNvSpPr/>
      </dsp:nvSpPr>
      <dsp:spPr>
        <a:xfrm>
          <a:off x="8713863" y="568046"/>
          <a:ext cx="1625824" cy="116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kern="1200" dirty="0"/>
            <a:t>April</a:t>
          </a:r>
        </a:p>
      </dsp:txBody>
      <dsp:txXfrm>
        <a:off x="8713863" y="568046"/>
        <a:ext cx="1625824" cy="1163935"/>
      </dsp:txXfrm>
    </dsp:sp>
    <dsp:sp modelId="{B6363697-22CA-4012-9DF2-4735924A5005}">
      <dsp:nvSpPr>
        <dsp:cNvPr id="0" name=""/>
        <dsp:cNvSpPr/>
      </dsp:nvSpPr>
      <dsp:spPr>
        <a:xfrm>
          <a:off x="9205791" y="1309427"/>
          <a:ext cx="290983" cy="290983"/>
        </a:xfrm>
        <a:prstGeom prst="ellipse">
          <a:avLst/>
        </a:prstGeom>
        <a:solidFill>
          <a:schemeClr val="accent2">
            <a:hueOff val="10881836"/>
            <a:satOff val="-53901"/>
            <a:lumOff val="2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08/07/2020</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08/07/2020</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a:t>
            </a:fld>
            <a:endParaRPr lang="en-GB"/>
          </a:p>
        </p:txBody>
      </p:sp>
    </p:spTree>
    <p:extLst>
      <p:ext uri="{BB962C8B-B14F-4D97-AF65-F5344CB8AC3E}">
        <p14:creationId xmlns:p14="http://schemas.microsoft.com/office/powerpoint/2010/main" val="11712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8975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10</a:t>
            </a:fld>
            <a:endParaRPr lang="en-GB"/>
          </a:p>
        </p:txBody>
      </p:sp>
    </p:spTree>
    <p:extLst>
      <p:ext uri="{BB962C8B-B14F-4D97-AF65-F5344CB8AC3E}">
        <p14:creationId xmlns:p14="http://schemas.microsoft.com/office/powerpoint/2010/main" val="202413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aseline="0" dirty="0"/>
              <a:t>Key messages:-</a:t>
            </a:r>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11</a:t>
            </a:fld>
            <a:endParaRPr lang="en-GB"/>
          </a:p>
        </p:txBody>
      </p:sp>
    </p:spTree>
    <p:extLst>
      <p:ext uri="{BB962C8B-B14F-4D97-AF65-F5344CB8AC3E}">
        <p14:creationId xmlns:p14="http://schemas.microsoft.com/office/powerpoint/2010/main" val="50300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12</a:t>
            </a:fld>
            <a:endParaRPr lang="en-GB"/>
          </a:p>
        </p:txBody>
      </p:sp>
    </p:spTree>
    <p:extLst>
      <p:ext uri="{BB962C8B-B14F-4D97-AF65-F5344CB8AC3E}">
        <p14:creationId xmlns:p14="http://schemas.microsoft.com/office/powerpoint/2010/main" val="370117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15</a:t>
            </a:fld>
            <a:endParaRPr lang="en-GB"/>
          </a:p>
        </p:txBody>
      </p:sp>
    </p:spTree>
    <p:extLst>
      <p:ext uri="{BB962C8B-B14F-4D97-AF65-F5344CB8AC3E}">
        <p14:creationId xmlns:p14="http://schemas.microsoft.com/office/powerpoint/2010/main" val="379720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E6605F73-A141-4BC2-903A-E12D05ECF9E0}" type="slidenum">
              <a:rPr lang="en-GB" smtClean="0"/>
              <a:t>30</a:t>
            </a:fld>
            <a:endParaRPr lang="en-GB"/>
          </a:p>
        </p:txBody>
      </p:sp>
    </p:spTree>
    <p:extLst>
      <p:ext uri="{BB962C8B-B14F-4D97-AF65-F5344CB8AC3E}">
        <p14:creationId xmlns:p14="http://schemas.microsoft.com/office/powerpoint/2010/main" val="71215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05F73-A141-4BC2-903A-E12D05ECF9E0}" type="slidenum">
              <a:rPr lang="en-GB" smtClean="0"/>
              <a:t>31</a:t>
            </a:fld>
            <a:endParaRPr lang="en-GB"/>
          </a:p>
        </p:txBody>
      </p:sp>
    </p:spTree>
    <p:extLst>
      <p:ext uri="{BB962C8B-B14F-4D97-AF65-F5344CB8AC3E}">
        <p14:creationId xmlns:p14="http://schemas.microsoft.com/office/powerpoint/2010/main" val="4053679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Editable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4" name="Picture Placeholder 14">
            <a:extLst>
              <a:ext uri="{FF2B5EF4-FFF2-40B4-BE49-F238E27FC236}">
                <a16:creationId xmlns:a16="http://schemas.microsoft.com/office/drawing/2014/main" id="{41487AF9-794B-4DAB-91D2-8BC0DE61F350}"/>
              </a:ext>
            </a:extLst>
          </p:cNvPr>
          <p:cNvSpPr>
            <a:spLocks noGrp="1"/>
          </p:cNvSpPr>
          <p:nvPr>
            <p:ph type="pic" sz="quarter" idx="11" hasCustomPrompt="1"/>
          </p:nvPr>
        </p:nvSpPr>
        <p:spPr>
          <a:xfrm>
            <a:off x="8515932" y="1477754"/>
            <a:ext cx="4103032" cy="4103032"/>
          </a:xfrm>
          <a:prstGeom prst="chord">
            <a:avLst>
              <a:gd name="adj1" fmla="val 2103604"/>
              <a:gd name="adj2" fmla="val 19514219"/>
            </a:avLst>
          </a:prstGeom>
          <a:blipFill>
            <a:blip r:embed="rId2"/>
            <a:srcRect/>
            <a:stretch>
              <a:fillRect t="92" b="92"/>
            </a:stretch>
          </a:blipFill>
          <a:ln w="101600">
            <a:solidFill>
              <a:schemeClr val="tx1"/>
            </a:solidFill>
          </a:ln>
        </p:spPr>
        <p:txBody>
          <a:bodyPr lIns="0" rIns="0" anchor="ctr"/>
          <a:lstStyle>
            <a:lvl1pPr marL="0" indent="0" algn="ctr">
              <a:buNone/>
              <a:defRPr sz="1800" b="1">
                <a:solidFill>
                  <a:srgbClr val="FFFF00"/>
                </a:solidFill>
                <a:latin typeface="Network Rail Sans" charset="0"/>
                <a:ea typeface="Network Rail Sans" charset="0"/>
                <a:cs typeface="Network Rail Sans" charset="0"/>
              </a:defRPr>
            </a:lvl1pPr>
          </a:lstStyle>
          <a:p>
            <a:r>
              <a:rPr lang="en-US" dirty="0"/>
              <a:t>Click to change picture</a:t>
            </a:r>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397039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6" name="object 46">
            <a:extLst>
              <a:ext uri="{FF2B5EF4-FFF2-40B4-BE49-F238E27FC236}">
                <a16:creationId xmlns:a16="http://schemas.microsoft.com/office/drawing/2014/main" id="{2A31F5C2-7CF9-4ECB-84ED-3191464E4AB8}"/>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pic>
        <p:nvPicPr>
          <p:cNvPr id="8" name="Picture 7" descr="New Logo.png">
            <a:extLst>
              <a:ext uri="{FF2B5EF4-FFF2-40B4-BE49-F238E27FC236}">
                <a16:creationId xmlns:a16="http://schemas.microsoft.com/office/drawing/2014/main" id="{4AD6E460-B3B2-4EE9-B557-42EBBF4E1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279941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10" name="Text Placeholder 3">
            <a:extLst>
              <a:ext uri="{FF2B5EF4-FFF2-40B4-BE49-F238E27FC236}">
                <a16:creationId xmlns:a16="http://schemas.microsoft.com/office/drawing/2014/main" id="{E9C2E2B0-864C-42C5-990E-23F763B0B5D4}"/>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051165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7939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amp; 2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31821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7983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mp; 3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79172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Tree>
    <p:extLst>
      <p:ext uri="{BB962C8B-B14F-4D97-AF65-F5344CB8AC3E}">
        <p14:creationId xmlns:p14="http://schemas.microsoft.com/office/powerpoint/2010/main" val="188166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mp; Image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Tree>
    <p:extLst>
      <p:ext uri="{BB962C8B-B14F-4D97-AF65-F5344CB8AC3E}">
        <p14:creationId xmlns:p14="http://schemas.microsoft.com/office/powerpoint/2010/main" val="76495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B9382078-6D40-41DF-B29B-195D6376C127}"/>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pic>
        <p:nvPicPr>
          <p:cNvPr id="5" name="Picture 4" descr="New Logo.png">
            <a:extLst>
              <a:ext uri="{FF2B5EF4-FFF2-40B4-BE49-F238E27FC236}">
                <a16:creationId xmlns:a16="http://schemas.microsoft.com/office/drawing/2014/main" id="{7454DBC8-052C-4D47-B0AD-76E5CD412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132412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Content - No footer">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Tree>
    <p:extLst>
      <p:ext uri="{BB962C8B-B14F-4D97-AF65-F5344CB8AC3E}">
        <p14:creationId xmlns:p14="http://schemas.microsoft.com/office/powerpoint/2010/main" val="397369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376520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ld Bar Left ">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
        <p:nvSpPr>
          <p:cNvPr id="5" name="TextBox 4">
            <a:extLst>
              <a:ext uri="{FF2B5EF4-FFF2-40B4-BE49-F238E27FC236}">
                <a16:creationId xmlns:a16="http://schemas.microsoft.com/office/drawing/2014/main" id="{DB96222D-8C17-4DD7-8ED1-030DADCC28D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dirty="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40BD3E7D-A214-4083-B83F-F3F75A493A7D}"/>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spTree>
    <p:extLst>
      <p:ext uri="{BB962C8B-B14F-4D97-AF65-F5344CB8AC3E}">
        <p14:creationId xmlns:p14="http://schemas.microsoft.com/office/powerpoint/2010/main" val="245669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S Service Offering">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pic>
        <p:nvPicPr>
          <p:cNvPr id="5" name="Picture 4" descr="NR_Logo_Black 12_Degree.png">
            <a:extLst>
              <a:ext uri="{FF2B5EF4-FFF2-40B4-BE49-F238E27FC236}">
                <a16:creationId xmlns:a16="http://schemas.microsoft.com/office/drawing/2014/main" id="{D3CAE914-3556-4BBA-9F05-8BB9EB992C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3" name="Picture 2">
            <a:extLst>
              <a:ext uri="{FF2B5EF4-FFF2-40B4-BE49-F238E27FC236}">
                <a16:creationId xmlns:a16="http://schemas.microsoft.com/office/drawing/2014/main" id="{AC60B396-C5B7-4283-AB0E-0569868080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97339" y="0"/>
            <a:ext cx="9044977" cy="6858000"/>
          </a:xfrm>
          <a:prstGeom prst="rect">
            <a:avLst/>
          </a:prstGeom>
        </p:spPr>
      </p:pic>
    </p:spTree>
    <p:extLst>
      <p:ext uri="{BB962C8B-B14F-4D97-AF65-F5344CB8AC3E}">
        <p14:creationId xmlns:p14="http://schemas.microsoft.com/office/powerpoint/2010/main" val="2551162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665AF-D969-4A77-B751-A3DC78EB30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5">
            <a:extLst>
              <a:ext uri="{FF2B5EF4-FFF2-40B4-BE49-F238E27FC236}">
                <a16:creationId xmlns:a16="http://schemas.microsoft.com/office/drawing/2014/main" id="{41AAAB5B-E744-4A6D-A2AF-CCF2F1D9ACBF}"/>
              </a:ext>
            </a:extLst>
          </p:cNvPr>
          <p:cNvSpPr>
            <a:spLocks noGrp="1"/>
          </p:cNvSpPr>
          <p:nvPr>
            <p:ph type="pic" sz="quarter" idx="12" hasCustomPrompt="1"/>
          </p:nvPr>
        </p:nvSpPr>
        <p:spPr>
          <a:xfrm>
            <a:off x="1" y="0"/>
            <a:ext cx="12192000" cy="6858000"/>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Tree>
    <p:extLst>
      <p:ext uri="{BB962C8B-B14F-4D97-AF65-F5344CB8AC3E}">
        <p14:creationId xmlns:p14="http://schemas.microsoft.com/office/powerpoint/2010/main" val="130273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Gol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84106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5" b="7399"/>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6" name="Picture 5" descr="New Logo.png">
            <a:extLst>
              <a:ext uri="{FF2B5EF4-FFF2-40B4-BE49-F238E27FC236}">
                <a16:creationId xmlns:a16="http://schemas.microsoft.com/office/drawing/2014/main" id="{FF224E82-D0F2-4B06-8606-41E61C1B0D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168317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w to use this slide de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2545E3-092D-4EBC-9CA3-792A9BA645F4}"/>
              </a:ext>
            </a:extLst>
          </p:cNvPr>
          <p:cNvPicPr>
            <a:picLocks noChangeAspect="1"/>
          </p:cNvPicPr>
          <p:nvPr userDrawn="1"/>
        </p:nvPicPr>
        <p:blipFill rotWithShape="1">
          <a:blip r:embed="rId2"/>
          <a:srcRect l="50000" r="17577" b="15119"/>
          <a:stretch/>
        </p:blipFill>
        <p:spPr>
          <a:xfrm>
            <a:off x="4147794" y="308822"/>
            <a:ext cx="7711503" cy="6308793"/>
          </a:xfrm>
          <a:prstGeom prst="rect">
            <a:avLst/>
          </a:prstGeom>
          <a:effectLst>
            <a:outerShdw blurRad="63500" sx="101000" sy="101000" algn="ctr" rotWithShape="0">
              <a:prstClr val="black">
                <a:alpha val="40000"/>
              </a:prstClr>
            </a:outerShdw>
          </a:effectLst>
        </p:spPr>
      </p:pic>
      <p:sp>
        <p:nvSpPr>
          <p:cNvPr id="4" name="TextBox 3">
            <a:extLst>
              <a:ext uri="{FF2B5EF4-FFF2-40B4-BE49-F238E27FC236}">
                <a16:creationId xmlns:a16="http://schemas.microsoft.com/office/drawing/2014/main" id="{774C0DD4-6EF1-4AC7-BA52-AE953783FB0D}"/>
              </a:ext>
            </a:extLst>
          </p:cNvPr>
          <p:cNvSpPr txBox="1"/>
          <p:nvPr userDrawn="1"/>
        </p:nvSpPr>
        <p:spPr>
          <a:xfrm>
            <a:off x="226243" y="308822"/>
            <a:ext cx="3478491" cy="400110"/>
          </a:xfrm>
          <a:prstGeom prst="rect">
            <a:avLst/>
          </a:prstGeom>
          <a:noFill/>
        </p:spPr>
        <p:txBody>
          <a:bodyPr wrap="square" rtlCol="0">
            <a:spAutoFit/>
          </a:bodyPr>
          <a:lstStyle/>
          <a:p>
            <a:r>
              <a:rPr lang="en-GB" sz="2000" b="1" dirty="0">
                <a:latin typeface="Network Rail Sans" panose="02000000040000020004" pitchFamily="2" charset="0"/>
              </a:rPr>
              <a:t>How to use this template</a:t>
            </a:r>
          </a:p>
        </p:txBody>
      </p:sp>
      <p:sp>
        <p:nvSpPr>
          <p:cNvPr id="5" name="TextBox 4">
            <a:extLst>
              <a:ext uri="{FF2B5EF4-FFF2-40B4-BE49-F238E27FC236}">
                <a16:creationId xmlns:a16="http://schemas.microsoft.com/office/drawing/2014/main" id="{06594F03-C3FE-4352-8360-3B573CD6810A}"/>
              </a:ext>
            </a:extLst>
          </p:cNvPr>
          <p:cNvSpPr txBox="1"/>
          <p:nvPr userDrawn="1"/>
        </p:nvSpPr>
        <p:spPr>
          <a:xfrm>
            <a:off x="235669" y="924860"/>
            <a:ext cx="3478491" cy="923330"/>
          </a:xfrm>
          <a:prstGeom prst="rect">
            <a:avLst/>
          </a:prstGeom>
          <a:noFill/>
        </p:spPr>
        <p:txBody>
          <a:bodyPr wrap="square" rtlCol="0">
            <a:spAutoFit/>
          </a:bodyPr>
          <a:lstStyle/>
          <a:p>
            <a:r>
              <a:rPr lang="en-GB" dirty="0">
                <a:latin typeface="Network Rail Sans" panose="02000000040000020004" pitchFamily="2" charset="0"/>
              </a:rPr>
              <a:t>Download or ‘Save As’ this template to your desktop or device to edit.</a:t>
            </a:r>
          </a:p>
        </p:txBody>
      </p:sp>
      <p:sp>
        <p:nvSpPr>
          <p:cNvPr id="6" name="TextBox 5">
            <a:extLst>
              <a:ext uri="{FF2B5EF4-FFF2-40B4-BE49-F238E27FC236}">
                <a16:creationId xmlns:a16="http://schemas.microsoft.com/office/drawing/2014/main" id="{AA420968-3A32-474D-86FE-3E929D056A50}"/>
              </a:ext>
            </a:extLst>
          </p:cNvPr>
          <p:cNvSpPr txBox="1"/>
          <p:nvPr userDrawn="1"/>
        </p:nvSpPr>
        <p:spPr>
          <a:xfrm>
            <a:off x="235669" y="2064118"/>
            <a:ext cx="3478491" cy="369332"/>
          </a:xfrm>
          <a:prstGeom prst="rect">
            <a:avLst/>
          </a:prstGeom>
          <a:noFill/>
        </p:spPr>
        <p:txBody>
          <a:bodyPr wrap="square" rtlCol="0">
            <a:spAutoFit/>
          </a:bodyPr>
          <a:lstStyle/>
          <a:p>
            <a:r>
              <a:rPr lang="en-GB" b="1" dirty="0">
                <a:latin typeface="Network Rail Sans" panose="02000000040000020004" pitchFamily="2" charset="0"/>
              </a:rPr>
              <a:t>Layout Options</a:t>
            </a:r>
          </a:p>
        </p:txBody>
      </p:sp>
      <p:sp>
        <p:nvSpPr>
          <p:cNvPr id="7" name="TextBox 6">
            <a:extLst>
              <a:ext uri="{FF2B5EF4-FFF2-40B4-BE49-F238E27FC236}">
                <a16:creationId xmlns:a16="http://schemas.microsoft.com/office/drawing/2014/main" id="{7528120A-E11D-4198-96AB-C08376C44B3D}"/>
              </a:ext>
            </a:extLst>
          </p:cNvPr>
          <p:cNvSpPr txBox="1"/>
          <p:nvPr userDrawn="1"/>
        </p:nvSpPr>
        <p:spPr>
          <a:xfrm>
            <a:off x="235669" y="2649378"/>
            <a:ext cx="3478491" cy="3416320"/>
          </a:xfrm>
          <a:prstGeom prst="rect">
            <a:avLst/>
          </a:prstGeom>
          <a:noFill/>
        </p:spPr>
        <p:txBody>
          <a:bodyPr wrap="square" rtlCol="0">
            <a:spAutoFit/>
          </a:bodyPr>
          <a:lstStyle/>
          <a:p>
            <a:r>
              <a:rPr lang="en-GB" dirty="0">
                <a:latin typeface="Network Rail Sans" panose="02000000040000020004" pitchFamily="2" charset="0"/>
              </a:rPr>
              <a:t>A number of slide layout options are available for you to use. </a:t>
            </a:r>
          </a:p>
          <a:p>
            <a:endParaRPr lang="en-GB" dirty="0">
              <a:latin typeface="Network Rail Sans" panose="02000000040000020004" pitchFamily="2" charset="0"/>
            </a:endParaRPr>
          </a:p>
          <a:p>
            <a:r>
              <a:rPr lang="en-GB" dirty="0">
                <a:latin typeface="Network Rail Sans" panose="02000000040000020004" pitchFamily="2" charset="0"/>
              </a:rPr>
              <a:t>Some of these have been pre-inserted below. </a:t>
            </a:r>
          </a:p>
          <a:p>
            <a:endParaRPr lang="en-GB" dirty="0">
              <a:latin typeface="Network Rail Sans" panose="02000000040000020004" pitchFamily="2" charset="0"/>
            </a:endParaRPr>
          </a:p>
          <a:p>
            <a:r>
              <a:rPr lang="en-GB" dirty="0">
                <a:latin typeface="Network Rail Sans" panose="02000000040000020004" pitchFamily="2" charset="0"/>
              </a:rPr>
              <a:t>More layouts, including a title slide for each of our sub teams can be found and inserted by clicking the drop down on ‘New Slide’ or ‘Layout’ from the ‘Home’ tab as indicated right &gt;&gt;</a:t>
            </a:r>
          </a:p>
        </p:txBody>
      </p:sp>
      <p:sp>
        <p:nvSpPr>
          <p:cNvPr id="8" name="Oval 7">
            <a:extLst>
              <a:ext uri="{FF2B5EF4-FFF2-40B4-BE49-F238E27FC236}">
                <a16:creationId xmlns:a16="http://schemas.microsoft.com/office/drawing/2014/main" id="{BAC80D7F-B5E5-4078-9BC6-BD28BA450C61}"/>
              </a:ext>
            </a:extLst>
          </p:cNvPr>
          <p:cNvSpPr/>
          <p:nvPr userDrawn="1"/>
        </p:nvSpPr>
        <p:spPr>
          <a:xfrm>
            <a:off x="4496585" y="50887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9444251-FE51-4C8A-BB47-45AE2F0912B9}"/>
              </a:ext>
            </a:extLst>
          </p:cNvPr>
          <p:cNvSpPr/>
          <p:nvPr userDrawn="1"/>
        </p:nvSpPr>
        <p:spPr>
          <a:xfrm>
            <a:off x="5714214" y="708932"/>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184F0D-AD8D-4AAD-BED5-4202B2DA6EEE}"/>
              </a:ext>
            </a:extLst>
          </p:cNvPr>
          <p:cNvSpPr/>
          <p:nvPr userDrawn="1"/>
        </p:nvSpPr>
        <p:spPr>
          <a:xfrm>
            <a:off x="5253871" y="100832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89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AI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96090BC8-4E77-415B-BB01-738AABC92F54}"/>
              </a:ext>
            </a:extLst>
          </p:cNvPr>
          <p:cNvPicPr>
            <a:picLocks noChangeAspect="1"/>
          </p:cNvPicPr>
          <p:nvPr userDrawn="1"/>
        </p:nvPicPr>
        <p:blipFill>
          <a:blip r:embed="rId4"/>
          <a:stretch>
            <a:fillRect/>
          </a:stretch>
        </p:blipFill>
        <p:spPr>
          <a:xfrm>
            <a:off x="8279601" y="1377324"/>
            <a:ext cx="3923055" cy="4363849"/>
          </a:xfrm>
          <a:prstGeom prst="rect">
            <a:avLst/>
          </a:prstGeom>
        </p:spPr>
      </p:pic>
      <p:sp>
        <p:nvSpPr>
          <p:cNvPr id="18" name="Text Placeholder 3">
            <a:extLst>
              <a:ext uri="{FF2B5EF4-FFF2-40B4-BE49-F238E27FC236}">
                <a16:creationId xmlns:a16="http://schemas.microsoft.com/office/drawing/2014/main" id="{AAEBDDAC-1481-45DD-80AB-7F455107C181}"/>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dirty="0"/>
              <a:t>Asset Information Services</a:t>
            </a:r>
          </a:p>
        </p:txBody>
      </p:sp>
    </p:spTree>
    <p:extLst>
      <p:ext uri="{BB962C8B-B14F-4D97-AF65-F5344CB8AC3E}">
        <p14:creationId xmlns:p14="http://schemas.microsoft.com/office/powerpoint/2010/main" val="7231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Eng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BBD04A6-0064-4A1A-8E06-625BCE7D06AF}"/>
              </a:ext>
            </a:extLst>
          </p:cNvPr>
          <p:cNvPicPr>
            <a:picLocks noChangeAspect="1"/>
          </p:cNvPicPr>
          <p:nvPr userDrawn="1"/>
        </p:nvPicPr>
        <p:blipFill>
          <a:blip r:embed="rId4"/>
          <a:stretch>
            <a:fillRect/>
          </a:stretch>
        </p:blipFill>
        <p:spPr>
          <a:xfrm>
            <a:off x="8283825" y="1364515"/>
            <a:ext cx="3923055" cy="4349156"/>
          </a:xfrm>
          <a:prstGeom prst="rect">
            <a:avLst/>
          </a:prstGeom>
        </p:spPr>
      </p:pic>
      <p:sp>
        <p:nvSpPr>
          <p:cNvPr id="18" name="Text Placeholder 3">
            <a:extLst>
              <a:ext uri="{FF2B5EF4-FFF2-40B4-BE49-F238E27FC236}">
                <a16:creationId xmlns:a16="http://schemas.microsoft.com/office/drawing/2014/main" id="{E63D7387-7EA0-474D-8F9C-819B47322095}"/>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dirty="0"/>
              <a:t>Engineering Services</a:t>
            </a:r>
          </a:p>
        </p:txBody>
      </p:sp>
    </p:spTree>
    <p:extLst>
      <p:ext uri="{BB962C8B-B14F-4D97-AF65-F5344CB8AC3E}">
        <p14:creationId xmlns:p14="http://schemas.microsoft.com/office/powerpoint/2010/main" val="6147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I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dirty="0"/>
              <a:t>IT Services </a:t>
            </a:r>
          </a:p>
        </p:txBody>
      </p:sp>
    </p:spTree>
    <p:extLst>
      <p:ext uri="{BB962C8B-B14F-4D97-AF65-F5344CB8AC3E}">
        <p14:creationId xmlns:p14="http://schemas.microsoft.com/office/powerpoint/2010/main" val="107388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SCO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dirty="0"/>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C1E1BC0-9A71-4AF1-94BD-FC8660F83237}"/>
              </a:ext>
            </a:extLst>
          </p:cNvPr>
          <p:cNvPicPr>
            <a:picLocks noChangeAspect="1"/>
          </p:cNvPicPr>
          <p:nvPr userDrawn="1"/>
        </p:nvPicPr>
        <p:blipFill>
          <a:blip r:embed="rId4"/>
          <a:stretch>
            <a:fillRect/>
          </a:stretch>
        </p:blipFill>
        <p:spPr>
          <a:xfrm>
            <a:off x="8279592" y="1357900"/>
            <a:ext cx="3923055" cy="4363849"/>
          </a:xfrm>
          <a:prstGeom prst="rect">
            <a:avLst/>
          </a:prstGeom>
        </p:spPr>
      </p:pic>
      <p:sp>
        <p:nvSpPr>
          <p:cNvPr id="18" name="Text Placeholder 3">
            <a:extLst>
              <a:ext uri="{FF2B5EF4-FFF2-40B4-BE49-F238E27FC236}">
                <a16:creationId xmlns:a16="http://schemas.microsoft.com/office/drawing/2014/main" id="{A2CFF0FE-BFEF-498C-A0B9-6FD68A5E368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dirty="0"/>
              <a:t>Supply Chain Operations</a:t>
            </a:r>
          </a:p>
        </p:txBody>
      </p:sp>
    </p:spTree>
    <p:extLst>
      <p:ext uri="{BB962C8B-B14F-4D97-AF65-F5344CB8AC3E}">
        <p14:creationId xmlns:p14="http://schemas.microsoft.com/office/powerpoint/2010/main" val="249232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lding slide -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EFFD9C-D623-4DB3-B367-B2248B513F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120912202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lding slide - RS Gold">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90937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pPr algn="r"/>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0809" y="2517618"/>
            <a:ext cx="2974639" cy="1622426"/>
          </a:xfrm>
          <a:prstGeom prst="rect">
            <a:avLst/>
          </a:prstGeom>
        </p:spPr>
      </p:pic>
      <p:sp>
        <p:nvSpPr>
          <p:cNvPr id="5" name="Title 1">
            <a:extLst>
              <a:ext uri="{FF2B5EF4-FFF2-40B4-BE49-F238E27FC236}">
                <a16:creationId xmlns:a16="http://schemas.microsoft.com/office/drawing/2014/main" id="{7C7661A2-AE76-4472-B527-05DD61D4A560}"/>
              </a:ext>
            </a:extLst>
          </p:cNvPr>
          <p:cNvSpPr>
            <a:spLocks noGrp="1"/>
          </p:cNvSpPr>
          <p:nvPr>
            <p:ph type="title" hasCustomPrompt="1"/>
          </p:nvPr>
        </p:nvSpPr>
        <p:spPr>
          <a:xfrm>
            <a:off x="1518943" y="3079918"/>
            <a:ext cx="6240651" cy="610950"/>
          </a:xfrm>
          <a:prstGeom prst="rect">
            <a:avLst/>
          </a:prstGeom>
        </p:spPr>
        <p:txBody>
          <a:bodyPr lIns="0"/>
          <a:lstStyle>
            <a:lvl1pPr algn="r">
              <a:defRPr sz="3200" b="1">
                <a:latin typeface="Network Rail Sans" charset="0"/>
                <a:ea typeface="Network Rail Sans" charset="0"/>
                <a:cs typeface="Network Rail Sans" charset="0"/>
              </a:defRPr>
            </a:lvl1pPr>
          </a:lstStyle>
          <a:p>
            <a:r>
              <a:rPr lang="en-US" dirty="0"/>
              <a:t>Section Title</a:t>
            </a:r>
          </a:p>
        </p:txBody>
      </p:sp>
    </p:spTree>
    <p:extLst>
      <p:ext uri="{BB962C8B-B14F-4D97-AF65-F5344CB8AC3E}">
        <p14:creationId xmlns:p14="http://schemas.microsoft.com/office/powerpoint/2010/main" val="25784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NR_Logo_Black 12_Degree.png">
            <a:extLst>
              <a:ext uri="{FF2B5EF4-FFF2-40B4-BE49-F238E27FC236}">
                <a16:creationId xmlns:a16="http://schemas.microsoft.com/office/drawing/2014/main" id="{B7ABC480-295C-4036-B0CD-9F1214F54912}"/>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3" name="Picture 2" descr="New Logo.png">
            <a:extLst>
              <a:ext uri="{FF2B5EF4-FFF2-40B4-BE49-F238E27FC236}">
                <a16:creationId xmlns:a16="http://schemas.microsoft.com/office/drawing/2014/main" id="{92F55A60-5262-4C0B-8056-20DC0A177E7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3" r:id="rId4"/>
    <p:sldLayoutId id="2147483744" r:id="rId5"/>
    <p:sldLayoutId id="2147483745" r:id="rId6"/>
    <p:sldLayoutId id="2147483736" r:id="rId7"/>
    <p:sldLayoutId id="2147483735" r:id="rId8"/>
    <p:sldLayoutId id="2147483746" r:id="rId9"/>
    <p:sldLayoutId id="2147483747" r:id="rId10"/>
    <p:sldLayoutId id="2147483730" r:id="rId11"/>
    <p:sldLayoutId id="2147483749" r:id="rId12"/>
    <p:sldLayoutId id="2147483748" r:id="rId13"/>
    <p:sldLayoutId id="2147483751" r:id="rId14"/>
    <p:sldLayoutId id="2147483752" r:id="rId15"/>
    <p:sldLayoutId id="2147483753" r:id="rId16"/>
    <p:sldLayoutId id="2147483754" r:id="rId17"/>
    <p:sldLayoutId id="2147483755" r:id="rId18"/>
    <p:sldLayoutId id="2147483737" r:id="rId19"/>
    <p:sldLayoutId id="2147483702" r:id="rId20"/>
    <p:sldLayoutId id="2147483758" r:id="rId21"/>
    <p:sldLayoutId id="2147483756" r:id="rId22"/>
    <p:sldLayoutId id="2147483705" r:id="rId23"/>
    <p:sldLayoutId id="2147483708" r:id="rId24"/>
    <p:sldLayoutId id="2147483757" r:id="rId25"/>
    <p:sldLayoutId id="214748375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safety.networkrail.co.uk/safety/close-call/design-close-cal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2.pn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Data" Target="../diagrams/data4.xml"/><Relationship Id="rId3" Type="http://schemas.openxmlformats.org/officeDocument/2006/relationships/diagramLayout" Target="../diagrams/layout1.xml"/><Relationship Id="rId21" Type="http://schemas.openxmlformats.org/officeDocument/2006/relationships/diagramColors" Target="../diagrams/colors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5.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QuickStyle" Target="../diagrams/quickStyle4.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Layout" Target="../diagrams/layout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microsoft.com/office/2007/relationships/diagramDrawing" Target="../diagrams/drawin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2373-74ED-4C79-87F9-491A94FDDB27}"/>
              </a:ext>
            </a:extLst>
          </p:cNvPr>
          <p:cNvSpPr>
            <a:spLocks noGrp="1"/>
          </p:cNvSpPr>
          <p:nvPr>
            <p:ph type="title"/>
          </p:nvPr>
        </p:nvSpPr>
        <p:spPr>
          <a:xfrm>
            <a:off x="815374" y="1872132"/>
            <a:ext cx="6240651" cy="1711779"/>
          </a:xfrm>
        </p:spPr>
        <p:txBody>
          <a:bodyPr/>
          <a:lstStyle/>
          <a:p>
            <a:r>
              <a:rPr lang="en-GB" sz="4800" dirty="0"/>
              <a:t>Design Close Calls</a:t>
            </a:r>
            <a:br>
              <a:rPr lang="en-GB" sz="4800" dirty="0"/>
            </a:br>
            <a:r>
              <a:rPr lang="en-GB" sz="4800" dirty="0"/>
              <a:t>Rail Industry Forum</a:t>
            </a:r>
          </a:p>
        </p:txBody>
      </p:sp>
      <p:sp>
        <p:nvSpPr>
          <p:cNvPr id="4" name="Text Placeholder 3">
            <a:extLst>
              <a:ext uri="{FF2B5EF4-FFF2-40B4-BE49-F238E27FC236}">
                <a16:creationId xmlns:a16="http://schemas.microsoft.com/office/drawing/2014/main" id="{08F8BA3C-FA41-47DA-B2F6-650344C588E4}"/>
              </a:ext>
            </a:extLst>
          </p:cNvPr>
          <p:cNvSpPr>
            <a:spLocks noGrp="1"/>
          </p:cNvSpPr>
          <p:nvPr>
            <p:ph type="body" sz="quarter" idx="12"/>
          </p:nvPr>
        </p:nvSpPr>
        <p:spPr>
          <a:xfrm>
            <a:off x="815375" y="3835339"/>
            <a:ext cx="6240650" cy="514403"/>
          </a:xfrm>
        </p:spPr>
        <p:txBody>
          <a:bodyPr/>
          <a:lstStyle/>
          <a:p>
            <a:r>
              <a:rPr lang="en-GB" sz="2800" dirty="0"/>
              <a:t>Carlos Gallego – H&amp;S Manager</a:t>
            </a:r>
          </a:p>
          <a:p>
            <a:r>
              <a:rPr lang="en-GB" sz="2800" dirty="0"/>
              <a:t>Network Rail Design Delivery</a:t>
            </a:r>
          </a:p>
        </p:txBody>
      </p:sp>
    </p:spTree>
    <p:extLst>
      <p:ext uri="{BB962C8B-B14F-4D97-AF65-F5344CB8AC3E}">
        <p14:creationId xmlns:p14="http://schemas.microsoft.com/office/powerpoint/2010/main" val="295416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6C4592-7296-4262-AC99-5DDADF071A4E}"/>
              </a:ext>
            </a:extLst>
          </p:cNvPr>
          <p:cNvSpPr txBox="1"/>
          <p:nvPr/>
        </p:nvSpPr>
        <p:spPr>
          <a:xfrm>
            <a:off x="268514" y="1103086"/>
            <a:ext cx="11654971" cy="4401205"/>
          </a:xfrm>
          <a:prstGeom prst="rect">
            <a:avLst/>
          </a:prstGeom>
          <a:noFill/>
        </p:spPr>
        <p:txBody>
          <a:bodyPr wrap="square" rtlCol="0">
            <a:spAutoFit/>
          </a:bodyPr>
          <a:lstStyle/>
          <a:p>
            <a:pPr marL="342900" indent="-342900">
              <a:buFont typeface="Arial" panose="020B0604020202020204" pitchFamily="34" charset="0"/>
              <a:buChar char="•"/>
            </a:pPr>
            <a:r>
              <a:rPr lang="en-GB" sz="2800" dirty="0"/>
              <a:t>A design condition or situation (including errors and omissions) which could have been identified earlier in the design review / verification process</a:t>
            </a:r>
          </a:p>
          <a:p>
            <a:pPr marL="342900" indent="-342900">
              <a:buFont typeface="Arial" panose="020B0604020202020204" pitchFamily="34" charset="0"/>
              <a:buChar char="•"/>
            </a:pPr>
            <a:endParaRPr lang="en-GB" sz="2800" b="1" dirty="0">
              <a:solidFill>
                <a:srgbClr val="054B6B"/>
              </a:solidFill>
            </a:endParaRPr>
          </a:p>
          <a:p>
            <a:pPr marL="285750" indent="-285750">
              <a:buFont typeface="Arial" panose="020B0604020202020204" pitchFamily="34" charset="0"/>
              <a:buChar char="•"/>
            </a:pPr>
            <a:r>
              <a:rPr lang="en-GB" sz="2800" dirty="0"/>
              <a:t>Something which has been signed off and subsequently found to have the potential to cause harm or injury to people or the environment</a:t>
            </a:r>
          </a:p>
          <a:p>
            <a:pPr marL="342900" indent="-34290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A design which harbours a latent hazard. This may be the result of design assumptions or option decisions which have not been adequately tested, managed or communicated. </a:t>
            </a:r>
            <a:endParaRPr lang="en-GB" sz="2800" dirty="0">
              <a:solidFill>
                <a:srgbClr val="054B6B"/>
              </a:solidFill>
            </a:endParaRPr>
          </a:p>
        </p:txBody>
      </p:sp>
      <p:sp>
        <p:nvSpPr>
          <p:cNvPr id="3" name="Title 1">
            <a:extLst>
              <a:ext uri="{FF2B5EF4-FFF2-40B4-BE49-F238E27FC236}">
                <a16:creationId xmlns:a16="http://schemas.microsoft.com/office/drawing/2014/main" id="{ABD79E27-DC5A-4856-940B-5B97F439A653}"/>
              </a:ext>
            </a:extLst>
          </p:cNvPr>
          <p:cNvSpPr txBox="1">
            <a:spLocks/>
          </p:cNvSpPr>
          <p:nvPr/>
        </p:nvSpPr>
        <p:spPr>
          <a:xfrm>
            <a:off x="159658" y="232229"/>
            <a:ext cx="7269163" cy="431800"/>
          </a:xfr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Definition</a:t>
            </a:r>
            <a:endParaRPr lang="en-GB" dirty="0"/>
          </a:p>
        </p:txBody>
      </p:sp>
    </p:spTree>
    <p:extLst>
      <p:ext uri="{BB962C8B-B14F-4D97-AF65-F5344CB8AC3E}">
        <p14:creationId xmlns:p14="http://schemas.microsoft.com/office/powerpoint/2010/main" val="355973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BA307-1265-40AE-BB4D-78A059A21370}"/>
              </a:ext>
            </a:extLst>
          </p:cNvPr>
          <p:cNvSpPr/>
          <p:nvPr/>
        </p:nvSpPr>
        <p:spPr>
          <a:xfrm>
            <a:off x="261257" y="1190171"/>
            <a:ext cx="11669486" cy="3539430"/>
          </a:xfrm>
          <a:prstGeom prst="rect">
            <a:avLst/>
          </a:prstGeom>
        </p:spPr>
        <p:txBody>
          <a:bodyPr wrap="square">
            <a:spAutoFit/>
          </a:bodyPr>
          <a:lstStyle/>
          <a:p>
            <a:pPr marL="285750" indent="-285750">
              <a:buFont typeface="Arial" panose="020B0604020202020204" pitchFamily="34" charset="0"/>
              <a:buChar char="•"/>
            </a:pPr>
            <a:r>
              <a:rPr lang="en-GB" sz="2800" dirty="0"/>
              <a:t>A set of parameters which places members of the project team under sufficient stress to endanger or damage their wellbeing or compromise their ability to fulfil their role effectively; this is likely but not necessarily the result of pressure to deliver on time. However there are other potential causes of stress which could be design or individual specific e.g. having to design to a bare minimum clearance.</a:t>
            </a:r>
          </a:p>
          <a:p>
            <a:endParaRPr lang="en-GB" sz="2800" dirty="0"/>
          </a:p>
          <a:p>
            <a:pPr marL="285750" indent="-285750">
              <a:buFont typeface="Arial" panose="020B0604020202020204" pitchFamily="34" charset="0"/>
              <a:buChar char="•"/>
            </a:pPr>
            <a:r>
              <a:rPr lang="en-GB" sz="2800" dirty="0"/>
              <a:t>It also allows for capturing observations of good and/or novel practice.</a:t>
            </a:r>
          </a:p>
        </p:txBody>
      </p:sp>
      <p:sp>
        <p:nvSpPr>
          <p:cNvPr id="3" name="Title 1">
            <a:extLst>
              <a:ext uri="{FF2B5EF4-FFF2-40B4-BE49-F238E27FC236}">
                <a16:creationId xmlns:a16="http://schemas.microsoft.com/office/drawing/2014/main" id="{845F60ED-CFB3-43E5-8735-0675F0B2F05C}"/>
              </a:ext>
            </a:extLst>
          </p:cNvPr>
          <p:cNvSpPr txBox="1">
            <a:spLocks/>
          </p:cNvSpPr>
          <p:nvPr/>
        </p:nvSpPr>
        <p:spPr>
          <a:xfrm>
            <a:off x="0" y="117475"/>
            <a:ext cx="7269163" cy="431800"/>
          </a:xfr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Definition (Cont.)  </a:t>
            </a:r>
            <a:endParaRPr lang="en-GB" dirty="0"/>
          </a:p>
        </p:txBody>
      </p:sp>
    </p:spTree>
    <p:extLst>
      <p:ext uri="{BB962C8B-B14F-4D97-AF65-F5344CB8AC3E}">
        <p14:creationId xmlns:p14="http://schemas.microsoft.com/office/powerpoint/2010/main" val="5182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EDCB-6E09-497E-B24F-1C5AD4D4095A}"/>
              </a:ext>
            </a:extLst>
          </p:cNvPr>
          <p:cNvSpPr txBox="1">
            <a:spLocks/>
          </p:cNvSpPr>
          <p:nvPr/>
        </p:nvSpPr>
        <p:spPr>
          <a:xfrm>
            <a:off x="0" y="0"/>
            <a:ext cx="7269163" cy="4318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t>Process and Reporting</a:t>
            </a:r>
          </a:p>
        </p:txBody>
      </p:sp>
      <p:sp>
        <p:nvSpPr>
          <p:cNvPr id="3" name="TextBox 2">
            <a:extLst>
              <a:ext uri="{FF2B5EF4-FFF2-40B4-BE49-F238E27FC236}">
                <a16:creationId xmlns:a16="http://schemas.microsoft.com/office/drawing/2014/main" id="{30E3ABC9-401A-4332-BB98-C42C8178F690}"/>
              </a:ext>
            </a:extLst>
          </p:cNvPr>
          <p:cNvSpPr txBox="1"/>
          <p:nvPr/>
        </p:nvSpPr>
        <p:spPr>
          <a:xfrm>
            <a:off x="188686" y="620688"/>
            <a:ext cx="11901714" cy="4893647"/>
          </a:xfrm>
          <a:prstGeom prst="rect">
            <a:avLst/>
          </a:prstGeom>
          <a:noFill/>
        </p:spPr>
        <p:txBody>
          <a:bodyPr wrap="square" rtlCol="0">
            <a:spAutoFit/>
          </a:bodyPr>
          <a:lstStyle/>
          <a:p>
            <a:r>
              <a:rPr lang="en-GB" sz="1500" u="sng" dirty="0"/>
              <a:t>Using Current Close Call System</a:t>
            </a:r>
          </a:p>
          <a:p>
            <a:endParaRPr lang="en-GB" sz="1500" dirty="0"/>
          </a:p>
          <a:p>
            <a:r>
              <a:rPr lang="en-GB" sz="1500" dirty="0"/>
              <a:t>All close calls related to a design supplier’s activity should be raised within their close call system, as we do currently for site based issues. </a:t>
            </a:r>
          </a:p>
          <a:p>
            <a:r>
              <a:rPr lang="en-GB" sz="1500" dirty="0"/>
              <a:t> </a:t>
            </a:r>
          </a:p>
          <a:p>
            <a:r>
              <a:rPr lang="en-GB" sz="1500" dirty="0"/>
              <a:t>The RSSB system now includes a close call category for ‘Design’</a:t>
            </a:r>
          </a:p>
          <a:p>
            <a:r>
              <a:rPr lang="en-GB" sz="1500" dirty="0"/>
              <a:t> </a:t>
            </a:r>
          </a:p>
          <a:p>
            <a:endParaRPr lang="en-GB" sz="1500" dirty="0"/>
          </a:p>
          <a:p>
            <a:r>
              <a:rPr lang="en-GB" sz="1500" dirty="0"/>
              <a:t>When logging a Close Call, the main Category of 'DESIGN' should be used. Also include the Sub-Category the Close Call can be related to.  This will then allow a download to be taken of those Close Calls specifically related to Design from the RSSB system to allow detailed analysis</a:t>
            </a: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endParaRPr lang="en-GB" u="sng" dirty="0">
              <a:solidFill>
                <a:srgbClr val="054B6B"/>
              </a:solidFill>
            </a:endParaRPr>
          </a:p>
          <a:p>
            <a:r>
              <a:rPr lang="en-GB" dirty="0">
                <a:solidFill>
                  <a:srgbClr val="054B6B"/>
                </a:solidFill>
              </a:rPr>
              <a:t> </a:t>
            </a:r>
          </a:p>
        </p:txBody>
      </p:sp>
      <p:pic>
        <p:nvPicPr>
          <p:cNvPr id="4" name="Picture 3">
            <a:extLst>
              <a:ext uri="{FF2B5EF4-FFF2-40B4-BE49-F238E27FC236}">
                <a16:creationId xmlns:a16="http://schemas.microsoft.com/office/drawing/2014/main" id="{1F66B1E0-6094-40F0-8EDF-16A5E7BF7186}"/>
              </a:ext>
            </a:extLst>
          </p:cNvPr>
          <p:cNvPicPr>
            <a:picLocks noChangeAspect="1"/>
          </p:cNvPicPr>
          <p:nvPr/>
        </p:nvPicPr>
        <p:blipFill>
          <a:blip r:embed="rId3"/>
          <a:stretch>
            <a:fillRect/>
          </a:stretch>
        </p:blipFill>
        <p:spPr>
          <a:xfrm>
            <a:off x="3326296" y="2806013"/>
            <a:ext cx="5745133" cy="3021433"/>
          </a:xfrm>
          <a:prstGeom prst="rect">
            <a:avLst/>
          </a:prstGeom>
        </p:spPr>
      </p:pic>
    </p:spTree>
    <p:extLst>
      <p:ext uri="{BB962C8B-B14F-4D97-AF65-F5344CB8AC3E}">
        <p14:creationId xmlns:p14="http://schemas.microsoft.com/office/powerpoint/2010/main" val="102564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BA065-541F-463F-91A0-582DACAC8446}"/>
              </a:ext>
            </a:extLst>
          </p:cNvPr>
          <p:cNvSpPr txBox="1"/>
          <p:nvPr/>
        </p:nvSpPr>
        <p:spPr>
          <a:xfrm>
            <a:off x="234710" y="42684"/>
            <a:ext cx="7671267" cy="584775"/>
          </a:xfrm>
          <a:prstGeom prst="rect">
            <a:avLst/>
          </a:prstGeom>
          <a:noFill/>
        </p:spPr>
        <p:txBody>
          <a:bodyPr wrap="none" rtlCol="0">
            <a:spAutoFit/>
          </a:bodyPr>
          <a:lstStyle/>
          <a:p>
            <a:r>
              <a:rPr lang="en-GB" sz="3200" dirty="0"/>
              <a:t>Barriers and challenges to raising DCC’s </a:t>
            </a:r>
          </a:p>
        </p:txBody>
      </p:sp>
      <p:sp>
        <p:nvSpPr>
          <p:cNvPr id="3" name="TextBox 2">
            <a:extLst>
              <a:ext uri="{FF2B5EF4-FFF2-40B4-BE49-F238E27FC236}">
                <a16:creationId xmlns:a16="http://schemas.microsoft.com/office/drawing/2014/main" id="{B1EBCDFC-581A-4089-97FB-21D2A9AF94B2}"/>
              </a:ext>
            </a:extLst>
          </p:cNvPr>
          <p:cNvSpPr txBox="1"/>
          <p:nvPr/>
        </p:nvSpPr>
        <p:spPr>
          <a:xfrm>
            <a:off x="473243" y="623255"/>
            <a:ext cx="10816390" cy="5139869"/>
          </a:xfrm>
          <a:prstGeom prst="rect">
            <a:avLst/>
          </a:prstGeom>
          <a:noFill/>
        </p:spPr>
        <p:txBody>
          <a:bodyPr wrap="square" rtlCol="0">
            <a:spAutoFit/>
          </a:bodyPr>
          <a:lstStyle/>
          <a:p>
            <a:pPr marL="342900" indent="-342900">
              <a:buFont typeface="Arial" panose="020B0604020202020204" pitchFamily="34" charset="0"/>
              <a:buChar char="•"/>
            </a:pPr>
            <a:r>
              <a:rPr lang="en-GB" sz="2400" dirty="0"/>
              <a:t>Culture </a:t>
            </a:r>
          </a:p>
          <a:p>
            <a:pPr marL="800100" lvl="1" indent="-342900">
              <a:buFont typeface="Arial" panose="020B0604020202020204" pitchFamily="34" charset="0"/>
              <a:buChar char="•"/>
            </a:pPr>
            <a:r>
              <a:rPr lang="en-GB" sz="2000" dirty="0">
                <a:solidFill>
                  <a:srgbClr val="00B0F0"/>
                </a:solidFill>
              </a:rPr>
              <a:t>Leadership</a:t>
            </a:r>
            <a:r>
              <a:rPr lang="en-GB" sz="2000" dirty="0"/>
              <a:t> across all organisations will be critical in achieving a positive culture around design Close Calls. </a:t>
            </a:r>
          </a:p>
          <a:p>
            <a:pPr marL="800100" lvl="1" indent="-342900">
              <a:buFont typeface="Arial" panose="020B0604020202020204" pitchFamily="34" charset="0"/>
              <a:buChar char="•"/>
            </a:pPr>
            <a:r>
              <a:rPr lang="en-GB" sz="2000" dirty="0"/>
              <a:t>It is </a:t>
            </a:r>
            <a:r>
              <a:rPr lang="en-GB" sz="2000" dirty="0">
                <a:solidFill>
                  <a:srgbClr val="00B0F0"/>
                </a:solidFill>
              </a:rPr>
              <a:t>everyone's responsibility </a:t>
            </a:r>
            <a:r>
              <a:rPr lang="en-GB" sz="2000" dirty="0"/>
              <a:t>to create a positive, </a:t>
            </a:r>
            <a:r>
              <a:rPr lang="en-GB" sz="2000" dirty="0">
                <a:solidFill>
                  <a:srgbClr val="00B0F0"/>
                </a:solidFill>
              </a:rPr>
              <a:t>no blame culture </a:t>
            </a:r>
            <a:r>
              <a:rPr lang="en-GB" sz="2000" dirty="0"/>
              <a:t>around design Close Calls. </a:t>
            </a:r>
          </a:p>
          <a:p>
            <a:pPr marL="800100" lvl="1" indent="-342900">
              <a:buFont typeface="Arial" panose="020B0604020202020204" pitchFamily="34" charset="0"/>
              <a:buChar char="•"/>
            </a:pPr>
            <a:r>
              <a:rPr lang="en-GB" sz="2000" dirty="0"/>
              <a:t>Design close calls must </a:t>
            </a:r>
            <a:r>
              <a:rPr lang="en-GB" sz="2000" dirty="0">
                <a:solidFill>
                  <a:srgbClr val="00B0F0"/>
                </a:solidFill>
              </a:rPr>
              <a:t>not be used as a means to criticise</a:t>
            </a:r>
            <a:r>
              <a:rPr lang="en-GB" sz="2000" dirty="0"/>
              <a:t> and penalise individuals; the focus should be on identifying and learning from failures in process.</a:t>
            </a:r>
          </a:p>
          <a:p>
            <a:pPr marL="800100" lvl="1" indent="-342900">
              <a:buFont typeface="Arial" panose="020B0604020202020204" pitchFamily="34" charset="0"/>
              <a:buChar char="•"/>
            </a:pPr>
            <a:r>
              <a:rPr lang="en-GB" sz="2000" dirty="0"/>
              <a:t>The Close Call process is an </a:t>
            </a:r>
            <a:r>
              <a:rPr lang="en-GB" sz="2000" dirty="0">
                <a:solidFill>
                  <a:srgbClr val="00B0F0"/>
                </a:solidFill>
              </a:rPr>
              <a:t>opportunity to develop and share learning</a:t>
            </a:r>
            <a:r>
              <a:rPr lang="en-GB" sz="2000" dirty="0"/>
              <a:t> and the initiator and owner of the issue should engage with each other in a collaborative, learning spirit, to agree a proposed course of action</a:t>
            </a:r>
          </a:p>
          <a:p>
            <a:pPr marL="800100" lvl="1" indent="-342900">
              <a:buFont typeface="Arial" panose="020B0604020202020204" pitchFamily="34" charset="0"/>
              <a:buChar char="•"/>
            </a:pPr>
            <a:r>
              <a:rPr lang="en-GB" sz="2000" dirty="0"/>
              <a:t>Raising design Close Calls needs to be </a:t>
            </a:r>
            <a:r>
              <a:rPr lang="en-GB" sz="2000" dirty="0">
                <a:solidFill>
                  <a:srgbClr val="00B0F0"/>
                </a:solidFill>
              </a:rPr>
              <a:t>actively reinforced as a positive behaviour</a:t>
            </a:r>
            <a:r>
              <a:rPr lang="en-GB" sz="2000" dirty="0"/>
              <a:t> at all levels of designer, principle contractor and client organisations. </a:t>
            </a:r>
          </a:p>
          <a:p>
            <a:pPr marL="800100" lvl="1" indent="-342900">
              <a:buFont typeface="Arial" panose="020B0604020202020204" pitchFamily="34" charset="0"/>
              <a:buChar char="•"/>
            </a:pPr>
            <a:r>
              <a:rPr lang="en-GB" sz="2000" dirty="0"/>
              <a:t>Design close calls are </a:t>
            </a:r>
            <a:r>
              <a:rPr lang="en-GB" sz="2000" dirty="0">
                <a:solidFill>
                  <a:srgbClr val="00B0F0"/>
                </a:solidFill>
              </a:rPr>
              <a:t>no different </a:t>
            </a:r>
            <a:r>
              <a:rPr lang="en-GB" sz="2000" dirty="0"/>
              <a:t>to site close calls in terms of the importance of collecting information to drive safety improvement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400" dirty="0"/>
              <a:t>System</a:t>
            </a:r>
            <a:endParaRPr lang="en-GB" sz="2400" dirty="0">
              <a:solidFill>
                <a:srgbClr val="054B6B"/>
              </a:solidFill>
            </a:endParaRPr>
          </a:p>
        </p:txBody>
      </p:sp>
    </p:spTree>
    <p:extLst>
      <p:ext uri="{BB962C8B-B14F-4D97-AF65-F5344CB8AC3E}">
        <p14:creationId xmlns:p14="http://schemas.microsoft.com/office/powerpoint/2010/main" val="361251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D87E-1F12-4EDC-9536-B27FC4A94665}"/>
              </a:ext>
            </a:extLst>
          </p:cNvPr>
          <p:cNvSpPr>
            <a:spLocks noGrp="1"/>
          </p:cNvSpPr>
          <p:nvPr>
            <p:ph type="title"/>
          </p:nvPr>
        </p:nvSpPr>
        <p:spPr>
          <a:xfrm>
            <a:off x="672027" y="1924230"/>
            <a:ext cx="10847946" cy="3929494"/>
          </a:xfrm>
        </p:spPr>
        <p:txBody>
          <a:bodyPr/>
          <a:lstStyle/>
          <a:p>
            <a:pPr algn="ctr"/>
            <a:r>
              <a:rPr lang="en-GB" sz="4000" dirty="0"/>
              <a:t>What does a good Design Close Call look like?</a:t>
            </a:r>
            <a:br>
              <a:rPr lang="en-GB" sz="4000" dirty="0"/>
            </a:br>
            <a:br>
              <a:rPr lang="en-GB" sz="4000" dirty="0"/>
            </a:br>
            <a:r>
              <a:rPr lang="en-GB" sz="4000" dirty="0"/>
              <a:t>Paul Guest - Programme Engineering Manager </a:t>
            </a:r>
          </a:p>
        </p:txBody>
      </p:sp>
    </p:spTree>
    <p:extLst>
      <p:ext uri="{BB962C8B-B14F-4D97-AF65-F5344CB8AC3E}">
        <p14:creationId xmlns:p14="http://schemas.microsoft.com/office/powerpoint/2010/main" val="19972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DAD7F0E-CD1D-40CF-BE85-F381347821B0}"/>
              </a:ext>
            </a:extLst>
          </p:cNvPr>
          <p:cNvSpPr txBox="1">
            <a:spLocks/>
          </p:cNvSpPr>
          <p:nvPr/>
        </p:nvSpPr>
        <p:spPr>
          <a:xfrm>
            <a:off x="11092442" y="6532802"/>
            <a:ext cx="988317" cy="1841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15</a:t>
            </a:fld>
            <a:endParaRPr lang="en-GB" dirty="0"/>
          </a:p>
        </p:txBody>
      </p:sp>
      <p:sp>
        <p:nvSpPr>
          <p:cNvPr id="4" name="TextBox 3">
            <a:extLst>
              <a:ext uri="{FF2B5EF4-FFF2-40B4-BE49-F238E27FC236}">
                <a16:creationId xmlns:a16="http://schemas.microsoft.com/office/drawing/2014/main" id="{D9BDF3C6-8085-4B8B-82E1-F8996DB63D81}"/>
              </a:ext>
            </a:extLst>
          </p:cNvPr>
          <p:cNvSpPr txBox="1"/>
          <p:nvPr/>
        </p:nvSpPr>
        <p:spPr>
          <a:xfrm>
            <a:off x="339272" y="492126"/>
            <a:ext cx="11635014" cy="5324535"/>
          </a:xfrm>
          <a:prstGeom prst="rect">
            <a:avLst/>
          </a:prstGeom>
          <a:noFill/>
        </p:spPr>
        <p:txBody>
          <a:bodyPr wrap="square" rtlCol="0">
            <a:spAutoFit/>
          </a:bodyPr>
          <a:lstStyle/>
          <a:p>
            <a:r>
              <a:rPr lang="en-GB" sz="2400" dirty="0">
                <a:latin typeface="+mj-lt"/>
              </a:rPr>
              <a:t>The Challenge</a:t>
            </a:r>
          </a:p>
          <a:p>
            <a:endParaRPr lang="en-GB" sz="2800" dirty="0"/>
          </a:p>
          <a:p>
            <a:pPr marL="285750" indent="-285750">
              <a:buFont typeface="Arial" panose="020B0604020202020204" pitchFamily="34" charset="0"/>
              <a:buChar char="•"/>
            </a:pPr>
            <a:r>
              <a:rPr lang="en-GB" sz="2400" dirty="0"/>
              <a:t>The biggest challenge is being able recognising a Design Close Call</a:t>
            </a:r>
          </a:p>
          <a:p>
            <a:pPr marL="285750" indent="-285750">
              <a:buFont typeface="Arial" panose="020B0604020202020204" pitchFamily="34" charset="0"/>
              <a:buChar char="•"/>
            </a:pPr>
            <a:r>
              <a:rPr lang="en-GB" sz="2400" dirty="0"/>
              <a:t>The Definitions of a Design Close Call give the foundations</a:t>
            </a:r>
          </a:p>
          <a:p>
            <a:pPr marL="285750" indent="-285750">
              <a:buFont typeface="Arial" panose="020B0604020202020204" pitchFamily="34" charset="0"/>
              <a:buChar char="•"/>
            </a:pPr>
            <a:r>
              <a:rPr lang="en-GB" sz="2400" dirty="0"/>
              <a:t>Key is being able to differentiate between normal business and a Design Close Call.</a:t>
            </a:r>
          </a:p>
          <a:p>
            <a:pPr marL="742950" lvl="1" indent="-285750">
              <a:buFont typeface="Arial" panose="020B0604020202020204" pitchFamily="34" charset="0"/>
              <a:buChar char="•"/>
            </a:pPr>
            <a:r>
              <a:rPr lang="en-GB" sz="2400" dirty="0">
                <a:solidFill>
                  <a:schemeClr val="accent4">
                    <a:lumMod val="75000"/>
                    <a:lumOff val="25000"/>
                  </a:schemeClr>
                </a:solidFill>
              </a:rPr>
              <a:t>Common difficulty “Identifying errors is part of normal company governance and assurance processes e.g. design development DRN’s and construction red lines?” </a:t>
            </a:r>
          </a:p>
          <a:p>
            <a:pPr marL="285750" indent="-285750">
              <a:buFont typeface="Arial" panose="020B0604020202020204" pitchFamily="34" charset="0"/>
              <a:buChar char="•"/>
            </a:pPr>
            <a:r>
              <a:rPr lang="en-GB" sz="2400" dirty="0"/>
              <a:t>Process are there to help us get designs right and not put pressure on staff.</a:t>
            </a:r>
          </a:p>
          <a:p>
            <a:pPr marL="285750" indent="-285750">
              <a:buFont typeface="Arial" panose="020B0604020202020204" pitchFamily="34" charset="0"/>
              <a:buChar char="•"/>
            </a:pPr>
            <a:r>
              <a:rPr lang="en-GB" sz="2400" dirty="0"/>
              <a:t>Generally Design Close Call’s should capture when these processes fail or there are unexpected results.</a:t>
            </a:r>
          </a:p>
          <a:p>
            <a:pPr marL="285750" indent="-285750">
              <a:buFont typeface="Arial" panose="020B0604020202020204" pitchFamily="34" charset="0"/>
              <a:buChar char="•"/>
            </a:pPr>
            <a:r>
              <a:rPr lang="en-GB" sz="2400" dirty="0"/>
              <a:t>The aim of capturing Design Close Calls is to improve and ideally sharing this information for other to improve – e.g. Significant Event Procedure</a:t>
            </a:r>
            <a:r>
              <a:rPr lang="en-GB" sz="2000" dirty="0"/>
              <a:t>.  </a:t>
            </a:r>
          </a:p>
        </p:txBody>
      </p:sp>
    </p:spTree>
    <p:extLst>
      <p:ext uri="{BB962C8B-B14F-4D97-AF65-F5344CB8AC3E}">
        <p14:creationId xmlns:p14="http://schemas.microsoft.com/office/powerpoint/2010/main" val="73068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D2C4C-9550-4B4A-936F-178949EA6409}"/>
              </a:ext>
            </a:extLst>
          </p:cNvPr>
          <p:cNvSpPr txBox="1"/>
          <p:nvPr/>
        </p:nvSpPr>
        <p:spPr>
          <a:xfrm>
            <a:off x="368300" y="346984"/>
            <a:ext cx="9822522" cy="3908762"/>
          </a:xfrm>
          <a:prstGeom prst="rect">
            <a:avLst/>
          </a:prstGeom>
          <a:noFill/>
        </p:spPr>
        <p:txBody>
          <a:bodyPr wrap="square" rtlCol="0">
            <a:spAutoFit/>
          </a:bodyPr>
          <a:lstStyle/>
          <a:p>
            <a:r>
              <a:rPr lang="en-GB" sz="2800" dirty="0">
                <a:latin typeface="+mj-lt"/>
              </a:rPr>
              <a:t>Good Practice when capturing a Design Close Calls</a:t>
            </a:r>
          </a:p>
          <a:p>
            <a:endParaRPr lang="en-GB" sz="2800" dirty="0"/>
          </a:p>
          <a:p>
            <a:r>
              <a:rPr lang="en-GB" sz="2400" dirty="0"/>
              <a:t>Three key bits of information</a:t>
            </a:r>
          </a:p>
          <a:p>
            <a:pPr marL="285750" indent="-285750">
              <a:buFont typeface="Arial" panose="020B0604020202020204" pitchFamily="34" charset="0"/>
              <a:buChar char="•"/>
            </a:pPr>
            <a:r>
              <a:rPr lang="en-GB" sz="2400" dirty="0"/>
              <a:t>Understand the context and include that in the description</a:t>
            </a:r>
          </a:p>
          <a:p>
            <a:pPr marL="285750" indent="-285750">
              <a:buFont typeface="Arial" panose="020B0604020202020204" pitchFamily="34" charset="0"/>
              <a:buChar char="•"/>
            </a:pPr>
            <a:r>
              <a:rPr lang="en-GB" sz="2400" dirty="0"/>
              <a:t>Attempt to understand the impact and what could have happened </a:t>
            </a:r>
          </a:p>
          <a:p>
            <a:pPr marL="285750" indent="-285750">
              <a:buFont typeface="Arial" panose="020B0604020202020204" pitchFamily="34" charset="0"/>
              <a:buChar char="•"/>
            </a:pPr>
            <a:r>
              <a:rPr lang="en-GB" sz="2400" dirty="0"/>
              <a:t>Take the action or recommend an action that has the potential to stop the error happening</a:t>
            </a:r>
          </a:p>
          <a:p>
            <a:pPr marL="285750" indent="-285750">
              <a:buFont typeface="Arial" panose="020B0604020202020204" pitchFamily="34" charset="0"/>
              <a:buChar char="•"/>
            </a:pPr>
            <a:r>
              <a:rPr lang="en-GB" sz="2400" dirty="0"/>
              <a:t>OR In the case of a good practice recommend how it can be repeated or shared</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41553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F6C6A-9D41-4AC2-B23D-2933C8458981}"/>
              </a:ext>
            </a:extLst>
          </p:cNvPr>
          <p:cNvSpPr txBox="1"/>
          <p:nvPr/>
        </p:nvSpPr>
        <p:spPr>
          <a:xfrm>
            <a:off x="109830" y="1438177"/>
            <a:ext cx="11835428" cy="4158831"/>
          </a:xfrm>
          <a:prstGeom prst="rect">
            <a:avLst/>
          </a:prstGeom>
          <a:noFill/>
        </p:spPr>
        <p:txBody>
          <a:bodyPr wrap="square" rtlCol="0">
            <a:spAutoFit/>
          </a:bodyPr>
          <a:lstStyle/>
          <a:p>
            <a:r>
              <a:rPr lang="en-GB" sz="1600" dirty="0"/>
              <a:t>Description:</a:t>
            </a:r>
          </a:p>
          <a:p>
            <a:endParaRPr lang="en-GB" sz="1600" dirty="0"/>
          </a:p>
          <a:p>
            <a:r>
              <a:rPr lang="en-GB" sz="1600" dirty="0"/>
              <a:t>A DRN was created for a CR2 drainage report, and one of the comments was questioning whether the Geo-RINM drainage layer was used to inform the report. The DRN response was that they were unaware that this layer existed in Geo-RINM. This shows that the design team do not know about all the survey/existing information they have.</a:t>
            </a:r>
          </a:p>
          <a:p>
            <a:endParaRPr lang="en-GB" sz="1600" dirty="0"/>
          </a:p>
          <a:p>
            <a:endParaRPr lang="en-GB" sz="1600" dirty="0"/>
          </a:p>
          <a:p>
            <a:r>
              <a:rPr lang="en-GB" sz="1600" dirty="0"/>
              <a:t>What could have happened:</a:t>
            </a:r>
          </a:p>
          <a:p>
            <a:endParaRPr lang="en-GB" sz="1600" dirty="0"/>
          </a:p>
          <a:p>
            <a:r>
              <a:rPr lang="en-GB" sz="1600" dirty="0"/>
              <a:t>This could have led to presenting land boundaries at consultation which shows additional land take into properties not accounted for.</a:t>
            </a:r>
          </a:p>
          <a:p>
            <a:endParaRPr lang="en-GB" sz="1600" dirty="0"/>
          </a:p>
          <a:p>
            <a:r>
              <a:rPr lang="en-GB" sz="1600" dirty="0"/>
              <a:t>Action required:</a:t>
            </a:r>
          </a:p>
          <a:p>
            <a:endParaRPr lang="en-GB" sz="1600" dirty="0"/>
          </a:p>
          <a:p>
            <a:pPr marL="342900" indent="-342900">
              <a:buAutoNum type="arabicParenR"/>
            </a:pPr>
            <a:r>
              <a:rPr lang="en-GB" sz="1600" dirty="0"/>
              <a:t>Brief design team on all the different layers available in Geo-RINM.</a:t>
            </a:r>
          </a:p>
          <a:p>
            <a:pPr marL="342900" indent="-342900">
              <a:buAutoNum type="arabicParenR"/>
            </a:pPr>
            <a:r>
              <a:rPr lang="en-GB" sz="1600" dirty="0"/>
              <a:t>Encourage a behaviour whereby designers are checking all sources of data.</a:t>
            </a:r>
          </a:p>
          <a:p>
            <a:endParaRPr lang="en-GB" sz="825" dirty="0"/>
          </a:p>
        </p:txBody>
      </p:sp>
      <p:sp>
        <p:nvSpPr>
          <p:cNvPr id="3" name="TextBox 2">
            <a:extLst>
              <a:ext uri="{FF2B5EF4-FFF2-40B4-BE49-F238E27FC236}">
                <a16:creationId xmlns:a16="http://schemas.microsoft.com/office/drawing/2014/main" id="{BE08B76C-30EC-4F07-BEB3-753C9960E4F7}"/>
              </a:ext>
            </a:extLst>
          </p:cNvPr>
          <p:cNvSpPr txBox="1"/>
          <p:nvPr/>
        </p:nvSpPr>
        <p:spPr>
          <a:xfrm>
            <a:off x="1222712" y="968892"/>
            <a:ext cx="8215390" cy="415498"/>
          </a:xfrm>
          <a:prstGeom prst="rect">
            <a:avLst/>
          </a:prstGeom>
          <a:noFill/>
        </p:spPr>
        <p:txBody>
          <a:bodyPr wrap="square" rtlCol="0">
            <a:spAutoFit/>
          </a:bodyPr>
          <a:lstStyle/>
          <a:p>
            <a:r>
              <a:rPr lang="en-GB" sz="2100" b="1" dirty="0"/>
              <a:t>Not using all available information – raised by PM team</a:t>
            </a:r>
          </a:p>
        </p:txBody>
      </p:sp>
      <p:sp>
        <p:nvSpPr>
          <p:cNvPr id="4" name="TextBox 3">
            <a:extLst>
              <a:ext uri="{FF2B5EF4-FFF2-40B4-BE49-F238E27FC236}">
                <a16:creationId xmlns:a16="http://schemas.microsoft.com/office/drawing/2014/main" id="{E10DC19D-805E-46EF-843A-F113901313F4}"/>
              </a:ext>
            </a:extLst>
          </p:cNvPr>
          <p:cNvSpPr txBox="1"/>
          <p:nvPr/>
        </p:nvSpPr>
        <p:spPr>
          <a:xfrm>
            <a:off x="109829" y="157169"/>
            <a:ext cx="11127757" cy="523220"/>
          </a:xfrm>
          <a:prstGeom prst="rect">
            <a:avLst/>
          </a:prstGeom>
          <a:noFill/>
        </p:spPr>
        <p:txBody>
          <a:bodyPr wrap="square" rtlCol="0">
            <a:spAutoFit/>
          </a:bodyPr>
          <a:lstStyle/>
          <a:p>
            <a:r>
              <a:rPr lang="en-GB" sz="2800" dirty="0"/>
              <a:t>Design Close Calls - Examples</a:t>
            </a:r>
          </a:p>
        </p:txBody>
      </p:sp>
    </p:spTree>
    <p:extLst>
      <p:ext uri="{BB962C8B-B14F-4D97-AF65-F5344CB8AC3E}">
        <p14:creationId xmlns:p14="http://schemas.microsoft.com/office/powerpoint/2010/main" val="347343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961C2-26E2-4FE2-B457-C5926AF33608}"/>
              </a:ext>
            </a:extLst>
          </p:cNvPr>
          <p:cNvSpPr txBox="1">
            <a:spLocks/>
          </p:cNvSpPr>
          <p:nvPr/>
        </p:nvSpPr>
        <p:spPr>
          <a:xfrm>
            <a:off x="11092443" y="6532802"/>
            <a:ext cx="850268" cy="1841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18</a:t>
            </a:fld>
            <a:endParaRPr lang="en-GB" dirty="0"/>
          </a:p>
        </p:txBody>
      </p:sp>
      <p:sp>
        <p:nvSpPr>
          <p:cNvPr id="3" name="TextBox 2">
            <a:extLst>
              <a:ext uri="{FF2B5EF4-FFF2-40B4-BE49-F238E27FC236}">
                <a16:creationId xmlns:a16="http://schemas.microsoft.com/office/drawing/2014/main" id="{C86CB048-A91E-4C15-87CC-0CADA4ECDB56}"/>
              </a:ext>
            </a:extLst>
          </p:cNvPr>
          <p:cNvSpPr txBox="1"/>
          <p:nvPr/>
        </p:nvSpPr>
        <p:spPr>
          <a:xfrm>
            <a:off x="420040" y="1166842"/>
            <a:ext cx="11351046" cy="4524315"/>
          </a:xfrm>
          <a:prstGeom prst="rect">
            <a:avLst/>
          </a:prstGeom>
          <a:noFill/>
        </p:spPr>
        <p:txBody>
          <a:bodyPr wrap="square" rtlCol="0">
            <a:spAutoFit/>
          </a:bodyPr>
          <a:lstStyle/>
          <a:p>
            <a:pPr algn="just"/>
            <a:r>
              <a:rPr lang="en-GB" sz="1600" dirty="0"/>
              <a:t>Description:</a:t>
            </a:r>
          </a:p>
          <a:p>
            <a:pPr algn="just"/>
            <a:endParaRPr lang="en-GB" sz="1600" dirty="0"/>
          </a:p>
          <a:p>
            <a:pPr algn="just"/>
            <a:r>
              <a:rPr lang="en-GB" sz="1600" dirty="0"/>
              <a:t>I put undue pressure on the design team to review and issue a design in a very short time scales. This meant people were updating models ‘live’ as opposed to developing in their own time and then integrating in to the overall model. I also asked for draft, non approved designs to be sent out for impact assessing. </a:t>
            </a:r>
          </a:p>
          <a:p>
            <a:pPr algn="just"/>
            <a:endParaRPr lang="en-GB" sz="1600" dirty="0"/>
          </a:p>
          <a:p>
            <a:pPr algn="just"/>
            <a:endParaRPr lang="en-GB" sz="1600" dirty="0"/>
          </a:p>
          <a:p>
            <a:pPr algn="just"/>
            <a:r>
              <a:rPr lang="en-GB" sz="1600" dirty="0"/>
              <a:t>What could have happened:</a:t>
            </a:r>
          </a:p>
          <a:p>
            <a:pPr algn="just"/>
            <a:endParaRPr lang="en-GB" sz="1600" dirty="0"/>
          </a:p>
          <a:p>
            <a:pPr algn="just"/>
            <a:r>
              <a:rPr lang="en-GB" sz="1600" dirty="0"/>
              <a:t>Different items could have been missed (such as worksites potentially not being suitable to construct the design) as no time was given to fully understand the impact of the any changes on their discipline. Further, had the designs been shared for impact assessing in draft, items could have been missed, and not potentially have a knock on impact further along the design/construction process. In addition to all of this, it is against the design review and approval process which ultimately exists to ensure all designs are fully integrated and safe</a:t>
            </a:r>
          </a:p>
          <a:p>
            <a:pPr algn="just"/>
            <a:endParaRPr lang="en-GB" sz="1600" dirty="0"/>
          </a:p>
          <a:p>
            <a:pPr algn="just"/>
            <a:r>
              <a:rPr lang="en-GB" sz="1600" dirty="0"/>
              <a:t>Action required:</a:t>
            </a:r>
          </a:p>
          <a:p>
            <a:pPr algn="just"/>
            <a:endParaRPr lang="en-GB" sz="1600" dirty="0"/>
          </a:p>
          <a:p>
            <a:pPr algn="just"/>
            <a:r>
              <a:rPr lang="en-GB" sz="1600" dirty="0"/>
              <a:t>Postpone pairwise meeting and change control to allow sufficient time to undertake work. </a:t>
            </a:r>
          </a:p>
        </p:txBody>
      </p:sp>
      <p:sp>
        <p:nvSpPr>
          <p:cNvPr id="4" name="TextBox 3">
            <a:extLst>
              <a:ext uri="{FF2B5EF4-FFF2-40B4-BE49-F238E27FC236}">
                <a16:creationId xmlns:a16="http://schemas.microsoft.com/office/drawing/2014/main" id="{7AD25540-778B-497B-9D12-7A926A28F40B}"/>
              </a:ext>
            </a:extLst>
          </p:cNvPr>
          <p:cNvSpPr txBox="1"/>
          <p:nvPr/>
        </p:nvSpPr>
        <p:spPr>
          <a:xfrm>
            <a:off x="547190" y="585189"/>
            <a:ext cx="6441187" cy="415498"/>
          </a:xfrm>
          <a:prstGeom prst="rect">
            <a:avLst/>
          </a:prstGeom>
          <a:noFill/>
        </p:spPr>
        <p:txBody>
          <a:bodyPr wrap="none" rtlCol="0">
            <a:spAutoFit/>
          </a:bodyPr>
          <a:lstStyle/>
          <a:p>
            <a:r>
              <a:rPr lang="en-GB" sz="2100" b="1" dirty="0"/>
              <a:t>Putting Pressure on design team – Raised by PM</a:t>
            </a:r>
          </a:p>
        </p:txBody>
      </p:sp>
      <p:sp>
        <p:nvSpPr>
          <p:cNvPr id="5" name="TextBox 4">
            <a:extLst>
              <a:ext uri="{FF2B5EF4-FFF2-40B4-BE49-F238E27FC236}">
                <a16:creationId xmlns:a16="http://schemas.microsoft.com/office/drawing/2014/main" id="{726EE012-CD4D-4720-92A1-34F419EEE103}"/>
              </a:ext>
            </a:extLst>
          </p:cNvPr>
          <p:cNvSpPr txBox="1"/>
          <p:nvPr/>
        </p:nvSpPr>
        <p:spPr>
          <a:xfrm>
            <a:off x="420040" y="39978"/>
            <a:ext cx="9801546" cy="523220"/>
          </a:xfrm>
          <a:prstGeom prst="rect">
            <a:avLst/>
          </a:prstGeom>
          <a:noFill/>
        </p:spPr>
        <p:txBody>
          <a:bodyPr wrap="square" rtlCol="0">
            <a:spAutoFit/>
          </a:bodyPr>
          <a:lstStyle/>
          <a:p>
            <a:r>
              <a:rPr lang="en-GB" sz="2800" dirty="0"/>
              <a:t>Design Close Calls - Examples</a:t>
            </a:r>
          </a:p>
        </p:txBody>
      </p:sp>
    </p:spTree>
    <p:extLst>
      <p:ext uri="{BB962C8B-B14F-4D97-AF65-F5344CB8AC3E}">
        <p14:creationId xmlns:p14="http://schemas.microsoft.com/office/powerpoint/2010/main" val="409625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D87E-1F12-4EDC-9536-B27FC4A94665}"/>
              </a:ext>
            </a:extLst>
          </p:cNvPr>
          <p:cNvSpPr>
            <a:spLocks noGrp="1"/>
          </p:cNvSpPr>
          <p:nvPr>
            <p:ph type="title"/>
          </p:nvPr>
        </p:nvSpPr>
        <p:spPr>
          <a:xfrm>
            <a:off x="672027" y="1866171"/>
            <a:ext cx="10847946" cy="3929494"/>
          </a:xfrm>
        </p:spPr>
        <p:txBody>
          <a:bodyPr/>
          <a:lstStyle/>
          <a:p>
            <a:pPr algn="ctr" fontAlgn="ctr"/>
            <a:r>
              <a:rPr lang="en-GB" sz="3600" dirty="0"/>
              <a:t>How do we raise a good DCC?</a:t>
            </a:r>
            <a:br>
              <a:rPr lang="en-GB" sz="3600" dirty="0"/>
            </a:br>
            <a:br>
              <a:rPr lang="en-GB" sz="3600" dirty="0"/>
            </a:br>
            <a:br>
              <a:rPr lang="en-GB" sz="3600" b="0" dirty="0"/>
            </a:br>
            <a:r>
              <a:rPr lang="en-GB" sz="3600" dirty="0"/>
              <a:t>Daniel Pollitt - Programme Manager</a:t>
            </a:r>
            <a:endParaRPr lang="en-GB" sz="3600" b="0" dirty="0"/>
          </a:p>
        </p:txBody>
      </p:sp>
    </p:spTree>
    <p:extLst>
      <p:ext uri="{BB962C8B-B14F-4D97-AF65-F5344CB8AC3E}">
        <p14:creationId xmlns:p14="http://schemas.microsoft.com/office/powerpoint/2010/main" val="3154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304886B-A762-4FA7-A902-0C1162667708}"/>
              </a:ext>
            </a:extLst>
          </p:cNvPr>
          <p:cNvGraphicFramePr>
            <a:graphicFrameLocks noGrp="1"/>
          </p:cNvGraphicFramePr>
          <p:nvPr>
            <p:extLst>
              <p:ext uri="{D42A27DB-BD31-4B8C-83A1-F6EECF244321}">
                <p14:modId xmlns:p14="http://schemas.microsoft.com/office/powerpoint/2010/main" val="726439342"/>
              </p:ext>
            </p:extLst>
          </p:nvPr>
        </p:nvGraphicFramePr>
        <p:xfrm>
          <a:off x="285260" y="1147947"/>
          <a:ext cx="11658795" cy="4167035"/>
        </p:xfrm>
        <a:graphic>
          <a:graphicData uri="http://schemas.openxmlformats.org/drawingml/2006/table">
            <a:tbl>
              <a:tblPr firstRow="1" bandRow="1">
                <a:tableStyleId>{912C8C85-51F0-491E-9774-3900AFEF0FD7}</a:tableStyleId>
              </a:tblPr>
              <a:tblGrid>
                <a:gridCol w="4284980">
                  <a:extLst>
                    <a:ext uri="{9D8B030D-6E8A-4147-A177-3AD203B41FA5}">
                      <a16:colId xmlns:a16="http://schemas.microsoft.com/office/drawing/2014/main" val="1046078477"/>
                    </a:ext>
                  </a:extLst>
                </a:gridCol>
                <a:gridCol w="2872154">
                  <a:extLst>
                    <a:ext uri="{9D8B030D-6E8A-4147-A177-3AD203B41FA5}">
                      <a16:colId xmlns:a16="http://schemas.microsoft.com/office/drawing/2014/main" val="2975286760"/>
                    </a:ext>
                  </a:extLst>
                </a:gridCol>
                <a:gridCol w="4501661">
                  <a:extLst>
                    <a:ext uri="{9D8B030D-6E8A-4147-A177-3AD203B41FA5}">
                      <a16:colId xmlns:a16="http://schemas.microsoft.com/office/drawing/2014/main" val="1287257454"/>
                    </a:ext>
                  </a:extLst>
                </a:gridCol>
              </a:tblGrid>
              <a:tr h="348126">
                <a:tc>
                  <a:txBody>
                    <a:bodyPr/>
                    <a:lstStyle/>
                    <a:p>
                      <a:pPr algn="ctr"/>
                      <a:r>
                        <a:rPr lang="en-GB" dirty="0"/>
                        <a:t>Agenda item</a:t>
                      </a:r>
                    </a:p>
                  </a:txBody>
                  <a:tcPr/>
                </a:tc>
                <a:tc>
                  <a:txBody>
                    <a:bodyPr/>
                    <a:lstStyle/>
                    <a:p>
                      <a:pPr algn="ctr"/>
                      <a:r>
                        <a:rPr lang="en-GB" dirty="0"/>
                        <a:t>Presenter</a:t>
                      </a:r>
                    </a:p>
                  </a:txBody>
                  <a:tcPr/>
                </a:tc>
                <a:tc>
                  <a:txBody>
                    <a:bodyPr/>
                    <a:lstStyle/>
                    <a:p>
                      <a:pPr algn="ctr"/>
                      <a:r>
                        <a:rPr lang="en-GB" dirty="0"/>
                        <a:t>Role</a:t>
                      </a:r>
                    </a:p>
                  </a:txBody>
                  <a:tcPr/>
                </a:tc>
                <a:extLst>
                  <a:ext uri="{0D108BD9-81ED-4DB2-BD59-A6C34878D82A}">
                    <a16:rowId xmlns:a16="http://schemas.microsoft.com/office/drawing/2014/main" val="1817812276"/>
                  </a:ext>
                </a:extLst>
              </a:tr>
              <a:tr h="348126">
                <a:tc>
                  <a:txBody>
                    <a:bodyPr/>
                    <a:lstStyle/>
                    <a:p>
                      <a:r>
                        <a:rPr lang="en-GB" dirty="0">
                          <a:solidFill>
                            <a:schemeClr val="tx1"/>
                          </a:solidFill>
                        </a:rPr>
                        <a:t>Why are we here?</a:t>
                      </a:r>
                      <a:endParaRPr lang="en-GB" b="0" dirty="0">
                        <a:solidFill>
                          <a:schemeClr val="tx1"/>
                        </a:solidFill>
                      </a:endParaRPr>
                    </a:p>
                  </a:txBody>
                  <a:tcPr anchor="ctr"/>
                </a:tc>
                <a:tc>
                  <a:txBody>
                    <a:bodyPr/>
                    <a:lstStyle/>
                    <a:p>
                      <a:pPr algn="ctr"/>
                      <a:r>
                        <a:rPr lang="en-GB" dirty="0"/>
                        <a:t>Paul Welford</a:t>
                      </a:r>
                      <a:endParaRPr lang="en-GB" b="0" dirty="0"/>
                    </a:p>
                  </a:txBody>
                  <a:tcPr anchor="ctr"/>
                </a:tc>
                <a:tc>
                  <a:txBody>
                    <a:bodyPr/>
                    <a:lstStyle/>
                    <a:p>
                      <a:pPr algn="ctr"/>
                      <a:r>
                        <a:rPr lang="en-GB" dirty="0"/>
                        <a:t>Chief Design Engineer</a:t>
                      </a:r>
                      <a:endParaRPr lang="en-GB" b="0" dirty="0"/>
                    </a:p>
                  </a:txBody>
                  <a:tcPr anchor="ctr"/>
                </a:tc>
                <a:extLst>
                  <a:ext uri="{0D108BD9-81ED-4DB2-BD59-A6C34878D82A}">
                    <a16:rowId xmlns:a16="http://schemas.microsoft.com/office/drawing/2014/main" val="57083236"/>
                  </a:ext>
                </a:extLst>
              </a:tr>
              <a:tr h="348126">
                <a:tc>
                  <a:txBody>
                    <a:bodyPr/>
                    <a:lstStyle/>
                    <a:p>
                      <a:r>
                        <a:rPr lang="en-GB" sz="1800" kern="1200" dirty="0">
                          <a:effectLst/>
                        </a:rPr>
                        <a:t>Why do we need DCC?</a:t>
                      </a:r>
                      <a:endParaRPr lang="en-GB" b="0" dirty="0"/>
                    </a:p>
                  </a:txBody>
                  <a:tcPr anchor="ctr"/>
                </a:tc>
                <a:tc>
                  <a:txBody>
                    <a:bodyPr/>
                    <a:lstStyle/>
                    <a:p>
                      <a:pPr algn="ctr"/>
                      <a:r>
                        <a:rPr lang="en-GB" dirty="0"/>
                        <a:t>Kobirul Mustafa</a:t>
                      </a:r>
                      <a:endParaRPr lang="en-GB" b="0" dirty="0"/>
                    </a:p>
                  </a:txBody>
                  <a:tcPr anchor="ctr"/>
                </a:tc>
                <a:tc>
                  <a:txBody>
                    <a:bodyPr/>
                    <a:lstStyle/>
                    <a:p>
                      <a:pPr algn="ctr"/>
                      <a:r>
                        <a:rPr lang="en-GB" sz="1800" kern="1200" dirty="0">
                          <a:effectLst/>
                        </a:rPr>
                        <a:t>Programme Manager</a:t>
                      </a:r>
                      <a:endParaRPr lang="en-GB" b="0" dirty="0"/>
                    </a:p>
                  </a:txBody>
                  <a:tcPr anchor="ctr"/>
                </a:tc>
                <a:extLst>
                  <a:ext uri="{0D108BD9-81ED-4DB2-BD59-A6C34878D82A}">
                    <a16:rowId xmlns:a16="http://schemas.microsoft.com/office/drawing/2014/main" val="2454366013"/>
                  </a:ext>
                </a:extLst>
              </a:tr>
              <a:tr h="600875">
                <a:tc>
                  <a:txBody>
                    <a:bodyPr/>
                    <a:lstStyle/>
                    <a:p>
                      <a:r>
                        <a:rPr lang="en-GB" sz="1800" kern="1200" dirty="0">
                          <a:effectLst/>
                        </a:rPr>
                        <a:t>What does a good DCC look like</a:t>
                      </a:r>
                    </a:p>
                    <a:p>
                      <a:r>
                        <a:rPr lang="en-GB" sz="1800" kern="1200" dirty="0">
                          <a:effectLst/>
                        </a:rPr>
                        <a:t>How do we raise a good DCC?</a:t>
                      </a:r>
                      <a:endParaRPr lang="en-GB" b="0" dirty="0"/>
                    </a:p>
                  </a:txBody>
                  <a:tcPr anchor="ctr"/>
                </a:tc>
                <a:tc>
                  <a:txBody>
                    <a:bodyPr/>
                    <a:lstStyle/>
                    <a:p>
                      <a:pPr algn="ctr"/>
                      <a:r>
                        <a:rPr lang="en-GB" dirty="0"/>
                        <a:t>Paul Guest &amp;</a:t>
                      </a:r>
                    </a:p>
                    <a:p>
                      <a:pPr algn="ctr"/>
                      <a:r>
                        <a:rPr lang="en-GB" dirty="0"/>
                        <a:t>Daniel Pollitt</a:t>
                      </a:r>
                      <a:endParaRPr lang="en-GB" b="0" dirty="0"/>
                    </a:p>
                  </a:txBody>
                  <a:tcPr anchor="ctr"/>
                </a:tc>
                <a:tc>
                  <a:txBody>
                    <a:bodyPr/>
                    <a:lstStyle/>
                    <a:p>
                      <a:pPr algn="ctr"/>
                      <a:r>
                        <a:rPr lang="en-GB" dirty="0"/>
                        <a:t>Programme Engineering Manager &amp; Programme Manager</a:t>
                      </a:r>
                      <a:endParaRPr lang="en-GB" b="0" dirty="0"/>
                    </a:p>
                  </a:txBody>
                  <a:tcPr anchor="ctr"/>
                </a:tc>
                <a:extLst>
                  <a:ext uri="{0D108BD9-81ED-4DB2-BD59-A6C34878D82A}">
                    <a16:rowId xmlns:a16="http://schemas.microsoft.com/office/drawing/2014/main" val="132528698"/>
                  </a:ext>
                </a:extLst>
              </a:tr>
              <a:tr h="348126">
                <a:tc>
                  <a:txBody>
                    <a:bodyPr/>
                    <a:lstStyle/>
                    <a:p>
                      <a:r>
                        <a:rPr lang="en-GB" sz="1800" kern="1200" dirty="0">
                          <a:solidFill>
                            <a:schemeClr val="tx1"/>
                          </a:solidFill>
                          <a:effectLst/>
                        </a:rPr>
                        <a:t>New Close Call System</a:t>
                      </a:r>
                      <a:endParaRPr lang="en-GB" b="0" dirty="0">
                        <a:solidFill>
                          <a:schemeClr val="tx1"/>
                        </a:solidFill>
                      </a:endParaRPr>
                    </a:p>
                  </a:txBody>
                  <a:tcPr anchor="ctr"/>
                </a:tc>
                <a:tc>
                  <a:txBody>
                    <a:bodyPr/>
                    <a:lstStyle/>
                    <a:p>
                      <a:pPr algn="ctr"/>
                      <a:r>
                        <a:rPr lang="en-GB" dirty="0"/>
                        <a:t>Liam Cooke</a:t>
                      </a:r>
                      <a:endParaRPr lang="en-GB" b="0" dirty="0"/>
                    </a:p>
                  </a:txBody>
                  <a:tcPr anchor="ctr"/>
                </a:tc>
                <a:tc>
                  <a:txBody>
                    <a:bodyPr/>
                    <a:lstStyle/>
                    <a:p>
                      <a:pPr algn="ctr"/>
                      <a:r>
                        <a:rPr lang="en-GB" dirty="0"/>
                        <a:t>Project Manager</a:t>
                      </a:r>
                      <a:endParaRPr lang="en-GB" b="0" dirty="0"/>
                    </a:p>
                  </a:txBody>
                  <a:tcPr anchor="ctr"/>
                </a:tc>
                <a:extLst>
                  <a:ext uri="{0D108BD9-81ED-4DB2-BD59-A6C34878D82A}">
                    <a16:rowId xmlns:a16="http://schemas.microsoft.com/office/drawing/2014/main" val="2522764419"/>
                  </a:ext>
                </a:extLst>
              </a:tr>
              <a:tr h="600875">
                <a:tc>
                  <a:txBody>
                    <a:bodyPr/>
                    <a:lstStyle/>
                    <a:p>
                      <a:r>
                        <a:rPr lang="en-GB" sz="1800" kern="1200" dirty="0">
                          <a:effectLst/>
                        </a:rPr>
                        <a:t>What data and information do we have?</a:t>
                      </a:r>
                      <a:endParaRPr lang="en-GB" b="0" dirty="0"/>
                    </a:p>
                  </a:txBody>
                  <a:tcPr anchor="ctr"/>
                </a:tc>
                <a:tc>
                  <a:txBody>
                    <a:bodyPr/>
                    <a:lstStyle/>
                    <a:p>
                      <a:pPr algn="ctr"/>
                      <a:r>
                        <a:rPr lang="en-GB" dirty="0"/>
                        <a:t>Carlos Gallego</a:t>
                      </a:r>
                      <a:endParaRPr lang="en-GB" b="0" dirty="0"/>
                    </a:p>
                  </a:txBody>
                  <a:tcPr anchor="ctr"/>
                </a:tc>
                <a:tc>
                  <a:txBody>
                    <a:bodyPr/>
                    <a:lstStyle/>
                    <a:p>
                      <a:pPr algn="ctr"/>
                      <a:r>
                        <a:rPr lang="en-GB" dirty="0"/>
                        <a:t>H&amp;S Manager</a:t>
                      </a:r>
                      <a:endParaRPr lang="en-GB" b="0" dirty="0"/>
                    </a:p>
                  </a:txBody>
                  <a:tcPr anchor="ctr"/>
                </a:tc>
                <a:extLst>
                  <a:ext uri="{0D108BD9-81ED-4DB2-BD59-A6C34878D82A}">
                    <a16:rowId xmlns:a16="http://schemas.microsoft.com/office/drawing/2014/main" val="1871718690"/>
                  </a:ext>
                </a:extLst>
              </a:tr>
              <a:tr h="348126">
                <a:tc>
                  <a:txBody>
                    <a:bodyPr/>
                    <a:lstStyle/>
                    <a:p>
                      <a:r>
                        <a:rPr lang="en-GB" dirty="0"/>
                        <a:t>Shared Learning</a:t>
                      </a:r>
                      <a:endParaRPr lang="en-GB" b="0" dirty="0"/>
                    </a:p>
                  </a:txBody>
                  <a:tcPr anchor="ctr"/>
                </a:tc>
                <a:tc>
                  <a:txBody>
                    <a:bodyPr/>
                    <a:lstStyle/>
                    <a:p>
                      <a:pPr algn="ctr"/>
                      <a:r>
                        <a:rPr lang="en-GB" dirty="0"/>
                        <a:t>Christopher Walters</a:t>
                      </a:r>
                      <a:endParaRPr lang="en-GB" b="0" dirty="0"/>
                    </a:p>
                  </a:txBody>
                  <a:tcPr anchor="ctr"/>
                </a:tc>
                <a:tc>
                  <a:txBody>
                    <a:bodyPr/>
                    <a:lstStyle/>
                    <a:p>
                      <a:pPr algn="ctr"/>
                      <a:r>
                        <a:rPr lang="en-GB" dirty="0"/>
                        <a:t>Project Manager</a:t>
                      </a:r>
                      <a:endParaRPr lang="en-GB" b="0" dirty="0"/>
                    </a:p>
                  </a:txBody>
                  <a:tcPr anchor="ctr"/>
                </a:tc>
                <a:extLst>
                  <a:ext uri="{0D108BD9-81ED-4DB2-BD59-A6C34878D82A}">
                    <a16:rowId xmlns:a16="http://schemas.microsoft.com/office/drawing/2014/main" val="3359475466"/>
                  </a:ext>
                </a:extLst>
              </a:tr>
              <a:tr h="348126">
                <a:tc>
                  <a:txBody>
                    <a:bodyPr/>
                    <a:lstStyle/>
                    <a:p>
                      <a:r>
                        <a:rPr lang="en-GB" dirty="0"/>
                        <a:t>Shared Learning </a:t>
                      </a:r>
                      <a:endParaRPr lang="en-GB" b="0" dirty="0"/>
                    </a:p>
                  </a:txBody>
                  <a:tcPr anchor="ctr"/>
                </a:tc>
                <a:tc>
                  <a:txBody>
                    <a:bodyPr/>
                    <a:lstStyle/>
                    <a:p>
                      <a:pPr algn="ctr"/>
                      <a:r>
                        <a:rPr lang="en-GB" dirty="0"/>
                        <a:t>Ian Barry</a:t>
                      </a:r>
                      <a:endParaRPr lang="en-GB" b="0" dirty="0"/>
                    </a:p>
                  </a:txBody>
                  <a:tcPr anchor="ctr"/>
                </a:tc>
                <a:tc>
                  <a:txBody>
                    <a:bodyPr/>
                    <a:lstStyle/>
                    <a:p>
                      <a:pPr algn="ctr"/>
                      <a:r>
                        <a:rPr lang="en-GB" dirty="0"/>
                        <a:t>Design Team Manager</a:t>
                      </a:r>
                      <a:endParaRPr lang="en-GB" b="0" dirty="0"/>
                    </a:p>
                  </a:txBody>
                  <a:tcPr anchor="ctr"/>
                </a:tc>
                <a:extLst>
                  <a:ext uri="{0D108BD9-81ED-4DB2-BD59-A6C34878D82A}">
                    <a16:rowId xmlns:a16="http://schemas.microsoft.com/office/drawing/2014/main" val="2986474198"/>
                  </a:ext>
                </a:extLst>
              </a:tr>
              <a:tr h="348126">
                <a:tc>
                  <a:txBody>
                    <a:bodyPr/>
                    <a:lstStyle/>
                    <a:p>
                      <a:r>
                        <a:rPr lang="en-GB" dirty="0"/>
                        <a:t>What’s next?</a:t>
                      </a:r>
                      <a:endParaRPr lang="en-GB" b="0" dirty="0"/>
                    </a:p>
                  </a:txBody>
                  <a:tcPr anchor="ctr"/>
                </a:tc>
                <a:tc>
                  <a:txBody>
                    <a:bodyPr/>
                    <a:lstStyle/>
                    <a:p>
                      <a:pPr algn="ctr"/>
                      <a:r>
                        <a:rPr lang="en-GB" dirty="0"/>
                        <a:t>Carlos Gallego</a:t>
                      </a:r>
                      <a:endParaRPr lang="en-GB" b="0" dirty="0"/>
                    </a:p>
                  </a:txBody>
                  <a:tcPr anchor="ctr"/>
                </a:tc>
                <a:tc>
                  <a:txBody>
                    <a:bodyPr/>
                    <a:lstStyle/>
                    <a:p>
                      <a:pPr algn="ctr"/>
                      <a:r>
                        <a:rPr lang="en-GB" dirty="0"/>
                        <a:t>H&amp;S Manager</a:t>
                      </a:r>
                      <a:endParaRPr lang="en-GB" b="0" dirty="0"/>
                    </a:p>
                  </a:txBody>
                  <a:tcPr anchor="ctr"/>
                </a:tc>
                <a:extLst>
                  <a:ext uri="{0D108BD9-81ED-4DB2-BD59-A6C34878D82A}">
                    <a16:rowId xmlns:a16="http://schemas.microsoft.com/office/drawing/2014/main" val="2356292542"/>
                  </a:ext>
                </a:extLst>
              </a:tr>
              <a:tr h="348126">
                <a:tc>
                  <a:txBody>
                    <a:bodyPr/>
                    <a:lstStyle/>
                    <a:p>
                      <a:r>
                        <a:rPr lang="en-GB" dirty="0"/>
                        <a:t>Q&amp;A  - Survey</a:t>
                      </a:r>
                      <a:endParaRPr lang="en-GB" b="0" dirty="0"/>
                    </a:p>
                  </a:txBody>
                  <a:tcPr anchor="ctr"/>
                </a:tc>
                <a:tc>
                  <a:txBody>
                    <a:bodyPr/>
                    <a:lstStyle/>
                    <a:p>
                      <a:pPr algn="ctr"/>
                      <a:endParaRPr lang="en-GB" b="0" dirty="0"/>
                    </a:p>
                  </a:txBody>
                  <a:tcPr anchor="ctr"/>
                </a:tc>
                <a:tc>
                  <a:txBody>
                    <a:bodyPr/>
                    <a:lstStyle/>
                    <a:p>
                      <a:pPr algn="ctr"/>
                      <a:endParaRPr lang="en-GB" b="0" dirty="0"/>
                    </a:p>
                  </a:txBody>
                  <a:tcPr anchor="ctr"/>
                </a:tc>
                <a:extLst>
                  <a:ext uri="{0D108BD9-81ED-4DB2-BD59-A6C34878D82A}">
                    <a16:rowId xmlns:a16="http://schemas.microsoft.com/office/drawing/2014/main" val="3776681419"/>
                  </a:ext>
                </a:extLst>
              </a:tr>
            </a:tbl>
          </a:graphicData>
        </a:graphic>
      </p:graphicFrame>
    </p:spTree>
    <p:extLst>
      <p:ext uri="{BB962C8B-B14F-4D97-AF65-F5344CB8AC3E}">
        <p14:creationId xmlns:p14="http://schemas.microsoft.com/office/powerpoint/2010/main" val="382295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86730-0EFF-4C08-B9E5-1F785817FB20}"/>
              </a:ext>
            </a:extLst>
          </p:cNvPr>
          <p:cNvPicPr>
            <a:picLocks noChangeAspect="1"/>
          </p:cNvPicPr>
          <p:nvPr/>
        </p:nvPicPr>
        <p:blipFill>
          <a:blip r:embed="rId2"/>
          <a:stretch>
            <a:fillRect/>
          </a:stretch>
        </p:blipFill>
        <p:spPr>
          <a:xfrm>
            <a:off x="0" y="283381"/>
            <a:ext cx="10668000" cy="5239971"/>
          </a:xfrm>
          <a:prstGeom prst="rect">
            <a:avLst/>
          </a:prstGeom>
        </p:spPr>
      </p:pic>
    </p:spTree>
    <p:extLst>
      <p:ext uri="{BB962C8B-B14F-4D97-AF65-F5344CB8AC3E}">
        <p14:creationId xmlns:p14="http://schemas.microsoft.com/office/powerpoint/2010/main" val="425814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D3309-F1F2-4EC2-A2AC-E5FDA3CC7EA1}"/>
              </a:ext>
            </a:extLst>
          </p:cNvPr>
          <p:cNvPicPr>
            <a:picLocks noChangeAspect="1"/>
          </p:cNvPicPr>
          <p:nvPr/>
        </p:nvPicPr>
        <p:blipFill>
          <a:blip r:embed="rId2"/>
          <a:stretch>
            <a:fillRect/>
          </a:stretch>
        </p:blipFill>
        <p:spPr>
          <a:xfrm>
            <a:off x="0" y="119878"/>
            <a:ext cx="7895772" cy="3766660"/>
          </a:xfrm>
          <a:prstGeom prst="rect">
            <a:avLst/>
          </a:prstGeom>
        </p:spPr>
      </p:pic>
      <p:pic>
        <p:nvPicPr>
          <p:cNvPr id="3" name="Content Placeholder 1">
            <a:extLst>
              <a:ext uri="{FF2B5EF4-FFF2-40B4-BE49-F238E27FC236}">
                <a16:creationId xmlns:a16="http://schemas.microsoft.com/office/drawing/2014/main" id="{B44CEBA5-C123-4539-9DF9-2B7973A74C2D}"/>
              </a:ext>
            </a:extLst>
          </p:cNvPr>
          <p:cNvPicPr>
            <a:picLocks noChangeAspect="1"/>
          </p:cNvPicPr>
          <p:nvPr/>
        </p:nvPicPr>
        <p:blipFill>
          <a:blip r:embed="rId3"/>
          <a:stretch>
            <a:fillRect/>
          </a:stretch>
        </p:blipFill>
        <p:spPr>
          <a:xfrm>
            <a:off x="8331201" y="943429"/>
            <a:ext cx="3560351" cy="4726478"/>
          </a:xfrm>
          <a:prstGeom prst="rect">
            <a:avLst/>
          </a:prstGeom>
        </p:spPr>
      </p:pic>
    </p:spTree>
    <p:extLst>
      <p:ext uri="{BB962C8B-B14F-4D97-AF65-F5344CB8AC3E}">
        <p14:creationId xmlns:p14="http://schemas.microsoft.com/office/powerpoint/2010/main" val="150660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635-5A05-4021-B8CA-3340F0127086}"/>
              </a:ext>
            </a:extLst>
          </p:cNvPr>
          <p:cNvPicPr>
            <a:picLocks noChangeAspect="1"/>
          </p:cNvPicPr>
          <p:nvPr/>
        </p:nvPicPr>
        <p:blipFill>
          <a:blip r:embed="rId2"/>
          <a:stretch>
            <a:fillRect/>
          </a:stretch>
        </p:blipFill>
        <p:spPr>
          <a:xfrm>
            <a:off x="0" y="0"/>
            <a:ext cx="6174978" cy="3973286"/>
          </a:xfrm>
          <a:prstGeom prst="rect">
            <a:avLst/>
          </a:prstGeom>
        </p:spPr>
      </p:pic>
      <p:pic>
        <p:nvPicPr>
          <p:cNvPr id="3" name="Content Placeholder 1">
            <a:extLst>
              <a:ext uri="{FF2B5EF4-FFF2-40B4-BE49-F238E27FC236}">
                <a16:creationId xmlns:a16="http://schemas.microsoft.com/office/drawing/2014/main" id="{D26449AB-46EE-4D03-8770-F3D053F6029F}"/>
              </a:ext>
            </a:extLst>
          </p:cNvPr>
          <p:cNvPicPr>
            <a:picLocks noChangeAspect="1"/>
          </p:cNvPicPr>
          <p:nvPr/>
        </p:nvPicPr>
        <p:blipFill>
          <a:blip r:embed="rId3"/>
          <a:stretch>
            <a:fillRect/>
          </a:stretch>
        </p:blipFill>
        <p:spPr>
          <a:xfrm>
            <a:off x="6633029" y="47171"/>
            <a:ext cx="5530396" cy="4393062"/>
          </a:xfrm>
          <a:prstGeom prst="rect">
            <a:avLst/>
          </a:prstGeom>
        </p:spPr>
      </p:pic>
    </p:spTree>
    <p:extLst>
      <p:ext uri="{BB962C8B-B14F-4D97-AF65-F5344CB8AC3E}">
        <p14:creationId xmlns:p14="http://schemas.microsoft.com/office/powerpoint/2010/main" val="3699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641DFC91-DA4B-4543-8F2F-A2A6DD1BCC1C}"/>
              </a:ext>
            </a:extLst>
          </p:cNvPr>
          <p:cNvPicPr>
            <a:picLocks noChangeAspect="1"/>
          </p:cNvPicPr>
          <p:nvPr/>
        </p:nvPicPr>
        <p:blipFill>
          <a:blip r:embed="rId2"/>
          <a:stretch>
            <a:fillRect/>
          </a:stretch>
        </p:blipFill>
        <p:spPr>
          <a:xfrm>
            <a:off x="174171" y="283667"/>
            <a:ext cx="8026400" cy="2668407"/>
          </a:xfrm>
          <a:prstGeom prst="rect">
            <a:avLst/>
          </a:prstGeom>
        </p:spPr>
      </p:pic>
      <p:pic>
        <p:nvPicPr>
          <p:cNvPr id="3" name="Picture 2">
            <a:extLst>
              <a:ext uri="{FF2B5EF4-FFF2-40B4-BE49-F238E27FC236}">
                <a16:creationId xmlns:a16="http://schemas.microsoft.com/office/drawing/2014/main" id="{76A632B5-015D-41B3-8740-946B33569495}"/>
              </a:ext>
            </a:extLst>
          </p:cNvPr>
          <p:cNvPicPr>
            <a:picLocks noChangeAspect="1"/>
          </p:cNvPicPr>
          <p:nvPr/>
        </p:nvPicPr>
        <p:blipFill>
          <a:blip r:embed="rId3"/>
          <a:stretch>
            <a:fillRect/>
          </a:stretch>
        </p:blipFill>
        <p:spPr>
          <a:xfrm>
            <a:off x="174171" y="3084288"/>
            <a:ext cx="8319151" cy="2668407"/>
          </a:xfrm>
          <a:prstGeom prst="rect">
            <a:avLst/>
          </a:prstGeom>
        </p:spPr>
      </p:pic>
    </p:spTree>
    <p:extLst>
      <p:ext uri="{BB962C8B-B14F-4D97-AF65-F5344CB8AC3E}">
        <p14:creationId xmlns:p14="http://schemas.microsoft.com/office/powerpoint/2010/main" val="411144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D9677F3-E05B-4B4C-AC8E-1ADD91A17299}"/>
              </a:ext>
            </a:extLst>
          </p:cNvPr>
          <p:cNvPicPr>
            <a:picLocks noChangeAspect="1"/>
          </p:cNvPicPr>
          <p:nvPr/>
        </p:nvPicPr>
        <p:blipFill>
          <a:blip r:embed="rId2"/>
          <a:stretch>
            <a:fillRect/>
          </a:stretch>
        </p:blipFill>
        <p:spPr>
          <a:xfrm>
            <a:off x="6420614" y="2270735"/>
            <a:ext cx="5771386" cy="2707666"/>
          </a:xfrm>
          <a:prstGeom prst="rect">
            <a:avLst/>
          </a:prstGeom>
        </p:spPr>
      </p:pic>
      <p:pic>
        <p:nvPicPr>
          <p:cNvPr id="3" name="Picture 2">
            <a:extLst>
              <a:ext uri="{FF2B5EF4-FFF2-40B4-BE49-F238E27FC236}">
                <a16:creationId xmlns:a16="http://schemas.microsoft.com/office/drawing/2014/main" id="{F1B1DF34-689A-4D71-8242-3FB8357F3A62}"/>
              </a:ext>
            </a:extLst>
          </p:cNvPr>
          <p:cNvPicPr>
            <a:picLocks noChangeAspect="1"/>
          </p:cNvPicPr>
          <p:nvPr/>
        </p:nvPicPr>
        <p:blipFill>
          <a:blip r:embed="rId3"/>
          <a:stretch>
            <a:fillRect/>
          </a:stretch>
        </p:blipFill>
        <p:spPr>
          <a:xfrm>
            <a:off x="0" y="266700"/>
            <a:ext cx="6448425" cy="3162300"/>
          </a:xfrm>
          <a:prstGeom prst="rect">
            <a:avLst/>
          </a:prstGeom>
        </p:spPr>
      </p:pic>
    </p:spTree>
    <p:extLst>
      <p:ext uri="{BB962C8B-B14F-4D97-AF65-F5344CB8AC3E}">
        <p14:creationId xmlns:p14="http://schemas.microsoft.com/office/powerpoint/2010/main" val="266807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E06837E-6570-4C60-BEF2-21B6B5CD742D}"/>
              </a:ext>
            </a:extLst>
          </p:cNvPr>
          <p:cNvPicPr>
            <a:picLocks noChangeAspect="1"/>
          </p:cNvPicPr>
          <p:nvPr/>
        </p:nvPicPr>
        <p:blipFill>
          <a:blip r:embed="rId2"/>
          <a:stretch>
            <a:fillRect/>
          </a:stretch>
        </p:blipFill>
        <p:spPr>
          <a:xfrm>
            <a:off x="0" y="254454"/>
            <a:ext cx="7837714" cy="5419466"/>
          </a:xfrm>
          <a:prstGeom prst="rect">
            <a:avLst/>
          </a:prstGeom>
        </p:spPr>
      </p:pic>
      <p:pic>
        <p:nvPicPr>
          <p:cNvPr id="3" name="Content Placeholder 1">
            <a:extLst>
              <a:ext uri="{FF2B5EF4-FFF2-40B4-BE49-F238E27FC236}">
                <a16:creationId xmlns:a16="http://schemas.microsoft.com/office/drawing/2014/main" id="{6FD10925-DEFF-4DA0-8CB4-5DD8295149D9}"/>
              </a:ext>
            </a:extLst>
          </p:cNvPr>
          <p:cNvPicPr>
            <a:picLocks noChangeAspect="1"/>
          </p:cNvPicPr>
          <p:nvPr/>
        </p:nvPicPr>
        <p:blipFill>
          <a:blip r:embed="rId3"/>
          <a:stretch>
            <a:fillRect/>
          </a:stretch>
        </p:blipFill>
        <p:spPr>
          <a:xfrm>
            <a:off x="8877898" y="0"/>
            <a:ext cx="3314101" cy="5457371"/>
          </a:xfrm>
          <a:prstGeom prst="rect">
            <a:avLst/>
          </a:prstGeom>
        </p:spPr>
      </p:pic>
    </p:spTree>
    <p:extLst>
      <p:ext uri="{BB962C8B-B14F-4D97-AF65-F5344CB8AC3E}">
        <p14:creationId xmlns:p14="http://schemas.microsoft.com/office/powerpoint/2010/main" val="360246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6947-5B38-4355-A404-97539C16FFF6}"/>
              </a:ext>
            </a:extLst>
          </p:cNvPr>
          <p:cNvSpPr>
            <a:spLocks noGrp="1"/>
          </p:cNvSpPr>
          <p:nvPr>
            <p:ph type="title"/>
          </p:nvPr>
        </p:nvSpPr>
        <p:spPr>
          <a:xfrm>
            <a:off x="1740877" y="1647355"/>
            <a:ext cx="8710246" cy="2663403"/>
          </a:xfrm>
        </p:spPr>
        <p:txBody>
          <a:bodyPr/>
          <a:lstStyle/>
          <a:p>
            <a:pPr algn="ctr"/>
            <a:r>
              <a:rPr lang="en-GB" sz="4400" dirty="0"/>
              <a:t>New Close Call System</a:t>
            </a:r>
            <a:br>
              <a:rPr lang="en-GB" sz="4400" dirty="0"/>
            </a:br>
            <a:br>
              <a:rPr lang="en-GB" sz="4400" dirty="0"/>
            </a:br>
            <a:r>
              <a:rPr lang="en-GB" sz="4400" dirty="0"/>
              <a:t>Liam Cooke – Project Manager</a:t>
            </a:r>
            <a:endParaRPr lang="en-GB" sz="4400" b="0" dirty="0"/>
          </a:p>
        </p:txBody>
      </p:sp>
    </p:spTree>
    <p:extLst>
      <p:ext uri="{BB962C8B-B14F-4D97-AF65-F5344CB8AC3E}">
        <p14:creationId xmlns:p14="http://schemas.microsoft.com/office/powerpoint/2010/main" val="300812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6035F6-A692-432C-A20D-81549B937EE9}"/>
              </a:ext>
            </a:extLst>
          </p:cNvPr>
          <p:cNvSpPr txBox="1"/>
          <p:nvPr/>
        </p:nvSpPr>
        <p:spPr>
          <a:xfrm>
            <a:off x="0" y="145143"/>
            <a:ext cx="12525829" cy="5623142"/>
          </a:xfrm>
          <a:prstGeom prst="rect">
            <a:avLst/>
          </a:prstGeom>
          <a:noFill/>
        </p:spPr>
        <p:txBody>
          <a:bodyPr wrap="square" rtlCol="0">
            <a:spAutoFit/>
          </a:bodyPr>
          <a:lstStyle/>
          <a:p>
            <a:r>
              <a:rPr lang="en-GB" u="sng" dirty="0"/>
              <a:t>Current system</a:t>
            </a:r>
            <a:endParaRPr lang="en-GB" sz="1200" dirty="0"/>
          </a:p>
          <a:p>
            <a:pPr marL="285750" indent="-285750">
              <a:lnSpc>
                <a:spcPct val="150000"/>
              </a:lnSpc>
              <a:buFont typeface="Arial" panose="020B0604020202020204" pitchFamily="34" charset="0"/>
              <a:buChar char="•"/>
            </a:pPr>
            <a:r>
              <a:rPr lang="en-GB" sz="1400" dirty="0"/>
              <a:t>Close Call System is ‘unfit for purpose’ to deliver business needs today</a:t>
            </a:r>
          </a:p>
          <a:p>
            <a:pPr marL="285750" indent="-285750">
              <a:lnSpc>
                <a:spcPct val="150000"/>
              </a:lnSpc>
              <a:buFont typeface="Arial" panose="020B0604020202020204" pitchFamily="34" charset="0"/>
              <a:buChar char="•"/>
            </a:pPr>
            <a:r>
              <a:rPr lang="en-GB" sz="1400" dirty="0"/>
              <a:t>Processing of a close call can take 2 weeks from notification </a:t>
            </a:r>
          </a:p>
          <a:p>
            <a:pPr marL="285750" indent="-285750">
              <a:lnSpc>
                <a:spcPct val="150000"/>
              </a:lnSpc>
              <a:buFont typeface="Arial" panose="020B0604020202020204" pitchFamily="34" charset="0"/>
              <a:buChar char="•"/>
            </a:pPr>
            <a:r>
              <a:rPr lang="en-GB" sz="1400" dirty="0"/>
              <a:t>Non existent analytics restrict any form of useful intelligence</a:t>
            </a:r>
          </a:p>
          <a:p>
            <a:pPr marL="285750" indent="-285750">
              <a:lnSpc>
                <a:spcPct val="150000"/>
              </a:lnSpc>
              <a:buFont typeface="Arial" panose="020B0604020202020204" pitchFamily="34" charset="0"/>
              <a:buChar char="•"/>
            </a:pPr>
            <a:r>
              <a:rPr lang="en-GB" sz="1400" dirty="0"/>
              <a:t>7 FTEs process close calls – along with licences and operating system costs £750k/yr. Not value for money</a:t>
            </a:r>
          </a:p>
          <a:p>
            <a:endParaRPr lang="en-GB" sz="1400" dirty="0"/>
          </a:p>
          <a:p>
            <a:r>
              <a:rPr lang="en-GB" u="sng" dirty="0"/>
              <a:t>Replacement system</a:t>
            </a:r>
            <a:endParaRPr lang="en-GB" sz="1200" dirty="0"/>
          </a:p>
          <a:p>
            <a:pPr marL="285750" indent="-285750">
              <a:lnSpc>
                <a:spcPct val="150000"/>
              </a:lnSpc>
              <a:buFont typeface="Arial" panose="020B0604020202020204" pitchFamily="34" charset="0"/>
              <a:buChar char="•"/>
            </a:pPr>
            <a:r>
              <a:rPr lang="en-GB" sz="1400" dirty="0"/>
              <a:t>Instant processing of close calls</a:t>
            </a:r>
          </a:p>
          <a:p>
            <a:pPr marL="285750" indent="-285750">
              <a:lnSpc>
                <a:spcPct val="150000"/>
              </a:lnSpc>
              <a:buFont typeface="Arial" panose="020B0604020202020204" pitchFamily="34" charset="0"/>
              <a:buChar char="•"/>
            </a:pPr>
            <a:r>
              <a:rPr lang="en-GB" sz="1400" dirty="0"/>
              <a:t>User experience will reflect a modern web based system</a:t>
            </a:r>
          </a:p>
          <a:p>
            <a:pPr marL="285750" indent="-285750">
              <a:lnSpc>
                <a:spcPct val="150000"/>
              </a:lnSpc>
              <a:buFont typeface="Arial" panose="020B0604020202020204" pitchFamily="34" charset="0"/>
              <a:buChar char="•"/>
            </a:pPr>
            <a:r>
              <a:rPr lang="en-GB" sz="1400" dirty="0"/>
              <a:t>Instant ownership for managers and those who raise close call to track progress</a:t>
            </a:r>
          </a:p>
          <a:p>
            <a:pPr marL="285750" indent="-285750">
              <a:lnSpc>
                <a:spcPct val="150000"/>
              </a:lnSpc>
              <a:buFont typeface="Arial" panose="020B0604020202020204" pitchFamily="34" charset="0"/>
              <a:buChar char="•"/>
            </a:pPr>
            <a:r>
              <a:rPr lang="en-GB" sz="1400" dirty="0"/>
              <a:t>Administration and hierarchy management of close calls can be administered within the routes – reduces cost </a:t>
            </a:r>
          </a:p>
          <a:p>
            <a:pPr marL="285750" indent="-285750">
              <a:lnSpc>
                <a:spcPct val="150000"/>
              </a:lnSpc>
              <a:buFont typeface="Arial" panose="020B0604020202020204" pitchFamily="34" charset="0"/>
              <a:buChar char="•"/>
            </a:pPr>
            <a:r>
              <a:rPr lang="en-GB" sz="1400" dirty="0"/>
              <a:t>Excellent business analytics to help target proactive risk controls</a:t>
            </a:r>
          </a:p>
          <a:p>
            <a:r>
              <a:rPr lang="en-GB" u="sng" dirty="0"/>
              <a:t>Benefits</a:t>
            </a:r>
            <a:endParaRPr lang="en-GB" dirty="0"/>
          </a:p>
          <a:p>
            <a:pPr marL="171450" indent="-171450">
              <a:lnSpc>
                <a:spcPct val="150000"/>
              </a:lnSpc>
              <a:buFont typeface="Arial" panose="020B0604020202020204" pitchFamily="34" charset="0"/>
              <a:buChar char="•"/>
            </a:pPr>
            <a:r>
              <a:rPr lang="en-GB" sz="1400" dirty="0"/>
              <a:t>Platform will be managed in house - reducing running costs </a:t>
            </a:r>
          </a:p>
          <a:p>
            <a:pPr marL="171450" indent="-171450">
              <a:lnSpc>
                <a:spcPct val="150000"/>
              </a:lnSpc>
              <a:buFont typeface="Arial" panose="020B0604020202020204" pitchFamily="34" charset="0"/>
              <a:buChar char="•"/>
            </a:pPr>
            <a:r>
              <a:rPr lang="en-GB" sz="1400" dirty="0"/>
              <a:t>Advanced analysis and reporting, allowing for better understanding of Close Call data and learning of potential risks</a:t>
            </a:r>
          </a:p>
          <a:p>
            <a:pPr marL="171450" indent="-171450">
              <a:lnSpc>
                <a:spcPct val="150000"/>
              </a:lnSpc>
              <a:buFont typeface="Arial" panose="020B0604020202020204" pitchFamily="34" charset="0"/>
              <a:buChar char="•"/>
            </a:pPr>
            <a:r>
              <a:rPr lang="en-GB" sz="1400" dirty="0"/>
              <a:t>App not restricted to Network Rail devices, but open to Supply Chain and Railway Industry partners</a:t>
            </a:r>
          </a:p>
          <a:p>
            <a:pPr marL="171450" indent="-171450">
              <a:lnSpc>
                <a:spcPct val="150000"/>
              </a:lnSpc>
              <a:buFont typeface="Arial" panose="020B0604020202020204" pitchFamily="34" charset="0"/>
              <a:buChar char="•"/>
            </a:pPr>
            <a:r>
              <a:rPr lang="en-GB" sz="1400" dirty="0"/>
              <a:t>New e-learning portfolio with materials for users of all levels accessing the system</a:t>
            </a:r>
          </a:p>
          <a:p>
            <a:pPr marL="171450" indent="-171450">
              <a:lnSpc>
                <a:spcPct val="150000"/>
              </a:lnSpc>
              <a:buFont typeface="Arial" panose="020B0604020202020204" pitchFamily="34" charset="0"/>
              <a:buChar char="•"/>
            </a:pPr>
            <a:r>
              <a:rPr lang="en-GB" sz="1400" dirty="0"/>
              <a:t>Frontline workers will have ability to view and process close calls via App, visibility of close calls whilst preparing SSOW packs or carry ‘Take 5’ briefings</a:t>
            </a:r>
          </a:p>
        </p:txBody>
      </p:sp>
    </p:spTree>
    <p:extLst>
      <p:ext uri="{BB962C8B-B14F-4D97-AF65-F5344CB8AC3E}">
        <p14:creationId xmlns:p14="http://schemas.microsoft.com/office/powerpoint/2010/main" val="4196570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FA1577-E2DF-4043-B2EC-417626EF8602}"/>
              </a:ext>
            </a:extLst>
          </p:cNvPr>
          <p:cNvSpPr txBox="1"/>
          <p:nvPr/>
        </p:nvSpPr>
        <p:spPr>
          <a:xfrm>
            <a:off x="0" y="218558"/>
            <a:ext cx="10975045" cy="3561039"/>
          </a:xfrm>
          <a:prstGeom prst="rect">
            <a:avLst/>
          </a:prstGeom>
          <a:noFill/>
        </p:spPr>
        <p:txBody>
          <a:bodyPr wrap="square" rtlCol="0">
            <a:spAutoFit/>
          </a:bodyPr>
          <a:lstStyle/>
          <a:p>
            <a:r>
              <a:rPr lang="en-GB" u="sng" dirty="0"/>
              <a:t>New Functionality</a:t>
            </a:r>
          </a:p>
          <a:p>
            <a:pPr marL="171450" indent="-171450">
              <a:lnSpc>
                <a:spcPct val="150000"/>
              </a:lnSpc>
              <a:buFont typeface="Arial" panose="020B0604020202020204" pitchFamily="34" charset="0"/>
              <a:buChar char="•"/>
            </a:pPr>
            <a:r>
              <a:rPr lang="en-GB" sz="1400" dirty="0"/>
              <a:t>Data and Analysis - Live data dashboard bespoke to each users’ geographical focus and area of responsibility will allow for instant visibility of close calls</a:t>
            </a:r>
          </a:p>
          <a:p>
            <a:pPr marL="171450" indent="-171450">
              <a:lnSpc>
                <a:spcPct val="150000"/>
              </a:lnSpc>
              <a:buFont typeface="Arial" panose="020B0604020202020204" pitchFamily="34" charset="0"/>
              <a:buChar char="•"/>
            </a:pPr>
            <a:r>
              <a:rPr lang="en-GB" sz="1400" dirty="0"/>
              <a:t>Pre-mapped location interfaces -  Pre populated location details allowing instant allocation of close call</a:t>
            </a:r>
          </a:p>
          <a:p>
            <a:pPr marL="171450" indent="-171450">
              <a:lnSpc>
                <a:spcPct val="150000"/>
              </a:lnSpc>
              <a:buFont typeface="Arial" panose="020B0604020202020204" pitchFamily="34" charset="0"/>
              <a:buChar char="•"/>
            </a:pPr>
            <a:r>
              <a:rPr lang="en-GB" sz="1400" dirty="0"/>
              <a:t>Mobile App and Web App users profiles – notifications as close call moves through each stage</a:t>
            </a:r>
          </a:p>
          <a:p>
            <a:pPr marL="171450" indent="-171450">
              <a:lnSpc>
                <a:spcPct val="150000"/>
              </a:lnSpc>
              <a:buFont typeface="Arial" panose="020B0604020202020204" pitchFamily="34" charset="0"/>
              <a:buChar char="•"/>
            </a:pPr>
            <a:r>
              <a:rPr lang="en-GB" sz="1400" dirty="0"/>
              <a:t>Forgotten Password facility – reset facility reducing need to contact close call team</a:t>
            </a:r>
          </a:p>
          <a:p>
            <a:pPr marL="171450" indent="-171450">
              <a:lnSpc>
                <a:spcPct val="150000"/>
              </a:lnSpc>
              <a:buFont typeface="Arial" panose="020B0604020202020204" pitchFamily="34" charset="0"/>
              <a:buChar char="•"/>
            </a:pPr>
            <a:r>
              <a:rPr lang="en-GB" sz="1400" dirty="0"/>
              <a:t>Visible location map - reporting showing plots of all Close Calls with filter facility</a:t>
            </a:r>
          </a:p>
          <a:p>
            <a:pPr marL="171450" indent="-171450">
              <a:lnSpc>
                <a:spcPct val="150000"/>
              </a:lnSpc>
              <a:buFont typeface="Arial" panose="020B0604020202020204" pitchFamily="34" charset="0"/>
              <a:buChar char="•"/>
            </a:pPr>
            <a:r>
              <a:rPr lang="en-GB" sz="1400" dirty="0"/>
              <a:t>Pre-configured SLA – will provide enhanced audit trial of close calls within each Region/Route/Function and visibility of resolution against pre-defined SLAs</a:t>
            </a:r>
          </a:p>
          <a:p>
            <a:pPr marL="171450" indent="-171450">
              <a:lnSpc>
                <a:spcPct val="150000"/>
              </a:lnSpc>
              <a:buFont typeface="Arial" panose="020B0604020202020204" pitchFamily="34" charset="0"/>
              <a:buChar char="•"/>
            </a:pPr>
            <a:r>
              <a:rPr lang="en-GB" sz="1400" dirty="0"/>
              <a:t>Early Warning Indicator – scope to link triggers with other applications (Risk Assurance Level 1 and Incident Investigation) to warn of potential incidents</a:t>
            </a:r>
          </a:p>
        </p:txBody>
      </p:sp>
      <p:sp>
        <p:nvSpPr>
          <p:cNvPr id="5" name="TextBox 4">
            <a:extLst>
              <a:ext uri="{FF2B5EF4-FFF2-40B4-BE49-F238E27FC236}">
                <a16:creationId xmlns:a16="http://schemas.microsoft.com/office/drawing/2014/main" id="{45167893-4889-46DE-9008-C8089E267683}"/>
              </a:ext>
            </a:extLst>
          </p:cNvPr>
          <p:cNvSpPr txBox="1"/>
          <p:nvPr/>
        </p:nvSpPr>
        <p:spPr>
          <a:xfrm>
            <a:off x="144073" y="3857179"/>
            <a:ext cx="11048295" cy="3000821"/>
          </a:xfrm>
          <a:prstGeom prst="rect">
            <a:avLst/>
          </a:prstGeom>
          <a:noFill/>
        </p:spPr>
        <p:txBody>
          <a:bodyPr wrap="square" rtlCol="0">
            <a:spAutoFit/>
          </a:bodyPr>
          <a:lstStyle/>
          <a:p>
            <a:r>
              <a:rPr lang="en-GB" u="sng" dirty="0"/>
              <a:t>Timelines </a:t>
            </a:r>
            <a:r>
              <a:rPr lang="en-GB" u="sng" dirty="0">
                <a:solidFill>
                  <a:srgbClr val="FF0000"/>
                </a:solidFill>
              </a:rPr>
              <a:t>(TBC)</a:t>
            </a:r>
          </a:p>
          <a:p>
            <a:pPr marL="171450" indent="-171450">
              <a:lnSpc>
                <a:spcPct val="150000"/>
              </a:lnSpc>
              <a:buFont typeface="Arial" panose="020B0604020202020204" pitchFamily="34" charset="0"/>
              <a:buChar char="•"/>
            </a:pPr>
            <a:r>
              <a:rPr lang="en-GB" sz="1400" dirty="0"/>
              <a:t>High level timelines are </a:t>
            </a:r>
          </a:p>
          <a:p>
            <a:pPr marL="628650" lvl="1" indent="-171450">
              <a:lnSpc>
                <a:spcPct val="150000"/>
              </a:lnSpc>
              <a:buFont typeface="Arial" panose="020B0604020202020204" pitchFamily="34" charset="0"/>
              <a:buChar char="•"/>
            </a:pPr>
            <a:r>
              <a:rPr lang="en-GB" sz="1400" dirty="0"/>
              <a:t>Start Procurement May 2020</a:t>
            </a:r>
          </a:p>
          <a:p>
            <a:pPr marL="628650" lvl="1" indent="-171450">
              <a:lnSpc>
                <a:spcPct val="150000"/>
              </a:lnSpc>
              <a:buFont typeface="Arial" panose="020B0604020202020204" pitchFamily="34" charset="0"/>
              <a:buChar char="•"/>
            </a:pPr>
            <a:r>
              <a:rPr lang="en-GB" sz="1400" dirty="0"/>
              <a:t>Solution Design signoff September 2020</a:t>
            </a:r>
          </a:p>
          <a:p>
            <a:pPr marL="628650" lvl="1" indent="-171450">
              <a:lnSpc>
                <a:spcPct val="150000"/>
              </a:lnSpc>
              <a:buFont typeface="Arial" panose="020B0604020202020204" pitchFamily="34" charset="0"/>
              <a:buChar char="•"/>
            </a:pPr>
            <a:r>
              <a:rPr lang="en-GB" sz="1400" dirty="0"/>
              <a:t>Testing February 2020</a:t>
            </a:r>
          </a:p>
          <a:p>
            <a:pPr marL="628650" lvl="1" indent="-171450">
              <a:lnSpc>
                <a:spcPct val="150000"/>
              </a:lnSpc>
              <a:buFont typeface="Arial" panose="020B0604020202020204" pitchFamily="34" charset="0"/>
              <a:buChar char="•"/>
            </a:pPr>
            <a:r>
              <a:rPr lang="en-GB" sz="1400" dirty="0"/>
              <a:t>New System Go live April 2021</a:t>
            </a:r>
          </a:p>
          <a:p>
            <a:pPr marL="171450" indent="-171450">
              <a:lnSpc>
                <a:spcPct val="150000"/>
              </a:lnSpc>
              <a:buFont typeface="Arial" panose="020B0604020202020204" pitchFamily="34" charset="0"/>
              <a:buChar char="•"/>
            </a:pPr>
            <a:endParaRPr lang="en-GB" sz="1200" dirty="0"/>
          </a:p>
          <a:p>
            <a:pPr marL="171450" indent="-171450">
              <a:lnSpc>
                <a:spcPct val="150000"/>
              </a:lnSpc>
              <a:buFont typeface="Arial" panose="020B0604020202020204" pitchFamily="34" charset="0"/>
              <a:buChar char="•"/>
            </a:pPr>
            <a:endParaRPr lang="en-GB" sz="1200" u="sng" dirty="0"/>
          </a:p>
          <a:p>
            <a:pPr marL="171450" indent="-171450">
              <a:buFont typeface="Arial" panose="020B0604020202020204" pitchFamily="34" charset="0"/>
              <a:buChar char="•"/>
            </a:pPr>
            <a:endParaRPr lang="en-GB" sz="1200" u="sng" dirty="0"/>
          </a:p>
          <a:p>
            <a:endParaRPr lang="en-GB" dirty="0"/>
          </a:p>
        </p:txBody>
      </p:sp>
      <p:sp>
        <p:nvSpPr>
          <p:cNvPr id="2" name="TextBox 1">
            <a:extLst>
              <a:ext uri="{FF2B5EF4-FFF2-40B4-BE49-F238E27FC236}">
                <a16:creationId xmlns:a16="http://schemas.microsoft.com/office/drawing/2014/main" id="{9DA79391-E21C-4E37-B819-DBFE97B3A27A}"/>
              </a:ext>
            </a:extLst>
          </p:cNvPr>
          <p:cNvSpPr txBox="1"/>
          <p:nvPr/>
        </p:nvSpPr>
        <p:spPr>
          <a:xfrm>
            <a:off x="5981700" y="4495800"/>
            <a:ext cx="4467954" cy="369332"/>
          </a:xfrm>
          <a:prstGeom prst="rect">
            <a:avLst/>
          </a:prstGeom>
          <a:noFill/>
        </p:spPr>
        <p:txBody>
          <a:bodyPr wrap="none" rtlCol="0">
            <a:spAutoFit/>
          </a:bodyPr>
          <a:lstStyle/>
          <a:p>
            <a:r>
              <a:rPr lang="en-GB" dirty="0">
                <a:solidFill>
                  <a:srgbClr val="FF0000"/>
                </a:solidFill>
              </a:rPr>
              <a:t>(Timescales removed as it’s under review)</a:t>
            </a:r>
          </a:p>
        </p:txBody>
      </p:sp>
    </p:spTree>
    <p:extLst>
      <p:ext uri="{BB962C8B-B14F-4D97-AF65-F5344CB8AC3E}">
        <p14:creationId xmlns:p14="http://schemas.microsoft.com/office/powerpoint/2010/main" val="14424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D87E-1F12-4EDC-9536-B27FC4A94665}"/>
              </a:ext>
            </a:extLst>
          </p:cNvPr>
          <p:cNvSpPr>
            <a:spLocks noGrp="1"/>
          </p:cNvSpPr>
          <p:nvPr>
            <p:ph type="title"/>
          </p:nvPr>
        </p:nvSpPr>
        <p:spPr>
          <a:xfrm>
            <a:off x="1062700" y="2166505"/>
            <a:ext cx="10066599" cy="610950"/>
          </a:xfrm>
        </p:spPr>
        <p:txBody>
          <a:bodyPr/>
          <a:lstStyle/>
          <a:p>
            <a:pPr algn="ctr"/>
            <a:r>
              <a:rPr lang="en-GB" sz="3600" dirty="0"/>
              <a:t>What data and information do we have?</a:t>
            </a:r>
            <a:br>
              <a:rPr lang="en-GB" sz="3600" dirty="0"/>
            </a:br>
            <a:br>
              <a:rPr lang="en-GB" sz="3600" dirty="0"/>
            </a:br>
            <a:r>
              <a:rPr lang="en-GB" sz="3600" dirty="0"/>
              <a:t>Carlos Gallego – Health and Safety Manager</a:t>
            </a:r>
          </a:p>
        </p:txBody>
      </p:sp>
    </p:spTree>
    <p:extLst>
      <p:ext uri="{BB962C8B-B14F-4D97-AF65-F5344CB8AC3E}">
        <p14:creationId xmlns:p14="http://schemas.microsoft.com/office/powerpoint/2010/main" val="17363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D4E5-CD41-49E2-B75A-D76CB9BC77DC}"/>
              </a:ext>
            </a:extLst>
          </p:cNvPr>
          <p:cNvSpPr>
            <a:spLocks noGrp="1"/>
          </p:cNvSpPr>
          <p:nvPr>
            <p:ph type="title"/>
          </p:nvPr>
        </p:nvSpPr>
        <p:spPr>
          <a:xfrm>
            <a:off x="1122282" y="1849980"/>
            <a:ext cx="9545718" cy="2722019"/>
          </a:xfrm>
        </p:spPr>
        <p:txBody>
          <a:bodyPr/>
          <a:lstStyle/>
          <a:p>
            <a:pPr algn="ctr"/>
            <a:r>
              <a:rPr lang="en-GB" sz="4400" dirty="0"/>
              <a:t>Why are we here?</a:t>
            </a:r>
            <a:br>
              <a:rPr lang="en-GB" sz="4400" dirty="0"/>
            </a:br>
            <a:br>
              <a:rPr lang="en-GB" sz="4400" dirty="0"/>
            </a:br>
            <a:br>
              <a:rPr lang="en-GB" sz="4400" dirty="0"/>
            </a:br>
            <a:r>
              <a:rPr lang="en-GB" sz="4400" dirty="0"/>
              <a:t>Paul Welford – Chief Design Engineer</a:t>
            </a:r>
            <a:endParaRPr lang="en-GB" sz="4400" b="0" dirty="0"/>
          </a:p>
        </p:txBody>
      </p:sp>
    </p:spTree>
    <p:extLst>
      <p:ext uri="{BB962C8B-B14F-4D97-AF65-F5344CB8AC3E}">
        <p14:creationId xmlns:p14="http://schemas.microsoft.com/office/powerpoint/2010/main" val="368279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5936-82DB-46B6-AC21-78DFE9B7A413}"/>
              </a:ext>
            </a:extLst>
          </p:cNvPr>
          <p:cNvSpPr>
            <a:spLocks noGrp="1"/>
          </p:cNvSpPr>
          <p:nvPr>
            <p:ph type="title"/>
          </p:nvPr>
        </p:nvSpPr>
        <p:spPr/>
        <p:txBody>
          <a:bodyPr/>
          <a:lstStyle/>
          <a:p>
            <a:r>
              <a:rPr lang="en-GB" dirty="0"/>
              <a:t>DCC - Safety Central</a:t>
            </a:r>
          </a:p>
        </p:txBody>
      </p:sp>
      <p:pic>
        <p:nvPicPr>
          <p:cNvPr id="4" name="Picture 3">
            <a:hlinkClick r:id="rId3"/>
            <a:extLst>
              <a:ext uri="{FF2B5EF4-FFF2-40B4-BE49-F238E27FC236}">
                <a16:creationId xmlns:a16="http://schemas.microsoft.com/office/drawing/2014/main" id="{AB1D3396-A22D-4B82-BFA9-70A2B9E3EBE2}"/>
              </a:ext>
            </a:extLst>
          </p:cNvPr>
          <p:cNvPicPr>
            <a:picLocks noChangeAspect="1"/>
          </p:cNvPicPr>
          <p:nvPr/>
        </p:nvPicPr>
        <p:blipFill>
          <a:blip r:embed="rId4"/>
          <a:stretch>
            <a:fillRect/>
          </a:stretch>
        </p:blipFill>
        <p:spPr>
          <a:xfrm>
            <a:off x="368873" y="972101"/>
            <a:ext cx="8499356" cy="4493719"/>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E4D9AD19-2395-4FF7-B4AD-5B382C72460B}"/>
              </a:ext>
            </a:extLst>
          </p:cNvPr>
          <p:cNvSpPr txBox="1"/>
          <p:nvPr/>
        </p:nvSpPr>
        <p:spPr>
          <a:xfrm>
            <a:off x="9094442" y="2134949"/>
            <a:ext cx="2917371" cy="1477328"/>
          </a:xfrm>
          <a:prstGeom prst="rect">
            <a:avLst/>
          </a:prstGeom>
          <a:noFill/>
        </p:spPr>
        <p:txBody>
          <a:bodyPr wrap="square" rtlCol="0" anchor="t">
            <a:spAutoFit/>
          </a:bodyPr>
          <a:lstStyle/>
          <a:p>
            <a:pPr algn="just"/>
            <a:r>
              <a:rPr lang="en-GB" dirty="0"/>
              <a:t>To access DCC page please go to Safety Central – Safety – Close Call and select DCC at the right-hand site! </a:t>
            </a:r>
          </a:p>
        </p:txBody>
      </p:sp>
    </p:spTree>
    <p:extLst>
      <p:ext uri="{BB962C8B-B14F-4D97-AF65-F5344CB8AC3E}">
        <p14:creationId xmlns:p14="http://schemas.microsoft.com/office/powerpoint/2010/main" val="175483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6A3A-4DBD-4E77-A850-32D25412B435}"/>
              </a:ext>
            </a:extLst>
          </p:cNvPr>
          <p:cNvSpPr>
            <a:spLocks noGrp="1"/>
          </p:cNvSpPr>
          <p:nvPr>
            <p:ph type="title"/>
          </p:nvPr>
        </p:nvSpPr>
        <p:spPr>
          <a:xfrm>
            <a:off x="211015" y="173712"/>
            <a:ext cx="10066599" cy="610950"/>
          </a:xfrm>
        </p:spPr>
        <p:txBody>
          <a:bodyPr/>
          <a:lstStyle/>
          <a:p>
            <a:r>
              <a:rPr lang="en-GB" dirty="0"/>
              <a:t>DCC Dashboard</a:t>
            </a:r>
          </a:p>
        </p:txBody>
      </p:sp>
      <p:pic>
        <p:nvPicPr>
          <p:cNvPr id="5" name="Picture 4" descr="A screenshot of a cell phone&#10;&#10;Description automatically generated">
            <a:extLst>
              <a:ext uri="{FF2B5EF4-FFF2-40B4-BE49-F238E27FC236}">
                <a16:creationId xmlns:a16="http://schemas.microsoft.com/office/drawing/2014/main" id="{E2F1F3BE-1DC4-4340-B7C4-E098371E9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7" y="784662"/>
            <a:ext cx="11980985" cy="4986499"/>
          </a:xfrm>
          <a:prstGeom prst="rect">
            <a:avLst/>
          </a:prstGeom>
        </p:spPr>
      </p:pic>
    </p:spTree>
    <p:extLst>
      <p:ext uri="{BB962C8B-B14F-4D97-AF65-F5344CB8AC3E}">
        <p14:creationId xmlns:p14="http://schemas.microsoft.com/office/powerpoint/2010/main" val="159863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D4E5-CD41-49E2-B75A-D76CB9BC77DC}"/>
              </a:ext>
            </a:extLst>
          </p:cNvPr>
          <p:cNvSpPr>
            <a:spLocks noGrp="1"/>
          </p:cNvSpPr>
          <p:nvPr>
            <p:ph type="title"/>
          </p:nvPr>
        </p:nvSpPr>
        <p:spPr>
          <a:xfrm>
            <a:off x="1429195" y="1811463"/>
            <a:ext cx="9333609" cy="610950"/>
          </a:xfrm>
        </p:spPr>
        <p:txBody>
          <a:bodyPr/>
          <a:lstStyle/>
          <a:p>
            <a:pPr algn="ctr"/>
            <a:r>
              <a:rPr lang="en-GB" sz="4000" dirty="0"/>
              <a:t>Shared Learning 1</a:t>
            </a:r>
            <a:br>
              <a:rPr lang="en-GB" sz="4000" dirty="0"/>
            </a:br>
            <a:br>
              <a:rPr lang="en-GB" sz="4000" dirty="0"/>
            </a:br>
            <a:r>
              <a:rPr lang="en-GB" sz="4000" dirty="0"/>
              <a:t>Christopher Walters – Project Manager</a:t>
            </a:r>
          </a:p>
        </p:txBody>
      </p:sp>
    </p:spTree>
    <p:extLst>
      <p:ext uri="{BB962C8B-B14F-4D97-AF65-F5344CB8AC3E}">
        <p14:creationId xmlns:p14="http://schemas.microsoft.com/office/powerpoint/2010/main" val="3671151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6D24B-2BA8-4D85-9DCC-9DB69CA3F49D}"/>
              </a:ext>
            </a:extLst>
          </p:cNvPr>
          <p:cNvPicPr>
            <a:picLocks noChangeAspect="1"/>
          </p:cNvPicPr>
          <p:nvPr/>
        </p:nvPicPr>
        <p:blipFill rotWithShape="1">
          <a:blip r:embed="rId2"/>
          <a:srcRect l="15863" r="41573"/>
          <a:stretch/>
        </p:blipFill>
        <p:spPr>
          <a:xfrm>
            <a:off x="6224795" y="117808"/>
            <a:ext cx="5858577" cy="4007230"/>
          </a:xfrm>
          <a:prstGeom prst="rect">
            <a:avLst/>
          </a:prstGeom>
          <a:ln w="28575">
            <a:solidFill>
              <a:schemeClr val="accent1">
                <a:lumMod val="60000"/>
                <a:lumOff val="40000"/>
              </a:schemeClr>
            </a:solidFill>
          </a:ln>
        </p:spPr>
      </p:pic>
      <p:sp>
        <p:nvSpPr>
          <p:cNvPr id="4" name="TextBox 3">
            <a:extLst>
              <a:ext uri="{FF2B5EF4-FFF2-40B4-BE49-F238E27FC236}">
                <a16:creationId xmlns:a16="http://schemas.microsoft.com/office/drawing/2014/main" id="{FFE863A0-01B4-4D21-8BFA-1E14011F9075}"/>
              </a:ext>
            </a:extLst>
          </p:cNvPr>
          <p:cNvSpPr txBox="1"/>
          <p:nvPr/>
        </p:nvSpPr>
        <p:spPr>
          <a:xfrm>
            <a:off x="-1873148" y="41188"/>
            <a:ext cx="9124615" cy="523220"/>
          </a:xfrm>
          <a:prstGeom prst="rect">
            <a:avLst/>
          </a:prstGeom>
          <a:noFill/>
        </p:spPr>
        <p:txBody>
          <a:bodyPr wrap="square" rtlCol="0">
            <a:spAutoFit/>
          </a:bodyPr>
          <a:lstStyle/>
          <a:p>
            <a:pPr algn="ctr"/>
            <a:r>
              <a:rPr lang="en-GB" sz="2800" b="1" dirty="0">
                <a:latin typeface="Network Rail Sans" panose="02000000040000020004" pitchFamily="2" charset="0"/>
              </a:rPr>
              <a:t>Design Close Call Example</a:t>
            </a:r>
          </a:p>
        </p:txBody>
      </p:sp>
      <p:sp>
        <p:nvSpPr>
          <p:cNvPr id="5" name="TextBox 4">
            <a:extLst>
              <a:ext uri="{FF2B5EF4-FFF2-40B4-BE49-F238E27FC236}">
                <a16:creationId xmlns:a16="http://schemas.microsoft.com/office/drawing/2014/main" id="{D69763B5-46A4-4913-8EF4-6BF1073AE3E5}"/>
              </a:ext>
            </a:extLst>
          </p:cNvPr>
          <p:cNvSpPr txBox="1"/>
          <p:nvPr/>
        </p:nvSpPr>
        <p:spPr>
          <a:xfrm>
            <a:off x="332976" y="628706"/>
            <a:ext cx="5225995" cy="1477328"/>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Incident:</a:t>
            </a:r>
          </a:p>
          <a:p>
            <a:r>
              <a:rPr lang="en-GB" dirty="0"/>
              <a:t>Following construction review there was confirmation that a new version of track design was available. This was not formally issued with notes to highlight changes. </a:t>
            </a:r>
          </a:p>
        </p:txBody>
      </p:sp>
      <p:sp>
        <p:nvSpPr>
          <p:cNvPr id="6" name="TextBox 5">
            <a:extLst>
              <a:ext uri="{FF2B5EF4-FFF2-40B4-BE49-F238E27FC236}">
                <a16:creationId xmlns:a16="http://schemas.microsoft.com/office/drawing/2014/main" id="{8B98E161-BC07-488A-930F-8A3199588861}"/>
              </a:ext>
            </a:extLst>
          </p:cNvPr>
          <p:cNvSpPr txBox="1"/>
          <p:nvPr/>
        </p:nvSpPr>
        <p:spPr>
          <a:xfrm>
            <a:off x="332976" y="2370712"/>
            <a:ext cx="5225994" cy="1754326"/>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What Could Have Happened?</a:t>
            </a:r>
          </a:p>
          <a:p>
            <a:pPr marL="285750" indent="-285750">
              <a:buFont typeface="Arial" panose="020B0604020202020204" pitchFamily="34" charset="0"/>
              <a:buChar char="•"/>
            </a:pPr>
            <a:r>
              <a:rPr lang="en-GB" dirty="0"/>
              <a:t>Land take at consultation does not reflect required land take</a:t>
            </a:r>
          </a:p>
          <a:p>
            <a:pPr marL="285750" indent="-285750">
              <a:buFont typeface="Arial" panose="020B0604020202020204" pitchFamily="34" charset="0"/>
              <a:buChar char="•"/>
            </a:pPr>
            <a:r>
              <a:rPr lang="en-GB" dirty="0"/>
              <a:t>Two alignments do not align for consultation</a:t>
            </a:r>
          </a:p>
          <a:p>
            <a:pPr marL="285750" indent="-285750">
              <a:buFont typeface="Arial" panose="020B0604020202020204" pitchFamily="34" charset="0"/>
              <a:buChar char="•"/>
            </a:pPr>
            <a:r>
              <a:rPr lang="en-GB" dirty="0"/>
              <a:t>Impact to the bridge due to change of track alignment which has not been reviewed</a:t>
            </a:r>
          </a:p>
        </p:txBody>
      </p:sp>
      <p:sp>
        <p:nvSpPr>
          <p:cNvPr id="7" name="TextBox 6">
            <a:extLst>
              <a:ext uri="{FF2B5EF4-FFF2-40B4-BE49-F238E27FC236}">
                <a16:creationId xmlns:a16="http://schemas.microsoft.com/office/drawing/2014/main" id="{6AABBE04-E704-4220-9638-A7C5B9B469DB}"/>
              </a:ext>
            </a:extLst>
          </p:cNvPr>
          <p:cNvSpPr txBox="1"/>
          <p:nvPr/>
        </p:nvSpPr>
        <p:spPr>
          <a:xfrm>
            <a:off x="332977" y="4301405"/>
            <a:ext cx="5225993" cy="1477328"/>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Actions taken:</a:t>
            </a:r>
          </a:p>
          <a:p>
            <a:pPr marL="285750" indent="-285750">
              <a:buFont typeface="Arial" panose="020B0604020202020204" pitchFamily="34" charset="0"/>
              <a:buChar char="•"/>
            </a:pPr>
            <a:r>
              <a:rPr lang="en-GB" dirty="0"/>
              <a:t>Highlighted in design issue tracker and review during the next design stage</a:t>
            </a:r>
          </a:p>
          <a:p>
            <a:pPr marL="285750" indent="-285750">
              <a:buFont typeface="Arial" panose="020B0604020202020204" pitchFamily="34" charset="0"/>
              <a:buChar char="•"/>
            </a:pPr>
            <a:r>
              <a:rPr lang="en-GB" dirty="0"/>
              <a:t>Agreed approach for implementing and issuing documents</a:t>
            </a:r>
          </a:p>
        </p:txBody>
      </p:sp>
      <p:sp>
        <p:nvSpPr>
          <p:cNvPr id="8" name="TextBox 7">
            <a:extLst>
              <a:ext uri="{FF2B5EF4-FFF2-40B4-BE49-F238E27FC236}">
                <a16:creationId xmlns:a16="http://schemas.microsoft.com/office/drawing/2014/main" id="{2153DF98-6C31-4B14-ADE2-DDB6BED31555}"/>
              </a:ext>
            </a:extLst>
          </p:cNvPr>
          <p:cNvSpPr txBox="1"/>
          <p:nvPr/>
        </p:nvSpPr>
        <p:spPr>
          <a:xfrm>
            <a:off x="6224795" y="4301405"/>
            <a:ext cx="5858577" cy="1477328"/>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Lessons Learned:</a:t>
            </a:r>
          </a:p>
          <a:p>
            <a:pPr marL="285750" indent="-285750">
              <a:buFont typeface="Arial" panose="020B0604020202020204" pitchFamily="34" charset="0"/>
              <a:buChar char="•"/>
            </a:pPr>
            <a:r>
              <a:rPr lang="en-GB" dirty="0"/>
              <a:t>With a number of interfaces, understand how this will be controlled and agree approach for each stage</a:t>
            </a:r>
          </a:p>
          <a:p>
            <a:pPr marL="285750" indent="-285750">
              <a:buFont typeface="Arial" panose="020B0604020202020204" pitchFamily="34" charset="0"/>
              <a:buChar char="•"/>
            </a:pPr>
            <a:r>
              <a:rPr lang="en-GB" dirty="0"/>
              <a:t>Clear understanding of changes through workshops and followed by report</a:t>
            </a:r>
          </a:p>
        </p:txBody>
      </p:sp>
    </p:spTree>
    <p:extLst>
      <p:ext uri="{BB962C8B-B14F-4D97-AF65-F5344CB8AC3E}">
        <p14:creationId xmlns:p14="http://schemas.microsoft.com/office/powerpoint/2010/main" val="4005186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FEA054-0C34-434D-9F24-BAA54A098D40}"/>
              </a:ext>
            </a:extLst>
          </p:cNvPr>
          <p:cNvPicPr>
            <a:picLocks noChangeAspect="1"/>
          </p:cNvPicPr>
          <p:nvPr/>
        </p:nvPicPr>
        <p:blipFill rotWithShape="1">
          <a:blip r:embed="rId2"/>
          <a:srcRect b="4633"/>
          <a:stretch/>
        </p:blipFill>
        <p:spPr>
          <a:xfrm>
            <a:off x="4341119" y="0"/>
            <a:ext cx="4158201" cy="5602514"/>
          </a:xfrm>
          <a:prstGeom prst="rect">
            <a:avLst/>
          </a:prstGeom>
        </p:spPr>
      </p:pic>
      <p:sp>
        <p:nvSpPr>
          <p:cNvPr id="3" name="TextBox 2">
            <a:extLst>
              <a:ext uri="{FF2B5EF4-FFF2-40B4-BE49-F238E27FC236}">
                <a16:creationId xmlns:a16="http://schemas.microsoft.com/office/drawing/2014/main" id="{728B0FE2-07E7-492F-9CA0-8C6A82277BAD}"/>
              </a:ext>
            </a:extLst>
          </p:cNvPr>
          <p:cNvSpPr txBox="1"/>
          <p:nvPr/>
        </p:nvSpPr>
        <p:spPr>
          <a:xfrm>
            <a:off x="-2884263" y="70339"/>
            <a:ext cx="9124615" cy="523220"/>
          </a:xfrm>
          <a:prstGeom prst="rect">
            <a:avLst/>
          </a:prstGeom>
          <a:noFill/>
        </p:spPr>
        <p:txBody>
          <a:bodyPr wrap="square" rtlCol="0">
            <a:spAutoFit/>
          </a:bodyPr>
          <a:lstStyle/>
          <a:p>
            <a:pPr algn="ctr"/>
            <a:r>
              <a:rPr lang="en-GB" sz="2800" b="1" dirty="0">
                <a:latin typeface="Network Rail Sans" panose="02000000040000020004" pitchFamily="2" charset="0"/>
              </a:rPr>
              <a:t>Shared Learning</a:t>
            </a:r>
          </a:p>
        </p:txBody>
      </p:sp>
    </p:spTree>
    <p:extLst>
      <p:ext uri="{BB962C8B-B14F-4D97-AF65-F5344CB8AC3E}">
        <p14:creationId xmlns:p14="http://schemas.microsoft.com/office/powerpoint/2010/main" val="3346340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D4E5-CD41-49E2-B75A-D76CB9BC77DC}"/>
              </a:ext>
            </a:extLst>
          </p:cNvPr>
          <p:cNvSpPr>
            <a:spLocks noGrp="1"/>
          </p:cNvSpPr>
          <p:nvPr>
            <p:ph type="title"/>
          </p:nvPr>
        </p:nvSpPr>
        <p:spPr>
          <a:xfrm>
            <a:off x="1858773" y="1826534"/>
            <a:ext cx="8474453" cy="610950"/>
          </a:xfrm>
        </p:spPr>
        <p:txBody>
          <a:bodyPr/>
          <a:lstStyle/>
          <a:p>
            <a:pPr algn="ctr"/>
            <a:r>
              <a:rPr lang="en-GB" sz="4000" dirty="0"/>
              <a:t>Shared Learning 2</a:t>
            </a:r>
            <a:br>
              <a:rPr lang="en-GB" sz="4000" dirty="0"/>
            </a:br>
            <a:br>
              <a:rPr lang="en-GB" sz="4000" dirty="0"/>
            </a:br>
            <a:r>
              <a:rPr lang="en-GB" sz="4000" dirty="0"/>
              <a:t>Ian Barry – Design Team Manager</a:t>
            </a:r>
          </a:p>
        </p:txBody>
      </p:sp>
    </p:spTree>
    <p:extLst>
      <p:ext uri="{BB962C8B-B14F-4D97-AF65-F5344CB8AC3E}">
        <p14:creationId xmlns:p14="http://schemas.microsoft.com/office/powerpoint/2010/main" val="55831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F5F275-F9C7-4671-9513-E3E2DFF9E618}"/>
              </a:ext>
            </a:extLst>
          </p:cNvPr>
          <p:cNvSpPr>
            <a:spLocks noGrp="1"/>
          </p:cNvSpPr>
          <p:nvPr>
            <p:ph type="title"/>
          </p:nvPr>
        </p:nvSpPr>
        <p:spPr>
          <a:xfrm>
            <a:off x="222332" y="189087"/>
            <a:ext cx="10066599" cy="610950"/>
          </a:xfrm>
        </p:spPr>
        <p:txBody>
          <a:bodyPr lIns="0" anchor="t"/>
          <a:lstStyle/>
          <a:p>
            <a:r>
              <a:rPr lang="en-GB" dirty="0">
                <a:latin typeface="Network Rail Sans"/>
              </a:rPr>
              <a:t>Design Close Call Example</a:t>
            </a:r>
            <a:endParaRPr lang="en-GB" dirty="0"/>
          </a:p>
        </p:txBody>
      </p:sp>
      <p:pic>
        <p:nvPicPr>
          <p:cNvPr id="2" name="Picture 1">
            <a:extLst>
              <a:ext uri="{FF2B5EF4-FFF2-40B4-BE49-F238E27FC236}">
                <a16:creationId xmlns:a16="http://schemas.microsoft.com/office/drawing/2014/main" id="{C5B9D295-E321-419B-BE91-03BF0EDE7605}"/>
              </a:ext>
            </a:extLst>
          </p:cNvPr>
          <p:cNvPicPr>
            <a:picLocks noChangeAspect="1"/>
          </p:cNvPicPr>
          <p:nvPr/>
        </p:nvPicPr>
        <p:blipFill>
          <a:blip r:embed="rId2"/>
          <a:stretch>
            <a:fillRect/>
          </a:stretch>
        </p:blipFill>
        <p:spPr>
          <a:xfrm>
            <a:off x="222332" y="894808"/>
            <a:ext cx="6014345" cy="2926863"/>
          </a:xfrm>
          <a:prstGeom prst="rect">
            <a:avLst/>
          </a:prstGeom>
        </p:spPr>
      </p:pic>
      <p:graphicFrame>
        <p:nvGraphicFramePr>
          <p:cNvPr id="6" name="Diagram 5">
            <a:extLst>
              <a:ext uri="{FF2B5EF4-FFF2-40B4-BE49-F238E27FC236}">
                <a16:creationId xmlns:a16="http://schemas.microsoft.com/office/drawing/2014/main" id="{14FB48E1-9B15-45B1-9B29-8425A1675A80}"/>
              </a:ext>
            </a:extLst>
          </p:cNvPr>
          <p:cNvGraphicFramePr/>
          <p:nvPr>
            <p:extLst>
              <p:ext uri="{D42A27DB-BD31-4B8C-83A1-F6EECF244321}">
                <p14:modId xmlns:p14="http://schemas.microsoft.com/office/powerpoint/2010/main" val="3198483175"/>
              </p:ext>
            </p:extLst>
          </p:nvPr>
        </p:nvGraphicFramePr>
        <p:xfrm>
          <a:off x="6323053" y="894808"/>
          <a:ext cx="5517255" cy="2882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0212356D-03F1-4935-81D3-726DE909ABDD}"/>
              </a:ext>
            </a:extLst>
          </p:cNvPr>
          <p:cNvGraphicFramePr/>
          <p:nvPr>
            <p:extLst>
              <p:ext uri="{D42A27DB-BD31-4B8C-83A1-F6EECF244321}">
                <p14:modId xmlns:p14="http://schemas.microsoft.com/office/powerpoint/2010/main" val="3022808814"/>
              </p:ext>
            </p:extLst>
          </p:nvPr>
        </p:nvGraphicFramePr>
        <p:xfrm>
          <a:off x="484553" y="3965994"/>
          <a:ext cx="11050955" cy="1855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9859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D4E5-CD41-49E2-B75A-D76CB9BC77DC}"/>
              </a:ext>
            </a:extLst>
          </p:cNvPr>
          <p:cNvSpPr>
            <a:spLocks noGrp="1"/>
          </p:cNvSpPr>
          <p:nvPr>
            <p:ph type="title"/>
          </p:nvPr>
        </p:nvSpPr>
        <p:spPr>
          <a:xfrm>
            <a:off x="4498528" y="2447858"/>
            <a:ext cx="3194943" cy="610950"/>
          </a:xfrm>
        </p:spPr>
        <p:txBody>
          <a:bodyPr/>
          <a:lstStyle/>
          <a:p>
            <a:r>
              <a:rPr lang="en-GB" sz="4000" dirty="0"/>
              <a:t>What’s next?</a:t>
            </a:r>
          </a:p>
        </p:txBody>
      </p:sp>
    </p:spTree>
    <p:extLst>
      <p:ext uri="{BB962C8B-B14F-4D97-AF65-F5344CB8AC3E}">
        <p14:creationId xmlns:p14="http://schemas.microsoft.com/office/powerpoint/2010/main" val="2796744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7AFF579-CDA7-42CB-A019-1B2F90FE5330}"/>
              </a:ext>
            </a:extLst>
          </p:cNvPr>
          <p:cNvSpPr txBox="1">
            <a:spLocks/>
          </p:cNvSpPr>
          <p:nvPr/>
        </p:nvSpPr>
        <p:spPr>
          <a:xfrm>
            <a:off x="521273" y="1306208"/>
            <a:ext cx="5985035" cy="4478979"/>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400" b="1" dirty="0"/>
          </a:p>
          <a:p>
            <a:pPr algn="just"/>
            <a:endParaRPr lang="en-GB" sz="1800" dirty="0"/>
          </a:p>
          <a:p>
            <a:pPr algn="just"/>
            <a:endParaRPr lang="en-GB" sz="1800" dirty="0"/>
          </a:p>
          <a:p>
            <a:pPr algn="just"/>
            <a:endParaRPr lang="en-GB" sz="1800" dirty="0"/>
          </a:p>
          <a:p>
            <a:pPr algn="just"/>
            <a:endParaRPr lang="en-GB" sz="1600" dirty="0"/>
          </a:p>
        </p:txBody>
      </p:sp>
      <p:sp>
        <p:nvSpPr>
          <p:cNvPr id="8" name="Title 4">
            <a:extLst>
              <a:ext uri="{FF2B5EF4-FFF2-40B4-BE49-F238E27FC236}">
                <a16:creationId xmlns:a16="http://schemas.microsoft.com/office/drawing/2014/main" id="{5C149441-60CD-4203-8BE5-F5A57F424D73}"/>
              </a:ext>
            </a:extLst>
          </p:cNvPr>
          <p:cNvSpPr txBox="1">
            <a:spLocks/>
          </p:cNvSpPr>
          <p:nvPr/>
        </p:nvSpPr>
        <p:spPr>
          <a:xfrm>
            <a:off x="521273" y="513551"/>
            <a:ext cx="10066599" cy="610950"/>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a:latin typeface="Network Rail Sans" panose="02000000040000020004" pitchFamily="2" charset="0"/>
              </a:rPr>
              <a:t>DCC Rail Industry Forum - </a:t>
            </a:r>
            <a:r>
              <a:rPr lang="en-GB" sz="2000"/>
              <a:t>What’s next?</a:t>
            </a:r>
          </a:p>
          <a:p>
            <a:endParaRPr lang="en-GB" dirty="0">
              <a:latin typeface="Network Rail Sans" panose="02000000040000020004" pitchFamily="2" charset="0"/>
            </a:endParaRPr>
          </a:p>
        </p:txBody>
      </p:sp>
      <p:graphicFrame>
        <p:nvGraphicFramePr>
          <p:cNvPr id="9" name="Diagram 8">
            <a:extLst>
              <a:ext uri="{FF2B5EF4-FFF2-40B4-BE49-F238E27FC236}">
                <a16:creationId xmlns:a16="http://schemas.microsoft.com/office/drawing/2014/main" id="{BA9AE765-09C4-4A24-A008-22DAB7DE5592}"/>
              </a:ext>
            </a:extLst>
          </p:cNvPr>
          <p:cNvGraphicFramePr/>
          <p:nvPr>
            <p:extLst>
              <p:ext uri="{D42A27DB-BD31-4B8C-83A1-F6EECF244321}">
                <p14:modId xmlns:p14="http://schemas.microsoft.com/office/powerpoint/2010/main" val="2237230711"/>
              </p:ext>
            </p:extLst>
          </p:nvPr>
        </p:nvGraphicFramePr>
        <p:xfrm>
          <a:off x="649692" y="1720105"/>
          <a:ext cx="11296654" cy="290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B0B0A9E-A953-4914-BB13-C17C0939E4AD}"/>
              </a:ext>
            </a:extLst>
          </p:cNvPr>
          <p:cNvSpPr txBox="1"/>
          <p:nvPr/>
        </p:nvSpPr>
        <p:spPr>
          <a:xfrm>
            <a:off x="401734" y="3709126"/>
            <a:ext cx="2277539" cy="523220"/>
          </a:xfrm>
          <a:prstGeom prst="rect">
            <a:avLst/>
          </a:prstGeom>
          <a:noFill/>
        </p:spPr>
        <p:txBody>
          <a:bodyPr wrap="square" rtlCol="0">
            <a:spAutoFit/>
          </a:bodyPr>
          <a:lstStyle/>
          <a:p>
            <a:r>
              <a:rPr lang="en-GB" sz="1400" dirty="0"/>
              <a:t>DCC Rail Industry Forum</a:t>
            </a:r>
          </a:p>
          <a:p>
            <a:r>
              <a:rPr lang="en-GB" sz="1400" dirty="0"/>
              <a:t>Online survey</a:t>
            </a:r>
          </a:p>
        </p:txBody>
      </p:sp>
      <p:sp>
        <p:nvSpPr>
          <p:cNvPr id="11" name="TextBox 10">
            <a:extLst>
              <a:ext uri="{FF2B5EF4-FFF2-40B4-BE49-F238E27FC236}">
                <a16:creationId xmlns:a16="http://schemas.microsoft.com/office/drawing/2014/main" id="{CE5608E6-0FA1-4E06-91B6-1FC83A3474A0}"/>
              </a:ext>
            </a:extLst>
          </p:cNvPr>
          <p:cNvSpPr txBox="1"/>
          <p:nvPr/>
        </p:nvSpPr>
        <p:spPr>
          <a:xfrm>
            <a:off x="2935861" y="3635146"/>
            <a:ext cx="2910570" cy="523220"/>
          </a:xfrm>
          <a:prstGeom prst="rect">
            <a:avLst/>
          </a:prstGeom>
          <a:noFill/>
        </p:spPr>
        <p:txBody>
          <a:bodyPr wrap="square" rtlCol="0">
            <a:spAutoFit/>
          </a:bodyPr>
          <a:lstStyle/>
          <a:p>
            <a:r>
              <a:rPr lang="en-GB" sz="1400" dirty="0"/>
              <a:t>Review of feedback, proposals and analysis of data</a:t>
            </a:r>
          </a:p>
        </p:txBody>
      </p:sp>
      <p:sp>
        <p:nvSpPr>
          <p:cNvPr id="14" name="TextBox 13">
            <a:extLst>
              <a:ext uri="{FF2B5EF4-FFF2-40B4-BE49-F238E27FC236}">
                <a16:creationId xmlns:a16="http://schemas.microsoft.com/office/drawing/2014/main" id="{40E91B2B-7456-430F-B193-FF92765BA88D}"/>
              </a:ext>
            </a:extLst>
          </p:cNvPr>
          <p:cNvSpPr txBox="1"/>
          <p:nvPr/>
        </p:nvSpPr>
        <p:spPr>
          <a:xfrm>
            <a:off x="9839671" y="3709126"/>
            <a:ext cx="1652244" cy="523220"/>
          </a:xfrm>
          <a:prstGeom prst="rect">
            <a:avLst/>
          </a:prstGeom>
          <a:noFill/>
        </p:spPr>
        <p:txBody>
          <a:bodyPr wrap="square" rtlCol="0">
            <a:spAutoFit/>
          </a:bodyPr>
          <a:lstStyle/>
          <a:p>
            <a:r>
              <a:rPr lang="en-GB" sz="1400" dirty="0"/>
              <a:t>New Close Call System</a:t>
            </a:r>
          </a:p>
        </p:txBody>
      </p:sp>
      <p:sp>
        <p:nvSpPr>
          <p:cNvPr id="16" name="TextBox 15">
            <a:extLst>
              <a:ext uri="{FF2B5EF4-FFF2-40B4-BE49-F238E27FC236}">
                <a16:creationId xmlns:a16="http://schemas.microsoft.com/office/drawing/2014/main" id="{2A40D577-C67D-42E6-9479-A94F36032F10}"/>
              </a:ext>
            </a:extLst>
          </p:cNvPr>
          <p:cNvSpPr txBox="1"/>
          <p:nvPr/>
        </p:nvSpPr>
        <p:spPr>
          <a:xfrm>
            <a:off x="5726576" y="3583996"/>
            <a:ext cx="2046065" cy="523220"/>
          </a:xfrm>
          <a:prstGeom prst="rect">
            <a:avLst/>
          </a:prstGeom>
          <a:noFill/>
        </p:spPr>
        <p:txBody>
          <a:bodyPr wrap="square" rtlCol="0">
            <a:spAutoFit/>
          </a:bodyPr>
          <a:lstStyle/>
          <a:p>
            <a:r>
              <a:rPr lang="en-GB" sz="1400" dirty="0"/>
              <a:t>Central DCC Shared Learning site</a:t>
            </a:r>
          </a:p>
        </p:txBody>
      </p:sp>
      <p:grpSp>
        <p:nvGrpSpPr>
          <p:cNvPr id="17" name="Group 16">
            <a:extLst>
              <a:ext uri="{FF2B5EF4-FFF2-40B4-BE49-F238E27FC236}">
                <a16:creationId xmlns:a16="http://schemas.microsoft.com/office/drawing/2014/main" id="{44F56854-AE33-49E7-BDC8-FF1205FAED40}"/>
              </a:ext>
            </a:extLst>
          </p:cNvPr>
          <p:cNvGrpSpPr/>
          <p:nvPr/>
        </p:nvGrpSpPr>
        <p:grpSpPr>
          <a:xfrm>
            <a:off x="7523405" y="2254232"/>
            <a:ext cx="1625824" cy="1163935"/>
            <a:chOff x="5124139" y="586157"/>
            <a:chExt cx="1625824" cy="1163935"/>
          </a:xfrm>
        </p:grpSpPr>
        <p:sp>
          <p:nvSpPr>
            <p:cNvPr id="18" name="Rectangle 17">
              <a:extLst>
                <a:ext uri="{FF2B5EF4-FFF2-40B4-BE49-F238E27FC236}">
                  <a16:creationId xmlns:a16="http://schemas.microsoft.com/office/drawing/2014/main" id="{070A2294-9028-45F3-9F88-D40F90359C10}"/>
                </a:ext>
              </a:extLst>
            </p:cNvPr>
            <p:cNvSpPr/>
            <p:nvPr/>
          </p:nvSpPr>
          <p:spPr>
            <a:xfrm>
              <a:off x="5124139" y="586157"/>
              <a:ext cx="1625824" cy="11639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B0C429CE-4842-4B1A-98D6-1B2F084BCA75}"/>
                </a:ext>
              </a:extLst>
            </p:cNvPr>
            <p:cNvSpPr txBox="1"/>
            <p:nvPr/>
          </p:nvSpPr>
          <p:spPr>
            <a:xfrm>
              <a:off x="5124139" y="586157"/>
              <a:ext cx="1625824" cy="11639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kern="1200" dirty="0"/>
                <a:t>January</a:t>
              </a:r>
            </a:p>
          </p:txBody>
        </p:sp>
      </p:grpSp>
      <p:sp>
        <p:nvSpPr>
          <p:cNvPr id="20" name="TextBox 19">
            <a:extLst>
              <a:ext uri="{FF2B5EF4-FFF2-40B4-BE49-F238E27FC236}">
                <a16:creationId xmlns:a16="http://schemas.microsoft.com/office/drawing/2014/main" id="{053FD580-524F-4031-B89A-9607153D2E16}"/>
              </a:ext>
            </a:extLst>
          </p:cNvPr>
          <p:cNvSpPr txBox="1"/>
          <p:nvPr/>
        </p:nvSpPr>
        <p:spPr>
          <a:xfrm>
            <a:off x="7675091" y="3742868"/>
            <a:ext cx="2046065" cy="307777"/>
          </a:xfrm>
          <a:prstGeom prst="rect">
            <a:avLst/>
          </a:prstGeom>
          <a:noFill/>
        </p:spPr>
        <p:txBody>
          <a:bodyPr wrap="square" rtlCol="0">
            <a:spAutoFit/>
          </a:bodyPr>
          <a:lstStyle/>
          <a:p>
            <a:r>
              <a:rPr lang="en-GB" sz="1400" dirty="0"/>
              <a:t>2</a:t>
            </a:r>
            <a:r>
              <a:rPr lang="en-GB" sz="1400" baseline="30000" dirty="0"/>
              <a:t>nd</a:t>
            </a:r>
            <a:r>
              <a:rPr lang="en-GB" sz="1400" dirty="0"/>
              <a:t> Rail Industry Forum</a:t>
            </a:r>
          </a:p>
        </p:txBody>
      </p:sp>
      <p:pic>
        <p:nvPicPr>
          <p:cNvPr id="21" name="Picture 20">
            <a:extLst>
              <a:ext uri="{FF2B5EF4-FFF2-40B4-BE49-F238E27FC236}">
                <a16:creationId xmlns:a16="http://schemas.microsoft.com/office/drawing/2014/main" id="{3020854E-CE42-47C7-A5EE-DC9464DD30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786" y="321727"/>
            <a:ext cx="1293694" cy="1206554"/>
          </a:xfrm>
          <a:prstGeom prst="rect">
            <a:avLst/>
          </a:prstGeom>
        </p:spPr>
      </p:pic>
    </p:spTree>
    <p:extLst>
      <p:ext uri="{BB962C8B-B14F-4D97-AF65-F5344CB8AC3E}">
        <p14:creationId xmlns:p14="http://schemas.microsoft.com/office/powerpoint/2010/main" val="287009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707B809-C89E-4355-B85F-8DAB66608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138" y="175846"/>
            <a:ext cx="5550637" cy="5550637"/>
          </a:xfrm>
          <a:prstGeom prst="rect">
            <a:avLst/>
          </a:prstGeom>
        </p:spPr>
      </p:pic>
      <p:sp>
        <p:nvSpPr>
          <p:cNvPr id="6" name="TextBox 5">
            <a:extLst>
              <a:ext uri="{FF2B5EF4-FFF2-40B4-BE49-F238E27FC236}">
                <a16:creationId xmlns:a16="http://schemas.microsoft.com/office/drawing/2014/main" id="{0F8FA822-6516-4EFF-A165-AA2625A00468}"/>
              </a:ext>
            </a:extLst>
          </p:cNvPr>
          <p:cNvSpPr txBox="1"/>
          <p:nvPr/>
        </p:nvSpPr>
        <p:spPr>
          <a:xfrm>
            <a:off x="349903" y="1568365"/>
            <a:ext cx="5787162" cy="1200329"/>
          </a:xfrm>
          <a:prstGeom prst="rect">
            <a:avLst/>
          </a:prstGeom>
          <a:noFill/>
        </p:spPr>
        <p:txBody>
          <a:bodyPr wrap="none" rtlCol="0">
            <a:spAutoFit/>
          </a:bodyPr>
          <a:lstStyle/>
          <a:p>
            <a:pPr algn="ctr"/>
            <a:r>
              <a:rPr lang="en-GB" sz="2800" dirty="0"/>
              <a:t>Share with us your thoughts! </a:t>
            </a:r>
          </a:p>
          <a:p>
            <a:endParaRPr lang="en-GB" sz="2800" dirty="0"/>
          </a:p>
          <a:p>
            <a:r>
              <a:rPr lang="en-GB" sz="1600" dirty="0"/>
              <a:t>Just open your camera and an select the link when prompted!</a:t>
            </a:r>
          </a:p>
        </p:txBody>
      </p:sp>
      <p:grpSp>
        <p:nvGrpSpPr>
          <p:cNvPr id="4" name="Group 3">
            <a:extLst>
              <a:ext uri="{FF2B5EF4-FFF2-40B4-BE49-F238E27FC236}">
                <a16:creationId xmlns:a16="http://schemas.microsoft.com/office/drawing/2014/main" id="{AF039786-CFB0-4EF0-B3E6-8BEFD67E06A8}"/>
              </a:ext>
            </a:extLst>
          </p:cNvPr>
          <p:cNvGrpSpPr/>
          <p:nvPr/>
        </p:nvGrpSpPr>
        <p:grpSpPr>
          <a:xfrm>
            <a:off x="1384388" y="3157870"/>
            <a:ext cx="3661570" cy="2073730"/>
            <a:chOff x="1756528" y="777013"/>
            <a:chExt cx="8597612" cy="4869257"/>
          </a:xfrm>
        </p:grpSpPr>
        <p:sp>
          <p:nvSpPr>
            <p:cNvPr id="7" name="TextBox 6">
              <a:extLst>
                <a:ext uri="{FF2B5EF4-FFF2-40B4-BE49-F238E27FC236}">
                  <a16:creationId xmlns:a16="http://schemas.microsoft.com/office/drawing/2014/main" id="{B19A6390-C41D-47CD-9F51-A5AAD83CC98D}"/>
                </a:ext>
              </a:extLst>
            </p:cNvPr>
            <p:cNvSpPr txBox="1"/>
            <p:nvPr/>
          </p:nvSpPr>
          <p:spPr>
            <a:xfrm>
              <a:off x="1778264" y="777013"/>
              <a:ext cx="7874927" cy="184666"/>
            </a:xfrm>
            <a:prstGeom prst="rect">
              <a:avLst/>
            </a:prstGeom>
            <a:noFill/>
          </p:spPr>
          <p:txBody>
            <a:bodyPr wrap="square" lIns="0" tIns="0" rIns="0" bIns="0" rtlCol="0">
              <a:spAutoFit/>
            </a:bodyPr>
            <a:lstStyle/>
            <a:p>
              <a:endParaRPr lang="en-GB" sz="1200" b="1" i="1" dirty="0">
                <a:solidFill>
                  <a:srgbClr val="054B6B"/>
                </a:solidFill>
                <a:latin typeface="Arial"/>
              </a:endParaRPr>
            </a:p>
          </p:txBody>
        </p:sp>
        <p:grpSp>
          <p:nvGrpSpPr>
            <p:cNvPr id="8" name="Group 7">
              <a:extLst>
                <a:ext uri="{FF2B5EF4-FFF2-40B4-BE49-F238E27FC236}">
                  <a16:creationId xmlns:a16="http://schemas.microsoft.com/office/drawing/2014/main" id="{DBDB9590-B904-4281-A759-207D1B44ED61}"/>
                </a:ext>
              </a:extLst>
            </p:cNvPr>
            <p:cNvGrpSpPr/>
            <p:nvPr/>
          </p:nvGrpSpPr>
          <p:grpSpPr>
            <a:xfrm>
              <a:off x="4919761" y="2589882"/>
              <a:ext cx="2536292" cy="1182727"/>
              <a:chOff x="5914653" y="1112399"/>
              <a:chExt cx="2536292" cy="1182727"/>
            </a:xfrm>
          </p:grpSpPr>
          <p:grpSp>
            <p:nvGrpSpPr>
              <p:cNvPr id="20" name="Group 19">
                <a:extLst>
                  <a:ext uri="{FF2B5EF4-FFF2-40B4-BE49-F238E27FC236}">
                    <a16:creationId xmlns:a16="http://schemas.microsoft.com/office/drawing/2014/main" id="{FD462493-F76F-4325-B285-DCCD0F332EB8}"/>
                  </a:ext>
                </a:extLst>
              </p:cNvPr>
              <p:cNvGrpSpPr/>
              <p:nvPr/>
            </p:nvGrpSpPr>
            <p:grpSpPr>
              <a:xfrm>
                <a:off x="7686812" y="1112399"/>
                <a:ext cx="764133" cy="1182727"/>
                <a:chOff x="5391287" y="4045741"/>
                <a:chExt cx="764133" cy="1182727"/>
              </a:xfrm>
            </p:grpSpPr>
            <p:sp>
              <p:nvSpPr>
                <p:cNvPr id="23" name="Freeform 99">
                  <a:extLst>
                    <a:ext uri="{FF2B5EF4-FFF2-40B4-BE49-F238E27FC236}">
                      <a16:creationId xmlns:a16="http://schemas.microsoft.com/office/drawing/2014/main" id="{FF3F9D00-E189-4A3A-8077-887543364AFE}"/>
                    </a:ext>
                  </a:extLst>
                </p:cNvPr>
                <p:cNvSpPr>
                  <a:spLocks/>
                </p:cNvSpPr>
                <p:nvPr/>
              </p:nvSpPr>
              <p:spPr bwMode="auto">
                <a:xfrm>
                  <a:off x="5540789" y="4045741"/>
                  <a:ext cx="459589" cy="623726"/>
                </a:xfrm>
                <a:custGeom>
                  <a:avLst/>
                  <a:gdLst/>
                  <a:ahLst/>
                  <a:cxnLst>
                    <a:cxn ang="0">
                      <a:pos x="7" y="47"/>
                    </a:cxn>
                    <a:cxn ang="0">
                      <a:pos x="26" y="65"/>
                    </a:cxn>
                    <a:cxn ang="0">
                      <a:pos x="44" y="47"/>
                    </a:cxn>
                    <a:cxn ang="0">
                      <a:pos x="47" y="47"/>
                    </a:cxn>
                    <a:cxn ang="0">
                      <a:pos x="49" y="43"/>
                    </a:cxn>
                    <a:cxn ang="0">
                      <a:pos x="49" y="38"/>
                    </a:cxn>
                    <a:cxn ang="0">
                      <a:pos x="48" y="37"/>
                    </a:cxn>
                    <a:cxn ang="0">
                      <a:pos x="45" y="16"/>
                    </a:cxn>
                    <a:cxn ang="0">
                      <a:pos x="24" y="7"/>
                    </a:cxn>
                    <a:cxn ang="0">
                      <a:pos x="24" y="7"/>
                    </a:cxn>
                    <a:cxn ang="0">
                      <a:pos x="24" y="2"/>
                    </a:cxn>
                    <a:cxn ang="0">
                      <a:pos x="19" y="6"/>
                    </a:cxn>
                    <a:cxn ang="0">
                      <a:pos x="15" y="2"/>
                    </a:cxn>
                    <a:cxn ang="0">
                      <a:pos x="13" y="10"/>
                    </a:cxn>
                    <a:cxn ang="0">
                      <a:pos x="13" y="10"/>
                    </a:cxn>
                    <a:cxn ang="0">
                      <a:pos x="6" y="8"/>
                    </a:cxn>
                    <a:cxn ang="0">
                      <a:pos x="9" y="13"/>
                    </a:cxn>
                    <a:cxn ang="0">
                      <a:pos x="4" y="18"/>
                    </a:cxn>
                    <a:cxn ang="0">
                      <a:pos x="4" y="37"/>
                    </a:cxn>
                    <a:cxn ang="0">
                      <a:pos x="3" y="38"/>
                    </a:cxn>
                    <a:cxn ang="0">
                      <a:pos x="3" y="43"/>
                    </a:cxn>
                    <a:cxn ang="0">
                      <a:pos x="5" y="47"/>
                    </a:cxn>
                    <a:cxn ang="0">
                      <a:pos x="7" y="47"/>
                    </a:cxn>
                  </a:cxnLst>
                  <a:rect l="0" t="0" r="r" b="b"/>
                  <a:pathLst>
                    <a:path w="51" h="65">
                      <a:moveTo>
                        <a:pt x="7" y="47"/>
                      </a:moveTo>
                      <a:cubicBezTo>
                        <a:pt x="11" y="57"/>
                        <a:pt x="18" y="65"/>
                        <a:pt x="26" y="65"/>
                      </a:cubicBezTo>
                      <a:cubicBezTo>
                        <a:pt x="34" y="65"/>
                        <a:pt x="40" y="57"/>
                        <a:pt x="44" y="47"/>
                      </a:cubicBezTo>
                      <a:cubicBezTo>
                        <a:pt x="45" y="48"/>
                        <a:pt x="46" y="48"/>
                        <a:pt x="47" y="47"/>
                      </a:cubicBezTo>
                      <a:cubicBezTo>
                        <a:pt x="48" y="46"/>
                        <a:pt x="48" y="45"/>
                        <a:pt x="49" y="43"/>
                      </a:cubicBezTo>
                      <a:cubicBezTo>
                        <a:pt x="49" y="42"/>
                        <a:pt x="49" y="40"/>
                        <a:pt x="49" y="38"/>
                      </a:cubicBezTo>
                      <a:cubicBezTo>
                        <a:pt x="49" y="38"/>
                        <a:pt x="48" y="37"/>
                        <a:pt x="48" y="37"/>
                      </a:cubicBezTo>
                      <a:cubicBezTo>
                        <a:pt x="51" y="30"/>
                        <a:pt x="51" y="22"/>
                        <a:pt x="45" y="16"/>
                      </a:cubicBezTo>
                      <a:cubicBezTo>
                        <a:pt x="40" y="9"/>
                        <a:pt x="32" y="6"/>
                        <a:pt x="24" y="7"/>
                      </a:cubicBezTo>
                      <a:cubicBezTo>
                        <a:pt x="24" y="7"/>
                        <a:pt x="24" y="7"/>
                        <a:pt x="24" y="7"/>
                      </a:cubicBezTo>
                      <a:cubicBezTo>
                        <a:pt x="24" y="5"/>
                        <a:pt x="24" y="4"/>
                        <a:pt x="24" y="2"/>
                      </a:cubicBezTo>
                      <a:cubicBezTo>
                        <a:pt x="24" y="2"/>
                        <a:pt x="19" y="7"/>
                        <a:pt x="19" y="6"/>
                      </a:cubicBezTo>
                      <a:cubicBezTo>
                        <a:pt x="18" y="6"/>
                        <a:pt x="16" y="0"/>
                        <a:pt x="15" y="2"/>
                      </a:cubicBezTo>
                      <a:cubicBezTo>
                        <a:pt x="15" y="6"/>
                        <a:pt x="14" y="8"/>
                        <a:pt x="13" y="10"/>
                      </a:cubicBezTo>
                      <a:cubicBezTo>
                        <a:pt x="13" y="10"/>
                        <a:pt x="13" y="10"/>
                        <a:pt x="13" y="10"/>
                      </a:cubicBezTo>
                      <a:cubicBezTo>
                        <a:pt x="11" y="8"/>
                        <a:pt x="5" y="6"/>
                        <a:pt x="6" y="8"/>
                      </a:cubicBezTo>
                      <a:cubicBezTo>
                        <a:pt x="8" y="10"/>
                        <a:pt x="9" y="11"/>
                        <a:pt x="9" y="13"/>
                      </a:cubicBezTo>
                      <a:cubicBezTo>
                        <a:pt x="7" y="14"/>
                        <a:pt x="5" y="16"/>
                        <a:pt x="4" y="18"/>
                      </a:cubicBezTo>
                      <a:cubicBezTo>
                        <a:pt x="1" y="24"/>
                        <a:pt x="0" y="32"/>
                        <a:pt x="4" y="37"/>
                      </a:cubicBezTo>
                      <a:cubicBezTo>
                        <a:pt x="3" y="38"/>
                        <a:pt x="3" y="38"/>
                        <a:pt x="3" y="38"/>
                      </a:cubicBezTo>
                      <a:cubicBezTo>
                        <a:pt x="2" y="40"/>
                        <a:pt x="3" y="42"/>
                        <a:pt x="3" y="43"/>
                      </a:cubicBezTo>
                      <a:cubicBezTo>
                        <a:pt x="3" y="45"/>
                        <a:pt x="4" y="46"/>
                        <a:pt x="5" y="47"/>
                      </a:cubicBezTo>
                      <a:cubicBezTo>
                        <a:pt x="6" y="48"/>
                        <a:pt x="7" y="48"/>
                        <a:pt x="7" y="47"/>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000000"/>
                    </a:solidFill>
                    <a:latin typeface="Arial"/>
                  </a:endParaRPr>
                </a:p>
              </p:txBody>
            </p:sp>
            <p:sp>
              <p:nvSpPr>
                <p:cNvPr id="24" name="Freeform 100">
                  <a:extLst>
                    <a:ext uri="{FF2B5EF4-FFF2-40B4-BE49-F238E27FC236}">
                      <a16:creationId xmlns:a16="http://schemas.microsoft.com/office/drawing/2014/main" id="{167D3DE2-521A-40CF-839C-5DD18335E50B}"/>
                    </a:ext>
                  </a:extLst>
                </p:cNvPr>
                <p:cNvSpPr>
                  <a:spLocks/>
                </p:cNvSpPr>
                <p:nvPr/>
              </p:nvSpPr>
              <p:spPr bwMode="auto">
                <a:xfrm>
                  <a:off x="5391287" y="4716541"/>
                  <a:ext cx="764133" cy="511927"/>
                </a:xfrm>
                <a:custGeom>
                  <a:avLst/>
                  <a:gdLst/>
                  <a:ahLst/>
                  <a:cxnLst>
                    <a:cxn ang="0">
                      <a:pos x="61" y="0"/>
                    </a:cxn>
                    <a:cxn ang="0">
                      <a:pos x="79" y="11"/>
                    </a:cxn>
                    <a:cxn ang="0">
                      <a:pos x="85" y="50"/>
                    </a:cxn>
                    <a:cxn ang="0">
                      <a:pos x="84" y="53"/>
                    </a:cxn>
                    <a:cxn ang="0">
                      <a:pos x="81" y="54"/>
                    </a:cxn>
                    <a:cxn ang="0">
                      <a:pos x="4" y="54"/>
                    </a:cxn>
                    <a:cxn ang="0">
                      <a:pos x="1" y="53"/>
                    </a:cxn>
                    <a:cxn ang="0">
                      <a:pos x="0" y="50"/>
                    </a:cxn>
                    <a:cxn ang="0">
                      <a:pos x="6" y="11"/>
                    </a:cxn>
                    <a:cxn ang="0">
                      <a:pos x="24" y="0"/>
                    </a:cxn>
                    <a:cxn ang="0">
                      <a:pos x="43" y="15"/>
                    </a:cxn>
                    <a:cxn ang="0">
                      <a:pos x="61" y="0"/>
                    </a:cxn>
                  </a:cxnLst>
                  <a:rect l="0" t="0" r="r" b="b"/>
                  <a:pathLst>
                    <a:path w="85" h="54">
                      <a:moveTo>
                        <a:pt x="61" y="0"/>
                      </a:moveTo>
                      <a:cubicBezTo>
                        <a:pt x="68" y="3"/>
                        <a:pt x="75" y="4"/>
                        <a:pt x="79" y="11"/>
                      </a:cubicBezTo>
                      <a:cubicBezTo>
                        <a:pt x="83" y="19"/>
                        <a:pt x="85" y="36"/>
                        <a:pt x="85" y="50"/>
                      </a:cubicBezTo>
                      <a:cubicBezTo>
                        <a:pt x="85" y="51"/>
                        <a:pt x="85" y="52"/>
                        <a:pt x="84" y="53"/>
                      </a:cubicBezTo>
                      <a:cubicBezTo>
                        <a:pt x="83" y="54"/>
                        <a:pt x="82" y="54"/>
                        <a:pt x="81" y="54"/>
                      </a:cubicBezTo>
                      <a:cubicBezTo>
                        <a:pt x="4" y="54"/>
                        <a:pt x="4" y="54"/>
                        <a:pt x="4" y="54"/>
                      </a:cubicBezTo>
                      <a:cubicBezTo>
                        <a:pt x="3" y="54"/>
                        <a:pt x="2" y="54"/>
                        <a:pt x="1" y="53"/>
                      </a:cubicBezTo>
                      <a:cubicBezTo>
                        <a:pt x="0" y="52"/>
                        <a:pt x="0" y="51"/>
                        <a:pt x="0" y="50"/>
                      </a:cubicBezTo>
                      <a:cubicBezTo>
                        <a:pt x="1" y="36"/>
                        <a:pt x="2" y="19"/>
                        <a:pt x="6" y="11"/>
                      </a:cubicBezTo>
                      <a:cubicBezTo>
                        <a:pt x="10" y="4"/>
                        <a:pt x="17" y="3"/>
                        <a:pt x="24" y="0"/>
                      </a:cubicBezTo>
                      <a:cubicBezTo>
                        <a:pt x="43" y="15"/>
                        <a:pt x="43" y="15"/>
                        <a:pt x="43" y="15"/>
                      </a:cubicBezTo>
                      <a:cubicBezTo>
                        <a:pt x="61" y="0"/>
                        <a:pt x="61" y="0"/>
                        <a:pt x="61" y="0"/>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000000"/>
                    </a:solidFill>
                    <a:latin typeface="Arial"/>
                  </a:endParaRPr>
                </a:p>
              </p:txBody>
            </p:sp>
          </p:grpSp>
          <p:sp>
            <p:nvSpPr>
              <p:cNvPr id="21" name="Freeform 101">
                <a:extLst>
                  <a:ext uri="{FF2B5EF4-FFF2-40B4-BE49-F238E27FC236}">
                    <a16:creationId xmlns:a16="http://schemas.microsoft.com/office/drawing/2014/main" id="{DE6D1DBC-C0D0-4A28-AB90-B869B2094C2E}"/>
                  </a:ext>
                </a:extLst>
              </p:cNvPr>
              <p:cNvSpPr>
                <a:spLocks noEditPoints="1"/>
              </p:cNvSpPr>
              <p:nvPr/>
            </p:nvSpPr>
            <p:spPr bwMode="auto">
              <a:xfrm>
                <a:off x="6755215" y="1183010"/>
                <a:ext cx="830579" cy="1112116"/>
              </a:xfrm>
              <a:custGeom>
                <a:avLst/>
                <a:gdLst/>
                <a:ahLst/>
                <a:cxnLst>
                  <a:cxn ang="0">
                    <a:pos x="68" y="30"/>
                  </a:cxn>
                  <a:cxn ang="0">
                    <a:pos x="71" y="31"/>
                  </a:cxn>
                  <a:cxn ang="0">
                    <a:pos x="71" y="36"/>
                  </a:cxn>
                  <a:cxn ang="0">
                    <a:pos x="67" y="39"/>
                  </a:cxn>
                  <a:cxn ang="0">
                    <a:pos x="65" y="40"/>
                  </a:cxn>
                  <a:cxn ang="0">
                    <a:pos x="46" y="58"/>
                  </a:cxn>
                  <a:cxn ang="0">
                    <a:pos x="28" y="40"/>
                  </a:cxn>
                  <a:cxn ang="0">
                    <a:pos x="26" y="39"/>
                  </a:cxn>
                  <a:cxn ang="0">
                    <a:pos x="22" y="36"/>
                  </a:cxn>
                  <a:cxn ang="0">
                    <a:pos x="22" y="31"/>
                  </a:cxn>
                  <a:cxn ang="0">
                    <a:pos x="25" y="30"/>
                  </a:cxn>
                  <a:cxn ang="0">
                    <a:pos x="24" y="16"/>
                  </a:cxn>
                  <a:cxn ang="0">
                    <a:pos x="46" y="0"/>
                  </a:cxn>
                  <a:cxn ang="0">
                    <a:pos x="62" y="7"/>
                  </a:cxn>
                  <a:cxn ang="0">
                    <a:pos x="68" y="30"/>
                  </a:cxn>
                  <a:cxn ang="0">
                    <a:pos x="46" y="69"/>
                  </a:cxn>
                  <a:cxn ang="0">
                    <a:pos x="43" y="72"/>
                  </a:cxn>
                  <a:cxn ang="0">
                    <a:pos x="44" y="76"/>
                  </a:cxn>
                  <a:cxn ang="0">
                    <a:pos x="41" y="95"/>
                  </a:cxn>
                  <a:cxn ang="0">
                    <a:pos x="29" y="63"/>
                  </a:cxn>
                  <a:cxn ang="0">
                    <a:pos x="7" y="75"/>
                  </a:cxn>
                  <a:cxn ang="0">
                    <a:pos x="0" y="113"/>
                  </a:cxn>
                  <a:cxn ang="0">
                    <a:pos x="1" y="116"/>
                  </a:cxn>
                  <a:cxn ang="0">
                    <a:pos x="4" y="117"/>
                  </a:cxn>
                  <a:cxn ang="0">
                    <a:pos x="89" y="117"/>
                  </a:cxn>
                  <a:cxn ang="0">
                    <a:pos x="92" y="116"/>
                  </a:cxn>
                  <a:cxn ang="0">
                    <a:pos x="93" y="113"/>
                  </a:cxn>
                  <a:cxn ang="0">
                    <a:pos x="86" y="75"/>
                  </a:cxn>
                  <a:cxn ang="0">
                    <a:pos x="64" y="63"/>
                  </a:cxn>
                  <a:cxn ang="0">
                    <a:pos x="52" y="95"/>
                  </a:cxn>
                  <a:cxn ang="0">
                    <a:pos x="49" y="76"/>
                  </a:cxn>
                  <a:cxn ang="0">
                    <a:pos x="50" y="72"/>
                  </a:cxn>
                  <a:cxn ang="0">
                    <a:pos x="46" y="69"/>
                  </a:cxn>
                  <a:cxn ang="0">
                    <a:pos x="62" y="99"/>
                  </a:cxn>
                  <a:cxn ang="0">
                    <a:pos x="75" y="99"/>
                  </a:cxn>
                  <a:cxn ang="0">
                    <a:pos x="75" y="103"/>
                  </a:cxn>
                  <a:cxn ang="0">
                    <a:pos x="62" y="103"/>
                  </a:cxn>
                  <a:cxn ang="0">
                    <a:pos x="62" y="99"/>
                  </a:cxn>
                </a:cxnLst>
                <a:rect l="0" t="0" r="r" b="b"/>
                <a:pathLst>
                  <a:path w="93" h="117">
                    <a:moveTo>
                      <a:pt x="68" y="30"/>
                    </a:moveTo>
                    <a:cubicBezTo>
                      <a:pt x="69" y="30"/>
                      <a:pt x="70" y="30"/>
                      <a:pt x="71" y="31"/>
                    </a:cubicBezTo>
                    <a:cubicBezTo>
                      <a:pt x="71" y="33"/>
                      <a:pt x="71" y="34"/>
                      <a:pt x="71" y="36"/>
                    </a:cubicBezTo>
                    <a:cubicBezTo>
                      <a:pt x="70" y="37"/>
                      <a:pt x="68" y="38"/>
                      <a:pt x="67" y="39"/>
                    </a:cubicBezTo>
                    <a:cubicBezTo>
                      <a:pt x="67" y="40"/>
                      <a:pt x="66" y="40"/>
                      <a:pt x="65" y="40"/>
                    </a:cubicBezTo>
                    <a:cubicBezTo>
                      <a:pt x="61" y="50"/>
                      <a:pt x="55" y="58"/>
                      <a:pt x="46" y="58"/>
                    </a:cubicBezTo>
                    <a:cubicBezTo>
                      <a:pt x="38" y="58"/>
                      <a:pt x="32" y="50"/>
                      <a:pt x="28" y="40"/>
                    </a:cubicBezTo>
                    <a:cubicBezTo>
                      <a:pt x="27" y="40"/>
                      <a:pt x="26" y="40"/>
                      <a:pt x="26" y="39"/>
                    </a:cubicBezTo>
                    <a:cubicBezTo>
                      <a:pt x="25" y="38"/>
                      <a:pt x="23" y="37"/>
                      <a:pt x="22" y="36"/>
                    </a:cubicBezTo>
                    <a:cubicBezTo>
                      <a:pt x="22" y="34"/>
                      <a:pt x="22" y="33"/>
                      <a:pt x="22" y="31"/>
                    </a:cubicBezTo>
                    <a:cubicBezTo>
                      <a:pt x="22" y="30"/>
                      <a:pt x="23" y="30"/>
                      <a:pt x="25" y="30"/>
                    </a:cubicBezTo>
                    <a:cubicBezTo>
                      <a:pt x="24" y="26"/>
                      <a:pt x="23" y="20"/>
                      <a:pt x="24" y="16"/>
                    </a:cubicBezTo>
                    <a:cubicBezTo>
                      <a:pt x="26" y="6"/>
                      <a:pt x="37" y="0"/>
                      <a:pt x="46" y="0"/>
                    </a:cubicBezTo>
                    <a:cubicBezTo>
                      <a:pt x="55" y="0"/>
                      <a:pt x="60" y="2"/>
                      <a:pt x="62" y="7"/>
                    </a:cubicBezTo>
                    <a:cubicBezTo>
                      <a:pt x="70" y="10"/>
                      <a:pt x="71" y="19"/>
                      <a:pt x="68" y="30"/>
                    </a:cubicBezTo>
                    <a:close/>
                    <a:moveTo>
                      <a:pt x="46" y="69"/>
                    </a:moveTo>
                    <a:cubicBezTo>
                      <a:pt x="43" y="72"/>
                      <a:pt x="43" y="72"/>
                      <a:pt x="43" y="72"/>
                    </a:cubicBezTo>
                    <a:cubicBezTo>
                      <a:pt x="44" y="76"/>
                      <a:pt x="44" y="76"/>
                      <a:pt x="44" y="76"/>
                    </a:cubicBezTo>
                    <a:cubicBezTo>
                      <a:pt x="41" y="95"/>
                      <a:pt x="41" y="95"/>
                      <a:pt x="41" y="95"/>
                    </a:cubicBezTo>
                    <a:cubicBezTo>
                      <a:pt x="36" y="85"/>
                      <a:pt x="31" y="73"/>
                      <a:pt x="29" y="63"/>
                    </a:cubicBezTo>
                    <a:cubicBezTo>
                      <a:pt x="21" y="66"/>
                      <a:pt x="10" y="67"/>
                      <a:pt x="7" y="75"/>
                    </a:cubicBezTo>
                    <a:cubicBezTo>
                      <a:pt x="3" y="82"/>
                      <a:pt x="1" y="100"/>
                      <a:pt x="0" y="113"/>
                    </a:cubicBezTo>
                    <a:cubicBezTo>
                      <a:pt x="0" y="114"/>
                      <a:pt x="1" y="115"/>
                      <a:pt x="1" y="116"/>
                    </a:cubicBezTo>
                    <a:cubicBezTo>
                      <a:pt x="2" y="117"/>
                      <a:pt x="3" y="117"/>
                      <a:pt x="4" y="117"/>
                    </a:cubicBezTo>
                    <a:cubicBezTo>
                      <a:pt x="89" y="117"/>
                      <a:pt x="89" y="117"/>
                      <a:pt x="89" y="117"/>
                    </a:cubicBezTo>
                    <a:cubicBezTo>
                      <a:pt x="90" y="117"/>
                      <a:pt x="91" y="117"/>
                      <a:pt x="92" y="116"/>
                    </a:cubicBezTo>
                    <a:cubicBezTo>
                      <a:pt x="92" y="115"/>
                      <a:pt x="93" y="114"/>
                      <a:pt x="93" y="113"/>
                    </a:cubicBezTo>
                    <a:cubicBezTo>
                      <a:pt x="92" y="100"/>
                      <a:pt x="90" y="82"/>
                      <a:pt x="86" y="75"/>
                    </a:cubicBezTo>
                    <a:cubicBezTo>
                      <a:pt x="83" y="67"/>
                      <a:pt x="71" y="66"/>
                      <a:pt x="64" y="63"/>
                    </a:cubicBezTo>
                    <a:cubicBezTo>
                      <a:pt x="61" y="73"/>
                      <a:pt x="57" y="85"/>
                      <a:pt x="52" y="95"/>
                    </a:cubicBezTo>
                    <a:cubicBezTo>
                      <a:pt x="49" y="76"/>
                      <a:pt x="49" y="76"/>
                      <a:pt x="49" y="76"/>
                    </a:cubicBezTo>
                    <a:cubicBezTo>
                      <a:pt x="50" y="72"/>
                      <a:pt x="50" y="72"/>
                      <a:pt x="50" y="72"/>
                    </a:cubicBezTo>
                    <a:cubicBezTo>
                      <a:pt x="46" y="69"/>
                      <a:pt x="46" y="69"/>
                      <a:pt x="46" y="69"/>
                    </a:cubicBezTo>
                    <a:close/>
                    <a:moveTo>
                      <a:pt x="62" y="99"/>
                    </a:moveTo>
                    <a:cubicBezTo>
                      <a:pt x="75" y="99"/>
                      <a:pt x="75" y="99"/>
                      <a:pt x="75" y="99"/>
                    </a:cubicBezTo>
                    <a:cubicBezTo>
                      <a:pt x="75" y="103"/>
                      <a:pt x="75" y="103"/>
                      <a:pt x="75" y="103"/>
                    </a:cubicBezTo>
                    <a:cubicBezTo>
                      <a:pt x="62" y="103"/>
                      <a:pt x="62" y="103"/>
                      <a:pt x="62" y="103"/>
                    </a:cubicBezTo>
                    <a:cubicBezTo>
                      <a:pt x="62" y="99"/>
                      <a:pt x="62" y="99"/>
                      <a:pt x="62" y="99"/>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000000"/>
                  </a:solidFill>
                  <a:latin typeface="Arial"/>
                </a:endParaRPr>
              </a:p>
            </p:txBody>
          </p:sp>
          <p:sp>
            <p:nvSpPr>
              <p:cNvPr id="22" name="Freeform 102">
                <a:extLst>
                  <a:ext uri="{FF2B5EF4-FFF2-40B4-BE49-F238E27FC236}">
                    <a16:creationId xmlns:a16="http://schemas.microsoft.com/office/drawing/2014/main" id="{EA51CF69-207A-46F5-B722-4B45D4B319F2}"/>
                  </a:ext>
                </a:extLst>
              </p:cNvPr>
              <p:cNvSpPr>
                <a:spLocks noEditPoints="1"/>
              </p:cNvSpPr>
              <p:nvPr/>
            </p:nvSpPr>
            <p:spPr bwMode="auto">
              <a:xfrm>
                <a:off x="5914653" y="1183010"/>
                <a:ext cx="730910" cy="1112116"/>
              </a:xfrm>
              <a:custGeom>
                <a:avLst/>
                <a:gdLst/>
                <a:ahLst/>
                <a:cxnLst>
                  <a:cxn ang="0">
                    <a:pos x="0" y="113"/>
                  </a:cxn>
                  <a:cxn ang="0">
                    <a:pos x="6" y="74"/>
                  </a:cxn>
                  <a:cxn ang="0">
                    <a:pos x="27" y="63"/>
                  </a:cxn>
                  <a:cxn ang="0">
                    <a:pos x="39" y="79"/>
                  </a:cxn>
                  <a:cxn ang="0">
                    <a:pos x="40" y="82"/>
                  </a:cxn>
                  <a:cxn ang="0">
                    <a:pos x="40" y="89"/>
                  </a:cxn>
                  <a:cxn ang="0">
                    <a:pos x="40" y="89"/>
                  </a:cxn>
                  <a:cxn ang="0">
                    <a:pos x="41" y="89"/>
                  </a:cxn>
                  <a:cxn ang="0">
                    <a:pos x="42" y="89"/>
                  </a:cxn>
                  <a:cxn ang="0">
                    <a:pos x="42" y="89"/>
                  </a:cxn>
                  <a:cxn ang="0">
                    <a:pos x="42" y="82"/>
                  </a:cxn>
                  <a:cxn ang="0">
                    <a:pos x="42" y="79"/>
                  </a:cxn>
                  <a:cxn ang="0">
                    <a:pos x="54" y="63"/>
                  </a:cxn>
                  <a:cxn ang="0">
                    <a:pos x="76" y="74"/>
                  </a:cxn>
                  <a:cxn ang="0">
                    <a:pos x="82" y="113"/>
                  </a:cxn>
                  <a:cxn ang="0">
                    <a:pos x="81" y="116"/>
                  </a:cxn>
                  <a:cxn ang="0">
                    <a:pos x="78" y="117"/>
                  </a:cxn>
                  <a:cxn ang="0">
                    <a:pos x="4" y="117"/>
                  </a:cxn>
                  <a:cxn ang="0">
                    <a:pos x="1" y="116"/>
                  </a:cxn>
                  <a:cxn ang="0">
                    <a:pos x="0" y="113"/>
                  </a:cxn>
                  <a:cxn ang="0">
                    <a:pos x="29" y="51"/>
                  </a:cxn>
                  <a:cxn ang="0">
                    <a:pos x="10" y="48"/>
                  </a:cxn>
                  <a:cxn ang="0">
                    <a:pos x="17" y="33"/>
                  </a:cxn>
                  <a:cxn ang="0">
                    <a:pos x="17" y="24"/>
                  </a:cxn>
                  <a:cxn ang="0">
                    <a:pos x="40" y="0"/>
                  </a:cxn>
                  <a:cxn ang="0">
                    <a:pos x="42" y="0"/>
                  </a:cxn>
                  <a:cxn ang="0">
                    <a:pos x="64" y="24"/>
                  </a:cxn>
                  <a:cxn ang="0">
                    <a:pos x="65" y="34"/>
                  </a:cxn>
                  <a:cxn ang="0">
                    <a:pos x="71" y="48"/>
                  </a:cxn>
                  <a:cxn ang="0">
                    <a:pos x="53" y="51"/>
                  </a:cxn>
                  <a:cxn ang="0">
                    <a:pos x="41" y="58"/>
                  </a:cxn>
                  <a:cxn ang="0">
                    <a:pos x="29" y="51"/>
                  </a:cxn>
                </a:cxnLst>
                <a:rect l="0" t="0" r="r" b="b"/>
                <a:pathLst>
                  <a:path w="82" h="117">
                    <a:moveTo>
                      <a:pt x="0" y="113"/>
                    </a:moveTo>
                    <a:cubicBezTo>
                      <a:pt x="0" y="100"/>
                      <a:pt x="2" y="87"/>
                      <a:pt x="6" y="74"/>
                    </a:cubicBezTo>
                    <a:cubicBezTo>
                      <a:pt x="8" y="68"/>
                      <a:pt x="18" y="65"/>
                      <a:pt x="27" y="63"/>
                    </a:cubicBezTo>
                    <a:cubicBezTo>
                      <a:pt x="31" y="73"/>
                      <a:pt x="35" y="78"/>
                      <a:pt x="39" y="79"/>
                    </a:cubicBezTo>
                    <a:cubicBezTo>
                      <a:pt x="40" y="82"/>
                      <a:pt x="40" y="82"/>
                      <a:pt x="40" y="82"/>
                    </a:cubicBezTo>
                    <a:cubicBezTo>
                      <a:pt x="40" y="85"/>
                      <a:pt x="40" y="87"/>
                      <a:pt x="40" y="89"/>
                    </a:cubicBezTo>
                    <a:cubicBezTo>
                      <a:pt x="40" y="89"/>
                      <a:pt x="40" y="89"/>
                      <a:pt x="40" y="89"/>
                    </a:cubicBezTo>
                    <a:cubicBezTo>
                      <a:pt x="40" y="89"/>
                      <a:pt x="41" y="89"/>
                      <a:pt x="41" y="89"/>
                    </a:cubicBezTo>
                    <a:cubicBezTo>
                      <a:pt x="41" y="89"/>
                      <a:pt x="41" y="89"/>
                      <a:pt x="42" y="89"/>
                    </a:cubicBezTo>
                    <a:cubicBezTo>
                      <a:pt x="42" y="89"/>
                      <a:pt x="42" y="89"/>
                      <a:pt x="42" y="89"/>
                    </a:cubicBezTo>
                    <a:cubicBezTo>
                      <a:pt x="42" y="87"/>
                      <a:pt x="42" y="85"/>
                      <a:pt x="42" y="82"/>
                    </a:cubicBezTo>
                    <a:cubicBezTo>
                      <a:pt x="42" y="79"/>
                      <a:pt x="42" y="79"/>
                      <a:pt x="42" y="79"/>
                    </a:cubicBezTo>
                    <a:cubicBezTo>
                      <a:pt x="46" y="78"/>
                      <a:pt x="50" y="73"/>
                      <a:pt x="54" y="63"/>
                    </a:cubicBezTo>
                    <a:cubicBezTo>
                      <a:pt x="64" y="65"/>
                      <a:pt x="74" y="68"/>
                      <a:pt x="76" y="74"/>
                    </a:cubicBezTo>
                    <a:cubicBezTo>
                      <a:pt x="80" y="87"/>
                      <a:pt x="82" y="100"/>
                      <a:pt x="82" y="113"/>
                    </a:cubicBezTo>
                    <a:cubicBezTo>
                      <a:pt x="82" y="114"/>
                      <a:pt x="82" y="115"/>
                      <a:pt x="81" y="116"/>
                    </a:cubicBezTo>
                    <a:cubicBezTo>
                      <a:pt x="80" y="117"/>
                      <a:pt x="79" y="117"/>
                      <a:pt x="78" y="117"/>
                    </a:cubicBezTo>
                    <a:cubicBezTo>
                      <a:pt x="53" y="117"/>
                      <a:pt x="28" y="117"/>
                      <a:pt x="4" y="117"/>
                    </a:cubicBezTo>
                    <a:cubicBezTo>
                      <a:pt x="2" y="117"/>
                      <a:pt x="2" y="117"/>
                      <a:pt x="1" y="116"/>
                    </a:cubicBezTo>
                    <a:cubicBezTo>
                      <a:pt x="0" y="115"/>
                      <a:pt x="0" y="114"/>
                      <a:pt x="0" y="113"/>
                    </a:cubicBezTo>
                    <a:close/>
                    <a:moveTo>
                      <a:pt x="29" y="51"/>
                    </a:moveTo>
                    <a:cubicBezTo>
                      <a:pt x="23" y="51"/>
                      <a:pt x="15" y="50"/>
                      <a:pt x="10" y="48"/>
                    </a:cubicBezTo>
                    <a:cubicBezTo>
                      <a:pt x="15" y="44"/>
                      <a:pt x="17" y="39"/>
                      <a:pt x="17" y="33"/>
                    </a:cubicBezTo>
                    <a:cubicBezTo>
                      <a:pt x="17" y="30"/>
                      <a:pt x="17" y="27"/>
                      <a:pt x="17" y="24"/>
                    </a:cubicBezTo>
                    <a:cubicBezTo>
                      <a:pt x="17" y="11"/>
                      <a:pt x="27" y="1"/>
                      <a:pt x="40" y="0"/>
                    </a:cubicBezTo>
                    <a:cubicBezTo>
                      <a:pt x="40" y="0"/>
                      <a:pt x="41" y="0"/>
                      <a:pt x="42" y="0"/>
                    </a:cubicBezTo>
                    <a:cubicBezTo>
                      <a:pt x="55" y="1"/>
                      <a:pt x="64" y="11"/>
                      <a:pt x="64" y="24"/>
                    </a:cubicBezTo>
                    <a:cubicBezTo>
                      <a:pt x="64" y="28"/>
                      <a:pt x="64" y="31"/>
                      <a:pt x="65" y="34"/>
                    </a:cubicBezTo>
                    <a:cubicBezTo>
                      <a:pt x="65" y="40"/>
                      <a:pt x="67" y="44"/>
                      <a:pt x="71" y="48"/>
                    </a:cubicBezTo>
                    <a:cubicBezTo>
                      <a:pt x="67" y="50"/>
                      <a:pt x="59" y="51"/>
                      <a:pt x="53" y="51"/>
                    </a:cubicBezTo>
                    <a:cubicBezTo>
                      <a:pt x="50" y="55"/>
                      <a:pt x="46" y="58"/>
                      <a:pt x="41" y="58"/>
                    </a:cubicBezTo>
                    <a:cubicBezTo>
                      <a:pt x="36" y="58"/>
                      <a:pt x="32" y="55"/>
                      <a:pt x="29" y="51"/>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dirty="0">
                  <a:solidFill>
                    <a:srgbClr val="000000"/>
                  </a:solidFill>
                  <a:latin typeface="Arial"/>
                </a:endParaRPr>
              </a:p>
            </p:txBody>
          </p:sp>
        </p:grpSp>
        <p:sp>
          <p:nvSpPr>
            <p:cNvPr id="9" name="Text Box 5">
              <a:extLst>
                <a:ext uri="{FF2B5EF4-FFF2-40B4-BE49-F238E27FC236}">
                  <a16:creationId xmlns:a16="http://schemas.microsoft.com/office/drawing/2014/main" id="{749E89B6-7726-4F84-A87A-A68A97D1C716}"/>
                </a:ext>
              </a:extLst>
            </p:cNvPr>
            <p:cNvSpPr txBox="1">
              <a:spLocks noChangeArrowheads="1"/>
            </p:cNvSpPr>
            <p:nvPr/>
          </p:nvSpPr>
          <p:spPr bwMode="auto">
            <a:xfrm>
              <a:off x="1756528" y="1295963"/>
              <a:ext cx="2253990" cy="1307024"/>
            </a:xfrm>
            <a:prstGeom prst="wedgeRoundRectCallout">
              <a:avLst>
                <a:gd name="adj1" fmla="val 82964"/>
                <a:gd name="adj2" fmla="val 51195"/>
                <a:gd name="adj3" fmla="val 16667"/>
              </a:avLst>
            </a:prstGeom>
            <a:noFill/>
            <a:ln w="19050">
              <a:solidFill>
                <a:srgbClr val="6D2077"/>
              </a:solidFill>
              <a:miter lim="800000"/>
              <a:headEnd/>
              <a:tailEnd/>
            </a:ln>
            <a:effectLst/>
          </p:spPr>
          <p:txBody>
            <a:bodyPr wrap="square" lIns="54610" tIns="54610" rIns="54610" bIns="54610">
              <a:spAutoFit/>
            </a:bodyPr>
            <a:lstStyle/>
            <a:p>
              <a:pPr eaLnBrk="1" fontAlgn="auto" hangingPunct="1">
                <a:spcBef>
                  <a:spcPct val="20000"/>
                </a:spcBef>
                <a:spcAft>
                  <a:spcPts val="0"/>
                </a:spcAft>
                <a:buClr>
                  <a:srgbClr val="97989A"/>
                </a:buClr>
                <a:buSzPct val="100000"/>
                <a:defRPr/>
              </a:pPr>
              <a:endParaRPr kumimoji="0" lang="en-GB" altLang="en-US" sz="1200" i="0" u="none" strike="noStrike" kern="0" cap="none" spc="0" normalizeH="0" baseline="0" noProof="0" dirty="0">
                <a:ln>
                  <a:noFill/>
                </a:ln>
                <a:solidFill>
                  <a:srgbClr val="073890"/>
                </a:solidFill>
                <a:effectLst/>
                <a:uLnTx/>
                <a:uFillTx/>
                <a:latin typeface="Arial (Body)"/>
              </a:endParaRPr>
            </a:p>
            <a:p>
              <a:pPr eaLnBrk="1" fontAlgn="auto" hangingPunct="1">
                <a:spcBef>
                  <a:spcPct val="20000"/>
                </a:spcBef>
                <a:spcAft>
                  <a:spcPts val="0"/>
                </a:spcAft>
                <a:buClr>
                  <a:srgbClr val="97989A"/>
                </a:buClr>
                <a:buSzPct val="100000"/>
                <a:defRPr/>
              </a:pPr>
              <a:endParaRPr lang="en-GB" altLang="en-US" sz="1200" kern="0" dirty="0">
                <a:solidFill>
                  <a:srgbClr val="073890"/>
                </a:solidFill>
                <a:latin typeface="Arial (Body)"/>
              </a:endParaRPr>
            </a:p>
            <a:p>
              <a:pPr eaLnBrk="1" fontAlgn="auto" hangingPunct="1">
                <a:spcBef>
                  <a:spcPct val="20000"/>
                </a:spcBef>
                <a:spcAft>
                  <a:spcPts val="0"/>
                </a:spcAft>
                <a:buClr>
                  <a:srgbClr val="97989A"/>
                </a:buClr>
                <a:buSzPct val="100000"/>
                <a:defRPr/>
              </a:pPr>
              <a:endParaRPr kumimoji="0" lang="en-GB" altLang="en-US" sz="1200" i="0" u="none" strike="noStrike" kern="0" cap="none" spc="0" normalizeH="0" baseline="0" noProof="0" dirty="0">
                <a:ln>
                  <a:noFill/>
                </a:ln>
                <a:solidFill>
                  <a:srgbClr val="073890"/>
                </a:solidFill>
                <a:effectLst/>
                <a:uLnTx/>
                <a:uFillTx/>
                <a:latin typeface="Arial (Body)"/>
              </a:endParaRPr>
            </a:p>
            <a:p>
              <a:pPr eaLnBrk="1" fontAlgn="auto" hangingPunct="1">
                <a:spcBef>
                  <a:spcPct val="20000"/>
                </a:spcBef>
                <a:spcAft>
                  <a:spcPts val="0"/>
                </a:spcAft>
                <a:buClr>
                  <a:srgbClr val="97989A"/>
                </a:buClr>
                <a:buSzPct val="100000"/>
                <a:defRPr/>
              </a:pPr>
              <a:endParaRPr lang="en-GB" altLang="en-US" sz="1200" kern="0" dirty="0">
                <a:solidFill>
                  <a:srgbClr val="073890"/>
                </a:solidFill>
                <a:latin typeface="Arial (Body)"/>
              </a:endParaRPr>
            </a:p>
            <a:p>
              <a:pPr eaLnBrk="1" fontAlgn="auto" hangingPunct="1">
                <a:spcBef>
                  <a:spcPct val="20000"/>
                </a:spcBef>
                <a:spcAft>
                  <a:spcPts val="0"/>
                </a:spcAft>
                <a:buClr>
                  <a:srgbClr val="97989A"/>
                </a:buClr>
                <a:buSzPct val="100000"/>
                <a:defRPr/>
              </a:pPr>
              <a:endParaRPr kumimoji="0" lang="en-GB" altLang="en-US" sz="1200" i="0" u="none" strike="noStrike" kern="0" cap="none" spc="0" normalizeH="0" baseline="0" noProof="0" dirty="0">
                <a:ln>
                  <a:noFill/>
                </a:ln>
                <a:solidFill>
                  <a:srgbClr val="073890"/>
                </a:solidFill>
                <a:effectLst/>
                <a:uLnTx/>
                <a:uFillTx/>
                <a:latin typeface="Arial (Body)"/>
              </a:endParaRPr>
            </a:p>
          </p:txBody>
        </p:sp>
        <p:sp>
          <p:nvSpPr>
            <p:cNvPr id="10" name="Text Box 5">
              <a:extLst>
                <a:ext uri="{FF2B5EF4-FFF2-40B4-BE49-F238E27FC236}">
                  <a16:creationId xmlns:a16="http://schemas.microsoft.com/office/drawing/2014/main" id="{CA693260-2D89-4500-90F5-6C226BE34888}"/>
                </a:ext>
              </a:extLst>
            </p:cNvPr>
            <p:cNvSpPr txBox="1">
              <a:spLocks noChangeArrowheads="1"/>
            </p:cNvSpPr>
            <p:nvPr/>
          </p:nvSpPr>
          <p:spPr bwMode="auto">
            <a:xfrm>
              <a:off x="2196926" y="2858467"/>
              <a:ext cx="1919287" cy="1797371"/>
            </a:xfrm>
            <a:prstGeom prst="wedgeRoundRectCallout">
              <a:avLst>
                <a:gd name="adj1" fmla="val 81141"/>
                <a:gd name="adj2" fmla="val -45365"/>
                <a:gd name="adj3" fmla="val 16667"/>
              </a:avLst>
            </a:prstGeom>
            <a:noFill/>
            <a:ln w="19050">
              <a:solidFill>
                <a:srgbClr val="00A3A1"/>
              </a:solidFill>
              <a:miter lim="800000"/>
              <a:headEnd/>
              <a:tailEnd/>
            </a:ln>
            <a:effectLst/>
          </p:spPr>
          <p:txBody>
            <a:bodyPr wrap="square" lIns="54610" tIns="54610" rIns="54610" bIns="54610">
              <a:spAutoFit/>
            </a:bodyPr>
            <a:lstStyle/>
            <a:p>
              <a:pPr eaLnBrk="1" fontAlgn="auto" hangingPunct="1">
                <a:spcBef>
                  <a:spcPct val="20000"/>
                </a:spcBef>
                <a:spcAft>
                  <a:spcPts val="0"/>
                </a:spcAft>
                <a:buClr>
                  <a:srgbClr val="97989A"/>
                </a:buClr>
                <a:buSzPct val="100000"/>
                <a:defRPr/>
              </a:pPr>
              <a:endParaRPr lang="en-GB" altLang="en-US" sz="1200" kern="0" dirty="0">
                <a:solidFill>
                  <a:srgbClr val="00338D"/>
                </a:solidFill>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a:p>
              <a:pPr eaLnBrk="1" fontAlgn="auto" hangingPunct="1">
                <a:spcBef>
                  <a:spcPct val="20000"/>
                </a:spcBef>
                <a:spcAft>
                  <a:spcPts val="0"/>
                </a:spcAft>
                <a:buClr>
                  <a:srgbClr val="97989A"/>
                </a:buClr>
                <a:buSzPct val="100000"/>
                <a:defRPr/>
              </a:pPr>
              <a:endParaRPr lang="en-GB" altLang="en-US" sz="1200" kern="0" dirty="0">
                <a:solidFill>
                  <a:srgbClr val="00338D"/>
                </a:solidFill>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a:p>
              <a:pPr eaLnBrk="1" fontAlgn="auto" hangingPunct="1">
                <a:spcBef>
                  <a:spcPct val="20000"/>
                </a:spcBef>
                <a:spcAft>
                  <a:spcPts val="0"/>
                </a:spcAft>
                <a:buClr>
                  <a:srgbClr val="97989A"/>
                </a:buClr>
                <a:buSzPct val="100000"/>
                <a:defRPr/>
              </a:pPr>
              <a:endParaRPr lang="en-GB" altLang="en-US" sz="1200" kern="0" dirty="0">
                <a:solidFill>
                  <a:srgbClr val="00338D"/>
                </a:solidFill>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p:txBody>
        </p:sp>
        <p:sp>
          <p:nvSpPr>
            <p:cNvPr id="11" name="Text Box 5">
              <a:extLst>
                <a:ext uri="{FF2B5EF4-FFF2-40B4-BE49-F238E27FC236}">
                  <a16:creationId xmlns:a16="http://schemas.microsoft.com/office/drawing/2014/main" id="{FB913433-8AA0-47CE-882C-D8F9ACEA6721}"/>
                </a:ext>
              </a:extLst>
            </p:cNvPr>
            <p:cNvSpPr txBox="1">
              <a:spLocks noChangeArrowheads="1"/>
            </p:cNvSpPr>
            <p:nvPr/>
          </p:nvSpPr>
          <p:spPr bwMode="auto">
            <a:xfrm>
              <a:off x="8244290" y="1418840"/>
              <a:ext cx="2109850" cy="939264"/>
            </a:xfrm>
            <a:prstGeom prst="wedgeRoundRectCallout">
              <a:avLst>
                <a:gd name="adj1" fmla="val -76813"/>
                <a:gd name="adj2" fmla="val 67749"/>
                <a:gd name="adj3" fmla="val 16667"/>
              </a:avLst>
            </a:prstGeom>
            <a:noFill/>
            <a:ln w="19050">
              <a:solidFill>
                <a:srgbClr val="00338D"/>
              </a:solidFill>
              <a:miter lim="800000"/>
              <a:headEnd/>
              <a:tailEnd/>
            </a:ln>
            <a:effectLst/>
          </p:spPr>
          <p:txBody>
            <a:bodyPr lIns="54610" tIns="54610" rIns="54610" bIns="54610">
              <a:spAutoFit/>
            </a:bodyPr>
            <a:lstStyle/>
            <a:p>
              <a:endParaRPr lang="en-GB" altLang="en-US" sz="1200" dirty="0">
                <a:solidFill>
                  <a:srgbClr val="073890"/>
                </a:solidFill>
              </a:endParaRPr>
            </a:p>
            <a:p>
              <a:endParaRPr lang="en-GB" altLang="en-US" sz="1200" dirty="0">
                <a:solidFill>
                  <a:srgbClr val="073890"/>
                </a:solidFill>
              </a:endParaRPr>
            </a:p>
            <a:p>
              <a:endParaRPr lang="en-GB" altLang="en-US" sz="1200" dirty="0">
                <a:solidFill>
                  <a:srgbClr val="073890"/>
                </a:solidFill>
              </a:endParaRPr>
            </a:p>
            <a:p>
              <a:endParaRPr lang="en-GB" altLang="en-US" sz="1200" dirty="0">
                <a:solidFill>
                  <a:srgbClr val="073890"/>
                </a:solidFill>
              </a:endParaRPr>
            </a:p>
          </p:txBody>
        </p:sp>
        <p:sp>
          <p:nvSpPr>
            <p:cNvPr id="12" name="Text Box 5">
              <a:extLst>
                <a:ext uri="{FF2B5EF4-FFF2-40B4-BE49-F238E27FC236}">
                  <a16:creationId xmlns:a16="http://schemas.microsoft.com/office/drawing/2014/main" id="{93F979A5-B043-46CE-8118-AFDED9A86ABD}"/>
                </a:ext>
              </a:extLst>
            </p:cNvPr>
            <p:cNvSpPr txBox="1">
              <a:spLocks noChangeArrowheads="1"/>
            </p:cNvSpPr>
            <p:nvPr/>
          </p:nvSpPr>
          <p:spPr bwMode="auto">
            <a:xfrm>
              <a:off x="6596348" y="1244694"/>
              <a:ext cx="1409325" cy="1061851"/>
            </a:xfrm>
            <a:prstGeom prst="wedgeRoundRectCallout">
              <a:avLst>
                <a:gd name="adj1" fmla="val -7862"/>
                <a:gd name="adj2" fmla="val 74628"/>
                <a:gd name="adj3" fmla="val 16667"/>
              </a:avLst>
            </a:prstGeom>
            <a:noFill/>
            <a:ln w="19050">
              <a:solidFill>
                <a:srgbClr val="00A3A1"/>
              </a:solidFill>
              <a:miter lim="800000"/>
              <a:headEnd/>
              <a:tailEnd/>
            </a:ln>
            <a:effectLst/>
          </p:spPr>
          <p:txBody>
            <a:bodyPr wrap="square" lIns="54610" tIns="54610" rIns="54610" bIns="54610">
              <a:spAutoFit/>
            </a:bodyPr>
            <a:lstStyle/>
            <a:p>
              <a:pPr eaLnBrk="1" fontAlgn="auto" hangingPunct="1">
                <a:spcBef>
                  <a:spcPct val="20000"/>
                </a:spcBef>
                <a:spcAft>
                  <a:spcPts val="0"/>
                </a:spcAft>
                <a:buClr>
                  <a:srgbClr val="97989A"/>
                </a:buClr>
                <a:buSzPct val="100000"/>
                <a:defRPr/>
              </a:pPr>
              <a:endParaRPr kumimoji="0" lang="en-GB" altLang="en-US" sz="1200" i="0" u="none" strike="noStrike" kern="0" cap="none" spc="0" normalizeH="0" baseline="0" noProof="0" dirty="0">
                <a:ln>
                  <a:noFill/>
                </a:ln>
                <a:solidFill>
                  <a:srgbClr val="073890"/>
                </a:solidFill>
                <a:effectLst/>
                <a:uLnTx/>
                <a:uFillTx/>
                <a:latin typeface="Arial (Body)"/>
                <a:cs typeface="Arial" pitchFamily="34" charset="0"/>
              </a:endParaRPr>
            </a:p>
            <a:p>
              <a:pPr eaLnBrk="1" fontAlgn="auto" hangingPunct="1">
                <a:spcBef>
                  <a:spcPct val="20000"/>
                </a:spcBef>
                <a:spcAft>
                  <a:spcPts val="0"/>
                </a:spcAft>
                <a:buClr>
                  <a:srgbClr val="97989A"/>
                </a:buClr>
                <a:buSzPct val="100000"/>
                <a:defRPr/>
              </a:pPr>
              <a:endParaRPr lang="en-GB" altLang="en-US" sz="1200" b="0" kern="0" dirty="0">
                <a:solidFill>
                  <a:srgbClr val="073890"/>
                </a:solidFill>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i="0" u="none" strike="noStrike" kern="0" cap="none" spc="0" normalizeH="0" baseline="0" noProof="0" dirty="0">
                <a:ln>
                  <a:noFill/>
                </a:ln>
                <a:solidFill>
                  <a:srgbClr val="073890"/>
                </a:solidFill>
                <a:effectLst/>
                <a:uLnTx/>
                <a:uFillTx/>
                <a:latin typeface="Arial (Body)"/>
                <a:cs typeface="Arial" pitchFamily="34" charset="0"/>
              </a:endParaRPr>
            </a:p>
            <a:p>
              <a:pPr eaLnBrk="1" fontAlgn="auto" hangingPunct="1">
                <a:spcBef>
                  <a:spcPct val="20000"/>
                </a:spcBef>
                <a:spcAft>
                  <a:spcPts val="0"/>
                </a:spcAft>
                <a:buClr>
                  <a:srgbClr val="97989A"/>
                </a:buClr>
                <a:buSzPct val="100000"/>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p:txBody>
        </p:sp>
        <p:sp>
          <p:nvSpPr>
            <p:cNvPr id="13" name="Text Box 5">
              <a:extLst>
                <a:ext uri="{FF2B5EF4-FFF2-40B4-BE49-F238E27FC236}">
                  <a16:creationId xmlns:a16="http://schemas.microsoft.com/office/drawing/2014/main" id="{B2D45C56-9823-471A-B805-85CC9D538D1B}"/>
                </a:ext>
              </a:extLst>
            </p:cNvPr>
            <p:cNvSpPr txBox="1">
              <a:spLocks noChangeArrowheads="1"/>
            </p:cNvSpPr>
            <p:nvPr/>
          </p:nvSpPr>
          <p:spPr bwMode="auto">
            <a:xfrm>
              <a:off x="4150108" y="1192485"/>
              <a:ext cx="1064655" cy="816677"/>
            </a:xfrm>
            <a:prstGeom prst="wedgeRoundRectCallout">
              <a:avLst>
                <a:gd name="adj1" fmla="val 55859"/>
                <a:gd name="adj2" fmla="val 68669"/>
                <a:gd name="adj3" fmla="val 16667"/>
              </a:avLst>
            </a:prstGeom>
            <a:noFill/>
            <a:ln w="19050">
              <a:solidFill>
                <a:srgbClr val="0091DA"/>
              </a:solidFill>
              <a:miter lim="800000"/>
              <a:headEnd/>
              <a:tailEnd/>
            </a:ln>
            <a:effectLst/>
          </p:spPr>
          <p:txBody>
            <a:bodyPr wrap="square" lIns="54610" tIns="54610" rIns="54610" bIns="54610">
              <a:spAutoFit/>
            </a:bodyPr>
            <a:lstStyle/>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kern="0" dirty="0">
                <a:solidFill>
                  <a:srgbClr val="00338D"/>
                </a:solidFill>
                <a:latin typeface="Arial (Body)"/>
                <a:cs typeface="Arial" pitchFamily="34" charset="0"/>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kumimoji="0" lang="en-GB" altLang="en-US" sz="1200" b="0" i="0" u="none" strike="noStrike" kern="0" cap="none" spc="0" normalizeH="0" baseline="0" noProof="0" dirty="0">
                <a:ln>
                  <a:noFill/>
                </a:ln>
                <a:solidFill>
                  <a:srgbClr val="00338D"/>
                </a:solidFill>
                <a:effectLst/>
                <a:uLnTx/>
                <a:uFillTx/>
                <a:latin typeface="Arial (Body)"/>
                <a:cs typeface="Arial" pitchFamily="34" charset="0"/>
              </a:endParaRPr>
            </a:p>
          </p:txBody>
        </p:sp>
        <p:sp>
          <p:nvSpPr>
            <p:cNvPr id="14" name="Text Box 5">
              <a:extLst>
                <a:ext uri="{FF2B5EF4-FFF2-40B4-BE49-F238E27FC236}">
                  <a16:creationId xmlns:a16="http://schemas.microsoft.com/office/drawing/2014/main" id="{6590B9D6-1825-4F2D-916B-3E69218A071A}"/>
                </a:ext>
              </a:extLst>
            </p:cNvPr>
            <p:cNvSpPr txBox="1">
              <a:spLocks noChangeArrowheads="1"/>
            </p:cNvSpPr>
            <p:nvPr/>
          </p:nvSpPr>
          <p:spPr bwMode="auto">
            <a:xfrm>
              <a:off x="8194776" y="2557149"/>
              <a:ext cx="2109850" cy="816677"/>
            </a:xfrm>
            <a:prstGeom prst="wedgeRoundRectCallout">
              <a:avLst>
                <a:gd name="adj1" fmla="val -62818"/>
                <a:gd name="adj2" fmla="val 40050"/>
                <a:gd name="adj3" fmla="val 16667"/>
              </a:avLst>
            </a:prstGeom>
            <a:noFill/>
            <a:ln w="19050">
              <a:solidFill>
                <a:srgbClr val="005EB8"/>
              </a:solidFill>
              <a:miter lim="800000"/>
              <a:headEnd/>
              <a:tailEnd/>
            </a:ln>
            <a:effectLst/>
          </p:spPr>
          <p:txBody>
            <a:bodyPr lIns="54610" tIns="54610" rIns="54610" bIns="54610">
              <a:spAutoFit/>
            </a:bodyPr>
            <a:lstStyle/>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p:txBody>
        </p:sp>
        <p:sp>
          <p:nvSpPr>
            <p:cNvPr id="15" name="Text Box 5">
              <a:extLst>
                <a:ext uri="{FF2B5EF4-FFF2-40B4-BE49-F238E27FC236}">
                  <a16:creationId xmlns:a16="http://schemas.microsoft.com/office/drawing/2014/main" id="{1513BE85-BE9F-4725-BAB8-8003C917491E}"/>
                </a:ext>
              </a:extLst>
            </p:cNvPr>
            <p:cNvSpPr txBox="1">
              <a:spLocks noChangeArrowheads="1"/>
            </p:cNvSpPr>
            <p:nvPr/>
          </p:nvSpPr>
          <p:spPr bwMode="auto">
            <a:xfrm>
              <a:off x="2784786" y="4829593"/>
              <a:ext cx="1995868" cy="816677"/>
            </a:xfrm>
            <a:prstGeom prst="wedgeRoundRectCallout">
              <a:avLst>
                <a:gd name="adj1" fmla="val 44733"/>
                <a:gd name="adj2" fmla="val -118248"/>
                <a:gd name="adj3" fmla="val 16667"/>
              </a:avLst>
            </a:prstGeom>
            <a:noFill/>
            <a:ln w="19050">
              <a:solidFill>
                <a:srgbClr val="483698"/>
              </a:solidFill>
              <a:miter lim="800000"/>
              <a:headEnd/>
              <a:tailEnd/>
            </a:ln>
            <a:effectLst/>
          </p:spPr>
          <p:txBody>
            <a:bodyPr wrap="square" lIns="54610" tIns="54610" rIns="54610" bIns="54610">
              <a:spAutoFit/>
            </a:bodyPr>
            <a:lstStyle/>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p:txBody>
        </p:sp>
        <p:sp>
          <p:nvSpPr>
            <p:cNvPr id="16" name="Text Box 5">
              <a:extLst>
                <a:ext uri="{FF2B5EF4-FFF2-40B4-BE49-F238E27FC236}">
                  <a16:creationId xmlns:a16="http://schemas.microsoft.com/office/drawing/2014/main" id="{3741F2EB-F227-4D50-AE75-C4DF23785E6E}"/>
                </a:ext>
              </a:extLst>
            </p:cNvPr>
            <p:cNvSpPr txBox="1">
              <a:spLocks noChangeArrowheads="1"/>
            </p:cNvSpPr>
            <p:nvPr/>
          </p:nvSpPr>
          <p:spPr bwMode="auto">
            <a:xfrm>
              <a:off x="5354353" y="1406715"/>
              <a:ext cx="1136555" cy="816677"/>
            </a:xfrm>
            <a:prstGeom prst="wedgeRoundRectCallout">
              <a:avLst>
                <a:gd name="adj1" fmla="val 44054"/>
                <a:gd name="adj2" fmla="val 80481"/>
                <a:gd name="adj3" fmla="val 16667"/>
              </a:avLst>
            </a:prstGeom>
            <a:noFill/>
            <a:ln w="19050">
              <a:solidFill>
                <a:srgbClr val="483698"/>
              </a:solidFill>
              <a:miter lim="800000"/>
              <a:headEnd/>
              <a:tailEnd/>
            </a:ln>
            <a:effectLst/>
          </p:spPr>
          <p:txBody>
            <a:bodyPr wrap="square" lIns="54610" tIns="54610" rIns="54610" bIns="54610">
              <a:spAutoFit/>
            </a:bodyPr>
            <a:lstStyle/>
            <a:p>
              <a:pPr fontAlgn="auto">
                <a:spcBef>
                  <a:spcPct val="20000"/>
                </a:spcBef>
                <a:spcAft>
                  <a:spcPts val="0"/>
                </a:spcAft>
                <a:buClr>
                  <a:srgbClr val="97989A"/>
                </a:buClr>
                <a:buSzPct val="100000"/>
              </a:pPr>
              <a:endParaRPr lang="en-GB" altLang="en-US" sz="1200" dirty="0">
                <a:solidFill>
                  <a:srgbClr val="00338D"/>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0338D"/>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0338D"/>
                </a:solidFill>
                <a:latin typeface="Arial (Body)"/>
                <a:cs typeface="Arial" pitchFamily="34" charset="0"/>
              </a:endParaRPr>
            </a:p>
          </p:txBody>
        </p:sp>
        <p:sp>
          <p:nvSpPr>
            <p:cNvPr id="17" name="Text Box 5">
              <a:extLst>
                <a:ext uri="{FF2B5EF4-FFF2-40B4-BE49-F238E27FC236}">
                  <a16:creationId xmlns:a16="http://schemas.microsoft.com/office/drawing/2014/main" id="{268F6CBE-7DC9-449C-B235-98B9D0A295D4}"/>
                </a:ext>
              </a:extLst>
            </p:cNvPr>
            <p:cNvSpPr txBox="1">
              <a:spLocks noChangeArrowheads="1"/>
            </p:cNvSpPr>
            <p:nvPr/>
          </p:nvSpPr>
          <p:spPr bwMode="auto">
            <a:xfrm>
              <a:off x="8244290" y="3615903"/>
              <a:ext cx="2010823" cy="1061851"/>
            </a:xfrm>
            <a:prstGeom prst="wedgeRoundRectCallout">
              <a:avLst>
                <a:gd name="adj1" fmla="val -72000"/>
                <a:gd name="adj2" fmla="val -34428"/>
                <a:gd name="adj3" fmla="val 16667"/>
              </a:avLst>
            </a:prstGeom>
            <a:noFill/>
            <a:ln w="19050">
              <a:solidFill>
                <a:srgbClr val="483698"/>
              </a:solidFill>
              <a:miter lim="800000"/>
              <a:headEnd/>
              <a:tailEnd/>
            </a:ln>
            <a:effectLst/>
          </p:spPr>
          <p:txBody>
            <a:bodyPr wrap="square" lIns="54610" tIns="54610" rIns="54610" bIns="54610">
              <a:spAutoFit/>
            </a:bodyPr>
            <a:lstStyle/>
            <a:p>
              <a:pPr fontAlgn="auto">
                <a:spcBef>
                  <a:spcPct val="20000"/>
                </a:spcBef>
                <a:spcAft>
                  <a:spcPts val="0"/>
                </a:spcAft>
                <a:buClr>
                  <a:srgbClr val="97989A"/>
                </a:buClr>
                <a:buSzPct val="100000"/>
              </a:pPr>
              <a:endParaRPr lang="en-GB" altLang="en-US" sz="1200" dirty="0">
                <a:solidFill>
                  <a:srgbClr val="073890"/>
                </a:solidFill>
              </a:endParaRPr>
            </a:p>
            <a:p>
              <a:pPr fontAlgn="auto">
                <a:spcBef>
                  <a:spcPct val="20000"/>
                </a:spcBef>
                <a:spcAft>
                  <a:spcPts val="0"/>
                </a:spcAft>
                <a:buClr>
                  <a:srgbClr val="97989A"/>
                </a:buClr>
                <a:buSzPct val="100000"/>
              </a:pPr>
              <a:endParaRPr lang="en-GB" altLang="en-US" sz="1200" dirty="0">
                <a:solidFill>
                  <a:srgbClr val="073890"/>
                </a:solidFill>
              </a:endParaRPr>
            </a:p>
            <a:p>
              <a:pPr fontAlgn="auto">
                <a:spcBef>
                  <a:spcPct val="20000"/>
                </a:spcBef>
                <a:spcAft>
                  <a:spcPts val="0"/>
                </a:spcAft>
                <a:buClr>
                  <a:srgbClr val="97989A"/>
                </a:buClr>
                <a:buSzPct val="100000"/>
              </a:pPr>
              <a:endParaRPr lang="en-GB" altLang="en-US" sz="1200" dirty="0">
                <a:solidFill>
                  <a:srgbClr val="073890"/>
                </a:solidFill>
              </a:endParaRPr>
            </a:p>
            <a:p>
              <a:pPr fontAlgn="auto">
                <a:spcBef>
                  <a:spcPct val="20000"/>
                </a:spcBef>
                <a:spcAft>
                  <a:spcPts val="0"/>
                </a:spcAft>
                <a:buClr>
                  <a:srgbClr val="97989A"/>
                </a:buClr>
                <a:buSzPct val="100000"/>
              </a:pPr>
              <a:endParaRPr lang="en-GB" altLang="en-US" sz="1200" dirty="0">
                <a:solidFill>
                  <a:srgbClr val="073890"/>
                </a:solidFill>
              </a:endParaRPr>
            </a:p>
          </p:txBody>
        </p:sp>
        <p:sp>
          <p:nvSpPr>
            <p:cNvPr id="18" name="Text Box 5">
              <a:extLst>
                <a:ext uri="{FF2B5EF4-FFF2-40B4-BE49-F238E27FC236}">
                  <a16:creationId xmlns:a16="http://schemas.microsoft.com/office/drawing/2014/main" id="{62F0A81B-3850-437D-8E2B-23590313249C}"/>
                </a:ext>
              </a:extLst>
            </p:cNvPr>
            <p:cNvSpPr txBox="1">
              <a:spLocks noChangeArrowheads="1"/>
            </p:cNvSpPr>
            <p:nvPr/>
          </p:nvSpPr>
          <p:spPr bwMode="auto">
            <a:xfrm>
              <a:off x="4940462" y="4432430"/>
              <a:ext cx="1181348" cy="1061851"/>
            </a:xfrm>
            <a:prstGeom prst="wedgeRoundRectCallout">
              <a:avLst>
                <a:gd name="adj1" fmla="val 35860"/>
                <a:gd name="adj2" fmla="val -77521"/>
                <a:gd name="adj3" fmla="val 16667"/>
              </a:avLst>
            </a:prstGeom>
            <a:noFill/>
            <a:ln w="19050">
              <a:solidFill>
                <a:srgbClr val="6D2077"/>
              </a:solidFill>
              <a:miter lim="800000"/>
              <a:headEnd/>
              <a:tailEnd/>
            </a:ln>
            <a:effectLst/>
          </p:spPr>
          <p:txBody>
            <a:bodyPr wrap="square" lIns="54610" tIns="54610" rIns="54610" bIns="54610">
              <a:spAutoFit/>
            </a:bodyPr>
            <a:lstStyle/>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a:p>
              <a:pPr fontAlgn="auto">
                <a:spcBef>
                  <a:spcPct val="20000"/>
                </a:spcBef>
                <a:spcAft>
                  <a:spcPts val="0"/>
                </a:spcAft>
                <a:buClr>
                  <a:srgbClr val="97989A"/>
                </a:buClr>
                <a:buSzPct val="100000"/>
              </a:pPr>
              <a:endParaRPr lang="en-GB" altLang="en-US" sz="1200" dirty="0">
                <a:solidFill>
                  <a:srgbClr val="073890"/>
                </a:solidFill>
                <a:latin typeface="Arial (Body)"/>
                <a:cs typeface="Arial" pitchFamily="34" charset="0"/>
              </a:endParaRPr>
            </a:p>
          </p:txBody>
        </p:sp>
        <p:sp>
          <p:nvSpPr>
            <p:cNvPr id="19" name="Text Box 5">
              <a:extLst>
                <a:ext uri="{FF2B5EF4-FFF2-40B4-BE49-F238E27FC236}">
                  <a16:creationId xmlns:a16="http://schemas.microsoft.com/office/drawing/2014/main" id="{6A591A20-77F8-41A5-A73C-4C15C1AF29CA}"/>
                </a:ext>
              </a:extLst>
            </p:cNvPr>
            <p:cNvSpPr txBox="1">
              <a:spLocks noChangeArrowheads="1"/>
            </p:cNvSpPr>
            <p:nvPr/>
          </p:nvSpPr>
          <p:spPr bwMode="auto">
            <a:xfrm>
              <a:off x="6341600" y="4606286"/>
              <a:ext cx="1644073" cy="816677"/>
            </a:xfrm>
            <a:prstGeom prst="wedgeRoundRectCallout">
              <a:avLst>
                <a:gd name="adj1" fmla="val -11486"/>
                <a:gd name="adj2" fmla="val -97809"/>
                <a:gd name="adj3" fmla="val 16667"/>
              </a:avLst>
            </a:prstGeom>
            <a:noFill/>
            <a:ln w="19050">
              <a:solidFill>
                <a:srgbClr val="0091DA"/>
              </a:solidFill>
              <a:miter lim="800000"/>
              <a:headEnd/>
              <a:tailEnd/>
            </a:ln>
            <a:effectLst/>
          </p:spPr>
          <p:txBody>
            <a:bodyPr wrap="square" lIns="54610" tIns="54610" rIns="54610" bIns="54610">
              <a:spAutoFit/>
            </a:bodyPr>
            <a:lstStyle/>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a:p>
              <a:pPr marL="0" marR="0" lvl="0" indent="0" defTabSz="914400" eaLnBrk="1" fontAlgn="auto" latinLnBrk="0" hangingPunct="1">
                <a:lnSpc>
                  <a:spcPct val="100000"/>
                </a:lnSpc>
                <a:spcBef>
                  <a:spcPct val="20000"/>
                </a:spcBef>
                <a:spcAft>
                  <a:spcPts val="0"/>
                </a:spcAft>
                <a:buClr>
                  <a:srgbClr val="97989A"/>
                </a:buClr>
                <a:buSzPct val="100000"/>
                <a:buFontTx/>
                <a:buNone/>
                <a:tabLst/>
                <a:defRPr/>
              </a:pPr>
              <a:endParaRPr lang="en-GB" altLang="en-US" sz="1200" dirty="0">
                <a:solidFill>
                  <a:srgbClr val="073890"/>
                </a:solidFill>
              </a:endParaRPr>
            </a:p>
          </p:txBody>
        </p:sp>
      </p:grpSp>
      <p:sp>
        <p:nvSpPr>
          <p:cNvPr id="25" name="Title 1">
            <a:extLst>
              <a:ext uri="{FF2B5EF4-FFF2-40B4-BE49-F238E27FC236}">
                <a16:creationId xmlns:a16="http://schemas.microsoft.com/office/drawing/2014/main" id="{6CA41C55-0086-45EB-8113-D40FB7BE178A}"/>
              </a:ext>
            </a:extLst>
          </p:cNvPr>
          <p:cNvSpPr>
            <a:spLocks noGrp="1"/>
          </p:cNvSpPr>
          <p:nvPr>
            <p:ph type="title"/>
          </p:nvPr>
        </p:nvSpPr>
        <p:spPr>
          <a:xfrm>
            <a:off x="368873" y="361151"/>
            <a:ext cx="10066599" cy="610950"/>
          </a:xfrm>
        </p:spPr>
        <p:txBody>
          <a:bodyPr/>
          <a:lstStyle/>
          <a:p>
            <a:r>
              <a:rPr lang="en-GB" dirty="0"/>
              <a:t>Q&amp;A &amp; Survey</a:t>
            </a:r>
          </a:p>
        </p:txBody>
      </p:sp>
    </p:spTree>
    <p:extLst>
      <p:ext uri="{BB962C8B-B14F-4D97-AF65-F5344CB8AC3E}">
        <p14:creationId xmlns:p14="http://schemas.microsoft.com/office/powerpoint/2010/main" val="322179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BEEEE-DED1-49C2-9A9D-F8AD1D2C6A44}"/>
              </a:ext>
            </a:extLst>
          </p:cNvPr>
          <p:cNvGrpSpPr/>
          <p:nvPr/>
        </p:nvGrpSpPr>
        <p:grpSpPr>
          <a:xfrm>
            <a:off x="188685" y="203628"/>
            <a:ext cx="11814629" cy="3291775"/>
            <a:chOff x="0" y="821146"/>
            <a:chExt cx="12017829" cy="3291775"/>
          </a:xfrm>
        </p:grpSpPr>
        <p:sp>
          <p:nvSpPr>
            <p:cNvPr id="3" name="Freeform: Shape 2">
              <a:extLst>
                <a:ext uri="{FF2B5EF4-FFF2-40B4-BE49-F238E27FC236}">
                  <a16:creationId xmlns:a16="http://schemas.microsoft.com/office/drawing/2014/main" id="{FF34FD1B-C553-4C70-8F2E-1C1A38319D88}"/>
                </a:ext>
              </a:extLst>
            </p:cNvPr>
            <p:cNvSpPr/>
            <p:nvPr/>
          </p:nvSpPr>
          <p:spPr>
            <a:xfrm>
              <a:off x="0" y="821146"/>
              <a:ext cx="12017829" cy="951777"/>
            </a:xfrm>
            <a:custGeom>
              <a:avLst/>
              <a:gdLst>
                <a:gd name="connsiteX0" fmla="*/ 0 w 12017829"/>
                <a:gd name="connsiteY0" fmla="*/ 158633 h 951777"/>
                <a:gd name="connsiteX1" fmla="*/ 158633 w 12017829"/>
                <a:gd name="connsiteY1" fmla="*/ 0 h 951777"/>
                <a:gd name="connsiteX2" fmla="*/ 11859196 w 12017829"/>
                <a:gd name="connsiteY2" fmla="*/ 0 h 951777"/>
                <a:gd name="connsiteX3" fmla="*/ 12017829 w 12017829"/>
                <a:gd name="connsiteY3" fmla="*/ 158633 h 951777"/>
                <a:gd name="connsiteX4" fmla="*/ 12017829 w 12017829"/>
                <a:gd name="connsiteY4" fmla="*/ 793144 h 951777"/>
                <a:gd name="connsiteX5" fmla="*/ 11859196 w 12017829"/>
                <a:gd name="connsiteY5" fmla="*/ 951777 h 951777"/>
                <a:gd name="connsiteX6" fmla="*/ 158633 w 12017829"/>
                <a:gd name="connsiteY6" fmla="*/ 951777 h 951777"/>
                <a:gd name="connsiteX7" fmla="*/ 0 w 12017829"/>
                <a:gd name="connsiteY7" fmla="*/ 793144 h 951777"/>
                <a:gd name="connsiteX8" fmla="*/ 0 w 12017829"/>
                <a:gd name="connsiteY8" fmla="*/ 158633 h 95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7829" h="951777">
                  <a:moveTo>
                    <a:pt x="0" y="158633"/>
                  </a:moveTo>
                  <a:cubicBezTo>
                    <a:pt x="0" y="71022"/>
                    <a:pt x="71022" y="0"/>
                    <a:pt x="158633" y="0"/>
                  </a:cubicBezTo>
                  <a:lnTo>
                    <a:pt x="11859196" y="0"/>
                  </a:lnTo>
                  <a:cubicBezTo>
                    <a:pt x="11946807" y="0"/>
                    <a:pt x="12017829" y="71022"/>
                    <a:pt x="12017829" y="158633"/>
                  </a:cubicBezTo>
                  <a:lnTo>
                    <a:pt x="12017829" y="793144"/>
                  </a:lnTo>
                  <a:cubicBezTo>
                    <a:pt x="12017829" y="880755"/>
                    <a:pt x="11946807" y="951777"/>
                    <a:pt x="11859196" y="951777"/>
                  </a:cubicBezTo>
                  <a:lnTo>
                    <a:pt x="158633" y="951777"/>
                  </a:lnTo>
                  <a:cubicBezTo>
                    <a:pt x="71022" y="951777"/>
                    <a:pt x="0" y="880755"/>
                    <a:pt x="0" y="793144"/>
                  </a:cubicBezTo>
                  <a:lnTo>
                    <a:pt x="0" y="15863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83622" tIns="183622" rIns="183622" bIns="183622" numCol="1" spcCol="1270" anchor="ctr" anchorCtr="0">
              <a:noAutofit/>
            </a:bodyPr>
            <a:lstStyle/>
            <a:p>
              <a:pPr marL="0" lvl="0" indent="0" algn="l" defTabSz="1600200">
                <a:lnSpc>
                  <a:spcPct val="90000"/>
                </a:lnSpc>
                <a:spcBef>
                  <a:spcPct val="0"/>
                </a:spcBef>
                <a:spcAft>
                  <a:spcPct val="35000"/>
                </a:spcAft>
                <a:buNone/>
              </a:pPr>
              <a:r>
                <a:rPr lang="en-GB" sz="3600" kern="1200" dirty="0"/>
                <a:t>Why are we here?</a:t>
              </a:r>
            </a:p>
          </p:txBody>
        </p:sp>
        <p:sp>
          <p:nvSpPr>
            <p:cNvPr id="4" name="Freeform: Shape 3">
              <a:extLst>
                <a:ext uri="{FF2B5EF4-FFF2-40B4-BE49-F238E27FC236}">
                  <a16:creationId xmlns:a16="http://schemas.microsoft.com/office/drawing/2014/main" id="{A8492242-E05F-4759-A337-4895598859FB}"/>
                </a:ext>
              </a:extLst>
            </p:cNvPr>
            <p:cNvSpPr/>
            <p:nvPr/>
          </p:nvSpPr>
          <p:spPr>
            <a:xfrm>
              <a:off x="0" y="1728284"/>
              <a:ext cx="12017829" cy="2384637"/>
            </a:xfrm>
            <a:custGeom>
              <a:avLst/>
              <a:gdLst>
                <a:gd name="connsiteX0" fmla="*/ 0 w 12017829"/>
                <a:gd name="connsiteY0" fmla="*/ 0 h 2384637"/>
                <a:gd name="connsiteX1" fmla="*/ 12017829 w 12017829"/>
                <a:gd name="connsiteY1" fmla="*/ 0 h 2384637"/>
                <a:gd name="connsiteX2" fmla="*/ 12017829 w 12017829"/>
                <a:gd name="connsiteY2" fmla="*/ 2384637 h 2384637"/>
                <a:gd name="connsiteX3" fmla="*/ 0 w 12017829"/>
                <a:gd name="connsiteY3" fmla="*/ 2384637 h 2384637"/>
                <a:gd name="connsiteX4" fmla="*/ 0 w 12017829"/>
                <a:gd name="connsiteY4" fmla="*/ 0 h 238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29" h="2384637">
                  <a:moveTo>
                    <a:pt x="0" y="0"/>
                  </a:moveTo>
                  <a:lnTo>
                    <a:pt x="12017829" y="0"/>
                  </a:lnTo>
                  <a:lnTo>
                    <a:pt x="12017829" y="2384637"/>
                  </a:lnTo>
                  <a:lnTo>
                    <a:pt x="0" y="2384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56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GB" sz="2400" kern="1200" dirty="0"/>
            </a:p>
            <a:p>
              <a:pPr marL="228600" lvl="1" indent="-228600" algn="l" defTabSz="1066800">
                <a:lnSpc>
                  <a:spcPct val="90000"/>
                </a:lnSpc>
                <a:spcBef>
                  <a:spcPct val="0"/>
                </a:spcBef>
                <a:spcAft>
                  <a:spcPct val="20000"/>
                </a:spcAft>
                <a:buChar char="•"/>
              </a:pPr>
              <a:r>
                <a:rPr lang="en-GB" sz="2400" kern="1200" dirty="0">
                  <a:latin typeface="Network Rail Sans" panose="02000000040000020004" pitchFamily="2" charset="0"/>
                </a:rPr>
                <a:t>Network Rail and the Supply Chain collaboration - share and discuss DCC’s in the rail industry and how to progress</a:t>
              </a:r>
              <a:endParaRPr lang="en-GB" sz="2400" kern="1200" dirty="0"/>
            </a:p>
            <a:p>
              <a:pPr marL="228600" lvl="1" indent="-228600" algn="l" defTabSz="1066800">
                <a:lnSpc>
                  <a:spcPct val="90000"/>
                </a:lnSpc>
                <a:spcBef>
                  <a:spcPct val="0"/>
                </a:spcBef>
                <a:spcAft>
                  <a:spcPct val="20000"/>
                </a:spcAft>
                <a:buChar char="•"/>
              </a:pPr>
              <a:r>
                <a:rPr lang="en-GB" sz="2400" kern="1200" dirty="0"/>
                <a:t>Design Close Call initially lead by Southern Shield &amp; other groups (Northern Programs)</a:t>
              </a:r>
            </a:p>
            <a:p>
              <a:pPr marL="228600" lvl="1" indent="-228600" algn="l" defTabSz="1066800">
                <a:lnSpc>
                  <a:spcPct val="90000"/>
                </a:lnSpc>
                <a:spcBef>
                  <a:spcPct val="0"/>
                </a:spcBef>
                <a:spcAft>
                  <a:spcPct val="20000"/>
                </a:spcAft>
                <a:buChar char="•"/>
              </a:pPr>
              <a:r>
                <a:rPr lang="en-GB" sz="2400" kern="1200" dirty="0"/>
                <a:t>Common practise across the supply chain</a:t>
              </a:r>
            </a:p>
            <a:p>
              <a:pPr marL="228600" lvl="1" indent="-228600" algn="l" defTabSz="1066800">
                <a:lnSpc>
                  <a:spcPct val="90000"/>
                </a:lnSpc>
                <a:spcBef>
                  <a:spcPct val="0"/>
                </a:spcBef>
                <a:spcAft>
                  <a:spcPct val="20000"/>
                </a:spcAft>
                <a:buChar char="•"/>
              </a:pPr>
              <a:r>
                <a:rPr lang="en-GB" sz="2400" kern="1200" dirty="0"/>
                <a:t>Network Rail Design Delivery (NRDD) lead design organisation in Network Rail – Ownership and driving collaboration with NR Regions and Supply Chain.</a:t>
              </a:r>
            </a:p>
            <a:p>
              <a:pPr marL="228600" lvl="1" indent="-228600" algn="l" defTabSz="1066800">
                <a:lnSpc>
                  <a:spcPct val="90000"/>
                </a:lnSpc>
                <a:spcBef>
                  <a:spcPct val="0"/>
                </a:spcBef>
                <a:spcAft>
                  <a:spcPct val="20000"/>
                </a:spcAft>
                <a:buChar char="•"/>
              </a:pPr>
              <a:r>
                <a:rPr lang="en-GB" sz="2400" kern="1200" dirty="0"/>
                <a:t>Gathering of good practices across the rail industry, promote the principles, enhanced safety influence at design stage, safer industry</a:t>
              </a:r>
            </a:p>
            <a:p>
              <a:pPr marL="228600" lvl="1" indent="-228600" algn="l" defTabSz="1066800">
                <a:lnSpc>
                  <a:spcPct val="90000"/>
                </a:lnSpc>
                <a:spcBef>
                  <a:spcPct val="0"/>
                </a:spcBef>
                <a:spcAft>
                  <a:spcPct val="20000"/>
                </a:spcAft>
                <a:buChar char="•"/>
              </a:pPr>
              <a:r>
                <a:rPr lang="en-GB" sz="2400" kern="1200" dirty="0"/>
                <a:t>Improved collaboration, visible data, better analysis, consistent learning.</a:t>
              </a:r>
            </a:p>
          </p:txBody>
        </p:sp>
      </p:grpSp>
    </p:spTree>
    <p:extLst>
      <p:ext uri="{BB962C8B-B14F-4D97-AF65-F5344CB8AC3E}">
        <p14:creationId xmlns:p14="http://schemas.microsoft.com/office/powerpoint/2010/main" val="318708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14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A14-EDAB-4D79-8B24-0DCED0AC9BB3}"/>
              </a:ext>
            </a:extLst>
          </p:cNvPr>
          <p:cNvSpPr>
            <a:spLocks noGrp="1"/>
          </p:cNvSpPr>
          <p:nvPr>
            <p:ph type="title"/>
          </p:nvPr>
        </p:nvSpPr>
        <p:spPr/>
        <p:txBody>
          <a:bodyPr/>
          <a:lstStyle/>
          <a:p>
            <a:r>
              <a:rPr lang="en-GB" dirty="0"/>
              <a:t> </a:t>
            </a:r>
          </a:p>
        </p:txBody>
      </p:sp>
      <p:graphicFrame>
        <p:nvGraphicFramePr>
          <p:cNvPr id="4" name="Diagram 3">
            <a:extLst>
              <a:ext uri="{FF2B5EF4-FFF2-40B4-BE49-F238E27FC236}">
                <a16:creationId xmlns:a16="http://schemas.microsoft.com/office/drawing/2014/main" id="{47FDBAB5-77BC-41AA-8D19-51A30856BEBB}"/>
              </a:ext>
            </a:extLst>
          </p:cNvPr>
          <p:cNvGraphicFramePr/>
          <p:nvPr/>
        </p:nvGraphicFramePr>
        <p:xfrm>
          <a:off x="549103" y="666626"/>
          <a:ext cx="11296654" cy="290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2FC92A7-7959-4098-BD2F-34F464DF465E}"/>
              </a:ext>
            </a:extLst>
          </p:cNvPr>
          <p:cNvSpPr txBox="1"/>
          <p:nvPr/>
        </p:nvSpPr>
        <p:spPr>
          <a:xfrm>
            <a:off x="331275" y="2699647"/>
            <a:ext cx="2039262" cy="738664"/>
          </a:xfrm>
          <a:prstGeom prst="rect">
            <a:avLst/>
          </a:prstGeom>
          <a:noFill/>
        </p:spPr>
        <p:txBody>
          <a:bodyPr wrap="square" rtlCol="0">
            <a:spAutoFit/>
          </a:bodyPr>
          <a:lstStyle/>
          <a:p>
            <a:r>
              <a:rPr lang="en-GB" sz="1400" dirty="0"/>
              <a:t>DCC implemented by Southern Shield and used in other groups</a:t>
            </a:r>
          </a:p>
        </p:txBody>
      </p:sp>
      <p:sp>
        <p:nvSpPr>
          <p:cNvPr id="6" name="TextBox 5">
            <a:extLst>
              <a:ext uri="{FF2B5EF4-FFF2-40B4-BE49-F238E27FC236}">
                <a16:creationId xmlns:a16="http://schemas.microsoft.com/office/drawing/2014/main" id="{F0B9E2F7-7CCE-4DB5-8444-9DC2143EC290}"/>
              </a:ext>
            </a:extLst>
          </p:cNvPr>
          <p:cNvSpPr txBox="1"/>
          <p:nvPr/>
        </p:nvSpPr>
        <p:spPr>
          <a:xfrm>
            <a:off x="2370536" y="2699647"/>
            <a:ext cx="1926255" cy="738664"/>
          </a:xfrm>
          <a:prstGeom prst="rect">
            <a:avLst/>
          </a:prstGeom>
          <a:noFill/>
        </p:spPr>
        <p:txBody>
          <a:bodyPr wrap="square" rtlCol="0">
            <a:spAutoFit/>
          </a:bodyPr>
          <a:lstStyle/>
          <a:p>
            <a:r>
              <a:rPr lang="en-GB" sz="1400" dirty="0"/>
              <a:t>NRDD to co-ordinate and lead DCC for the Rail Industry</a:t>
            </a:r>
          </a:p>
        </p:txBody>
      </p:sp>
      <p:graphicFrame>
        <p:nvGraphicFramePr>
          <p:cNvPr id="7" name="Diagram 6">
            <a:extLst>
              <a:ext uri="{FF2B5EF4-FFF2-40B4-BE49-F238E27FC236}">
                <a16:creationId xmlns:a16="http://schemas.microsoft.com/office/drawing/2014/main" id="{3616C737-76D0-4AC7-AF4B-9F879EB79C05}"/>
              </a:ext>
            </a:extLst>
          </p:cNvPr>
          <p:cNvGraphicFramePr/>
          <p:nvPr>
            <p:extLst>
              <p:ext uri="{D42A27DB-BD31-4B8C-83A1-F6EECF244321}">
                <p14:modId xmlns:p14="http://schemas.microsoft.com/office/powerpoint/2010/main" val="1631453526"/>
              </p:ext>
            </p:extLst>
          </p:nvPr>
        </p:nvGraphicFramePr>
        <p:xfrm>
          <a:off x="4640703" y="2563165"/>
          <a:ext cx="3591894" cy="1740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04A3D3EA-A9A2-4DFB-AA92-0E40702F61F8}"/>
              </a:ext>
            </a:extLst>
          </p:cNvPr>
          <p:cNvGraphicFramePr/>
          <p:nvPr/>
        </p:nvGraphicFramePr>
        <p:xfrm>
          <a:off x="8471691" y="2563165"/>
          <a:ext cx="3591894" cy="1740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Picture 8">
            <a:extLst>
              <a:ext uri="{FF2B5EF4-FFF2-40B4-BE49-F238E27FC236}">
                <a16:creationId xmlns:a16="http://schemas.microsoft.com/office/drawing/2014/main" id="{549899C1-33A2-4E3E-8B34-9B9B95B1678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3982651"/>
            <a:ext cx="1740872" cy="1740872"/>
          </a:xfrm>
          <a:prstGeom prst="rect">
            <a:avLst/>
          </a:prstGeom>
        </p:spPr>
      </p:pic>
      <p:graphicFrame>
        <p:nvGraphicFramePr>
          <p:cNvPr id="10" name="Diagram 9">
            <a:extLst>
              <a:ext uri="{FF2B5EF4-FFF2-40B4-BE49-F238E27FC236}">
                <a16:creationId xmlns:a16="http://schemas.microsoft.com/office/drawing/2014/main" id="{3E53C6C5-A6A4-47D9-81BD-BBC195CA011F}"/>
              </a:ext>
            </a:extLst>
          </p:cNvPr>
          <p:cNvGraphicFramePr/>
          <p:nvPr>
            <p:extLst>
              <p:ext uri="{D42A27DB-BD31-4B8C-83A1-F6EECF244321}">
                <p14:modId xmlns:p14="http://schemas.microsoft.com/office/powerpoint/2010/main" val="2605186929"/>
              </p:ext>
            </p:extLst>
          </p:nvPr>
        </p:nvGraphicFramePr>
        <p:xfrm>
          <a:off x="302285" y="48732"/>
          <a:ext cx="11742246" cy="25846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5430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2CF4B34-A19C-477E-BCDF-63CE6500F513}"/>
              </a:ext>
            </a:extLst>
          </p:cNvPr>
          <p:cNvSpPr>
            <a:spLocks noGrp="1"/>
          </p:cNvSpPr>
          <p:nvPr>
            <p:ph type="body" sz="quarter" idx="10"/>
          </p:nvPr>
        </p:nvSpPr>
        <p:spPr>
          <a:xfrm>
            <a:off x="957943" y="1704350"/>
            <a:ext cx="10537371" cy="4320073"/>
          </a:xfrm>
        </p:spPr>
        <p:txBody>
          <a:bodyPr>
            <a:normAutofit/>
          </a:bodyPr>
          <a:lstStyle/>
          <a:p>
            <a:pPr algn="ctr"/>
            <a:r>
              <a:rPr lang="en-GB" sz="4400" b="1" dirty="0"/>
              <a:t>Why do we need  Design Close Calls?</a:t>
            </a:r>
          </a:p>
          <a:p>
            <a:pPr algn="ctr"/>
            <a:endParaRPr lang="en-GB" sz="4400" b="1" dirty="0"/>
          </a:p>
          <a:p>
            <a:pPr algn="ctr"/>
            <a:r>
              <a:rPr lang="en-GB" sz="4400" b="1" dirty="0"/>
              <a:t>Kobirul Mustafa – Programme Manager</a:t>
            </a:r>
          </a:p>
        </p:txBody>
      </p:sp>
    </p:spTree>
    <p:extLst>
      <p:ext uri="{BB962C8B-B14F-4D97-AF65-F5344CB8AC3E}">
        <p14:creationId xmlns:p14="http://schemas.microsoft.com/office/powerpoint/2010/main" val="5001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86A4B2-4CE9-4E18-A609-D4D57221F6A6}"/>
              </a:ext>
            </a:extLst>
          </p:cNvPr>
          <p:cNvPicPr>
            <a:picLocks noChangeAspect="1"/>
          </p:cNvPicPr>
          <p:nvPr/>
        </p:nvPicPr>
        <p:blipFill>
          <a:blip r:embed="rId2"/>
          <a:stretch>
            <a:fillRect/>
          </a:stretch>
        </p:blipFill>
        <p:spPr>
          <a:xfrm>
            <a:off x="0" y="0"/>
            <a:ext cx="8940800" cy="4475616"/>
          </a:xfrm>
          <a:prstGeom prst="rect">
            <a:avLst/>
          </a:prstGeom>
        </p:spPr>
      </p:pic>
      <p:sp>
        <p:nvSpPr>
          <p:cNvPr id="7" name="TextBox 6">
            <a:extLst>
              <a:ext uri="{FF2B5EF4-FFF2-40B4-BE49-F238E27FC236}">
                <a16:creationId xmlns:a16="http://schemas.microsoft.com/office/drawing/2014/main" id="{76AFAB77-D51E-4783-815D-365BD3AD797E}"/>
              </a:ext>
            </a:extLst>
          </p:cNvPr>
          <p:cNvSpPr txBox="1"/>
          <p:nvPr/>
        </p:nvSpPr>
        <p:spPr>
          <a:xfrm>
            <a:off x="116114" y="4276998"/>
            <a:ext cx="12264572" cy="1384995"/>
          </a:xfrm>
          <a:prstGeom prst="rect">
            <a:avLst/>
          </a:prstGeom>
          <a:noFill/>
        </p:spPr>
        <p:txBody>
          <a:bodyPr wrap="square" rtlCol="0">
            <a:spAutoFit/>
          </a:bodyP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Whilst the reporting, capture and monitoring of Close Calls is widely used for site-based activities, they are not currently used effectively for design activities. </a:t>
            </a:r>
          </a:p>
          <a:p>
            <a:endParaRPr lang="en-GB" sz="1400" dirty="0"/>
          </a:p>
          <a:p>
            <a:pPr marL="285750" indent="-285750">
              <a:buFont typeface="Arial" panose="020B0604020202020204" pitchFamily="34" charset="0"/>
              <a:buChar char="•"/>
            </a:pPr>
            <a:r>
              <a:rPr lang="en-GB" sz="1400" dirty="0"/>
              <a:t>Understanding what hazards and risks are occurring during the design stages will allow us to take direct steps to reduce them in the future. This will improve the safety within all designs that are developed and subsequently reduce incidents and accidents during on-site activities. </a:t>
            </a:r>
          </a:p>
        </p:txBody>
      </p:sp>
      <p:pic>
        <p:nvPicPr>
          <p:cNvPr id="8" name="chart">
            <a:extLst>
              <a:ext uri="{FF2B5EF4-FFF2-40B4-BE49-F238E27FC236}">
                <a16:creationId xmlns:a16="http://schemas.microsoft.com/office/drawing/2014/main" id="{FA73D144-5332-40ED-9E9D-DBB8BF238254}"/>
              </a:ext>
            </a:extLst>
          </p:cNvPr>
          <p:cNvPicPr>
            <a:picLocks noChangeAspect="1"/>
          </p:cNvPicPr>
          <p:nvPr/>
        </p:nvPicPr>
        <p:blipFill>
          <a:blip r:embed="rId3"/>
          <a:stretch>
            <a:fillRect/>
          </a:stretch>
        </p:blipFill>
        <p:spPr>
          <a:xfrm>
            <a:off x="5786028" y="1904907"/>
            <a:ext cx="2617743" cy="1313001"/>
          </a:xfrm>
          <a:prstGeom prst="rect">
            <a:avLst/>
          </a:prstGeom>
        </p:spPr>
      </p:pic>
    </p:spTree>
    <p:extLst>
      <p:ext uri="{BB962C8B-B14F-4D97-AF65-F5344CB8AC3E}">
        <p14:creationId xmlns:p14="http://schemas.microsoft.com/office/powerpoint/2010/main" val="219914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A8E981-36C3-446E-B8BE-7448D7D02221}"/>
              </a:ext>
            </a:extLst>
          </p:cNvPr>
          <p:cNvPicPr>
            <a:picLocks noChangeAspect="1"/>
          </p:cNvPicPr>
          <p:nvPr/>
        </p:nvPicPr>
        <p:blipFill>
          <a:blip r:embed="rId2"/>
          <a:stretch>
            <a:fillRect/>
          </a:stretch>
        </p:blipFill>
        <p:spPr>
          <a:xfrm>
            <a:off x="1871755" y="753715"/>
            <a:ext cx="9086531" cy="5008605"/>
          </a:xfrm>
          <a:prstGeom prst="rect">
            <a:avLst/>
          </a:prstGeom>
        </p:spPr>
      </p:pic>
      <p:sp>
        <p:nvSpPr>
          <p:cNvPr id="8" name="Title 1">
            <a:extLst>
              <a:ext uri="{FF2B5EF4-FFF2-40B4-BE49-F238E27FC236}">
                <a16:creationId xmlns:a16="http://schemas.microsoft.com/office/drawing/2014/main" id="{09994125-C3F2-4B18-AAF5-247DA091D835}"/>
              </a:ext>
            </a:extLst>
          </p:cNvPr>
          <p:cNvSpPr txBox="1">
            <a:spLocks/>
          </p:cNvSpPr>
          <p:nvPr/>
        </p:nvSpPr>
        <p:spPr>
          <a:xfrm>
            <a:off x="169990" y="150530"/>
            <a:ext cx="7269163"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DuPont – Bradley Curve</a:t>
            </a:r>
          </a:p>
        </p:txBody>
      </p:sp>
    </p:spTree>
    <p:extLst>
      <p:ext uri="{BB962C8B-B14F-4D97-AF65-F5344CB8AC3E}">
        <p14:creationId xmlns:p14="http://schemas.microsoft.com/office/powerpoint/2010/main" val="296765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futter\AppData\Local\Microsoft\Windows\Temporary Internet Files\Content.Outlook\ZUL43OWC\IMG_0316.JPG">
            <a:extLst>
              <a:ext uri="{FF2B5EF4-FFF2-40B4-BE49-F238E27FC236}">
                <a16:creationId xmlns:a16="http://schemas.microsoft.com/office/drawing/2014/main" id="{1BF49540-1C03-450A-8BA8-D5D7326BC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12" y="149279"/>
            <a:ext cx="4642747" cy="34820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pfutter\AppData\Local\Microsoft\Windows\Temporary Internet Files\Content.Outlook\ZUL43OWC\IMG_0740.jpg">
            <a:extLst>
              <a:ext uri="{FF2B5EF4-FFF2-40B4-BE49-F238E27FC236}">
                <a16:creationId xmlns:a16="http://schemas.microsoft.com/office/drawing/2014/main" id="{76B9B6CA-414B-4331-A582-4C52ACDBC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003" y="37446"/>
            <a:ext cx="2911058" cy="3881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98F8608-BB6A-4AF6-8C68-1352E63C56E4}"/>
              </a:ext>
            </a:extLst>
          </p:cNvPr>
          <p:cNvPicPr>
            <a:picLocks noChangeAspect="1"/>
          </p:cNvPicPr>
          <p:nvPr/>
        </p:nvPicPr>
        <p:blipFill>
          <a:blip r:embed="rId4"/>
          <a:stretch>
            <a:fillRect/>
          </a:stretch>
        </p:blipFill>
        <p:spPr>
          <a:xfrm>
            <a:off x="8630239" y="2357128"/>
            <a:ext cx="3561761" cy="3392560"/>
          </a:xfrm>
          <a:prstGeom prst="rect">
            <a:avLst/>
          </a:prstGeom>
        </p:spPr>
      </p:pic>
      <p:sp>
        <p:nvSpPr>
          <p:cNvPr id="5" name="TextBox 4">
            <a:extLst>
              <a:ext uri="{FF2B5EF4-FFF2-40B4-BE49-F238E27FC236}">
                <a16:creationId xmlns:a16="http://schemas.microsoft.com/office/drawing/2014/main" id="{AAD6C2C3-7163-4BCF-8CB4-C153E69A2E8A}"/>
              </a:ext>
            </a:extLst>
          </p:cNvPr>
          <p:cNvSpPr txBox="1"/>
          <p:nvPr/>
        </p:nvSpPr>
        <p:spPr>
          <a:xfrm>
            <a:off x="909571" y="3826376"/>
            <a:ext cx="4316288" cy="923330"/>
          </a:xfrm>
          <a:prstGeom prst="rect">
            <a:avLst/>
          </a:prstGeom>
          <a:noFill/>
        </p:spPr>
        <p:txBody>
          <a:bodyPr wrap="square" rtlCol="0">
            <a:spAutoFit/>
          </a:bodyPr>
          <a:lstStyle/>
          <a:p>
            <a:r>
              <a:rPr lang="en-GB" dirty="0"/>
              <a:t>Should we still be designing equipment </a:t>
            </a:r>
          </a:p>
          <a:p>
            <a:r>
              <a:rPr lang="en-GB" dirty="0"/>
              <a:t>where the specified method of installation is a ‘four person lift’? </a:t>
            </a:r>
          </a:p>
        </p:txBody>
      </p:sp>
      <p:sp>
        <p:nvSpPr>
          <p:cNvPr id="6" name="TextBox 5">
            <a:extLst>
              <a:ext uri="{FF2B5EF4-FFF2-40B4-BE49-F238E27FC236}">
                <a16:creationId xmlns:a16="http://schemas.microsoft.com/office/drawing/2014/main" id="{705A9A9C-F1D7-48B5-AA60-AFDFDDA9F66B}"/>
              </a:ext>
            </a:extLst>
          </p:cNvPr>
          <p:cNvSpPr txBox="1"/>
          <p:nvPr/>
        </p:nvSpPr>
        <p:spPr>
          <a:xfrm>
            <a:off x="5290037" y="4288041"/>
            <a:ext cx="2983832" cy="923330"/>
          </a:xfrm>
          <a:prstGeom prst="rect">
            <a:avLst/>
          </a:prstGeom>
          <a:noFill/>
        </p:spPr>
        <p:txBody>
          <a:bodyPr wrap="square" rtlCol="0" anchor="t">
            <a:spAutoFit/>
          </a:bodyPr>
          <a:lstStyle/>
          <a:p>
            <a:r>
              <a:rPr lang="en-GB" dirty="0"/>
              <a:t>Should this be considered a ‘safe’ temporary works access?</a:t>
            </a:r>
          </a:p>
        </p:txBody>
      </p:sp>
    </p:spTree>
    <p:extLst>
      <p:ext uri="{BB962C8B-B14F-4D97-AF65-F5344CB8AC3E}">
        <p14:creationId xmlns:p14="http://schemas.microsoft.com/office/powerpoint/2010/main" val="796919357"/>
      </p:ext>
    </p:extLst>
  </p:cSld>
  <p:clrMapOvr>
    <a:masterClrMapping/>
  </p:clrMapOvr>
</p:sld>
</file>

<file path=ppt/theme/theme1.xml><?xml version="1.0" encoding="utf-8"?>
<a:theme xmlns:a="http://schemas.openxmlformats.org/drawingml/2006/main" name="Route Services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E499A5C43EA141B74BA5D7BAA94742" ma:contentTypeVersion="2" ma:contentTypeDescription="Create a new document." ma:contentTypeScope="" ma:versionID="fd04efd6273a00f33e4080be435bab98">
  <xsd:schema xmlns:xsd="http://www.w3.org/2001/XMLSchema" xmlns:xs="http://www.w3.org/2001/XMLSchema" xmlns:p="http://schemas.microsoft.com/office/2006/metadata/properties" xmlns:ns2="c0d9a7ab-d4c2-4ec6-b465-d02971447c92" targetNamespace="http://schemas.microsoft.com/office/2006/metadata/properties" ma:root="true" ma:fieldsID="25779a130861b98912b03410eb2d9217" ns2:_="">
    <xsd:import namespace="c0d9a7ab-d4c2-4ec6-b465-d02971447c9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9a7ab-d4c2-4ec6-b465-d02971447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F5673-FEC6-41A0-8C0B-3CF61E3F83E8}">
  <ds:schemaRefs>
    <ds:schemaRef ds:uri="http://schemas.microsoft.com/sharepoint/v3/contenttype/forms"/>
  </ds:schemaRefs>
</ds:datastoreItem>
</file>

<file path=customXml/itemProps2.xml><?xml version="1.0" encoding="utf-8"?>
<ds:datastoreItem xmlns:ds="http://schemas.openxmlformats.org/officeDocument/2006/customXml" ds:itemID="{80CC275B-0668-4906-A2D6-42FEDAF2AD33}">
  <ds:schemaRef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c0d9a7ab-d4c2-4ec6-b465-d02971447c92"/>
  </ds:schemaRefs>
</ds:datastoreItem>
</file>

<file path=customXml/itemProps3.xml><?xml version="1.0" encoding="utf-8"?>
<ds:datastoreItem xmlns:ds="http://schemas.openxmlformats.org/officeDocument/2006/customXml" ds:itemID="{5BFB9CED-7CA7-4B71-87B7-0CD1B213B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9a7ab-d4c2-4ec6-b465-d02971447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2039</TotalTime>
  <Words>2123</Words>
  <Application>Microsoft Office PowerPoint</Application>
  <PresentationFormat>Widescreen</PresentationFormat>
  <Paragraphs>277</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(Body)</vt:lpstr>
      <vt:lpstr>Calibri</vt:lpstr>
      <vt:lpstr>Network Rail Sans</vt:lpstr>
      <vt:lpstr>Route Services Theme</vt:lpstr>
      <vt:lpstr>Design Close Calls Rail Industry Forum</vt:lpstr>
      <vt:lpstr>PowerPoint Presentation</vt:lpstr>
      <vt:lpstr>Why are we here?   Paul Welford – Chief Design Engineer</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a good Design Close Call look like?  Paul Guest - Programme Engineering Manager </vt:lpstr>
      <vt:lpstr>PowerPoint Presentation</vt:lpstr>
      <vt:lpstr>PowerPoint Presentation</vt:lpstr>
      <vt:lpstr>PowerPoint Presentation</vt:lpstr>
      <vt:lpstr>PowerPoint Presentation</vt:lpstr>
      <vt:lpstr>How do we raise a good DCC?   Daniel Pollitt - Programme Manager</vt:lpstr>
      <vt:lpstr>PowerPoint Presentation</vt:lpstr>
      <vt:lpstr>PowerPoint Presentation</vt:lpstr>
      <vt:lpstr>PowerPoint Presentation</vt:lpstr>
      <vt:lpstr>PowerPoint Presentation</vt:lpstr>
      <vt:lpstr>PowerPoint Presentation</vt:lpstr>
      <vt:lpstr>PowerPoint Presentation</vt:lpstr>
      <vt:lpstr>New Close Call System  Liam Cooke – Project Manager</vt:lpstr>
      <vt:lpstr>PowerPoint Presentation</vt:lpstr>
      <vt:lpstr>PowerPoint Presentation</vt:lpstr>
      <vt:lpstr>What data and information do we have?  Carlos Gallego – Health and Safety Manager</vt:lpstr>
      <vt:lpstr>DCC - Safety Central</vt:lpstr>
      <vt:lpstr>DCC Dashboard</vt:lpstr>
      <vt:lpstr>Shared Learning 1  Christopher Walters – Project Manager</vt:lpstr>
      <vt:lpstr>PowerPoint Presentation</vt:lpstr>
      <vt:lpstr>PowerPoint Presentation</vt:lpstr>
      <vt:lpstr>Shared Learning 2  Ian Barry – Design Team Manager</vt:lpstr>
      <vt:lpstr>Design Close Call Example</vt:lpstr>
      <vt:lpstr>What’s next?</vt:lpstr>
      <vt:lpstr>PowerPoint Presentation</vt:lpstr>
      <vt:lpstr>Q&amp;A &amp;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Homer Martin</dc:creator>
  <cp:lastModifiedBy>Gallego Diaz-Miguel Carlos</cp:lastModifiedBy>
  <cp:revision>116</cp:revision>
  <dcterms:created xsi:type="dcterms:W3CDTF">2019-10-04T10:41:36Z</dcterms:created>
  <dcterms:modified xsi:type="dcterms:W3CDTF">2020-07-08T13:40:44Z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0x01010010E499A5C43EA141B74BA5D7BAA94742</vt:lpwstr>
  </property>
  <property fmtid="{D5CDD505-2E9C-101B-9397-08002B2CF9AE}" pid="3" name="RelatedTags">
    <vt:lpwstr>1602;#Route Services|d2166406-8f24-4f9a-857c-398a7a20fa4f</vt:lpwstr>
  </property>
</Properties>
</file>