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5" r:id="rId7"/>
    <p:sldId id="261" r:id="rId8"/>
    <p:sldId id="260" r:id="rId9"/>
    <p:sldId id="264" r:id="rId10"/>
    <p:sldId id="263" r:id="rId11"/>
    <p:sldId id="262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8E2155-FF79-4E01-9107-635D4B576843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5F87F7AA-50AB-433D-8651-AD359F8DA492}">
      <dgm:prSet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Job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1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Demands/requirements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1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Safety critical work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1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Hours, travel etc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en-GB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E7C3986C-97AF-49BD-B7BE-E171108768E4}" type="parTrans" cxnId="{E77C2392-A9E0-42ED-8C94-D6337A102821}">
      <dgm:prSet/>
      <dgm:spPr/>
      <dgm:t>
        <a:bodyPr/>
        <a:lstStyle/>
        <a:p>
          <a:endParaRPr lang="en-GB"/>
        </a:p>
      </dgm:t>
    </dgm:pt>
    <dgm:pt modelId="{95AFA3D1-DC18-43C7-929E-AECB63CFA322}" type="sibTrans" cxnId="{E77C2392-A9E0-42ED-8C94-D6337A102821}">
      <dgm:prSet/>
      <dgm:spPr/>
      <dgm:t>
        <a:bodyPr/>
        <a:lstStyle/>
        <a:p>
          <a:endParaRPr lang="en-GB"/>
        </a:p>
      </dgm:t>
    </dgm:pt>
    <dgm:pt modelId="{6C7B9604-2FDD-4FD6-9293-94A169EC2783}">
      <dgm:prSet/>
      <dgm:spPr>
        <a:solidFill>
          <a:srgbClr val="00B0F0">
            <a:alpha val="50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Risks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1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Employee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1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Contractors</a:t>
          </a:r>
        </a:p>
      </dgm:t>
    </dgm:pt>
    <dgm:pt modelId="{6A937CBA-E53F-4EB9-AC12-24A414034C84}" type="parTrans" cxnId="{35717AE7-B16C-46D0-92CD-3EE4C84D6A97}">
      <dgm:prSet/>
      <dgm:spPr/>
      <dgm:t>
        <a:bodyPr/>
        <a:lstStyle/>
        <a:p>
          <a:endParaRPr lang="en-GB"/>
        </a:p>
      </dgm:t>
    </dgm:pt>
    <dgm:pt modelId="{EB8C9966-5796-4901-804A-93C7E171E435}" type="sibTrans" cxnId="{35717AE7-B16C-46D0-92CD-3EE4C84D6A97}">
      <dgm:prSet/>
      <dgm:spPr/>
      <dgm:t>
        <a:bodyPr/>
        <a:lstStyle/>
        <a:p>
          <a:endParaRPr lang="en-GB"/>
        </a:p>
      </dgm:t>
    </dgm:pt>
    <dgm:pt modelId="{F0C6A0B1-087A-461F-8A9E-2B73C96EC98E}">
      <dgm:prSet/>
      <dgm:spPr>
        <a:solidFill>
          <a:srgbClr val="FFC000">
            <a:alpha val="50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Person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1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Relevant medical history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1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Functional capacity (physical/psychological)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en-GB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526C1D98-1295-4AD3-BCE5-D15BDCADD733}" type="sibTrans" cxnId="{1BB9FCD4-6B29-496C-BED5-EAB4E7FC02A2}">
      <dgm:prSet/>
      <dgm:spPr/>
      <dgm:t>
        <a:bodyPr/>
        <a:lstStyle/>
        <a:p>
          <a:endParaRPr lang="en-GB"/>
        </a:p>
      </dgm:t>
    </dgm:pt>
    <dgm:pt modelId="{98875ECC-7301-4AA4-8816-30F02402DADC}" type="parTrans" cxnId="{1BB9FCD4-6B29-496C-BED5-EAB4E7FC02A2}">
      <dgm:prSet/>
      <dgm:spPr/>
      <dgm:t>
        <a:bodyPr/>
        <a:lstStyle/>
        <a:p>
          <a:endParaRPr lang="en-GB"/>
        </a:p>
      </dgm:t>
    </dgm:pt>
    <dgm:pt modelId="{4B343132-A472-4593-B64F-CC9C80035367}" type="pres">
      <dgm:prSet presAssocID="{7B8E2155-FF79-4E01-9107-635D4B576843}" presName="compositeShape" presStyleCnt="0">
        <dgm:presLayoutVars>
          <dgm:chMax val="7"/>
          <dgm:dir/>
          <dgm:resizeHandles val="exact"/>
        </dgm:presLayoutVars>
      </dgm:prSet>
      <dgm:spPr/>
    </dgm:pt>
    <dgm:pt modelId="{10E8E9FA-1D5E-4B77-84B4-186A7DD3D0D8}" type="pres">
      <dgm:prSet presAssocID="{7B8E2155-FF79-4E01-9107-635D4B576843}" presName="wedge1" presStyleLbl="node1" presStyleIdx="0" presStyleCnt="3"/>
      <dgm:spPr/>
      <dgm:t>
        <a:bodyPr/>
        <a:lstStyle/>
        <a:p>
          <a:endParaRPr lang="en-GB"/>
        </a:p>
      </dgm:t>
    </dgm:pt>
    <dgm:pt modelId="{E7F57874-AF3E-4DD8-8669-54921F1846E0}" type="pres">
      <dgm:prSet presAssocID="{7B8E2155-FF79-4E01-9107-635D4B57684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B7E7CB-6129-46F6-AD2B-3B31B8416EEF}" type="pres">
      <dgm:prSet presAssocID="{7B8E2155-FF79-4E01-9107-635D4B576843}" presName="wedge2" presStyleLbl="node1" presStyleIdx="1" presStyleCnt="3"/>
      <dgm:spPr/>
      <dgm:t>
        <a:bodyPr/>
        <a:lstStyle/>
        <a:p>
          <a:endParaRPr lang="en-GB"/>
        </a:p>
      </dgm:t>
    </dgm:pt>
    <dgm:pt modelId="{9728556A-8872-4C2E-AD52-AC93F9C69F50}" type="pres">
      <dgm:prSet presAssocID="{7B8E2155-FF79-4E01-9107-635D4B57684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0145D3-07A6-4C7E-ADD9-D34D34D629A9}" type="pres">
      <dgm:prSet presAssocID="{7B8E2155-FF79-4E01-9107-635D4B576843}" presName="wedge3" presStyleLbl="node1" presStyleIdx="2" presStyleCnt="3"/>
      <dgm:spPr/>
      <dgm:t>
        <a:bodyPr/>
        <a:lstStyle/>
        <a:p>
          <a:endParaRPr lang="en-GB"/>
        </a:p>
      </dgm:t>
    </dgm:pt>
    <dgm:pt modelId="{A2529259-5009-429F-AC7A-B1C79D0888E0}" type="pres">
      <dgm:prSet presAssocID="{7B8E2155-FF79-4E01-9107-635D4B57684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5E0847-4252-46FC-8C19-322FB662A84A}" type="presOf" srcId="{F0C6A0B1-087A-461F-8A9E-2B73C96EC98E}" destId="{E7F57874-AF3E-4DD8-8669-54921F1846E0}" srcOrd="1" destOrd="0" presId="urn:microsoft.com/office/officeart/2005/8/layout/chart3"/>
    <dgm:cxn modelId="{D577C2A5-924B-498D-86E3-5524310392C6}" type="presOf" srcId="{F0C6A0B1-087A-461F-8A9E-2B73C96EC98E}" destId="{10E8E9FA-1D5E-4B77-84B4-186A7DD3D0D8}" srcOrd="0" destOrd="0" presId="urn:microsoft.com/office/officeart/2005/8/layout/chart3"/>
    <dgm:cxn modelId="{1BB9FCD4-6B29-496C-BED5-EAB4E7FC02A2}" srcId="{7B8E2155-FF79-4E01-9107-635D4B576843}" destId="{F0C6A0B1-087A-461F-8A9E-2B73C96EC98E}" srcOrd="0" destOrd="0" parTransId="{98875ECC-7301-4AA4-8816-30F02402DADC}" sibTransId="{526C1D98-1295-4AD3-BCE5-D15BDCADD733}"/>
    <dgm:cxn modelId="{08C5CDA0-A048-45A7-A92B-0FE75499CAAB}" type="presOf" srcId="{6C7B9604-2FDD-4FD6-9293-94A169EC2783}" destId="{A2529259-5009-429F-AC7A-B1C79D0888E0}" srcOrd="1" destOrd="0" presId="urn:microsoft.com/office/officeart/2005/8/layout/chart3"/>
    <dgm:cxn modelId="{35717AE7-B16C-46D0-92CD-3EE4C84D6A97}" srcId="{7B8E2155-FF79-4E01-9107-635D4B576843}" destId="{6C7B9604-2FDD-4FD6-9293-94A169EC2783}" srcOrd="2" destOrd="0" parTransId="{6A937CBA-E53F-4EB9-AC12-24A414034C84}" sibTransId="{EB8C9966-5796-4901-804A-93C7E171E435}"/>
    <dgm:cxn modelId="{34B64531-6A69-4FC0-A79B-1E5D2BEF231A}" type="presOf" srcId="{7B8E2155-FF79-4E01-9107-635D4B576843}" destId="{4B343132-A472-4593-B64F-CC9C80035367}" srcOrd="0" destOrd="0" presId="urn:microsoft.com/office/officeart/2005/8/layout/chart3"/>
    <dgm:cxn modelId="{3FF81C85-DF74-4270-9AAA-F011E87D8BF8}" type="presOf" srcId="{6C7B9604-2FDD-4FD6-9293-94A169EC2783}" destId="{470145D3-07A6-4C7E-ADD9-D34D34D629A9}" srcOrd="0" destOrd="0" presId="urn:microsoft.com/office/officeart/2005/8/layout/chart3"/>
    <dgm:cxn modelId="{E77C2392-A9E0-42ED-8C94-D6337A102821}" srcId="{7B8E2155-FF79-4E01-9107-635D4B576843}" destId="{5F87F7AA-50AB-433D-8651-AD359F8DA492}" srcOrd="1" destOrd="0" parTransId="{E7C3986C-97AF-49BD-B7BE-E171108768E4}" sibTransId="{95AFA3D1-DC18-43C7-929E-AECB63CFA322}"/>
    <dgm:cxn modelId="{49435274-8E55-4665-9EBB-AB25C85BBF9B}" type="presOf" srcId="{5F87F7AA-50AB-433D-8651-AD359F8DA492}" destId="{9728556A-8872-4C2E-AD52-AC93F9C69F50}" srcOrd="1" destOrd="0" presId="urn:microsoft.com/office/officeart/2005/8/layout/chart3"/>
    <dgm:cxn modelId="{1A7BCDC3-5874-4B33-9D22-0CA261EC2491}" type="presOf" srcId="{5F87F7AA-50AB-433D-8651-AD359F8DA492}" destId="{03B7E7CB-6129-46F6-AD2B-3B31B8416EEF}" srcOrd="0" destOrd="0" presId="urn:microsoft.com/office/officeart/2005/8/layout/chart3"/>
    <dgm:cxn modelId="{85B9B506-B59C-46DA-B96C-B31D8D2FC19D}" type="presParOf" srcId="{4B343132-A472-4593-B64F-CC9C80035367}" destId="{10E8E9FA-1D5E-4B77-84B4-186A7DD3D0D8}" srcOrd="0" destOrd="0" presId="urn:microsoft.com/office/officeart/2005/8/layout/chart3"/>
    <dgm:cxn modelId="{21F94DD7-ABAD-42B8-9FF2-362E58A1EC78}" type="presParOf" srcId="{4B343132-A472-4593-B64F-CC9C80035367}" destId="{E7F57874-AF3E-4DD8-8669-54921F1846E0}" srcOrd="1" destOrd="0" presId="urn:microsoft.com/office/officeart/2005/8/layout/chart3"/>
    <dgm:cxn modelId="{9DAD5574-0CD7-4AA1-9909-53954EFD3C82}" type="presParOf" srcId="{4B343132-A472-4593-B64F-CC9C80035367}" destId="{03B7E7CB-6129-46F6-AD2B-3B31B8416EEF}" srcOrd="2" destOrd="0" presId="urn:microsoft.com/office/officeart/2005/8/layout/chart3"/>
    <dgm:cxn modelId="{C1C9406F-AFDE-4602-8DC3-377DFC999848}" type="presParOf" srcId="{4B343132-A472-4593-B64F-CC9C80035367}" destId="{9728556A-8872-4C2E-AD52-AC93F9C69F50}" srcOrd="3" destOrd="0" presId="urn:microsoft.com/office/officeart/2005/8/layout/chart3"/>
    <dgm:cxn modelId="{9236AFC9-8656-40A1-9D62-C68C39658CE8}" type="presParOf" srcId="{4B343132-A472-4593-B64F-CC9C80035367}" destId="{470145D3-07A6-4C7E-ADD9-D34D34D629A9}" srcOrd="4" destOrd="0" presId="urn:microsoft.com/office/officeart/2005/8/layout/chart3"/>
    <dgm:cxn modelId="{DA3E9D25-E3CB-4DC3-8E64-D4F1325E1862}" type="presParOf" srcId="{4B343132-A472-4593-B64F-CC9C80035367}" destId="{A2529259-5009-429F-AC7A-B1C79D0888E0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E8E9FA-1D5E-4B77-84B4-186A7DD3D0D8}">
      <dsp:nvSpPr>
        <dsp:cNvPr id="0" name=""/>
        <dsp:cNvSpPr/>
      </dsp:nvSpPr>
      <dsp:spPr>
        <a:xfrm>
          <a:off x="312251" y="387076"/>
          <a:ext cx="2580340" cy="2580340"/>
        </a:xfrm>
        <a:prstGeom prst="pie">
          <a:avLst>
            <a:gd name="adj1" fmla="val 16200000"/>
            <a:gd name="adj2" fmla="val 1800000"/>
          </a:avLst>
        </a:prstGeom>
        <a:solidFill>
          <a:srgbClr val="FFC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GB" sz="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Person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1" lang="en-GB" sz="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Relevant medical history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1" lang="en-GB" sz="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Functional capacity (physical/psychological)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en-GB" sz="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715158" y="863210"/>
        <a:ext cx="875472" cy="860113"/>
      </dsp:txXfrm>
    </dsp:sp>
    <dsp:sp modelId="{03B7E7CB-6129-46F6-AD2B-3B31B8416EEF}">
      <dsp:nvSpPr>
        <dsp:cNvPr id="0" name=""/>
        <dsp:cNvSpPr/>
      </dsp:nvSpPr>
      <dsp:spPr>
        <a:xfrm>
          <a:off x="179241" y="463872"/>
          <a:ext cx="2580340" cy="2580340"/>
        </a:xfrm>
        <a:prstGeom prst="pie">
          <a:avLst>
            <a:gd name="adj1" fmla="val 1800000"/>
            <a:gd name="adj2" fmla="val 9000000"/>
          </a:avLst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GB" sz="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Job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1" lang="en-GB" sz="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Demands/requirements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1" lang="en-GB" sz="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Safety critical work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1" lang="en-GB" sz="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Hours, travel etc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en-GB" sz="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885763" y="2091944"/>
        <a:ext cx="1167296" cy="798676"/>
      </dsp:txXfrm>
    </dsp:sp>
    <dsp:sp modelId="{470145D3-07A6-4C7E-ADD9-D34D34D629A9}">
      <dsp:nvSpPr>
        <dsp:cNvPr id="0" name=""/>
        <dsp:cNvSpPr/>
      </dsp:nvSpPr>
      <dsp:spPr>
        <a:xfrm>
          <a:off x="179241" y="463872"/>
          <a:ext cx="2580340" cy="2580340"/>
        </a:xfrm>
        <a:prstGeom prst="pie">
          <a:avLst>
            <a:gd name="adj1" fmla="val 9000000"/>
            <a:gd name="adj2" fmla="val 16200000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GB" sz="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Risks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1" lang="en-GB" sz="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Employee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1" lang="en-GB" sz="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Contractors</a:t>
          </a:r>
        </a:p>
      </dsp:txBody>
      <dsp:txXfrm>
        <a:off x="455706" y="970724"/>
        <a:ext cx="875472" cy="860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66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3079" name="Picture 7" descr="Base Panel portrait 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16163" cy="6858000"/>
          </a:xfrm>
          <a:prstGeom prst="rect">
            <a:avLst/>
          </a:prstGeom>
          <a:noFill/>
        </p:spPr>
      </p:pic>
      <p:pic>
        <p:nvPicPr>
          <p:cNvPr id="3080" name="Picture 8" descr="Murph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76250"/>
            <a:ext cx="2735263" cy="687388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79388" y="62372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574313-1B48-4F14-9086-C82B81029A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574313-1B48-4F14-9086-C82B81029A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574313-1B48-4F14-9086-C82B81029A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C3430-D3F6-4306-A625-E573872D177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238BD-4761-4A3C-BBE6-AAEE943F57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ED042-78BD-4236-B07A-F61446AB334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44DF3-8034-471C-9BF1-10766434CF4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4B1EF-1EB6-4222-A455-A1274815806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4082A-358C-459A-AFD9-C54B85D13BA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11F6-B9E2-495C-89C2-C3136D2165F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A2061-BFAB-4BDA-8619-3F31608C2E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574313-1B48-4F14-9086-C82B81029A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D4E7F-EC27-4409-A6A3-0B3D36B358D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C913A-3D33-47C9-A0DC-69FACE81A55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72BCC-0A75-43BC-AA22-3D649C7ABB8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574313-1B48-4F14-9086-C82B81029A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574313-1B48-4F14-9086-C82B81029A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574313-1B48-4F14-9086-C82B81029A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574313-1B48-4F14-9086-C82B81029A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574313-1B48-4F14-9086-C82B81029A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574313-1B48-4F14-9086-C82B81029A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574313-1B48-4F14-9086-C82B81029A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Base Panel Landscape floati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F574313-1B48-4F14-9086-C82B81029A8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81C52462-2F6E-4A5D-A9E4-1B950514249F}" type="slidenum">
              <a:rPr lang="en-GB"/>
              <a:pPr/>
              <a:t>‹#›</a:t>
            </a:fld>
            <a:endParaRPr lang="en-GB"/>
          </a:p>
        </p:txBody>
      </p:sp>
      <p:graphicFrame>
        <p:nvGraphicFramePr>
          <p:cNvPr id="6153" name="Organization Chart 9"/>
          <p:cNvGraphicFramePr>
            <a:graphicFrameLocks/>
          </p:cNvGraphicFramePr>
          <p:nvPr/>
        </p:nvGraphicFramePr>
        <p:xfrm>
          <a:off x="1800225" y="2016125"/>
          <a:ext cx="5472113" cy="27368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2285992"/>
            <a:ext cx="7643866" cy="1470025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Introducing CBH into </a:t>
            </a:r>
            <a:br>
              <a:rPr lang="en-GB" b="1" dirty="0" smtClean="0"/>
            </a:br>
            <a:r>
              <a:rPr lang="en-GB" b="1" dirty="0" smtClean="0"/>
              <a:t> Murphys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108" y="4786322"/>
            <a:ext cx="6400800" cy="1752600"/>
          </a:xfrm>
        </p:spPr>
        <p:txBody>
          <a:bodyPr/>
          <a:lstStyle/>
          <a:p>
            <a:r>
              <a:rPr lang="en-GB" dirty="0" smtClean="0"/>
              <a:t>22 November 2011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 health 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2817817" cy="4000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CBH GN MusD 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785926"/>
            <a:ext cx="1293329" cy="1828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CBH GN Noise F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929066"/>
            <a:ext cx="1289788" cy="1828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CBH GN Rep F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785926"/>
            <a:ext cx="1285538" cy="18231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CBH GN Resp F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929066"/>
            <a:ext cx="1277040" cy="1830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 descr="CBH GN SafCW F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1785926"/>
            <a:ext cx="1246913" cy="1828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0" descr="CBH GN SkinDis F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3929066"/>
            <a:ext cx="1252248" cy="18344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11" descr="CBH GN stress F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34" y="1785926"/>
            <a:ext cx="1246583" cy="18344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12" descr="CBH GN Vibr F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9800" y="3935187"/>
            <a:ext cx="1240916" cy="18344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143000"/>
          </a:xfrm>
        </p:spPr>
        <p:txBody>
          <a:bodyPr/>
          <a:lstStyle/>
          <a:p>
            <a:r>
              <a:rPr lang="en-GB" dirty="0" smtClean="0"/>
              <a:t>Industry Guidance Information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143000"/>
          </a:xfrm>
        </p:spPr>
        <p:txBody>
          <a:bodyPr/>
          <a:lstStyle/>
          <a:p>
            <a:r>
              <a:rPr lang="en-GB" dirty="0" smtClean="0"/>
              <a:t>Visibility on Site </a:t>
            </a:r>
            <a:endParaRPr lang="en-GB" dirty="0"/>
          </a:p>
        </p:txBody>
      </p:sp>
      <p:pic>
        <p:nvPicPr>
          <p:cNvPr id="8" name="Picture 4" descr="Website Feb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4436358" cy="4000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11" descr="PC FFT 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4407286" cy="4000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143000"/>
          </a:xfrm>
        </p:spPr>
        <p:txBody>
          <a:bodyPr/>
          <a:lstStyle/>
          <a:p>
            <a:r>
              <a:rPr lang="en-GB" dirty="0" smtClean="0"/>
              <a:t>How CBH has Benefited Murphys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7158" y="1357298"/>
            <a:ext cx="8215370" cy="428628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000" b="1" kern="0" dirty="0">
                <a:solidFill>
                  <a:schemeClr val="tx1"/>
                </a:solidFill>
                <a:latin typeface="+mn-lt"/>
                <a:ea typeface="ＭＳ Ｐゴシック" charset="-128"/>
              </a:rPr>
              <a:t>Demonstrates management of OH at site level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700" kern="0" dirty="0">
                <a:solidFill>
                  <a:schemeClr val="tx1"/>
                </a:solidFill>
                <a:latin typeface="Myriad Pro Bold" charset="0"/>
                <a:ea typeface="ＭＳ Ｐゴシック" charset="-128"/>
              </a:rPr>
              <a:t>Web based solution for access to ‘real time’ ‘fitness for task’ data at </a:t>
            </a:r>
            <a:r>
              <a:rPr lang="en-GB" sz="1700" u="sng" kern="0" dirty="0">
                <a:solidFill>
                  <a:schemeClr val="tx1"/>
                </a:solidFill>
                <a:latin typeface="Myriad Pro Bold" charset="0"/>
                <a:ea typeface="ＭＳ Ｐゴシック" charset="-128"/>
              </a:rPr>
              <a:t>SITE</a:t>
            </a:r>
            <a:r>
              <a:rPr lang="en-GB" sz="1700" kern="0" dirty="0">
                <a:solidFill>
                  <a:schemeClr val="tx1"/>
                </a:solidFill>
                <a:latin typeface="Myriad Pro Bold" charset="0"/>
                <a:ea typeface="ＭＳ Ｐゴシック" charset="-128"/>
              </a:rPr>
              <a:t> level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700" kern="0" dirty="0">
                <a:solidFill>
                  <a:schemeClr val="tx1"/>
                </a:solidFill>
                <a:latin typeface="Myriad Pro Bold" charset="0"/>
                <a:ea typeface="ＭＳ Ｐゴシック" charset="-128"/>
              </a:rPr>
              <a:t>Key to managing safety critical workers 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GB" sz="1700" kern="0" dirty="0">
              <a:solidFill>
                <a:schemeClr val="tx1"/>
              </a:solidFill>
              <a:latin typeface="Myriad Pro Bold" charset="0"/>
              <a:ea typeface="ＭＳ Ｐゴシック" charset="-128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800" b="1" kern="0" dirty="0">
                <a:solidFill>
                  <a:schemeClr val="tx1"/>
                </a:solidFill>
                <a:latin typeface="+mn-lt"/>
                <a:ea typeface="ＭＳ Ｐゴシック" charset="-128"/>
              </a:rPr>
              <a:t>Efficient and cost effective monitoring of an individuals health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700" kern="0" dirty="0">
                <a:solidFill>
                  <a:schemeClr val="tx1"/>
                </a:solidFill>
                <a:latin typeface="Myriad Pro Bold" charset="0"/>
                <a:ea typeface="ＭＳ Ｐゴシック" charset="-128"/>
              </a:rPr>
              <a:t>OHSP access to previous clinical data for comparison/monitoring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700" kern="0" dirty="0">
                <a:solidFill>
                  <a:schemeClr val="tx1"/>
                </a:solidFill>
                <a:latin typeface="Myriad Pro Bold" charset="0"/>
                <a:ea typeface="ＭＳ Ｐゴシック" charset="-128"/>
              </a:rPr>
              <a:t>Reduces need for unnecessary and costly repeat HS/FFT checks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700" kern="0" dirty="0">
                <a:solidFill>
                  <a:schemeClr val="tx1"/>
                </a:solidFill>
                <a:latin typeface="Myriad Pro Bold" charset="0"/>
                <a:ea typeface="ＭＳ Ｐゴシック" charset="-128"/>
              </a:rPr>
              <a:t>Improves retention of experienced workforce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700" kern="0" dirty="0">
                <a:solidFill>
                  <a:schemeClr val="tx1"/>
                </a:solidFill>
                <a:latin typeface="Myriad Pro Bold" charset="0"/>
                <a:ea typeface="ＭＳ Ｐゴシック" charset="-128"/>
              </a:rPr>
              <a:t>Healthy workforce = improved productivity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GB" sz="1700" kern="0" dirty="0">
              <a:solidFill>
                <a:schemeClr val="tx1"/>
              </a:solidFill>
              <a:latin typeface="Myriad Pro Bold" charset="0"/>
              <a:ea typeface="ＭＳ Ｐゴシック" charset="-128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000" b="1" kern="0" dirty="0">
                <a:solidFill>
                  <a:schemeClr val="tx1"/>
                </a:solidFill>
                <a:latin typeface="+mn-lt"/>
                <a:ea typeface="ＭＳ Ｐゴシック" charset="-128"/>
              </a:rPr>
              <a:t>Centralised storage of data</a:t>
            </a:r>
            <a:r>
              <a:rPr lang="en-GB" sz="1800" b="1" kern="0" dirty="0">
                <a:solidFill>
                  <a:schemeClr val="tx1"/>
                </a:solidFill>
                <a:latin typeface="+mn-lt"/>
                <a:ea typeface="ＭＳ Ｐゴシック" charset="-128"/>
              </a:rPr>
              <a:t> 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700" kern="0" dirty="0">
                <a:solidFill>
                  <a:schemeClr val="tx1"/>
                </a:solidFill>
                <a:latin typeface="Myriad Pro Bold" charset="0"/>
                <a:ea typeface="ＭＳ Ｐゴシック" charset="-128"/>
              </a:rPr>
              <a:t>Limited valid data currently exists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700" kern="0" dirty="0">
                <a:solidFill>
                  <a:schemeClr val="tx1"/>
                </a:solidFill>
                <a:latin typeface="Myriad Pro Bold" charset="0"/>
                <a:ea typeface="ＭＳ Ｐゴシック" charset="-128"/>
              </a:rPr>
              <a:t>Benefits research for long term improvements to industry ‘health’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1700" kern="0" dirty="0">
                <a:solidFill>
                  <a:schemeClr val="tx1"/>
                </a:solidFill>
                <a:latin typeface="Myriad Pro Bold" charset="0"/>
                <a:ea typeface="ＭＳ Ｐゴシック" charset="-128"/>
              </a:rPr>
              <a:t>Enables Client project legacy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GB" sz="1900" kern="0" dirty="0">
              <a:solidFill>
                <a:schemeClr val="tx1"/>
              </a:solidFill>
              <a:latin typeface="+mn-lt"/>
              <a:ea typeface="ＭＳ Ｐゴシック" charset="-128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GB" sz="1900" kern="0" dirty="0">
              <a:solidFill>
                <a:schemeClr val="tx1"/>
              </a:solidFill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143000"/>
          </a:xfrm>
        </p:spPr>
        <p:txBody>
          <a:bodyPr/>
          <a:lstStyle/>
          <a:p>
            <a:r>
              <a:rPr lang="en-GB" dirty="0" smtClean="0"/>
              <a:t>Obstacles faced &amp; </a:t>
            </a:r>
            <a:br>
              <a:rPr lang="en-GB" dirty="0" smtClean="0"/>
            </a:br>
            <a:r>
              <a:rPr lang="en-GB" sz="3200" dirty="0" smtClean="0"/>
              <a:t>How we dealt with these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142984"/>
            <a:ext cx="8143932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CHAT v1 </a:t>
            </a:r>
          </a:p>
          <a:p>
            <a:pPr lvl="2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 smtClean="0"/>
              <a:t>Issues with duplication of effort</a:t>
            </a:r>
          </a:p>
          <a:p>
            <a:pPr lvl="2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 smtClean="0"/>
              <a:t>No expiry flagging system</a:t>
            </a:r>
          </a:p>
          <a:p>
            <a:pPr lvl="2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 smtClean="0"/>
              <a:t>Unable to remove leavers from company screen</a:t>
            </a:r>
          </a:p>
          <a:p>
            <a:pPr lvl="2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 smtClean="0"/>
              <a:t>D&amp;A Pass/Fail not identified</a:t>
            </a:r>
          </a:p>
          <a:p>
            <a:pPr>
              <a:spcAft>
                <a:spcPts val="1200"/>
              </a:spcAft>
            </a:pPr>
            <a:r>
              <a:rPr lang="en-GB" b="1" dirty="0" smtClean="0"/>
              <a:t>Cost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Based on </a:t>
            </a:r>
            <a:r>
              <a:rPr lang="en-GB" dirty="0"/>
              <a:t>c</a:t>
            </a:r>
            <a:r>
              <a:rPr lang="en-GB" dirty="0" smtClean="0"/>
              <a:t>ompany size not number of employees in the system</a:t>
            </a:r>
          </a:p>
          <a:p>
            <a:pPr lvl="2">
              <a:buFont typeface="Arial" pitchFamily="34" charset="0"/>
              <a:buChar char="•"/>
            </a:pPr>
            <a:endParaRPr lang="en-GB" sz="1200" dirty="0" smtClean="0"/>
          </a:p>
          <a:p>
            <a:r>
              <a:rPr lang="en-GB" b="1" dirty="0" smtClean="0"/>
              <a:t>Remote Access</a:t>
            </a:r>
          </a:p>
          <a:p>
            <a:pPr>
              <a:buFont typeface="Arial" pitchFamily="34" charset="0"/>
              <a:buChar char="•"/>
            </a:pPr>
            <a:endParaRPr lang="en-GB" sz="1050" dirty="0" smtClean="0"/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IT Issue on small sites</a:t>
            </a:r>
          </a:p>
          <a:p>
            <a:pPr lvl="2">
              <a:buFont typeface="Arial" pitchFamily="34" charset="0"/>
              <a:buChar char="•"/>
            </a:pPr>
            <a:endParaRPr lang="en-GB" sz="1100" dirty="0" smtClean="0"/>
          </a:p>
          <a:p>
            <a:r>
              <a:rPr lang="en-GB" b="1" dirty="0" smtClean="0"/>
              <a:t>Supply Chain</a:t>
            </a:r>
          </a:p>
          <a:p>
            <a:pPr>
              <a:buFont typeface="Arial" pitchFamily="34" charset="0"/>
              <a:buChar char="•"/>
            </a:pPr>
            <a:endParaRPr lang="en-GB" sz="700" dirty="0" smtClean="0"/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Whole supply chain to be CBH members (</a:t>
            </a:r>
            <a:r>
              <a:rPr lang="en-GB" dirty="0" err="1" smtClean="0"/>
              <a:t>Crossrail</a:t>
            </a:r>
            <a:r>
              <a:rPr lang="en-GB" dirty="0" smtClean="0"/>
              <a:t> Mandate)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143000"/>
          </a:xfrm>
        </p:spPr>
        <p:txBody>
          <a:bodyPr/>
          <a:lstStyle/>
          <a:p>
            <a:r>
              <a:rPr lang="en-GB" dirty="0" smtClean="0"/>
              <a:t>Campaign Posters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4143372" y="1000108"/>
            <a:ext cx="4714908" cy="4857784"/>
            <a:chOff x="2643174" y="1000108"/>
            <a:chExt cx="4714908" cy="485778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3174" y="3429000"/>
              <a:ext cx="1500198" cy="24288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3174" y="1000108"/>
              <a:ext cx="1531445" cy="236061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86446" y="3429000"/>
              <a:ext cx="1571636" cy="241458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14810" y="3429000"/>
              <a:ext cx="1535092" cy="24288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14810" y="1000108"/>
              <a:ext cx="1547079" cy="235745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86446" y="1000108"/>
              <a:ext cx="1571636" cy="237648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28596" y="1000108"/>
            <a:ext cx="3386136" cy="485778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143000"/>
          </a:xfrm>
        </p:spPr>
        <p:txBody>
          <a:bodyPr/>
          <a:lstStyle/>
          <a:p>
            <a:r>
              <a:rPr lang="en-GB" dirty="0" smtClean="0"/>
              <a:t>Campaign Handouts</a:t>
            </a: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7283450" cy="453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" name="Picture 24" descr="http://www.google.co.uk/url?source=imgres&amp;ct=img&amp;q=http://crazyhealthandfitness.com/wp-content/uploads/2011/03/1300805062-93.gif&amp;sa=X&amp;ei=exSnTeDhKYi28QO344GoBg&amp;ved=0CAQQ8wc&amp;usg=AFQjCNG8scdC1NKfvkolxYBO8bnMbKO-0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0"/>
            <a:ext cx="928662" cy="9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600" dirty="0" smtClean="0"/>
              <a:t>Sun/Skin Cancer Preventative Campaign</a:t>
            </a:r>
            <a:endParaRPr lang="en-GB" sz="3600" dirty="0"/>
          </a:p>
        </p:txBody>
      </p:sp>
      <p:pic>
        <p:nvPicPr>
          <p:cNvPr id="4" name="Picture 5" descr="21190CBH A3SkinCPoster2 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2952750" cy="439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57338"/>
            <a:ext cx="3095625" cy="4343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GB" dirty="0" smtClean="0"/>
              <a:t>Noise – Best Practice</a:t>
            </a:r>
            <a:endParaRPr lang="en-GB" dirty="0" smtClean="0"/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BD53C3-55DA-4977-ACAF-183BDDE5521E}" type="slidenum">
              <a:rPr lang="en-GB" smtClean="0">
                <a:latin typeface="Arial" pitchFamily="34" charset="0"/>
              </a:rPr>
              <a:pPr/>
              <a:t>17</a:t>
            </a:fld>
            <a:endParaRPr lang="en-GB" smtClean="0">
              <a:latin typeface="Arial" pitchFamily="34" charset="0"/>
            </a:endParaRP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069063" cy="414340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09" name="Picture 4" descr="100_138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929066"/>
            <a:ext cx="3486121" cy="207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5" descr="100_138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071546"/>
            <a:ext cx="372898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6" descr="C:\Documents and Settings\cburke\Desktop\C233\Pics\100_14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071546"/>
            <a:ext cx="1571636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6" descr="http://www.google.co.uk/url?source=imgres&amp;ct=img&amp;q=http://www.noisemeters.co.uk/product/dosebadge/images/dbmount3.jpg&amp;sa=X&amp;ei=RfqmTY-zM8Gr8AOOxISbDQ&amp;ved=0CAQQ8wc&amp;usg=AFQjCNFXRwPoiMpnBpqz1tJTLjbcDM-cs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214687"/>
            <a:ext cx="157163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3929066"/>
            <a:ext cx="184820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4500562" cy="61436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325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886C615-59AC-4699-8F39-10BEE4FB4822}" type="slidenum">
              <a:rPr lang="en-GB" smtClean="0">
                <a:latin typeface="Arial" pitchFamily="34" charset="0"/>
              </a:rPr>
              <a:pPr/>
              <a:t>18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53251" name="AutoShape 2" descr="data:image/jpg;base64,/9j/4AAQSkZJRgABAQAAAQABAAD/2wCEAAkGBhQSERQSExQWFRUUGBsYFxUYGBkVFRsZFRgfGBkXFRQdGyYgGRojGhcVIC8hKCcpLCwtGB8xQTAqNSYrLCkBCQoKDgwOGg8PGislHyUqLCoqNTAuLDIpKik2LCwsKjIyLCksNS8sLSwsNCwsKiksMCwsLDIsKSwqLC8pLDUpLf/AABEIAOEA4QMBIgACEQEDEQH/xAAcAAEAAgMBAQEAAAAAAAAAAAAABgcEBQgDAQL/xABIEAABAwICBwUECAIGCgMAAAABAAIDBBESIQUGBzFBUWETInGBkTJCUqEUIzNicpKxwUOCCDRzotHwFiRTVGOTs8LS4RU1sv/EABsBAAICAwEAAAAAAAAAAAAAAAAFBAYCAwcB/8QAOREAAQMCAgYIBAUEAwAAAAAAAQACAwQRBSESMUFRgcEGEyJhcZGhsRQyQuEjcqLR8DM0UvFDU2L/2gAMAwEAAhEDEQA/ALxREQhEREIRERCEXlNUNba5zJsBvJPQbz+yw9OaZbTRF7sycmt3XP8AhzK8NX6RxaKiU4ppRe/BrDmGMHui1ieZ5r2yx0s7BbhEReLJEREIRERCEREQhEREIRERCEREQhEREIRERCEREQhEREIRERCEREQhERfCUIVe6x1BqK9sW9rXtjA8SMfnckeQVhAKqdGVGKrjeT7UzXE/iff91ayzdko8Bvcr6ii2m9pNHTEt7TtXj3Yhiz5F/sj1uOSgmldsdS/KGNkQ5n6x/qbN/uqI+ojZrKf0uDVlTm1lhvOX38grkXjPWsZ7b2tvuxODf1K52r9aqua/aVErgeGItb+QWHyWsc4k3OZPFRjXDY1O4+irv+SUcB+5HsukJdZqVps6pgaeRlYD6Yl+P9LKP/e6f/nR/wDkucbpdYfHO3KSOi0X/YfILo7/AEso/wDe6f8A50f/AJL9w6y0rzZtTA48hKwn/wDS5uul0fHO3IPRaLZIfILp6CrY8XY9rh90h36L1XLrXkG4NiOIyPqtro7W6rgI7OokAG5pcXN/I644ngs21w2hRpeirwPw5AfEW9QT7Lo1FT+iNsk7SBURskbxc3uP8eLT4WCnugtoFHVWa2TA8/w5O47yN8LvAElSmVEb9RSKqwerps3suN4zH24qRoiLelSIiIQiIiEIiIhCIiIQiIiEIiIhCLxrXkRvI3hriOOYBtkvZVnr1tPwF1PSHvbnzbwOBEfM/e4WyvvGuSRsYu5TKOimrH9XEPHcFpYJC0tcN7SCPEG4/RaPWXXeqq3ObI8sjufqmd1vg7i7z+S3IKimm6XBKeTu8PPf87rViGloAjVtTDoiYviXskA0rXbfZbXbvz9Fr0REkXTkRe1LSPkcGRsc9x3NaC4nwAUv0RsmrJgHSYYGn4zd/wCRt7eBIK2Mjc/5QotRVwU4vK8D38tahSK5NG7G6ZljNJJKeQtG30Fzz97it7S7O6CPMU7T+Mufv6OJCktopDrsEkl6S0jMmhzuGXqeS5+RdAVWzqgkNzTtH4C5nTc1wC0OkdjNO4fUyyRn71pG+ndPzQ6jkGqxRF0lo35O0m+Iy9L+yp1FMtMbKqyEFzGtnaP9me9+Q2J8rqIzQOY4tc0tcMiCCCPEHcormOZ8wTyCqhqBeJwPgvNERYKSpPq7tCqqQgB5ljGXZvJIt9129vll0Kt7VjXWnrhaN2GQC7onZPHUfEOo6Xsuel6U9Q6Nwexxa5puHA2II4gqVFUujyOYSLEMEgqwXNGi/eNviNvuuoEVd6i7TxOW09VZshyZLua88A4e6889x6HfYibRyNkF2rntXRy0knVyix9D4IiItiiIiIhCIiIQiIiEIhKKtNquumBpooT3nD65w4NI+z8SDc9MuJtrkkEbdIqZRUb6yYRM49w3rX7QNpReXU1I60di2SUb3cxGeDd4vxvyzNezUpa1j97XjI8LjJzfEZeRB4rwUp1Qpm1MU9I7eQJIyfdeO6Tfhe7AeiT6Tp3569i6OIosLpwYx2QRpbyNRPDX4ZLI0VPjiYeQsfFuX+HqvPS2jHTNaGC77gNGQviytc7uB8lrtX6kse6J2VzkOThkR/nkt9IBhN91jfwsnERE8Fj4HxXOK5kmFYppx/5aTdxadnuFD46Bz5eyiBldewwAnFbi0b7ftyVj6tbHtz6x1v8AgsPyfIP0b6qXaiaLpI6Zr6Wzg8d6Q27QniHfDb4dw87mSqJDSNtpOz9lYMS6QTFxihu0DIk/Mf29/BYWitDQ0zMEEbY29Bmernb3HqSs1EU4ADIKque550nG5RERerFEREIRa/S+r8FU3DPE1/AEjvD8Lxm3yK2CLwgEWKzY9zHaTDY9yqXWXY+5gL6RxkA3xPsH/wAjsg7wNvEquJoXMcWuBa4ZFpBBB5EHcuoVH9a9SoK5nfGCQDuytHeHRw94dDu4WUGajBzYrXh3SN7CGVWY37R47/fxXPaLb6x6sT0UmCZuR9l4zY4D4T5i43hahLCC02KvEcjJWh7DcFFaWz/aWbtpqt3Jscx39GyH9HevNVaizjldGbhRq2hirI+rkHgdoK6kRV7st107ZgpJj9ZGPq3H32D3fxNHqPAqwk7jkEjdILltZSSUkxik1j1G9ERFsUREREIRERCFotctZW0VM6Xe892NvN5GV+g3nw6rnyedz3Oe4lznEucTvJJuSepKl+1PT30itMbT3Ke7Byx3759bN/kUMSaql0322BdLwKhFNTB5HadmfDYEU02Z0bjLLL7rWYPNzgcvJh9Qopo+gdNI2Jgu5xsOXUnoBmrh0RoplPE2Jm4bzxc473H/ADuAHBZUkRc/S2BaekNc2GnMA+Z/oN/IfZV7rpTdhXY2+/hkt1Js71c0nzW9otFdvjZctGE3cOBIIHz+QK0un5xU6QOHNsdm33ghm/1cSFJdT9ORyGSEZPaSQfjbuuPDlyN+amQOAL9xNhzVaxWKSRlOQLujYHP7gSNG/kfUqLavaxT6LqXNcCW3tLFwcODmnnbMHiOivHROlo6mJs0TsTHeoPEOHAjkqo2k6LBjZUD2mkMd1abkeYIPr0Ue1P1vkoJcTe9G77SO+RHMcnDgfJaGyGnfoO1JvPRtxilFVELSajuJH8yPA93QiLD0TpaOpibNE7Ex3qDxDhwI5LMTEG+YVKc0sJa4WIRERerFEREIRERCEREQhYGm9CRVcLoZm3adx95p4OaeBH/rcSqJ1t1OloJML+9G72JALA9CODhyXQqwtL6JjqYXwytu1w8weDmngRvBUaeASjvTrCsWkoX2ObDrHMd/uuaEW01k1fko6h0MnDNrrWDmnc4fvyII4LVpMQQbFdNjkbI0PYbg5he1JVOie2RhLXMIc0jgRmF0RqtrAytpmTtyJye34Xj2h4cR0IXOKneyTT3Y1Rgce7UCw5B7blvqMQ8cKlUsug+x1FIcfoRUU5kb8zM+G39/9q6URE4XNkREQhFq9Z9MClpZp8rsacN+LzkwfmI+a2irXbRpO0UFODm9xkcL8GDC245Eud+X01TP0GFyn4bTfE1TIjqJz8BmVU73kkkm5OZJ3nqV+URIV1tS3ZtBepe74Yz6ucBu45XVr6JpMb7nc3Pz4f4qt9l2hnvdPUAdxjMHi5zmuNvBrbnxCsc1vY0k0o9obvE2a35kFOaMfhhcz6RvBrXZ6gOGSgGtdAxs9T9FjzINw3PNo75aOAHeNh8JUH0RXmGeOVpsWuF+o3OHgRceas3UqYCsbf3g5t+pF/2K8tfdmt3/AEilbk5w7WIZAXOb2dOJHDesauF2TmbFu6PYnFaSKp+vad1rAHhqXzaDK0UbgbHE9ob43JuPIH1VWKV7QNMdpN2DT3IcvF9s7+Ay9eaiig1Tw6Q22ZK1YDTOgo26Wt3a89XopBqfrfJQS4m96N32kd8iOY5OHA+SvjROlo6mJs0TsTHeoPEOHAjkuZ1INT9b5KCXE3vRu+0jvkRzHJw4HyWVPUdX2XavZaMZwYVY62LJ4/V99x4Hu6ERYeidLR1MTZonYmO9QeIcOBHJZibg3zC505pYS1wsQiIi9WKIiIQiIiEIiIhCjGv+qoraY4QO2j70Z4nmy/Jw+YCoNzSDY5EcF1GqT2r6vdhV9s1to5xiy3CQe365O8SUurIstMcVcujVeQ40r9RzbzHPzUHXpTzlj2vabOaQ4HkQbg+q80S1Xci+RXS2g9KCpp4p22tIwOy4H3m+TrjyWcq92NaUx00kBOcT7gfdkHD+YP8AVWEn8T9NgcuR19P8NUvi3HLw1j0RERbFCRUdtZrMekHN4RsY0eYxnwPf/RXiuetfJS7SNSSbntCPJoDR8gFCrT2AO9WjowzSqnO3NPuFoERb3UfRf0ivgjIu3HidywxjGQehw280qaNIgBX2aURRukdqAJ8ldOpGg/otFFGRZ5GOT8b8yD4Czf5VrNaY8EE0d7DExw6jEBb5j8qmKjustOHkt+JlvO5sf0VhYA0ADYuO1Mjp3Oe7W65UB0dV9lLHJ8DgTbkDmPS6snS1cHNa1huHgOuOIO71VXvYQSDkRkR1CkOrtbdvZk5tzH4eXkT81ueNqX077HRKwdouzq2Krpm396WMZnq9n6keaq9dOUM+NgPHcfEb1We0XZzbFVUrct8sQG7m9g5cx5pRU031s4roWCY3qp6g9zTyPIqr0REtV1Ug1P1wkoJcTe9G77SO+RHMcnDgfJXxonS0dTE2aJ2JjvUHiHDgRyXM6kGp+t8lBLib3o3faR3yI5jk4cD5KZT1HV9l2r2VcxnBhVjrYsnj9X33Hge7oRFh6J0tHUxNmidiY71B4hw4EclmJuDfMLnTmlhLXCxCIiL1YoiIhCIi8autZEwvke1jBvc9wa0eLibBCF7KM7RNCCpoZAB34h2jDxuwXcB4txD0Wk07ty0bT3DJHVDwbYYW3Hj2jrNt4EqE1G1/S1fduj6QRMN/rMPanlnI8CMeBBWuUt0DpmwW+nlfDK2RmsG6iSL7U7N9IsLT20Rlf/C7YB/hZwDT5Fab6fNTzmCrbgc02NwARfccsi08xzvdJWxtf/TcHeGtdChx+B7w2RrmX1E6vPYrU2O1mGtcy9hJE7K+8tIcLDibYvK6uhUHszkI0lT24l48jG5X4mVEbx8VW+kzA2sBG1oPqQiIimKtIub9aT/rtV/by/8AUcukFzfrR/Xar+3l/wCo5L675Qrd0W/qyeA91q1Y+xaiBnnly7kbWjn9Y6+X/L+arhW/sWpwKad+d3ShtuHdYD/3n0CiUovKFYcek0KF9tth6jkrEc6wueCjNZPje53A7vALZ6bqbAMHvZnwHD1/Ra2hpTI8DhvPgna5gtDrjorAYph/FaA4feaBn5j9Oq1Wg5LTt63HqP8A0FOdd6XFSOP+zc13/afk4qDaB/rMPV7QfBxsfkStozaoMg0ZApzomrwPtwdl58CpAoxJHgksPddl65KTrUpyqvaLs6tiqqVuW+WIDdzewcuY81V66kVV7RdnVsVVSty3yxAbub2DlzHmltTTfWzirtgmN3tT1B/KeR5FVeiIlquikGp+uElBLib3o3faR3yI5jk4cCr40TpaOpibNE7Ex3qDxDhwI5LmdSDVDXCSglxN70bvtI75EcxycOBUynqOr7LtXsq5jODCrHWxZPH6vvuPA93QiKs9YNvdDT92Nks8lgcIb2bRcXs57v2DgtCNZ9YdKf1WnFHC7+I4YDhduPaSDE4W4sYm4N8wudOaWOLXCxCuKu0hHCwvlkZGwb3PcGN/MSAq/wBYNvWjqe4iL6l+f2YwsuOcjrZdWhy1NDsHdO8TaTrpah/FrSbeHavubdA1qktdsX0ZJT9g2n7O2YlYT2wPMvdfEOhuOi9WKryfa7pjSHdoKUQt+Nre0I4EGaQCMZ/dBWLHsqrat4k0jWOJ+HE6Z4B3gOcQ1nlcL1r4a7VuRjZHfSqGRxDPdLT7RABv2b95w3LXWO47p5UYqunikp5jGHhrw629rhex4g5/sq/iVXVQO0RYNOo6/wCeSYUsMUms/wA4KHO1foNHSNYKQzPyPaSnFe/wNIwkjPc0ZqwonjADbALA2NhhFtx4Cy+NpxZmKz3M3PIF72sXDLuk9FE9P6uVU018YexxyucLWDkWeHEXuq+6TryNN2e8klOI44jZos3ed63FbRu+lxSNp2OB9qUkhzbZbt1wCLZEnMZKNbY9CRyUJqC0drC5tngZ4XuwlpPK7r9COpUnoqF1HTEMaZnjvFoJFz90Z2AHAZm3MqCbSteA6lFEGjt57doxrg8RtDrhpI3PcWt7u8C994W+ia91Qwx7D6beFloqrGMjWNQ3ndktbs0kvU0Jv77Bl0OH9F0oFzds8pezrKNnKVl/EuufmSukQrbSEHStvWzH2uaYGv1hgv47UREUxVpFzfrR/Xar+3l/6jl0guc9cIsNfVDf9c8/mcXfuoFd8oVu6LH8aQdw91p1aexOqH+sx3z7jwL/AImnL8vqFVimWynSXZaQa3hM1zDyvbG3zu23moVO7RkBVmxmLraKRo3X8s1aunPtB+EfqVnaGgtHfi7P0yH+eqx9PR+y7xH7j91n6PcDGy3ID0yTxcrXhp9zRTTF27s3fMWHzsq+1QhxVkX3bu3X3NP72Ut17q8NNg4yOA8h3j+g9VqtSKMMZJUu/AzrxdbzsPIrMZNUV/alAW8mZiqbD4h8gCf0W8Wu0VTHOR3tO3eBz+a+aZ1kpqRuKonjiHDG4An8Ld7vILBSlskVS6f/AKRNJFdtLFJUH4nfUx+IJBcfDCFF2a46w6Wypo3QxOsMUTOyZzv9IkN788LuWWeYhSTanqfDB/rUb448Z70LnNZcn3ogSL9WjxCrlTfQ/wDR6fK7tdI1bnPcbubHd7jfPvTv43+6fFbDXTZWKeIS0eNzY22fG4l77D32neeo80tqab62cVdsExvVT1B/KeR5FVwiIlqui2+q2nRR1LZjGyQDIhzWlwHON5F2OHMLoHRGlo6mJs0TsTHeoPEOHAjkuZ1INUNcJKCXE3vRu+0jvkRzHJw4FTKeo6vsu1eyrmM4MKsdbFk8fq++48D3dCIsPROlo6mJs0TsTHeoPEOHAjksxNwb5hc6c0sJa4WIUH200Ucmh6kyAfV4XsJys8PDRbqQ5zeuIqEbIdISf/GPLg54hkeI2gZloa1+FvPvOd62Uh/pA6ZEWi+wyxVMrG244Yz2rnDwc2MfzKtNAbR4tH0MdPTsdPOSXuc67Ymvf7o959gGi2VyDYpZikL5ogxjbm4W+meGP0nalZGg9ajUSOaYsLGguL8Vw0D4jYD9FqtYtrVHTXbGfpMnKM9weMtiPTEo7R6jaZ0y4OqXGmpzmA8GNued2U4zcc73da9/aVmap7GaCiwucz6RKM+0lAIB+5F7LeYvcjmocOCsvpS+Q/f/AEpM9cHH8Jth5qlNN636SrcjenheLhrQY2uab2OM954PQ2Nty1+jtAtjIcSXOHk0eAU82laS7bSM1jcR2iHTAO8Pzl6iy2PeI7xxgBvdtV1wvCIWRsnlGk8gHPZtyC3Wpf8A9hS/2zP1XRQXPmoFPj0jTC9rPxfkaXW88Nl0GptD8h8Uk6UkfEMH/nmUREU9VNFQe0qlwaSnsLBxa/8AMwE/O5V+KottNBaeCbg9hYfGM358n/JQ6xt477lY+jcuhWaJ+ppHPkq4WRo+tdDLHK32o3NePFpuP0WOiUal0ZwDhYrpeCVlTAx7fZkaHNPLELjzCxtEVOEmJ2RBNv3H7qI7I9Y2upn08jgDBd4vYDs3Zk35Nde54YgodtH20tc80+jBd5OF1UBmTygbxPDGR4Dc5P4n6bA5cirqY0tQ+I7Dl4bPRTfWyVrpy6rlZS08YIa6RzWl9va7NpN3OPQbg3InIxXT23miiY2Kkp3ziPJpeexitbfbN7vMN4qpKzV3SEzzJLHNI873PdjcfFxN1i1WiJ6dodLAWtvbE4Xz5Xvkt2aWjRBuMyVJtN7YdJ1d2ibsGfBD9Vl+O+P+8o/oWCnM99IPqGxuObomte4k7y5znbhluDittobV+jqYS8zdm8e0Dhbh8ie8DzXhS1baKR8ZbHVQOyxWsRfK2Ig2HMC45Fe6Kx63O3ougdSdRdENiZPRxRThwBEz/rnXH4vYdzADSDwCm65Q1U1uk0XWCeHF2DnWlgxEtLDw3gFwBu1x4jkSD1NozSLKiGOeI4mStD2nmHC48D0WJFlua4OFwslEReLJVXtG2dWxVVK3LfLEBu5vYOXMeaq9dSKq9o2zq2KqpW5b5Yhw5vYOXMeaW1NN9bOKu2CY3e1PUH8p5HkVV6IiWq6KQaoa4SUEuJvejd9pHfIjmOThwKkWs+3l3afR9H0r5JTkHyNJzPwQsuX+oz4FV6t7qfrU+gn7RoDmuAbI3K5aDfJ3Ai5IUynqOr7LtXsq5jODCrb1sWTx+r77jwPdn0mynSmlZGz6VqHRsGYYSHSAO3hkTe5Fewvx3XBsrP1U2Z0OjwDDCHSD+NJZ8t+YdazP5QFvdE6WjqYmzROxMd6g8Q4cCOSzE3BvmFzpzSwlrhYhFhaZ0kKeCWZ1rRsLrE2uQMhfqbDzWaq12x6fwxx0jTm/vyD7rT3AfFwJ/lC1yv0GFymYfSmqqGRbCc/DaqpqZy97nuN3OJcTzJNyfVeaIkK62BYWCmGymkx6RjOX1bXv/u4RbzeFeiqrYro7vVE54BsY8+87K/RnDj4q1U4o22j8VzbpFL1laQPpAHPmiIilqvoohtR0OZ6B7h7UB7UeDQQ/+6SfJS9fmWMOBa4Agggg5gg5EELB7dNpapFNOaeZso2G65dRbTWXQxpaqWA3sx3dJ4tObT5tIWrVfIINiuvxvbI0PbqIuFpNOVUjntp4y76yzXNBtixOGFrhxF2tNjxseCner2qMVKLjvy8ZCMx0YPdHz68FDtTGtlr3yv8A4bXPa21ySO6LC2ZAN+dwFK9Sq4zxzTuN3SSnLi1rWjC3wAJt4nmrFTxhjAFx3Gat1VUvk2X9NQ9FIl5VMeJjm4WuuCMLvZP3T0O7/FeqKSkirDWDVxjGGrpSQxrrSRH24nXsWnwJtbqDcg3WtgmxMufPl1U2kpP9cq6b3KqESDk1w7hJ8XXN/BQDRjvab5/sVgMipLu0y+72WXNFdhb0y8tyu3+jzrOZqSWjeSTTOBZ/Zy3OG/R4d5OHJUdQvu3nY28huVj/ANHGZwq6vhF2AL3W7ocJBhu7h3TJ6HksXbFsguCWroRFXmtm3Cgo7sid9Kl+GIjsx+KbNv5cR6KBHSOntPXbEDTUruIxQxEHnLYyS3G8NuOgWCkq0datqlBQXbJNjlA+xi7778nEd1h/EQq0n2j6Y0wTFo2AwRj2pGHveDqh1msNrZNs7fvUp1T2BUdPhfVE1Ugzse7CD/ZjN38xseQVmwU7WNDGNDWtFg1oDWgDgAMgEIVH1myWrpqMSvkbPI25kawElreYcc5LZ3yHnZQ9dSKq9o2zq2KqpW5b5YgN3N7By5jzS2ppvrZxV2wTG72p6g9zTyPIqr0REtV0Ug1Q1vkoJcTe9G77SO+RHMcnDgVfGidLR1MTZonYmO9QeIcOBHJczqQaoa4SUEuJvejd9pHfIjmOThwPkplPUdX2XavZVzGcGFWOtiyeP1ffceB7r70jpBkET5pDZjAXE+HAcydwHMrnbWHTbquoknfkXnIcGtGTWjwFvO54qUbRNfxWYYICRALOcSC0vdvsR8LeXMX4AqCr2qm0zot1BY4BhhpWGWUWe70H7nbwREW71O0H9LrIobHDfE88mNzd65N8XBRGguNgrDLK2JhkdqAuVceznQ30egiB9qT613jJa3gQwMB6gqTL4BbJfVYGNDWhoXH6iZ08rpXaySUREWS0oiIhCrna9qyZI21bBd0QwyD7hNw7+Uk36O6KoV1FJGHAtcAQRYg5gg5EEKg9etT3UM+VzDJcxu5fccfiHzGfOyushsdMcVeujmJBzPhZDmPl7xu4e3gq/pp/oukI5DkxzgTywv7rr+p9Ft9Wq5tHXVFNIQxjnHCSbAFpJZc8Ltdv8Fr9O6OMrWlubm3y5g8uuQX2n1ghnAhr47OaMLZ2jDI23B4G/wBD4cVNpZQ9gzzCrOPUDqeqedE6Dsx7+hvkrOXwnj81B6ahEbQz/wCVDYvcDXNDrbx3sd28Mlmy6eoY4XsM75sWT7uke9+H3S4iwBtbKwsVNuqyY92fBauu0xaKrrBcGocIIDxwMHecOQIHqonTHBGXcXZD/Pr6LJ0hpOWtmaBGXW7sUEYJDRwa1rRmd17DPpkBYGrOwesqi19Y4U0W/Bk6a3IMHdZlzNxyWu6liM2sqzhmDWFozc7l1y9VP9UNk+lKuIRuL6Slecbu0JbiJsL9gCC82aLYrDkVd+qmzWh0eAYYQ6QfxpLPl8nWsz+UNClK8utoaBdQLVPYxQUQa5zPpMoz7SUXAP3IvZHnc9VPQEReLJEREIRERCFVe0XZ1bFVUrct8sQG7m9g5cx5qr11Iqr2i7ObYqqlblvkiA3c3sHLmPNLamm+tnFXbBMb1U9QfynkeRVXoiJaroiIiEIrm2TasmCA1LxZ84GEHeIxmD/Nv8A1QXZ/qY6tmxvBEEZGM8HHI9mDzI38h4hXuBZMaOHPTPBU3pHiIDfhYzmfm5DmfuvqIiZqjoiIhCIiIQi1+ntBx1cDoZRk7ccsTXDc5pO4j/EcVsEXhAIsVmx7o3BzTYjUubtYtX5KOd0Mg3Ztdawe3g5vT9DcLR1uj2SizhnwIyI8CukdbdVY66Hs3917c438Wu8OLTxH7gKhdM6GlpZXQzNwub6EcHNPEFJ5oXQuu3UukYbiMWJQ9XKBpbQdveP5kov/AKLM+N3oF+xqxFzf6j/xW3Ra/iJf8lKGDUI1RD1/dS7ZzrjDo4GJ1OzA45ysaO2zPvuPttHLh8ldWitMQ1MYkhe17TxG8dHDe09CuZ1laP0nLA/HDI6N3Npt5HmOhW6Krc3J2Y9Uvr+j0E/ah7Dv0nhs4eS6aRVJoLbJI0BtVH2n/EZZr7dWeyT4YVPNE69UdRbBO0ONu4/6t1zwAdYE+BKYMnjfqKp1VhNXTfOwkbxmPtxst+i+Ar6t6VoiL45wAudwQhfUUc0xtBoqcHFMHu+CK0jvkbDzIUB09thmku2mYIW/G6z5D5ey35+K0PqI2aymtLg9XU/Kyw3nIffgrR0zp2Glj7SZ4YOA95x5NbvJVR63bUJqm8cF4YTkbH6x4+84eyLcB1uSodWV0kri+R7nuPvOJcfUrwS6Wqc/IZBXPD8AhpSHydp3oOHMoiIoasSLcar6tSVs4iZk3e99rhjeZ68AOJ8146B0BLWTCGFtyd7j7LRxc48B+u5XzqtqtFQxdnHck2L3km7nDja9mjoPnvUqngMhudSRYxizaJmgw/iHV3d55b1maI0THTQshiFmsFupPFzjxcd5KzUROQLZBc0c4vcXONyUREXqxRERCEREQhEREIRazT2rsNZH2czLj3XDJ7TzY7huHitmi8IBFis45HRuD2GxCojWvZzUUeJ7R2sPxt3tHDtG8PEXHgokupFD9Ydl9LUkvYDBIfeYBhJ5uj3elkulo9rFc6DpKLaFUOI5j9vJUWilenNmtZT3Ij7Zg96PvG3VntD0I6qKuaQbHIjeOKgOY5ps4K2wVEU7dKJwI7l8REWC3rPoNPVEH2U0kY5Ne4N823sfRbul2nV7Mu2xjk9jD88IJ9VFUWxsjm6iVGlpIJc5GNPiApTVbTa9/wDHwjk1jG/PDf5rSV+m55/tZpJONnPc4eQJsN5WCi8dI52slEVJBFnGxo8AEREWCkoi/cURcQ1oJJyAAuSeQHFS7QWy2rqLF7ewYeMnteUe/wBbLNrHPNmhR56qGnbpSuA8f5mocprqnsxnqsMk14YTnc/aOH3GncOp53AKsTVzZvS0ha/CZZR778wDzazcPmRzUrTCKj2vVQxDpLcaFKOJ5DmfJYOiNCw0sYjhYGNG+28nm529x6rOREwAAFgqc97nuLnG5KIiL1YoiIhCIiIQiIiEIiIhCIiIQiIiEIqc2xf1mP8ACf2XxFErP6asHR3+9HgfZV+iIky6UiIiEIiIhCIiIQrJ2MfbTfh/cK2giJ1Sf0guZ9IP753gPZfURFKSFEREIRERCEREQhEREIX/2Q=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2" name="Rectangle 8"/>
          <p:cNvSpPr>
            <a:spLocks noChangeArrowheads="1"/>
          </p:cNvSpPr>
          <p:nvPr/>
        </p:nvSpPr>
        <p:spPr bwMode="auto">
          <a:xfrm>
            <a:off x="0" y="1357298"/>
            <a:ext cx="43577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4400" b="1" i="1" dirty="0" smtClean="0">
                <a:solidFill>
                  <a:srgbClr val="006600"/>
                </a:solidFill>
                <a:ea typeface="ＭＳ Ｐゴシック" charset="-128"/>
              </a:rPr>
              <a:t>PUTTING</a:t>
            </a:r>
            <a:r>
              <a:rPr lang="en-GB" sz="4800" b="1" i="1" dirty="0" smtClean="0">
                <a:solidFill>
                  <a:srgbClr val="006600"/>
                </a:solidFill>
                <a:ea typeface="ＭＳ Ｐゴシック" charset="-128"/>
              </a:rPr>
              <a:t> </a:t>
            </a:r>
            <a:r>
              <a:rPr lang="en-GB" sz="4800" b="1" i="1" dirty="0" smtClean="0">
                <a:solidFill>
                  <a:srgbClr val="006600"/>
                </a:solidFill>
                <a:ea typeface="ＭＳ Ｐゴシック" charset="-128"/>
              </a:rPr>
              <a:t>THE</a:t>
            </a:r>
            <a:r>
              <a:rPr lang="en-GB" sz="4800" b="1" i="1" dirty="0" smtClean="0">
                <a:solidFill>
                  <a:srgbClr val="006600"/>
                </a:solidFill>
                <a:ea typeface="ＭＳ Ｐゴシック" charset="-128"/>
              </a:rPr>
              <a:t> HEALTH </a:t>
            </a:r>
            <a:endParaRPr lang="en-GB" sz="4800" b="1" i="1" dirty="0" smtClean="0">
              <a:solidFill>
                <a:srgbClr val="006600"/>
              </a:solidFill>
              <a:ea typeface="ＭＳ Ｐゴシック" charset="-128"/>
            </a:endParaRPr>
          </a:p>
          <a:p>
            <a:pPr algn="ctr"/>
            <a:r>
              <a:rPr lang="en-GB" sz="4800" b="1" i="1" dirty="0" smtClean="0">
                <a:solidFill>
                  <a:srgbClr val="006600"/>
                </a:solidFill>
                <a:ea typeface="ＭＳ Ｐゴシック" charset="-128"/>
              </a:rPr>
              <a:t>BACK INTO </a:t>
            </a:r>
            <a:endParaRPr lang="en-GB" sz="4800" b="1" i="1" dirty="0">
              <a:solidFill>
                <a:srgbClr val="006600"/>
              </a:solidFill>
              <a:ea typeface="ＭＳ Ｐゴシック" charset="-128"/>
            </a:endParaRPr>
          </a:p>
          <a:p>
            <a:pPr algn="ctr"/>
            <a:r>
              <a:rPr lang="en-GB" sz="4800" b="1" i="1" dirty="0" smtClean="0">
                <a:solidFill>
                  <a:srgbClr val="006600"/>
                </a:solidFill>
                <a:ea typeface="ＭＳ Ｐゴシック" charset="-128"/>
              </a:rPr>
              <a:t>HEALTH </a:t>
            </a:r>
          </a:p>
          <a:p>
            <a:pPr algn="ctr"/>
            <a:r>
              <a:rPr lang="en-GB" sz="4800" b="1" i="1" dirty="0" smtClean="0">
                <a:solidFill>
                  <a:srgbClr val="006600"/>
                </a:solidFill>
                <a:ea typeface="ＭＳ Ｐゴシック" charset="-128"/>
              </a:rPr>
              <a:t>&amp; </a:t>
            </a:r>
            <a:r>
              <a:rPr lang="en-GB" sz="4800" b="1" i="1" dirty="0" smtClean="0">
                <a:solidFill>
                  <a:srgbClr val="006600"/>
                </a:solidFill>
                <a:ea typeface="ＭＳ Ｐゴシック" charset="-128"/>
              </a:rPr>
              <a:t>SAFETY</a:t>
            </a:r>
            <a:endParaRPr lang="en-GB" sz="4800" b="1" i="1" dirty="0">
              <a:solidFill>
                <a:srgbClr val="006600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886C615-59AC-4699-8F39-10BEE4FB4822}" type="slidenum">
              <a:rPr lang="en-GB" smtClean="0">
                <a:latin typeface="Arial" pitchFamily="34" charset="0"/>
              </a:rPr>
              <a:pPr/>
              <a:t>19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53251" name="AutoShape 2" descr="data:image/jpg;base64,/9j/4AAQSkZJRgABAQAAAQABAAD/2wCEAAkGBhQSERQSExQWFRUUGBsYFxUYGBkVFRsZFRgfGBkXFRQdGyYgGRojGhcVIC8hKCcpLCwtGB8xQTAqNSYrLCkBCQoKDgwOGg8PGislHyUqLCoqNTAuLDIpKik2LCwsKjIyLCksNS8sLSwsNCwsKiksMCwsLDIsKSwqLC8pLDUpLf/AABEIAOEA4QMBIgACEQEDEQH/xAAcAAEAAgMBAQEAAAAAAAAAAAAABgcEBQgDAQL/xABIEAABAwICBwUECAIGCgMAAAABAAIDBBESIQUGBzFBUWETInGBkTJCUqEUIzNicpKxwUOCCDRzotHwFiRTVGOTs8LS4RU1sv/EABsBAAICAwEAAAAAAAAAAAAAAAAFBAYCAwcB/8QAOREAAQMCAgYIBAUEAwAAAAAAAQACAwQRBSESMUFRgcEGEyJhcZGhsRQyQuEjcqLR8DM0UvFDU2L/2gAMAwEAAhEDEQA/ALxREQhEREIRERCEXlNUNba5zJsBvJPQbz+yw9OaZbTRF7sycmt3XP8AhzK8NX6RxaKiU4ppRe/BrDmGMHui1ieZ5r2yx0s7BbhEReLJEREIRERCEREQhEREIRERCEREQhEREIRERCEREQhEREIRERCEREQhERfCUIVe6x1BqK9sW9rXtjA8SMfnckeQVhAKqdGVGKrjeT7UzXE/iff91ayzdko8Bvcr6ii2m9pNHTEt7TtXj3Yhiz5F/sj1uOSgmldsdS/KGNkQ5n6x/qbN/uqI+ojZrKf0uDVlTm1lhvOX38grkXjPWsZ7b2tvuxODf1K52r9aqua/aVErgeGItb+QWHyWsc4k3OZPFRjXDY1O4+irv+SUcB+5HsukJdZqVps6pgaeRlYD6Yl+P9LKP/e6f/nR/wDkucbpdYfHO3KSOi0X/YfILo7/AEso/wDe6f8A50f/AJL9w6y0rzZtTA48hKwn/wDS5uul0fHO3IPRaLZIfILp6CrY8XY9rh90h36L1XLrXkG4NiOIyPqtro7W6rgI7OokAG5pcXN/I644ngs21w2hRpeirwPw5AfEW9QT7Lo1FT+iNsk7SBURskbxc3uP8eLT4WCnugtoFHVWa2TA8/w5O47yN8LvAElSmVEb9RSKqwerps3suN4zH24qRoiLelSIiIQiIiEIiIhCIiIQiIiEIiIhCLxrXkRvI3hriOOYBtkvZVnr1tPwF1PSHvbnzbwOBEfM/e4WyvvGuSRsYu5TKOimrH9XEPHcFpYJC0tcN7SCPEG4/RaPWXXeqq3ObI8sjufqmd1vg7i7z+S3IKimm6XBKeTu8PPf87rViGloAjVtTDoiYviXskA0rXbfZbXbvz9Fr0REkXTkRe1LSPkcGRsc9x3NaC4nwAUv0RsmrJgHSYYGn4zd/wCRt7eBIK2Mjc/5QotRVwU4vK8D38tahSK5NG7G6ZljNJJKeQtG30Fzz97it7S7O6CPMU7T+Mufv6OJCktopDrsEkl6S0jMmhzuGXqeS5+RdAVWzqgkNzTtH4C5nTc1wC0OkdjNO4fUyyRn71pG+ndPzQ6jkGqxRF0lo35O0m+Iy9L+yp1FMtMbKqyEFzGtnaP9me9+Q2J8rqIzQOY4tc0tcMiCCCPEHcormOZ8wTyCqhqBeJwPgvNERYKSpPq7tCqqQgB5ljGXZvJIt9129vll0Kt7VjXWnrhaN2GQC7onZPHUfEOo6Xsuel6U9Q6Nwexxa5puHA2II4gqVFUujyOYSLEMEgqwXNGi/eNviNvuuoEVd6i7TxOW09VZshyZLua88A4e6889x6HfYibRyNkF2rntXRy0knVyix9D4IiItiiIiIhCIiIQiIiEIhKKtNquumBpooT3nD65w4NI+z8SDc9MuJtrkkEbdIqZRUb6yYRM49w3rX7QNpReXU1I60di2SUb3cxGeDd4vxvyzNezUpa1j97XjI8LjJzfEZeRB4rwUp1Qpm1MU9I7eQJIyfdeO6Tfhe7AeiT6Tp3569i6OIosLpwYx2QRpbyNRPDX4ZLI0VPjiYeQsfFuX+HqvPS2jHTNaGC77gNGQviytc7uB8lrtX6kse6J2VzkOThkR/nkt9IBhN91jfwsnERE8Fj4HxXOK5kmFYppx/5aTdxadnuFD46Bz5eyiBldewwAnFbi0b7ftyVj6tbHtz6x1v8AgsPyfIP0b6qXaiaLpI6Zr6Wzg8d6Q27QniHfDb4dw87mSqJDSNtpOz9lYMS6QTFxihu0DIk/Mf29/BYWitDQ0zMEEbY29Bmernb3HqSs1EU4ADIKque550nG5RERerFEREIRa/S+r8FU3DPE1/AEjvD8Lxm3yK2CLwgEWKzY9zHaTDY9yqXWXY+5gL6RxkA3xPsH/wAjsg7wNvEquJoXMcWuBa4ZFpBBB5EHcuoVH9a9SoK5nfGCQDuytHeHRw94dDu4WUGajBzYrXh3SN7CGVWY37R47/fxXPaLb6x6sT0UmCZuR9l4zY4D4T5i43hahLCC02KvEcjJWh7DcFFaWz/aWbtpqt3Jscx39GyH9HevNVaizjldGbhRq2hirI+rkHgdoK6kRV7st107ZgpJj9ZGPq3H32D3fxNHqPAqwk7jkEjdILltZSSUkxik1j1G9ERFsUREREIRERCFotctZW0VM6Xe892NvN5GV+g3nw6rnyedz3Oe4lznEucTvJJuSepKl+1PT30itMbT3Ke7Byx3759bN/kUMSaql0322BdLwKhFNTB5HadmfDYEU02Z0bjLLL7rWYPNzgcvJh9Qopo+gdNI2Jgu5xsOXUnoBmrh0RoplPE2Jm4bzxc473H/ADuAHBZUkRc/S2BaekNc2GnMA+Z/oN/IfZV7rpTdhXY2+/hkt1Js71c0nzW9otFdvjZctGE3cOBIIHz+QK0un5xU6QOHNsdm33ghm/1cSFJdT9ORyGSEZPaSQfjbuuPDlyN+amQOAL9xNhzVaxWKSRlOQLujYHP7gSNG/kfUqLavaxT6LqXNcCW3tLFwcODmnnbMHiOivHROlo6mJs0TsTHeoPEOHAjkqo2k6LBjZUD2mkMd1abkeYIPr0Ue1P1vkoJcTe9G77SO+RHMcnDgfJaGyGnfoO1JvPRtxilFVELSajuJH8yPA93QiLD0TpaOpibNE7Ex3qDxDhwI5LMTEG+YVKc0sJa4WIRERerFEREIRERCEREQhYGm9CRVcLoZm3adx95p4OaeBH/rcSqJ1t1OloJML+9G72JALA9CODhyXQqwtL6JjqYXwytu1w8weDmngRvBUaeASjvTrCsWkoX2ObDrHMd/uuaEW01k1fko6h0MnDNrrWDmnc4fvyII4LVpMQQbFdNjkbI0PYbg5he1JVOie2RhLXMIc0jgRmF0RqtrAytpmTtyJye34Xj2h4cR0IXOKneyTT3Y1Rgce7UCw5B7blvqMQ8cKlUsug+x1FIcfoRUU5kb8zM+G39/9q6URE4XNkREQhFq9Z9MClpZp8rsacN+LzkwfmI+a2irXbRpO0UFODm9xkcL8GDC245Eud+X01TP0GFyn4bTfE1TIjqJz8BmVU73kkkm5OZJ3nqV+URIV1tS3ZtBepe74Yz6ucBu45XVr6JpMb7nc3Pz4f4qt9l2hnvdPUAdxjMHi5zmuNvBrbnxCsc1vY0k0o9obvE2a35kFOaMfhhcz6RvBrXZ6gOGSgGtdAxs9T9FjzINw3PNo75aOAHeNh8JUH0RXmGeOVpsWuF+o3OHgRceas3UqYCsbf3g5t+pF/2K8tfdmt3/AEilbk5w7WIZAXOb2dOJHDesauF2TmbFu6PYnFaSKp+vad1rAHhqXzaDK0UbgbHE9ob43JuPIH1VWKV7QNMdpN2DT3IcvF9s7+Ay9eaiig1Tw6Q22ZK1YDTOgo26Wt3a89XopBqfrfJQS4m96N32kd8iOY5OHA+SvjROlo6mJs0TsTHeoPEOHAjkuZ1INT9b5KCXE3vRu+0jvkRzHJw4HyWVPUdX2XavZaMZwYVY62LJ4/V99x4Hu6ERYeidLR1MTZonYmO9QeIcOBHJZibg3zC505pYS1wsQiIi9WKIiIQiIiEIiIhCjGv+qoraY4QO2j70Z4nmy/Jw+YCoNzSDY5EcF1GqT2r6vdhV9s1to5xiy3CQe365O8SUurIstMcVcujVeQ40r9RzbzHPzUHXpTzlj2vabOaQ4HkQbg+q80S1Xci+RXS2g9KCpp4p22tIwOy4H3m+TrjyWcq92NaUx00kBOcT7gfdkHD+YP8AVWEn8T9NgcuR19P8NUvi3HLw1j0RERbFCRUdtZrMekHN4RsY0eYxnwPf/RXiuetfJS7SNSSbntCPJoDR8gFCrT2AO9WjowzSqnO3NPuFoERb3UfRf0ivgjIu3HidywxjGQehw280qaNIgBX2aURRukdqAJ8ldOpGg/otFFGRZ5GOT8b8yD4Czf5VrNaY8EE0d7DExw6jEBb5j8qmKjustOHkt+JlvO5sf0VhYA0ADYuO1Mjp3Oe7W65UB0dV9lLHJ8DgTbkDmPS6snS1cHNa1huHgOuOIO71VXvYQSDkRkR1CkOrtbdvZk5tzH4eXkT81ueNqX077HRKwdouzq2Krpm396WMZnq9n6keaq9dOUM+NgPHcfEb1We0XZzbFVUrct8sQG7m9g5cx5pRU031s4roWCY3qp6g9zTyPIqr0REtV1Ug1P1wkoJcTe9G77SO+RHMcnDgfJXxonS0dTE2aJ2JjvUHiHDgRyXM6kGp+t8lBLib3o3faR3yI5jk4cD5KZT1HV9l2r2VcxnBhVjrYsnj9X33Hge7oRFh6J0tHUxNmidiY71B4hw4EclmJuDfMLnTmlhLXCxCIiL1YoiIhCIi8autZEwvke1jBvc9wa0eLibBCF7KM7RNCCpoZAB34h2jDxuwXcB4txD0Wk07ty0bT3DJHVDwbYYW3Hj2jrNt4EqE1G1/S1fduj6QRMN/rMPanlnI8CMeBBWuUt0DpmwW+nlfDK2RmsG6iSL7U7N9IsLT20Rlf/C7YB/hZwDT5Fab6fNTzmCrbgc02NwARfccsi08xzvdJWxtf/TcHeGtdChx+B7w2RrmX1E6vPYrU2O1mGtcy9hJE7K+8tIcLDibYvK6uhUHszkI0lT24l48jG5X4mVEbx8VW+kzA2sBG1oPqQiIimKtIub9aT/rtV/by/8AUcukFzfrR/Xar+3l/wCo5L675Qrd0W/qyeA91q1Y+xaiBnnly7kbWjn9Y6+X/L+arhW/sWpwKad+d3ShtuHdYD/3n0CiUovKFYcek0KF9tth6jkrEc6wueCjNZPje53A7vALZ6bqbAMHvZnwHD1/Ra2hpTI8DhvPgna5gtDrjorAYph/FaA4feaBn5j9Oq1Wg5LTt63HqP8A0FOdd6XFSOP+zc13/afk4qDaB/rMPV7QfBxsfkStozaoMg0ZApzomrwPtwdl58CpAoxJHgksPddl65KTrUpyqvaLs6tiqqVuW+WIDdzewcuY81V66kVV7RdnVsVVSty3yxAbub2DlzHmltTTfWzirtgmN3tT1B/KeR5FVeiIlquikGp+uElBLib3o3faR3yI5jk4cCr40TpaOpibNE7Ex3qDxDhwI5LmdSDVDXCSglxN70bvtI75EcxycOBUynqOr7LtXsq5jODCrHWxZPH6vvuPA93QiKs9YNvdDT92Nks8lgcIb2bRcXs57v2DgtCNZ9YdKf1WnFHC7+I4YDhduPaSDE4W4sYm4N8wudOaWOLXCxCuKu0hHCwvlkZGwb3PcGN/MSAq/wBYNvWjqe4iL6l+f2YwsuOcjrZdWhy1NDsHdO8TaTrpah/FrSbeHavubdA1qktdsX0ZJT9g2n7O2YlYT2wPMvdfEOhuOi9WKryfa7pjSHdoKUQt+Nre0I4EGaQCMZ/dBWLHsqrat4k0jWOJ+HE6Z4B3gOcQ1nlcL1r4a7VuRjZHfSqGRxDPdLT7RABv2b95w3LXWO47p5UYqunikp5jGHhrw629rhex4g5/sq/iVXVQO0RYNOo6/wCeSYUsMUms/wA4KHO1foNHSNYKQzPyPaSnFe/wNIwkjPc0ZqwonjADbALA2NhhFtx4Cy+NpxZmKz3M3PIF72sXDLuk9FE9P6uVU018YexxyucLWDkWeHEXuq+6TryNN2e8klOI44jZos3ed63FbRu+lxSNp2OB9qUkhzbZbt1wCLZEnMZKNbY9CRyUJqC0drC5tngZ4XuwlpPK7r9COpUnoqF1HTEMaZnjvFoJFz90Z2AHAZm3MqCbSteA6lFEGjt57doxrg8RtDrhpI3PcWt7u8C994W+ia91Qwx7D6beFloqrGMjWNQ3ndktbs0kvU0Jv77Bl0OH9F0oFzds8pezrKNnKVl/EuufmSukQrbSEHStvWzH2uaYGv1hgv47UREUxVpFzfrR/Xar+3l/6jl0guc9cIsNfVDf9c8/mcXfuoFd8oVu6LH8aQdw91p1aexOqH+sx3z7jwL/AImnL8vqFVimWynSXZaQa3hM1zDyvbG3zu23moVO7RkBVmxmLraKRo3X8s1aunPtB+EfqVnaGgtHfi7P0yH+eqx9PR+y7xH7j91n6PcDGy3ID0yTxcrXhp9zRTTF27s3fMWHzsq+1QhxVkX3bu3X3NP72Ut17q8NNg4yOA8h3j+g9VqtSKMMZJUu/AzrxdbzsPIrMZNUV/alAW8mZiqbD4h8gCf0W8Wu0VTHOR3tO3eBz+a+aZ1kpqRuKonjiHDG4An8Ld7vILBSlskVS6f/AKRNJFdtLFJUH4nfUx+IJBcfDCFF2a46w6Wypo3QxOsMUTOyZzv9IkN788LuWWeYhSTanqfDB/rUb448Z70LnNZcn3ogSL9WjxCrlTfQ/wDR6fK7tdI1bnPcbubHd7jfPvTv43+6fFbDXTZWKeIS0eNzY22fG4l77D32neeo80tqab62cVdsExvVT1B/KeR5FVwiIlqui2+q2nRR1LZjGyQDIhzWlwHON5F2OHMLoHRGlo6mJs0TsTHeoPEOHAjkuZ1INUNcJKCXE3vRu+0jvkRzHJw4FTKeo6vsu1eyrmM4MKsdbFk8fq++48D3dCIsPROlo6mJs0TsTHeoPEOHAjksxNwb5hc6c0sJa4WIUH200Ucmh6kyAfV4XsJys8PDRbqQ5zeuIqEbIdISf/GPLg54hkeI2gZloa1+FvPvOd62Uh/pA6ZEWi+wyxVMrG244Yz2rnDwc2MfzKtNAbR4tH0MdPTsdPOSXuc67Ymvf7o959gGi2VyDYpZikL5ogxjbm4W+meGP0nalZGg9ajUSOaYsLGguL8Vw0D4jYD9FqtYtrVHTXbGfpMnKM9weMtiPTEo7R6jaZ0y4OqXGmpzmA8GNued2U4zcc73da9/aVmap7GaCiwucz6RKM+0lAIB+5F7LeYvcjmocOCsvpS+Q/f/AEpM9cHH8Jth5qlNN636SrcjenheLhrQY2uab2OM954PQ2Nty1+jtAtjIcSXOHk0eAU82laS7bSM1jcR2iHTAO8Pzl6iy2PeI7xxgBvdtV1wvCIWRsnlGk8gHPZtyC3Wpf8A9hS/2zP1XRQXPmoFPj0jTC9rPxfkaXW88Nl0GptD8h8Uk6UkfEMH/nmUREU9VNFQe0qlwaSnsLBxa/8AMwE/O5V+KottNBaeCbg9hYfGM358n/JQ6xt477lY+jcuhWaJ+ppHPkq4WRo+tdDLHK32o3NePFpuP0WOiUal0ZwDhYrpeCVlTAx7fZkaHNPLELjzCxtEVOEmJ2RBNv3H7qI7I9Y2upn08jgDBd4vYDs3Zk35Nde54YgodtH20tc80+jBd5OF1UBmTygbxPDGR4Dc5P4n6bA5cirqY0tQ+I7Dl4bPRTfWyVrpy6rlZS08YIa6RzWl9va7NpN3OPQbg3InIxXT23miiY2Kkp3ziPJpeexitbfbN7vMN4qpKzV3SEzzJLHNI873PdjcfFxN1i1WiJ6dodLAWtvbE4Xz5Xvkt2aWjRBuMyVJtN7YdJ1d2ibsGfBD9Vl+O+P+8o/oWCnM99IPqGxuObomte4k7y5znbhluDittobV+jqYS8zdm8e0Dhbh8ie8DzXhS1baKR8ZbHVQOyxWsRfK2Ig2HMC45Fe6Kx63O3ougdSdRdENiZPRxRThwBEz/rnXH4vYdzADSDwCm65Q1U1uk0XWCeHF2DnWlgxEtLDw3gFwBu1x4jkSD1NozSLKiGOeI4mStD2nmHC48D0WJFlua4OFwslEReLJVXtG2dWxVVK3LfLEBu5vYOXMeaq9dSKq9o2zq2KqpW5b5Yhw5vYOXMeaW1NN9bOKu2CY3e1PUH8p5HkVV6IiWq6KQaoa4SUEuJvejd9pHfIjmOThwKkWs+3l3afR9H0r5JTkHyNJzPwQsuX+oz4FV6t7qfrU+gn7RoDmuAbI3K5aDfJ3Ai5IUynqOr7LtXsq5jODCrb1sWTx+r77jwPdn0mynSmlZGz6VqHRsGYYSHSAO3hkTe5Fewvx3XBsrP1U2Z0OjwDDCHSD+NJZ8t+YdazP5QFvdE6WjqYmzROxMd6g8Q4cCOSzE3BvmFzpzSwlrhYhFhaZ0kKeCWZ1rRsLrE2uQMhfqbDzWaq12x6fwxx0jTm/vyD7rT3AfFwJ/lC1yv0GFymYfSmqqGRbCc/DaqpqZy97nuN3OJcTzJNyfVeaIkK62BYWCmGymkx6RjOX1bXv/u4RbzeFeiqrYro7vVE54BsY8+87K/RnDj4q1U4o22j8VzbpFL1laQPpAHPmiIilqvoohtR0OZ6B7h7UB7UeDQQ/+6SfJS9fmWMOBa4Agggg5gg5EELB7dNpapFNOaeZso2G65dRbTWXQxpaqWA3sx3dJ4tObT5tIWrVfIINiuvxvbI0PbqIuFpNOVUjntp4y76yzXNBtixOGFrhxF2tNjxseCner2qMVKLjvy8ZCMx0YPdHz68FDtTGtlr3yv8A4bXPa21ySO6LC2ZAN+dwFK9Sq4zxzTuN3SSnLi1rWjC3wAJt4nmrFTxhjAFx3Gat1VUvk2X9NQ9FIl5VMeJjm4WuuCMLvZP3T0O7/FeqKSkirDWDVxjGGrpSQxrrSRH24nXsWnwJtbqDcg3WtgmxMufPl1U2kpP9cq6b3KqESDk1w7hJ8XXN/BQDRjvab5/sVgMipLu0y+72WXNFdhb0y8tyu3+jzrOZqSWjeSTTOBZ/Zy3OG/R4d5OHJUdQvu3nY28huVj/ANHGZwq6vhF2AL3W7ocJBhu7h3TJ6HksXbFsguCWroRFXmtm3Cgo7sid9Kl+GIjsx+KbNv5cR6KBHSOntPXbEDTUruIxQxEHnLYyS3G8NuOgWCkq0datqlBQXbJNjlA+xi7778nEd1h/EQq0n2j6Y0wTFo2AwRj2pGHveDqh1msNrZNs7fvUp1T2BUdPhfVE1Ugzse7CD/ZjN38xseQVmwU7WNDGNDWtFg1oDWgDgAMgEIVH1myWrpqMSvkbPI25kawElreYcc5LZ3yHnZQ9dSKq9o2zq2KqpW5b5YgN3N7By5jzS2ppvrZxV2wTG72p6g9zTyPIqr0REtV0Ug1Q1vkoJcTe9G77SO+RHMcnDgVfGidLR1MTZonYmO9QeIcOBHJczqQaoa4SUEuJvejd9pHfIjmOThwPkplPUdX2XavZVzGcGFWOtiyeP1ffceB7r70jpBkET5pDZjAXE+HAcydwHMrnbWHTbquoknfkXnIcGtGTWjwFvO54qUbRNfxWYYICRALOcSC0vdvsR8LeXMX4AqCr2qm0zot1BY4BhhpWGWUWe70H7nbwREW71O0H9LrIobHDfE88mNzd65N8XBRGguNgrDLK2JhkdqAuVceznQ30egiB9qT613jJa3gQwMB6gqTL4BbJfVYGNDWhoXH6iZ08rpXaySUREWS0oiIhCrna9qyZI21bBd0QwyD7hNw7+Uk36O6KoV1FJGHAtcAQRYg5gg5EEKg9etT3UM+VzDJcxu5fccfiHzGfOyushsdMcVeujmJBzPhZDmPl7xu4e3gq/pp/oukI5DkxzgTywv7rr+p9Ft9Wq5tHXVFNIQxjnHCSbAFpJZc8Ltdv8Fr9O6OMrWlubm3y5g8uuQX2n1ghnAhr47OaMLZ2jDI23B4G/wBD4cVNpZQ9gzzCrOPUDqeqedE6Dsx7+hvkrOXwnj81B6ahEbQz/wCVDYvcDXNDrbx3sd28Mlmy6eoY4XsM75sWT7uke9+H3S4iwBtbKwsVNuqyY92fBauu0xaKrrBcGocIIDxwMHecOQIHqonTHBGXcXZD/Pr6LJ0hpOWtmaBGXW7sUEYJDRwa1rRmd17DPpkBYGrOwesqi19Y4U0W/Bk6a3IMHdZlzNxyWu6liM2sqzhmDWFozc7l1y9VP9UNk+lKuIRuL6Slecbu0JbiJsL9gCC82aLYrDkVd+qmzWh0eAYYQ6QfxpLPl8nWsz+UNClK8utoaBdQLVPYxQUQa5zPpMoz7SUXAP3IvZHnc9VPQEReLJEREIRERCFVe0XZ1bFVUrct8sQG7m9g5cx5qr11Iqr2i7ObYqqlblvkiA3c3sHLmPNLamm+tnFXbBMb1U9QfynkeRVXoiJaroiIiEIrm2TasmCA1LxZ84GEHeIxmD/Nv8A1QXZ/qY6tmxvBEEZGM8HHI9mDzI38h4hXuBZMaOHPTPBU3pHiIDfhYzmfm5DmfuvqIiZqjoiIhCIiIQi1+ntBx1cDoZRk7ccsTXDc5pO4j/EcVsEXhAIsVmx7o3BzTYjUubtYtX5KOd0Mg3Ztdawe3g5vT9DcLR1uj2SizhnwIyI8CukdbdVY66Hs3917c438Wu8OLTxH7gKhdM6GlpZXQzNwub6EcHNPEFJ5oXQuu3UukYbiMWJQ9XKBpbQdveP5kov/AKLM+N3oF+xqxFzf6j/xW3Ra/iJf8lKGDUI1RD1/dS7ZzrjDo4GJ1OzA45ysaO2zPvuPttHLh8ldWitMQ1MYkhe17TxG8dHDe09CuZ1laP0nLA/HDI6N3Npt5HmOhW6Krc3J2Y9Uvr+j0E/ah7Dv0nhs4eS6aRVJoLbJI0BtVH2n/EZZr7dWeyT4YVPNE69UdRbBO0ONu4/6t1zwAdYE+BKYMnjfqKp1VhNXTfOwkbxmPtxst+i+Ar6t6VoiL45wAudwQhfUUc0xtBoqcHFMHu+CK0jvkbDzIUB09thmku2mYIW/G6z5D5ey35+K0PqI2aymtLg9XU/Kyw3nIffgrR0zp2Glj7SZ4YOA95x5NbvJVR63bUJqm8cF4YTkbH6x4+84eyLcB1uSodWV0kri+R7nuPvOJcfUrwS6Wqc/IZBXPD8AhpSHydp3oOHMoiIoasSLcar6tSVs4iZk3e99rhjeZ68AOJ8146B0BLWTCGFtyd7j7LRxc48B+u5XzqtqtFQxdnHck2L3km7nDja9mjoPnvUqngMhudSRYxizaJmgw/iHV3d55b1maI0THTQshiFmsFupPFzjxcd5KzUROQLZBc0c4vcXONyUREXqxRERCEREQhEREIRazT2rsNZH2czLj3XDJ7TzY7huHitmi8IBFis45HRuD2GxCojWvZzUUeJ7R2sPxt3tHDtG8PEXHgokupFD9Ydl9LUkvYDBIfeYBhJ5uj3elkulo9rFc6DpKLaFUOI5j9vJUWilenNmtZT3Ij7Zg96PvG3VntD0I6qKuaQbHIjeOKgOY5ps4K2wVEU7dKJwI7l8REWC3rPoNPVEH2U0kY5Ne4N823sfRbul2nV7Mu2xjk9jD88IJ9VFUWxsjm6iVGlpIJc5GNPiApTVbTa9/wDHwjk1jG/PDf5rSV+m55/tZpJONnPc4eQJsN5WCi8dI52slEVJBFnGxo8AEREWCkoi/cURcQ1oJJyAAuSeQHFS7QWy2rqLF7ewYeMnteUe/wBbLNrHPNmhR56qGnbpSuA8f5mocprqnsxnqsMk14YTnc/aOH3GncOp53AKsTVzZvS0ha/CZZR778wDzazcPmRzUrTCKj2vVQxDpLcaFKOJ5DmfJYOiNCw0sYjhYGNG+28nm529x6rOREwAAFgqc97nuLnG5KIiL1YoiIhCIiIQiIiEIiIhCIiIQiIiEIqc2xf1mP8ACf2XxFErP6asHR3+9HgfZV+iIky6UiIiEIiIhCIiIQrJ2MfbTfh/cK2giJ1Sf0guZ9IP753gPZfURFKSFEREIRERCEREQhEREIX/2Q=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38" name="Picture 2" descr="C:\Documents and Settings\rsharp\Local Settings\Temporary Internet Files\Content.IE5\W9D3XBZV\MC90043151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643050"/>
            <a:ext cx="4500594" cy="4500594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143000"/>
          </a:xfrm>
        </p:spPr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Why have we done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4525963"/>
          </a:xfrm>
        </p:spPr>
        <p:txBody>
          <a:bodyPr/>
          <a:lstStyle/>
          <a:p>
            <a:r>
              <a:rPr lang="en-GB" sz="2400" dirty="0" smtClean="0"/>
              <a:t>Over 12 000 deaths each year are estimated to have been caused by past exposure at work</a:t>
            </a:r>
          </a:p>
          <a:p>
            <a:pPr>
              <a:buNone/>
            </a:pPr>
            <a:endParaRPr lang="en-GB" sz="1200" dirty="0" smtClean="0"/>
          </a:p>
          <a:p>
            <a:r>
              <a:rPr lang="en-GB" sz="2400" dirty="0" smtClean="0"/>
              <a:t>An estimated 1.2 million people who worked in 2010/11 report suffering from a work-related illness.</a:t>
            </a:r>
          </a:p>
          <a:p>
            <a:pPr>
              <a:buNone/>
            </a:pPr>
            <a:endParaRPr lang="en-GB" sz="1200" dirty="0" smtClean="0"/>
          </a:p>
          <a:p>
            <a:r>
              <a:rPr lang="en-GB" sz="2400" dirty="0" smtClean="0"/>
              <a:t>75% of the new work-related conditions in 2010/11 were either musculoskeletal disorders or stress, depression and anxiety </a:t>
            </a:r>
          </a:p>
          <a:p>
            <a:pPr>
              <a:buNone/>
            </a:pPr>
            <a:endParaRPr lang="en-GB" sz="1200" dirty="0" smtClean="0"/>
          </a:p>
          <a:p>
            <a:r>
              <a:rPr lang="en-GB" sz="2400" dirty="0" smtClean="0"/>
              <a:t>Other work-related illnesses include skin disease, respiratory disease, hearing loss and vibration-related disorders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143000"/>
          </a:xfrm>
        </p:spPr>
        <p:txBody>
          <a:bodyPr/>
          <a:lstStyle/>
          <a:p>
            <a:r>
              <a:rPr lang="en-GB" dirty="0" smtClean="0"/>
              <a:t>Putting Health back into H&amp;S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85860"/>
            <a:ext cx="8786874" cy="2857520"/>
          </a:xfrm>
        </p:spPr>
        <p:txBody>
          <a:bodyPr/>
          <a:lstStyle/>
          <a:p>
            <a:r>
              <a:rPr lang="en-GB" sz="2800" dirty="0" smtClean="0"/>
              <a:t>We in the industry have focused on Safety and reducing the risks to our workers </a:t>
            </a:r>
          </a:p>
          <a:p>
            <a:endParaRPr lang="en-GB" sz="2800" dirty="0" smtClean="0"/>
          </a:p>
          <a:p>
            <a:r>
              <a:rPr lang="en-GB" sz="2800" dirty="0" smtClean="0"/>
              <a:t>We have made great progress in this but people are still getting harmed by the work we are doing.</a:t>
            </a:r>
          </a:p>
          <a:p>
            <a:endParaRPr lang="en-GB" sz="2800" dirty="0" smtClean="0"/>
          </a:p>
          <a:p>
            <a:endParaRPr lang="en-GB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7158" y="4429132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37 times more deaths in construction are health related and NOT due to workplace accident or injuries.</a:t>
            </a:r>
            <a:endParaRPr lang="en-GB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143000"/>
          </a:xfrm>
        </p:spPr>
        <p:txBody>
          <a:bodyPr/>
          <a:lstStyle/>
          <a:p>
            <a:r>
              <a:rPr lang="en-GB" dirty="0" smtClean="0"/>
              <a:t>What we needed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85860"/>
            <a:ext cx="8786874" cy="2857520"/>
          </a:xfrm>
        </p:spPr>
        <p:txBody>
          <a:bodyPr/>
          <a:lstStyle/>
          <a:p>
            <a:r>
              <a:rPr lang="en-GB" sz="2800" dirty="0" smtClean="0"/>
              <a:t>We had always undertaken health surveillance. </a:t>
            </a:r>
          </a:p>
          <a:p>
            <a:pPr>
              <a:buNone/>
            </a:pPr>
            <a:r>
              <a:rPr lang="en-GB" sz="2800" dirty="0" smtClean="0"/>
              <a:t>	However we identified key issues that we hadn’t fully covered and needed to improve at:</a:t>
            </a:r>
          </a:p>
          <a:p>
            <a:pPr>
              <a:buNone/>
            </a:pPr>
            <a:endParaRPr lang="en-GB" sz="1100" dirty="0" smtClean="0"/>
          </a:p>
          <a:p>
            <a:pPr lvl="2"/>
            <a:r>
              <a:rPr lang="en-GB" sz="2000" dirty="0" smtClean="0"/>
              <a:t>Fitness for Work Task Assessment</a:t>
            </a:r>
          </a:p>
          <a:p>
            <a:pPr lvl="2"/>
            <a:r>
              <a:rPr lang="en-GB" sz="2000" dirty="0" smtClean="0"/>
              <a:t>Sickness Absence</a:t>
            </a:r>
          </a:p>
          <a:p>
            <a:pPr lvl="2"/>
            <a:r>
              <a:rPr lang="en-GB" sz="2000" dirty="0" smtClean="0"/>
              <a:t>Rehabilitation</a:t>
            </a:r>
          </a:p>
          <a:p>
            <a:pPr lvl="2"/>
            <a:r>
              <a:rPr lang="en-GB" sz="2000" dirty="0" smtClean="0"/>
              <a:t>Education</a:t>
            </a:r>
          </a:p>
          <a:p>
            <a:pPr lvl="3"/>
            <a:r>
              <a:rPr lang="en-GB" sz="1600" dirty="0" smtClean="0"/>
              <a:t>Promotion </a:t>
            </a:r>
          </a:p>
          <a:p>
            <a:pPr lvl="3"/>
            <a:r>
              <a:rPr lang="en-GB" sz="1600" dirty="0" smtClean="0"/>
              <a:t>Awareness</a:t>
            </a:r>
          </a:p>
          <a:p>
            <a:pPr lvl="2"/>
            <a:r>
              <a:rPr lang="en-GB" sz="2000" dirty="0" smtClean="0"/>
              <a:t>Heath by design</a:t>
            </a:r>
          </a:p>
          <a:p>
            <a:pPr lvl="2"/>
            <a:r>
              <a:rPr lang="en-GB" sz="2000" dirty="0" smtClean="0"/>
              <a:t>Counselling</a:t>
            </a:r>
          </a:p>
          <a:p>
            <a:endParaRPr lang="en-GB" sz="28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861" y="3214686"/>
            <a:ext cx="5374139" cy="287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546295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143000"/>
          </a:xfrm>
        </p:spPr>
        <p:txBody>
          <a:bodyPr/>
          <a:lstStyle/>
          <a:p>
            <a:r>
              <a:rPr lang="en-GB" dirty="0" smtClean="0"/>
              <a:t>What we needed</a:t>
            </a:r>
            <a:endParaRPr lang="en-GB" dirty="0"/>
          </a:p>
        </p:txBody>
      </p:sp>
      <p:cxnSp>
        <p:nvCxnSpPr>
          <p:cNvPr id="11" name="Elbow Connector 10"/>
          <p:cNvCxnSpPr/>
          <p:nvPr/>
        </p:nvCxnSpPr>
        <p:spPr bwMode="auto">
          <a:xfrm rot="5400000">
            <a:off x="3643306" y="4071942"/>
            <a:ext cx="1071570" cy="785818"/>
          </a:xfrm>
          <a:prstGeom prst="bentConnector3">
            <a:avLst>
              <a:gd name="adj1" fmla="val 1010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785926"/>
            <a:ext cx="8318529" cy="3429024"/>
          </a:xfrm>
        </p:spPr>
        <p:txBody>
          <a:bodyPr/>
          <a:lstStyle/>
          <a:p>
            <a:r>
              <a:rPr lang="en-GB" dirty="0" smtClean="0">
                <a:ea typeface="ＭＳ Ｐゴシック" charset="-128"/>
              </a:rPr>
              <a:t>Construction Industry Employers </a:t>
            </a:r>
          </a:p>
          <a:p>
            <a:pPr lvl="2"/>
            <a:r>
              <a:rPr lang="en-GB" dirty="0" smtClean="0">
                <a:latin typeface="Myriad Pro"/>
                <a:ea typeface="ＭＳ Ｐゴシック" charset="-128"/>
              </a:rPr>
              <a:t>Corporate Membership – annual subscription</a:t>
            </a:r>
          </a:p>
          <a:p>
            <a:pPr lvl="2">
              <a:buNone/>
            </a:pPr>
            <a:endParaRPr lang="en-GB" dirty="0" smtClean="0">
              <a:latin typeface="Myriad Pro"/>
              <a:ea typeface="ＭＳ Ｐゴシック" charset="-128"/>
            </a:endParaRPr>
          </a:p>
          <a:p>
            <a:r>
              <a:rPr lang="en-GB" dirty="0" smtClean="0">
                <a:ea typeface="ＭＳ Ｐゴシック" charset="-128"/>
              </a:rPr>
              <a:t>Occupational Health Service Providers</a:t>
            </a:r>
          </a:p>
          <a:p>
            <a:pPr lvl="2"/>
            <a:r>
              <a:rPr lang="en-GB" dirty="0" smtClean="0">
                <a:latin typeface="Myriad Pro"/>
                <a:ea typeface="ＭＳ Ｐゴシック" charset="-128"/>
              </a:rPr>
              <a:t>CBH accredited to:</a:t>
            </a:r>
          </a:p>
          <a:p>
            <a:pPr lvl="3"/>
            <a:r>
              <a:rPr lang="en-GB" dirty="0" smtClean="0">
                <a:latin typeface="Myriad Pro"/>
                <a:ea typeface="ＭＳ Ｐゴシック" charset="-128"/>
              </a:rPr>
              <a:t>Provide services to industry standards</a:t>
            </a:r>
          </a:p>
          <a:p>
            <a:pPr lvl="3"/>
            <a:r>
              <a:rPr lang="en-GB" dirty="0" smtClean="0">
                <a:latin typeface="Myriad Pro"/>
                <a:ea typeface="ＭＳ Ｐゴシック" charset="-128"/>
              </a:rPr>
              <a:t>Input clinical data to national database</a:t>
            </a:r>
          </a:p>
          <a:p>
            <a:endParaRPr lang="en-GB" dirty="0" smtClean="0">
              <a:ea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143000"/>
          </a:xfrm>
        </p:spPr>
        <p:txBody>
          <a:bodyPr/>
          <a:lstStyle/>
          <a:p>
            <a:r>
              <a:rPr lang="en-GB" dirty="0" smtClean="0"/>
              <a:t>How CBH Works</a:t>
            </a:r>
            <a:endParaRPr lang="en-GB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58" y="1357298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ea typeface="ＭＳ Ｐゴシック" charset="-128"/>
              </a:rPr>
              <a:t>Workforce</a:t>
            </a:r>
          </a:p>
          <a:p>
            <a:endParaRPr lang="en-GB" sz="3600" dirty="0" smtClean="0">
              <a:ea typeface="ＭＳ Ｐゴシック" charset="-128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Myriad Pro"/>
                <a:ea typeface="ＭＳ Ｐゴシック" charset="-128"/>
              </a:rPr>
              <a:t>Receive CBH unique reference </a:t>
            </a:r>
            <a:r>
              <a:rPr lang="en-GB" sz="2800" dirty="0">
                <a:latin typeface="Myriad Pro"/>
                <a:ea typeface="ＭＳ Ｐゴシック" charset="-128"/>
              </a:rPr>
              <a:t>n</a:t>
            </a:r>
            <a:r>
              <a:rPr lang="en-GB" sz="2800" dirty="0" smtClean="0">
                <a:latin typeface="Myriad Pro"/>
                <a:ea typeface="ＭＳ Ｐゴシック" charset="-128"/>
              </a:rPr>
              <a:t>umber </a:t>
            </a:r>
          </a:p>
          <a:p>
            <a:r>
              <a:rPr lang="en-GB" sz="2800" dirty="0" smtClean="0">
                <a:latin typeface="Myriad Pro"/>
                <a:ea typeface="ＭＳ Ｐゴシック" charset="-128"/>
              </a:rPr>
              <a:t>(or can use CSCS or equivalent card)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Myriad Pro"/>
              <a:ea typeface="ＭＳ Ｐゴシック" charset="-128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Myriad Pro"/>
                <a:ea typeface="ＭＳ Ｐゴシック" charset="-128"/>
              </a:rPr>
              <a:t>Give consent for clinical data to be held</a:t>
            </a:r>
          </a:p>
          <a:p>
            <a:endParaRPr lang="en-GB" sz="2800" dirty="0" smtClean="0">
              <a:latin typeface="Myriad Pro"/>
              <a:ea typeface="ＭＳ Ｐゴシック" charset="-128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Myriad Pro"/>
                <a:ea typeface="ＭＳ Ｐゴシック" charset="-128"/>
              </a:rPr>
              <a:t>Present the card on site </a:t>
            </a:r>
          </a:p>
        </p:txBody>
      </p:sp>
      <p:pic>
        <p:nvPicPr>
          <p:cNvPr id="7" name="Picture 4" descr="CBHCARD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785926"/>
            <a:ext cx="20716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714752"/>
            <a:ext cx="201897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GB" dirty="0" smtClean="0"/>
              <a:t>How CBH Works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143000"/>
          </a:xfrm>
        </p:spPr>
        <p:txBody>
          <a:bodyPr/>
          <a:lstStyle/>
          <a:p>
            <a:r>
              <a:rPr lang="en-GB" dirty="0" smtClean="0"/>
              <a:t>Data Management</a:t>
            </a:r>
            <a:endParaRPr lang="en-GB" dirty="0"/>
          </a:p>
        </p:txBody>
      </p:sp>
      <p:pic>
        <p:nvPicPr>
          <p:cNvPr id="6" name="Picture 5" descr="CBH HAMATRIX full 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500174"/>
            <a:ext cx="2643206" cy="4286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 descr="CBH Stand FldrFC09 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2643206" cy="4332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8" name="Diagram 1"/>
          <p:cNvGrpSpPr>
            <a:grpSpLocks noChangeAspect="1"/>
          </p:cNvGrpSpPr>
          <p:nvPr/>
        </p:nvGrpSpPr>
        <p:grpSpPr bwMode="auto">
          <a:xfrm>
            <a:off x="5857884" y="1714488"/>
            <a:ext cx="3071834" cy="3663873"/>
            <a:chOff x="1563" y="1190"/>
            <a:chExt cx="3477" cy="2741"/>
          </a:xfrm>
          <a:solidFill>
            <a:srgbClr val="006600"/>
          </a:solidFill>
        </p:grpSpPr>
        <p:graphicFrame>
          <p:nvGraphicFramePr>
            <p:cNvPr id="9" name="Diagram 8"/>
            <p:cNvGraphicFramePr/>
            <p:nvPr/>
          </p:nvGraphicFramePr>
          <p:xfrm>
            <a:off x="1563" y="1364"/>
            <a:ext cx="3477" cy="25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129" y="1190"/>
              <a:ext cx="2247" cy="276"/>
            </a:xfrm>
            <a:prstGeom prst="rect">
              <a:avLst/>
            </a:prstGeom>
            <a:solidFill>
              <a:srgbClr val="92D050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 defTabSz="762000" eaLnBrk="0" hangingPunct="0">
                <a:defRPr/>
              </a:pPr>
              <a:r>
                <a:rPr lang="en-US" b="1" dirty="0">
                  <a:solidFill>
                    <a:schemeClr val="tx1"/>
                  </a:solidFill>
                  <a:latin typeface="Arial" charset="0"/>
                </a:rPr>
                <a:t>Fitness for Work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ction Plan Oct 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845978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143000"/>
          </a:xfrm>
        </p:spPr>
        <p:txBody>
          <a:bodyPr/>
          <a:lstStyle/>
          <a:p>
            <a:r>
              <a:rPr lang="en-GB" dirty="0" smtClean="0"/>
              <a:t>Data Management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rphy">
  <a:themeElements>
    <a:clrScheme name="Master Murphy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Murphy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ter Murphy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Murphy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Murphy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Murphy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Murphy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Murphy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Murphy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Murphy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Murphy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Murphy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Murphy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Murphy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Murphy</Template>
  <TotalTime>205</TotalTime>
  <Words>420</Words>
  <Application>Microsoft Office PowerPoint</Application>
  <PresentationFormat>On-screen Show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Murphy</vt:lpstr>
      <vt:lpstr>Custom Design</vt:lpstr>
      <vt:lpstr> Introducing CBH into   Murphys</vt:lpstr>
      <vt:lpstr>Why have we done it</vt:lpstr>
      <vt:lpstr>Putting Health back into H&amp;S</vt:lpstr>
      <vt:lpstr>What we needed</vt:lpstr>
      <vt:lpstr>What we needed</vt:lpstr>
      <vt:lpstr>How CBH Works</vt:lpstr>
      <vt:lpstr>How CBH Works</vt:lpstr>
      <vt:lpstr>Data Management</vt:lpstr>
      <vt:lpstr>Data Management</vt:lpstr>
      <vt:lpstr>Industry Guidance Information</vt:lpstr>
      <vt:lpstr>Visibility on Site </vt:lpstr>
      <vt:lpstr>How CBH has Benefited Murphys</vt:lpstr>
      <vt:lpstr>Obstacles faced &amp;  How we dealt with these</vt:lpstr>
      <vt:lpstr>Campaign Posters</vt:lpstr>
      <vt:lpstr>Campaign Handouts</vt:lpstr>
      <vt:lpstr>Sun/Skin Cancer Preventative Campaign</vt:lpstr>
      <vt:lpstr>Noise – Best Practice</vt:lpstr>
      <vt:lpstr>Slide 18</vt:lpstr>
      <vt:lpstr>Questions</vt:lpstr>
    </vt:vector>
  </TitlesOfParts>
  <Company>The Murphy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Rail Supplier Safety Forum</dc:title>
  <dc:creator>rsharp</dc:creator>
  <cp:lastModifiedBy>rsharp</cp:lastModifiedBy>
  <cp:revision>21</cp:revision>
  <dcterms:created xsi:type="dcterms:W3CDTF">2011-11-17T10:30:18Z</dcterms:created>
  <dcterms:modified xsi:type="dcterms:W3CDTF">2011-11-21T15:06:31Z</dcterms:modified>
</cp:coreProperties>
</file>