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61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32" autoAdjust="0"/>
    <p:restoredTop sz="94660"/>
  </p:normalViewPr>
  <p:slideViewPr>
    <p:cSldViewPr snapToGrid="0">
      <p:cViewPr varScale="1">
        <p:scale>
          <a:sx n="67" d="100"/>
          <a:sy n="67" d="100"/>
        </p:scale>
        <p:origin x="9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Morgan" userId="8b393cb2-c8bb-4dd1-a22d-70a0e9f9cc0d" providerId="ADAL" clId="{02AD0CB3-82A9-408F-B5EA-B01169901C69}"/>
    <pc:docChg chg="modSld">
      <pc:chgData name="Simon Morgan" userId="8b393cb2-c8bb-4dd1-a22d-70a0e9f9cc0d" providerId="ADAL" clId="{02AD0CB3-82A9-408F-B5EA-B01169901C69}" dt="2023-02-09T11:06:28.241" v="1" actId="108"/>
      <pc:docMkLst>
        <pc:docMk/>
      </pc:docMkLst>
      <pc:sldChg chg="modSp mod">
        <pc:chgData name="Simon Morgan" userId="8b393cb2-c8bb-4dd1-a22d-70a0e9f9cc0d" providerId="ADAL" clId="{02AD0CB3-82A9-408F-B5EA-B01169901C69}" dt="2023-02-09T11:06:28.241" v="1" actId="108"/>
        <pc:sldMkLst>
          <pc:docMk/>
          <pc:sldMk cId="2220034017" sldId="265"/>
        </pc:sldMkLst>
        <pc:spChg chg="mod">
          <ac:chgData name="Simon Morgan" userId="8b393cb2-c8bb-4dd1-a22d-70a0e9f9cc0d" providerId="ADAL" clId="{02AD0CB3-82A9-408F-B5EA-B01169901C69}" dt="2023-02-09T11:06:28.241" v="1" actId="108"/>
          <ac:spMkLst>
            <pc:docMk/>
            <pc:sldMk cId="2220034017" sldId="265"/>
            <ac:spMk id="88" creationId="{86FCF048-9920-4233-855D-8F38F602ECA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A8467F-6B8B-439B-AC82-69916385AA14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E18A-7786-4F9F-AD0A-EDF70EE32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72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BBA79-3AE5-452F-8DCB-D2AE8F0EA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B1D35-CF81-4DF7-AF39-7D042663D3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23693-672F-40B4-B5F9-FE89C3EE7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A15E-5C88-4BB9-B9BC-DE9D243D2090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E33E0-90C5-4DBC-8957-B9C65345C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28A315-014F-4208-A79A-2B0E51FF5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8D96-9C6D-4067-8F54-087086C4D0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727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A746A-DE1A-4F94-93D6-66CE89830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290AD3-FF6F-4088-9BCF-C726F305C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9E54B-F7C4-42DE-A984-C090E4BD0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A15E-5C88-4BB9-B9BC-DE9D243D2090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E4004-2A27-4B58-AA1B-336B19B84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E67A1-5ECB-4676-A7B7-729D41C3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8D96-9C6D-4067-8F54-087086C4D0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094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432318-427C-42DB-8721-3EC9400A2A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7BC993-FC46-4482-86AA-EFBDDAE7F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CC707-6590-4B49-AD23-1F06E33E2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A15E-5C88-4BB9-B9BC-DE9D243D2090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CC7A9-F61B-489D-B0B6-38DDEA6B5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7F36F-E0D5-4BF6-9C93-0F6CF9261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8D96-9C6D-4067-8F54-087086C4D0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772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B2EA0-B713-42EA-B6DD-938E5AF2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9B4DF-F2C4-4519-944D-83707D2F2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91B3E-53EB-4DCB-9C8A-569434CF9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A15E-5C88-4BB9-B9BC-DE9D243D2090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8AEFB-1A2D-4144-AEB9-117CD5468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7EF32-2DA5-49DD-AF6C-B5B5CE48C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8D96-9C6D-4067-8F54-087086C4D0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722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584BE-1836-4F1E-8EA1-4C4DF6CF0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D71640-3C93-4380-B205-E7B4FB9D0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6758C-BD5C-4800-BD9B-17114B83A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A15E-5C88-4BB9-B9BC-DE9D243D2090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CAA6B-F428-434C-949D-606F8255B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71A00-BDD0-4FFC-9A9E-3D57782A7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8D96-9C6D-4067-8F54-087086C4D0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84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DD503-4325-45FF-8255-12D6DC11C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9E7D8-E27B-4D7F-8359-93B936B3A5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D644A7-EF90-4A36-8FF5-A3C5472F10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7237D7-1C50-45A0-ABF8-A7A2CC911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A15E-5C88-4BB9-B9BC-DE9D243D2090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6C8A7-034E-40DF-AF19-9A448923F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2EF86-C25E-43DD-9782-3506C3E8D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8D96-9C6D-4067-8F54-087086C4D0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10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E9C5A-6FB3-498F-A611-B2DF1AE53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F0E2A-EB96-42A7-8AAD-996D85D99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E0EF47-31BE-44A6-A63B-1FEBD851B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98A6A3-4AF5-4570-9248-F2E8749C4D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C287EA-A2F9-4DD9-AB46-59932487D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59F2F8-12BF-4305-BA2D-05B72F202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A15E-5C88-4BB9-B9BC-DE9D243D2090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40F123-8439-456D-A9B0-981C75340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05AC20-766B-45DF-ACDD-4CC485931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8D96-9C6D-4067-8F54-087086C4D0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260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15002-941D-4FB4-B88C-CEF2597A2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DD1F7F-17F7-420B-BD83-62FC2748D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A15E-5C88-4BB9-B9BC-DE9D243D2090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0888A-E621-474C-9F69-8F2B53718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5D9466-8DB8-4CBA-8CD5-F91168A42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8D96-9C6D-4067-8F54-087086C4D0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899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0EF6D0-8CCD-4BBF-A15A-231946A82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A15E-5C88-4BB9-B9BC-DE9D243D2090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47B65C-EA63-4274-99C0-6E2FD3FBC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40BEBD-40F9-45CF-94F0-40C52257D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8D96-9C6D-4067-8F54-087086C4D0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837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940FF-8E0A-41A8-AF43-AA80D6A6B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7B5A1-2AF5-47C6-AE60-FAF20E83B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56D0B7-D872-4BD1-9DED-E7C47254DD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4C8EF1-2DF3-451D-B668-67AD0EF8E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A15E-5C88-4BB9-B9BC-DE9D243D2090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93B24D-B8FE-4FF4-9931-E273D51A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489877-AA65-4E84-A780-89503A734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8D96-9C6D-4067-8F54-087086C4D0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95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FE3B4-DF93-4566-9428-62F024726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2C2568-0663-4EF1-B07D-4562A96968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B675BB-9AD4-4891-83D1-3DC8E6FF31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50F494-D66B-4817-BD4E-B7DEB3498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3A15E-5C88-4BB9-B9BC-DE9D243D2090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64DCD-43E3-4E45-A235-CF4FFAE24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14C99D-546A-4CC5-98FA-10D38C9F1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8D96-9C6D-4067-8F54-087086C4D0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874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69B1EF-311A-4A3D-85EC-0C76B6BEA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C10CD-4817-4615-BAE3-344EEB46F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06DF1-B698-46AF-9678-79D1758F67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3A15E-5C88-4BB9-B9BC-DE9D243D2090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73C04-A718-496B-B6AB-AFCC2E1DE1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1EFD3-DF9F-4CD1-AA2A-1101AAC3A7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48D96-9C6D-4067-8F54-087086C4D0D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MSIPCMContentMarking" descr="{&quot;HashCode&quot;:-1288984879,&quot;Placement&quot;:&quot;Header&quot;,&quot;Top&quot;:0.0,&quot;Left&quot;:451.105438,&quot;SlideWidth&quot;:960,&quot;SlideHeight&quot;:540}">
            <a:extLst>
              <a:ext uri="{FF2B5EF4-FFF2-40B4-BE49-F238E27FC236}">
                <a16:creationId xmlns:a16="http://schemas.microsoft.com/office/drawing/2014/main" id="{0C964446-F1CA-4845-8765-CD40BC000064}"/>
              </a:ext>
            </a:extLst>
          </p:cNvPr>
          <p:cNvSpPr txBox="1"/>
          <p:nvPr userDrawn="1"/>
        </p:nvSpPr>
        <p:spPr>
          <a:xfrm>
            <a:off x="5729039" y="0"/>
            <a:ext cx="733923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484758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:a16="http://schemas.microsoft.com/office/drawing/2014/main" id="{93D79DB7-C3DE-42BF-A25C-599D4E3EC2BE}"/>
              </a:ext>
            </a:extLst>
          </p:cNvPr>
          <p:cNvSpPr txBox="1"/>
          <p:nvPr/>
        </p:nvSpPr>
        <p:spPr>
          <a:xfrm>
            <a:off x="8015645" y="92550"/>
            <a:ext cx="3418331" cy="553998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GB" sz="1000" b="1" dirty="0"/>
              <a:t>KEY</a:t>
            </a:r>
          </a:p>
          <a:p>
            <a:endParaRPr lang="en-GB" sz="1000" b="1" dirty="0"/>
          </a:p>
          <a:p>
            <a:endParaRPr lang="en-GB" sz="1000" b="1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2A5DDB3-B316-4EED-850A-0A71470C077D}"/>
              </a:ext>
            </a:extLst>
          </p:cNvPr>
          <p:cNvSpPr txBox="1"/>
          <p:nvPr/>
        </p:nvSpPr>
        <p:spPr>
          <a:xfrm>
            <a:off x="426202" y="883292"/>
            <a:ext cx="11087286" cy="535531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Minimising exposure (more to the left if many people or longer timescales)</a:t>
            </a: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5D314A8-7498-433A-93A4-296F3E7B6277}"/>
              </a:ext>
            </a:extLst>
          </p:cNvPr>
          <p:cNvSpPr txBox="1"/>
          <p:nvPr/>
        </p:nvSpPr>
        <p:spPr>
          <a:xfrm>
            <a:off x="8966973" y="1331964"/>
            <a:ext cx="2467003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PPE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B487B20-A870-4732-8680-4CFCA6E927F7}"/>
              </a:ext>
            </a:extLst>
          </p:cNvPr>
          <p:cNvSpPr txBox="1"/>
          <p:nvPr/>
        </p:nvSpPr>
        <p:spPr>
          <a:xfrm>
            <a:off x="3970812" y="1331964"/>
            <a:ext cx="2360709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Engineering controls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CD2D35F-7C27-409C-9920-4AF0F628509B}"/>
              </a:ext>
            </a:extLst>
          </p:cNvPr>
          <p:cNvSpPr txBox="1"/>
          <p:nvPr/>
        </p:nvSpPr>
        <p:spPr>
          <a:xfrm>
            <a:off x="2291197" y="1340803"/>
            <a:ext cx="1465014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Substitution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6588B76-7566-4047-A322-4E4530C27433}"/>
              </a:ext>
            </a:extLst>
          </p:cNvPr>
          <p:cNvSpPr txBox="1"/>
          <p:nvPr/>
        </p:nvSpPr>
        <p:spPr>
          <a:xfrm>
            <a:off x="678512" y="1331964"/>
            <a:ext cx="1384092" cy="48320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Elimination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r>
              <a:rPr lang="en-GB" sz="1000" dirty="0"/>
              <a:t>Through good planning, machine and plant selection and risk based maintenance, the amount of ballast moving can be reduced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D2C0CB-49DC-4637-BF0D-CBCC93713263}"/>
              </a:ext>
            </a:extLst>
          </p:cNvPr>
          <p:cNvSpPr txBox="1"/>
          <p:nvPr/>
        </p:nvSpPr>
        <p:spPr>
          <a:xfrm>
            <a:off x="829347" y="1888802"/>
            <a:ext cx="1082422" cy="1477328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Can manual ballast moving activity be eliminated?</a:t>
            </a:r>
          </a:p>
          <a:p>
            <a:endParaRPr lang="en-GB" dirty="0"/>
          </a:p>
          <a:p>
            <a:r>
              <a:rPr lang="en-GB" dirty="0"/>
              <a:t>Or can dust created by machinery be eliminated?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8490F4-5A9B-4A58-AE66-71B5E736CDB0}"/>
              </a:ext>
            </a:extLst>
          </p:cNvPr>
          <p:cNvSpPr txBox="1"/>
          <p:nvPr/>
        </p:nvSpPr>
        <p:spPr>
          <a:xfrm>
            <a:off x="120571" y="40159"/>
            <a:ext cx="2645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Guide for Ballast Dust </a:t>
            </a:r>
          </a:p>
          <a:p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Risk</a:t>
            </a:r>
            <a:endParaRPr lang="en-GB" u="sng" dirty="0">
              <a:solidFill>
                <a:schemeClr val="accent1">
                  <a:lumMod val="75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F7031AB-6166-4A76-B505-1C6DE9E72906}"/>
              </a:ext>
            </a:extLst>
          </p:cNvPr>
          <p:cNvSpPr txBox="1"/>
          <p:nvPr/>
        </p:nvSpPr>
        <p:spPr>
          <a:xfrm>
            <a:off x="8117436" y="331307"/>
            <a:ext cx="1352028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Shall be implemented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4AE41BD-2121-4D97-BBF8-BEB2BCFC5FCB}"/>
              </a:ext>
            </a:extLst>
          </p:cNvPr>
          <p:cNvSpPr txBox="1"/>
          <p:nvPr/>
        </p:nvSpPr>
        <p:spPr>
          <a:xfrm>
            <a:off x="9548553" y="197907"/>
            <a:ext cx="1726464" cy="400110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Shall be considered and done if reasonably practicable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91C05DE-7DD1-4B0D-A5F9-D4928E9C5CC6}"/>
              </a:ext>
            </a:extLst>
          </p:cNvPr>
          <p:cNvSpPr txBox="1"/>
          <p:nvPr/>
        </p:nvSpPr>
        <p:spPr>
          <a:xfrm>
            <a:off x="4144498" y="1852654"/>
            <a:ext cx="2003977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Segregation barriers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77CBD6D-5FFD-45AF-B773-5C6BDFA412BD}"/>
              </a:ext>
            </a:extLst>
          </p:cNvPr>
          <p:cNvSpPr txBox="1"/>
          <p:nvPr/>
        </p:nvSpPr>
        <p:spPr>
          <a:xfrm>
            <a:off x="6468893" y="1331964"/>
            <a:ext cx="2360708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Admin controls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1AE3BBC-CCDD-4B2B-B7E6-54E4C671FBEA}"/>
              </a:ext>
            </a:extLst>
          </p:cNvPr>
          <p:cNvSpPr txBox="1"/>
          <p:nvPr/>
        </p:nvSpPr>
        <p:spPr>
          <a:xfrm>
            <a:off x="6605289" y="1821876"/>
            <a:ext cx="2087914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All persons briefed on risk of ballast dust and trained in use of control measures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BC90BF4-A2A9-4583-BB99-F69AF8BF02B7}"/>
              </a:ext>
            </a:extLst>
          </p:cNvPr>
          <p:cNvSpPr txBox="1"/>
          <p:nvPr/>
        </p:nvSpPr>
        <p:spPr>
          <a:xfrm>
            <a:off x="4144496" y="2212029"/>
            <a:ext cx="2003979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Automated water suppression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46464C9-77DB-443B-B679-0F8AE309489D}"/>
              </a:ext>
            </a:extLst>
          </p:cNvPr>
          <p:cNvSpPr txBox="1"/>
          <p:nvPr/>
        </p:nvSpPr>
        <p:spPr>
          <a:xfrm>
            <a:off x="6605289" y="2452820"/>
            <a:ext cx="2087913" cy="70788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Occupational health surveillance in place for all those exposed to risk, mandatory attendance by employees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798862F-E1EF-45A9-A9EE-462057F11CB8}"/>
              </a:ext>
            </a:extLst>
          </p:cNvPr>
          <p:cNvSpPr txBox="1"/>
          <p:nvPr/>
        </p:nvSpPr>
        <p:spPr>
          <a:xfrm>
            <a:off x="6605289" y="3243526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Clean storage for RPE provided and maintain equipment in accordance with guidelines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E3BE07E-13CF-427C-A40C-8F581C8F72B7}"/>
              </a:ext>
            </a:extLst>
          </p:cNvPr>
          <p:cNvSpPr txBox="1"/>
          <p:nvPr/>
        </p:nvSpPr>
        <p:spPr>
          <a:xfrm>
            <a:off x="2508410" y="1888802"/>
            <a:ext cx="1042317" cy="1015663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Can ballast be replaced with other suitable (non-silica) based foundation?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B4D34B9-56DB-4B23-ADC3-6E5A4D3EC2E1}"/>
              </a:ext>
            </a:extLst>
          </p:cNvPr>
          <p:cNvSpPr txBox="1"/>
          <p:nvPr/>
        </p:nvSpPr>
        <p:spPr>
          <a:xfrm>
            <a:off x="6605288" y="3866193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Good hygiene to avoid ingestion – suitable washing, reduced smoking, eating and drinking areas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9DB79A3-5830-4039-81B1-76F4F77EAE8C}"/>
              </a:ext>
            </a:extLst>
          </p:cNvPr>
          <p:cNvSpPr txBox="1"/>
          <p:nvPr/>
        </p:nvSpPr>
        <p:spPr>
          <a:xfrm>
            <a:off x="6605288" y="4490286"/>
            <a:ext cx="2087913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Staff undertake respiratory e-leaning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F29524B-E96C-41BF-B285-466EC8E7E806}"/>
              </a:ext>
            </a:extLst>
          </p:cNvPr>
          <p:cNvSpPr txBox="1"/>
          <p:nvPr/>
        </p:nvSpPr>
        <p:spPr>
          <a:xfrm>
            <a:off x="6605288" y="4837039"/>
            <a:ext cx="2087913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Personal exposure monitoring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555D386-BA72-4057-A80A-8EE51B74DAB2}"/>
              </a:ext>
            </a:extLst>
          </p:cNvPr>
          <p:cNvSpPr txBox="1"/>
          <p:nvPr/>
        </p:nvSpPr>
        <p:spPr>
          <a:xfrm>
            <a:off x="4144496" y="2571404"/>
            <a:ext cx="2003979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Manual water suppression</a:t>
            </a:r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7E43890-7183-4367-8837-24D059CBDA9B}"/>
              </a:ext>
            </a:extLst>
          </p:cNvPr>
          <p:cNvSpPr txBox="1"/>
          <p:nvPr/>
        </p:nvSpPr>
        <p:spPr>
          <a:xfrm>
            <a:off x="9105973" y="2143443"/>
            <a:ext cx="2242268" cy="4001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Filtering facepiece (FFP3) with assigned protection factor (AFP)  of 20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7B9C678-EDD0-404E-98DE-CF5FD5B0882C}"/>
              </a:ext>
            </a:extLst>
          </p:cNvPr>
          <p:cNvSpPr txBox="1"/>
          <p:nvPr/>
        </p:nvSpPr>
        <p:spPr>
          <a:xfrm>
            <a:off x="9105596" y="2610298"/>
            <a:ext cx="2242267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Change filters on respirators in accordance with manufacturers proposals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7B356D9-FCAD-4867-BBB7-C09E436C484A}"/>
              </a:ext>
            </a:extLst>
          </p:cNvPr>
          <p:cNvSpPr txBox="1"/>
          <p:nvPr/>
        </p:nvSpPr>
        <p:spPr>
          <a:xfrm>
            <a:off x="9114473" y="3278643"/>
            <a:ext cx="2242267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Wear eye protection – grade B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6FCF048-9920-4233-855D-8F38F602ECAE}"/>
              </a:ext>
            </a:extLst>
          </p:cNvPr>
          <p:cNvSpPr txBox="1"/>
          <p:nvPr/>
        </p:nvSpPr>
        <p:spPr>
          <a:xfrm>
            <a:off x="4144496" y="2930779"/>
            <a:ext cx="2003979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Force ventilation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B91D23E-B766-4FE6-A4C7-45A3BE097EF7}"/>
              </a:ext>
            </a:extLst>
          </p:cNvPr>
          <p:cNvSpPr txBox="1"/>
          <p:nvPr/>
        </p:nvSpPr>
        <p:spPr>
          <a:xfrm>
            <a:off x="9096716" y="3618623"/>
            <a:ext cx="2242267" cy="4001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Face fit testing must  be conducted prior to undertaking task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5B49E48-C10F-4744-8C4B-FBD8B14A8E7C}"/>
              </a:ext>
            </a:extLst>
          </p:cNvPr>
          <p:cNvSpPr txBox="1"/>
          <p:nvPr/>
        </p:nvSpPr>
        <p:spPr>
          <a:xfrm>
            <a:off x="4144496" y="3284326"/>
            <a:ext cx="2003979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Dust warning mechanisms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7200547-E0FC-4ECC-A056-56BE8CBA38E5}"/>
              </a:ext>
            </a:extLst>
          </p:cNvPr>
          <p:cNvSpPr txBox="1"/>
          <p:nvPr/>
        </p:nvSpPr>
        <p:spPr>
          <a:xfrm>
            <a:off x="6605288" y="5177375"/>
            <a:ext cx="2087913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Static exposure monitoring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0B310C2-30C4-4025-9A6D-F46047D14B66}"/>
              </a:ext>
            </a:extLst>
          </p:cNvPr>
          <p:cNvSpPr txBox="1"/>
          <p:nvPr/>
        </p:nvSpPr>
        <p:spPr>
          <a:xfrm>
            <a:off x="6605288" y="5522555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Standard compliance and assurance through audit, inspection, supervision, PAISS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DBB819D-4CB9-4FCC-91D5-BE3CE60B2929}"/>
              </a:ext>
            </a:extLst>
          </p:cNvPr>
          <p:cNvSpPr txBox="1"/>
          <p:nvPr/>
        </p:nvSpPr>
        <p:spPr>
          <a:xfrm>
            <a:off x="2611024" y="238196"/>
            <a:ext cx="5343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Manual operations</a:t>
            </a:r>
            <a:endParaRPr lang="en-GB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&lt;2M </a:t>
            </a:r>
            <a:r>
              <a:rPr lang="en-GB" sz="1200" dirty="0"/>
              <a:t>from source or if wind could cause exposure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&lt;1HR EXPOSURE </a:t>
            </a:r>
            <a:r>
              <a:rPr lang="en-GB" sz="1200" dirty="0"/>
              <a:t>and less than three people in open environment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9F93DE8-6BFA-48D3-9061-258EA010C33A}"/>
              </a:ext>
            </a:extLst>
          </p:cNvPr>
          <p:cNvSpPr txBox="1"/>
          <p:nvPr/>
        </p:nvSpPr>
        <p:spPr>
          <a:xfrm>
            <a:off x="2611025" y="20932"/>
            <a:ext cx="4793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Scenario 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D736024-259E-419E-B2B9-8297B4E83060}"/>
              </a:ext>
            </a:extLst>
          </p:cNvPr>
          <p:cNvSpPr txBox="1"/>
          <p:nvPr/>
        </p:nvSpPr>
        <p:spPr>
          <a:xfrm>
            <a:off x="9107452" y="1789815"/>
            <a:ext cx="2242268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Tight fitting disposable mask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E6FE62-F38D-4E16-B9F0-1CFF34C56747}"/>
              </a:ext>
            </a:extLst>
          </p:cNvPr>
          <p:cNvSpPr txBox="1"/>
          <p:nvPr/>
        </p:nvSpPr>
        <p:spPr>
          <a:xfrm>
            <a:off x="381739" y="6400800"/>
            <a:ext cx="9499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*Wet conditions may reduce the risk further however, minimum mitigations remain the same</a:t>
            </a:r>
          </a:p>
        </p:txBody>
      </p:sp>
    </p:spTree>
    <p:extLst>
      <p:ext uri="{BB962C8B-B14F-4D97-AF65-F5344CB8AC3E}">
        <p14:creationId xmlns:p14="http://schemas.microsoft.com/office/powerpoint/2010/main" val="3418627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:a16="http://schemas.microsoft.com/office/drawing/2014/main" id="{93D79DB7-C3DE-42BF-A25C-599D4E3EC2BE}"/>
              </a:ext>
            </a:extLst>
          </p:cNvPr>
          <p:cNvSpPr txBox="1"/>
          <p:nvPr/>
        </p:nvSpPr>
        <p:spPr>
          <a:xfrm>
            <a:off x="8015645" y="92550"/>
            <a:ext cx="3418331" cy="553998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GB" sz="1000" b="1" dirty="0"/>
              <a:t>KEY</a:t>
            </a:r>
          </a:p>
          <a:p>
            <a:endParaRPr lang="en-GB" sz="1000" b="1" dirty="0"/>
          </a:p>
          <a:p>
            <a:endParaRPr lang="en-GB" sz="1000" b="1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2A5DDB3-B316-4EED-850A-0A71470C077D}"/>
              </a:ext>
            </a:extLst>
          </p:cNvPr>
          <p:cNvSpPr txBox="1"/>
          <p:nvPr/>
        </p:nvSpPr>
        <p:spPr>
          <a:xfrm>
            <a:off x="426202" y="884527"/>
            <a:ext cx="11087286" cy="535531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Minimising exposure (more to the left if many people or longer timescales)</a:t>
            </a: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5D314A8-7498-433A-93A4-296F3E7B6277}"/>
              </a:ext>
            </a:extLst>
          </p:cNvPr>
          <p:cNvSpPr txBox="1"/>
          <p:nvPr/>
        </p:nvSpPr>
        <p:spPr>
          <a:xfrm>
            <a:off x="8966973" y="1331964"/>
            <a:ext cx="2467003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PPE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B487B20-A870-4732-8680-4CFCA6E927F7}"/>
              </a:ext>
            </a:extLst>
          </p:cNvPr>
          <p:cNvSpPr txBox="1"/>
          <p:nvPr/>
        </p:nvSpPr>
        <p:spPr>
          <a:xfrm>
            <a:off x="3970812" y="1331964"/>
            <a:ext cx="2360709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Engineering controls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CD2D35F-7C27-409C-9920-4AF0F628509B}"/>
              </a:ext>
            </a:extLst>
          </p:cNvPr>
          <p:cNvSpPr txBox="1"/>
          <p:nvPr/>
        </p:nvSpPr>
        <p:spPr>
          <a:xfrm>
            <a:off x="2291197" y="1340803"/>
            <a:ext cx="1465014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Substitution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6588B76-7566-4047-A322-4E4530C27433}"/>
              </a:ext>
            </a:extLst>
          </p:cNvPr>
          <p:cNvSpPr txBox="1"/>
          <p:nvPr/>
        </p:nvSpPr>
        <p:spPr>
          <a:xfrm>
            <a:off x="678512" y="1331964"/>
            <a:ext cx="1384092" cy="48320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Elimination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r>
              <a:rPr lang="en-GB" sz="1000" dirty="0"/>
              <a:t>Through good planning, machine and plant selection and risk based maintenance, the amount of ballast moving can be reduced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D2C0CB-49DC-4637-BF0D-CBCC93713263}"/>
              </a:ext>
            </a:extLst>
          </p:cNvPr>
          <p:cNvSpPr txBox="1"/>
          <p:nvPr/>
        </p:nvSpPr>
        <p:spPr>
          <a:xfrm>
            <a:off x="828782" y="1894997"/>
            <a:ext cx="1082422" cy="1477328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Can manual ballast moving activity be eliminated?</a:t>
            </a:r>
          </a:p>
          <a:p>
            <a:endParaRPr lang="en-GB" dirty="0"/>
          </a:p>
          <a:p>
            <a:r>
              <a:rPr lang="en-GB" dirty="0"/>
              <a:t>Or can dust created by machinery be eliminated?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8490F4-5A9B-4A58-AE66-71B5E736CDB0}"/>
              </a:ext>
            </a:extLst>
          </p:cNvPr>
          <p:cNvSpPr txBox="1"/>
          <p:nvPr/>
        </p:nvSpPr>
        <p:spPr>
          <a:xfrm>
            <a:off x="120571" y="40159"/>
            <a:ext cx="2645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Guide for Ballast Dust </a:t>
            </a:r>
          </a:p>
          <a:p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Risk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F7031AB-6166-4A76-B505-1C6DE9E72906}"/>
              </a:ext>
            </a:extLst>
          </p:cNvPr>
          <p:cNvSpPr txBox="1"/>
          <p:nvPr/>
        </p:nvSpPr>
        <p:spPr>
          <a:xfrm>
            <a:off x="8117436" y="331307"/>
            <a:ext cx="1352028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Shall be implemented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4AE41BD-2121-4D97-BBF8-BEB2BCFC5FCB}"/>
              </a:ext>
            </a:extLst>
          </p:cNvPr>
          <p:cNvSpPr txBox="1"/>
          <p:nvPr/>
        </p:nvSpPr>
        <p:spPr>
          <a:xfrm>
            <a:off x="9548553" y="197907"/>
            <a:ext cx="1726464" cy="400110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Shall  be considered and done if reasonably practicable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91C05DE-7DD1-4B0D-A5F9-D4928E9C5CC6}"/>
              </a:ext>
            </a:extLst>
          </p:cNvPr>
          <p:cNvSpPr txBox="1"/>
          <p:nvPr/>
        </p:nvSpPr>
        <p:spPr>
          <a:xfrm>
            <a:off x="4144498" y="1852654"/>
            <a:ext cx="2003977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Segregation barriers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77CBD6D-5FFD-45AF-B773-5C6BDFA412BD}"/>
              </a:ext>
            </a:extLst>
          </p:cNvPr>
          <p:cNvSpPr txBox="1"/>
          <p:nvPr/>
        </p:nvSpPr>
        <p:spPr>
          <a:xfrm>
            <a:off x="6468893" y="1331964"/>
            <a:ext cx="2360708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Admin controls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1AE3BBC-CCDD-4B2B-B7E6-54E4C671FBEA}"/>
              </a:ext>
            </a:extLst>
          </p:cNvPr>
          <p:cNvSpPr txBox="1"/>
          <p:nvPr/>
        </p:nvSpPr>
        <p:spPr>
          <a:xfrm>
            <a:off x="6605289" y="1821876"/>
            <a:ext cx="2087914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All persons briefed on risk of ballast dust and trained in use of control measures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BC90BF4-A2A9-4583-BB99-F69AF8BF02B7}"/>
              </a:ext>
            </a:extLst>
          </p:cNvPr>
          <p:cNvSpPr txBox="1"/>
          <p:nvPr/>
        </p:nvSpPr>
        <p:spPr>
          <a:xfrm>
            <a:off x="4144496" y="2212029"/>
            <a:ext cx="2003979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Automated water suppression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46464C9-77DB-443B-B679-0F8AE309489D}"/>
              </a:ext>
            </a:extLst>
          </p:cNvPr>
          <p:cNvSpPr txBox="1"/>
          <p:nvPr/>
        </p:nvSpPr>
        <p:spPr>
          <a:xfrm>
            <a:off x="6605288" y="2457703"/>
            <a:ext cx="2087913" cy="70788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Occupational health surveillance in place for all those exposed to risk, mandatory attendance by employees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798862F-E1EF-45A9-A9EE-462057F11CB8}"/>
              </a:ext>
            </a:extLst>
          </p:cNvPr>
          <p:cNvSpPr txBox="1"/>
          <p:nvPr/>
        </p:nvSpPr>
        <p:spPr>
          <a:xfrm>
            <a:off x="6605289" y="3243526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Clean storage for RPE provided and maintain equipment in accordance with guidelines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E3BE07E-13CF-427C-A40C-8F581C8F72B7}"/>
              </a:ext>
            </a:extLst>
          </p:cNvPr>
          <p:cNvSpPr txBox="1"/>
          <p:nvPr/>
        </p:nvSpPr>
        <p:spPr>
          <a:xfrm>
            <a:off x="2508410" y="1888802"/>
            <a:ext cx="1042317" cy="1015663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Can ballast be replaced with other suitable (non-silica) based foundation?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B4D34B9-56DB-4B23-ADC3-6E5A4D3EC2E1}"/>
              </a:ext>
            </a:extLst>
          </p:cNvPr>
          <p:cNvSpPr txBox="1"/>
          <p:nvPr/>
        </p:nvSpPr>
        <p:spPr>
          <a:xfrm>
            <a:off x="6605288" y="3866193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Good hygiene to avoid ingestion – suitable washing, reduced smoking, eating and drinking areas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9DB79A3-5830-4039-81B1-76F4F77EAE8C}"/>
              </a:ext>
            </a:extLst>
          </p:cNvPr>
          <p:cNvSpPr txBox="1"/>
          <p:nvPr/>
        </p:nvSpPr>
        <p:spPr>
          <a:xfrm>
            <a:off x="6605288" y="4490286"/>
            <a:ext cx="2087913" cy="4001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Staff undertake respiratory e-learning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F29524B-E96C-41BF-B285-466EC8E7E806}"/>
              </a:ext>
            </a:extLst>
          </p:cNvPr>
          <p:cNvSpPr txBox="1"/>
          <p:nvPr/>
        </p:nvSpPr>
        <p:spPr>
          <a:xfrm>
            <a:off x="6605288" y="4837039"/>
            <a:ext cx="2087913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Personal exposure monitoring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555D386-BA72-4057-A80A-8EE51B74DAB2}"/>
              </a:ext>
            </a:extLst>
          </p:cNvPr>
          <p:cNvSpPr txBox="1"/>
          <p:nvPr/>
        </p:nvSpPr>
        <p:spPr>
          <a:xfrm>
            <a:off x="4144496" y="2571404"/>
            <a:ext cx="2003979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Manual water suppression unless ballast is heavily wet due to weather conditions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7B9C678-EDD0-404E-98DE-CF5FD5B0882C}"/>
              </a:ext>
            </a:extLst>
          </p:cNvPr>
          <p:cNvSpPr txBox="1"/>
          <p:nvPr/>
        </p:nvSpPr>
        <p:spPr>
          <a:xfrm>
            <a:off x="9070085" y="2769509"/>
            <a:ext cx="2242267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Maintenance and filter changes  in accordance with manufacturers guidance and must be documented.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96608B5-3F8A-4A05-A38E-1FCD169172A8}"/>
              </a:ext>
            </a:extLst>
          </p:cNvPr>
          <p:cNvSpPr txBox="1"/>
          <p:nvPr/>
        </p:nvSpPr>
        <p:spPr>
          <a:xfrm>
            <a:off x="9078964" y="1835796"/>
            <a:ext cx="2242267" cy="4001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Powered air respirator required with integral visor. FFP3 APF20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7B356D9-FCAD-4867-BBB7-C09E436C484A}"/>
              </a:ext>
            </a:extLst>
          </p:cNvPr>
          <p:cNvSpPr txBox="1"/>
          <p:nvPr/>
        </p:nvSpPr>
        <p:spPr>
          <a:xfrm>
            <a:off x="9078961" y="3403324"/>
            <a:ext cx="2242267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Wear eye protection – </a:t>
            </a:r>
            <a:r>
              <a:rPr lang="en-GB" sz="1000" b="1" dirty="0"/>
              <a:t>GRADE B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6FCF048-9920-4233-855D-8F38F602ECAE}"/>
              </a:ext>
            </a:extLst>
          </p:cNvPr>
          <p:cNvSpPr txBox="1"/>
          <p:nvPr/>
        </p:nvSpPr>
        <p:spPr>
          <a:xfrm>
            <a:off x="4144496" y="3641302"/>
            <a:ext cx="2003979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Forced ventilation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5B49E48-C10F-4744-8C4B-FBD8B14A8E7C}"/>
              </a:ext>
            </a:extLst>
          </p:cNvPr>
          <p:cNvSpPr txBox="1"/>
          <p:nvPr/>
        </p:nvSpPr>
        <p:spPr>
          <a:xfrm>
            <a:off x="4144496" y="3280213"/>
            <a:ext cx="2003979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Dust warning mechanisms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7200547-E0FC-4ECC-A056-56BE8CBA38E5}"/>
              </a:ext>
            </a:extLst>
          </p:cNvPr>
          <p:cNvSpPr txBox="1"/>
          <p:nvPr/>
        </p:nvSpPr>
        <p:spPr>
          <a:xfrm>
            <a:off x="6605288" y="5177375"/>
            <a:ext cx="2087913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Static exposure monitoring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0B310C2-30C4-4025-9A6D-F46047D14B66}"/>
              </a:ext>
            </a:extLst>
          </p:cNvPr>
          <p:cNvSpPr txBox="1"/>
          <p:nvPr/>
        </p:nvSpPr>
        <p:spPr>
          <a:xfrm>
            <a:off x="6605288" y="5522555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Standard compliance and assurance through audit, inspection, supervision, PAISS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DBB819D-4CB9-4FCC-91D5-BE3CE60B2929}"/>
              </a:ext>
            </a:extLst>
          </p:cNvPr>
          <p:cNvSpPr txBox="1"/>
          <p:nvPr/>
        </p:nvSpPr>
        <p:spPr>
          <a:xfrm>
            <a:off x="2566636" y="238196"/>
            <a:ext cx="4793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Manual operations</a:t>
            </a:r>
            <a:endParaRPr lang="en-GB" sz="1200" dirty="0">
              <a:highlight>
                <a:srgbClr val="FFFF00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&lt;2m </a:t>
            </a:r>
            <a:r>
              <a:rPr lang="en-GB" sz="1200" dirty="0"/>
              <a:t>from source or if wind could cause exposure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&gt;1HR EXPOSURE </a:t>
            </a:r>
            <a:r>
              <a:rPr lang="en-GB" sz="1200" dirty="0"/>
              <a:t>or/and more two people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9F93DE8-6BFA-48D3-9061-258EA010C33A}"/>
              </a:ext>
            </a:extLst>
          </p:cNvPr>
          <p:cNvSpPr txBox="1"/>
          <p:nvPr/>
        </p:nvSpPr>
        <p:spPr>
          <a:xfrm>
            <a:off x="2611025" y="20932"/>
            <a:ext cx="4793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Scenario 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A83813E-144C-4B21-9661-61D80DB7E5F8}"/>
              </a:ext>
            </a:extLst>
          </p:cNvPr>
          <p:cNvSpPr txBox="1"/>
          <p:nvPr/>
        </p:nvSpPr>
        <p:spPr>
          <a:xfrm>
            <a:off x="526002" y="6353712"/>
            <a:ext cx="99496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*Wet conditions may reduce the risk further however, minimum mitigations remain the same</a:t>
            </a:r>
          </a:p>
        </p:txBody>
      </p:sp>
    </p:spTree>
    <p:extLst>
      <p:ext uri="{BB962C8B-B14F-4D97-AF65-F5344CB8AC3E}">
        <p14:creationId xmlns:p14="http://schemas.microsoft.com/office/powerpoint/2010/main" val="1014064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:a16="http://schemas.microsoft.com/office/drawing/2014/main" id="{93D79DB7-C3DE-42BF-A25C-599D4E3EC2BE}"/>
              </a:ext>
            </a:extLst>
          </p:cNvPr>
          <p:cNvSpPr txBox="1"/>
          <p:nvPr/>
        </p:nvSpPr>
        <p:spPr>
          <a:xfrm>
            <a:off x="8015645" y="92550"/>
            <a:ext cx="3418331" cy="553998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GB" sz="1000" b="1" dirty="0"/>
              <a:t>KEY</a:t>
            </a:r>
          </a:p>
          <a:p>
            <a:endParaRPr lang="en-GB" sz="1000" b="1" dirty="0"/>
          </a:p>
          <a:p>
            <a:endParaRPr lang="en-GB" sz="1000" b="1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2A5DDB3-B316-4EED-850A-0A71470C077D}"/>
              </a:ext>
            </a:extLst>
          </p:cNvPr>
          <p:cNvSpPr txBox="1"/>
          <p:nvPr/>
        </p:nvSpPr>
        <p:spPr>
          <a:xfrm>
            <a:off x="426202" y="884527"/>
            <a:ext cx="11087286" cy="535531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Minimising exposure (more to the left if many people or longer timescales)</a:t>
            </a: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5D314A8-7498-433A-93A4-296F3E7B6277}"/>
              </a:ext>
            </a:extLst>
          </p:cNvPr>
          <p:cNvSpPr txBox="1"/>
          <p:nvPr/>
        </p:nvSpPr>
        <p:spPr>
          <a:xfrm>
            <a:off x="8966973" y="1331964"/>
            <a:ext cx="2467003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PPE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B487B20-A870-4732-8680-4CFCA6E927F7}"/>
              </a:ext>
            </a:extLst>
          </p:cNvPr>
          <p:cNvSpPr txBox="1"/>
          <p:nvPr/>
        </p:nvSpPr>
        <p:spPr>
          <a:xfrm>
            <a:off x="3970812" y="1331964"/>
            <a:ext cx="2360709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Engineering controls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CD2D35F-7C27-409C-9920-4AF0F628509B}"/>
              </a:ext>
            </a:extLst>
          </p:cNvPr>
          <p:cNvSpPr txBox="1"/>
          <p:nvPr/>
        </p:nvSpPr>
        <p:spPr>
          <a:xfrm>
            <a:off x="2291197" y="1340803"/>
            <a:ext cx="1465014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Substitution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6588B76-7566-4047-A322-4E4530C27433}"/>
              </a:ext>
            </a:extLst>
          </p:cNvPr>
          <p:cNvSpPr txBox="1"/>
          <p:nvPr/>
        </p:nvSpPr>
        <p:spPr>
          <a:xfrm>
            <a:off x="678512" y="1331964"/>
            <a:ext cx="1384092" cy="48320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Elimination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r>
              <a:rPr lang="en-GB" sz="1000" dirty="0"/>
              <a:t>Through good planning, machine and plant selection and risk based maintenance, the amount of ballast moving can be reduced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D2C0CB-49DC-4637-BF0D-CBCC93713263}"/>
              </a:ext>
            </a:extLst>
          </p:cNvPr>
          <p:cNvSpPr txBox="1"/>
          <p:nvPr/>
        </p:nvSpPr>
        <p:spPr>
          <a:xfrm>
            <a:off x="828782" y="1894997"/>
            <a:ext cx="1082422" cy="1323439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Can ballast moving activity be eliminated?</a:t>
            </a:r>
          </a:p>
          <a:p>
            <a:endParaRPr lang="en-GB" dirty="0"/>
          </a:p>
          <a:p>
            <a:r>
              <a:rPr lang="en-GB" dirty="0"/>
              <a:t>Or can dust created by machinery be eliminated?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8490F4-5A9B-4A58-AE66-71B5E736CDB0}"/>
              </a:ext>
            </a:extLst>
          </p:cNvPr>
          <p:cNvSpPr txBox="1"/>
          <p:nvPr/>
        </p:nvSpPr>
        <p:spPr>
          <a:xfrm>
            <a:off x="120571" y="40159"/>
            <a:ext cx="2645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Guide for Ballast Dust </a:t>
            </a:r>
          </a:p>
          <a:p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Risk Control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F7031AB-6166-4A76-B505-1C6DE9E72906}"/>
              </a:ext>
            </a:extLst>
          </p:cNvPr>
          <p:cNvSpPr txBox="1"/>
          <p:nvPr/>
        </p:nvSpPr>
        <p:spPr>
          <a:xfrm>
            <a:off x="8117436" y="331307"/>
            <a:ext cx="1352028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Shall be implemented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4AE41BD-2121-4D97-BBF8-BEB2BCFC5FCB}"/>
              </a:ext>
            </a:extLst>
          </p:cNvPr>
          <p:cNvSpPr txBox="1"/>
          <p:nvPr/>
        </p:nvSpPr>
        <p:spPr>
          <a:xfrm>
            <a:off x="9548553" y="197907"/>
            <a:ext cx="1726464" cy="400110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Shall be considered and done if reasonably practicable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91C05DE-7DD1-4B0D-A5F9-D4928E9C5CC6}"/>
              </a:ext>
            </a:extLst>
          </p:cNvPr>
          <p:cNvSpPr txBox="1"/>
          <p:nvPr/>
        </p:nvSpPr>
        <p:spPr>
          <a:xfrm>
            <a:off x="4135621" y="1746122"/>
            <a:ext cx="2003977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Exclusion zones in place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77CBD6D-5FFD-45AF-B773-5C6BDFA412BD}"/>
              </a:ext>
            </a:extLst>
          </p:cNvPr>
          <p:cNvSpPr txBox="1"/>
          <p:nvPr/>
        </p:nvSpPr>
        <p:spPr>
          <a:xfrm>
            <a:off x="6468893" y="1331964"/>
            <a:ext cx="2360708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Admin controls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1AE3BBC-CCDD-4B2B-B7E6-54E4C671FBEA}"/>
              </a:ext>
            </a:extLst>
          </p:cNvPr>
          <p:cNvSpPr txBox="1"/>
          <p:nvPr/>
        </p:nvSpPr>
        <p:spPr>
          <a:xfrm>
            <a:off x="6605289" y="1821876"/>
            <a:ext cx="2087914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All persons briefed on risk of ballast dust and trained in use of control measures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46464C9-77DB-443B-B679-0F8AE309489D}"/>
              </a:ext>
            </a:extLst>
          </p:cNvPr>
          <p:cNvSpPr txBox="1"/>
          <p:nvPr/>
        </p:nvSpPr>
        <p:spPr>
          <a:xfrm>
            <a:off x="6605288" y="2457703"/>
            <a:ext cx="2087913" cy="70788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Occupational health surveillance in place for all those exposed to risk, mandatory attendance by employees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798862F-E1EF-45A9-A9EE-462057F11CB8}"/>
              </a:ext>
            </a:extLst>
          </p:cNvPr>
          <p:cNvSpPr txBox="1"/>
          <p:nvPr/>
        </p:nvSpPr>
        <p:spPr>
          <a:xfrm>
            <a:off x="6605289" y="3243526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Clean storage for RPE provided and maintain equipment in accordance with guidelines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E3BE07E-13CF-427C-A40C-8F581C8F72B7}"/>
              </a:ext>
            </a:extLst>
          </p:cNvPr>
          <p:cNvSpPr txBox="1"/>
          <p:nvPr/>
        </p:nvSpPr>
        <p:spPr>
          <a:xfrm>
            <a:off x="2508410" y="1888802"/>
            <a:ext cx="1042317" cy="1015663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Can ballast be replaced with other suitable (non-silica) based foundation?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B4D34B9-56DB-4B23-ADC3-6E5A4D3EC2E1}"/>
              </a:ext>
            </a:extLst>
          </p:cNvPr>
          <p:cNvSpPr txBox="1"/>
          <p:nvPr/>
        </p:nvSpPr>
        <p:spPr>
          <a:xfrm>
            <a:off x="6605288" y="3866193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Good hygiene to avoid ingestion – suitable washing, reduced smoking, eating and drinking areas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9DB79A3-5830-4039-81B1-76F4F77EAE8C}"/>
              </a:ext>
            </a:extLst>
          </p:cNvPr>
          <p:cNvSpPr txBox="1"/>
          <p:nvPr/>
        </p:nvSpPr>
        <p:spPr>
          <a:xfrm>
            <a:off x="6605288" y="4490286"/>
            <a:ext cx="2087913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Staff undertake respiratory e-leaning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F29524B-E96C-41BF-B285-466EC8E7E806}"/>
              </a:ext>
            </a:extLst>
          </p:cNvPr>
          <p:cNvSpPr txBox="1"/>
          <p:nvPr/>
        </p:nvSpPr>
        <p:spPr>
          <a:xfrm>
            <a:off x="6605288" y="4837039"/>
            <a:ext cx="2087913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Personal exposure monitoring 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7B9C678-EDD0-404E-98DE-CF5FD5B0882C}"/>
              </a:ext>
            </a:extLst>
          </p:cNvPr>
          <p:cNvSpPr txBox="1"/>
          <p:nvPr/>
        </p:nvSpPr>
        <p:spPr>
          <a:xfrm>
            <a:off x="9158859" y="3426770"/>
            <a:ext cx="2242267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Maintenance and filter changes  in accordance with manufacturers guidance and must be documented.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96608B5-3F8A-4A05-A38E-1FCD169172A8}"/>
              </a:ext>
            </a:extLst>
          </p:cNvPr>
          <p:cNvSpPr txBox="1"/>
          <p:nvPr/>
        </p:nvSpPr>
        <p:spPr>
          <a:xfrm>
            <a:off x="9141107" y="1720387"/>
            <a:ext cx="2242267" cy="4001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Powered air respirator required with integral visor. FFP3 APF20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7B356D9-FCAD-4867-BBB7-C09E436C484A}"/>
              </a:ext>
            </a:extLst>
          </p:cNvPr>
          <p:cNvSpPr txBox="1"/>
          <p:nvPr/>
        </p:nvSpPr>
        <p:spPr>
          <a:xfrm>
            <a:off x="9149981" y="4662751"/>
            <a:ext cx="2242267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Wear eye protection – GRADE B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6FCF048-9920-4233-855D-8F38F602ECAE}"/>
              </a:ext>
            </a:extLst>
          </p:cNvPr>
          <p:cNvSpPr txBox="1"/>
          <p:nvPr/>
        </p:nvSpPr>
        <p:spPr>
          <a:xfrm>
            <a:off x="4144496" y="2850880"/>
            <a:ext cx="2003979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Forced ventilation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B91D23E-B766-4FE6-A4C7-45A3BE097EF7}"/>
              </a:ext>
            </a:extLst>
          </p:cNvPr>
          <p:cNvSpPr txBox="1"/>
          <p:nvPr/>
        </p:nvSpPr>
        <p:spPr>
          <a:xfrm>
            <a:off x="9123348" y="4185333"/>
            <a:ext cx="2242267" cy="4001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Face fit testing must  be conducted for tight fitting face mask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5B49E48-C10F-4744-8C4B-FBD8B14A8E7C}"/>
              </a:ext>
            </a:extLst>
          </p:cNvPr>
          <p:cNvSpPr txBox="1"/>
          <p:nvPr/>
        </p:nvSpPr>
        <p:spPr>
          <a:xfrm>
            <a:off x="4135618" y="3160038"/>
            <a:ext cx="2003979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Dust warning mechanisms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7200547-E0FC-4ECC-A056-56BE8CBA38E5}"/>
              </a:ext>
            </a:extLst>
          </p:cNvPr>
          <p:cNvSpPr txBox="1"/>
          <p:nvPr/>
        </p:nvSpPr>
        <p:spPr>
          <a:xfrm>
            <a:off x="6605288" y="5177375"/>
            <a:ext cx="2087913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Static exposure monitoring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0B310C2-30C4-4025-9A6D-F46047D14B66}"/>
              </a:ext>
            </a:extLst>
          </p:cNvPr>
          <p:cNvSpPr txBox="1"/>
          <p:nvPr/>
        </p:nvSpPr>
        <p:spPr>
          <a:xfrm>
            <a:off x="6605288" y="5522555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Standard compliance and assurance through audit, inspection, supervision, PAISS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DBB819D-4CB9-4FCC-91D5-BE3CE60B2929}"/>
              </a:ext>
            </a:extLst>
          </p:cNvPr>
          <p:cNvSpPr txBox="1"/>
          <p:nvPr/>
        </p:nvSpPr>
        <p:spPr>
          <a:xfrm>
            <a:off x="2557758" y="238196"/>
            <a:ext cx="5334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Mechanical operations </a:t>
            </a:r>
            <a:r>
              <a:rPr lang="en-GB" sz="1200" b="1" dirty="0"/>
              <a:t>*DRY CONDITIONS</a:t>
            </a:r>
            <a:endParaRPr lang="en-GB" sz="1200" dirty="0">
              <a:highlight>
                <a:srgbClr val="00FFFF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/>
              <a:t>&lt;10m </a:t>
            </a:r>
            <a:r>
              <a:rPr lang="en-GB" sz="1200" dirty="0"/>
              <a:t>from source or if wind could cause exposure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9F93DE8-6BFA-48D3-9061-258EA010C33A}"/>
              </a:ext>
            </a:extLst>
          </p:cNvPr>
          <p:cNvSpPr txBox="1"/>
          <p:nvPr/>
        </p:nvSpPr>
        <p:spPr>
          <a:xfrm>
            <a:off x="2611025" y="0"/>
            <a:ext cx="4793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Scenario 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9571671-2873-4526-9CEC-BF94AEE7EB11}"/>
              </a:ext>
            </a:extLst>
          </p:cNvPr>
          <p:cNvSpPr txBox="1"/>
          <p:nvPr/>
        </p:nvSpPr>
        <p:spPr>
          <a:xfrm>
            <a:off x="4117862" y="3476690"/>
            <a:ext cx="2003979" cy="4001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Protected OTP in cabs with forced air and HEPA filters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26D0358-AF63-454F-9E84-6F52CA946540}"/>
              </a:ext>
            </a:extLst>
          </p:cNvPr>
          <p:cNvSpPr txBox="1"/>
          <p:nvPr/>
        </p:nvSpPr>
        <p:spPr>
          <a:xfrm>
            <a:off x="4144496" y="2073305"/>
            <a:ext cx="2003979" cy="70788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Automated water suppression or if not possible then manual water suppression – consider damping at source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FD718DA-577E-454D-9E29-B99B5BE6622A}"/>
              </a:ext>
            </a:extLst>
          </p:cNvPr>
          <p:cNvSpPr txBox="1"/>
          <p:nvPr/>
        </p:nvSpPr>
        <p:spPr>
          <a:xfrm>
            <a:off x="9142583" y="2943937"/>
            <a:ext cx="2242267" cy="4001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Tight fitting FFP3 where exposure is less than 1hour</a:t>
            </a:r>
            <a:endParaRPr lang="en-GB" sz="1000" b="1" dirty="0">
              <a:highlight>
                <a:srgbClr val="00FFFF"/>
              </a:highlight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36D73E9-A23F-48C1-A40F-189721E1919A}"/>
              </a:ext>
            </a:extLst>
          </p:cNvPr>
          <p:cNvSpPr txBox="1"/>
          <p:nvPr/>
        </p:nvSpPr>
        <p:spPr>
          <a:xfrm>
            <a:off x="4110465" y="3939809"/>
            <a:ext cx="2003979" cy="4001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Vehicle windows to be closed at all times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C0DAAD3-8A62-4DC9-8761-9C161C8A4A3F}"/>
              </a:ext>
            </a:extLst>
          </p:cNvPr>
          <p:cNvSpPr txBox="1"/>
          <p:nvPr/>
        </p:nvSpPr>
        <p:spPr>
          <a:xfrm>
            <a:off x="526002" y="6353712"/>
            <a:ext cx="99496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*Wet conditions may reduce the risk further however, minimum mitigations remain the same</a:t>
            </a:r>
          </a:p>
        </p:txBody>
      </p:sp>
    </p:spTree>
    <p:extLst>
      <p:ext uri="{BB962C8B-B14F-4D97-AF65-F5344CB8AC3E}">
        <p14:creationId xmlns:p14="http://schemas.microsoft.com/office/powerpoint/2010/main" val="2898117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:a16="http://schemas.microsoft.com/office/drawing/2014/main" id="{93D79DB7-C3DE-42BF-A25C-599D4E3EC2BE}"/>
              </a:ext>
            </a:extLst>
          </p:cNvPr>
          <p:cNvSpPr txBox="1"/>
          <p:nvPr/>
        </p:nvSpPr>
        <p:spPr>
          <a:xfrm>
            <a:off x="8015645" y="92550"/>
            <a:ext cx="3418331" cy="553998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GB" sz="1000" b="1" dirty="0"/>
              <a:t>KEY</a:t>
            </a:r>
          </a:p>
          <a:p>
            <a:endParaRPr lang="en-GB" sz="1000" b="1" dirty="0"/>
          </a:p>
          <a:p>
            <a:endParaRPr lang="en-GB" sz="1000" b="1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2A5DDB3-B316-4EED-850A-0A71470C077D}"/>
              </a:ext>
            </a:extLst>
          </p:cNvPr>
          <p:cNvSpPr txBox="1"/>
          <p:nvPr/>
        </p:nvSpPr>
        <p:spPr>
          <a:xfrm>
            <a:off x="426202" y="884527"/>
            <a:ext cx="11087286" cy="535531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Minimising exposure (more to the left if many people or longer timescales)</a:t>
            </a: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5D314A8-7498-433A-93A4-296F3E7B6277}"/>
              </a:ext>
            </a:extLst>
          </p:cNvPr>
          <p:cNvSpPr txBox="1"/>
          <p:nvPr/>
        </p:nvSpPr>
        <p:spPr>
          <a:xfrm>
            <a:off x="8966973" y="1331964"/>
            <a:ext cx="2467003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PPE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B487B20-A870-4732-8680-4CFCA6E927F7}"/>
              </a:ext>
            </a:extLst>
          </p:cNvPr>
          <p:cNvSpPr txBox="1"/>
          <p:nvPr/>
        </p:nvSpPr>
        <p:spPr>
          <a:xfrm>
            <a:off x="3970812" y="1331964"/>
            <a:ext cx="2360709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Engineering controls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CD2D35F-7C27-409C-9920-4AF0F628509B}"/>
              </a:ext>
            </a:extLst>
          </p:cNvPr>
          <p:cNvSpPr txBox="1"/>
          <p:nvPr/>
        </p:nvSpPr>
        <p:spPr>
          <a:xfrm>
            <a:off x="2291197" y="1340803"/>
            <a:ext cx="1465014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Substitution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6588B76-7566-4047-A322-4E4530C27433}"/>
              </a:ext>
            </a:extLst>
          </p:cNvPr>
          <p:cNvSpPr txBox="1"/>
          <p:nvPr/>
        </p:nvSpPr>
        <p:spPr>
          <a:xfrm>
            <a:off x="678512" y="1331964"/>
            <a:ext cx="1384092" cy="48320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Elimination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r>
              <a:rPr lang="en-GB" sz="1000" dirty="0"/>
              <a:t>Through good planning, machine and plant selection and risk based maintenance, the amount of ballast moving can be reduced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D2C0CB-49DC-4637-BF0D-CBCC93713263}"/>
              </a:ext>
            </a:extLst>
          </p:cNvPr>
          <p:cNvSpPr txBox="1"/>
          <p:nvPr/>
        </p:nvSpPr>
        <p:spPr>
          <a:xfrm>
            <a:off x="828782" y="1894997"/>
            <a:ext cx="1082422" cy="1323439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Can ballast moving activity be eliminated?</a:t>
            </a:r>
          </a:p>
          <a:p>
            <a:endParaRPr lang="en-GB" dirty="0"/>
          </a:p>
          <a:p>
            <a:r>
              <a:rPr lang="en-GB" dirty="0"/>
              <a:t>Or can dust created by machinery be eliminated?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8490F4-5A9B-4A58-AE66-71B5E736CDB0}"/>
              </a:ext>
            </a:extLst>
          </p:cNvPr>
          <p:cNvSpPr txBox="1"/>
          <p:nvPr/>
        </p:nvSpPr>
        <p:spPr>
          <a:xfrm>
            <a:off x="120571" y="40159"/>
            <a:ext cx="2645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Guide for Ballast Dust </a:t>
            </a:r>
          </a:p>
          <a:p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Risk Control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F7031AB-6166-4A76-B505-1C6DE9E72906}"/>
              </a:ext>
            </a:extLst>
          </p:cNvPr>
          <p:cNvSpPr txBox="1"/>
          <p:nvPr/>
        </p:nvSpPr>
        <p:spPr>
          <a:xfrm>
            <a:off x="8117436" y="331307"/>
            <a:ext cx="1352028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Shall be implemented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4AE41BD-2121-4D97-BBF8-BEB2BCFC5FCB}"/>
              </a:ext>
            </a:extLst>
          </p:cNvPr>
          <p:cNvSpPr txBox="1"/>
          <p:nvPr/>
        </p:nvSpPr>
        <p:spPr>
          <a:xfrm>
            <a:off x="9548553" y="197907"/>
            <a:ext cx="1726464" cy="400110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Shall be considered and done if reasonably practicable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91C05DE-7DD1-4B0D-A5F9-D4928E9C5CC6}"/>
              </a:ext>
            </a:extLst>
          </p:cNvPr>
          <p:cNvSpPr txBox="1"/>
          <p:nvPr/>
        </p:nvSpPr>
        <p:spPr>
          <a:xfrm>
            <a:off x="4144498" y="1852654"/>
            <a:ext cx="2003977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Exclusion zones in place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77CBD6D-5FFD-45AF-B773-5C6BDFA412BD}"/>
              </a:ext>
            </a:extLst>
          </p:cNvPr>
          <p:cNvSpPr txBox="1"/>
          <p:nvPr/>
        </p:nvSpPr>
        <p:spPr>
          <a:xfrm>
            <a:off x="6468893" y="1331964"/>
            <a:ext cx="2360708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Admin controls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1AE3BBC-CCDD-4B2B-B7E6-54E4C671FBEA}"/>
              </a:ext>
            </a:extLst>
          </p:cNvPr>
          <p:cNvSpPr txBox="1"/>
          <p:nvPr/>
        </p:nvSpPr>
        <p:spPr>
          <a:xfrm>
            <a:off x="6605289" y="1821876"/>
            <a:ext cx="2087914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All persons briefed on risk of ballast dust and trained in use of control measures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46464C9-77DB-443B-B679-0F8AE309489D}"/>
              </a:ext>
            </a:extLst>
          </p:cNvPr>
          <p:cNvSpPr txBox="1"/>
          <p:nvPr/>
        </p:nvSpPr>
        <p:spPr>
          <a:xfrm>
            <a:off x="6605288" y="2457703"/>
            <a:ext cx="2087913" cy="70788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Occupational health surveillance in place for all those exposed to risk, mandatory attendance by employees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798862F-E1EF-45A9-A9EE-462057F11CB8}"/>
              </a:ext>
            </a:extLst>
          </p:cNvPr>
          <p:cNvSpPr txBox="1"/>
          <p:nvPr/>
        </p:nvSpPr>
        <p:spPr>
          <a:xfrm>
            <a:off x="6605289" y="3243526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Clean storage for RPE provided and maintain equipment in accordance with guidelines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E3BE07E-13CF-427C-A40C-8F581C8F72B7}"/>
              </a:ext>
            </a:extLst>
          </p:cNvPr>
          <p:cNvSpPr txBox="1"/>
          <p:nvPr/>
        </p:nvSpPr>
        <p:spPr>
          <a:xfrm>
            <a:off x="2508410" y="1888802"/>
            <a:ext cx="1042317" cy="1015663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Can ballast be replaced with other suitable (non-silica) based foundation?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B4D34B9-56DB-4B23-ADC3-6E5A4D3EC2E1}"/>
              </a:ext>
            </a:extLst>
          </p:cNvPr>
          <p:cNvSpPr txBox="1"/>
          <p:nvPr/>
        </p:nvSpPr>
        <p:spPr>
          <a:xfrm>
            <a:off x="6605288" y="3866193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Good hygiene to avoid ingestion – suitable washing, reduced smoking, eating and drinking areas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9DB79A3-5830-4039-81B1-76F4F77EAE8C}"/>
              </a:ext>
            </a:extLst>
          </p:cNvPr>
          <p:cNvSpPr txBox="1"/>
          <p:nvPr/>
        </p:nvSpPr>
        <p:spPr>
          <a:xfrm>
            <a:off x="6605288" y="4490286"/>
            <a:ext cx="2087913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Staff undertake respiratory e-leaning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F29524B-E96C-41BF-B285-466EC8E7E806}"/>
              </a:ext>
            </a:extLst>
          </p:cNvPr>
          <p:cNvSpPr txBox="1"/>
          <p:nvPr/>
        </p:nvSpPr>
        <p:spPr>
          <a:xfrm>
            <a:off x="6605288" y="4837039"/>
            <a:ext cx="2087913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Personal exposure monitoring 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7B9C678-EDD0-404E-98DE-CF5FD5B0882C}"/>
              </a:ext>
            </a:extLst>
          </p:cNvPr>
          <p:cNvSpPr txBox="1"/>
          <p:nvPr/>
        </p:nvSpPr>
        <p:spPr>
          <a:xfrm>
            <a:off x="9078961" y="2610024"/>
            <a:ext cx="2242267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Change filters on respirators in accordance with manufacturers proposals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96608B5-3F8A-4A05-A38E-1FCD169172A8}"/>
              </a:ext>
            </a:extLst>
          </p:cNvPr>
          <p:cNvSpPr txBox="1"/>
          <p:nvPr/>
        </p:nvSpPr>
        <p:spPr>
          <a:xfrm>
            <a:off x="9078964" y="1835796"/>
            <a:ext cx="2242267" cy="70788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Powered respirator required with integral visor if over one hour exposure otherwise RPE with assigned protection factor of least 40 FFP3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7B356D9-FCAD-4867-BBB7-C09E436C484A}"/>
              </a:ext>
            </a:extLst>
          </p:cNvPr>
          <p:cNvSpPr txBox="1"/>
          <p:nvPr/>
        </p:nvSpPr>
        <p:spPr>
          <a:xfrm>
            <a:off x="9078960" y="3588553"/>
            <a:ext cx="2242267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Wear eye protection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6FCF048-9920-4233-855D-8F38F602ECAE}"/>
              </a:ext>
            </a:extLst>
          </p:cNvPr>
          <p:cNvSpPr txBox="1"/>
          <p:nvPr/>
        </p:nvSpPr>
        <p:spPr>
          <a:xfrm>
            <a:off x="4144495" y="2919523"/>
            <a:ext cx="2003979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Forced ventilation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B91D23E-B766-4FE6-A4C7-45A3BE097EF7}"/>
              </a:ext>
            </a:extLst>
          </p:cNvPr>
          <p:cNvSpPr txBox="1"/>
          <p:nvPr/>
        </p:nvSpPr>
        <p:spPr>
          <a:xfrm>
            <a:off x="9078961" y="3253177"/>
            <a:ext cx="2242267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Face fit testing must  be conducted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5B49E48-C10F-4744-8C4B-FBD8B14A8E7C}"/>
              </a:ext>
            </a:extLst>
          </p:cNvPr>
          <p:cNvSpPr txBox="1"/>
          <p:nvPr/>
        </p:nvSpPr>
        <p:spPr>
          <a:xfrm>
            <a:off x="4144496" y="3284326"/>
            <a:ext cx="2003979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Dust warning mechanisms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7200547-E0FC-4ECC-A056-56BE8CBA38E5}"/>
              </a:ext>
            </a:extLst>
          </p:cNvPr>
          <p:cNvSpPr txBox="1"/>
          <p:nvPr/>
        </p:nvSpPr>
        <p:spPr>
          <a:xfrm>
            <a:off x="6605288" y="5177375"/>
            <a:ext cx="2087913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Static exposure monitoring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0B310C2-30C4-4025-9A6D-F46047D14B66}"/>
              </a:ext>
            </a:extLst>
          </p:cNvPr>
          <p:cNvSpPr txBox="1"/>
          <p:nvPr/>
        </p:nvSpPr>
        <p:spPr>
          <a:xfrm>
            <a:off x="6605288" y="5522555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Standard compliance and assurance through audit, inspection, supervision, PAISS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DBB819D-4CB9-4FCC-91D5-BE3CE60B2929}"/>
              </a:ext>
            </a:extLst>
          </p:cNvPr>
          <p:cNvSpPr txBox="1"/>
          <p:nvPr/>
        </p:nvSpPr>
        <p:spPr>
          <a:xfrm>
            <a:off x="2611025" y="238196"/>
            <a:ext cx="4793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Mechanical operations wet conditions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Less than 10m from source or if wind could cause exposure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9F93DE8-6BFA-48D3-9061-258EA010C33A}"/>
              </a:ext>
            </a:extLst>
          </p:cNvPr>
          <p:cNvSpPr txBox="1"/>
          <p:nvPr/>
        </p:nvSpPr>
        <p:spPr>
          <a:xfrm>
            <a:off x="2611025" y="0"/>
            <a:ext cx="4793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Scenario 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9571671-2873-4526-9CEC-BF94AEE7EB11}"/>
              </a:ext>
            </a:extLst>
          </p:cNvPr>
          <p:cNvSpPr txBox="1"/>
          <p:nvPr/>
        </p:nvSpPr>
        <p:spPr>
          <a:xfrm>
            <a:off x="4144495" y="3627611"/>
            <a:ext cx="2003979" cy="4001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Protected OTP in cabs with forced air and filters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26D0358-AF63-454F-9E84-6F52CA946540}"/>
              </a:ext>
            </a:extLst>
          </p:cNvPr>
          <p:cNvSpPr txBox="1"/>
          <p:nvPr/>
        </p:nvSpPr>
        <p:spPr>
          <a:xfrm>
            <a:off x="4144495" y="2155357"/>
            <a:ext cx="2003979" cy="707886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Automated water suppression or if not possible then manual water suppression – consider damping at source</a:t>
            </a:r>
          </a:p>
        </p:txBody>
      </p:sp>
    </p:spTree>
    <p:extLst>
      <p:ext uri="{BB962C8B-B14F-4D97-AF65-F5344CB8AC3E}">
        <p14:creationId xmlns:p14="http://schemas.microsoft.com/office/powerpoint/2010/main" val="2220034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>
            <a:extLst>
              <a:ext uri="{FF2B5EF4-FFF2-40B4-BE49-F238E27FC236}">
                <a16:creationId xmlns:a16="http://schemas.microsoft.com/office/drawing/2014/main" id="{93D79DB7-C3DE-42BF-A25C-599D4E3EC2BE}"/>
              </a:ext>
            </a:extLst>
          </p:cNvPr>
          <p:cNvSpPr txBox="1"/>
          <p:nvPr/>
        </p:nvSpPr>
        <p:spPr>
          <a:xfrm>
            <a:off x="8015645" y="92550"/>
            <a:ext cx="3418331" cy="553998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GB" sz="1000" b="1" dirty="0"/>
              <a:t>KEY</a:t>
            </a:r>
          </a:p>
          <a:p>
            <a:endParaRPr lang="en-GB" sz="1000" b="1" dirty="0"/>
          </a:p>
          <a:p>
            <a:endParaRPr lang="en-GB" sz="1000" b="1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2A5DDB3-B316-4EED-850A-0A71470C077D}"/>
              </a:ext>
            </a:extLst>
          </p:cNvPr>
          <p:cNvSpPr txBox="1"/>
          <p:nvPr/>
        </p:nvSpPr>
        <p:spPr>
          <a:xfrm>
            <a:off x="426202" y="884527"/>
            <a:ext cx="11087286" cy="535531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Minimising exposure (more to the left if many people or longer timescales)</a:t>
            </a: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5D314A8-7498-433A-93A4-296F3E7B6277}"/>
              </a:ext>
            </a:extLst>
          </p:cNvPr>
          <p:cNvSpPr txBox="1"/>
          <p:nvPr/>
        </p:nvSpPr>
        <p:spPr>
          <a:xfrm>
            <a:off x="8966973" y="1331964"/>
            <a:ext cx="2467003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PPE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B487B20-A870-4732-8680-4CFCA6E927F7}"/>
              </a:ext>
            </a:extLst>
          </p:cNvPr>
          <p:cNvSpPr txBox="1"/>
          <p:nvPr/>
        </p:nvSpPr>
        <p:spPr>
          <a:xfrm>
            <a:off x="3970812" y="1331964"/>
            <a:ext cx="2360709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Engineering controls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CD2D35F-7C27-409C-9920-4AF0F628509B}"/>
              </a:ext>
            </a:extLst>
          </p:cNvPr>
          <p:cNvSpPr txBox="1"/>
          <p:nvPr/>
        </p:nvSpPr>
        <p:spPr>
          <a:xfrm>
            <a:off x="2291197" y="1340803"/>
            <a:ext cx="1465014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Substitution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6588B76-7566-4047-A322-4E4530C27433}"/>
              </a:ext>
            </a:extLst>
          </p:cNvPr>
          <p:cNvSpPr txBox="1"/>
          <p:nvPr/>
        </p:nvSpPr>
        <p:spPr>
          <a:xfrm>
            <a:off x="678512" y="1331964"/>
            <a:ext cx="1384092" cy="48320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Elimination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r>
              <a:rPr lang="en-GB" sz="1000" dirty="0"/>
              <a:t>Through good planning, machine and plant selection and risk based maintenance, the amount of ballast moving can be reduced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D2C0CB-49DC-4637-BF0D-CBCC93713263}"/>
              </a:ext>
            </a:extLst>
          </p:cNvPr>
          <p:cNvSpPr txBox="1"/>
          <p:nvPr/>
        </p:nvSpPr>
        <p:spPr>
          <a:xfrm>
            <a:off x="828782" y="1894997"/>
            <a:ext cx="1082422" cy="1323439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Can ballast moving activity be eliminated?</a:t>
            </a:r>
          </a:p>
          <a:p>
            <a:endParaRPr lang="en-GB" dirty="0"/>
          </a:p>
          <a:p>
            <a:r>
              <a:rPr lang="en-GB" dirty="0"/>
              <a:t>Or can dust created by machinery be eliminated?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8490F4-5A9B-4A58-AE66-71B5E736CDB0}"/>
              </a:ext>
            </a:extLst>
          </p:cNvPr>
          <p:cNvSpPr txBox="1"/>
          <p:nvPr/>
        </p:nvSpPr>
        <p:spPr>
          <a:xfrm>
            <a:off x="120571" y="40159"/>
            <a:ext cx="2645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Guide for Ballast Dust </a:t>
            </a:r>
          </a:p>
          <a:p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Risk Control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F7031AB-6166-4A76-B505-1C6DE9E72906}"/>
              </a:ext>
            </a:extLst>
          </p:cNvPr>
          <p:cNvSpPr txBox="1"/>
          <p:nvPr/>
        </p:nvSpPr>
        <p:spPr>
          <a:xfrm>
            <a:off x="8117436" y="331307"/>
            <a:ext cx="1352028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Must be implemented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4AE41BD-2121-4D97-BBF8-BEB2BCFC5FCB}"/>
              </a:ext>
            </a:extLst>
          </p:cNvPr>
          <p:cNvSpPr txBox="1"/>
          <p:nvPr/>
        </p:nvSpPr>
        <p:spPr>
          <a:xfrm>
            <a:off x="9548553" y="197907"/>
            <a:ext cx="1726464" cy="400110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Must be considered and done if reasonably practicable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91C05DE-7DD1-4B0D-A5F9-D4928E9C5CC6}"/>
              </a:ext>
            </a:extLst>
          </p:cNvPr>
          <p:cNvSpPr txBox="1"/>
          <p:nvPr/>
        </p:nvSpPr>
        <p:spPr>
          <a:xfrm>
            <a:off x="4144497" y="1852654"/>
            <a:ext cx="2003977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Exclusion zones in place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77CBD6D-5FFD-45AF-B773-5C6BDFA412BD}"/>
              </a:ext>
            </a:extLst>
          </p:cNvPr>
          <p:cNvSpPr txBox="1"/>
          <p:nvPr/>
        </p:nvSpPr>
        <p:spPr>
          <a:xfrm>
            <a:off x="6468893" y="1331964"/>
            <a:ext cx="2360708" cy="4801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Admin controls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1AE3BBC-CCDD-4B2B-B7E6-54E4C671FBEA}"/>
              </a:ext>
            </a:extLst>
          </p:cNvPr>
          <p:cNvSpPr txBox="1"/>
          <p:nvPr/>
        </p:nvSpPr>
        <p:spPr>
          <a:xfrm>
            <a:off x="6605289" y="1821876"/>
            <a:ext cx="2087914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All persons briefed on risk of ballast dust and trained in use of control measures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46464C9-77DB-443B-B679-0F8AE309489D}"/>
              </a:ext>
            </a:extLst>
          </p:cNvPr>
          <p:cNvSpPr txBox="1"/>
          <p:nvPr/>
        </p:nvSpPr>
        <p:spPr>
          <a:xfrm>
            <a:off x="6605288" y="2457703"/>
            <a:ext cx="2087913" cy="70788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Occupational health surveillance in place for all those exposed to risk, mandatory attendance by employees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798862F-E1EF-45A9-A9EE-462057F11CB8}"/>
              </a:ext>
            </a:extLst>
          </p:cNvPr>
          <p:cNvSpPr txBox="1"/>
          <p:nvPr/>
        </p:nvSpPr>
        <p:spPr>
          <a:xfrm>
            <a:off x="6605289" y="3243526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Clean storage for RPE provided and maintain equipment in accordance with guidelines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E3BE07E-13CF-427C-A40C-8F581C8F72B7}"/>
              </a:ext>
            </a:extLst>
          </p:cNvPr>
          <p:cNvSpPr txBox="1"/>
          <p:nvPr/>
        </p:nvSpPr>
        <p:spPr>
          <a:xfrm>
            <a:off x="2508410" y="1888802"/>
            <a:ext cx="1042317" cy="1015663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Can ballast be replaced with other suitable (non-silica) based foundation?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B4D34B9-56DB-4B23-ADC3-6E5A4D3EC2E1}"/>
              </a:ext>
            </a:extLst>
          </p:cNvPr>
          <p:cNvSpPr txBox="1"/>
          <p:nvPr/>
        </p:nvSpPr>
        <p:spPr>
          <a:xfrm>
            <a:off x="6605288" y="3866193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Good hygiene to avoid ingestion – suitable washing, reduced smoking, eating and drinking areas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9DB79A3-5830-4039-81B1-76F4F77EAE8C}"/>
              </a:ext>
            </a:extLst>
          </p:cNvPr>
          <p:cNvSpPr txBox="1"/>
          <p:nvPr/>
        </p:nvSpPr>
        <p:spPr>
          <a:xfrm>
            <a:off x="6605288" y="4490286"/>
            <a:ext cx="2087913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Staff undertake respiratory e-leaning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F29524B-E96C-41BF-B285-466EC8E7E806}"/>
              </a:ext>
            </a:extLst>
          </p:cNvPr>
          <p:cNvSpPr txBox="1"/>
          <p:nvPr/>
        </p:nvSpPr>
        <p:spPr>
          <a:xfrm>
            <a:off x="6605288" y="4837039"/>
            <a:ext cx="2087913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Personal exposure monitoring 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7B9C678-EDD0-404E-98DE-CF5FD5B0882C}"/>
              </a:ext>
            </a:extLst>
          </p:cNvPr>
          <p:cNvSpPr txBox="1"/>
          <p:nvPr/>
        </p:nvSpPr>
        <p:spPr>
          <a:xfrm>
            <a:off x="9123349" y="3808509"/>
            <a:ext cx="2242267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Maintenance and filter changes  in accordance with manufacturers guidance and must be documented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96608B5-3F8A-4A05-A38E-1FCD169172A8}"/>
              </a:ext>
            </a:extLst>
          </p:cNvPr>
          <p:cNvSpPr txBox="1"/>
          <p:nvPr/>
        </p:nvSpPr>
        <p:spPr>
          <a:xfrm>
            <a:off x="9114475" y="1773652"/>
            <a:ext cx="2242267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/>
              <a:t>Operating within exclusion zone </a:t>
            </a:r>
            <a:r>
              <a:rPr lang="en-GB" sz="1000" dirty="0"/>
              <a:t>- Powered air respirator required with integral visor. FFP3 APF20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7B356D9-FCAD-4867-BBB7-C09E436C484A}"/>
              </a:ext>
            </a:extLst>
          </p:cNvPr>
          <p:cNvSpPr txBox="1"/>
          <p:nvPr/>
        </p:nvSpPr>
        <p:spPr>
          <a:xfrm>
            <a:off x="9141103" y="4787039"/>
            <a:ext cx="2242267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Wear eye protection – GRADE B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6FCF048-9920-4233-855D-8F38F602ECAE}"/>
              </a:ext>
            </a:extLst>
          </p:cNvPr>
          <p:cNvSpPr txBox="1"/>
          <p:nvPr/>
        </p:nvSpPr>
        <p:spPr>
          <a:xfrm>
            <a:off x="4144493" y="2886697"/>
            <a:ext cx="2003979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Force ventilation or full risk assessment including tunnel airflow analysis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B91D23E-B766-4FE6-A4C7-45A3BE097EF7}"/>
              </a:ext>
            </a:extLst>
          </p:cNvPr>
          <p:cNvSpPr txBox="1"/>
          <p:nvPr/>
        </p:nvSpPr>
        <p:spPr>
          <a:xfrm>
            <a:off x="9149982" y="4469418"/>
            <a:ext cx="2242267" cy="24622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Face fit testing must  be conducted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5B49E48-C10F-4744-8C4B-FBD8B14A8E7C}"/>
              </a:ext>
            </a:extLst>
          </p:cNvPr>
          <p:cNvSpPr txBox="1"/>
          <p:nvPr/>
        </p:nvSpPr>
        <p:spPr>
          <a:xfrm>
            <a:off x="4144494" y="3491170"/>
            <a:ext cx="2003979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Dust warning mechanisms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7200547-E0FC-4ECC-A056-56BE8CBA38E5}"/>
              </a:ext>
            </a:extLst>
          </p:cNvPr>
          <p:cNvSpPr txBox="1"/>
          <p:nvPr/>
        </p:nvSpPr>
        <p:spPr>
          <a:xfrm>
            <a:off x="6605288" y="5177375"/>
            <a:ext cx="2087913" cy="246221"/>
          </a:xfrm>
          <a:prstGeom prst="rect">
            <a:avLst/>
          </a:prstGeom>
          <a:noFill/>
          <a:ln w="127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Static exposure monitoring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0B310C2-30C4-4025-9A6D-F46047D14B66}"/>
              </a:ext>
            </a:extLst>
          </p:cNvPr>
          <p:cNvSpPr txBox="1"/>
          <p:nvPr/>
        </p:nvSpPr>
        <p:spPr>
          <a:xfrm>
            <a:off x="6605288" y="5522555"/>
            <a:ext cx="2087913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Standard compliance and assurance through audit, inspection, supervision, PAISS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DBB819D-4CB9-4FCC-91D5-BE3CE60B2929}"/>
              </a:ext>
            </a:extLst>
          </p:cNvPr>
          <p:cNvSpPr txBox="1"/>
          <p:nvPr/>
        </p:nvSpPr>
        <p:spPr>
          <a:xfrm>
            <a:off x="2611025" y="238196"/>
            <a:ext cx="4793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Mechanical and manual operations in </a:t>
            </a:r>
            <a:r>
              <a:rPr lang="en-GB" sz="1200" b="1" u="sng" dirty="0"/>
              <a:t>TUNNEL </a:t>
            </a:r>
            <a:r>
              <a:rPr lang="en-GB" sz="1200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Applies to everyone in the tunnel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9F93DE8-6BFA-48D3-9061-258EA010C33A}"/>
              </a:ext>
            </a:extLst>
          </p:cNvPr>
          <p:cNvSpPr txBox="1"/>
          <p:nvPr/>
        </p:nvSpPr>
        <p:spPr>
          <a:xfrm>
            <a:off x="2611025" y="0"/>
            <a:ext cx="4793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Scenario 5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9571671-2873-4526-9CEC-BF94AEE7EB11}"/>
              </a:ext>
            </a:extLst>
          </p:cNvPr>
          <p:cNvSpPr txBox="1"/>
          <p:nvPr/>
        </p:nvSpPr>
        <p:spPr>
          <a:xfrm>
            <a:off x="4144493" y="3838342"/>
            <a:ext cx="2003979" cy="4001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Protected OTP in cabs with forced air and HEPA filters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26D0358-AF63-454F-9E84-6F52CA946540}"/>
              </a:ext>
            </a:extLst>
          </p:cNvPr>
          <p:cNvSpPr txBox="1"/>
          <p:nvPr/>
        </p:nvSpPr>
        <p:spPr>
          <a:xfrm>
            <a:off x="4144493" y="2128336"/>
            <a:ext cx="2003979" cy="70788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Automated water suppression or if not possible then manual water suppression – consider damping at source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7B19F3B-B71C-4686-826D-8D280A99DEBC}"/>
              </a:ext>
            </a:extLst>
          </p:cNvPr>
          <p:cNvSpPr txBox="1"/>
          <p:nvPr/>
        </p:nvSpPr>
        <p:spPr>
          <a:xfrm>
            <a:off x="4154853" y="4294916"/>
            <a:ext cx="2003979" cy="40011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en-GB" dirty="0"/>
              <a:t>Vehicle windows to be closed at all times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68E2AFC-D280-4AED-987D-80586CA713F5}"/>
              </a:ext>
            </a:extLst>
          </p:cNvPr>
          <p:cNvSpPr txBox="1"/>
          <p:nvPr/>
        </p:nvSpPr>
        <p:spPr>
          <a:xfrm>
            <a:off x="9124827" y="3226048"/>
            <a:ext cx="2242267" cy="55399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/>
              <a:t>Operating outside of exclusion zone </a:t>
            </a:r>
            <a:r>
              <a:rPr lang="en-GB" sz="1000" dirty="0"/>
              <a:t>- Tight fitting FFP3 for maximum of 1hour</a:t>
            </a:r>
            <a:endParaRPr lang="en-GB" sz="100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5B72C7A-79EF-4C5A-90B3-401172EFEBE0}"/>
              </a:ext>
            </a:extLst>
          </p:cNvPr>
          <p:cNvSpPr txBox="1"/>
          <p:nvPr/>
        </p:nvSpPr>
        <p:spPr>
          <a:xfrm>
            <a:off x="526002" y="6353712"/>
            <a:ext cx="99496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*Wet conditions may reduce the risk further however, minimum mitigations remain the same</a:t>
            </a:r>
          </a:p>
        </p:txBody>
      </p:sp>
    </p:spTree>
    <p:extLst>
      <p:ext uri="{BB962C8B-B14F-4D97-AF65-F5344CB8AC3E}">
        <p14:creationId xmlns:p14="http://schemas.microsoft.com/office/powerpoint/2010/main" val="1402113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9FE807626ED948B3EBED682F474862" ma:contentTypeVersion="14" ma:contentTypeDescription="Create a new document." ma:contentTypeScope="" ma:versionID="b0c85a3b3bbb8965574e1a0cb23b07ef">
  <xsd:schema xmlns:xsd="http://www.w3.org/2001/XMLSchema" xmlns:xs="http://www.w3.org/2001/XMLSchema" xmlns:p="http://schemas.microsoft.com/office/2006/metadata/properties" xmlns:ns3="eca8b9a9-45ea-4c21-a215-579af70a9345" xmlns:ns4="d4d2937a-798b-426c-a88c-9595aeed5fdf" targetNamespace="http://schemas.microsoft.com/office/2006/metadata/properties" ma:root="true" ma:fieldsID="b84fbdd99404d017bd36df51f3c7e0c0" ns3:_="" ns4:_="">
    <xsd:import namespace="eca8b9a9-45ea-4c21-a215-579af70a9345"/>
    <xsd:import namespace="d4d2937a-798b-426c-a88c-9595aeed5fd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a8b9a9-45ea-4c21-a215-579af70a93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d2937a-798b-426c-a88c-9595aeed5fd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FAE3F5-EAD6-4AAE-B2CD-580A049477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D8C508-FE94-4B90-B4AE-D1523F054871}">
  <ds:schemaRefs>
    <ds:schemaRef ds:uri="http://purl.org/dc/elements/1.1/"/>
    <ds:schemaRef ds:uri="http://schemas.microsoft.com/office/2006/metadata/properties"/>
    <ds:schemaRef ds:uri="eca8b9a9-45ea-4c21-a215-579af70a934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d4d2937a-798b-426c-a88c-9595aeed5fdf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05AE1D1-9F7F-46B9-B496-400EB66DBC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a8b9a9-45ea-4c21-a215-579af70a9345"/>
    <ds:schemaRef ds:uri="d4d2937a-798b-426c-a88c-9595aeed5f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3466</TotalTime>
  <Words>1394</Words>
  <Application>Microsoft Office PowerPoint</Application>
  <PresentationFormat>Widescreen</PresentationFormat>
  <Paragraphs>610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Morgan</dc:creator>
  <cp:lastModifiedBy>Simon Morgan</cp:lastModifiedBy>
  <cp:revision>19</cp:revision>
  <dcterms:created xsi:type="dcterms:W3CDTF">2022-04-04T14:42:59Z</dcterms:created>
  <dcterms:modified xsi:type="dcterms:W3CDTF">2023-02-09T11:06:36Z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0x010100309FE807626ED948B3EBED682F474862</vt:lpwstr>
  </property>
  <property fmtid="{D5CDD505-2E9C-101B-9397-08002B2CF9AE}" pid="3" name="MSIP_Label_8577031b-11bc-4db9-b655-7d79027ad570_Enabled">
    <vt:lpwstr>true</vt:lpwstr>
  </property>
  <property fmtid="{D5CDD505-2E9C-101B-9397-08002B2CF9AE}" pid="4" name="MSIP_Label_8577031b-11bc-4db9-b655-7d79027ad570_SetDate">
    <vt:lpwstr>2023-01-03T14:18:36Z</vt:lpwstr>
  </property>
  <property fmtid="{D5CDD505-2E9C-101B-9397-08002B2CF9AE}" pid="5" name="MSIP_Label_8577031b-11bc-4db9-b655-7d79027ad570_Method">
    <vt:lpwstr>Standard</vt:lpwstr>
  </property>
  <property fmtid="{D5CDD505-2E9C-101B-9397-08002B2CF9AE}" pid="6" name="MSIP_Label_8577031b-11bc-4db9-b655-7d79027ad570_Name">
    <vt:lpwstr>8577031b-11bc-4db9-b655-7d79027ad570</vt:lpwstr>
  </property>
  <property fmtid="{D5CDD505-2E9C-101B-9397-08002B2CF9AE}" pid="7" name="MSIP_Label_8577031b-11bc-4db9-b655-7d79027ad570_SiteId">
    <vt:lpwstr>c22cc3e1-5d7f-4f4d-be03-d5a158cc9409</vt:lpwstr>
  </property>
  <property fmtid="{D5CDD505-2E9C-101B-9397-08002B2CF9AE}" pid="8" name="MSIP_Label_8577031b-11bc-4db9-b655-7d79027ad570_ActionId">
    <vt:lpwstr>e8488b4f-3791-484b-acb0-a3fe1bfc8d67</vt:lpwstr>
  </property>
  <property fmtid="{D5CDD505-2E9C-101B-9397-08002B2CF9AE}" pid="9" name="MSIP_Label_8577031b-11bc-4db9-b655-7d79027ad570_ContentBits">
    <vt:lpwstr>1</vt:lpwstr>
  </property>
</Properties>
</file>