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6" r:id="rId3"/>
    <p:sldId id="267" r:id="rId4"/>
    <p:sldId id="268" r:id="rId5"/>
    <p:sldId id="269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230" y="-102"/>
      </p:cViewPr>
      <p:guideLst>
        <p:guide orient="horz" pos="572"/>
        <p:guide orient="horz" pos="3929"/>
        <p:guide pos="5420"/>
        <p:guide pos="340"/>
        <p:guide pos="2880"/>
        <p:guide pos="2744"/>
        <p:guide pos="301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64C20-82F1-4E90-B292-19F335FB47FC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0E649-A16A-4D8F-9517-C556DB4C4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999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43D50-7DA1-4164-B43A-805C63FA2A76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D830B-5209-452E-81F4-2A2696952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941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50" y="2564904"/>
            <a:ext cx="7272000" cy="1044000"/>
          </a:xfrm>
        </p:spPr>
        <p:txBody>
          <a:bodyPr/>
          <a:lstStyle>
            <a:lvl1pPr>
              <a:defRPr sz="3600" b="1" i="1"/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750" y="3645024"/>
            <a:ext cx="7272000" cy="7200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Presentation subtitle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D536-AD77-4BDD-8719-A79823A4F8A3}" type="datetime5">
              <a:rPr lang="en-GB" smtClean="0"/>
              <a:t>3-Nov-15</a:t>
            </a:fld>
            <a:endParaRPr lang="en-GB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Title: Insert &gt; Header &amp; Footer</a:t>
            </a:r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E084-70D5-4C53-8A39-B95869D3D30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8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39750" y="2880000"/>
            <a:ext cx="7272000" cy="1080000"/>
          </a:xfrm>
        </p:spPr>
        <p:txBody>
          <a:bodyPr/>
          <a:lstStyle>
            <a:lvl1pPr>
              <a:defRPr sz="3600" b="1" i="1"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18F66-E96E-4209-808B-BDACF4AAE74C}" type="datetime5">
              <a:rPr lang="en-GB" smtClean="0"/>
              <a:t>3-Nov-15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Title: Insert &gt; Header &amp; Footer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E084-70D5-4C53-8A39-B95869D3D30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137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828000"/>
            <a:ext cx="7272000" cy="43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Title: Insert &gt; Header &amp; Footer</a:t>
            </a:r>
            <a:endParaRPr lang="en-GB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540000" y="1846800"/>
            <a:ext cx="7272000" cy="439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A25B8F5-B5A1-44E2-88F6-02F1F9298B7D}" type="datetime5">
              <a:rPr lang="en-GB" smtClean="0"/>
              <a:t>3-Nov-15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2B4E084-70D5-4C53-8A39-B95869D3D30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3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Title: Insert &gt; Header &amp; Footer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540000" y="1846800"/>
            <a:ext cx="3816000" cy="439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Content Placeholder 7"/>
          <p:cNvSpPr>
            <a:spLocks noGrp="1"/>
          </p:cNvSpPr>
          <p:nvPr>
            <p:ph sz="quarter" idx="15"/>
          </p:nvPr>
        </p:nvSpPr>
        <p:spPr>
          <a:xfrm>
            <a:off x="4788000" y="1846800"/>
            <a:ext cx="3816000" cy="439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7E4302D-025F-46B3-854A-51330D15EA3F}" type="datetime5">
              <a:rPr lang="en-GB" smtClean="0"/>
              <a:t>3-Nov-15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2B4E084-70D5-4C53-8A39-B95869D3D30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007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828000"/>
            <a:ext cx="7272000" cy="43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Title: Insert &gt; Header &amp; Footer</a:t>
            </a:r>
            <a:endParaRPr lang="en-GB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1944688" y="2057400"/>
            <a:ext cx="5254625" cy="3492000"/>
          </a:xfrm>
        </p:spPr>
        <p:txBody>
          <a:bodyPr anchor="t"/>
          <a:lstStyle>
            <a:lvl1pPr marL="0" indent="0">
              <a:buNone/>
              <a:defRPr baseline="0"/>
            </a:lvl1pPr>
          </a:lstStyle>
          <a:p>
            <a:r>
              <a:rPr lang="en-GB" dirty="0" smtClean="0"/>
              <a:t>Click icon to insert picture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D390AB9-CDE9-4847-AD3F-6A54FB27E295}" type="datetime5">
              <a:rPr lang="en-GB" smtClean="0"/>
              <a:t>3-Nov-15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B4E084-70D5-4C53-8A39-B95869D3D30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279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oint Bran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828000"/>
            <a:ext cx="7272000" cy="43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Title: Insert &gt; Header &amp; Footer</a:t>
            </a:r>
            <a:endParaRPr lang="en-GB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540000" y="1846800"/>
            <a:ext cx="7272000" cy="4392000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r>
              <a:rPr lang="en-GB" dirty="0" smtClean="0"/>
              <a:t>Click Icon to insert picture 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9D48ABD-9A59-4705-BE5D-6C62FFDF98F4}" type="datetime5">
              <a:rPr lang="en-GB" smtClean="0"/>
              <a:t>3-Nov-15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2B4E084-70D5-4C53-8A39-B95869D3D30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07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Title: Insert &gt; Header &amp; Footer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39750" y="2880000"/>
            <a:ext cx="7272000" cy="1080000"/>
          </a:xfrm>
        </p:spPr>
        <p:txBody>
          <a:bodyPr/>
          <a:lstStyle>
            <a:lvl1pPr>
              <a:defRPr sz="3600" b="1" i="1"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A9F4D47-155E-4C7F-8F5F-4AE051981999}" type="datetime5">
              <a:rPr lang="en-GB" smtClean="0"/>
              <a:t>3-Nov-15</a:t>
            </a:fld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2B4E084-70D5-4C53-8A39-B95869D3D30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4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01/10/2012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BDWG/R&amp;Y/ppt/Issue 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46DAE-7857-4537-8DCA-5B10DC8DD53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83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828000"/>
            <a:ext cx="7272000" cy="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0" y="1844675"/>
            <a:ext cx="7272000" cy="439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9750" y="234000"/>
            <a:ext cx="4320000" cy="180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Presentation Title: Insert &gt; Header &amp; Footer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5850" y="6561368"/>
            <a:ext cx="171574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72B4E084-70D5-4C53-8A39-B95869D3D30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2"/>
          </p:nvPr>
        </p:nvSpPr>
        <p:spPr>
          <a:xfrm>
            <a:off x="6488869" y="6562800"/>
            <a:ext cx="2133600" cy="18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800" baseline="0">
                <a:solidFill>
                  <a:schemeClr val="tx2"/>
                </a:solidFill>
              </a:defRPr>
            </a:lvl1pPr>
          </a:lstStyle>
          <a:p>
            <a:fld id="{FC0EEFF9-CBB0-4630-87E3-B66F1FC5A272}" type="datetime5">
              <a:rPr lang="en-GB" smtClean="0"/>
              <a:t>3-Nov-15</a:t>
            </a:fld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8663975" y="6592590"/>
            <a:ext cx="5814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Bef>
                <a:spcPts val="1500"/>
              </a:spcBef>
            </a:pPr>
            <a:r>
              <a:rPr lang="en-GB" sz="800" dirty="0" smtClean="0">
                <a:solidFill>
                  <a:schemeClr val="tx2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24484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60" r:id="rId4"/>
    <p:sldLayoutId id="2147483662" r:id="rId5"/>
    <p:sldLayoutId id="2147483663" r:id="rId6"/>
    <p:sldLayoutId id="2147483661" r:id="rId7"/>
    <p:sldLayoutId id="2147483664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b="1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chemeClr val="accent4"/>
        </a:buClr>
        <a:buSzPct val="50000"/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spcBef>
          <a:spcPct val="20000"/>
        </a:spcBef>
        <a:buClr>
          <a:schemeClr val="accent4"/>
        </a:buClr>
        <a:buSzPct val="50000"/>
        <a:buFont typeface="Arial" panose="020B0604020202020204" pitchFamily="34" charset="0"/>
        <a:buChar char="►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30000" indent="-1800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180000" algn="l" defTabSz="901700" rtl="0" eaLnBrk="1" latinLnBrk="0" hangingPunct="1">
        <a:spcBef>
          <a:spcPts val="336"/>
        </a:spcBef>
        <a:buClr>
          <a:schemeClr val="accent4"/>
        </a:buClr>
        <a:buFont typeface="Arial" panose="020B0604020202020204" pitchFamily="34" charset="0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180000" algn="l" defTabSz="901700" rtl="0" eaLnBrk="1" latinLnBrk="0" hangingPunct="1">
        <a:spcBef>
          <a:spcPts val="500"/>
        </a:spcBef>
        <a:buClr>
          <a:schemeClr val="accent4"/>
        </a:buClr>
        <a:buFont typeface="Arial" panose="020B0604020202020204" pitchFamily="34" charset="0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80000" algn="l" defTabSz="901700" rtl="0" eaLnBrk="1" latinLnBrk="0" hangingPunct="1">
        <a:spcBef>
          <a:spcPts val="500"/>
        </a:spcBef>
        <a:buClr>
          <a:schemeClr val="accent4"/>
        </a:buClr>
        <a:buFont typeface="Arial" panose="020B0604020202020204" pitchFamily="34" charset="0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-180000" algn="l" defTabSz="901700" rtl="0" eaLnBrk="1" latinLnBrk="0" hangingPunct="1">
        <a:spcBef>
          <a:spcPts val="500"/>
        </a:spcBef>
        <a:buClr>
          <a:schemeClr val="accent4"/>
        </a:buClr>
        <a:buFont typeface="Arial" panose="020B0604020202020204" pitchFamily="34" charset="0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000" indent="-180000" algn="l" defTabSz="901700" rtl="0" eaLnBrk="1" latinLnBrk="0" hangingPunct="1">
        <a:spcBef>
          <a:spcPts val="500"/>
        </a:spcBef>
        <a:buClr>
          <a:schemeClr val="accent4"/>
        </a:buClr>
        <a:buFont typeface="Arial" panose="020B0604020202020204" pitchFamily="34" charset="0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080000" indent="-180000" algn="l" defTabSz="901700" rtl="0" eaLnBrk="1" latinLnBrk="0" hangingPunct="1">
        <a:spcBef>
          <a:spcPts val="500"/>
        </a:spcBef>
        <a:buClr>
          <a:schemeClr val="accent4"/>
        </a:buClr>
        <a:buFont typeface="Arial" panose="020B0604020202020204" pitchFamily="34" charset="0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Ballast Dust</a:t>
            </a:r>
            <a:endParaRPr lang="en-GB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Management Briefing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7FCD-59A3-4C90-B1AA-C14D1138EDF9}" type="datetime5">
              <a:rPr lang="en-GB" smtClean="0"/>
              <a:t>3-Nov-15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E084-70D5-4C53-8A39-B95869D3D307}" type="slidenum">
              <a:rPr lang="en-GB" smtClean="0"/>
              <a:pPr/>
              <a:t>1</a:t>
            </a:fld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097" y="5704589"/>
            <a:ext cx="2347399" cy="69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55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2" descr="\\white01.babcockgroup.co.uk\homeshare$\GLAA\gilf0857\Desktop\BallastDus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949280"/>
            <a:ext cx="1655763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5" descr="EGHS new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2" y="5660603"/>
            <a:ext cx="6080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Arial" charset="0"/>
                <a:cs typeface="Arial" charset="0"/>
              </a:rPr>
              <a:t>Ballast </a:t>
            </a:r>
            <a:r>
              <a:rPr lang="en-GB" altLang="en-US" dirty="0">
                <a:latin typeface="Arial" charset="0"/>
                <a:cs typeface="Arial" charset="0"/>
              </a:rPr>
              <a:t>Dust – </a:t>
            </a:r>
            <a:r>
              <a:rPr lang="en-GB" altLang="en-US" dirty="0" smtClean="0">
                <a:latin typeface="Arial" charset="0"/>
                <a:cs typeface="Arial" charset="0"/>
              </a:rPr>
              <a:t>Why </a:t>
            </a:r>
            <a:r>
              <a:rPr lang="en-GB" altLang="en-US" dirty="0">
                <a:latin typeface="Arial" charset="0"/>
                <a:cs typeface="Arial" charset="0"/>
              </a:rPr>
              <a:t>are we looking at this?</a:t>
            </a:r>
            <a:r>
              <a:rPr lang="en-GB" altLang="en-US" sz="1600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GB" altLang="en-US" sz="16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423318"/>
            <a:ext cx="8229600" cy="4525962"/>
          </a:xfrm>
        </p:spPr>
        <p:txBody>
          <a:bodyPr/>
          <a:lstStyle/>
          <a:p>
            <a:pPr marL="0" indent="0" eaLnBrk="1" hangingPunct="1">
              <a:buClr>
                <a:schemeClr val="accent2"/>
              </a:buClr>
            </a:pPr>
            <a:r>
              <a:rPr lang="en-GB" altLang="en-US" sz="1600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There are 2 key hazards </a:t>
            </a:r>
            <a:r>
              <a:rPr lang="en-GB" altLang="en-US" sz="1600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associated with ballast dust:</a:t>
            </a:r>
            <a:r>
              <a:rPr lang="en-GB" altLang="en-US" sz="1600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 </a:t>
            </a: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buClr>
                <a:schemeClr val="accent2"/>
              </a:buClr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lvl="1" eaLnBrk="1" hangingPunct="1">
              <a:buClr>
                <a:schemeClr val="accent2"/>
              </a:buClr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lvl="1" eaLnBrk="1" hangingPunct="1">
              <a:buClr>
                <a:schemeClr val="accent2"/>
              </a:buClr>
              <a:buFont typeface="Arial" charset="0"/>
              <a:buNone/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lvl="1" eaLnBrk="1" hangingPunct="1">
              <a:buClr>
                <a:schemeClr val="accent2"/>
              </a:buClr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lvl="1" eaLnBrk="1" hangingPunct="1">
              <a:buClr>
                <a:schemeClr val="accent2"/>
              </a:buClr>
              <a:buFont typeface="Arial" charset="0"/>
              <a:buNone/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buClr>
                <a:schemeClr val="accent2"/>
              </a:buClr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buClr>
                <a:schemeClr val="accent2"/>
              </a:buClr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buClr>
                <a:schemeClr val="accent2"/>
              </a:buClr>
              <a:buFont typeface="Arial" charset="0"/>
              <a:buNone/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buClr>
                <a:schemeClr val="accent2"/>
              </a:buClr>
              <a:buFont typeface="Arial" charset="0"/>
              <a:buNone/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buClr>
                <a:schemeClr val="accent2"/>
              </a:buClr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buClr>
                <a:schemeClr val="accent2"/>
              </a:buClr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buClr>
                <a:schemeClr val="accent2"/>
              </a:buClr>
            </a:pPr>
            <a:r>
              <a:rPr lang="en-GB" altLang="en-US" sz="1600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Weather conditions and site environments can have an impact on the dust generated and dispersed during working activities</a:t>
            </a:r>
          </a:p>
          <a:p>
            <a:pPr marL="0" indent="0" eaLnBrk="1" hangingPunct="1"/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marL="0" indent="0" algn="just" eaLnBrk="1" hangingPunct="1">
              <a:buClr>
                <a:schemeClr val="accent2"/>
              </a:buClr>
              <a:buSzPct val="120000"/>
              <a:buFont typeface="Arial" charset="0"/>
              <a:buNone/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4213" y="4015407"/>
            <a:ext cx="3600450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GB" sz="16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Site safety </a:t>
            </a:r>
          </a:p>
          <a:p>
            <a:pPr lvl="1"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(lack of visibility for operators and ground staff)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43438" y="4015407"/>
            <a:ext cx="34927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GB" sz="16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Occupational health issues </a:t>
            </a:r>
          </a:p>
          <a:p>
            <a:pPr lvl="1"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(breathing in dust and 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associated respiratory 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issues)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725" y="1959595"/>
            <a:ext cx="2646363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73" y="1956420"/>
            <a:ext cx="2520950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144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Content Placeholder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388890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GB" altLang="en-US" sz="1600" b="1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Site Safety</a:t>
            </a:r>
          </a:p>
          <a:p>
            <a:pPr marL="0" indent="0" eaLnBrk="1" hangingPunct="1">
              <a:buFont typeface="Arial" charset="0"/>
              <a:buNone/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buClr>
                <a:schemeClr val="accent2"/>
              </a:buClr>
            </a:pPr>
            <a:r>
              <a:rPr lang="en-GB" altLang="en-US" sz="1600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Poor visibility for the operator when moving </a:t>
            </a:r>
            <a:r>
              <a:rPr lang="en-GB" altLang="en-US" sz="1600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plant</a:t>
            </a:r>
          </a:p>
          <a:p>
            <a:pPr marL="0" indent="0" eaLnBrk="1" hangingPunct="1">
              <a:buClr>
                <a:schemeClr val="accent2"/>
              </a:buClr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lvl="1" eaLnBrk="1" hangingPunct="1">
              <a:buClr>
                <a:schemeClr val="accent2"/>
              </a:buClr>
            </a:pPr>
            <a:r>
              <a:rPr lang="en-GB" altLang="en-US" sz="1600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Collision with other equipment/plant</a:t>
            </a:r>
          </a:p>
          <a:p>
            <a:pPr lvl="1" eaLnBrk="1" hangingPunct="1">
              <a:buClr>
                <a:schemeClr val="accent2"/>
              </a:buClr>
            </a:pPr>
            <a:r>
              <a:rPr lang="en-GB" altLang="en-US" sz="1600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Contact with individuals, causing personal injuries</a:t>
            </a:r>
          </a:p>
          <a:p>
            <a:pPr lvl="1" eaLnBrk="1" hangingPunct="1">
              <a:buClr>
                <a:schemeClr val="accent2"/>
              </a:buClr>
            </a:pPr>
            <a:r>
              <a:rPr lang="en-GB" altLang="en-US" sz="1600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Damage to delivery wagons, plant and equipment</a:t>
            </a:r>
          </a:p>
          <a:p>
            <a:pPr lvl="1" eaLnBrk="1" hangingPunct="1">
              <a:buClr>
                <a:schemeClr val="accent2"/>
              </a:buClr>
            </a:pPr>
            <a:r>
              <a:rPr lang="en-GB" altLang="en-US" sz="1600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Collision with lineside equipment, structure or obstructions</a:t>
            </a:r>
          </a:p>
          <a:p>
            <a:pPr lvl="1" eaLnBrk="1" hangingPunct="1">
              <a:buClr>
                <a:schemeClr val="accent2"/>
              </a:buClr>
            </a:pPr>
            <a:r>
              <a:rPr lang="en-GB" altLang="en-US" sz="1600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Contact with overhead line equipment</a:t>
            </a:r>
          </a:p>
          <a:p>
            <a:pPr lvl="1" eaLnBrk="1" hangingPunct="1">
              <a:buClr>
                <a:schemeClr val="accent2"/>
              </a:buClr>
            </a:pPr>
            <a:r>
              <a:rPr lang="en-GB" altLang="en-US" sz="1600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Materials falling from </a:t>
            </a:r>
            <a:r>
              <a:rPr lang="en-GB" altLang="en-US" sz="1600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lifting/loading equipment</a:t>
            </a: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lvl="1" eaLnBrk="1" hangingPunct="1">
              <a:buClr>
                <a:schemeClr val="accent2"/>
              </a:buClr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lvl="1" eaLnBrk="1" hangingPunct="1">
              <a:buClr>
                <a:schemeClr val="accent2"/>
              </a:buClr>
              <a:buFont typeface="Arial" charset="0"/>
              <a:buNone/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lvl="1" eaLnBrk="1" hangingPunct="1">
              <a:buClr>
                <a:schemeClr val="accent2"/>
              </a:buClr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lvl="1" eaLnBrk="1" hangingPunct="1">
              <a:buClr>
                <a:schemeClr val="accent2"/>
              </a:buClr>
              <a:buFont typeface="Arial" charset="0"/>
              <a:buNone/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buClr>
                <a:schemeClr val="accent2"/>
              </a:buClr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buClr>
                <a:schemeClr val="accent2"/>
              </a:buClr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buClr>
                <a:schemeClr val="accent2"/>
              </a:buClr>
              <a:buFont typeface="Arial" charset="0"/>
              <a:buNone/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buClr>
                <a:schemeClr val="accent2"/>
              </a:buClr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marL="0" indent="0" algn="just" eaLnBrk="1" hangingPunct="1">
              <a:buClr>
                <a:schemeClr val="accent2"/>
              </a:buClr>
              <a:buSzPct val="120000"/>
              <a:buFont typeface="Arial" charset="0"/>
              <a:buNone/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</p:txBody>
      </p:sp>
      <p:pic>
        <p:nvPicPr>
          <p:cNvPr id="6147" name="Picture 2" descr="\\white01.babcockgroup.co.uk\homeshare$\GLAA\gilf0857\Desktop\BallastDus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575" y="5925457"/>
            <a:ext cx="1655763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" descr="EGHS new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" y="5593669"/>
            <a:ext cx="60801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2" descr="\\white01.babcockgroup.co.uk\homeshare$\GLAA\gilf0857\Desktop\bucker with ballas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005064"/>
            <a:ext cx="169545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Risks to your staff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09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Content Placeholder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525962"/>
          </a:xfrm>
        </p:spPr>
        <p:txBody>
          <a:bodyPr/>
          <a:lstStyle/>
          <a:p>
            <a:r>
              <a:rPr lang="en-GB" altLang="en-US" sz="1600" b="1" dirty="0">
                <a:solidFill>
                  <a:srgbClr val="404040"/>
                </a:solidFill>
                <a:latin typeface="Arial" charset="0"/>
                <a:cs typeface="Arial" charset="0"/>
              </a:rPr>
              <a:t>Occupational Health </a:t>
            </a:r>
            <a:r>
              <a:rPr lang="en-GB" altLang="en-US" sz="1600" b="1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Issues</a:t>
            </a:r>
          </a:p>
          <a:p>
            <a:pPr marL="0" indent="0" eaLnBrk="1" hangingPunct="1">
              <a:buClr>
                <a:schemeClr val="accent2"/>
              </a:buClr>
            </a:pPr>
            <a:r>
              <a:rPr lang="en-GB" altLang="en-US" sz="1600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Natural Aggregates, including </a:t>
            </a:r>
            <a:r>
              <a:rPr lang="en-GB" altLang="en-US" sz="1600" b="1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ballast</a:t>
            </a:r>
            <a:r>
              <a:rPr lang="en-GB" altLang="en-US" sz="1600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,</a:t>
            </a:r>
            <a:r>
              <a:rPr lang="en-GB" altLang="en-US" sz="1600" b="1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1600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contain silica and produce silica dust known as </a:t>
            </a:r>
            <a:r>
              <a:rPr lang="en-GB" altLang="en-US" sz="1600" dirty="0" err="1" smtClean="0">
                <a:solidFill>
                  <a:srgbClr val="404040"/>
                </a:solidFill>
                <a:latin typeface="Arial" charset="0"/>
                <a:cs typeface="Arial" charset="0"/>
              </a:rPr>
              <a:t>Respirable</a:t>
            </a:r>
            <a:r>
              <a:rPr lang="en-GB" altLang="en-US" sz="1600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 Crystalline Silica (RCS). </a:t>
            </a:r>
          </a:p>
          <a:p>
            <a:pPr marL="0" indent="0" eaLnBrk="1" hangingPunct="1">
              <a:buClr>
                <a:schemeClr val="accent2"/>
              </a:buClr>
              <a:buFont typeface="Arial" charset="0"/>
              <a:buNone/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buClr>
                <a:schemeClr val="accent2"/>
              </a:buClr>
            </a:pPr>
            <a:r>
              <a:rPr lang="en-GB" altLang="en-US" sz="1600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Inhaling RCS can lead to silicosis. Silicosis is a serious and irreversible lung disease that causes permanent disablement and early death.  This can be exacerbated by smoking.</a:t>
            </a:r>
          </a:p>
          <a:p>
            <a:pPr marL="0" indent="0" eaLnBrk="1" hangingPunct="1">
              <a:buClr>
                <a:schemeClr val="accent2"/>
              </a:buClr>
              <a:buFont typeface="Arial" charset="0"/>
              <a:buNone/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buClr>
                <a:schemeClr val="accent2"/>
              </a:buClr>
            </a:pPr>
            <a:r>
              <a:rPr lang="en-GB" altLang="en-US" sz="1600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Silicosis is an occupational lung disease that develops over time when dust that contains silica is inhaled into the lungs. </a:t>
            </a:r>
          </a:p>
          <a:p>
            <a:pPr marL="0" indent="0" eaLnBrk="1" hangingPunct="1">
              <a:buClr>
                <a:schemeClr val="accent2"/>
              </a:buClr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buClr>
                <a:schemeClr val="accent2"/>
              </a:buClr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marL="457200" lvl="1" indent="0" eaLnBrk="1" hangingPunct="1">
              <a:buClr>
                <a:schemeClr val="accent2"/>
              </a:buClr>
              <a:buFont typeface="Arial" charset="0"/>
              <a:buNone/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marL="457200" lvl="1" indent="0" eaLnBrk="1" hangingPunct="1">
              <a:buClr>
                <a:schemeClr val="accent2"/>
              </a:buClr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marL="457200" lvl="1" indent="0" eaLnBrk="1" hangingPunct="1">
              <a:buClr>
                <a:schemeClr val="accent2"/>
              </a:buClr>
              <a:buFont typeface="Arial" charset="0"/>
              <a:buNone/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buClr>
                <a:schemeClr val="accent2"/>
              </a:buClr>
              <a:buFont typeface="Arial" charset="0"/>
              <a:buNone/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buClr>
                <a:schemeClr val="accent2"/>
              </a:buClr>
              <a:buFont typeface="Arial" charset="0"/>
              <a:buNone/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buClr>
                <a:schemeClr val="accent2"/>
              </a:buClr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marL="0" indent="0" algn="just" eaLnBrk="1" hangingPunct="1">
              <a:buClr>
                <a:schemeClr val="accent2"/>
              </a:buClr>
              <a:buSzPct val="120000"/>
              <a:buFont typeface="Arial" charset="0"/>
              <a:buNone/>
            </a:pPr>
            <a:endParaRPr lang="en-GB" altLang="en-US" sz="1600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</p:txBody>
      </p:sp>
      <p:pic>
        <p:nvPicPr>
          <p:cNvPr id="7171" name="Picture 2" descr="\\white01.babcockgroup.co.uk\homeshare$\GLAA\gilf0857\Desktop\BallastDus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682" y="5971629"/>
            <a:ext cx="1655763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7" descr="EGHS new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" y="5590381"/>
            <a:ext cx="60801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863" y="4150767"/>
            <a:ext cx="2287587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5" descr="ANd9GcTvOUtLSc7-w0B0zKGhX0hq5Hmrl4KIl-gax7gCNA8s4GARqI_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49" y="4295228"/>
            <a:ext cx="13049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6" descr="silic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4222204"/>
            <a:ext cx="158115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1685925" y="5735092"/>
            <a:ext cx="16049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dirty="0">
                <a:solidFill>
                  <a:schemeClr val="accent2"/>
                </a:solidFill>
                <a:latin typeface="Arial" charset="0"/>
                <a:cs typeface="Arial" charset="0"/>
              </a:rPr>
              <a:t>Silicosis damaged lungs</a:t>
            </a:r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3406775" y="5735092"/>
            <a:ext cx="14573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dirty="0">
                <a:solidFill>
                  <a:schemeClr val="accent2"/>
                </a:solidFill>
                <a:latin typeface="Arial" charset="0"/>
                <a:cs typeface="Arial" charset="0"/>
              </a:rPr>
              <a:t>Microscopic RCS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Risks to your staff</a:t>
            </a:r>
          </a:p>
        </p:txBody>
      </p:sp>
    </p:spTree>
    <p:extLst>
      <p:ext uri="{BB962C8B-B14F-4D97-AF65-F5344CB8AC3E}">
        <p14:creationId xmlns:p14="http://schemas.microsoft.com/office/powerpoint/2010/main" val="415554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you need to do?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CC94CE6-FDAD-450C-B566-68D58ECC4C06}" type="datetime5">
              <a:rPr lang="en-GB" smtClean="0"/>
              <a:t>3-Nov-15</a:t>
            </a:fld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2B4E084-70D5-4C53-8A39-B95869D3D307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611560" y="1484784"/>
            <a:ext cx="7344816" cy="4536504"/>
          </a:xfrm>
        </p:spPr>
        <p:txBody>
          <a:bodyPr>
            <a:normAutofit/>
          </a:bodyPr>
          <a:lstStyle/>
          <a:p>
            <a:pPr marL="285750" indent="-285750" algn="just"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rgbClr val="404040"/>
                </a:solidFill>
                <a:latin typeface="Arial" charset="0"/>
                <a:cs typeface="Arial" charset="0"/>
              </a:rPr>
              <a:t>Comply with </a:t>
            </a:r>
            <a:r>
              <a:rPr lang="en-GB" altLang="en-US" b="1" dirty="0" err="1" smtClean="0">
                <a:solidFill>
                  <a:srgbClr val="404040"/>
                </a:solidFill>
                <a:latin typeface="Arial" charset="0"/>
                <a:cs typeface="Arial" charset="0"/>
              </a:rPr>
              <a:t>CoSHH</a:t>
            </a:r>
            <a:r>
              <a:rPr lang="en-GB" altLang="en-US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 Regulations and </a:t>
            </a:r>
            <a:r>
              <a:rPr lang="en-GB" altLang="en-US" b="1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SSOW’s</a:t>
            </a:r>
            <a:r>
              <a:rPr lang="en-GB" altLang="en-US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dirty="0">
                <a:solidFill>
                  <a:srgbClr val="404040"/>
                </a:solidFill>
                <a:latin typeface="Arial" charset="0"/>
                <a:cs typeface="Arial" charset="0"/>
              </a:rPr>
              <a:t>on worksites</a:t>
            </a:r>
          </a:p>
          <a:p>
            <a:pPr marL="285750" indent="-285750" algn="just"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rgbClr val="404040"/>
                </a:solidFill>
                <a:latin typeface="Arial" charset="0"/>
                <a:cs typeface="Arial" charset="0"/>
              </a:rPr>
              <a:t>Run </a:t>
            </a:r>
            <a:r>
              <a:rPr lang="en-GB" altLang="en-US" b="1" dirty="0">
                <a:solidFill>
                  <a:srgbClr val="404040"/>
                </a:solidFill>
                <a:latin typeface="Arial" charset="0"/>
                <a:cs typeface="Arial" charset="0"/>
              </a:rPr>
              <a:t>briefing</a:t>
            </a:r>
            <a:r>
              <a:rPr lang="en-GB" altLang="en-US" dirty="0">
                <a:solidFill>
                  <a:srgbClr val="404040"/>
                </a:solidFill>
                <a:latin typeface="Arial" charset="0"/>
                <a:cs typeface="Arial" charset="0"/>
              </a:rPr>
              <a:t> sessions</a:t>
            </a:r>
          </a:p>
          <a:p>
            <a:pPr marL="285750" indent="-285750" algn="just"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altLang="en-US" b="1" dirty="0">
                <a:solidFill>
                  <a:srgbClr val="404040"/>
                </a:solidFill>
                <a:latin typeface="Arial" charset="0"/>
                <a:cs typeface="Arial" charset="0"/>
              </a:rPr>
              <a:t>Report</a:t>
            </a:r>
            <a:r>
              <a:rPr lang="en-GB" altLang="en-US" dirty="0">
                <a:solidFill>
                  <a:srgbClr val="404040"/>
                </a:solidFill>
                <a:latin typeface="Arial" charset="0"/>
                <a:cs typeface="Arial" charset="0"/>
              </a:rPr>
              <a:t> issues of ballast dust to </a:t>
            </a:r>
            <a:r>
              <a:rPr lang="en-GB" altLang="en-US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your Line Manager/Supervisor and </a:t>
            </a:r>
            <a:r>
              <a:rPr lang="en-GB" altLang="en-US" dirty="0">
                <a:solidFill>
                  <a:srgbClr val="404040"/>
                </a:solidFill>
                <a:latin typeface="Arial" charset="0"/>
                <a:cs typeface="Arial" charset="0"/>
              </a:rPr>
              <a:t>raise Close </a:t>
            </a:r>
            <a:r>
              <a:rPr lang="en-GB" altLang="en-US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Calls</a:t>
            </a:r>
            <a:endParaRPr lang="en-GB" altLang="en-US" dirty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marL="285750" indent="-285750" algn="just"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altLang="en-US" b="1" dirty="0">
                <a:solidFill>
                  <a:srgbClr val="404040"/>
                </a:solidFill>
                <a:latin typeface="Arial" charset="0"/>
                <a:cs typeface="Arial" charset="0"/>
              </a:rPr>
              <a:t>Work with </a:t>
            </a:r>
            <a:r>
              <a:rPr lang="en-GB" altLang="en-US" dirty="0">
                <a:solidFill>
                  <a:srgbClr val="404040"/>
                </a:solidFill>
                <a:latin typeface="Arial" charset="0"/>
                <a:cs typeface="Arial" charset="0"/>
              </a:rPr>
              <a:t>your employer to reduce </a:t>
            </a:r>
            <a:r>
              <a:rPr lang="en-GB" altLang="en-US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risk levels on </a:t>
            </a:r>
            <a:r>
              <a:rPr lang="en-GB" altLang="en-US" dirty="0">
                <a:solidFill>
                  <a:srgbClr val="404040"/>
                </a:solidFill>
                <a:latin typeface="Arial" charset="0"/>
                <a:cs typeface="Arial" charset="0"/>
              </a:rPr>
              <a:t>site</a:t>
            </a:r>
          </a:p>
          <a:p>
            <a:pPr algn="just">
              <a:buClr>
                <a:schemeClr val="accent2"/>
              </a:buClr>
              <a:buSzPct val="120000"/>
            </a:pPr>
            <a:endParaRPr lang="en-GB" altLang="en-US" dirty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algn="just">
              <a:buClr>
                <a:schemeClr val="accent2"/>
              </a:buClr>
              <a:buSzPct val="120000"/>
            </a:pPr>
            <a:r>
              <a:rPr lang="en-GB" altLang="en-US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Ensure that </a:t>
            </a:r>
            <a:r>
              <a:rPr lang="en-GB" altLang="en-US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staff </a:t>
            </a:r>
            <a:endParaRPr lang="en-GB" altLang="en-US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marL="285750" indent="-285750" algn="just"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altLang="en-US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move </a:t>
            </a:r>
            <a:r>
              <a:rPr lang="en-GB" altLang="en-US" dirty="0">
                <a:solidFill>
                  <a:srgbClr val="404040"/>
                </a:solidFill>
                <a:latin typeface="Arial" charset="0"/>
                <a:cs typeface="Arial" charset="0"/>
              </a:rPr>
              <a:t>away from the area if </a:t>
            </a:r>
            <a:r>
              <a:rPr lang="en-GB" altLang="en-US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they </a:t>
            </a:r>
            <a:r>
              <a:rPr lang="en-GB" altLang="en-US" dirty="0">
                <a:solidFill>
                  <a:srgbClr val="404040"/>
                </a:solidFill>
                <a:latin typeface="Arial" charset="0"/>
                <a:cs typeface="Arial" charset="0"/>
              </a:rPr>
              <a:t>are not involved in the task to avoid breathing in dust </a:t>
            </a:r>
            <a:endParaRPr lang="en-GB" altLang="en-US" dirty="0" smtClean="0">
              <a:solidFill>
                <a:srgbClr val="404040"/>
              </a:solidFill>
              <a:latin typeface="Arial" charset="0"/>
              <a:cs typeface="Arial" charset="0"/>
            </a:endParaRPr>
          </a:p>
          <a:p>
            <a:pPr marL="285750" indent="-285750" algn="just"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altLang="en-US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wear </a:t>
            </a:r>
            <a:r>
              <a:rPr lang="en-GB" altLang="en-US" dirty="0">
                <a:solidFill>
                  <a:srgbClr val="404040"/>
                </a:solidFill>
                <a:latin typeface="Arial" charset="0"/>
                <a:cs typeface="Arial" charset="0"/>
              </a:rPr>
              <a:t>the </a:t>
            </a:r>
            <a:r>
              <a:rPr lang="en-GB" altLang="en-US" b="1" dirty="0">
                <a:solidFill>
                  <a:srgbClr val="404040"/>
                </a:solidFill>
                <a:latin typeface="Arial" charset="0"/>
                <a:cs typeface="Arial" charset="0"/>
              </a:rPr>
              <a:t>PPE</a:t>
            </a:r>
            <a:r>
              <a:rPr lang="en-GB" altLang="en-US" dirty="0">
                <a:solidFill>
                  <a:srgbClr val="404040"/>
                </a:solidFill>
                <a:latin typeface="Arial" charset="0"/>
                <a:cs typeface="Arial" charset="0"/>
              </a:rPr>
              <a:t> and </a:t>
            </a:r>
            <a:r>
              <a:rPr lang="en-GB" altLang="en-US" b="1" dirty="0">
                <a:solidFill>
                  <a:srgbClr val="404040"/>
                </a:solidFill>
                <a:latin typeface="Arial" charset="0"/>
                <a:cs typeface="Arial" charset="0"/>
              </a:rPr>
              <a:t>RPE</a:t>
            </a:r>
            <a:r>
              <a:rPr lang="en-GB" altLang="en-US" dirty="0">
                <a:solidFill>
                  <a:srgbClr val="404040"/>
                </a:solidFill>
                <a:latin typeface="Arial" charset="0"/>
                <a:cs typeface="Arial" charset="0"/>
              </a:rPr>
              <a:t> supplied to </a:t>
            </a:r>
            <a:r>
              <a:rPr lang="en-GB" altLang="en-US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them –</a:t>
            </a:r>
          </a:p>
          <a:p>
            <a:pPr marL="285750" indent="-285750" algn="just"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altLang="en-US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have shaved </a:t>
            </a:r>
            <a:r>
              <a:rPr lang="en-GB" altLang="en-US" dirty="0">
                <a:solidFill>
                  <a:srgbClr val="404040"/>
                </a:solidFill>
                <a:latin typeface="Arial" charset="0"/>
                <a:cs typeface="Arial" charset="0"/>
              </a:rPr>
              <a:t>within 8hrs of starting a shift if </a:t>
            </a:r>
            <a:r>
              <a:rPr lang="en-GB" altLang="en-US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they </a:t>
            </a:r>
            <a:r>
              <a:rPr lang="en-GB" altLang="en-US" dirty="0">
                <a:solidFill>
                  <a:srgbClr val="404040"/>
                </a:solidFill>
                <a:latin typeface="Arial" charset="0"/>
                <a:cs typeface="Arial" charset="0"/>
              </a:rPr>
              <a:t>are required to wear a tight fitting face mask (</a:t>
            </a:r>
            <a:r>
              <a:rPr lang="en-GB" altLang="en-US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FFP3)</a:t>
            </a:r>
          </a:p>
          <a:p>
            <a:pPr marL="285750" indent="-285750" algn="just"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altLang="en-US" dirty="0" smtClean="0">
                <a:solidFill>
                  <a:srgbClr val="404040"/>
                </a:solidFill>
                <a:latin typeface="Arial" charset="0"/>
                <a:cs typeface="Arial" charset="0"/>
              </a:rPr>
              <a:t>keep their </a:t>
            </a:r>
            <a:r>
              <a:rPr lang="en-GB" altLang="en-US" dirty="0">
                <a:solidFill>
                  <a:srgbClr val="404040"/>
                </a:solidFill>
                <a:latin typeface="Arial" charset="0"/>
                <a:cs typeface="Arial" charset="0"/>
              </a:rPr>
              <a:t>PPE/RPE and equipment </a:t>
            </a:r>
            <a:r>
              <a:rPr lang="en-GB" altLang="en-US" b="1" dirty="0">
                <a:solidFill>
                  <a:srgbClr val="404040"/>
                </a:solidFill>
                <a:latin typeface="Arial" charset="0"/>
                <a:cs typeface="Arial" charset="0"/>
              </a:rPr>
              <a:t>clean</a:t>
            </a:r>
            <a:r>
              <a:rPr lang="en-GB" altLang="en-US" dirty="0">
                <a:solidFill>
                  <a:srgbClr val="404040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b="1" dirty="0">
                <a:solidFill>
                  <a:srgbClr val="404040"/>
                </a:solidFill>
                <a:latin typeface="Arial" charset="0"/>
                <a:cs typeface="Arial" charset="0"/>
              </a:rPr>
              <a:t>and working properly</a:t>
            </a:r>
            <a:r>
              <a:rPr lang="en-GB" altLang="en-US" dirty="0">
                <a:solidFill>
                  <a:srgbClr val="404040"/>
                </a:solidFill>
                <a:latin typeface="Arial" charset="0"/>
                <a:cs typeface="Arial" charset="0"/>
              </a:rPr>
              <a:t> </a:t>
            </a:r>
          </a:p>
          <a:p>
            <a:endParaRPr lang="en-GB" dirty="0"/>
          </a:p>
        </p:txBody>
      </p:sp>
      <p:pic>
        <p:nvPicPr>
          <p:cNvPr id="11" name="Picture 2" descr="\\white01.babcockgroup.co.uk\homeshare$\GLAA\gilf0857\Desktop\BallastDus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682" y="5971629"/>
            <a:ext cx="1655763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7" descr="EGHS new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" y="5661248"/>
            <a:ext cx="60801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4516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Title: Insert &gt; Header &amp; Footer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A9F4D47-155E-4C7F-8F5F-4AE051981999}" type="datetime5">
              <a:rPr lang="en-GB" smtClean="0"/>
              <a:t>3-Nov-15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2B4E084-70D5-4C53-8A39-B95869D3D307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685474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etwork Rail">
      <a:dk1>
        <a:srgbClr val="292929"/>
      </a:dk1>
      <a:lt1>
        <a:sysClr val="window" lastClr="FFFFFF"/>
      </a:lt1>
      <a:dk2>
        <a:srgbClr val="054B6B"/>
      </a:dk2>
      <a:lt2>
        <a:srgbClr val="FFFFFF"/>
      </a:lt2>
      <a:accent1>
        <a:srgbClr val="054B6B"/>
      </a:accent1>
      <a:accent2>
        <a:srgbClr val="EE731F"/>
      </a:accent2>
      <a:accent3>
        <a:srgbClr val="9DB126"/>
      </a:accent3>
      <a:accent4>
        <a:srgbClr val="A5CDDC"/>
      </a:accent4>
      <a:accent5>
        <a:srgbClr val="D51324"/>
      </a:accent5>
      <a:accent6>
        <a:srgbClr val="830926"/>
      </a:accent6>
      <a:hlink>
        <a:srgbClr val="054B6B"/>
      </a:hlink>
      <a:folHlink>
        <a:srgbClr val="A5CDDC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spcBef>
            <a:spcPts val="1500"/>
          </a:spcBef>
          <a:defRPr sz="1200" dirty="0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3996</TotalTime>
  <Words>317</Words>
  <Application>Microsoft Office PowerPoint</Application>
  <PresentationFormat>On-screen Show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</vt:lpstr>
      <vt:lpstr>Ballast Dust</vt:lpstr>
      <vt:lpstr>Ballast Dust – Why are we looking at this? </vt:lpstr>
      <vt:lpstr>Risks to your staff</vt:lpstr>
      <vt:lpstr>Risks to your staff</vt:lpstr>
      <vt:lpstr>What do you need to do?</vt:lpstr>
      <vt:lpstr>Questions</vt:lpstr>
    </vt:vector>
  </TitlesOfParts>
  <Company>Network Rail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Ballast Dust</dc:title>
  <dc:creator>Gough Cheryl</dc:creator>
  <dc:description>built by www.mediasterling.com</dc:description>
  <cp:lastModifiedBy>Roberts Neil</cp:lastModifiedBy>
  <cp:revision>7</cp:revision>
  <dcterms:created xsi:type="dcterms:W3CDTF">2015-10-13T14:19:44Z</dcterms:created>
  <dcterms:modified xsi:type="dcterms:W3CDTF">2015-11-03T16:51:58Z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_Version">
    <vt:lpwstr>1.0.1</vt:lpwstr>
  </property>
</Properties>
</file>