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673" r:id="rId3"/>
  </p:sldMasterIdLst>
  <p:notesMasterIdLst>
    <p:notesMasterId r:id="rId18"/>
  </p:notesMasterIdLst>
  <p:handoutMasterIdLst>
    <p:handoutMasterId r:id="rId19"/>
  </p:handoutMasterIdLst>
  <p:sldIdLst>
    <p:sldId id="293" r:id="rId4"/>
    <p:sldId id="290" r:id="rId5"/>
    <p:sldId id="371" r:id="rId6"/>
    <p:sldId id="352" r:id="rId7"/>
    <p:sldId id="308" r:id="rId8"/>
    <p:sldId id="331" r:id="rId9"/>
    <p:sldId id="351" r:id="rId10"/>
    <p:sldId id="355" r:id="rId11"/>
    <p:sldId id="363" r:id="rId12"/>
    <p:sldId id="365" r:id="rId13"/>
    <p:sldId id="353" r:id="rId14"/>
    <p:sldId id="367" r:id="rId15"/>
    <p:sldId id="370" r:id="rId16"/>
    <p:sldId id="369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990099"/>
    <a:srgbClr val="CCCC00"/>
    <a:srgbClr val="CCFF33"/>
    <a:srgbClr val="D505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2" autoAdjust="0"/>
    <p:restoredTop sz="90772" autoAdjust="0"/>
  </p:normalViewPr>
  <p:slideViewPr>
    <p:cSldViewPr>
      <p:cViewPr varScale="1">
        <p:scale>
          <a:sx n="71" d="100"/>
          <a:sy n="71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GBD101000.wsatkins.com\GBDEA_Home$\SIMP7509\My%20Documents\Sb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600" baseline="0" dirty="0" smtClean="0"/>
              <a:t>Close Calls &amp; SHE Performance</a:t>
            </a:r>
            <a:endParaRPr lang="en-GB" sz="1600" dirty="0"/>
          </a:p>
        </c:rich>
      </c:tx>
      <c:layout>
        <c:manualLayout>
          <c:xMode val="edge"/>
          <c:yMode val="edge"/>
          <c:x val="0.22745116653164341"/>
          <c:y val="0.22983325559237242"/>
        </c:manualLayout>
      </c:layout>
    </c:title>
    <c:plotArea>
      <c:layout>
        <c:manualLayout>
          <c:layoutTarget val="inner"/>
          <c:xMode val="edge"/>
          <c:yMode val="edge"/>
          <c:x val="7.1195147469588896E-2"/>
          <c:y val="0.31763797398023425"/>
          <c:w val="0.64621464598813572"/>
          <c:h val="0.5901254699100037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Reportable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Sheet1!$A$3:$A$7</c:f>
              <c:strCache>
                <c:ptCount val="5"/>
                <c:pt idx="0">
                  <c:v>06/07</c:v>
                </c:pt>
                <c:pt idx="1">
                  <c:v>07/08</c:v>
                </c:pt>
                <c:pt idx="2">
                  <c:v>08/09</c:v>
                </c:pt>
                <c:pt idx="3">
                  <c:v>09/10</c:v>
                </c:pt>
                <c:pt idx="4">
                  <c:v>10/11 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6</c:v>
                </c:pt>
                <c:pt idx="1">
                  <c:v>10</c:v>
                </c:pt>
                <c:pt idx="2">
                  <c:v>6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Minor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Sheet1!$A$3:$A$7</c:f>
              <c:strCache>
                <c:ptCount val="5"/>
                <c:pt idx="0">
                  <c:v>06/07</c:v>
                </c:pt>
                <c:pt idx="1">
                  <c:v>07/08</c:v>
                </c:pt>
                <c:pt idx="2">
                  <c:v>08/09</c:v>
                </c:pt>
                <c:pt idx="3">
                  <c:v>09/10</c:v>
                </c:pt>
                <c:pt idx="4">
                  <c:v>10/11 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62</c:v>
                </c:pt>
                <c:pt idx="1">
                  <c:v>82</c:v>
                </c:pt>
                <c:pt idx="2">
                  <c:v>68</c:v>
                </c:pt>
                <c:pt idx="3">
                  <c:v>35</c:v>
                </c:pt>
                <c:pt idx="4">
                  <c:v>39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Incidents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Sheet1!$A$3:$A$7</c:f>
              <c:strCache>
                <c:ptCount val="5"/>
                <c:pt idx="0">
                  <c:v>06/07</c:v>
                </c:pt>
                <c:pt idx="1">
                  <c:v>07/08</c:v>
                </c:pt>
                <c:pt idx="2">
                  <c:v>08/09</c:v>
                </c:pt>
                <c:pt idx="3">
                  <c:v>09/10</c:v>
                </c:pt>
                <c:pt idx="4">
                  <c:v>10/11 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52</c:v>
                </c:pt>
                <c:pt idx="1">
                  <c:v>93</c:v>
                </c:pt>
                <c:pt idx="2">
                  <c:v>60</c:v>
                </c:pt>
                <c:pt idx="3">
                  <c:v>75</c:v>
                </c:pt>
                <c:pt idx="4">
                  <c:v>145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Close Calls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Val val="1"/>
          </c:dLbls>
          <c:trendline>
            <c:trendlineType val="linear"/>
          </c:trendline>
          <c:cat>
            <c:strRef>
              <c:f>Sheet1!$A$3:$A$7</c:f>
              <c:strCache>
                <c:ptCount val="5"/>
                <c:pt idx="0">
                  <c:v>06/07</c:v>
                </c:pt>
                <c:pt idx="1">
                  <c:v>07/08</c:v>
                </c:pt>
                <c:pt idx="2">
                  <c:v>08/09</c:v>
                </c:pt>
                <c:pt idx="3">
                  <c:v>09/10</c:v>
                </c:pt>
                <c:pt idx="4">
                  <c:v>10/11 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12</c:v>
                </c:pt>
                <c:pt idx="1">
                  <c:v>72</c:v>
                </c:pt>
                <c:pt idx="2">
                  <c:v>108</c:v>
                </c:pt>
                <c:pt idx="3">
                  <c:v>239</c:v>
                </c:pt>
                <c:pt idx="4">
                  <c:v>417</c:v>
                </c:pt>
              </c:numCache>
            </c:numRef>
          </c:val>
        </c:ser>
        <c:axId val="58357248"/>
        <c:axId val="58358784"/>
      </c:barChart>
      <c:catAx>
        <c:axId val="58357248"/>
        <c:scaling>
          <c:orientation val="minMax"/>
        </c:scaling>
        <c:axPos val="b"/>
        <c:tickLblPos val="nextTo"/>
        <c:crossAx val="58358784"/>
        <c:crosses val="autoZero"/>
        <c:auto val="1"/>
        <c:lblAlgn val="ctr"/>
        <c:lblOffset val="100"/>
      </c:catAx>
      <c:valAx>
        <c:axId val="58358784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58357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35374225963288"/>
          <c:y val="0.38634785397053067"/>
          <c:w val="0.20677061779894318"/>
          <c:h val="0.30483970008359917"/>
        </c:manualLayout>
      </c:layout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EE1AA0-5185-44D0-B3F8-C51B28051CFC}" type="datetimeFigureOut">
              <a:rPr lang="en-GB"/>
              <a:pPr>
                <a:defRPr/>
              </a:pPr>
              <a:t>21/11/2011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3B5DA6-BA50-4A3C-A3F8-0572135487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1B82D2-1BEC-4161-B2EB-EF2F11F0A8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1B82D2-1BEC-4161-B2EB-EF2F11F0A82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1B82D2-1BEC-4161-B2EB-EF2F11F0A82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1B82D2-1BEC-4161-B2EB-EF2F11F0A82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1B82D2-1BEC-4161-B2EB-EF2F11F0A82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1B82D2-1BEC-4161-B2EB-EF2F11F0A82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568" tIns="45784" rIns="91568" bIns="45784"/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1B82D2-1BEC-4161-B2EB-EF2F11F0A82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EDCA5F-799D-4580-A706-E00226F5982B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8513B3-EFD9-46EB-88A7-73AFAC8A4C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9F1C73-E033-4431-9870-2FC442817C91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1DA1B-1DCA-462E-82CE-CAF5EEABE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334C7F-11A4-4ED8-AB3B-0B6BD54E163E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2807AF-A821-4091-AC01-10F6C409B7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73ED-BC79-4EAF-8AC1-BBF24834176E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0D2C-52C9-4601-9E73-C8D38BCF45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9A51-91E5-4E20-98C2-5B4C8AEC65E3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30114-9CBB-4D02-A7D8-8F1E9E4784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0364-6423-4A4B-BF3E-E00CCCB5FECC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6D8C-B273-498D-86A0-A0E5453B1B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2CEA-4B86-4576-AC58-5CEF353E4172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10C2-4521-47BE-A411-9770CB089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CF9B-9113-4697-94E5-047161FFE237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2F52-43CA-433F-AF4C-7FE67B8DA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089A-C67B-4DD1-B970-1C4F155AF22E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BA36-D641-4E48-9B01-5E6643D67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D979-DE78-4737-952C-8078F620DA64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3B26-E575-433C-AE28-CE370D16E9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8679-4E3C-4CBF-A3CD-D2FDD1C7C663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5D01C-64D6-4EE1-9CDE-40319ED15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5E79AD-20AE-46A2-A9FE-ED432378D702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6C3175-CECD-4347-BBAF-30EC713369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77A8-551F-4117-AF91-EA52BDA9F6D4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8F55-41EE-4ADB-AA53-EC4115220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B25B-5918-492C-AA4C-7C31A1817FCC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E2A39-1EB5-4F35-A378-18E8CED91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8CF5-1C2F-4643-B059-CD57221024AB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4DC9E-232C-422E-897B-2E0D5DE28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2A2D1B-D80A-4C56-9B44-3AE71E36AADA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E4D4E7-84DB-4284-A07E-33D4DEA41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C2B6F3-2F9B-490D-AFB9-246F917A2BA5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FB11FA-736E-4626-9A62-7828FD9DEA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759C1D-228A-459E-A520-3DB53BB5D18C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FB691B-49B8-4991-A675-7B9B03057C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F8E98A-8ED7-4DAA-9595-4BA8BF895484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F70D3C-BD49-48D2-8A32-1D56F3B80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E2953B-EE5E-4FD1-A6E1-4CA0ED2F328B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A8FD36-108F-47FD-ABE2-45E636CBE9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30C355-D7EF-4AFC-90A2-9CC558D05B5D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1937CE-7906-482A-8F90-A7ECFC76F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11474D-E4C4-44BE-A3DC-0395CC757AA0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C228E5-008C-416A-B8E4-FF1B0286A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FC384F-46B5-4C05-8BA3-4A8D56289D2D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F6BC1C-F8E4-4BA1-B675-13F94CD4B0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757349-4B3D-491C-A466-C28C9C92D147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CDD0C5-80FC-471A-87A0-1753DCF864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355F70-4936-47A0-B692-C4D82E1C0859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CEADD6-B2BD-473C-B91D-1F109B8346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BFD01E-85B9-4249-B403-026331D442CE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864720-237E-4431-B358-AC877D0D32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A6DCA9-F18E-4DB9-B87B-88D8FE16ABC7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377A1-70F6-4E25-8D8A-238A5B9733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161925"/>
            <a:ext cx="8229600" cy="763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8450" y="1665288"/>
            <a:ext cx="3932238" cy="385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3088" y="1665288"/>
            <a:ext cx="3933825" cy="3851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resentation graphi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2913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resentation graphi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2913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2ACE4A-873A-4643-BC1A-5FCC550B7CF9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F35F6C-86E8-4B8E-BADF-076B276A8E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A258E-6580-49F0-94FA-53D969C8993E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093184-414A-4886-8C29-DEA663867B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00E810-CE5B-4462-A5AB-ED0FF8A9C887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EFEE0D-3DD7-49BE-8F1B-408C654E5A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38A145-93F4-4504-9005-8A995D3C48EF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0C9903-5DE5-4D39-8B03-BA42821A29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9A1A56-2682-4B88-87DC-5EA95395164A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021C1E-845B-4582-BE7D-1A6855FA6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516D75-ED3F-47F9-A855-E39B45C53B64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9CBE2B-8DDB-4832-87D6-3239175AB0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slide master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F3F4B-DD27-4AC2-8293-A86A25FFA2D5}" type="datetimeFigureOut">
              <a:rPr lang="en-US"/>
              <a:pPr>
                <a:defRPr/>
              </a:pPr>
              <a:t>11/21/2011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814F79-4B79-4232-860E-DBB1DCB1AC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slide master2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376" r:id="rId12"/>
    <p:sldLayoutId id="2147484400" r:id="rId13"/>
    <p:sldLayoutId id="214748440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28625" y="1928813"/>
            <a:ext cx="7095703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D95E00"/>
                </a:solidFill>
              </a:rPr>
              <a:t>Safe by Choice</a:t>
            </a:r>
          </a:p>
          <a:p>
            <a:endParaRPr lang="en-GB" sz="3600" b="1" dirty="0">
              <a:solidFill>
                <a:srgbClr val="D95E00"/>
              </a:solidFill>
            </a:endParaRPr>
          </a:p>
          <a:p>
            <a:r>
              <a:rPr lang="en-GB" sz="3600" dirty="0" smtClean="0"/>
              <a:t>A sustainable BBS programme</a:t>
            </a:r>
            <a:endParaRPr lang="en-GB" sz="3600" dirty="0"/>
          </a:p>
          <a:p>
            <a:endParaRPr lang="en-GB" sz="3600" b="1" dirty="0">
              <a:solidFill>
                <a:srgbClr val="D95E00"/>
              </a:solidFill>
            </a:endParaRPr>
          </a:p>
          <a:p>
            <a:r>
              <a:rPr lang="en-GB" sz="2000" b="1" dirty="0" smtClean="0">
                <a:solidFill>
                  <a:srgbClr val="D95E00"/>
                </a:solidFill>
              </a:rPr>
              <a:t>Andrew Livingston</a:t>
            </a:r>
          </a:p>
          <a:p>
            <a:r>
              <a:rPr lang="en-GB" sz="2000" b="1" dirty="0" smtClean="0">
                <a:solidFill>
                  <a:srgbClr val="D95E00"/>
                </a:solidFill>
              </a:rPr>
              <a:t>Steve </a:t>
            </a:r>
            <a:r>
              <a:rPr lang="en-GB" sz="2000" b="1" dirty="0">
                <a:solidFill>
                  <a:srgbClr val="D95E00"/>
                </a:solidFill>
              </a:rPr>
              <a:t>Wiskin</a:t>
            </a:r>
          </a:p>
        </p:txBody>
      </p:sp>
      <p:pic>
        <p:nvPicPr>
          <p:cNvPr id="38916" name="Picture 4" descr="final safe by choice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57188"/>
            <a:ext cx="1849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SbC impact</a:t>
            </a:r>
            <a:endParaRPr lang="en-GB" dirty="0">
              <a:solidFill>
                <a:srgbClr val="FFC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47664" y="980728"/>
            <a:ext cx="5328592" cy="2561702"/>
            <a:chOff x="3767064" y="860021"/>
            <a:chExt cx="4600961" cy="2417686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25261" y="1075922"/>
              <a:ext cx="3942764" cy="1863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06"/>
                </a:cxn>
                <a:cxn ang="0">
                  <a:pos x="1579" y="1406"/>
                </a:cxn>
              </a:cxnLst>
              <a:rect l="0" t="0" r="r" b="b"/>
              <a:pathLst>
                <a:path w="1579" h="1406">
                  <a:moveTo>
                    <a:pt x="0" y="0"/>
                  </a:moveTo>
                  <a:lnTo>
                    <a:pt x="0" y="1406"/>
                  </a:lnTo>
                  <a:lnTo>
                    <a:pt x="1579" y="140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 rot="16200000">
              <a:off x="3215255" y="1677124"/>
              <a:ext cx="1810718" cy="70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ct val="50000"/>
                </a:spcBef>
                <a:spcAft>
                  <a:spcPts val="0"/>
                </a:spcAft>
              </a:pPr>
              <a:endParaRPr lang="en-US" sz="1600" dirty="0">
                <a:solidFill>
                  <a:prstClr val="black"/>
                </a:solidFill>
                <a:latin typeface="Calibri"/>
                <a:cs typeface="+mn-cs"/>
              </a:endParaRPr>
            </a:p>
            <a:p>
              <a:pPr algn="ctr" defTabSz="4572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cs typeface="+mn-cs"/>
                </a:rPr>
                <a:t>Performance</a:t>
              </a:r>
              <a:endParaRPr lang="en-GB" sz="16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410830" y="2939598"/>
              <a:ext cx="3828923" cy="338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4572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cs typeface="+mn-cs"/>
                </a:rPr>
                <a:t>Time</a:t>
              </a:r>
              <a:endParaRPr lang="en-GB" sz="16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66949" y="2309207"/>
              <a:ext cx="3708667" cy="447078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22" y="404"/>
                </a:cxn>
                <a:cxn ang="0">
                  <a:pos x="36" y="348"/>
                </a:cxn>
                <a:cxn ang="0">
                  <a:pos x="39" y="288"/>
                </a:cxn>
                <a:cxn ang="0">
                  <a:pos x="41" y="236"/>
                </a:cxn>
                <a:cxn ang="0">
                  <a:pos x="47" y="188"/>
                </a:cxn>
                <a:cxn ang="0">
                  <a:pos x="61" y="160"/>
                </a:cxn>
                <a:cxn ang="0">
                  <a:pos x="88" y="76"/>
                </a:cxn>
                <a:cxn ang="0">
                  <a:pos x="116" y="84"/>
                </a:cxn>
                <a:cxn ang="0">
                  <a:pos x="135" y="68"/>
                </a:cxn>
                <a:cxn ang="0">
                  <a:pos x="143" y="36"/>
                </a:cxn>
                <a:cxn ang="0">
                  <a:pos x="173" y="56"/>
                </a:cxn>
                <a:cxn ang="0">
                  <a:pos x="198" y="44"/>
                </a:cxn>
                <a:cxn ang="0">
                  <a:pos x="223" y="24"/>
                </a:cxn>
                <a:cxn ang="0">
                  <a:pos x="259" y="28"/>
                </a:cxn>
                <a:cxn ang="0">
                  <a:pos x="272" y="64"/>
                </a:cxn>
                <a:cxn ang="0">
                  <a:pos x="286" y="32"/>
                </a:cxn>
                <a:cxn ang="0">
                  <a:pos x="311" y="52"/>
                </a:cxn>
                <a:cxn ang="0">
                  <a:pos x="327" y="20"/>
                </a:cxn>
                <a:cxn ang="0">
                  <a:pos x="360" y="12"/>
                </a:cxn>
                <a:cxn ang="0">
                  <a:pos x="404" y="36"/>
                </a:cxn>
                <a:cxn ang="0">
                  <a:pos x="424" y="40"/>
                </a:cxn>
                <a:cxn ang="0">
                  <a:pos x="432" y="0"/>
                </a:cxn>
                <a:cxn ang="0">
                  <a:pos x="459" y="28"/>
                </a:cxn>
                <a:cxn ang="0">
                  <a:pos x="479" y="20"/>
                </a:cxn>
                <a:cxn ang="0">
                  <a:pos x="525" y="36"/>
                </a:cxn>
                <a:cxn ang="0">
                  <a:pos x="553" y="20"/>
                </a:cxn>
                <a:cxn ang="0">
                  <a:pos x="602" y="20"/>
                </a:cxn>
                <a:cxn ang="0">
                  <a:pos x="655" y="40"/>
                </a:cxn>
                <a:cxn ang="0">
                  <a:pos x="690" y="32"/>
                </a:cxn>
                <a:cxn ang="0">
                  <a:pos x="743" y="52"/>
                </a:cxn>
                <a:cxn ang="0">
                  <a:pos x="770" y="48"/>
                </a:cxn>
                <a:cxn ang="0">
                  <a:pos x="800" y="16"/>
                </a:cxn>
                <a:cxn ang="0">
                  <a:pos x="847" y="40"/>
                </a:cxn>
                <a:cxn ang="0">
                  <a:pos x="943" y="24"/>
                </a:cxn>
                <a:cxn ang="0">
                  <a:pos x="965" y="44"/>
                </a:cxn>
                <a:cxn ang="0">
                  <a:pos x="1009" y="16"/>
                </a:cxn>
                <a:cxn ang="0">
                  <a:pos x="1103" y="36"/>
                </a:cxn>
                <a:cxn ang="0">
                  <a:pos x="1122" y="20"/>
                </a:cxn>
                <a:cxn ang="0">
                  <a:pos x="1152" y="16"/>
                </a:cxn>
                <a:cxn ang="0">
                  <a:pos x="1199" y="56"/>
                </a:cxn>
                <a:cxn ang="0">
                  <a:pos x="1246" y="52"/>
                </a:cxn>
                <a:cxn ang="0">
                  <a:pos x="1271" y="36"/>
                </a:cxn>
                <a:cxn ang="0">
                  <a:pos x="1301" y="16"/>
                </a:cxn>
                <a:cxn ang="0">
                  <a:pos x="1312" y="0"/>
                </a:cxn>
                <a:cxn ang="0">
                  <a:pos x="1361" y="12"/>
                </a:cxn>
                <a:cxn ang="0">
                  <a:pos x="1400" y="48"/>
                </a:cxn>
                <a:cxn ang="0">
                  <a:pos x="1463" y="56"/>
                </a:cxn>
                <a:cxn ang="0">
                  <a:pos x="1513" y="48"/>
                </a:cxn>
                <a:cxn ang="0">
                  <a:pos x="1529" y="32"/>
                </a:cxn>
                <a:cxn ang="0">
                  <a:pos x="1551" y="36"/>
                </a:cxn>
                <a:cxn ang="0">
                  <a:pos x="1601" y="44"/>
                </a:cxn>
                <a:cxn ang="0">
                  <a:pos x="1647" y="32"/>
                </a:cxn>
                <a:cxn ang="0">
                  <a:pos x="1706" y="36"/>
                </a:cxn>
                <a:cxn ang="0">
                  <a:pos x="1686" y="36"/>
                </a:cxn>
              </a:cxnLst>
              <a:rect l="0" t="0" r="r" b="b"/>
              <a:pathLst>
                <a:path w="1706" h="436">
                  <a:moveTo>
                    <a:pt x="0" y="436"/>
                  </a:moveTo>
                  <a:lnTo>
                    <a:pt x="22" y="404"/>
                  </a:lnTo>
                  <a:lnTo>
                    <a:pt x="36" y="348"/>
                  </a:lnTo>
                  <a:lnTo>
                    <a:pt x="39" y="288"/>
                  </a:lnTo>
                  <a:lnTo>
                    <a:pt x="41" y="236"/>
                  </a:lnTo>
                  <a:lnTo>
                    <a:pt x="47" y="188"/>
                  </a:lnTo>
                  <a:lnTo>
                    <a:pt x="61" y="160"/>
                  </a:lnTo>
                  <a:lnTo>
                    <a:pt x="88" y="76"/>
                  </a:lnTo>
                  <a:lnTo>
                    <a:pt x="116" y="84"/>
                  </a:lnTo>
                  <a:lnTo>
                    <a:pt x="135" y="68"/>
                  </a:lnTo>
                  <a:lnTo>
                    <a:pt x="143" y="36"/>
                  </a:lnTo>
                  <a:lnTo>
                    <a:pt x="173" y="56"/>
                  </a:lnTo>
                  <a:lnTo>
                    <a:pt x="198" y="44"/>
                  </a:lnTo>
                  <a:lnTo>
                    <a:pt x="223" y="24"/>
                  </a:lnTo>
                  <a:lnTo>
                    <a:pt x="259" y="28"/>
                  </a:lnTo>
                  <a:lnTo>
                    <a:pt x="272" y="64"/>
                  </a:lnTo>
                  <a:lnTo>
                    <a:pt x="286" y="32"/>
                  </a:lnTo>
                  <a:lnTo>
                    <a:pt x="311" y="52"/>
                  </a:lnTo>
                  <a:lnTo>
                    <a:pt x="327" y="20"/>
                  </a:lnTo>
                  <a:lnTo>
                    <a:pt x="360" y="12"/>
                  </a:lnTo>
                  <a:lnTo>
                    <a:pt x="404" y="36"/>
                  </a:lnTo>
                  <a:lnTo>
                    <a:pt x="424" y="40"/>
                  </a:lnTo>
                  <a:lnTo>
                    <a:pt x="432" y="0"/>
                  </a:lnTo>
                  <a:lnTo>
                    <a:pt x="459" y="28"/>
                  </a:lnTo>
                  <a:lnTo>
                    <a:pt x="479" y="20"/>
                  </a:lnTo>
                  <a:lnTo>
                    <a:pt x="525" y="36"/>
                  </a:lnTo>
                  <a:lnTo>
                    <a:pt x="553" y="20"/>
                  </a:lnTo>
                  <a:lnTo>
                    <a:pt x="602" y="20"/>
                  </a:lnTo>
                  <a:lnTo>
                    <a:pt x="655" y="40"/>
                  </a:lnTo>
                  <a:lnTo>
                    <a:pt x="690" y="32"/>
                  </a:lnTo>
                  <a:lnTo>
                    <a:pt x="743" y="52"/>
                  </a:lnTo>
                  <a:lnTo>
                    <a:pt x="770" y="48"/>
                  </a:lnTo>
                  <a:lnTo>
                    <a:pt x="800" y="16"/>
                  </a:lnTo>
                  <a:lnTo>
                    <a:pt x="847" y="40"/>
                  </a:lnTo>
                  <a:lnTo>
                    <a:pt x="943" y="24"/>
                  </a:lnTo>
                  <a:lnTo>
                    <a:pt x="965" y="44"/>
                  </a:lnTo>
                  <a:lnTo>
                    <a:pt x="1009" y="16"/>
                  </a:lnTo>
                  <a:lnTo>
                    <a:pt x="1103" y="36"/>
                  </a:lnTo>
                  <a:lnTo>
                    <a:pt x="1122" y="20"/>
                  </a:lnTo>
                  <a:lnTo>
                    <a:pt x="1152" y="16"/>
                  </a:lnTo>
                  <a:lnTo>
                    <a:pt x="1199" y="56"/>
                  </a:lnTo>
                  <a:lnTo>
                    <a:pt x="1246" y="52"/>
                  </a:lnTo>
                  <a:lnTo>
                    <a:pt x="1271" y="36"/>
                  </a:lnTo>
                  <a:lnTo>
                    <a:pt x="1301" y="16"/>
                  </a:lnTo>
                  <a:lnTo>
                    <a:pt x="1312" y="0"/>
                  </a:lnTo>
                  <a:lnTo>
                    <a:pt x="1361" y="12"/>
                  </a:lnTo>
                  <a:lnTo>
                    <a:pt x="1400" y="48"/>
                  </a:lnTo>
                  <a:lnTo>
                    <a:pt x="1463" y="56"/>
                  </a:lnTo>
                  <a:lnTo>
                    <a:pt x="1513" y="48"/>
                  </a:lnTo>
                  <a:lnTo>
                    <a:pt x="1529" y="32"/>
                  </a:lnTo>
                  <a:lnTo>
                    <a:pt x="1551" y="36"/>
                  </a:lnTo>
                  <a:lnTo>
                    <a:pt x="1601" y="44"/>
                  </a:lnTo>
                  <a:lnTo>
                    <a:pt x="1647" y="32"/>
                  </a:lnTo>
                  <a:lnTo>
                    <a:pt x="1706" y="36"/>
                  </a:lnTo>
                  <a:lnTo>
                    <a:pt x="1686" y="36"/>
                  </a:lnTo>
                </a:path>
              </a:pathLst>
            </a:custGeom>
            <a:noFill/>
            <a:ln w="19050" cmpd="sng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471760" y="1172670"/>
              <a:ext cx="3731115" cy="1589725"/>
            </a:xfrm>
            <a:custGeom>
              <a:avLst/>
              <a:gdLst/>
              <a:ahLst/>
              <a:cxnLst>
                <a:cxn ang="0">
                  <a:pos x="0" y="1548"/>
                </a:cxn>
                <a:cxn ang="0">
                  <a:pos x="29" y="1394"/>
                </a:cxn>
                <a:cxn ang="0">
                  <a:pos x="48" y="1288"/>
                </a:cxn>
                <a:cxn ang="0">
                  <a:pos x="101" y="1202"/>
                </a:cxn>
                <a:cxn ang="0">
                  <a:pos x="100" y="1148"/>
                </a:cxn>
                <a:cxn ang="0">
                  <a:pos x="128" y="1152"/>
                </a:cxn>
                <a:cxn ang="0">
                  <a:pos x="144" y="1100"/>
                </a:cxn>
                <a:cxn ang="0">
                  <a:pos x="164" y="1068"/>
                </a:cxn>
                <a:cxn ang="0">
                  <a:pos x="188" y="1084"/>
                </a:cxn>
                <a:cxn ang="0">
                  <a:pos x="220" y="1032"/>
                </a:cxn>
                <a:cxn ang="0">
                  <a:pos x="228" y="976"/>
                </a:cxn>
                <a:cxn ang="0">
                  <a:pos x="252" y="952"/>
                </a:cxn>
                <a:cxn ang="0">
                  <a:pos x="292" y="948"/>
                </a:cxn>
                <a:cxn ang="0">
                  <a:pos x="352" y="892"/>
                </a:cxn>
                <a:cxn ang="0">
                  <a:pos x="352" y="856"/>
                </a:cxn>
                <a:cxn ang="0">
                  <a:pos x="376" y="832"/>
                </a:cxn>
                <a:cxn ang="0">
                  <a:pos x="404" y="812"/>
                </a:cxn>
                <a:cxn ang="0">
                  <a:pos x="456" y="820"/>
                </a:cxn>
                <a:cxn ang="0">
                  <a:pos x="564" y="728"/>
                </a:cxn>
                <a:cxn ang="0">
                  <a:pos x="576" y="744"/>
                </a:cxn>
                <a:cxn ang="0">
                  <a:pos x="616" y="656"/>
                </a:cxn>
                <a:cxn ang="0">
                  <a:pos x="656" y="604"/>
                </a:cxn>
                <a:cxn ang="0">
                  <a:pos x="708" y="612"/>
                </a:cxn>
                <a:cxn ang="0">
                  <a:pos x="732" y="588"/>
                </a:cxn>
                <a:cxn ang="0">
                  <a:pos x="828" y="604"/>
                </a:cxn>
                <a:cxn ang="0">
                  <a:pos x="928" y="524"/>
                </a:cxn>
                <a:cxn ang="0">
                  <a:pos x="1004" y="528"/>
                </a:cxn>
                <a:cxn ang="0">
                  <a:pos x="1032" y="484"/>
                </a:cxn>
                <a:cxn ang="0">
                  <a:pos x="1032" y="436"/>
                </a:cxn>
                <a:cxn ang="0">
                  <a:pos x="1068" y="404"/>
                </a:cxn>
                <a:cxn ang="0">
                  <a:pos x="1108" y="388"/>
                </a:cxn>
                <a:cxn ang="0">
                  <a:pos x="1152" y="368"/>
                </a:cxn>
                <a:cxn ang="0">
                  <a:pos x="1208" y="372"/>
                </a:cxn>
                <a:cxn ang="0">
                  <a:pos x="1220" y="396"/>
                </a:cxn>
                <a:cxn ang="0">
                  <a:pos x="1240" y="392"/>
                </a:cxn>
                <a:cxn ang="0">
                  <a:pos x="1300" y="304"/>
                </a:cxn>
                <a:cxn ang="0">
                  <a:pos x="1412" y="308"/>
                </a:cxn>
                <a:cxn ang="0">
                  <a:pos x="1448" y="292"/>
                </a:cxn>
                <a:cxn ang="0">
                  <a:pos x="1456" y="256"/>
                </a:cxn>
                <a:cxn ang="0">
                  <a:pos x="1488" y="236"/>
                </a:cxn>
                <a:cxn ang="0">
                  <a:pos x="1580" y="236"/>
                </a:cxn>
                <a:cxn ang="0">
                  <a:pos x="1632" y="264"/>
                </a:cxn>
                <a:cxn ang="0">
                  <a:pos x="1692" y="296"/>
                </a:cxn>
                <a:cxn ang="0">
                  <a:pos x="1728" y="276"/>
                </a:cxn>
                <a:cxn ang="0">
                  <a:pos x="1736" y="232"/>
                </a:cxn>
                <a:cxn ang="0">
                  <a:pos x="1764" y="204"/>
                </a:cxn>
                <a:cxn ang="0">
                  <a:pos x="1788" y="212"/>
                </a:cxn>
                <a:cxn ang="0">
                  <a:pos x="1808" y="180"/>
                </a:cxn>
                <a:cxn ang="0">
                  <a:pos x="1860" y="188"/>
                </a:cxn>
                <a:cxn ang="0">
                  <a:pos x="1912" y="184"/>
                </a:cxn>
                <a:cxn ang="0">
                  <a:pos x="1932" y="148"/>
                </a:cxn>
                <a:cxn ang="0">
                  <a:pos x="1952" y="112"/>
                </a:cxn>
                <a:cxn ang="0">
                  <a:pos x="1992" y="84"/>
                </a:cxn>
                <a:cxn ang="0">
                  <a:pos x="2032" y="80"/>
                </a:cxn>
                <a:cxn ang="0">
                  <a:pos x="2152" y="88"/>
                </a:cxn>
                <a:cxn ang="0">
                  <a:pos x="2184" y="88"/>
                </a:cxn>
                <a:cxn ang="0">
                  <a:pos x="2228" y="60"/>
                </a:cxn>
                <a:cxn ang="0">
                  <a:pos x="2256" y="48"/>
                </a:cxn>
                <a:cxn ang="0">
                  <a:pos x="2308" y="56"/>
                </a:cxn>
                <a:cxn ang="0">
                  <a:pos x="2360" y="44"/>
                </a:cxn>
                <a:cxn ang="0">
                  <a:pos x="2396" y="20"/>
                </a:cxn>
                <a:cxn ang="0">
                  <a:pos x="2412" y="0"/>
                </a:cxn>
                <a:cxn ang="0">
                  <a:pos x="2496" y="7"/>
                </a:cxn>
              </a:cxnLst>
              <a:rect l="0" t="0" r="r" b="b"/>
              <a:pathLst>
                <a:path w="2496" h="1548">
                  <a:moveTo>
                    <a:pt x="0" y="1548"/>
                  </a:moveTo>
                  <a:lnTo>
                    <a:pt x="29" y="1394"/>
                  </a:lnTo>
                  <a:lnTo>
                    <a:pt x="48" y="1288"/>
                  </a:lnTo>
                  <a:lnTo>
                    <a:pt x="101" y="1202"/>
                  </a:lnTo>
                  <a:lnTo>
                    <a:pt x="100" y="1148"/>
                  </a:lnTo>
                  <a:lnTo>
                    <a:pt x="128" y="1152"/>
                  </a:lnTo>
                  <a:lnTo>
                    <a:pt x="144" y="1100"/>
                  </a:lnTo>
                  <a:lnTo>
                    <a:pt x="164" y="1068"/>
                  </a:lnTo>
                  <a:lnTo>
                    <a:pt x="188" y="1084"/>
                  </a:lnTo>
                  <a:lnTo>
                    <a:pt x="220" y="1032"/>
                  </a:lnTo>
                  <a:lnTo>
                    <a:pt x="228" y="976"/>
                  </a:lnTo>
                  <a:lnTo>
                    <a:pt x="252" y="952"/>
                  </a:lnTo>
                  <a:lnTo>
                    <a:pt x="292" y="948"/>
                  </a:lnTo>
                  <a:lnTo>
                    <a:pt x="352" y="892"/>
                  </a:lnTo>
                  <a:lnTo>
                    <a:pt x="352" y="856"/>
                  </a:lnTo>
                  <a:lnTo>
                    <a:pt x="376" y="832"/>
                  </a:lnTo>
                  <a:lnTo>
                    <a:pt x="404" y="812"/>
                  </a:lnTo>
                  <a:lnTo>
                    <a:pt x="456" y="820"/>
                  </a:lnTo>
                  <a:lnTo>
                    <a:pt x="564" y="728"/>
                  </a:lnTo>
                  <a:lnTo>
                    <a:pt x="576" y="744"/>
                  </a:lnTo>
                  <a:lnTo>
                    <a:pt x="616" y="656"/>
                  </a:lnTo>
                  <a:lnTo>
                    <a:pt x="656" y="604"/>
                  </a:lnTo>
                  <a:lnTo>
                    <a:pt x="708" y="612"/>
                  </a:lnTo>
                  <a:lnTo>
                    <a:pt x="732" y="588"/>
                  </a:lnTo>
                  <a:lnTo>
                    <a:pt x="828" y="604"/>
                  </a:lnTo>
                  <a:lnTo>
                    <a:pt x="928" y="524"/>
                  </a:lnTo>
                  <a:lnTo>
                    <a:pt x="1004" y="528"/>
                  </a:lnTo>
                  <a:lnTo>
                    <a:pt x="1032" y="484"/>
                  </a:lnTo>
                  <a:lnTo>
                    <a:pt x="1032" y="436"/>
                  </a:lnTo>
                  <a:lnTo>
                    <a:pt x="1068" y="404"/>
                  </a:lnTo>
                  <a:lnTo>
                    <a:pt x="1108" y="388"/>
                  </a:lnTo>
                  <a:lnTo>
                    <a:pt x="1152" y="368"/>
                  </a:lnTo>
                  <a:lnTo>
                    <a:pt x="1208" y="372"/>
                  </a:lnTo>
                  <a:lnTo>
                    <a:pt x="1220" y="396"/>
                  </a:lnTo>
                  <a:lnTo>
                    <a:pt x="1240" y="392"/>
                  </a:lnTo>
                  <a:lnTo>
                    <a:pt x="1300" y="304"/>
                  </a:lnTo>
                  <a:lnTo>
                    <a:pt x="1412" y="308"/>
                  </a:lnTo>
                  <a:lnTo>
                    <a:pt x="1448" y="292"/>
                  </a:lnTo>
                  <a:lnTo>
                    <a:pt x="1456" y="256"/>
                  </a:lnTo>
                  <a:lnTo>
                    <a:pt x="1488" y="236"/>
                  </a:lnTo>
                  <a:lnTo>
                    <a:pt x="1580" y="236"/>
                  </a:lnTo>
                  <a:lnTo>
                    <a:pt x="1632" y="264"/>
                  </a:lnTo>
                  <a:lnTo>
                    <a:pt x="1692" y="296"/>
                  </a:lnTo>
                  <a:lnTo>
                    <a:pt x="1728" y="276"/>
                  </a:lnTo>
                  <a:lnTo>
                    <a:pt x="1736" y="232"/>
                  </a:lnTo>
                  <a:lnTo>
                    <a:pt x="1764" y="204"/>
                  </a:lnTo>
                  <a:lnTo>
                    <a:pt x="1788" y="212"/>
                  </a:lnTo>
                  <a:lnTo>
                    <a:pt x="1808" y="180"/>
                  </a:lnTo>
                  <a:lnTo>
                    <a:pt x="1860" y="188"/>
                  </a:lnTo>
                  <a:lnTo>
                    <a:pt x="1912" y="184"/>
                  </a:lnTo>
                  <a:lnTo>
                    <a:pt x="1932" y="148"/>
                  </a:lnTo>
                  <a:lnTo>
                    <a:pt x="1952" y="112"/>
                  </a:lnTo>
                  <a:lnTo>
                    <a:pt x="1992" y="84"/>
                  </a:lnTo>
                  <a:lnTo>
                    <a:pt x="2032" y="80"/>
                  </a:lnTo>
                  <a:lnTo>
                    <a:pt x="2152" y="88"/>
                  </a:lnTo>
                  <a:lnTo>
                    <a:pt x="2184" y="88"/>
                  </a:lnTo>
                  <a:lnTo>
                    <a:pt x="2228" y="60"/>
                  </a:lnTo>
                  <a:lnTo>
                    <a:pt x="2256" y="48"/>
                  </a:lnTo>
                  <a:lnTo>
                    <a:pt x="2308" y="56"/>
                  </a:lnTo>
                  <a:lnTo>
                    <a:pt x="2360" y="44"/>
                  </a:lnTo>
                  <a:lnTo>
                    <a:pt x="2396" y="20"/>
                  </a:lnTo>
                  <a:lnTo>
                    <a:pt x="2412" y="0"/>
                  </a:lnTo>
                  <a:lnTo>
                    <a:pt x="2496" y="7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4414037" y="2393734"/>
              <a:ext cx="37856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171365" y="2379477"/>
              <a:ext cx="2029906" cy="246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r" defTabSz="4572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cs typeface="+mn-cs"/>
                </a:rPr>
                <a:t>Minimum requirements</a:t>
              </a:r>
              <a:endParaRPr lang="en-GB" sz="16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688219" y="1210351"/>
              <a:ext cx="3495415" cy="1154868"/>
            </a:xfrm>
            <a:custGeom>
              <a:avLst/>
              <a:gdLst/>
              <a:ahLst/>
              <a:cxnLst>
                <a:cxn ang="0">
                  <a:pos x="1576" y="1101"/>
                </a:cxn>
                <a:cxn ang="0">
                  <a:pos x="1504" y="1111"/>
                </a:cxn>
                <a:cxn ang="0">
                  <a:pos x="1428" y="1101"/>
                </a:cxn>
                <a:cxn ang="0">
                  <a:pos x="1380" y="1123"/>
                </a:cxn>
                <a:cxn ang="0">
                  <a:pos x="1330" y="1123"/>
                </a:cxn>
                <a:cxn ang="0">
                  <a:pos x="1266" y="1085"/>
                </a:cxn>
                <a:cxn ang="0">
                  <a:pos x="1194" y="1095"/>
                </a:cxn>
                <a:cxn ang="0">
                  <a:pos x="1104" y="1125"/>
                </a:cxn>
                <a:cxn ang="0">
                  <a:pos x="1026" y="1089"/>
                </a:cxn>
                <a:cxn ang="0">
                  <a:pos x="906" y="1085"/>
                </a:cxn>
                <a:cxn ang="0">
                  <a:pos x="844" y="1089"/>
                </a:cxn>
                <a:cxn ang="0">
                  <a:pos x="698" y="1083"/>
                </a:cxn>
                <a:cxn ang="0">
                  <a:pos x="646" y="1125"/>
                </a:cxn>
                <a:cxn ang="0">
                  <a:pos x="562" y="1113"/>
                </a:cxn>
                <a:cxn ang="0">
                  <a:pos x="452" y="1089"/>
                </a:cxn>
                <a:cxn ang="0">
                  <a:pos x="382" y="1091"/>
                </a:cxn>
                <a:cxn ang="0">
                  <a:pos x="328" y="1069"/>
                </a:cxn>
                <a:cxn ang="0">
                  <a:pos x="258" y="1081"/>
                </a:cxn>
                <a:cxn ang="0">
                  <a:pos x="212" y="1125"/>
                </a:cxn>
                <a:cxn ang="0">
                  <a:pos x="174" y="1135"/>
                </a:cxn>
                <a:cxn ang="0">
                  <a:pos x="120" y="1091"/>
                </a:cxn>
                <a:cxn ang="0">
                  <a:pos x="74" y="1129"/>
                </a:cxn>
                <a:cxn ang="0">
                  <a:pos x="34" y="1135"/>
                </a:cxn>
                <a:cxn ang="0">
                  <a:pos x="0" y="1152"/>
                </a:cxn>
                <a:cxn ang="0">
                  <a:pos x="25" y="1068"/>
                </a:cxn>
                <a:cxn ang="0">
                  <a:pos x="63" y="1032"/>
                </a:cxn>
                <a:cxn ang="0">
                  <a:pos x="85" y="952"/>
                </a:cxn>
                <a:cxn ang="0">
                  <a:pos x="154" y="892"/>
                </a:cxn>
                <a:cxn ang="0">
                  <a:pos x="171" y="832"/>
                </a:cxn>
                <a:cxn ang="0">
                  <a:pos x="226" y="820"/>
                </a:cxn>
                <a:cxn ang="0">
                  <a:pos x="308" y="744"/>
                </a:cxn>
                <a:cxn ang="0">
                  <a:pos x="363" y="604"/>
                </a:cxn>
                <a:cxn ang="0">
                  <a:pos x="415" y="588"/>
                </a:cxn>
                <a:cxn ang="0">
                  <a:pos x="550" y="524"/>
                </a:cxn>
                <a:cxn ang="0">
                  <a:pos x="622" y="484"/>
                </a:cxn>
                <a:cxn ang="0">
                  <a:pos x="646" y="404"/>
                </a:cxn>
                <a:cxn ang="0">
                  <a:pos x="704" y="368"/>
                </a:cxn>
                <a:cxn ang="0">
                  <a:pos x="751" y="396"/>
                </a:cxn>
                <a:cxn ang="0">
                  <a:pos x="806" y="304"/>
                </a:cxn>
                <a:cxn ang="0">
                  <a:pos x="908" y="292"/>
                </a:cxn>
                <a:cxn ang="0">
                  <a:pos x="935" y="236"/>
                </a:cxn>
                <a:cxn ang="0">
                  <a:pos x="1034" y="264"/>
                </a:cxn>
                <a:cxn ang="0">
                  <a:pos x="1100" y="276"/>
                </a:cxn>
                <a:cxn ang="0">
                  <a:pos x="1125" y="204"/>
                </a:cxn>
                <a:cxn ang="0">
                  <a:pos x="1155" y="180"/>
                </a:cxn>
                <a:cxn ang="0">
                  <a:pos x="1227" y="184"/>
                </a:cxn>
                <a:cxn ang="0">
                  <a:pos x="1254" y="112"/>
                </a:cxn>
                <a:cxn ang="0">
                  <a:pos x="1309" y="80"/>
                </a:cxn>
                <a:cxn ang="0">
                  <a:pos x="1414" y="88"/>
                </a:cxn>
                <a:cxn ang="0">
                  <a:pos x="1463" y="48"/>
                </a:cxn>
                <a:cxn ang="0">
                  <a:pos x="1535" y="44"/>
                </a:cxn>
                <a:cxn ang="0">
                  <a:pos x="1570" y="0"/>
                </a:cxn>
                <a:cxn ang="0">
                  <a:pos x="1606" y="1101"/>
                </a:cxn>
              </a:cxnLst>
              <a:rect l="0" t="0" r="r" b="b"/>
              <a:pathLst>
                <a:path w="1608" h="1155">
                  <a:moveTo>
                    <a:pt x="1606" y="1101"/>
                  </a:moveTo>
                  <a:lnTo>
                    <a:pt x="1576" y="1101"/>
                  </a:lnTo>
                  <a:lnTo>
                    <a:pt x="1538" y="1105"/>
                  </a:lnTo>
                  <a:lnTo>
                    <a:pt x="1504" y="1111"/>
                  </a:lnTo>
                  <a:lnTo>
                    <a:pt x="1470" y="1109"/>
                  </a:lnTo>
                  <a:lnTo>
                    <a:pt x="1428" y="1101"/>
                  </a:lnTo>
                  <a:lnTo>
                    <a:pt x="1410" y="1121"/>
                  </a:lnTo>
                  <a:lnTo>
                    <a:pt x="1380" y="1123"/>
                  </a:lnTo>
                  <a:lnTo>
                    <a:pt x="1364" y="1129"/>
                  </a:lnTo>
                  <a:lnTo>
                    <a:pt x="1330" y="1123"/>
                  </a:lnTo>
                  <a:lnTo>
                    <a:pt x="1298" y="1117"/>
                  </a:lnTo>
                  <a:lnTo>
                    <a:pt x="1266" y="1085"/>
                  </a:lnTo>
                  <a:lnTo>
                    <a:pt x="1206" y="1069"/>
                  </a:lnTo>
                  <a:lnTo>
                    <a:pt x="1194" y="1095"/>
                  </a:lnTo>
                  <a:lnTo>
                    <a:pt x="1144" y="1121"/>
                  </a:lnTo>
                  <a:lnTo>
                    <a:pt x="1104" y="1125"/>
                  </a:lnTo>
                  <a:lnTo>
                    <a:pt x="1052" y="1083"/>
                  </a:lnTo>
                  <a:lnTo>
                    <a:pt x="1026" y="1089"/>
                  </a:lnTo>
                  <a:lnTo>
                    <a:pt x="1006" y="1111"/>
                  </a:lnTo>
                  <a:lnTo>
                    <a:pt x="906" y="1085"/>
                  </a:lnTo>
                  <a:lnTo>
                    <a:pt x="866" y="1119"/>
                  </a:lnTo>
                  <a:lnTo>
                    <a:pt x="844" y="1089"/>
                  </a:lnTo>
                  <a:lnTo>
                    <a:pt x="746" y="1113"/>
                  </a:lnTo>
                  <a:lnTo>
                    <a:pt x="698" y="1083"/>
                  </a:lnTo>
                  <a:lnTo>
                    <a:pt x="672" y="1115"/>
                  </a:lnTo>
                  <a:lnTo>
                    <a:pt x="646" y="1125"/>
                  </a:lnTo>
                  <a:lnTo>
                    <a:pt x="588" y="1103"/>
                  </a:lnTo>
                  <a:lnTo>
                    <a:pt x="562" y="1113"/>
                  </a:lnTo>
                  <a:lnTo>
                    <a:pt x="504" y="1087"/>
                  </a:lnTo>
                  <a:lnTo>
                    <a:pt x="452" y="1089"/>
                  </a:lnTo>
                  <a:lnTo>
                    <a:pt x="428" y="1109"/>
                  </a:lnTo>
                  <a:lnTo>
                    <a:pt x="382" y="1091"/>
                  </a:lnTo>
                  <a:lnTo>
                    <a:pt x="358" y="1101"/>
                  </a:lnTo>
                  <a:lnTo>
                    <a:pt x="328" y="1069"/>
                  </a:lnTo>
                  <a:lnTo>
                    <a:pt x="324" y="1109"/>
                  </a:lnTo>
                  <a:lnTo>
                    <a:pt x="258" y="1081"/>
                  </a:lnTo>
                  <a:lnTo>
                    <a:pt x="234" y="1091"/>
                  </a:lnTo>
                  <a:lnTo>
                    <a:pt x="212" y="1125"/>
                  </a:lnTo>
                  <a:lnTo>
                    <a:pt x="184" y="1105"/>
                  </a:lnTo>
                  <a:lnTo>
                    <a:pt x="174" y="1135"/>
                  </a:lnTo>
                  <a:lnTo>
                    <a:pt x="154" y="1097"/>
                  </a:lnTo>
                  <a:lnTo>
                    <a:pt x="120" y="1091"/>
                  </a:lnTo>
                  <a:lnTo>
                    <a:pt x="98" y="1117"/>
                  </a:lnTo>
                  <a:lnTo>
                    <a:pt x="74" y="1129"/>
                  </a:lnTo>
                  <a:lnTo>
                    <a:pt x="40" y="1105"/>
                  </a:lnTo>
                  <a:lnTo>
                    <a:pt x="34" y="1135"/>
                  </a:lnTo>
                  <a:lnTo>
                    <a:pt x="10" y="1155"/>
                  </a:lnTo>
                  <a:lnTo>
                    <a:pt x="0" y="1152"/>
                  </a:lnTo>
                  <a:lnTo>
                    <a:pt x="11" y="1100"/>
                  </a:lnTo>
                  <a:lnTo>
                    <a:pt x="25" y="1068"/>
                  </a:lnTo>
                  <a:lnTo>
                    <a:pt x="41" y="1084"/>
                  </a:lnTo>
                  <a:lnTo>
                    <a:pt x="63" y="1032"/>
                  </a:lnTo>
                  <a:lnTo>
                    <a:pt x="69" y="976"/>
                  </a:lnTo>
                  <a:lnTo>
                    <a:pt x="85" y="952"/>
                  </a:lnTo>
                  <a:lnTo>
                    <a:pt x="113" y="948"/>
                  </a:lnTo>
                  <a:lnTo>
                    <a:pt x="154" y="892"/>
                  </a:lnTo>
                  <a:lnTo>
                    <a:pt x="154" y="856"/>
                  </a:lnTo>
                  <a:lnTo>
                    <a:pt x="171" y="832"/>
                  </a:lnTo>
                  <a:lnTo>
                    <a:pt x="190" y="812"/>
                  </a:lnTo>
                  <a:lnTo>
                    <a:pt x="226" y="820"/>
                  </a:lnTo>
                  <a:lnTo>
                    <a:pt x="300" y="728"/>
                  </a:lnTo>
                  <a:lnTo>
                    <a:pt x="308" y="744"/>
                  </a:lnTo>
                  <a:lnTo>
                    <a:pt x="336" y="656"/>
                  </a:lnTo>
                  <a:lnTo>
                    <a:pt x="363" y="604"/>
                  </a:lnTo>
                  <a:lnTo>
                    <a:pt x="399" y="612"/>
                  </a:lnTo>
                  <a:lnTo>
                    <a:pt x="415" y="588"/>
                  </a:lnTo>
                  <a:lnTo>
                    <a:pt x="481" y="604"/>
                  </a:lnTo>
                  <a:lnTo>
                    <a:pt x="550" y="524"/>
                  </a:lnTo>
                  <a:lnTo>
                    <a:pt x="602" y="528"/>
                  </a:lnTo>
                  <a:lnTo>
                    <a:pt x="622" y="484"/>
                  </a:lnTo>
                  <a:lnTo>
                    <a:pt x="622" y="436"/>
                  </a:lnTo>
                  <a:lnTo>
                    <a:pt x="646" y="404"/>
                  </a:lnTo>
                  <a:lnTo>
                    <a:pt x="674" y="388"/>
                  </a:lnTo>
                  <a:lnTo>
                    <a:pt x="704" y="368"/>
                  </a:lnTo>
                  <a:lnTo>
                    <a:pt x="743" y="372"/>
                  </a:lnTo>
                  <a:lnTo>
                    <a:pt x="751" y="396"/>
                  </a:lnTo>
                  <a:lnTo>
                    <a:pt x="765" y="392"/>
                  </a:lnTo>
                  <a:lnTo>
                    <a:pt x="806" y="304"/>
                  </a:lnTo>
                  <a:lnTo>
                    <a:pt x="883" y="308"/>
                  </a:lnTo>
                  <a:lnTo>
                    <a:pt x="908" y="292"/>
                  </a:lnTo>
                  <a:lnTo>
                    <a:pt x="913" y="256"/>
                  </a:lnTo>
                  <a:lnTo>
                    <a:pt x="935" y="236"/>
                  </a:lnTo>
                  <a:lnTo>
                    <a:pt x="998" y="236"/>
                  </a:lnTo>
                  <a:lnTo>
                    <a:pt x="1034" y="264"/>
                  </a:lnTo>
                  <a:lnTo>
                    <a:pt x="1075" y="296"/>
                  </a:lnTo>
                  <a:lnTo>
                    <a:pt x="1100" y="276"/>
                  </a:lnTo>
                  <a:lnTo>
                    <a:pt x="1106" y="232"/>
                  </a:lnTo>
                  <a:lnTo>
                    <a:pt x="1125" y="204"/>
                  </a:lnTo>
                  <a:lnTo>
                    <a:pt x="1141" y="212"/>
                  </a:lnTo>
                  <a:lnTo>
                    <a:pt x="1155" y="180"/>
                  </a:lnTo>
                  <a:lnTo>
                    <a:pt x="1191" y="188"/>
                  </a:lnTo>
                  <a:lnTo>
                    <a:pt x="1227" y="184"/>
                  </a:lnTo>
                  <a:lnTo>
                    <a:pt x="1240" y="148"/>
                  </a:lnTo>
                  <a:lnTo>
                    <a:pt x="1254" y="112"/>
                  </a:lnTo>
                  <a:lnTo>
                    <a:pt x="1282" y="84"/>
                  </a:lnTo>
                  <a:lnTo>
                    <a:pt x="1309" y="80"/>
                  </a:lnTo>
                  <a:lnTo>
                    <a:pt x="1392" y="88"/>
                  </a:lnTo>
                  <a:lnTo>
                    <a:pt x="1414" y="88"/>
                  </a:lnTo>
                  <a:lnTo>
                    <a:pt x="1444" y="60"/>
                  </a:lnTo>
                  <a:lnTo>
                    <a:pt x="1463" y="48"/>
                  </a:lnTo>
                  <a:lnTo>
                    <a:pt x="1499" y="56"/>
                  </a:lnTo>
                  <a:lnTo>
                    <a:pt x="1535" y="44"/>
                  </a:lnTo>
                  <a:lnTo>
                    <a:pt x="1559" y="20"/>
                  </a:lnTo>
                  <a:lnTo>
                    <a:pt x="1570" y="0"/>
                  </a:lnTo>
                  <a:lnTo>
                    <a:pt x="1608" y="9"/>
                  </a:lnTo>
                  <a:lnTo>
                    <a:pt x="1606" y="110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905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5453041" y="1840742"/>
              <a:ext cx="2738610" cy="246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defTabSz="4572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cs typeface="+mn-cs"/>
                </a:rPr>
                <a:t>Discretionary requirements</a:t>
              </a:r>
              <a:endParaRPr lang="en-GB" sz="16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6349343" y="860021"/>
              <a:ext cx="1149639" cy="601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54000" tIns="54000" rIns="54000" bIns="54000" anchor="ctr" anchorCtr="1">
              <a:spAutoFit/>
            </a:bodyPr>
            <a:lstStyle/>
            <a:p>
              <a:pPr algn="ctr" defTabSz="4572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C0504D"/>
                  </a:solidFill>
                  <a:latin typeface="Calibri"/>
                  <a:cs typeface="+mn-cs"/>
                </a:rPr>
                <a:t>“Want-to” curve</a:t>
              </a:r>
              <a:endParaRPr lang="en-GB" sz="1600" b="1" dirty="0">
                <a:solidFill>
                  <a:srgbClr val="C0504D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830922" y="2312262"/>
              <a:ext cx="1149639" cy="601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54000" tIns="54000" rIns="54000" bIns="54000" anchor="ctr" anchorCtr="1">
              <a:spAutoFit/>
            </a:bodyPr>
            <a:lstStyle/>
            <a:p>
              <a:pPr algn="ctr" defTabSz="457200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800080"/>
                  </a:solidFill>
                  <a:latin typeface="Calibri"/>
                  <a:cs typeface="+mn-cs"/>
                </a:rPr>
                <a:t>“Have-to” curve</a:t>
              </a:r>
              <a:endParaRPr lang="en-GB" sz="1600" b="1" dirty="0">
                <a:solidFill>
                  <a:srgbClr val="800080"/>
                </a:solidFill>
                <a:latin typeface="Calibri"/>
                <a:cs typeface="+mn-cs"/>
              </a:endParaRPr>
            </a:p>
          </p:txBody>
        </p:sp>
      </p:grpSp>
      <p:graphicFrame>
        <p:nvGraphicFramePr>
          <p:cNvPr id="26" name="Chart 25"/>
          <p:cNvGraphicFramePr/>
          <p:nvPr/>
        </p:nvGraphicFramePr>
        <p:xfrm>
          <a:off x="1763688" y="2708920"/>
          <a:ext cx="708084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A Sustainable &amp; Evolving</a:t>
            </a:r>
            <a:b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Programme</a:t>
            </a:r>
            <a:endParaRPr lang="en-GB" sz="2800" b="1" dirty="0">
              <a:solidFill>
                <a:srgbClr val="D95E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000" dirty="0" smtClean="0">
                <a:latin typeface="Arial" pitchFamily="34" charset="0"/>
                <a:cs typeface="Arial" pitchFamily="34" charset="0"/>
              </a:rPr>
              <a:t>Feedback and progressing actions from Close Calls is essential</a:t>
            </a:r>
          </a:p>
          <a:p>
            <a:pPr lvl="0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000" dirty="0" smtClean="0">
                <a:latin typeface="Arial" pitchFamily="34" charset="0"/>
                <a:cs typeface="Arial" pitchFamily="34" charset="0"/>
              </a:rPr>
              <a:t>Robust investigation for high potential events (ABC analysis)</a:t>
            </a:r>
          </a:p>
          <a:p>
            <a:pPr lvl="0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Supply chain engagement in ongoing programme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Client engagement – merits to different BBS programmes and Close Call systems, the key is cooperation and sharing lessons learnt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Beyond Close Call reporting – </a:t>
            </a:r>
            <a:r>
              <a:rPr lang="en-GB" sz="1800" b="1" i="1" dirty="0" smtClean="0">
                <a:latin typeface="Arial" pitchFamily="34" charset="0"/>
                <a:cs typeface="Arial" pitchFamily="34" charset="0"/>
              </a:rPr>
              <a:t>immediacy, ownership &amp; action</a:t>
            </a:r>
          </a:p>
          <a:p>
            <a:endParaRPr lang="en-GB" sz="1800" b="1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000" dirty="0" smtClean="0">
                <a:latin typeface="Arial" pitchFamily="34" charset="0"/>
                <a:cs typeface="Arial" pitchFamily="34" charset="0"/>
              </a:rPr>
              <a:t>Safety by Design embedded within our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SbC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528" y="332656"/>
            <a:ext cx="787241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2800" b="1" dirty="0" err="1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SbC</a:t>
            </a:r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 &amp; Safe by Design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536" y="1628800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z="2000" dirty="0" smtClean="0"/>
              <a:t>	</a:t>
            </a:r>
            <a:endParaRPr lang="en-US" dirty="0" smtClean="0"/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CDM is not new!  Systems, procedures and techniques are not enough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Technical Close Call reporting and investigation promoted to increase understanding of how design impacts safety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downstream</a:t>
            </a:r>
          </a:p>
          <a:p>
            <a:pPr lvl="1"/>
            <a:r>
              <a:rPr lang="en-GB" sz="1600" dirty="0" smtClean="0">
                <a:latin typeface="Arial" charset="0"/>
                <a:cs typeface="Arial" charset="0"/>
              </a:rPr>
              <a:t>Confidential Reporting on Structural Safety (CROSS) </a:t>
            </a:r>
            <a:r>
              <a:rPr lang="en-GB" sz="1600" dirty="0" smtClean="0">
                <a:latin typeface="Arial" charset="0"/>
                <a:cs typeface="Arial" charset="0"/>
              </a:rPr>
              <a:t>introduced in 2005</a:t>
            </a:r>
          </a:p>
          <a:p>
            <a:pPr lvl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Engaging with our construction partners to help early identification of problems in temporary works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SbC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engagement with designers, engineers and architects!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8232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 err="1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SbC</a:t>
            </a:r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 Awards</a:t>
            </a:r>
          </a:p>
        </p:txBody>
      </p:sp>
      <p:sp>
        <p:nvSpPr>
          <p:cNvPr id="80899" name="Content Placeholder 3"/>
          <p:cNvSpPr>
            <a:spLocks noGrp="1"/>
          </p:cNvSpPr>
          <p:nvPr>
            <p:ph idx="1"/>
          </p:nvPr>
        </p:nvSpPr>
        <p:spPr bwMode="auto">
          <a:xfrm>
            <a:off x="323850" y="1052513"/>
            <a:ext cx="8640763" cy="580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endParaRPr lang="en-GB" sz="1800" dirty="0" smtClean="0"/>
          </a:p>
          <a:p>
            <a:pPr>
              <a:buFont typeface="Arial" pitchFamily="34" charset="0"/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>
                <a:latin typeface="Arial Black" pitchFamily="34" charset="0"/>
              </a:rPr>
              <a:t>	</a:t>
            </a:r>
            <a:r>
              <a:rPr lang="en-GB" sz="1800" dirty="0" smtClean="0">
                <a:solidFill>
                  <a:srgbClr val="D95E00"/>
                </a:solidFill>
                <a:latin typeface="Arial Black" pitchFamily="34" charset="0"/>
              </a:rPr>
              <a:t>Winner</a:t>
            </a:r>
            <a:r>
              <a:rPr lang="en-GB" sz="1800" dirty="0" smtClean="0">
                <a:solidFill>
                  <a:srgbClr val="D95E00"/>
                </a:solidFill>
                <a:latin typeface="Franklin Gothic Heavy" pitchFamily="34" charset="0"/>
              </a:rPr>
              <a:t>  2011</a:t>
            </a:r>
            <a:r>
              <a:rPr lang="en-GB" sz="1800" dirty="0" smtClean="0">
                <a:solidFill>
                  <a:srgbClr val="990099"/>
                </a:solidFill>
                <a:latin typeface="Franklin Gothic Heavy" pitchFamily="34" charset="0"/>
              </a:rPr>
              <a:t>				 	Winner 2011</a:t>
            </a:r>
            <a:endParaRPr lang="en-GB" sz="1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None/>
            </a:pPr>
            <a:endParaRPr lang="en-GB" sz="2400" dirty="0" smtClean="0"/>
          </a:p>
          <a:p>
            <a:pPr>
              <a:buFont typeface="Arial" pitchFamily="34" charset="0"/>
              <a:buNone/>
            </a:pPr>
            <a:endParaRPr lang="en-GB" dirty="0" smtClean="0"/>
          </a:p>
          <a:p>
            <a:pPr>
              <a:buFont typeface="Arial" pitchFamily="34" charset="0"/>
              <a:buNone/>
            </a:pPr>
            <a:endParaRPr lang="en-GB" dirty="0" smtClean="0"/>
          </a:p>
          <a:p>
            <a:pPr>
              <a:buFont typeface="Arial" pitchFamily="34" charset="0"/>
              <a:buNone/>
            </a:pPr>
            <a:endParaRPr lang="en-GB" dirty="0" smtClean="0"/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Highly Recommended in the Network Rail Partnership Awards 2011</a:t>
            </a:r>
          </a:p>
          <a:p>
            <a:pPr>
              <a:buFont typeface="Arial" pitchFamily="34" charset="0"/>
              <a:buNone/>
            </a:pPr>
            <a:endParaRPr lang="en-GB" dirty="0" smtClean="0"/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1872208" cy="221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6" descr="http://www.youngrailwayprofessionals.org/imageslogo/upimages/image/logos/Modern_Railway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2149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2" descr="http://www.therailengineer.com/files/8B59q9v74aO3Hg7ac3p53eH6/main.RailStaff_Awards_Logo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4914" y="2132856"/>
            <a:ext cx="211859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1193" y="1772816"/>
            <a:ext cx="156830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34131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Aims of Safe by Choice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95536" y="16288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Introduced in 2007 to promote an awareness that safety is everyone’s responsibility. 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SSoW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alone are insufficient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To train staff and contractors how to constructively and confidently challenge unsafe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behaviour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reinforce safe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behaviour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To weave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SbC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into the fabric of our business to ensure SHE management is driven by our people</a:t>
            </a:r>
          </a:p>
          <a:p>
            <a:pPr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Close Call reporting is a key element of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SbC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“Safety is delivered by people not paper”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bc%20ches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218" y="4437112"/>
            <a:ext cx="288578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5148064" y="2348881"/>
            <a:ext cx="3995936" cy="261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b="1" dirty="0" smtClean="0"/>
              <a:t>Courses developed for target audience profiles</a:t>
            </a:r>
          </a:p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b="1" dirty="0" smtClean="0"/>
              <a:t>DRA a key element</a:t>
            </a:r>
          </a:p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b="1" dirty="0" smtClean="0"/>
              <a:t>Importance attached to Close Call reporting </a:t>
            </a:r>
          </a:p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b="1" dirty="0" smtClean="0"/>
              <a:t>High risk groups prioritised in training programme</a:t>
            </a:r>
          </a:p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GB" b="1" dirty="0"/>
          </a:p>
          <a:p>
            <a:pPr marL="285750" indent="-285750">
              <a:lnSpc>
                <a:spcPct val="65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sz="2000" b="1" dirty="0">
              <a:latin typeface="Tahoma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27088" y="2997200"/>
            <a:ext cx="2087562" cy="3384550"/>
            <a:chOff x="521" y="1888"/>
            <a:chExt cx="1315" cy="2132"/>
          </a:xfrm>
          <a:solidFill>
            <a:srgbClr val="CCCC00"/>
          </a:solidFill>
        </p:grpSpPr>
        <p:sp>
          <p:nvSpPr>
            <p:cNvPr id="41987" name="Puzzle4"/>
            <p:cNvSpPr>
              <a:spLocks noEditPoints="1" noChangeArrowheads="1"/>
            </p:cNvSpPr>
            <p:nvPr/>
          </p:nvSpPr>
          <p:spPr bwMode="auto">
            <a:xfrm>
              <a:off x="521" y="1888"/>
              <a:ext cx="1315" cy="213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991" name="Text Box 9"/>
            <p:cNvSpPr txBox="1">
              <a:spLocks noChangeArrowheads="1"/>
            </p:cNvSpPr>
            <p:nvPr/>
          </p:nvSpPr>
          <p:spPr bwMode="auto">
            <a:xfrm>
              <a:off x="704" y="2432"/>
              <a:ext cx="938" cy="41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285750" indent="-285750" algn="ctr">
                <a:lnSpc>
                  <a:spcPct val="87000"/>
                </a:lnSpc>
                <a:spcBef>
                  <a:spcPct val="30000"/>
                </a:spcBef>
                <a:buClr>
                  <a:schemeClr val="tx2"/>
                </a:buClr>
                <a:buFont typeface="Monotype Sorts"/>
                <a:buNone/>
                <a:defRPr/>
              </a:pPr>
              <a:r>
                <a:rPr lang="en-GB" b="1" dirty="0">
                  <a:latin typeface="Tahoma" pitchFamily="34" charset="0"/>
                </a:rPr>
                <a:t>Developing</a:t>
              </a:r>
            </a:p>
            <a:p>
              <a:pPr marL="285750" indent="-285750" algn="ctr">
                <a:lnSpc>
                  <a:spcPct val="87000"/>
                </a:lnSpc>
                <a:spcBef>
                  <a:spcPct val="30000"/>
                </a:spcBef>
                <a:buClr>
                  <a:schemeClr val="tx2"/>
                </a:buClr>
                <a:buFont typeface="Monotype Sorts"/>
                <a:buNone/>
                <a:defRPr/>
              </a:pPr>
              <a:r>
                <a:rPr lang="en-GB" b="1" dirty="0">
                  <a:latin typeface="Tahoma" pitchFamily="34" charset="0"/>
                </a:rPr>
                <a:t>Influence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771775" y="3573463"/>
            <a:ext cx="3171825" cy="2557462"/>
            <a:chOff x="1746" y="2251"/>
            <a:chExt cx="1998" cy="1611"/>
          </a:xfrm>
          <a:solidFill>
            <a:srgbClr val="D95E00"/>
          </a:solidFill>
        </p:grpSpPr>
        <p:sp>
          <p:nvSpPr>
            <p:cNvPr id="41988" name="Puzzle2"/>
            <p:cNvSpPr>
              <a:spLocks noEditPoints="1" noChangeArrowheads="1"/>
            </p:cNvSpPr>
            <p:nvPr/>
          </p:nvSpPr>
          <p:spPr bwMode="auto">
            <a:xfrm>
              <a:off x="1746" y="2251"/>
              <a:ext cx="1998" cy="161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992" name="Text Box 10"/>
            <p:cNvSpPr txBox="1">
              <a:spLocks noChangeArrowheads="1"/>
            </p:cNvSpPr>
            <p:nvPr/>
          </p:nvSpPr>
          <p:spPr bwMode="auto">
            <a:xfrm>
              <a:off x="2238" y="2931"/>
              <a:ext cx="798" cy="2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285750" indent="-285750" algn="ctr">
                <a:lnSpc>
                  <a:spcPct val="87000"/>
                </a:lnSpc>
                <a:spcBef>
                  <a:spcPct val="30000"/>
                </a:spcBef>
                <a:buClr>
                  <a:schemeClr val="tx2"/>
                </a:buClr>
                <a:buFont typeface="Monotype Sorts"/>
                <a:buNone/>
                <a:defRPr/>
              </a:pPr>
              <a:r>
                <a:rPr lang="en-GB" b="1" dirty="0">
                  <a:latin typeface="Tahoma" pitchFamily="34" charset="0"/>
                </a:rPr>
                <a:t>Overview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627313" y="1052513"/>
            <a:ext cx="2376487" cy="2806700"/>
            <a:chOff x="1655" y="663"/>
            <a:chExt cx="1497" cy="1768"/>
          </a:xfrm>
          <a:solidFill>
            <a:srgbClr val="CCCC00"/>
          </a:solidFill>
        </p:grpSpPr>
        <p:sp>
          <p:nvSpPr>
            <p:cNvPr id="41986" name="Puzzle3"/>
            <p:cNvSpPr>
              <a:spLocks noEditPoints="1" noChangeArrowheads="1"/>
            </p:cNvSpPr>
            <p:nvPr/>
          </p:nvSpPr>
          <p:spPr bwMode="auto">
            <a:xfrm>
              <a:off x="1655" y="663"/>
              <a:ext cx="1497" cy="176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993" name="Text Box 11"/>
            <p:cNvSpPr txBox="1">
              <a:spLocks noChangeArrowheads="1"/>
            </p:cNvSpPr>
            <p:nvPr/>
          </p:nvSpPr>
          <p:spPr bwMode="auto">
            <a:xfrm>
              <a:off x="1746" y="1298"/>
              <a:ext cx="1267" cy="2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285750" indent="-285750">
                <a:lnSpc>
                  <a:spcPct val="87000"/>
                </a:lnSpc>
                <a:spcBef>
                  <a:spcPct val="30000"/>
                </a:spcBef>
                <a:buClr>
                  <a:schemeClr val="tx2"/>
                </a:buClr>
                <a:buFont typeface="Monotype Sorts"/>
                <a:buNone/>
                <a:defRPr/>
              </a:pPr>
              <a:r>
                <a:rPr lang="en-GB" b="1" dirty="0">
                  <a:latin typeface="Tahoma" pitchFamily="34" charset="0"/>
                </a:rPr>
                <a:t>Key Influencers</a:t>
              </a:r>
            </a:p>
          </p:txBody>
        </p:sp>
      </p:grpSp>
      <p:sp>
        <p:nvSpPr>
          <p:cNvPr id="39942" name="Rectangle 2"/>
          <p:cNvSpPr>
            <a:spLocks/>
          </p:cNvSpPr>
          <p:nvPr/>
        </p:nvSpPr>
        <p:spPr bwMode="auto">
          <a:xfrm>
            <a:off x="0" y="341313"/>
            <a:ext cx="5580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 dirty="0" err="1" smtClean="0">
                <a:solidFill>
                  <a:srgbClr val="D95E00"/>
                </a:solidFill>
              </a:rPr>
              <a:t>SbC</a:t>
            </a:r>
            <a:r>
              <a:rPr lang="en-GB" sz="2800" b="1" dirty="0" smtClean="0">
                <a:solidFill>
                  <a:srgbClr val="D95E00"/>
                </a:solidFill>
              </a:rPr>
              <a:t> Training Programme</a:t>
            </a:r>
            <a:endParaRPr lang="en-GB" sz="2800" b="1" dirty="0">
              <a:solidFill>
                <a:srgbClr val="D95E00"/>
              </a:solidFill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79388" y="1844675"/>
            <a:ext cx="3313112" cy="2016125"/>
            <a:chOff x="113" y="1162"/>
            <a:chExt cx="2087" cy="1270"/>
          </a:xfrm>
          <a:solidFill>
            <a:srgbClr val="D95E00"/>
          </a:solidFill>
        </p:grpSpPr>
        <p:sp>
          <p:nvSpPr>
            <p:cNvPr id="41989" name="Puzzle1"/>
            <p:cNvSpPr>
              <a:spLocks noEditPoints="1" noChangeArrowheads="1"/>
            </p:cNvSpPr>
            <p:nvPr/>
          </p:nvSpPr>
          <p:spPr bwMode="auto">
            <a:xfrm>
              <a:off x="113" y="1162"/>
              <a:ext cx="2087" cy="127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990" name="Text Box 8"/>
            <p:cNvSpPr txBox="1">
              <a:spLocks noChangeArrowheads="1"/>
            </p:cNvSpPr>
            <p:nvPr/>
          </p:nvSpPr>
          <p:spPr bwMode="auto">
            <a:xfrm>
              <a:off x="385" y="1706"/>
              <a:ext cx="1412" cy="2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285750" indent="-285750">
                <a:lnSpc>
                  <a:spcPct val="87000"/>
                </a:lnSpc>
                <a:spcBef>
                  <a:spcPct val="30000"/>
                </a:spcBef>
                <a:buClr>
                  <a:schemeClr val="tx2"/>
                </a:buClr>
                <a:buFont typeface="Monotype Sorts"/>
                <a:buNone/>
                <a:defRPr/>
              </a:pPr>
              <a:r>
                <a:rPr lang="en-GB" b="1" dirty="0">
                  <a:latin typeface="Tahoma" pitchFamily="34" charset="0"/>
                </a:rPr>
                <a:t>Safety Leadership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42875" y="285750"/>
            <a:ext cx="79168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85000"/>
              </a:lnSpc>
            </a:pPr>
            <a:r>
              <a:rPr lang="en-GB" sz="2800" b="1" dirty="0" smtClean="0">
                <a:solidFill>
                  <a:srgbClr val="D95E00"/>
                </a:solidFill>
              </a:rPr>
              <a:t>Some Fundamentals</a:t>
            </a:r>
            <a:endParaRPr lang="en-GB" sz="2800" b="1" dirty="0">
              <a:solidFill>
                <a:srgbClr val="D95E00"/>
              </a:solidFill>
            </a:endParaRPr>
          </a:p>
        </p:txBody>
      </p:sp>
      <p:grpSp>
        <p:nvGrpSpPr>
          <p:cNvPr id="44035" name="Group 4"/>
          <p:cNvGrpSpPr>
            <a:grpSpLocks/>
          </p:cNvGrpSpPr>
          <p:nvPr/>
        </p:nvGrpSpPr>
        <p:grpSpPr bwMode="auto">
          <a:xfrm>
            <a:off x="6891338" y="4613275"/>
            <a:ext cx="1895475" cy="1728788"/>
            <a:chOff x="3591" y="1298"/>
            <a:chExt cx="1920" cy="1617"/>
          </a:xfrm>
        </p:grpSpPr>
        <p:sp>
          <p:nvSpPr>
            <p:cNvPr id="44049" name="Rectangle 5"/>
            <p:cNvSpPr>
              <a:spLocks noChangeArrowheads="1"/>
            </p:cNvSpPr>
            <p:nvPr/>
          </p:nvSpPr>
          <p:spPr bwMode="auto">
            <a:xfrm>
              <a:off x="3651" y="1389"/>
              <a:ext cx="1814" cy="145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dirty="0"/>
            </a:p>
          </p:txBody>
        </p:sp>
        <p:pic>
          <p:nvPicPr>
            <p:cNvPr id="44050" name="Picture 6" descr="sign162"/>
            <p:cNvPicPr>
              <a:picLocks noChangeAspect="1" noChangeArrowheads="1"/>
            </p:cNvPicPr>
            <p:nvPr/>
          </p:nvPicPr>
          <p:blipFill>
            <a:blip r:embed="rId3" cstate="print">
              <a:lum bright="74000"/>
            </a:blip>
            <a:srcRect/>
            <a:stretch>
              <a:fillRect/>
            </a:stretch>
          </p:blipFill>
          <p:spPr bwMode="auto">
            <a:xfrm>
              <a:off x="3591" y="1298"/>
              <a:ext cx="1920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44036" name="Group 7"/>
          <p:cNvGrpSpPr>
            <a:grpSpLocks/>
          </p:cNvGrpSpPr>
          <p:nvPr/>
        </p:nvGrpSpPr>
        <p:grpSpPr bwMode="auto">
          <a:xfrm>
            <a:off x="6958013" y="2287588"/>
            <a:ext cx="1771650" cy="1309687"/>
            <a:chOff x="4379" y="576"/>
            <a:chExt cx="1024" cy="710"/>
          </a:xfrm>
        </p:grpSpPr>
        <p:sp>
          <p:nvSpPr>
            <p:cNvPr id="44047" name="Oval 8"/>
            <p:cNvSpPr>
              <a:spLocks noChangeArrowheads="1"/>
            </p:cNvSpPr>
            <p:nvPr/>
          </p:nvSpPr>
          <p:spPr bwMode="auto">
            <a:xfrm>
              <a:off x="4464" y="576"/>
              <a:ext cx="816" cy="71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48" name="Rectangle 9"/>
            <p:cNvSpPr>
              <a:spLocks noChangeArrowheads="1"/>
            </p:cNvSpPr>
            <p:nvPr/>
          </p:nvSpPr>
          <p:spPr bwMode="auto">
            <a:xfrm>
              <a:off x="4379" y="612"/>
              <a:ext cx="102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6600" dirty="0">
                  <a:solidFill>
                    <a:srgbClr val="394A58"/>
                  </a:solidFill>
                </a:rPr>
                <a:t>30</a:t>
              </a:r>
            </a:p>
          </p:txBody>
        </p:sp>
      </p:grpSp>
      <p:sp>
        <p:nvSpPr>
          <p:cNvPr id="44037" name="Oval 11"/>
          <p:cNvSpPr>
            <a:spLocks noChangeArrowheads="1"/>
          </p:cNvSpPr>
          <p:nvPr/>
        </p:nvSpPr>
        <p:spPr bwMode="auto">
          <a:xfrm>
            <a:off x="3730625" y="2439988"/>
            <a:ext cx="1477963" cy="836612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8" name="Rectangle 12"/>
          <p:cNvSpPr>
            <a:spLocks noChangeArrowheads="1"/>
          </p:cNvSpPr>
          <p:nvPr/>
        </p:nvSpPr>
        <p:spPr bwMode="auto">
          <a:xfrm>
            <a:off x="4056063" y="2508250"/>
            <a:ext cx="8270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4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039" name="Oval 13"/>
          <p:cNvSpPr>
            <a:spLocks noChangeArrowheads="1"/>
          </p:cNvSpPr>
          <p:nvPr/>
        </p:nvSpPr>
        <p:spPr bwMode="auto">
          <a:xfrm>
            <a:off x="3116263" y="3783013"/>
            <a:ext cx="2663825" cy="808037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rgbClr val="990099"/>
              </a:buClr>
              <a:buSzPct val="75000"/>
            </a:pPr>
            <a:r>
              <a:rPr lang="en-GB" sz="3600" b="1" dirty="0">
                <a:solidFill>
                  <a:schemeClr val="bg1"/>
                </a:solidFill>
              </a:rPr>
              <a:t>Behaviour</a:t>
            </a:r>
          </a:p>
        </p:txBody>
      </p:sp>
      <p:sp>
        <p:nvSpPr>
          <p:cNvPr id="44040" name="Oval 14"/>
          <p:cNvSpPr>
            <a:spLocks noChangeArrowheads="1"/>
          </p:cNvSpPr>
          <p:nvPr/>
        </p:nvSpPr>
        <p:spPr bwMode="auto">
          <a:xfrm>
            <a:off x="3730625" y="5102225"/>
            <a:ext cx="1477963" cy="838200"/>
          </a:xfrm>
          <a:prstGeom prst="ellipse">
            <a:avLst/>
          </a:prstGeom>
          <a:solidFill>
            <a:schemeClr val="tx1"/>
          </a:solidFill>
          <a:ln w="349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1" name="Rectangle 15"/>
          <p:cNvSpPr>
            <a:spLocks noChangeArrowheads="1"/>
          </p:cNvSpPr>
          <p:nvPr/>
        </p:nvSpPr>
        <p:spPr bwMode="auto">
          <a:xfrm>
            <a:off x="4195763" y="5172075"/>
            <a:ext cx="5476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4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4042" name="Line 16"/>
          <p:cNvSpPr>
            <a:spLocks noChangeShapeType="1"/>
          </p:cNvSpPr>
          <p:nvPr/>
        </p:nvSpPr>
        <p:spPr bwMode="auto">
          <a:xfrm>
            <a:off x="4470400" y="3305175"/>
            <a:ext cx="1588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4043" name="Line 17"/>
          <p:cNvSpPr>
            <a:spLocks noChangeShapeType="1"/>
          </p:cNvSpPr>
          <p:nvPr/>
        </p:nvSpPr>
        <p:spPr bwMode="auto">
          <a:xfrm>
            <a:off x="4470400" y="4610100"/>
            <a:ext cx="1588" cy="452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4044" name="Rectangle 18"/>
          <p:cNvSpPr>
            <a:spLocks noChangeArrowheads="1"/>
          </p:cNvSpPr>
          <p:nvPr/>
        </p:nvSpPr>
        <p:spPr bwMode="auto">
          <a:xfrm>
            <a:off x="1930400" y="1052513"/>
            <a:ext cx="427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What influences what we do ?</a:t>
            </a:r>
          </a:p>
        </p:txBody>
      </p:sp>
      <p:sp>
        <p:nvSpPr>
          <p:cNvPr id="44045" name="Rectangle 19"/>
          <p:cNvSpPr>
            <a:spLocks noChangeArrowheads="1"/>
          </p:cNvSpPr>
          <p:nvPr/>
        </p:nvSpPr>
        <p:spPr bwMode="auto">
          <a:xfrm>
            <a:off x="1331913" y="2563813"/>
            <a:ext cx="79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20%</a:t>
            </a:r>
            <a:endParaRPr lang="en-GB" sz="2400" b="1" dirty="0"/>
          </a:p>
        </p:txBody>
      </p:sp>
      <p:sp>
        <p:nvSpPr>
          <p:cNvPr id="44046" name="Rectangle 20"/>
          <p:cNvSpPr>
            <a:spLocks noChangeArrowheads="1"/>
          </p:cNvSpPr>
          <p:nvPr/>
        </p:nvSpPr>
        <p:spPr bwMode="auto">
          <a:xfrm>
            <a:off x="1331913" y="5348288"/>
            <a:ext cx="79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80%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Unsafe </a:t>
            </a:r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Behaviours</a:t>
            </a:r>
            <a:endParaRPr lang="en-GB" sz="2800" b="1" dirty="0" smtClean="0">
              <a:solidFill>
                <a:srgbClr val="D95E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Text Placeholder 6"/>
          <p:cNvSpPr>
            <a:spLocks noGrp="1"/>
          </p:cNvSpPr>
          <p:nvPr>
            <p:ph type="body" sz="half" idx="1"/>
          </p:nvPr>
        </p:nvSpPr>
        <p:spPr bwMode="auto">
          <a:xfrm flipH="1">
            <a:off x="5436095" y="2000250"/>
            <a:ext cx="3493592" cy="25088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0" name="Content Placeholder 4" descr="lunch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1"/>
            <a:ext cx="4392488" cy="3394195"/>
          </a:xfrm>
          <a:noFill/>
          <a:ln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31343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</a:t>
            </a:r>
            <a:r>
              <a:rPr lang="en-GB" sz="2000" dirty="0" smtClean="0"/>
              <a:t>Bad Habits &amp; Violations</a:t>
            </a:r>
            <a:endParaRPr lang="en-GB" sz="2000" dirty="0"/>
          </a:p>
        </p:txBody>
      </p:sp>
      <p:pic>
        <p:nvPicPr>
          <p:cNvPr id="6" name="Content Placeholder 3" descr="ladderonalad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786188" cy="49291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428625"/>
            <a:ext cx="4014787" cy="6016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Bird’s Triangle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581025" y="1787525"/>
            <a:ext cx="237648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Font typeface="Monotype Sorts"/>
              <a:buNone/>
            </a:pPr>
            <a:r>
              <a:rPr lang="en-GB" sz="2400" b="1"/>
              <a:t>Consequences</a:t>
            </a:r>
          </a:p>
        </p:txBody>
      </p:sp>
      <p:sp>
        <p:nvSpPr>
          <p:cNvPr id="57348" name="AutoShape 5"/>
          <p:cNvSpPr>
            <a:spLocks noChangeArrowheads="1"/>
          </p:cNvSpPr>
          <p:nvPr/>
        </p:nvSpPr>
        <p:spPr bwMode="auto">
          <a:xfrm>
            <a:off x="-784225" y="7100888"/>
            <a:ext cx="1214438" cy="733425"/>
          </a:xfrm>
          <a:prstGeom prst="curvedUpArrow">
            <a:avLst>
              <a:gd name="adj1" fmla="val 35877"/>
              <a:gd name="adj2" fmla="val 71753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1149416" y="5321300"/>
            <a:ext cx="6224461" cy="72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285750" indent="-285750" algn="ctr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Font typeface="Monotype Sorts"/>
              <a:buNone/>
            </a:pPr>
            <a:r>
              <a:rPr lang="en-GB" sz="2000" b="1" dirty="0" smtClean="0"/>
              <a:t>Lack of consequences </a:t>
            </a:r>
            <a:r>
              <a:rPr lang="en-GB" sz="2000" b="1" dirty="0"/>
              <a:t>reinforce the attitude that:</a:t>
            </a:r>
          </a:p>
          <a:p>
            <a:pPr marL="285750" indent="-285750" algn="ctr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Font typeface="Monotype Sorts"/>
              <a:buNone/>
            </a:pPr>
            <a:r>
              <a:rPr lang="en-GB" sz="2000" b="1" dirty="0"/>
              <a:t>“It won’t happen to me</a:t>
            </a:r>
            <a:r>
              <a:rPr lang="en-GB" sz="2000" b="1" dirty="0" smtClean="0"/>
              <a:t>”.</a:t>
            </a:r>
            <a:endParaRPr lang="en-GB" sz="2000" b="1" dirty="0"/>
          </a:p>
        </p:txBody>
      </p:sp>
      <p:sp>
        <p:nvSpPr>
          <p:cNvPr id="57350" name="AutoShape 7"/>
          <p:cNvSpPr>
            <a:spLocks noChangeArrowheads="1"/>
          </p:cNvSpPr>
          <p:nvPr/>
        </p:nvSpPr>
        <p:spPr bwMode="auto">
          <a:xfrm>
            <a:off x="1827213" y="1076325"/>
            <a:ext cx="4605337" cy="388778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1C11A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2668588" y="3524250"/>
            <a:ext cx="2901950" cy="0"/>
          </a:xfrm>
          <a:prstGeom prst="line">
            <a:avLst/>
          </a:prstGeom>
          <a:noFill/>
          <a:ln w="9525">
            <a:solidFill>
              <a:srgbClr val="1C11AF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3094038" y="2803525"/>
            <a:ext cx="2078037" cy="1588"/>
          </a:xfrm>
          <a:prstGeom prst="line">
            <a:avLst/>
          </a:prstGeom>
          <a:noFill/>
          <a:ln w="9525">
            <a:solidFill>
              <a:srgbClr val="1C11AF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GB"/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3697288" y="2225675"/>
            <a:ext cx="7270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None/>
              <a:defRPr/>
            </a:pPr>
            <a:r>
              <a:rPr lang="en-GB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Loss</a:t>
            </a:r>
          </a:p>
        </p:txBody>
      </p: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3443288" y="3092450"/>
            <a:ext cx="1428276" cy="36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None/>
              <a:defRPr/>
            </a:pPr>
            <a:r>
              <a:rPr lang="en-GB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Close calls</a:t>
            </a:r>
            <a:endParaRPr lang="en-GB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3111500" y="4097338"/>
            <a:ext cx="22240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None/>
              <a:defRPr/>
            </a:pPr>
            <a:r>
              <a:rPr lang="en-GB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Unsafe Behaviour</a:t>
            </a:r>
          </a:p>
        </p:txBody>
      </p:sp>
      <p:sp>
        <p:nvSpPr>
          <p:cNvPr id="57356" name="AutoShape 13"/>
          <p:cNvSpPr>
            <a:spLocks/>
          </p:cNvSpPr>
          <p:nvPr/>
        </p:nvSpPr>
        <p:spPr bwMode="auto">
          <a:xfrm rot="1981841" flipH="1">
            <a:off x="2886075" y="1149350"/>
            <a:ext cx="358775" cy="2305050"/>
          </a:xfrm>
          <a:prstGeom prst="rightBrace">
            <a:avLst>
              <a:gd name="adj1" fmla="val 49435"/>
              <a:gd name="adj2" fmla="val 50000"/>
            </a:avLst>
          </a:prstGeom>
          <a:noFill/>
          <a:ln w="28575">
            <a:solidFill>
              <a:srgbClr val="1C11A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916238" y="1485900"/>
            <a:ext cx="49672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/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115888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‘Close Call’ Reporting</a:t>
            </a:r>
          </a:p>
        </p:txBody>
      </p:sp>
      <p:pic>
        <p:nvPicPr>
          <p:cNvPr id="60420" name="Picture 4" descr="Behavioural Safet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83768" y="1124744"/>
            <a:ext cx="4471988" cy="3505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8597" name="Text Box 5"/>
          <p:cNvSpPr txBox="1">
            <a:spLocks noChangeArrowheads="1"/>
          </p:cNvSpPr>
          <p:nvPr/>
        </p:nvSpPr>
        <p:spPr bwMode="auto">
          <a:xfrm>
            <a:off x="1143000" y="4929188"/>
            <a:ext cx="68468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GB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Many unsafe behaviours are routine violations - HABITS</a:t>
            </a:r>
          </a:p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GB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‘Close Call’ reporting can help identify unsafe behaviours</a:t>
            </a:r>
          </a:p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GB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We can then focus on creating safe habits</a:t>
            </a:r>
          </a:p>
          <a:p>
            <a:pPr marL="285750" indent="-285750">
              <a:lnSpc>
                <a:spcPct val="87000"/>
              </a:lnSpc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GB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</a:t>
            </a:r>
            <a:r>
              <a:rPr lang="en-GB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perating </a:t>
            </a:r>
            <a:r>
              <a:rPr lang="en-GB" sz="2000" i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 fair reporting 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7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15416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 err="1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SbC</a:t>
            </a:r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 Support Structure &amp; Enablers</a:t>
            </a:r>
            <a:b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</a:br>
            <a:endParaRPr lang="en-GB" sz="2800" b="1" dirty="0" smtClean="0">
              <a:solidFill>
                <a:srgbClr val="D95E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7544" y="16288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Nominated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SbC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Champion and support staff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Role Profile for Key Influencer (KI) part of BMS and KI performance included in PDRs.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Ongoing mentoring of KIs and coaching forum/objectives setting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Behavioural analysis is key part of investigations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SbC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conversations part of Director Safety Tour programme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SHE Committee and Marketing Dept involved in continually developing and promoting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SbC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4131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  <a:t>Supply Chain Engagement </a:t>
            </a:r>
            <a:br>
              <a:rPr lang="en-GB" sz="2800" b="1" dirty="0" smtClean="0">
                <a:solidFill>
                  <a:srgbClr val="D95E00"/>
                </a:solidFill>
                <a:latin typeface="Arial" pitchFamily="34" charset="0"/>
                <a:cs typeface="Arial" pitchFamily="34" charset="0"/>
              </a:rPr>
            </a:br>
            <a:endParaRPr lang="en-GB" sz="2800" b="1" dirty="0" smtClean="0">
              <a:solidFill>
                <a:srgbClr val="D95E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1556792"/>
            <a:ext cx="8229600" cy="50405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All safety critical labour suppliers briefed and supported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Joint training and not for profit in-house contractor courses delivered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Over half our Close Calls are now reported by contractors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Annual Supplier Safety Forum and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SbC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award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Leading KPIs collected on contractor buy-in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Duty of cooperation is sometimes tested by investigations</a:t>
            </a:r>
          </a:p>
          <a:p>
            <a:pPr eaLnBrk="1" hangingPunct="1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000" dirty="0" smtClean="0">
                <a:latin typeface="Arial" pitchFamily="34" charset="0"/>
                <a:cs typeface="Arial" pitchFamily="34" charset="0"/>
              </a:rPr>
              <a:t>Culture change is key to sharing lessons learnt and good practice</a:t>
            </a:r>
          </a:p>
          <a:p>
            <a:pPr eaLnBrk="1" hangingPunct="1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5875</TotalTime>
  <Words>420</Words>
  <Application>Microsoft Office PowerPoint</Application>
  <PresentationFormat>On-screen Show (4:3)</PresentationFormat>
  <Paragraphs>132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Custom Design</vt:lpstr>
      <vt:lpstr>2_Custom Design</vt:lpstr>
      <vt:lpstr>1_Custom Design</vt:lpstr>
      <vt:lpstr>Slide 1</vt:lpstr>
      <vt:lpstr>Aims of Safe by Choice</vt:lpstr>
      <vt:lpstr>Slide 3</vt:lpstr>
      <vt:lpstr>Slide 4</vt:lpstr>
      <vt:lpstr>Unsafe Behaviours</vt:lpstr>
      <vt:lpstr>Bird’s Triangle</vt:lpstr>
      <vt:lpstr> ‘Close Call’ Reporting</vt:lpstr>
      <vt:lpstr> SbC Support Structure &amp; Enablers   </vt:lpstr>
      <vt:lpstr>Supply Chain Engagement  </vt:lpstr>
      <vt:lpstr>SbC impact</vt:lpstr>
      <vt:lpstr>A Sustainable &amp; Evolving Programme</vt:lpstr>
      <vt:lpstr>SbC &amp; Safe by Design </vt:lpstr>
      <vt:lpstr>Slide 13</vt:lpstr>
      <vt:lpstr>SbC Awards</vt:lpstr>
    </vt:vector>
  </TitlesOfParts>
  <Company>Atkins Global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Livingston</cp:lastModifiedBy>
  <cp:revision>170</cp:revision>
  <dcterms:created xsi:type="dcterms:W3CDTF">2008-06-06T12:50:21Z</dcterms:created>
  <dcterms:modified xsi:type="dcterms:W3CDTF">2011-11-21T09:52:38Z</dcterms:modified>
</cp:coreProperties>
</file>