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3"/>
  </p:notesMasterIdLst>
  <p:handoutMasterIdLst>
    <p:handoutMasterId r:id="rId14"/>
  </p:handoutMasterIdLst>
  <p:sldIdLst>
    <p:sldId id="274" r:id="rId5"/>
    <p:sldId id="306" r:id="rId6"/>
    <p:sldId id="286" r:id="rId7"/>
    <p:sldId id="305" r:id="rId8"/>
    <p:sldId id="279" r:id="rId9"/>
    <p:sldId id="297" r:id="rId10"/>
    <p:sldId id="304" r:id="rId11"/>
    <p:sldId id="30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306"/>
            <p14:sldId id="286"/>
            <p14:sldId id="305"/>
            <p14:sldId id="279"/>
            <p14:sldId id="297"/>
            <p14:sldId id="304"/>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mberlain-Clark Lynn" initials="CL" lastIdx="3" clrIdx="0">
    <p:extLst>
      <p:ext uri="{19B8F6BF-5375-455C-9EA6-DF929625EA0E}">
        <p15:presenceInfo xmlns:p15="http://schemas.microsoft.com/office/powerpoint/2012/main" userId="S::LCClark@networkrail.co.uk::d0f41a95-ca1c-4201-9e64-08a6a5f2ee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949D7-BE27-4921-A50C-BAB864035BC3}" v="7" dt="2019-09-27T11:29:20.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8" d="100"/>
          <a:sy n="68" d="100"/>
        </p:scale>
        <p:origin x="702"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30/09/2019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30/09/2019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228474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7</a:t>
            </a:fld>
            <a:endParaRPr lang="en-GB"/>
          </a:p>
        </p:txBody>
      </p:sp>
    </p:spTree>
    <p:extLst>
      <p:ext uri="{BB962C8B-B14F-4D97-AF65-F5344CB8AC3E}">
        <p14:creationId xmlns:p14="http://schemas.microsoft.com/office/powerpoint/2010/main" val="306846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8</a:t>
            </a:fld>
            <a:endParaRPr lang="en-GB"/>
          </a:p>
        </p:txBody>
      </p:sp>
    </p:spTree>
    <p:extLst>
      <p:ext uri="{BB962C8B-B14F-4D97-AF65-F5344CB8AC3E}">
        <p14:creationId xmlns:p14="http://schemas.microsoft.com/office/powerpoint/2010/main" val="1448751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p:txBody>
          <a:bodyPr/>
          <a:lstStyle/>
          <a:p>
            <a:r>
              <a:rPr lang="en-GB" dirty="0">
                <a:latin typeface="Network Rail Sans" panose="02000000040000020004" pitchFamily="2" charset="0"/>
              </a:rPr>
              <a:t>Margam.</a:t>
            </a:r>
          </a:p>
          <a:p>
            <a:r>
              <a:rPr lang="en-GB" dirty="0">
                <a:latin typeface="Network Rail Sans" panose="02000000040000020004" pitchFamily="2" charset="0"/>
              </a:rPr>
              <a:t>Could it happen anywhere?</a:t>
            </a:r>
          </a:p>
        </p:txBody>
      </p:sp>
    </p:spTree>
    <p:extLst>
      <p:ext uri="{BB962C8B-B14F-4D97-AF65-F5344CB8AC3E}">
        <p14:creationId xmlns:p14="http://schemas.microsoft.com/office/powerpoint/2010/main" val="148042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B1B326-C7ED-4250-8813-7FDFEB9DCF4E}"/>
              </a:ext>
            </a:extLst>
          </p:cNvPr>
          <p:cNvSpPr txBox="1"/>
          <p:nvPr/>
        </p:nvSpPr>
        <p:spPr>
          <a:xfrm>
            <a:off x="1195755" y="390768"/>
            <a:ext cx="10189422" cy="6370975"/>
          </a:xfrm>
          <a:prstGeom prst="rect">
            <a:avLst/>
          </a:prstGeom>
          <a:noFill/>
        </p:spPr>
        <p:txBody>
          <a:bodyPr wrap="square" rtlCol="0">
            <a:spAutoFit/>
          </a:bodyPr>
          <a:lstStyle/>
          <a:p>
            <a:endParaRPr lang="en-GB" dirty="0">
              <a:latin typeface="Network Rail Sans" panose="02000000040000020004" pitchFamily="2" charset="0"/>
            </a:endParaRPr>
          </a:p>
          <a:p>
            <a:pPr lvl="0" hangingPunct="0"/>
            <a:r>
              <a:rPr lang="en-GB" sz="2000" dirty="0">
                <a:solidFill>
                  <a:schemeClr val="accent1"/>
                </a:solidFill>
                <a:latin typeface="Network Rail Sans" panose="02000000040000020004" pitchFamily="2" charset="0"/>
              </a:rPr>
              <a:t>On 3 July 2019, at 09:52 the driver of a Great Western Railway train from Swansea to London Paddington reported that the train had struck three track staff on the Up Main line at Margam East Junction between Port Talbot and Pyle stations on the South Wales Main Line. </a:t>
            </a:r>
          </a:p>
          <a:p>
            <a:pPr lvl="0" hangingPunct="0"/>
            <a:endParaRPr lang="en-GB" dirty="0">
              <a:solidFill>
                <a:schemeClr val="accent1"/>
              </a:solidFill>
              <a:latin typeface="Network Rail Sans" panose="02000000040000020004" pitchFamily="2" charset="0"/>
            </a:endParaRPr>
          </a:p>
          <a:p>
            <a:pPr lvl="0" algn="ctr" hangingPunct="0"/>
            <a:r>
              <a:rPr lang="en-GB" sz="2800" dirty="0">
                <a:solidFill>
                  <a:schemeClr val="accent1"/>
                </a:solidFill>
                <a:latin typeface="Network Rail Sans" panose="02000000040000020004" pitchFamily="2" charset="0"/>
              </a:rPr>
              <a:t>Our colleagues Gareth Delbridge, 64 and Michael (Spike) Lewis, 58 were struck and fatally injured. </a:t>
            </a:r>
            <a:endParaRPr lang="en-GB" dirty="0">
              <a:solidFill>
                <a:schemeClr val="accent1"/>
              </a:solidFill>
              <a:latin typeface="Network Rail Sans" panose="02000000040000020004" pitchFamily="2" charset="0"/>
            </a:endParaRPr>
          </a:p>
          <a:p>
            <a:r>
              <a:rPr lang="en-GB" dirty="0">
                <a:latin typeface="Network Rail Sans" panose="02000000040000020004" pitchFamily="2" charset="0"/>
              </a:rPr>
              <a:t> </a:t>
            </a: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endParaRPr lang="en-GB" dirty="0">
              <a:latin typeface="Network Rail Sans" panose="02000000040000020004" pitchFamily="2" charset="0"/>
            </a:endParaRPr>
          </a:p>
          <a:p>
            <a:pPr algn="ctr"/>
            <a:endParaRPr lang="en-GB" dirty="0">
              <a:latin typeface="Network Rail Sans" panose="02000000040000020004" pitchFamily="2" charset="0"/>
            </a:endParaRPr>
          </a:p>
          <a:p>
            <a:pPr algn="ctr"/>
            <a:endParaRPr lang="en-GB" sz="2000" dirty="0">
              <a:latin typeface="Network Rail Sans" panose="02000000040000020004" pitchFamily="2" charset="0"/>
            </a:endParaRPr>
          </a:p>
          <a:p>
            <a:pPr algn="ctr"/>
            <a:r>
              <a:rPr lang="en-GB" sz="2000" dirty="0">
                <a:solidFill>
                  <a:schemeClr val="accent1"/>
                </a:solidFill>
                <a:latin typeface="Network Rail Sans" panose="02000000040000020004" pitchFamily="2" charset="0"/>
              </a:rPr>
              <a:t>A third colleague escaped by inches.</a:t>
            </a:r>
          </a:p>
        </p:txBody>
      </p:sp>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grpSp>
        <p:nvGrpSpPr>
          <p:cNvPr id="6" name="Group 5">
            <a:extLst>
              <a:ext uri="{FF2B5EF4-FFF2-40B4-BE49-F238E27FC236}">
                <a16:creationId xmlns:a16="http://schemas.microsoft.com/office/drawing/2014/main" id="{6E1D0E40-4EBC-4913-B2D7-1DF2C3F69E51}"/>
              </a:ext>
            </a:extLst>
          </p:cNvPr>
          <p:cNvGrpSpPr/>
          <p:nvPr/>
        </p:nvGrpSpPr>
        <p:grpSpPr>
          <a:xfrm>
            <a:off x="2848018" y="2967596"/>
            <a:ext cx="6884895" cy="2976283"/>
            <a:chOff x="2653553" y="3039035"/>
            <a:chExt cx="6929718" cy="2976283"/>
          </a:xfrm>
        </p:grpSpPr>
        <p:sp>
          <p:nvSpPr>
            <p:cNvPr id="5" name="Rectangle 4">
              <a:extLst>
                <a:ext uri="{FF2B5EF4-FFF2-40B4-BE49-F238E27FC236}">
                  <a16:creationId xmlns:a16="http://schemas.microsoft.com/office/drawing/2014/main" id="{84C4CEA0-9B19-4B43-9BB1-FB6D4127EB40}"/>
                </a:ext>
              </a:extLst>
            </p:cNvPr>
            <p:cNvSpPr/>
            <p:nvPr/>
          </p:nvSpPr>
          <p:spPr>
            <a:xfrm>
              <a:off x="2653553" y="3039035"/>
              <a:ext cx="6929718" cy="297628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E76564D-35EB-47F7-91B6-BAB99E85267D}"/>
                </a:ext>
              </a:extLst>
            </p:cNvPr>
            <p:cNvPicPr>
              <a:picLocks noChangeAspect="1"/>
            </p:cNvPicPr>
            <p:nvPr/>
          </p:nvPicPr>
          <p:blipFill>
            <a:blip r:embed="rId3"/>
            <a:stretch>
              <a:fillRect/>
            </a:stretch>
          </p:blipFill>
          <p:spPr>
            <a:xfrm>
              <a:off x="2848189" y="3189849"/>
              <a:ext cx="6495621" cy="2641598"/>
            </a:xfrm>
            <a:prstGeom prst="rect">
              <a:avLst/>
            </a:prstGeom>
          </p:spPr>
        </p:pic>
      </p:grpSp>
    </p:spTree>
    <p:extLst>
      <p:ext uri="{BB962C8B-B14F-4D97-AF65-F5344CB8AC3E}">
        <p14:creationId xmlns:p14="http://schemas.microsoft.com/office/powerpoint/2010/main" val="59808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45F7C-3307-4F4F-9958-08A55EC3FD39}"/>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98E6AC46-46FA-406B-85DA-557C0E26E87A}"/>
              </a:ext>
            </a:extLst>
          </p:cNvPr>
          <p:cNvSpPr/>
          <p:nvPr/>
        </p:nvSpPr>
        <p:spPr>
          <a:xfrm>
            <a:off x="3126540" y="2128789"/>
            <a:ext cx="6544496" cy="923330"/>
          </a:xfrm>
          <a:prstGeom prst="rect">
            <a:avLst/>
          </a:prstGeom>
        </p:spPr>
        <p:txBody>
          <a:bodyPr wrap="square">
            <a:spAutoFit/>
          </a:bodyPr>
          <a:lstStyle/>
          <a:p>
            <a:endParaRPr lang="en-GB" dirty="0"/>
          </a:p>
          <a:p>
            <a:endParaRPr lang="en-GB" dirty="0"/>
          </a:p>
          <a:p>
            <a:endParaRPr lang="en-GB" dirty="0"/>
          </a:p>
        </p:txBody>
      </p:sp>
      <p:sp>
        <p:nvSpPr>
          <p:cNvPr id="6" name="Rectangle 5">
            <a:extLst>
              <a:ext uri="{FF2B5EF4-FFF2-40B4-BE49-F238E27FC236}">
                <a16:creationId xmlns:a16="http://schemas.microsoft.com/office/drawing/2014/main" id="{56D1FD69-6E13-47A3-BBF5-1EA3045A15B2}"/>
              </a:ext>
            </a:extLst>
          </p:cNvPr>
          <p:cNvSpPr/>
          <p:nvPr/>
        </p:nvSpPr>
        <p:spPr>
          <a:xfrm>
            <a:off x="1044102" y="1519022"/>
            <a:ext cx="5480876" cy="4555093"/>
          </a:xfrm>
          <a:prstGeom prst="rect">
            <a:avLst/>
          </a:prstGeom>
        </p:spPr>
        <p:txBody>
          <a:bodyPr wrap="square">
            <a:spAutoFit/>
          </a:bodyPr>
          <a:lstStyle/>
          <a:p>
            <a:pPr>
              <a:spcAft>
                <a:spcPts val="600"/>
              </a:spcAft>
            </a:pPr>
            <a:r>
              <a:rPr lang="en-GB" sz="2000" dirty="0">
                <a:solidFill>
                  <a:schemeClr val="accent1"/>
                </a:solidFill>
                <a:latin typeface="Network Rail Sans" panose="02000000040000020004" pitchFamily="2" charset="0"/>
              </a:rPr>
              <a:t>After changes to the order and type of work that day and while the Controller of Site Safety (COSS) was temporarily working further down the line, Gareth and Spike started work on an open line with their colleague using a petrol-engine impact driver to tighten bolts in a crossing. </a:t>
            </a:r>
          </a:p>
          <a:p>
            <a:pPr>
              <a:spcAft>
                <a:spcPts val="600"/>
              </a:spcAft>
            </a:pPr>
            <a:r>
              <a:rPr lang="en-GB" sz="2000" dirty="0">
                <a:solidFill>
                  <a:schemeClr val="accent1"/>
                </a:solidFill>
                <a:latin typeface="Network Rail Sans" panose="02000000040000020004" pitchFamily="2" charset="0"/>
              </a:rPr>
              <a:t>They were all wearing ear defenders due to the high noise levels. When a bolt seized, they all became focussed on the task with no-one looking out.</a:t>
            </a:r>
          </a:p>
          <a:p>
            <a:pPr>
              <a:spcAft>
                <a:spcPts val="600"/>
              </a:spcAft>
            </a:pPr>
            <a:r>
              <a:rPr lang="en-GB" sz="2000" dirty="0">
                <a:solidFill>
                  <a:schemeClr val="accent1"/>
                </a:solidFill>
                <a:latin typeface="Network Rail Sans" panose="02000000040000020004" pitchFamily="2" charset="0"/>
              </a:rPr>
              <a:t>When the train approached at approximately 70mph, both men were struck and fatally injured. The third colleague escaped impact with just inches to spare.</a:t>
            </a:r>
            <a:endParaRPr lang="en-GB" sz="2000" dirty="0">
              <a:solidFill>
                <a:schemeClr val="accent1"/>
              </a:solidFill>
              <a:effectLst/>
            </a:endParaRPr>
          </a:p>
        </p:txBody>
      </p:sp>
      <p:sp>
        <p:nvSpPr>
          <p:cNvPr id="4" name="TextBox 3">
            <a:extLst>
              <a:ext uri="{FF2B5EF4-FFF2-40B4-BE49-F238E27FC236}">
                <a16:creationId xmlns:a16="http://schemas.microsoft.com/office/drawing/2014/main" id="{6353A53B-DCBD-4B62-BFF6-D9C1C23542F0}"/>
              </a:ext>
            </a:extLst>
          </p:cNvPr>
          <p:cNvSpPr txBox="1"/>
          <p:nvPr/>
        </p:nvSpPr>
        <p:spPr>
          <a:xfrm>
            <a:off x="1044102" y="402417"/>
            <a:ext cx="4124528" cy="523220"/>
          </a:xfrm>
          <a:prstGeom prst="rect">
            <a:avLst/>
          </a:prstGeom>
          <a:noFill/>
        </p:spPr>
        <p:txBody>
          <a:bodyPr wrap="square" rtlCol="0">
            <a:spAutoFit/>
          </a:bodyPr>
          <a:lstStyle/>
          <a:p>
            <a:r>
              <a:rPr lang="en-GB" sz="2800" b="1" dirty="0">
                <a:solidFill>
                  <a:schemeClr val="accent1"/>
                </a:solidFill>
                <a:latin typeface="Network Rail Sans" panose="02000000040000020004" pitchFamily="2" charset="0"/>
              </a:rPr>
              <a:t>Overview</a:t>
            </a:r>
            <a:endParaRPr lang="en-GB" sz="2800" dirty="0">
              <a:solidFill>
                <a:schemeClr val="accent1"/>
              </a:solidFill>
              <a:latin typeface="Network Rail Sans" panose="02000000040000020004" pitchFamily="2" charset="0"/>
            </a:endParaRPr>
          </a:p>
        </p:txBody>
      </p:sp>
      <p:pic>
        <p:nvPicPr>
          <p:cNvPr id="1026" name="Picture 2" descr="image001">
            <a:extLst>
              <a:ext uri="{FF2B5EF4-FFF2-40B4-BE49-F238E27FC236}">
                <a16:creationId xmlns:a16="http://schemas.microsoft.com/office/drawing/2014/main" id="{300C7ED5-E267-48B0-883A-4DBD45704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326" y="1702515"/>
            <a:ext cx="4476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224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45F7C-3307-4F4F-9958-08A55EC3FD39}"/>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3" name="Rectangle 2">
            <a:extLst>
              <a:ext uri="{FF2B5EF4-FFF2-40B4-BE49-F238E27FC236}">
                <a16:creationId xmlns:a16="http://schemas.microsoft.com/office/drawing/2014/main" id="{98E6AC46-46FA-406B-85DA-557C0E26E87A}"/>
              </a:ext>
            </a:extLst>
          </p:cNvPr>
          <p:cNvSpPr/>
          <p:nvPr/>
        </p:nvSpPr>
        <p:spPr>
          <a:xfrm>
            <a:off x="896029" y="254251"/>
            <a:ext cx="6827133" cy="6586418"/>
          </a:xfrm>
          <a:prstGeom prst="rect">
            <a:avLst/>
          </a:prstGeom>
        </p:spPr>
        <p:txBody>
          <a:bodyPr wrap="square">
            <a:spAutoFit/>
          </a:bodyPr>
          <a:lstStyle/>
          <a:p>
            <a:pPr>
              <a:spcAft>
                <a:spcPts val="600"/>
              </a:spcAft>
            </a:pPr>
            <a:r>
              <a:rPr lang="en-GB" sz="2800" b="1" dirty="0">
                <a:solidFill>
                  <a:schemeClr val="accent1"/>
                </a:solidFill>
                <a:latin typeface="Network Rail Sans" panose="02000000040000020004" pitchFamily="2" charset="0"/>
              </a:rPr>
              <a:t>3 July 2019 - a clear and dry day</a:t>
            </a:r>
          </a:p>
          <a:p>
            <a:pPr>
              <a:spcAft>
                <a:spcPts val="600"/>
              </a:spcAft>
            </a:pPr>
            <a:endParaRPr lang="en-GB" dirty="0">
              <a:latin typeface="Network Rail Sans" panose="02000000040000020004" pitchFamily="2" charset="0"/>
            </a:endParaRPr>
          </a:p>
          <a:p>
            <a:pPr>
              <a:spcAft>
                <a:spcPts val="600"/>
              </a:spcAft>
            </a:pPr>
            <a:r>
              <a:rPr lang="en-GB" sz="2000" dirty="0">
                <a:solidFill>
                  <a:schemeClr val="accent1"/>
                </a:solidFill>
                <a:latin typeface="Network Rail Sans" panose="02000000040000020004" pitchFamily="2" charset="0"/>
              </a:rPr>
              <a:t>Thirteen permanent way staff left Port Talbot depot to work at Margam (20 mins away). They arrived just after 08:00.</a:t>
            </a:r>
          </a:p>
          <a:p>
            <a:pPr>
              <a:spcAft>
                <a:spcPts val="600"/>
              </a:spcAft>
            </a:pPr>
            <a:r>
              <a:rPr lang="en-GB" sz="2000" dirty="0">
                <a:solidFill>
                  <a:schemeClr val="accent1"/>
                </a:solidFill>
                <a:latin typeface="Network Rail Sans" panose="02000000040000020004" pitchFamily="2" charset="0"/>
              </a:rPr>
              <a:t>The team split into two – one team of seven working at Margam Moor and another group of six at Margam East Junction.</a:t>
            </a:r>
          </a:p>
          <a:p>
            <a:pPr>
              <a:spcAft>
                <a:spcPts val="600"/>
              </a:spcAft>
            </a:pPr>
            <a:r>
              <a:rPr lang="en-GB" sz="2000" dirty="0">
                <a:solidFill>
                  <a:schemeClr val="accent1"/>
                </a:solidFill>
                <a:latin typeface="Network Rail Sans" panose="02000000040000020004" pitchFamily="2" charset="0"/>
              </a:rPr>
              <a:t>The group at Margam Moor worked in a planned line blockage.</a:t>
            </a:r>
          </a:p>
          <a:p>
            <a:pPr>
              <a:spcAft>
                <a:spcPts val="600"/>
              </a:spcAft>
            </a:pPr>
            <a:r>
              <a:rPr lang="en-GB" sz="2000" dirty="0">
                <a:solidFill>
                  <a:schemeClr val="accent1"/>
                </a:solidFill>
                <a:latin typeface="Network Rail Sans" panose="02000000040000020004" pitchFamily="2" charset="0"/>
              </a:rPr>
              <a:t>Six other experienced colleagues went to Margam East Junction. One of the technicians was asked to be the Person in Charge (PIC). He appointed another team member as the COSS. </a:t>
            </a:r>
          </a:p>
          <a:p>
            <a:pPr>
              <a:spcAft>
                <a:spcPts val="600"/>
              </a:spcAft>
            </a:pPr>
            <a:r>
              <a:rPr lang="en-GB" sz="2000" dirty="0">
                <a:solidFill>
                  <a:schemeClr val="accent1"/>
                </a:solidFill>
                <a:latin typeface="Network Rail Sans" panose="02000000040000020004" pitchFamily="2" charset="0"/>
              </a:rPr>
              <a:t>Work had been planned there in the afternoon in a line blockage. But the safe work pack contained a second option to work with unassisted lookouts that afternoon.</a:t>
            </a:r>
          </a:p>
          <a:p>
            <a:pPr>
              <a:spcAft>
                <a:spcPts val="600"/>
              </a:spcAft>
            </a:pPr>
            <a:r>
              <a:rPr lang="en-GB" sz="2000" dirty="0">
                <a:solidFill>
                  <a:schemeClr val="accent1"/>
                </a:solidFill>
                <a:latin typeface="Network Rail Sans" panose="02000000040000020004" pitchFamily="2" charset="0"/>
              </a:rPr>
              <a:t>The COSS was told to use the second system and appointed distant and site lookouts.</a:t>
            </a:r>
          </a:p>
          <a:p>
            <a:endParaRPr lang="en-GB" dirty="0"/>
          </a:p>
          <a:p>
            <a:endParaRPr lang="en-GB" dirty="0"/>
          </a:p>
        </p:txBody>
      </p:sp>
      <p:pic>
        <p:nvPicPr>
          <p:cNvPr id="4" name="Picture 3">
            <a:extLst>
              <a:ext uri="{FF2B5EF4-FFF2-40B4-BE49-F238E27FC236}">
                <a16:creationId xmlns:a16="http://schemas.microsoft.com/office/drawing/2014/main" id="{E3731AE5-C197-4721-ACA2-0EFA07AC3406}"/>
              </a:ext>
            </a:extLst>
          </p:cNvPr>
          <p:cNvPicPr>
            <a:picLocks noChangeAspect="1"/>
          </p:cNvPicPr>
          <p:nvPr/>
        </p:nvPicPr>
        <p:blipFill>
          <a:blip r:embed="rId2"/>
          <a:stretch>
            <a:fillRect/>
          </a:stretch>
        </p:blipFill>
        <p:spPr>
          <a:xfrm>
            <a:off x="7990793" y="1519310"/>
            <a:ext cx="3951918" cy="4012245"/>
          </a:xfrm>
          <a:prstGeom prst="rect">
            <a:avLst/>
          </a:prstGeom>
        </p:spPr>
      </p:pic>
    </p:spTree>
    <p:extLst>
      <p:ext uri="{BB962C8B-B14F-4D97-AF65-F5344CB8AC3E}">
        <p14:creationId xmlns:p14="http://schemas.microsoft.com/office/powerpoint/2010/main" val="6207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image001">
            <a:extLst>
              <a:ext uri="{FF2B5EF4-FFF2-40B4-BE49-F238E27FC236}">
                <a16:creationId xmlns:a16="http://schemas.microsoft.com/office/drawing/2014/main" id="{927B68C0-6BD9-4E7F-A66D-9685D11C6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28" y="150854"/>
            <a:ext cx="9324096" cy="297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1497A5E-B35A-4796-92EF-3193491BB280}"/>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4" name="TextBox 3">
            <a:extLst>
              <a:ext uri="{FF2B5EF4-FFF2-40B4-BE49-F238E27FC236}">
                <a16:creationId xmlns:a16="http://schemas.microsoft.com/office/drawing/2014/main" id="{3B998520-BFDF-4BC3-B784-7AEB6EBAE30F}"/>
              </a:ext>
            </a:extLst>
          </p:cNvPr>
          <p:cNvSpPr txBox="1"/>
          <p:nvPr/>
        </p:nvSpPr>
        <p:spPr>
          <a:xfrm>
            <a:off x="972311" y="2983050"/>
            <a:ext cx="10858620" cy="3724096"/>
          </a:xfrm>
          <a:prstGeom prst="rect">
            <a:avLst/>
          </a:prstGeom>
          <a:noFill/>
        </p:spPr>
        <p:txBody>
          <a:bodyPr wrap="square" rtlCol="0">
            <a:spAutoFit/>
          </a:bodyPr>
          <a:lstStyle/>
          <a:p>
            <a:r>
              <a:rPr lang="en-GB" dirty="0">
                <a:solidFill>
                  <a:schemeClr val="accent1"/>
                </a:solidFill>
                <a:latin typeface="Network Rail Sans" panose="02000000040000020004" pitchFamily="2" charset="0"/>
              </a:rPr>
              <a:t>The team of six on site at Margam East Junction decided to do extra work that </a:t>
            </a:r>
            <a:r>
              <a:rPr lang="en-GB" dirty="0">
                <a:solidFill>
                  <a:schemeClr val="accent1"/>
                </a:solidFill>
                <a:highlight>
                  <a:srgbClr val="FFFF00"/>
                </a:highlight>
                <a:latin typeface="Network Rail Sans" panose="02000000040000020004" pitchFamily="2" charset="0"/>
              </a:rPr>
              <a:t>wasn’t in the plan</a:t>
            </a:r>
            <a:r>
              <a:rPr lang="en-GB" dirty="0">
                <a:solidFill>
                  <a:schemeClr val="accent1"/>
                </a:solidFill>
                <a:latin typeface="Network Rail Sans" panose="02000000040000020004" pitchFamily="2" charset="0"/>
              </a:rPr>
              <a:t>. </a:t>
            </a:r>
          </a:p>
          <a:p>
            <a:r>
              <a:rPr lang="en-GB" dirty="0">
                <a:solidFill>
                  <a:schemeClr val="accent1"/>
                </a:solidFill>
                <a:latin typeface="Network Rail Sans" panose="02000000040000020004" pitchFamily="2" charset="0"/>
              </a:rPr>
              <a:t>Some of the extra work involved noisy plant to maintain bolts in a crossing at PT9577B points</a:t>
            </a:r>
          </a:p>
          <a:p>
            <a:endParaRPr lang="en-GB" dirty="0">
              <a:solidFill>
                <a:schemeClr val="accent1"/>
              </a:solidFill>
              <a:latin typeface="Network Rail Sans" panose="02000000040000020004" pitchFamily="2" charset="0"/>
            </a:endParaRPr>
          </a:p>
          <a:p>
            <a:r>
              <a:rPr lang="en-GB" dirty="0">
                <a:solidFill>
                  <a:schemeClr val="accent1"/>
                </a:solidFill>
                <a:latin typeface="Network Rail Sans" panose="02000000040000020004" pitchFamily="2" charset="0"/>
              </a:rPr>
              <a:t>A group of three including the COSS, site lookout and another moved about </a:t>
            </a:r>
            <a:r>
              <a:rPr lang="en-GB" dirty="0">
                <a:solidFill>
                  <a:schemeClr val="accent1"/>
                </a:solidFill>
                <a:highlight>
                  <a:srgbClr val="FFFF00"/>
                </a:highlight>
                <a:latin typeface="Network Rail Sans" panose="02000000040000020004" pitchFamily="2" charset="0"/>
              </a:rPr>
              <a:t>150 yards away</a:t>
            </a:r>
            <a:r>
              <a:rPr lang="en-GB" dirty="0">
                <a:solidFill>
                  <a:schemeClr val="accent1"/>
                </a:solidFill>
                <a:latin typeface="Network Rail Sans" panose="02000000040000020004" pitchFamily="2" charset="0"/>
              </a:rPr>
              <a:t>, leaving their colleagues to wait for their return.</a:t>
            </a:r>
          </a:p>
          <a:p>
            <a:endParaRPr lang="en-GB" dirty="0">
              <a:solidFill>
                <a:schemeClr val="accent1"/>
              </a:solidFill>
              <a:latin typeface="Network Rail Sans" panose="02000000040000020004" pitchFamily="2" charset="0"/>
            </a:endParaRPr>
          </a:p>
          <a:p>
            <a:r>
              <a:rPr lang="en-GB" dirty="0">
                <a:solidFill>
                  <a:schemeClr val="accent1"/>
                </a:solidFill>
                <a:latin typeface="Network Rail Sans" panose="02000000040000020004" pitchFamily="2" charset="0"/>
              </a:rPr>
              <a:t>The other three left at the points started to work on the crossing bolts. There was no appointed COSS with them, </a:t>
            </a:r>
            <a:r>
              <a:rPr lang="en-GB" dirty="0">
                <a:solidFill>
                  <a:schemeClr val="accent1"/>
                </a:solidFill>
                <a:highlight>
                  <a:srgbClr val="FFFF00"/>
                </a:highlight>
                <a:latin typeface="Network Rail Sans" panose="02000000040000020004" pitchFamily="2" charset="0"/>
              </a:rPr>
              <a:t>no safe system of work</a:t>
            </a:r>
            <a:r>
              <a:rPr lang="en-GB" dirty="0">
                <a:solidFill>
                  <a:schemeClr val="accent1"/>
                </a:solidFill>
                <a:latin typeface="Network Rail Sans" panose="02000000040000020004" pitchFamily="2" charset="0"/>
              </a:rPr>
              <a:t> and no distant lookout in place. </a:t>
            </a:r>
          </a:p>
          <a:p>
            <a:endParaRPr lang="en-GB" dirty="0">
              <a:solidFill>
                <a:schemeClr val="accent1"/>
              </a:solidFill>
              <a:latin typeface="Network Rail Sans" panose="02000000040000020004" pitchFamily="2" charset="0"/>
            </a:endParaRPr>
          </a:p>
          <a:p>
            <a:r>
              <a:rPr lang="en-GB" dirty="0">
                <a:solidFill>
                  <a:schemeClr val="accent1"/>
                </a:solidFill>
                <a:latin typeface="Network Rail Sans" panose="02000000040000020004" pitchFamily="2" charset="0"/>
              </a:rPr>
              <a:t>The Person in Charge said he would look out then </a:t>
            </a:r>
            <a:r>
              <a:rPr lang="en-GB" dirty="0">
                <a:solidFill>
                  <a:schemeClr val="accent1"/>
                </a:solidFill>
                <a:highlight>
                  <a:srgbClr val="FFFF00"/>
                </a:highlight>
                <a:latin typeface="Network Rail Sans" panose="02000000040000020004" pitchFamily="2" charset="0"/>
              </a:rPr>
              <a:t>became involved in the work</a:t>
            </a:r>
            <a:r>
              <a:rPr lang="en-GB" dirty="0">
                <a:solidFill>
                  <a:schemeClr val="accent1"/>
                </a:solidFill>
                <a:latin typeface="Network Rail Sans" panose="02000000040000020004" pitchFamily="2" charset="0"/>
              </a:rPr>
              <a:t>, focussing on the bolts. None of them saw the train coming.</a:t>
            </a:r>
          </a:p>
          <a:p>
            <a:endParaRPr lang="en-GB" dirty="0">
              <a:latin typeface="Network Rail Sans" panose="02000000040000020004" pitchFamily="2" charset="0"/>
            </a:endParaRPr>
          </a:p>
          <a:p>
            <a:pPr algn="ctr"/>
            <a:r>
              <a:rPr lang="en-GB" sz="2000" b="1" dirty="0">
                <a:solidFill>
                  <a:srgbClr val="0070C0"/>
                </a:solidFill>
                <a:latin typeface="Network Rail Sans" panose="02000000040000020004" pitchFamily="2" charset="0"/>
              </a:rPr>
              <a:t>Does this ever happen to you?  How will you stop this happening in the future?</a:t>
            </a:r>
          </a:p>
        </p:txBody>
      </p:sp>
    </p:spTree>
    <p:extLst>
      <p:ext uri="{BB962C8B-B14F-4D97-AF65-F5344CB8AC3E}">
        <p14:creationId xmlns:p14="http://schemas.microsoft.com/office/powerpoint/2010/main" val="285673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45F7C-3307-4F4F-9958-08A55EC3FD39}"/>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5" name="Rectangle 4">
            <a:extLst>
              <a:ext uri="{FF2B5EF4-FFF2-40B4-BE49-F238E27FC236}">
                <a16:creationId xmlns:a16="http://schemas.microsoft.com/office/drawing/2014/main" id="{67183FDB-54EC-4FE8-B0AA-BC77BF51973D}"/>
              </a:ext>
            </a:extLst>
          </p:cNvPr>
          <p:cNvSpPr/>
          <p:nvPr/>
        </p:nvSpPr>
        <p:spPr>
          <a:xfrm>
            <a:off x="921845" y="326725"/>
            <a:ext cx="11020866" cy="6524863"/>
          </a:xfrm>
          <a:prstGeom prst="rect">
            <a:avLst/>
          </a:prstGeom>
        </p:spPr>
        <p:txBody>
          <a:bodyPr wrap="square">
            <a:spAutoFit/>
          </a:bodyPr>
          <a:lstStyle/>
          <a:p>
            <a:pPr marL="63500" marR="93345" eaLnBrk="0" hangingPunct="0">
              <a:spcBef>
                <a:spcPts val="340"/>
              </a:spcBef>
              <a:spcAft>
                <a:spcPts val="0"/>
              </a:spcAft>
            </a:pPr>
            <a:r>
              <a:rPr lang="en-GB" sz="2800" b="1" dirty="0">
                <a:solidFill>
                  <a:schemeClr val="accent1"/>
                </a:solidFill>
                <a:latin typeface="Network Rail Sans" panose="02000000040000020004" pitchFamily="2" charset="0"/>
                <a:ea typeface="Times New Roman" panose="02020603050405020304" pitchFamily="18" charset="0"/>
              </a:rPr>
              <a:t>Interim report findings</a:t>
            </a:r>
          </a:p>
          <a:p>
            <a:pPr eaLnBrk="0" hangingPunct="0">
              <a:spcBef>
                <a:spcPts val="15"/>
              </a:spcBef>
              <a:spcAft>
                <a:spcPts val="0"/>
              </a:spcAft>
            </a:pPr>
            <a:r>
              <a:rPr lang="en-GB" sz="800" dirty="0">
                <a:latin typeface="Network Rail Sans" panose="02000000040000020004" pitchFamily="2" charset="0"/>
                <a:ea typeface="Times New Roman" panose="02020603050405020304" pitchFamily="18" charset="0"/>
              </a:rPr>
              <a:t> </a:t>
            </a:r>
          </a:p>
          <a:p>
            <a:pPr eaLnBrk="0" hangingPunct="0">
              <a:spcBef>
                <a:spcPts val="15"/>
              </a:spcBef>
              <a:spcAft>
                <a:spcPts val="0"/>
              </a:spcAft>
            </a:pPr>
            <a:endParaRPr lang="en-GB" sz="800" dirty="0">
              <a:solidFill>
                <a:srgbClr val="000000"/>
              </a:solidFill>
              <a:latin typeface="Network Rail Sans" panose="02000000040000020004" pitchFamily="2" charset="0"/>
              <a:ea typeface="Times New Roman" panose="02020603050405020304" pitchFamily="18" charset="0"/>
              <a:cs typeface="Arial" panose="020B0604020202020204" pitchFamily="34" charset="0"/>
            </a:endParaRPr>
          </a:p>
          <a:p>
            <a:pPr eaLnBrk="0" hangingPunct="0">
              <a:spcBef>
                <a:spcPts val="15"/>
              </a:spcBef>
              <a:spcAft>
                <a:spcPts val="0"/>
              </a:spcAft>
            </a:pPr>
            <a:endParaRPr lang="en-GB" sz="800" dirty="0">
              <a:solidFill>
                <a:srgbClr val="000000"/>
              </a:solidFill>
              <a:latin typeface="Network Rail Sans" panose="02000000040000020004" pitchFamily="2" charset="0"/>
              <a:ea typeface="Times New Roman" panose="02020603050405020304" pitchFamily="18" charset="0"/>
              <a:cs typeface="Arial" panose="020B0604020202020204" pitchFamily="34" charset="0"/>
            </a:endParaRP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Safe Work Pack did not specify all of the work and how it was to be safely undertaken.</a:t>
            </a:r>
          </a:p>
          <a:p>
            <a:pPr>
              <a:spcAft>
                <a:spcPts val="0"/>
              </a:spcAft>
            </a:pPr>
            <a:r>
              <a:rPr lang="en-GB" dirty="0">
                <a:solidFill>
                  <a:schemeClr val="accent1"/>
                </a:solidFill>
                <a:latin typeface="Network Rail Sans" panose="02000000040000020004" pitchFamily="2" charset="0"/>
                <a:ea typeface="Times New Roman" panose="02020603050405020304" pitchFamily="18" charset="0"/>
              </a:rPr>
              <a:t> </a:t>
            </a:r>
          </a:p>
          <a:p>
            <a:pPr eaLnBrk="0" hangingPunct="0">
              <a:spcBef>
                <a:spcPts val="15"/>
              </a:spcBef>
              <a:spcAft>
                <a:spcPts val="0"/>
              </a:spcAf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COSS was only appointed that morning. </a:t>
            </a:r>
          </a:p>
          <a:p>
            <a:pPr eaLnBrk="0" hangingPunct="0">
              <a:spcBef>
                <a:spcPts val="15"/>
              </a:spcBef>
              <a:spcAft>
                <a:spcPts val="0"/>
              </a:spcAft>
            </a:pPr>
            <a:r>
              <a:rPr lang="en-GB" dirty="0">
                <a:solidFill>
                  <a:schemeClr val="accent1"/>
                </a:solidFill>
                <a:latin typeface="Network Rail Sans" panose="02000000040000020004" pitchFamily="2" charset="0"/>
                <a:ea typeface="Times New Roman" panose="02020603050405020304" pitchFamily="18" charset="0"/>
              </a:rPr>
              <a:t>  </a:t>
            </a:r>
            <a:endPar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endParaRPr>
          </a:p>
          <a:p>
            <a:pPr eaLnBrk="0" hangingPunct="0">
              <a:spcBef>
                <a:spcPts val="15"/>
              </a:spcBef>
              <a:spcAft>
                <a:spcPts val="0"/>
              </a:spcAf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COSS had his authority undermined – the PIC didn’t believe a distant lookout was needed.</a:t>
            </a:r>
          </a:p>
          <a:p>
            <a:pPr marR="93345" lvl="0" eaLnBrk="0">
              <a:spcAft>
                <a:spcPts val="0"/>
              </a:spcAft>
              <a:buClr>
                <a:srgbClr val="211E1F"/>
              </a:buClr>
              <a:buSzPts val="1200"/>
              <a:tabLst>
                <a:tab pos="368300" algn="l"/>
              </a:tabLst>
            </a:pPr>
            <a:endPar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endParaRP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work was started in the morning, not the afternoon as planned. </a:t>
            </a:r>
          </a:p>
          <a:p>
            <a:pPr marR="93345" lvl="0" eaLnBrk="0">
              <a:spcAft>
                <a:spcPts val="0"/>
              </a:spcAft>
              <a:buClr>
                <a:srgbClr val="211E1F"/>
              </a:buClr>
              <a:buSzPts val="1200"/>
              <a:tabLst>
                <a:tab pos="368300" algn="l"/>
              </a:tabLst>
            </a:pPr>
            <a:endPar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endParaRP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There was no safe system of work in place.</a:t>
            </a:r>
          </a:p>
          <a:p>
            <a:pPr marR="93345" lvl="0" eaLnBrk="0">
              <a:spcAft>
                <a:spcPts val="0"/>
              </a:spcAft>
              <a:buClr>
                <a:srgbClr val="211E1F"/>
              </a:buClr>
              <a:buSzPts val="1200"/>
              <a:tabLst>
                <a:tab pos="368300" algn="l"/>
              </a:tabLst>
            </a:pPr>
            <a:endPar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endParaRP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COSS was not with the group involved when the accident occurred.</a:t>
            </a:r>
          </a:p>
          <a:p>
            <a:pPr>
              <a:spcAft>
                <a:spcPts val="0"/>
              </a:spcAft>
            </a:pPr>
            <a:r>
              <a:rPr lang="en-GB" dirty="0">
                <a:solidFill>
                  <a:schemeClr val="accent1"/>
                </a:solidFill>
                <a:latin typeface="Network Rail Sans" panose="02000000040000020004" pitchFamily="2" charset="0"/>
                <a:ea typeface="Times New Roman" panose="02020603050405020304" pitchFamily="18" charset="0"/>
              </a:rPr>
              <a:t> </a:t>
            </a: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group all became focussed on the task and were unaware of an approaching train.</a:t>
            </a:r>
          </a:p>
          <a:p>
            <a:pPr>
              <a:spcAft>
                <a:spcPts val="0"/>
              </a:spcAft>
            </a:pPr>
            <a:r>
              <a:rPr lang="en-GB" dirty="0">
                <a:solidFill>
                  <a:schemeClr val="accent1"/>
                </a:solidFill>
                <a:latin typeface="Network Rail Sans" panose="02000000040000020004" pitchFamily="2" charset="0"/>
                <a:ea typeface="Times New Roman" panose="02020603050405020304" pitchFamily="18" charset="0"/>
              </a:rPr>
              <a:t> </a:t>
            </a:r>
          </a:p>
          <a:p>
            <a:pPr marR="93345" lvl="0" eaLnBrk="0">
              <a:spcAft>
                <a:spcPts val="0"/>
              </a:spcAft>
              <a:buClr>
                <a:srgbClr val="211E1F"/>
              </a:buClr>
              <a:buSzPts val="1200"/>
              <a:tabLst>
                <a:tab pos="368300" algn="l"/>
              </a:tabLst>
            </a:pPr>
            <a:r>
              <a:rPr lang="en-GB" dirty="0">
                <a:solidFill>
                  <a:schemeClr val="accent1"/>
                </a:solidFill>
                <a:latin typeface="Network Rail Sans" panose="02000000040000020004" pitchFamily="2" charset="0"/>
                <a:ea typeface="Times New Roman" panose="02020603050405020304" pitchFamily="18" charset="0"/>
                <a:cs typeface="Arial" panose="020B0604020202020204" pitchFamily="34" charset="0"/>
              </a:rPr>
              <a:t>The wide experience of the closely-knit group and familiarity with each other potentially affected their perception of risk.</a:t>
            </a:r>
          </a:p>
          <a:p>
            <a:pPr>
              <a:spcAft>
                <a:spcPts val="0"/>
              </a:spcAft>
            </a:pPr>
            <a:r>
              <a:rPr lang="en-GB" dirty="0">
                <a:latin typeface="Network Rail Sans" panose="02000000040000020004" pitchFamily="2" charset="0"/>
                <a:ea typeface="Times New Roman" panose="02020603050405020304" pitchFamily="18" charset="0"/>
              </a:rPr>
              <a:t> </a:t>
            </a:r>
          </a:p>
          <a:p>
            <a:pPr>
              <a:spcAft>
                <a:spcPts val="0"/>
              </a:spcAft>
            </a:pPr>
            <a:r>
              <a:rPr lang="en-GB" sz="2000" b="1" dirty="0">
                <a:solidFill>
                  <a:srgbClr val="0070C0"/>
                </a:solidFill>
                <a:latin typeface="Network Rail Sans" panose="02000000040000020004" pitchFamily="2" charset="0"/>
              </a:rPr>
              <a:t>The reasons why this happened, how widespread the problems are and what needs to be changed to prevent a repeat are still being investigated and will be covered in the final investigation report before the end of 2019.</a:t>
            </a:r>
          </a:p>
        </p:txBody>
      </p:sp>
    </p:spTree>
    <p:extLst>
      <p:ext uri="{BB962C8B-B14F-4D97-AF65-F5344CB8AC3E}">
        <p14:creationId xmlns:p14="http://schemas.microsoft.com/office/powerpoint/2010/main" val="32305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27B106-2BB6-44CC-8A7E-354218AF0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444" y="1369837"/>
            <a:ext cx="4185556" cy="3583756"/>
          </a:xfrm>
          <a:prstGeom prst="rect">
            <a:avLst/>
          </a:prstGeom>
        </p:spPr>
      </p:pic>
      <p:sp>
        <p:nvSpPr>
          <p:cNvPr id="2" name="Slide Number Placeholder 1">
            <a:extLst>
              <a:ext uri="{FF2B5EF4-FFF2-40B4-BE49-F238E27FC236}">
                <a16:creationId xmlns:a16="http://schemas.microsoft.com/office/drawing/2014/main" id="{C4476238-39D7-416F-A1BA-B1D29D930BD6}"/>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3" name="TextBox 2">
            <a:extLst>
              <a:ext uri="{FF2B5EF4-FFF2-40B4-BE49-F238E27FC236}">
                <a16:creationId xmlns:a16="http://schemas.microsoft.com/office/drawing/2014/main" id="{E5755933-DA4E-43FE-8FBF-FFFAE84871E0}"/>
              </a:ext>
            </a:extLst>
          </p:cNvPr>
          <p:cNvSpPr txBox="1"/>
          <p:nvPr/>
        </p:nvSpPr>
        <p:spPr>
          <a:xfrm>
            <a:off x="1083213" y="826718"/>
            <a:ext cx="7596554" cy="5570756"/>
          </a:xfrm>
          <a:prstGeom prst="rect">
            <a:avLst/>
          </a:prstGeom>
          <a:noFill/>
        </p:spPr>
        <p:txBody>
          <a:bodyPr wrap="square" rtlCol="0">
            <a:spAutoFit/>
          </a:bodyPr>
          <a:lstStyle/>
          <a:p>
            <a:r>
              <a:rPr lang="en-GB" sz="3600" dirty="0">
                <a:solidFill>
                  <a:srgbClr val="0070C0"/>
                </a:solidFill>
                <a:latin typeface="Network Rail Sans" panose="02000000040000020004" pitchFamily="2" charset="0"/>
              </a:rPr>
              <a:t>What went wrong?</a:t>
            </a:r>
          </a:p>
          <a:p>
            <a:endParaRPr lang="en-GB" sz="3200" dirty="0">
              <a:latin typeface="Network Rail Sans" panose="02000000040000020004" pitchFamily="2" charset="0"/>
            </a:endParaRPr>
          </a:p>
          <a:p>
            <a:pPr marL="457200" indent="-457200">
              <a:buFont typeface="Arial" panose="020B0604020202020204" pitchFamily="34" charset="0"/>
              <a:buChar char="•"/>
            </a:pPr>
            <a:r>
              <a:rPr lang="en-GB" sz="2800" dirty="0">
                <a:solidFill>
                  <a:schemeClr val="accent1"/>
                </a:solidFill>
                <a:latin typeface="Network Rail Sans" panose="02000000040000020004" pitchFamily="2" charset="0"/>
              </a:rPr>
              <a:t>There was weakness in the planning</a:t>
            </a:r>
          </a:p>
          <a:p>
            <a:pPr marL="457200" indent="-457200">
              <a:buFont typeface="Arial" panose="020B0604020202020204" pitchFamily="34" charset="0"/>
              <a:buChar char="•"/>
            </a:pPr>
            <a:endParaRPr lang="en-GB" sz="2800" dirty="0">
              <a:solidFill>
                <a:schemeClr val="accent1"/>
              </a:solidFill>
              <a:latin typeface="Network Rail Sans" panose="02000000040000020004" pitchFamily="2" charset="0"/>
            </a:endParaRPr>
          </a:p>
          <a:p>
            <a:pPr marL="457200" indent="-457200">
              <a:buFont typeface="Arial" panose="020B0604020202020204" pitchFamily="34" charset="0"/>
              <a:buChar char="•"/>
            </a:pPr>
            <a:r>
              <a:rPr lang="en-GB" sz="2800" dirty="0">
                <a:solidFill>
                  <a:schemeClr val="accent1"/>
                </a:solidFill>
                <a:latin typeface="Network Rail Sans" panose="02000000040000020004" pitchFamily="2" charset="0"/>
              </a:rPr>
              <a:t>There was weakness in the supervision </a:t>
            </a:r>
          </a:p>
          <a:p>
            <a:pPr marL="457200" indent="-457200">
              <a:buFont typeface="Arial" panose="020B0604020202020204" pitchFamily="34" charset="0"/>
              <a:buChar char="•"/>
            </a:pPr>
            <a:endParaRPr lang="en-GB" sz="2800" dirty="0">
              <a:solidFill>
                <a:schemeClr val="accent1"/>
              </a:solidFill>
              <a:latin typeface="Network Rail Sans" panose="02000000040000020004" pitchFamily="2" charset="0"/>
            </a:endParaRPr>
          </a:p>
          <a:p>
            <a:pPr marL="457200" indent="-457200">
              <a:buFont typeface="Arial" panose="020B0604020202020204" pitchFamily="34" charset="0"/>
              <a:buChar char="•"/>
            </a:pPr>
            <a:r>
              <a:rPr lang="en-GB" sz="2800" dirty="0">
                <a:solidFill>
                  <a:schemeClr val="accent1"/>
                </a:solidFill>
                <a:latin typeface="Network Rail Sans" panose="02000000040000020004" pitchFamily="2" charset="0"/>
              </a:rPr>
              <a:t>Everyone would recognise the way the work was done on site was not right</a:t>
            </a:r>
          </a:p>
          <a:p>
            <a:endParaRPr lang="en-GB" sz="2800" dirty="0">
              <a:solidFill>
                <a:schemeClr val="accent1"/>
              </a:solidFill>
              <a:latin typeface="Network Rail Sans" panose="02000000040000020004" pitchFamily="2" charset="0"/>
            </a:endParaRPr>
          </a:p>
          <a:p>
            <a:r>
              <a:rPr lang="en-GB" sz="3600" dirty="0">
                <a:solidFill>
                  <a:srgbClr val="0070C0"/>
                </a:solidFill>
                <a:latin typeface="Network Rail Sans" panose="02000000040000020004" pitchFamily="2" charset="0"/>
              </a:rPr>
              <a:t>Could this happen again in your team?</a:t>
            </a:r>
          </a:p>
          <a:p>
            <a:endParaRPr lang="en-GB" sz="2800" dirty="0"/>
          </a:p>
          <a:p>
            <a:endParaRPr lang="en-GB" sz="2800" dirty="0"/>
          </a:p>
        </p:txBody>
      </p:sp>
    </p:spTree>
    <p:extLst>
      <p:ext uri="{BB962C8B-B14F-4D97-AF65-F5344CB8AC3E}">
        <p14:creationId xmlns:p14="http://schemas.microsoft.com/office/powerpoint/2010/main" val="216356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42F1C-8716-41CA-B83C-945E162D769A}"/>
              </a:ext>
            </a:extLst>
          </p:cNvPr>
          <p:cNvSpPr>
            <a:spLocks noGrp="1"/>
          </p:cNvSpPr>
          <p:nvPr>
            <p:ph type="sldNum" sz="quarter" idx="15"/>
          </p:nvPr>
        </p:nvSpPr>
        <p:spPr/>
        <p:txBody>
          <a:bodyPr/>
          <a:lstStyle/>
          <a:p>
            <a:fld id="{229EAAAC-928A-40C1-AC39-D34FD1799CA9}" type="slidenum">
              <a:rPr lang="en-GB" smtClean="0"/>
              <a:pPr/>
              <a:t>8</a:t>
            </a:fld>
            <a:endParaRPr lang="en-GB" dirty="0"/>
          </a:p>
        </p:txBody>
      </p:sp>
      <p:sp>
        <p:nvSpPr>
          <p:cNvPr id="3" name="TextBox 2">
            <a:extLst>
              <a:ext uri="{FF2B5EF4-FFF2-40B4-BE49-F238E27FC236}">
                <a16:creationId xmlns:a16="http://schemas.microsoft.com/office/drawing/2014/main" id="{38CFF1B9-A6EF-48B5-A01C-4EA831E82303}"/>
              </a:ext>
            </a:extLst>
          </p:cNvPr>
          <p:cNvSpPr txBox="1"/>
          <p:nvPr/>
        </p:nvSpPr>
        <p:spPr>
          <a:xfrm>
            <a:off x="1055077" y="384231"/>
            <a:ext cx="11835371" cy="4985980"/>
          </a:xfrm>
          <a:prstGeom prst="rect">
            <a:avLst/>
          </a:prstGeom>
          <a:noFill/>
        </p:spPr>
        <p:txBody>
          <a:bodyPr wrap="square" rtlCol="0">
            <a:spAutoFit/>
          </a:bodyPr>
          <a:lstStyle/>
          <a:p>
            <a:r>
              <a:rPr lang="en-GB" sz="3600" b="1" dirty="0">
                <a:solidFill>
                  <a:srgbClr val="0070C0"/>
                </a:solidFill>
                <a:latin typeface="Network Rail Sans" panose="02000000040000020004" pitchFamily="2" charset="0"/>
              </a:rPr>
              <a:t>Discussion points from the interim report</a:t>
            </a:r>
          </a:p>
          <a:p>
            <a:pPr>
              <a:lnSpc>
                <a:spcPct val="150000"/>
              </a:lnSpc>
            </a:pPr>
            <a:endParaRPr lang="en-GB" sz="2800" b="1" dirty="0">
              <a:latin typeface="Network Rail Sans" panose="02000000040000020004" pitchFamily="2" charset="0"/>
            </a:endParaRPr>
          </a:p>
          <a:p>
            <a:pPr>
              <a:spcAft>
                <a:spcPts val="1200"/>
              </a:spcAft>
            </a:pPr>
            <a:r>
              <a:rPr lang="en-GB" sz="3200" dirty="0">
                <a:solidFill>
                  <a:schemeClr val="accent1"/>
                </a:solidFill>
                <a:latin typeface="Network Rail Sans" panose="02000000040000020004" pitchFamily="2" charset="0"/>
              </a:rPr>
              <a:t>1) What will you do today that stops you being next? </a:t>
            </a:r>
          </a:p>
          <a:p>
            <a:pPr>
              <a:spcAft>
                <a:spcPts val="1200"/>
              </a:spcAft>
            </a:pPr>
            <a:r>
              <a:rPr lang="en-GB" sz="3200" dirty="0">
                <a:solidFill>
                  <a:schemeClr val="accent1"/>
                </a:solidFill>
                <a:latin typeface="Network Rail Sans" panose="02000000040000020004" pitchFamily="2" charset="0"/>
              </a:rPr>
              <a:t>2) How do you check you are managing risk not just being lucky?</a:t>
            </a:r>
          </a:p>
          <a:p>
            <a:pPr>
              <a:spcAft>
                <a:spcPts val="1200"/>
              </a:spcAft>
            </a:pPr>
            <a:r>
              <a:rPr lang="en-GB" sz="3200" dirty="0">
                <a:solidFill>
                  <a:schemeClr val="accent1"/>
                </a:solidFill>
                <a:latin typeface="Network Rail Sans" panose="02000000040000020004" pitchFamily="2" charset="0"/>
              </a:rPr>
              <a:t>3) How are teams checking each others’ safe behaviours?</a:t>
            </a:r>
          </a:p>
          <a:p>
            <a:pPr>
              <a:spcAft>
                <a:spcPts val="1200"/>
              </a:spcAft>
            </a:pPr>
            <a:r>
              <a:rPr lang="en-GB" sz="3200" dirty="0">
                <a:solidFill>
                  <a:schemeClr val="accent1"/>
                </a:solidFill>
                <a:latin typeface="Network Rail Sans" panose="02000000040000020004" pitchFamily="2" charset="0"/>
              </a:rPr>
              <a:t>4) Who is in charge of your safety?</a:t>
            </a:r>
          </a:p>
          <a:p>
            <a:endParaRPr lang="en-GB" sz="2800" b="1" dirty="0"/>
          </a:p>
          <a:p>
            <a:pPr algn="ctr"/>
            <a:endParaRPr lang="en-GB" sz="4400" b="1" dirty="0"/>
          </a:p>
        </p:txBody>
      </p:sp>
      <p:pic>
        <p:nvPicPr>
          <p:cNvPr id="1027" name="Picture 1" descr="cid:image003.jpg@01D3F429.C2B25560">
            <a:extLst>
              <a:ext uri="{FF2B5EF4-FFF2-40B4-BE49-F238E27FC236}">
                <a16:creationId xmlns:a16="http://schemas.microsoft.com/office/drawing/2014/main" id="{EDE5A4C3-1C83-4244-B252-913FE660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4244964"/>
            <a:ext cx="5116777" cy="237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665519"/>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01CE2BB980DA43BFD8DD5FA0217E96" ma:contentTypeVersion="11" ma:contentTypeDescription="Create a new document." ma:contentTypeScope="" ma:versionID="cd49f8d23dedc8a7d8e1b89f229a2510">
  <xsd:schema xmlns:xsd="http://www.w3.org/2001/XMLSchema" xmlns:xs="http://www.w3.org/2001/XMLSchema" xmlns:p="http://schemas.microsoft.com/office/2006/metadata/properties" xmlns:ns3="97585cd4-9655-4cea-b382-8665c5126044" xmlns:ns4="8a93b9a7-91a8-4c87-9382-34d6beff1353" targetNamespace="http://schemas.microsoft.com/office/2006/metadata/properties" ma:root="true" ma:fieldsID="8038486d57a48901cf0d527cf2bae4ca" ns3:_="" ns4:_="">
    <xsd:import namespace="97585cd4-9655-4cea-b382-8665c5126044"/>
    <xsd:import namespace="8a93b9a7-91a8-4c87-9382-34d6beff135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85cd4-9655-4cea-b382-8665c51260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3b9a7-91a8-4c87-9382-34d6beff13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8D4E47-CD69-4E2F-B26A-6777FC649547}">
  <ds:schemaRefs>
    <ds:schemaRef ds:uri="http://schemas.microsoft.com/sharepoint/v3/contenttype/forms"/>
  </ds:schemaRefs>
</ds:datastoreItem>
</file>

<file path=customXml/itemProps2.xml><?xml version="1.0" encoding="utf-8"?>
<ds:datastoreItem xmlns:ds="http://schemas.openxmlformats.org/officeDocument/2006/customXml" ds:itemID="{255437F3-41A5-49A0-96FE-CC0D49061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85cd4-9655-4cea-b382-8665c5126044"/>
    <ds:schemaRef ds:uri="8a93b9a7-91a8-4c87-9382-34d6beff1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275358-35D6-4E66-8BE8-BC4912C8F400}">
  <ds:schemaRefs>
    <ds:schemaRef ds:uri="http://purl.org/dc/elements/1.1/"/>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8a93b9a7-91a8-4c87-9382-34d6beff1353"/>
    <ds:schemaRef ds:uri="97585cd4-9655-4cea-b382-8665c5126044"/>
  </ds:schemaRefs>
</ds:datastoreItem>
</file>

<file path=docProps/app.xml><?xml version="1.0" encoding="utf-8"?>
<Properties xmlns="http://schemas.openxmlformats.org/officeDocument/2006/extended-properties" xmlns:vt="http://schemas.openxmlformats.org/officeDocument/2006/docPropsVTypes">
  <TotalTime>1773</TotalTime>
  <Words>591</Words>
  <Application>Microsoft Office PowerPoint</Application>
  <PresentationFormat>Widescreen</PresentationFormat>
  <Paragraphs>90</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Network Rail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Shergill, Karanvir (BRM-MEW)</dc:creator>
  <cp:lastModifiedBy>Spence Allan</cp:lastModifiedBy>
  <cp:revision>141</cp:revision>
  <dcterms:created xsi:type="dcterms:W3CDTF">2018-04-19T11:16:21Z</dcterms:created>
  <dcterms:modified xsi:type="dcterms:W3CDTF">2019-09-30T07:47:31Z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0x010100AA01CE2BB980DA43BFD8DD5FA0217E96</vt:lpwstr>
  </property>
</Properties>
</file>