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7">
          <p15:clr>
            <a:srgbClr val="A4A3A4"/>
          </p15:clr>
        </p15:guide>
        <p15:guide id="2" orient="horz" pos="5675">
          <p15:clr>
            <a:srgbClr val="A4A3A4"/>
          </p15:clr>
        </p15:guide>
        <p15:guide id="3" pos="4065">
          <p15:clr>
            <a:srgbClr val="A4A3A4"/>
          </p15:clr>
        </p15:guide>
        <p15:guide id="4" pos="255">
          <p15:clr>
            <a:srgbClr val="A4A3A4"/>
          </p15:clr>
        </p15:guide>
        <p15:guide id="5" pos="2160">
          <p15:clr>
            <a:srgbClr val="A4A3A4"/>
          </p15:clr>
        </p15:guide>
        <p15:guide id="6" pos="2058">
          <p15:clr>
            <a:srgbClr val="A4A3A4"/>
          </p15:clr>
        </p15:guide>
        <p15:guide id="7" pos="22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5100"/>
    <a:srgbClr val="939393"/>
    <a:srgbClr val="4F99BB"/>
    <a:srgbClr val="BB0034"/>
    <a:srgbClr val="EACC1D"/>
    <a:srgbClr val="C94578"/>
    <a:srgbClr val="8DC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47" d="100"/>
          <a:sy n="47" d="100"/>
        </p:scale>
        <p:origin x="1506" y="60"/>
      </p:cViewPr>
      <p:guideLst>
        <p:guide orient="horz" pos="807"/>
        <p:guide orient="horz" pos="5675"/>
        <p:guide pos="4065"/>
        <p:guide pos="255"/>
        <p:guide pos="2160"/>
        <p:guide pos="2058"/>
        <p:guide pos="22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-2868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21764C20-82F1-4E90-B292-19F335FB47FC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3270E649-A16A-4D8F-9517-C556DB4C4C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999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/>
            </a:lvl1pPr>
          </a:lstStyle>
          <a:p>
            <a:fld id="{CF243D50-7DA1-4164-B43A-805C63FA2A76}" type="datetimeFigureOut">
              <a:rPr lang="en-GB" smtClean="0"/>
              <a:t>05/04/2019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27" tIns="45363" rIns="90727" bIns="45363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4"/>
            <a:ext cx="5335270" cy="4466987"/>
          </a:xfrm>
          <a:prstGeom prst="rect">
            <a:avLst/>
          </a:prstGeom>
        </p:spPr>
        <p:txBody>
          <a:bodyPr vert="horz" lIns="90727" tIns="45363" rIns="90727" bIns="4536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6332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/>
            </a:lvl1pPr>
          </a:lstStyle>
          <a:p>
            <a:fld id="{1D5D830B-5209-452E-81F4-2A26969520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94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6165304" y="9345488"/>
            <a:ext cx="504056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48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04813" y="4160000"/>
            <a:ext cx="5454000" cy="1560000"/>
          </a:xfrm>
        </p:spPr>
        <p:txBody>
          <a:bodyPr/>
          <a:lstStyle>
            <a:lvl1pPr>
              <a:defRPr sz="3600" b="1" i="1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18F66-E96E-4209-808B-BDACF4AAE74C}" type="datetime5">
              <a:rPr lang="en-GB" smtClean="0"/>
              <a:t>5-Apr-19</a:t>
            </a:fld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Title: Insert &gt; Header &amp; Footer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B4E084-70D5-4C53-8A39-B95869D3D3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13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00" y="1196000"/>
            <a:ext cx="5454000" cy="6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Title: Insert &gt; Header &amp; Footer</a:t>
            </a:r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405000" y="2667600"/>
            <a:ext cx="5454000" cy="634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A25B8F5-B5A1-44E2-88F6-02F1F9298B7D}" type="datetime5">
              <a:rPr lang="en-GB" smtClean="0"/>
              <a:t>5-Apr-19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B4E084-70D5-4C53-8A39-B95869D3D3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83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Title: Insert &gt; Header &amp; Footer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05000" y="2667600"/>
            <a:ext cx="2862000" cy="634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5"/>
          </p:nvPr>
        </p:nvSpPr>
        <p:spPr>
          <a:xfrm>
            <a:off x="3591000" y="2667600"/>
            <a:ext cx="2862000" cy="634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57E4302D-025F-46B3-854A-51330D15EA3F}" type="datetime5">
              <a:rPr lang="en-GB" smtClean="0"/>
              <a:t>5-Apr-19</a:t>
            </a:fld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2B4E084-70D5-4C53-8A39-B95869D3D3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007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00" y="1196000"/>
            <a:ext cx="5454000" cy="6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Title: Insert &gt; Header &amp; Footer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1458516" y="2971800"/>
            <a:ext cx="3940969" cy="5044000"/>
          </a:xfrm>
        </p:spPr>
        <p:txBody>
          <a:bodyPr anchor="t"/>
          <a:lstStyle>
            <a:lvl1pPr marL="0" indent="0">
              <a:buNone/>
              <a:defRPr baseline="0"/>
            </a:lvl1pPr>
          </a:lstStyle>
          <a:p>
            <a:r>
              <a:rPr lang="en-GB" dirty="0"/>
              <a:t>Click icon to insert picture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390AB9-CDE9-4847-AD3F-6A54FB27E295}" type="datetime5">
              <a:rPr lang="en-GB" smtClean="0"/>
              <a:t>5-Apr-19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B4E084-70D5-4C53-8A39-B95869D3D3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279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oint Bra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000" y="1196000"/>
            <a:ext cx="5454000" cy="6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Title: Insert &gt; Header &amp; Footer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405000" y="2667600"/>
            <a:ext cx="5454000" cy="6344000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r>
              <a:rPr lang="en-GB" dirty="0"/>
              <a:t>Click Icon to insert picture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29D48ABD-9A59-4705-BE5D-6C62FFDF98F4}" type="datetime5">
              <a:rPr lang="en-GB" smtClean="0"/>
              <a:t>5-Apr-19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2B4E084-70D5-4C53-8A39-B95869D3D3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78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Presentation Title: Insert &gt; Header &amp; Footer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04813" y="4160000"/>
            <a:ext cx="5454000" cy="1560000"/>
          </a:xfrm>
        </p:spPr>
        <p:txBody>
          <a:bodyPr/>
          <a:lstStyle>
            <a:lvl1pPr>
              <a:defRPr sz="3600" b="1" i="1" baseline="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A9F4D47-155E-4C7F-8F5F-4AE051981999}" type="datetime5">
              <a:rPr lang="en-GB" smtClean="0"/>
              <a:t>5-Apr-19</a:t>
            </a:fld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2B4E084-70D5-4C53-8A39-B95869D3D30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4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5000" y="1196000"/>
            <a:ext cx="5454000" cy="62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813" y="2664531"/>
            <a:ext cx="5454000" cy="6344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4812" y="338000"/>
            <a:ext cx="3240000" cy="260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GB"/>
              <a:t>Presentation Title: Insert &gt; Header &amp; Footer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29387" y="9477532"/>
            <a:ext cx="128681" cy="26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fld id="{72B4E084-70D5-4C53-8A39-B95869D3D30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2"/>
          </p:nvPr>
        </p:nvSpPr>
        <p:spPr>
          <a:xfrm>
            <a:off x="4866652" y="9479600"/>
            <a:ext cx="1600200" cy="2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 baseline="0">
                <a:solidFill>
                  <a:schemeClr val="tx2"/>
                </a:solidFill>
              </a:defRPr>
            </a:lvl1pPr>
          </a:lstStyle>
          <a:p>
            <a:fld id="{FC0EEFF9-CBB0-4630-87E3-B66F1FC5A272}" type="datetime5">
              <a:rPr lang="en-GB" smtClean="0"/>
              <a:t>5-Apr-19</a:t>
            </a:fld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497981" y="9522631"/>
            <a:ext cx="43607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Bef>
                <a:spcPts val="1500"/>
              </a:spcBef>
            </a:pPr>
            <a:r>
              <a:rPr lang="en-GB" sz="800" dirty="0">
                <a:solidFill>
                  <a:schemeClr val="tx2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24484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60" r:id="rId4"/>
    <p:sldLayoutId id="2147483662" r:id="rId5"/>
    <p:sldLayoutId id="2147483663" r:id="rId6"/>
    <p:sldLayoutId id="2147483661" r:id="rId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b="1" i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accent4"/>
        </a:buClr>
        <a:buSzPct val="5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spcBef>
          <a:spcPct val="20000"/>
        </a:spcBef>
        <a:buClr>
          <a:schemeClr val="accent4"/>
        </a:buClr>
        <a:buSzPct val="50000"/>
        <a:buFont typeface="Arial" panose="020B0604020202020204" pitchFamily="34" charset="0"/>
        <a:buChar char="►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30000" indent="-180000" algn="l" defTabSz="914400" rtl="0" eaLnBrk="1" latinLnBrk="0" hangingPunct="1">
        <a:spcBef>
          <a:spcPct val="2000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80000" indent="-180000" algn="l" defTabSz="901700" rtl="0" eaLnBrk="1" latinLnBrk="0" hangingPunct="1">
        <a:spcBef>
          <a:spcPts val="336"/>
        </a:spcBef>
        <a:buClr>
          <a:schemeClr val="accent4"/>
        </a:buClr>
        <a:buFont typeface="Arial" panose="020B0604020202020204" pitchFamily="34" charset="0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80000" indent="-180000" algn="l" defTabSz="901700" rtl="0" eaLnBrk="1" latinLnBrk="0" hangingPunct="1">
        <a:spcBef>
          <a:spcPts val="500"/>
        </a:spcBef>
        <a:buClr>
          <a:schemeClr val="accent4"/>
        </a:buClr>
        <a:buFont typeface="Arial" panose="020B0604020202020204" pitchFamily="34" charset="0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80000" algn="l" defTabSz="901700" rtl="0" eaLnBrk="1" latinLnBrk="0" hangingPunct="1">
        <a:spcBef>
          <a:spcPts val="500"/>
        </a:spcBef>
        <a:buClr>
          <a:schemeClr val="accent4"/>
        </a:buClr>
        <a:buFont typeface="Arial" panose="020B0604020202020204" pitchFamily="34" charset="0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01700" rtl="0" eaLnBrk="1" latinLnBrk="0" hangingPunct="1">
        <a:spcBef>
          <a:spcPts val="500"/>
        </a:spcBef>
        <a:buClr>
          <a:schemeClr val="accent4"/>
        </a:buClr>
        <a:buFont typeface="Arial" panose="020B0604020202020204" pitchFamily="34" charset="0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000" indent="-180000" algn="l" defTabSz="901700" rtl="0" eaLnBrk="1" latinLnBrk="0" hangingPunct="1">
        <a:spcBef>
          <a:spcPts val="500"/>
        </a:spcBef>
        <a:buClr>
          <a:schemeClr val="accent4"/>
        </a:buClr>
        <a:buFont typeface="Arial" panose="020B0604020202020204" pitchFamily="34" charset="0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080000" indent="-180000" algn="l" defTabSz="901700" rtl="0" eaLnBrk="1" latinLnBrk="0" hangingPunct="1">
        <a:spcBef>
          <a:spcPts val="500"/>
        </a:spcBef>
        <a:buClr>
          <a:schemeClr val="accent4"/>
        </a:buClr>
        <a:buFont typeface="Arial" panose="020B0604020202020204" pitchFamily="34" charset="0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dvice@businessdisabilityforum.org.uk" TargetMode="External"/><Relationship Id="rId5" Type="http://schemas.openxmlformats.org/officeDocument/2006/relationships/hyperlink" Target="https://networkrail.sharepoint.com/sites/myconnect/hr/Pages/CanDo-Network.aspx" TargetMode="External"/><Relationship Id="rId4" Type="http://schemas.openxmlformats.org/officeDocument/2006/relationships/hyperlink" Target="https://networkrail.sharepoint.com/sites/myconnect/ste/Pages/OHAssist.aspx?csf=1&amp;cid=02b461d6-77a2-4fe5-9f39-f30ec673e05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13440"/>
            <a:ext cx="6858000" cy="8140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160" y="0"/>
            <a:ext cx="1988840" cy="9091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3675" y="155212"/>
            <a:ext cx="3193182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1500"/>
              </a:spcBef>
            </a:pPr>
            <a:r>
              <a:rPr lang="en-GB" b="1" dirty="0">
                <a:solidFill>
                  <a:schemeClr val="tx2"/>
                </a:solidFill>
                <a:latin typeface="+mj-lt"/>
              </a:rPr>
              <a:t>Safety Hour Discussion Pack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8640" y="483943"/>
            <a:ext cx="6192688" cy="21698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</a:rPr>
              <a:t>Topic: </a:t>
            </a:r>
            <a:r>
              <a:rPr lang="en-GB" sz="1100" b="1" i="1" dirty="0">
                <a:solidFill>
                  <a:schemeClr val="accent2">
                    <a:lumMod val="75000"/>
                  </a:schemeClr>
                </a:solidFill>
              </a:rPr>
              <a:t>Bowel Cancer Awareness</a:t>
            </a:r>
            <a:endParaRPr lang="en-GB" sz="1100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GB" sz="1400" dirty="0">
              <a:solidFill>
                <a:srgbClr val="FFC000"/>
              </a:solidFill>
            </a:endParaRPr>
          </a:p>
          <a:p>
            <a:r>
              <a:rPr lang="en-GB" sz="1400" b="1" dirty="0">
                <a:solidFill>
                  <a:schemeClr val="tx2"/>
                </a:solidFill>
              </a:rPr>
              <a:t>Purpose of the discussion: </a:t>
            </a:r>
          </a:p>
          <a:p>
            <a:r>
              <a:rPr lang="en-GB" sz="1100" i="1" dirty="0">
                <a:solidFill>
                  <a:schemeClr val="accent2">
                    <a:lumMod val="75000"/>
                  </a:schemeClr>
                </a:solidFill>
              </a:rPr>
              <a:t>Bowel cancer is the fourth most common cancer in the UK and April (1-30) is Bowel Cancer Awareness Month. </a:t>
            </a:r>
          </a:p>
          <a:p>
            <a:pPr marL="171450" indent="-171450">
              <a:buSzPct val="110000"/>
              <a:buFont typeface="Arial" panose="020B0604020202020204" pitchFamily="34" charset="0"/>
              <a:buChar char="•"/>
            </a:pPr>
            <a:r>
              <a:rPr lang="en-GB" sz="1100" i="1" dirty="0">
                <a:solidFill>
                  <a:schemeClr val="accent2">
                    <a:lumMod val="75000"/>
                  </a:schemeClr>
                </a:solidFill>
              </a:rPr>
              <a:t> 1 in 14 men and 1 in 19 women are at risk of being diagnosed with bowel cancer with almost 42,000 people in the UK diagnosed each year equating to one every 15 minutes. </a:t>
            </a:r>
          </a:p>
          <a:p>
            <a:pPr marL="171450" indent="-171450">
              <a:buSzPct val="110000"/>
              <a:buFont typeface="Arial" panose="020B0604020202020204" pitchFamily="34" charset="0"/>
              <a:buChar char="•"/>
            </a:pPr>
            <a:r>
              <a:rPr lang="en-GB" sz="1100" i="1" dirty="0">
                <a:solidFill>
                  <a:schemeClr val="accent2">
                    <a:lumMod val="75000"/>
                  </a:schemeClr>
                </a:solidFill>
              </a:rPr>
              <a:t>If you are aged 50 or over then you have a higher chance of being diagnosed than if you are aged below 50. </a:t>
            </a:r>
          </a:p>
          <a:p>
            <a:pPr marL="171450" indent="-171450">
              <a:buSzPct val="110000"/>
              <a:buFont typeface="Arial" panose="020B0604020202020204" pitchFamily="34" charset="0"/>
              <a:buChar char="•"/>
            </a:pPr>
            <a:r>
              <a:rPr lang="en-GB" sz="1100" i="1" dirty="0">
                <a:solidFill>
                  <a:schemeClr val="accent2">
                    <a:lumMod val="75000"/>
                  </a:schemeClr>
                </a:solidFill>
              </a:rPr>
              <a:t>Bowel cancer is the second biggest cancer killer in the UK, following lung cancer. </a:t>
            </a:r>
          </a:p>
          <a:p>
            <a:pPr marL="171450" indent="-171450">
              <a:buSzPct val="110000"/>
              <a:buFont typeface="Arial" panose="020B0604020202020204" pitchFamily="34" charset="0"/>
              <a:buChar char="•"/>
            </a:pPr>
            <a:r>
              <a:rPr lang="en-US" sz="1100" i="1" dirty="0">
                <a:solidFill>
                  <a:schemeClr val="accent2">
                    <a:lumMod val="75000"/>
                  </a:schemeClr>
                </a:solidFill>
              </a:rPr>
              <a:t>Bowel cancer is treatable and curable especially if diagnosed early. Nearly everyone survives bowel cancer if diagnosed at the earliest stage. </a:t>
            </a:r>
            <a:endParaRPr lang="en-GB" sz="11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6962" y="2792760"/>
            <a:ext cx="6232611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Discussion points: Use below to plan your facilitated discussion. Remember, you don’t have to have all the answers – the role of the facilitator is to create an engaging discussion where everyone identifies and commits to solutions.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596893"/>
              </p:ext>
            </p:extLst>
          </p:nvPr>
        </p:nvGraphicFramePr>
        <p:xfrm>
          <a:off x="276924" y="3615908"/>
          <a:ext cx="6264696" cy="4951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9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35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Discussion</a:t>
                      </a:r>
                      <a:r>
                        <a:rPr lang="en-GB" sz="1200" baseline="0" dirty="0">
                          <a:latin typeface="+mn-lt"/>
                        </a:rPr>
                        <a:t> points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Supporting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3426">
                <a:tc>
                  <a:txBody>
                    <a:bodyPr/>
                    <a:lstStyle/>
                    <a:p>
                      <a:r>
                        <a:rPr lang="en-GB" sz="11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What is bowel cancer?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Bowel cancer can also called colorectal, colon or rectal cancer. It affects the large bowel, which is made up of the colon and rectum. 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The bowel is part of the digestive system processing all the food and fluids we eat and drink - turning them into energy for the body to use. 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The large bowel is made up of the colon and rectum and is approximately 1½ metres (5 feet) long, and 6½ centimetres (2½ inches wide). Most bowel cancers (about two thirds) occur in the colon, and about a third occur in the rectum. 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r>
                        <a:rPr lang="en-GB" sz="1050" dirty="0">
                          <a:latin typeface="+mn-lt"/>
                        </a:rPr>
                        <a:t>More than 90% of bowel cancers start as polyps (non-cancerous growths)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4256">
                <a:tc>
                  <a:txBody>
                    <a:bodyPr/>
                    <a:lstStyle/>
                    <a:p>
                      <a:r>
                        <a:rPr lang="en-GB" sz="11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What are the symptoms?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050" b="1" dirty="0">
                          <a:latin typeface="+mn-lt"/>
                        </a:rPr>
                        <a:t>Bleeding from your bottom and/or blood in your poo. </a:t>
                      </a:r>
                      <a:r>
                        <a:rPr lang="en-GB" sz="1050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Bleeding is never normal and should always be reported to your GP whether it is small amounts of bright-red blood on the toilet paper or darker in colour.</a:t>
                      </a:r>
                      <a:endParaRPr lang="en-GB" sz="1050" b="1" dirty="0"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Change in bowel habit. </a:t>
                      </a:r>
                      <a:r>
                        <a:rPr lang="en-US" sz="1050" b="0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Tell your GP if you have noticed any persistent and unexplained changes in your bowel habit.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Unexplained weight loss </a:t>
                      </a:r>
                      <a:r>
                        <a:rPr lang="en-GB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less common than some of the other symptoms. Speak to your GP if you have lost weight and you don’t know why.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Extreme tiredness </a:t>
                      </a:r>
                      <a:r>
                        <a:rPr lang="en-GB" sz="1050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– Bleeding from a b</a:t>
                      </a:r>
                      <a:r>
                        <a:rPr lang="en-GB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owel cancer may lead to a lack of iron in the body, which can cause anaemia. If you have anaemia, you are likely to feel</a:t>
                      </a:r>
                      <a:r>
                        <a:rPr lang="en-GB" sz="105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r>
                        <a:rPr lang="en-GB" sz="105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ery tired and your skin may look pale.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Any unusual </a:t>
                      </a:r>
                      <a:r>
                        <a:rPr lang="en-GB" sz="1050" b="1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pains or a lump</a:t>
                      </a:r>
                      <a:r>
                        <a:rPr lang="en-GB" sz="1050" kern="1200" dirty="0">
                          <a:solidFill>
                            <a:prstClr val="black"/>
                          </a:solidFill>
                          <a:latin typeface="+mn-lt"/>
                          <a:ea typeface="+mn-ea"/>
                          <a:cs typeface="+mn-cs"/>
                        </a:rPr>
                        <a:t> in your tummy must be checked out by a doctor.</a:t>
                      </a:r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5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13440"/>
            <a:ext cx="6858000" cy="8140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160" y="0"/>
            <a:ext cx="1988840" cy="9091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6632" y="159544"/>
            <a:ext cx="319318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Bef>
                <a:spcPts val="1500"/>
              </a:spcBef>
            </a:pPr>
            <a:r>
              <a:rPr lang="en-GB" b="1" dirty="0">
                <a:solidFill>
                  <a:schemeClr val="tx2"/>
                </a:solidFill>
              </a:rPr>
              <a:t>Safety Hour Discussion Pack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4768" y="531055"/>
            <a:ext cx="619268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400" b="1" dirty="0">
                <a:solidFill>
                  <a:schemeClr val="tx2"/>
                </a:solidFill>
              </a:rPr>
              <a:t>Topic: </a:t>
            </a:r>
            <a:r>
              <a:rPr lang="en-GB" sz="1200" i="1" dirty="0">
                <a:solidFill>
                  <a:schemeClr val="accent2">
                    <a:lumMod val="75000"/>
                  </a:schemeClr>
                </a:solidFill>
              </a:rPr>
              <a:t>Bowel Cancer Awareness</a:t>
            </a:r>
            <a:endParaRPr lang="en-GB" sz="1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067357"/>
              </p:ext>
            </p:extLst>
          </p:nvPr>
        </p:nvGraphicFramePr>
        <p:xfrm>
          <a:off x="177466" y="909184"/>
          <a:ext cx="6264696" cy="6714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20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Discussion</a:t>
                      </a:r>
                      <a:r>
                        <a:rPr lang="en-GB" sz="1200" baseline="0" dirty="0">
                          <a:latin typeface="+mn-lt"/>
                        </a:rPr>
                        <a:t> points</a:t>
                      </a:r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+mn-lt"/>
                        </a:rPr>
                        <a:t>Supporting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8594">
                <a:tc>
                  <a:txBody>
                    <a:bodyPr/>
                    <a:lstStyle/>
                    <a:p>
                      <a:r>
                        <a:rPr lang="en-GB" sz="11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How do you reduce your risk?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50" dirty="0">
                          <a:latin typeface="+mn-lt"/>
                        </a:rPr>
                        <a:t>An estimated 54% of bowel cancers in the UK are linked to lifestyle related factors which are preventable. </a:t>
                      </a:r>
                    </a:p>
                    <a:p>
                      <a:r>
                        <a:rPr lang="en-GB" sz="1050" dirty="0">
                          <a:latin typeface="+mn-lt"/>
                        </a:rPr>
                        <a:t>Lifestyle changes which can reduce your risk include: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>
                          <a:latin typeface="+mn-lt"/>
                        </a:rPr>
                        <a:t>Being more physically active- T</a:t>
                      </a:r>
                      <a:r>
                        <a:rPr lang="en-GB" sz="1050" b="0" dirty="0">
                          <a:latin typeface="+mn-lt"/>
                        </a:rPr>
                        <a:t>ry to do at least 150 minutes (or two and a half hours) of physical activity over one week. One way to approach this is to do 30 minutes on at least 5 days a week. If you don’t do much exercise, try starting with 10 minutes and increase the time gradually. Exercise doesn't have to be about working out in a gym. </a:t>
                      </a:r>
                      <a:endParaRPr lang="en-GB" sz="1050" b="1" dirty="0"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>
                          <a:latin typeface="+mn-lt"/>
                        </a:rPr>
                        <a:t>Taking action to be a healthy body weight- </a:t>
                      </a:r>
                      <a:r>
                        <a:rPr lang="en-GB" sz="1050" dirty="0">
                          <a:latin typeface="+mn-lt"/>
                        </a:rPr>
                        <a:t>Keep to a healthy body weight and reduce fat around the middle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>
                          <a:latin typeface="+mn-lt"/>
                        </a:rPr>
                        <a:t>Limiting our intake of alcohol</a:t>
                      </a:r>
                      <a:r>
                        <a:rPr lang="en-GB" sz="1050" dirty="0">
                          <a:latin typeface="+mn-lt"/>
                        </a:rPr>
                        <a:t>- Keep to a maximum limit of 14 units of alcohol per week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>
                          <a:latin typeface="+mn-lt"/>
                        </a:rPr>
                        <a:t>Limiting your intake of red meat- </a:t>
                      </a:r>
                      <a:r>
                        <a:rPr lang="en-GB" sz="1050" dirty="0">
                          <a:latin typeface="+mn-lt"/>
                        </a:rPr>
                        <a:t>Limit your intake of red meat to 500g (cooked) per week. An 80g serving is roughly the size of a deck of cards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>
                          <a:latin typeface="+mn-lt"/>
                        </a:rPr>
                        <a:t>Avoiding processed meat- 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Avoid processed meats such as bacon, ham, sausages and salami as much as possible. Choose them as an occasional treat rather than every day</a:t>
                      </a:r>
                      <a:endParaRPr lang="en-GB" sz="105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>
                          <a:latin typeface="+mn-lt"/>
                        </a:rPr>
                        <a:t>Eating plenty of wholegrain, pulses, vegetables and fruit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>
                          <a:latin typeface="+mn-lt"/>
                        </a:rPr>
                        <a:t>Stopping smoking</a:t>
                      </a:r>
                    </a:p>
                    <a:p>
                      <a:endParaRPr lang="en-GB" sz="105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05385">
                <a:tc>
                  <a:txBody>
                    <a:bodyPr/>
                    <a:lstStyle/>
                    <a:p>
                      <a:r>
                        <a:rPr lang="en-GB" sz="1100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What support is there at Network Rail and other general support?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dirty="0">
                          <a:latin typeface="+mn-lt"/>
                        </a:rPr>
                        <a:t>Network Rail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i="0" dirty="0"/>
                        <a:t>Employee </a:t>
                      </a:r>
                      <a:r>
                        <a:rPr lang="en-GB" sz="1050" b="1" i="0" dirty="0">
                          <a:solidFill>
                            <a:schemeClr val="tx1"/>
                          </a:solidFill>
                        </a:rPr>
                        <a:t>Assistance Programme (Validium) </a:t>
                      </a:r>
                      <a:r>
                        <a:rPr lang="en-GB" sz="1050" b="0" i="0" dirty="0">
                          <a:solidFill>
                            <a:schemeClr val="tx1"/>
                          </a:solidFill>
                        </a:rPr>
                        <a:t>Call 0800 358 4858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i="0" dirty="0">
                          <a:solidFill>
                            <a:schemeClr val="tx1"/>
                          </a:solidFill>
                        </a:rPr>
                        <a:t>Occupational Health (Optima)- If you </a:t>
                      </a:r>
                      <a:r>
                        <a:rPr lang="en-GB" sz="1050" dirty="0">
                          <a:solidFill>
                            <a:schemeClr val="tx1"/>
                          </a:solidFill>
                        </a:rPr>
                        <a:t>require </a:t>
                      </a:r>
                      <a:r>
                        <a:rPr lang="en-GB" sz="1050" dirty="0"/>
                        <a:t>support regarding adjustments in the workplace </a:t>
                      </a:r>
                      <a:r>
                        <a:rPr lang="en-GB" sz="1050" dirty="0">
                          <a:hlinkClick r:id="rId4"/>
                        </a:rPr>
                        <a:t>here</a:t>
                      </a:r>
                      <a:endParaRPr lang="en-GB" sz="105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/>
                        <a:t>Can Do - </a:t>
                      </a:r>
                      <a:r>
                        <a:rPr lang="en-GB" sz="1050" dirty="0"/>
                        <a:t>Network Rail employee support group for employees with disabilities </a:t>
                      </a:r>
                      <a:r>
                        <a:rPr lang="en-GB" sz="1050" dirty="0">
                          <a:hlinkClick r:id="rId5"/>
                        </a:rPr>
                        <a:t>here</a:t>
                      </a:r>
                      <a:endParaRPr lang="en-GB" sz="1050" b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1" dirty="0"/>
                        <a:t>Business Disability Forum- </a:t>
                      </a:r>
                      <a:r>
                        <a:rPr lang="en-GB" sz="1050" dirty="0"/>
                        <a:t>Advice on managing disabilities in the workplace, reasonable adjustments, policies. (</a:t>
                      </a:r>
                      <a:r>
                        <a:rPr lang="en-GB" sz="1050" dirty="0">
                          <a:hlinkClick r:id="rId6"/>
                        </a:rPr>
                        <a:t>advice@businessdisabilityforum.org.uk</a:t>
                      </a:r>
                      <a:r>
                        <a:rPr lang="en-GB" sz="1050" dirty="0"/>
                        <a:t>, Monday to Friday, 9am – 5pm.+44-(0)20-7403-3020)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5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50" b="1" dirty="0"/>
                        <a:t>General Support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dirty="0"/>
                        <a:t>Take part in screening, if invited (for more information visit</a:t>
                      </a:r>
                      <a:r>
                        <a:rPr lang="en-GB" sz="1050" b="0" baseline="0" dirty="0"/>
                        <a:t> https://www.bowelcanceruk.org.uk/about-bowel-cancer/screening/</a:t>
                      </a:r>
                      <a:r>
                        <a:rPr lang="en-GB" sz="1050" b="0" dirty="0"/>
                        <a:t>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50" b="0" dirty="0"/>
                        <a:t>Visit your doctor if you have any symptoms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77467" y="7641942"/>
            <a:ext cx="6264695" cy="14341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/>
              <a:t>For further information please visit: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bowelcanceruk.org.uk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Visit bowelcanceruk.org.uk/forum (</a:t>
            </a:r>
            <a:r>
              <a:rPr lang="en-US" sz="1100" dirty="0"/>
              <a:t>a welcoming online community for everyone affected by bowel cancer to ask questions, read about people’s experiences and support each other</a:t>
            </a:r>
            <a:r>
              <a:rPr lang="en-GB" sz="110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NHS- www.nhs.uk/conditions/bowel-cancer/ and www.nhsinform.scot/illnesses-and-conditions/cancer/cancer-types-in-adults/bowel-cancer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84302902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twork Rail">
      <a:dk1>
        <a:srgbClr val="292929"/>
      </a:dk1>
      <a:lt1>
        <a:sysClr val="window" lastClr="FFFFFF"/>
      </a:lt1>
      <a:dk2>
        <a:srgbClr val="054B6B"/>
      </a:dk2>
      <a:lt2>
        <a:srgbClr val="FFFFFF"/>
      </a:lt2>
      <a:accent1>
        <a:srgbClr val="054B6B"/>
      </a:accent1>
      <a:accent2>
        <a:srgbClr val="EE731F"/>
      </a:accent2>
      <a:accent3>
        <a:srgbClr val="9DB126"/>
      </a:accent3>
      <a:accent4>
        <a:srgbClr val="A5CDDC"/>
      </a:accent4>
      <a:accent5>
        <a:srgbClr val="D51324"/>
      </a:accent5>
      <a:accent6>
        <a:srgbClr val="830926"/>
      </a:accent6>
      <a:hlink>
        <a:srgbClr val="054B6B"/>
      </a:hlink>
      <a:folHlink>
        <a:srgbClr val="A5CDD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spcBef>
            <a:spcPts val="1500"/>
          </a:spcBef>
          <a:defRPr sz="1200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704</TotalTime>
  <Words>796</Words>
  <Application>Microsoft Office PowerPoint</Application>
  <PresentationFormat>A4 Paper (210x297 mm)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Blank</vt:lpstr>
      <vt:lpstr>PowerPoint Presentation</vt:lpstr>
      <vt:lpstr>PowerPoint Presentation</vt:lpstr>
    </vt:vector>
  </TitlesOfParts>
  <Company>Network Rail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Young Kieran</dc:creator>
  <dc:description>built by www.mediasterling.com</dc:description>
  <cp:lastModifiedBy>Jones Hannah (HR)</cp:lastModifiedBy>
  <cp:revision>41</cp:revision>
  <cp:lastPrinted>2019-03-27T09:55:02Z</cp:lastPrinted>
  <dcterms:created xsi:type="dcterms:W3CDTF">2015-03-12T14:55:23Z</dcterms:created>
  <dcterms:modified xsi:type="dcterms:W3CDTF">2019-04-05T08:09:10Z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_Version">
    <vt:lpwstr>1.0.1</vt:lpwstr>
  </property>
</Properties>
</file>