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100"/>
    <a:srgbClr val="939393"/>
    <a:srgbClr val="4F99BB"/>
    <a:srgbClr val="BB0034"/>
    <a:srgbClr val="EACC1D"/>
    <a:srgbClr val="C94578"/>
    <a:srgbClr val="8D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0" autoAdjust="0"/>
  </p:normalViewPr>
  <p:slideViewPr>
    <p:cSldViewPr showGuides="1">
      <p:cViewPr>
        <p:scale>
          <a:sx n="100" d="100"/>
          <a:sy n="100" d="100"/>
        </p:scale>
        <p:origin x="-2172" y="1398"/>
      </p:cViewPr>
      <p:guideLst>
        <p:guide orient="horz" pos="807"/>
        <p:guide orient="horz" pos="5675"/>
        <p:guide pos="4065"/>
        <p:guide pos="255"/>
        <p:guide pos="2160"/>
        <p:guide pos="2058"/>
        <p:guide pos="2262"/>
      </p:guideLst>
    </p:cSldViewPr>
  </p:slideViewPr>
  <p:notesTextViewPr>
    <p:cViewPr>
      <p:scale>
        <a:sx n="1" d="1"/>
        <a:sy n="1" d="1"/>
      </p:scale>
      <p:origin x="0" y="27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communications@networkrail.co.u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facilitator for Think RISK we recommend you: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Familiarise yourself with the materials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 sessions including inviting all those who need to attend.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posters to create awareness by placing in the most visible of areas.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 out sessions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fill in the feedback form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shares learning and attendance.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complete the form and e-mail it back to: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STEcommunications@networkrail.co.uk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Network rail staff you can share your films of local events/good practice by going onto. Yammer and posting them by adding #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thinkrisk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830B-5209-452E-81F4-2A26969520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5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65304" y="93454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5454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3591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458516" y="2971800"/>
            <a:ext cx="3940969" cy="5044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667600"/>
            <a:ext cx="5454000" cy="6344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2664531"/>
            <a:ext cx="5454000" cy="63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812" y="338000"/>
            <a:ext cx="3240000" cy="2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9387" y="9477532"/>
            <a:ext cx="128681" cy="2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866652" y="9479600"/>
            <a:ext cx="1600200" cy="2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5-Jun-18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97981" y="9522631"/>
            <a:ext cx="43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0"/>
            <a:ext cx="1988840" cy="90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40" y="128464"/>
            <a:ext cx="31931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Safety Hour Discussion Pack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171" y="471875"/>
            <a:ext cx="4320479" cy="2508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Topic: </a:t>
            </a:r>
            <a:r>
              <a:rPr lang="en-GB" sz="1100" b="1" i="1" dirty="0" smtClean="0">
                <a:solidFill>
                  <a:schemeClr val="accent2">
                    <a:lumMod val="75000"/>
                  </a:schemeClr>
                </a:solidFill>
              </a:rPr>
              <a:t>Think RISK</a:t>
            </a:r>
          </a:p>
          <a:p>
            <a:endParaRPr lang="en-GB" sz="1400" dirty="0">
              <a:solidFill>
                <a:srgbClr val="FFC000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Purpose of the discussion: </a:t>
            </a:r>
          </a:p>
          <a:p>
            <a:endParaRPr lang="en-GB" sz="11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100" dirty="0" smtClean="0">
                <a:solidFill>
                  <a:schemeClr val="accent2">
                    <a:lumMod val="75000"/>
                  </a:schemeClr>
                </a:solidFill>
              </a:rPr>
              <a:t>To encourage colleagues to Think RISK – a series of prompts to help people in Network Rail to identify and manage risk more effectively.</a:t>
            </a:r>
          </a:p>
          <a:p>
            <a:endParaRPr lang="en-GB" sz="1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100" b="1" dirty="0" smtClean="0">
                <a:solidFill>
                  <a:schemeClr val="accent2">
                    <a:lumMod val="75000"/>
                  </a:schemeClr>
                </a:solidFill>
              </a:rPr>
              <a:t>This session is designed to help our people to understand what Think RISK  is, how to do it, and commit to making it part of their daily routine.</a:t>
            </a:r>
          </a:p>
          <a:p>
            <a:endParaRPr lang="en-GB" sz="11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100" b="1" u="sng" dirty="0" smtClean="0">
                <a:solidFill>
                  <a:schemeClr val="accent2">
                    <a:lumMod val="75000"/>
                  </a:schemeClr>
                </a:solidFill>
              </a:rPr>
              <a:t>For facilitators: please follow the steps in the notes section</a:t>
            </a:r>
          </a:p>
          <a:p>
            <a:endParaRPr lang="en-GB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1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40" y="2828764"/>
            <a:ext cx="648072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 points: Use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plan your facilitated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discussion. Remember, you don’t have to have all the answers – the role of the facilitator is to create an engaging discussion where everyone identifies and commits to solutions.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36086"/>
              </p:ext>
            </p:extLst>
          </p:nvPr>
        </p:nvGraphicFramePr>
        <p:xfrm>
          <a:off x="188640" y="3512839"/>
          <a:ext cx="6480720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756"/>
                <a:gridCol w="4587964"/>
              </a:tblGrid>
              <a:tr h="2840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Discussion</a:t>
                      </a:r>
                      <a:r>
                        <a:rPr lang="en-GB" sz="1200" baseline="0" dirty="0" smtClean="0">
                          <a:latin typeface="+mn-lt"/>
                        </a:rPr>
                        <a:t> points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Supporting notes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1952740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What is Think</a:t>
                      </a:r>
                      <a:r>
                        <a:rPr lang="en-GB" sz="1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RISK</a:t>
                      </a:r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dirty="0" smtClean="0">
                          <a:latin typeface="+mn-lt"/>
                        </a:rPr>
                        <a:t>Start the session by playing the introductory </a:t>
                      </a:r>
                      <a:r>
                        <a:rPr lang="en-GB" sz="1050" b="1" baseline="0" dirty="0" smtClean="0">
                          <a:latin typeface="+mn-lt"/>
                        </a:rPr>
                        <a:t>video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b="1" baseline="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1" baseline="0" dirty="0" smtClean="0">
                          <a:latin typeface="+mn-lt"/>
                        </a:rPr>
                        <a:t>You may follow this by playing the team conversation video (optional) to help give a view of a typical discussion.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dirty="0" smtClean="0">
                        <a:latin typeface="+mn-lt"/>
                      </a:endParaRPr>
                    </a:p>
                    <a:p>
                      <a:pPr marL="228600" indent="-228600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050" dirty="0" smtClean="0">
                          <a:latin typeface="+mn-lt"/>
                        </a:rPr>
                        <a:t>Explain what </a:t>
                      </a:r>
                      <a:r>
                        <a:rPr lang="en-GB" sz="1050" dirty="0" smtClean="0">
                          <a:latin typeface="+mn-lt"/>
                        </a:rPr>
                        <a:t>Think </a:t>
                      </a:r>
                      <a:r>
                        <a:rPr lang="en-GB" sz="1050" dirty="0" smtClean="0">
                          <a:latin typeface="+mn-lt"/>
                        </a:rPr>
                        <a:t>RISK</a:t>
                      </a:r>
                      <a:r>
                        <a:rPr lang="en-GB" sz="1050" baseline="0" dirty="0" smtClean="0">
                          <a:latin typeface="+mn-lt"/>
                        </a:rPr>
                        <a:t> means, going through each letter and using the supporting document (</a:t>
                      </a:r>
                      <a:r>
                        <a:rPr lang="en-GB" sz="1050" b="1" baseline="0" dirty="0" smtClean="0">
                          <a:latin typeface="+mn-lt"/>
                        </a:rPr>
                        <a:t>RISK appendix</a:t>
                      </a:r>
                      <a:r>
                        <a:rPr lang="en-GB" sz="1050" baseline="0" dirty="0" smtClean="0">
                          <a:latin typeface="+mn-lt"/>
                        </a:rPr>
                        <a:t>)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050" dirty="0" smtClean="0">
                          <a:latin typeface="+mn-lt"/>
                        </a:rPr>
                        <a:t>Have a conversation about</a:t>
                      </a:r>
                      <a:r>
                        <a:rPr lang="en-GB" sz="1050" baseline="0" dirty="0" smtClean="0">
                          <a:latin typeface="+mn-lt"/>
                        </a:rPr>
                        <a:t> how your team manages risks;</a:t>
                      </a:r>
                      <a:endParaRPr lang="en-GB" sz="1050" dirty="0" smtClean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 smtClean="0"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aseline="0" dirty="0" smtClean="0">
                          <a:latin typeface="+mn-lt"/>
                        </a:rPr>
                        <a:t>     -  When would you use </a:t>
                      </a:r>
                      <a:r>
                        <a:rPr lang="en-GB" sz="1050" baseline="0" dirty="0" smtClean="0">
                          <a:latin typeface="+mn-lt"/>
                        </a:rPr>
                        <a:t>Think </a:t>
                      </a:r>
                      <a:r>
                        <a:rPr lang="en-GB" sz="1050" baseline="0" dirty="0" smtClean="0">
                          <a:latin typeface="+mn-lt"/>
                        </a:rPr>
                        <a:t>RISK? (e.g. for many frontline teams, it will be most helpful to Think RISK in their Take 5 moment.)</a:t>
                      </a:r>
                    </a:p>
                  </a:txBody>
                  <a:tcPr/>
                </a:tc>
              </a:tr>
              <a:tr h="2580026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How is Think</a:t>
                      </a:r>
                      <a:r>
                        <a:rPr lang="en-GB" sz="1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RISK </a:t>
                      </a:r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relevant to our</a:t>
                      </a:r>
                      <a:r>
                        <a:rPr lang="en-GB" sz="1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team?</a:t>
                      </a:r>
                      <a:endParaRPr lang="en-GB" sz="11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Ask the group </a:t>
                      </a:r>
                      <a:r>
                        <a:rPr lang="en-GB" sz="1050" b="1" baseline="0" dirty="0" smtClean="0">
                          <a:latin typeface="+mn-lt"/>
                        </a:rPr>
                        <a:t>why they think Network Rail has too many workforce accidents</a:t>
                      </a:r>
                      <a:r>
                        <a:rPr lang="en-GB" sz="1050" baseline="0" dirty="0" smtClean="0">
                          <a:latin typeface="+mn-lt"/>
                        </a:rPr>
                        <a:t> - many of which result in lost time injuries.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Tell a story of when an accident or incident nearly happened and how using </a:t>
                      </a:r>
                      <a:r>
                        <a:rPr lang="en-GB" sz="1050" baseline="0" dirty="0" smtClean="0">
                          <a:latin typeface="+mn-lt"/>
                        </a:rPr>
                        <a:t>Think </a:t>
                      </a:r>
                      <a:r>
                        <a:rPr lang="en-GB" sz="1050" baseline="0" dirty="0" smtClean="0">
                          <a:latin typeface="+mn-lt"/>
                        </a:rPr>
                        <a:t>RISK could have helped.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Pick a task/job relevant to the team. Work through RISK with the team: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baseline="0" dirty="0" smtClean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1" baseline="0" dirty="0" smtClean="0">
                          <a:latin typeface="+mn-lt"/>
                        </a:rPr>
                        <a:t>Recognise – </a:t>
                      </a:r>
                      <a:r>
                        <a:rPr lang="en-GB" sz="1050" b="0" baseline="0" dirty="0" smtClean="0">
                          <a:latin typeface="+mn-lt"/>
                        </a:rPr>
                        <a:t>what safety risks would you expect to encounter?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1" baseline="0" dirty="0" smtClean="0">
                          <a:latin typeface="+mn-lt"/>
                        </a:rPr>
                        <a:t>Inform – </a:t>
                      </a:r>
                      <a:r>
                        <a:rPr lang="en-GB" sz="1050" b="0" baseline="0" dirty="0" smtClean="0">
                          <a:latin typeface="+mn-lt"/>
                        </a:rPr>
                        <a:t>who else would need to know about this and how would you make sure you had the information to proceed safely?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1" baseline="0" dirty="0" smtClean="0">
                          <a:latin typeface="+mn-lt"/>
                        </a:rPr>
                        <a:t>Solve – </a:t>
                      </a:r>
                      <a:r>
                        <a:rPr lang="en-GB" sz="1050" b="0" baseline="0" dirty="0" smtClean="0">
                          <a:latin typeface="+mn-lt"/>
                        </a:rPr>
                        <a:t>what action they would take if they felt a task was unsafe? Would the correct application of PDSW, for example, have removed the risk?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1" baseline="0" dirty="0" smtClean="0">
                          <a:latin typeface="+mn-lt"/>
                        </a:rPr>
                        <a:t>Know </a:t>
                      </a:r>
                      <a:r>
                        <a:rPr lang="en-GB" sz="1050" b="0" baseline="0" dirty="0" smtClean="0">
                          <a:latin typeface="+mn-lt"/>
                        </a:rPr>
                        <a:t>– would the team members feel confident speaking up, and challenging each other, if they felt something was not safe? If not, why not? </a:t>
                      </a:r>
                    </a:p>
                  </a:txBody>
                  <a:tcPr/>
                </a:tc>
              </a:tr>
              <a:tr h="1447890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Think RISK in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aseline="0" dirty="0" smtClean="0">
                          <a:latin typeface="+mn-lt"/>
                        </a:rPr>
                        <a:t>Ask the group to </a:t>
                      </a:r>
                      <a:r>
                        <a:rPr lang="en-GB" sz="1050" b="0" baseline="0" dirty="0" smtClean="0">
                          <a:latin typeface="+mn-lt"/>
                        </a:rPr>
                        <a:t>commit to </a:t>
                      </a:r>
                      <a:r>
                        <a:rPr lang="en-GB" sz="1050" b="0" baseline="0" smtClean="0">
                          <a:latin typeface="+mn-lt"/>
                        </a:rPr>
                        <a:t>using</a:t>
                      </a:r>
                      <a:r>
                        <a:rPr lang="en-GB" sz="1050" b="1" baseline="0" smtClean="0">
                          <a:latin typeface="+mn-lt"/>
                        </a:rPr>
                        <a:t> </a:t>
                      </a:r>
                      <a:r>
                        <a:rPr lang="en-GB" sz="1050" b="1" baseline="0" smtClean="0">
                          <a:latin typeface="+mn-lt"/>
                        </a:rPr>
                        <a:t>Think </a:t>
                      </a:r>
                      <a:r>
                        <a:rPr lang="en-GB" sz="1050" b="1" baseline="0" dirty="0" smtClean="0">
                          <a:latin typeface="+mn-lt"/>
                        </a:rPr>
                        <a:t>RISK </a:t>
                      </a:r>
                      <a:r>
                        <a:rPr lang="en-GB" sz="1050" b="0" baseline="0" dirty="0" smtClean="0">
                          <a:latin typeface="+mn-lt"/>
                        </a:rPr>
                        <a:t>in the very next task they do. If possible, film yourselves taking this approach and posting it to the Yammer page under #think risk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b="1" baseline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baseline="0" dirty="0" smtClean="0">
                          <a:latin typeface="+mn-lt"/>
                        </a:rPr>
                        <a:t>Agree to share one example of </a:t>
                      </a:r>
                      <a:r>
                        <a:rPr lang="en-GB" sz="1050" b="1" baseline="0" dirty="0" smtClean="0">
                          <a:latin typeface="+mn-lt"/>
                        </a:rPr>
                        <a:t>Think RISK</a:t>
                      </a:r>
                      <a:r>
                        <a:rPr lang="en-GB" sz="1050" b="0" baseline="0" dirty="0" smtClean="0">
                          <a:latin typeface="+mn-lt"/>
                        </a:rPr>
                        <a:t> in practice at your next team meeting.</a:t>
                      </a:r>
                      <a:endParaRPr lang="en-GB" sz="1050" b="1" baseline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0"/>
            <a:ext cx="2016554" cy="28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7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EE731F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20419</TotalTime>
  <Words>533</Words>
  <Application>Microsoft Office PowerPoint</Application>
  <PresentationFormat>A4 Paper (210x297 mm)</PresentationFormat>
  <Paragraphs>44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5 safety hour discussion pack</dc:title>
  <dc:creator>Young Kieran</dc:creator>
  <dc:description>built by www.mediasterling.com</dc:description>
  <cp:lastModifiedBy>APheby</cp:lastModifiedBy>
  <cp:revision>56</cp:revision>
  <cp:lastPrinted>2016-11-15T16:45:47Z</cp:lastPrinted>
  <dcterms:created xsi:type="dcterms:W3CDTF">2015-03-12T14:55:23Z</dcterms:created>
  <dcterms:modified xsi:type="dcterms:W3CDTF">2018-06-05T08:31:54Z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